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7" r:id="rId2"/>
    <p:sldId id="298" r:id="rId3"/>
    <p:sldId id="258" r:id="rId4"/>
    <p:sldId id="259" r:id="rId5"/>
    <p:sldId id="260" r:id="rId6"/>
    <p:sldId id="261" r:id="rId7"/>
    <p:sldId id="265" r:id="rId8"/>
    <p:sldId id="266" r:id="rId9"/>
    <p:sldId id="268" r:id="rId10"/>
    <p:sldId id="267" r:id="rId11"/>
    <p:sldId id="269" r:id="rId12"/>
    <p:sldId id="263" r:id="rId13"/>
    <p:sldId id="270" r:id="rId14"/>
    <p:sldId id="271" r:id="rId15"/>
    <p:sldId id="272" r:id="rId16"/>
    <p:sldId id="292" r:id="rId17"/>
    <p:sldId id="273" r:id="rId18"/>
    <p:sldId id="274" r:id="rId19"/>
    <p:sldId id="275" r:id="rId20"/>
    <p:sldId id="276" r:id="rId21"/>
    <p:sldId id="277" r:id="rId22"/>
    <p:sldId id="291" r:id="rId23"/>
    <p:sldId id="278" r:id="rId24"/>
    <p:sldId id="279" r:id="rId25"/>
    <p:sldId id="280" r:id="rId26"/>
    <p:sldId id="290" r:id="rId27"/>
    <p:sldId id="284" r:id="rId28"/>
    <p:sldId id="285" r:id="rId29"/>
    <p:sldId id="286" r:id="rId30"/>
    <p:sldId id="293" r:id="rId31"/>
    <p:sldId id="287" r:id="rId32"/>
    <p:sldId id="288" r:id="rId33"/>
    <p:sldId id="300" r:id="rId34"/>
    <p:sldId id="299" r:id="rId35"/>
    <p:sldId id="294" r:id="rId36"/>
    <p:sldId id="295"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1166" autoAdjust="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61288-9DF0-4FCE-B195-174D3C0E2959}"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64542BFD-E986-4288-B94D-258FDE5FAE76}">
      <dgm:prSet phldrT="[Text]" custT="1"/>
      <dgm:spPr>
        <a:solidFill>
          <a:schemeClr val="tx1"/>
        </a:solidFill>
      </dgm:spPr>
      <dgm:t>
        <a:bodyPr/>
        <a:lstStyle/>
        <a:p>
          <a:endParaRPr lang="en-US" sz="1800" dirty="0"/>
        </a:p>
      </dgm:t>
    </dgm:pt>
    <dgm:pt modelId="{C6494FC2-E495-45AF-8310-8E0EA4C70434}" type="parTrans" cxnId="{672E1F16-154B-4DF3-8841-625DF2E15569}">
      <dgm:prSet/>
      <dgm:spPr/>
      <dgm:t>
        <a:bodyPr/>
        <a:lstStyle/>
        <a:p>
          <a:endParaRPr lang="en-US"/>
        </a:p>
      </dgm:t>
    </dgm:pt>
    <dgm:pt modelId="{20E7752D-EAEE-463B-B495-40AF5A2F799B}" type="sibTrans" cxnId="{672E1F16-154B-4DF3-8841-625DF2E15569}">
      <dgm:prSet/>
      <dgm:spPr/>
      <dgm:t>
        <a:bodyPr/>
        <a:lstStyle/>
        <a:p>
          <a:endParaRPr lang="en-US"/>
        </a:p>
      </dgm:t>
    </dgm:pt>
    <dgm:pt modelId="{DC863395-1579-4E96-BF1C-6881E8B4063D}">
      <dgm:prSet phldrT="[Text]"/>
      <dgm:spPr>
        <a:solidFill>
          <a:schemeClr val="accent5"/>
        </a:solidFill>
        <a:ln>
          <a:solidFill>
            <a:schemeClr val="lt1">
              <a:hueOff val="0"/>
              <a:satOff val="0"/>
              <a:lumOff val="0"/>
            </a:schemeClr>
          </a:solidFill>
        </a:ln>
      </dgm:spPr>
      <dgm:t>
        <a:bodyPr/>
        <a:lstStyle/>
        <a:p>
          <a:r>
            <a:rPr lang="en-US" dirty="0"/>
            <a:t>Data Source</a:t>
          </a:r>
        </a:p>
      </dgm:t>
    </dgm:pt>
    <dgm:pt modelId="{9AD3F340-95FD-4DD6-A02A-BE75FC15A2A2}" type="parTrans" cxnId="{2BD5783B-2971-4751-A138-716A47424212}">
      <dgm:prSet/>
      <dgm:spPr>
        <a:ln>
          <a:noFill/>
        </a:ln>
      </dgm:spPr>
      <dgm:t>
        <a:bodyPr/>
        <a:lstStyle/>
        <a:p>
          <a:endParaRPr lang="en-US" dirty="0"/>
        </a:p>
      </dgm:t>
    </dgm:pt>
    <dgm:pt modelId="{514D722F-9DD4-4EE4-8A13-BCA708A62FA8}" type="sibTrans" cxnId="{2BD5783B-2971-4751-A138-716A47424212}">
      <dgm:prSet/>
      <dgm:spPr/>
      <dgm:t>
        <a:bodyPr/>
        <a:lstStyle/>
        <a:p>
          <a:endParaRPr lang="en-US"/>
        </a:p>
      </dgm:t>
    </dgm:pt>
    <dgm:pt modelId="{51A1EA99-DFBB-46F4-8157-FE71314542B7}">
      <dgm:prSet phldrT="[Text]"/>
      <dgm:spPr>
        <a:solidFill>
          <a:schemeClr val="accent5"/>
        </a:solidFill>
        <a:ln>
          <a:solidFill>
            <a:schemeClr val="lt1">
              <a:hueOff val="0"/>
              <a:satOff val="0"/>
              <a:lumOff val="0"/>
            </a:schemeClr>
          </a:solidFill>
        </a:ln>
      </dgm:spPr>
      <dgm:t>
        <a:bodyPr/>
        <a:lstStyle/>
        <a:p>
          <a:r>
            <a:rPr lang="en-US" dirty="0"/>
            <a:t>Validation</a:t>
          </a:r>
        </a:p>
      </dgm:t>
    </dgm:pt>
    <dgm:pt modelId="{EA6DDD09-C788-4FF4-8D66-CB74946B43F3}" type="parTrans" cxnId="{0DD99F96-E5D7-4FDC-A59C-16CC931C5560}">
      <dgm:prSet/>
      <dgm:spPr>
        <a:ln>
          <a:noFill/>
        </a:ln>
      </dgm:spPr>
      <dgm:t>
        <a:bodyPr/>
        <a:lstStyle/>
        <a:p>
          <a:endParaRPr lang="en-US"/>
        </a:p>
      </dgm:t>
    </dgm:pt>
    <dgm:pt modelId="{FF85C232-F75A-419E-868E-113E12B24A33}" type="sibTrans" cxnId="{0DD99F96-E5D7-4FDC-A59C-16CC931C5560}">
      <dgm:prSet/>
      <dgm:spPr/>
      <dgm:t>
        <a:bodyPr/>
        <a:lstStyle/>
        <a:p>
          <a:endParaRPr lang="en-US"/>
        </a:p>
      </dgm:t>
    </dgm:pt>
    <dgm:pt modelId="{9D152CCC-382A-44A2-9BF8-92D9CDBC3A7E}">
      <dgm:prSet phldrT="[Text]"/>
      <dgm:spPr>
        <a:solidFill>
          <a:schemeClr val="accent5"/>
        </a:solidFill>
        <a:ln>
          <a:solidFill>
            <a:schemeClr val="lt1">
              <a:hueOff val="0"/>
              <a:satOff val="0"/>
              <a:lumOff val="0"/>
            </a:schemeClr>
          </a:solidFill>
        </a:ln>
      </dgm:spPr>
      <dgm:t>
        <a:bodyPr/>
        <a:lstStyle/>
        <a:p>
          <a:r>
            <a:rPr lang="en-US" dirty="0"/>
            <a:t>Globalization</a:t>
          </a:r>
        </a:p>
      </dgm:t>
    </dgm:pt>
    <dgm:pt modelId="{B6A54642-1FCB-42AC-884C-A2AC19D72048}" type="parTrans" cxnId="{5B7AC263-01C5-488D-9D31-EC6B7648BCEF}">
      <dgm:prSet/>
      <dgm:spPr>
        <a:ln>
          <a:noFill/>
        </a:ln>
      </dgm:spPr>
      <dgm:t>
        <a:bodyPr/>
        <a:lstStyle/>
        <a:p>
          <a:endParaRPr lang="en-US"/>
        </a:p>
      </dgm:t>
    </dgm:pt>
    <dgm:pt modelId="{E604C169-EEDD-45D0-A1B8-ABFDB10E29C3}" type="sibTrans" cxnId="{5B7AC263-01C5-488D-9D31-EC6B7648BCEF}">
      <dgm:prSet/>
      <dgm:spPr/>
      <dgm:t>
        <a:bodyPr/>
        <a:lstStyle/>
        <a:p>
          <a:endParaRPr lang="en-US"/>
        </a:p>
      </dgm:t>
    </dgm:pt>
    <dgm:pt modelId="{ADFD1522-D6E7-4245-9306-E6B931F4DD68}">
      <dgm:prSet phldrT="[Text]"/>
      <dgm:spPr>
        <a:solidFill>
          <a:schemeClr val="accent5"/>
        </a:solidFill>
        <a:ln>
          <a:solidFill>
            <a:schemeClr val="lt1">
              <a:hueOff val="0"/>
              <a:satOff val="0"/>
              <a:lumOff val="0"/>
            </a:schemeClr>
          </a:solidFill>
        </a:ln>
      </dgm:spPr>
      <dgm:t>
        <a:bodyPr/>
        <a:lstStyle/>
        <a:p>
          <a:r>
            <a:rPr lang="en-US" dirty="0"/>
            <a:t>Templates</a:t>
          </a:r>
        </a:p>
      </dgm:t>
    </dgm:pt>
    <dgm:pt modelId="{6EF31DD2-63B8-431A-8C5C-49A003B7BFC9}" type="parTrans" cxnId="{8DCBE4D9-A237-4090-A38C-36D22011B1DB}">
      <dgm:prSet/>
      <dgm:spPr>
        <a:ln>
          <a:noFill/>
        </a:ln>
      </dgm:spPr>
      <dgm:t>
        <a:bodyPr/>
        <a:lstStyle/>
        <a:p>
          <a:endParaRPr lang="en-US"/>
        </a:p>
      </dgm:t>
    </dgm:pt>
    <dgm:pt modelId="{D79AAE08-7FA1-4CE8-9205-0B829B1B852D}" type="sibTrans" cxnId="{8DCBE4D9-A237-4090-A38C-36D22011B1DB}">
      <dgm:prSet/>
      <dgm:spPr/>
      <dgm:t>
        <a:bodyPr/>
        <a:lstStyle/>
        <a:p>
          <a:endParaRPr lang="en-US"/>
        </a:p>
      </dgm:t>
    </dgm:pt>
    <dgm:pt modelId="{B4C2F9B5-76C8-4644-8608-B129E2A7C580}">
      <dgm:prSet phldrT="[Text]"/>
      <dgm:spPr>
        <a:solidFill>
          <a:schemeClr val="accent5"/>
        </a:solidFill>
        <a:ln>
          <a:solidFill>
            <a:schemeClr val="lt1">
              <a:hueOff val="0"/>
              <a:satOff val="0"/>
              <a:lumOff val="0"/>
            </a:schemeClr>
          </a:solidFill>
        </a:ln>
      </dgm:spPr>
      <dgm:t>
        <a:bodyPr/>
        <a:lstStyle/>
        <a:p>
          <a:r>
            <a:rPr lang="en-US" dirty="0"/>
            <a:t>Drag &amp; Drop</a:t>
          </a:r>
        </a:p>
      </dgm:t>
    </dgm:pt>
    <dgm:pt modelId="{0D6A4ED1-92CC-4B57-BDB7-DBC7BC13D10B}" type="parTrans" cxnId="{CBA25AB3-0F85-4236-9FB2-23ED42966153}">
      <dgm:prSet/>
      <dgm:spPr>
        <a:ln>
          <a:noFill/>
        </a:ln>
      </dgm:spPr>
      <dgm:t>
        <a:bodyPr/>
        <a:lstStyle/>
        <a:p>
          <a:endParaRPr lang="en-US"/>
        </a:p>
      </dgm:t>
    </dgm:pt>
    <dgm:pt modelId="{816FF75A-7B0D-4358-B334-FCCB16B9512A}" type="sibTrans" cxnId="{CBA25AB3-0F85-4236-9FB2-23ED42966153}">
      <dgm:prSet/>
      <dgm:spPr/>
      <dgm:t>
        <a:bodyPr/>
        <a:lstStyle/>
        <a:p>
          <a:endParaRPr lang="en-US"/>
        </a:p>
      </dgm:t>
    </dgm:pt>
    <dgm:pt modelId="{A35E7A10-E894-4377-9D8B-ACB91D11B516}">
      <dgm:prSet phldrT="[Text]"/>
      <dgm:spPr>
        <a:solidFill>
          <a:schemeClr val="accent5"/>
        </a:solidFill>
        <a:ln>
          <a:solidFill>
            <a:schemeClr val="lt1">
              <a:hueOff val="0"/>
              <a:satOff val="0"/>
              <a:lumOff val="0"/>
            </a:schemeClr>
          </a:solidFill>
        </a:ln>
      </dgm:spPr>
      <dgm:t>
        <a:bodyPr/>
        <a:lstStyle/>
        <a:p>
          <a:r>
            <a:rPr lang="en-US" dirty="0"/>
            <a:t>MVVM</a:t>
          </a:r>
        </a:p>
      </dgm:t>
    </dgm:pt>
    <dgm:pt modelId="{8D110D9D-77A8-4C15-801A-734EBC08B1F4}" type="parTrans" cxnId="{6A9AD4E7-5B8B-4E94-84DE-D03849464719}">
      <dgm:prSet/>
      <dgm:spPr>
        <a:ln>
          <a:noFill/>
        </a:ln>
      </dgm:spPr>
      <dgm:t>
        <a:bodyPr/>
        <a:lstStyle/>
        <a:p>
          <a:endParaRPr lang="en-US"/>
        </a:p>
      </dgm:t>
    </dgm:pt>
    <dgm:pt modelId="{0AE15BE8-DE66-4168-9BBB-7B1E694A1AD6}" type="sibTrans" cxnId="{6A9AD4E7-5B8B-4E94-84DE-D03849464719}">
      <dgm:prSet/>
      <dgm:spPr/>
      <dgm:t>
        <a:bodyPr/>
        <a:lstStyle/>
        <a:p>
          <a:endParaRPr lang="en-US"/>
        </a:p>
      </dgm:t>
    </dgm:pt>
    <dgm:pt modelId="{065FC4AE-9A43-4D5E-8F99-D99BC1E97448}">
      <dgm:prSet phldrT="[Text]"/>
      <dgm:spPr>
        <a:solidFill>
          <a:schemeClr val="accent5"/>
        </a:solidFill>
        <a:ln>
          <a:solidFill>
            <a:schemeClr val="lt1">
              <a:hueOff val="0"/>
              <a:satOff val="0"/>
              <a:lumOff val="0"/>
            </a:schemeClr>
          </a:solidFill>
        </a:ln>
      </dgm:spPr>
      <dgm:t>
        <a:bodyPr/>
        <a:lstStyle/>
        <a:p>
          <a:r>
            <a:rPr lang="en-US" dirty="0"/>
            <a:t>Export</a:t>
          </a:r>
        </a:p>
      </dgm:t>
    </dgm:pt>
    <dgm:pt modelId="{2D279AD9-FE2E-4F03-A56F-21F6C95E8488}" type="parTrans" cxnId="{51F6204C-DAEE-46AD-BB57-D9B588B6FFB9}">
      <dgm:prSet/>
      <dgm:spPr>
        <a:ln>
          <a:noFill/>
        </a:ln>
      </dgm:spPr>
      <dgm:t>
        <a:bodyPr/>
        <a:lstStyle/>
        <a:p>
          <a:endParaRPr lang="en-US"/>
        </a:p>
      </dgm:t>
    </dgm:pt>
    <dgm:pt modelId="{5B54C05C-185C-4B4C-BB92-E18AC1FD70E6}" type="sibTrans" cxnId="{51F6204C-DAEE-46AD-BB57-D9B588B6FFB9}">
      <dgm:prSet/>
      <dgm:spPr/>
      <dgm:t>
        <a:bodyPr/>
        <a:lstStyle/>
        <a:p>
          <a:endParaRPr lang="en-US"/>
        </a:p>
      </dgm:t>
    </dgm:pt>
    <dgm:pt modelId="{BC03857C-9356-4A48-A4AF-33BCB1979145}">
      <dgm:prSet phldrT="[Text]"/>
      <dgm:spPr>
        <a:solidFill>
          <a:schemeClr val="accent5"/>
        </a:solidFill>
        <a:ln>
          <a:solidFill>
            <a:schemeClr val="lt1">
              <a:hueOff val="0"/>
              <a:satOff val="0"/>
              <a:lumOff val="0"/>
            </a:schemeClr>
          </a:solidFill>
        </a:ln>
      </dgm:spPr>
      <dgm:t>
        <a:bodyPr/>
        <a:lstStyle/>
        <a:p>
          <a:r>
            <a:rPr lang="en-US" dirty="0"/>
            <a:t>Components</a:t>
          </a:r>
        </a:p>
      </dgm:t>
    </dgm:pt>
    <dgm:pt modelId="{E77CB5C1-6290-49FA-917C-260AEC6774FB}" type="parTrans" cxnId="{0E9441E8-3091-4275-8B32-566DD7F2A4CB}">
      <dgm:prSet/>
      <dgm:spPr>
        <a:ln>
          <a:noFill/>
        </a:ln>
      </dgm:spPr>
      <dgm:t>
        <a:bodyPr/>
        <a:lstStyle/>
        <a:p>
          <a:endParaRPr lang="en-US"/>
        </a:p>
      </dgm:t>
    </dgm:pt>
    <dgm:pt modelId="{D400F9CB-A2B9-4544-BF79-8EE9D96D7B6E}" type="sibTrans" cxnId="{0E9441E8-3091-4275-8B32-566DD7F2A4CB}">
      <dgm:prSet/>
      <dgm:spPr/>
      <dgm:t>
        <a:bodyPr/>
        <a:lstStyle/>
        <a:p>
          <a:endParaRPr lang="en-US"/>
        </a:p>
      </dgm:t>
    </dgm:pt>
    <dgm:pt modelId="{317FD801-4542-45A1-A0AD-811D2A55BC52}" type="pres">
      <dgm:prSet presAssocID="{93061288-9DF0-4FCE-B195-174D3C0E2959}" presName="cycle" presStyleCnt="0">
        <dgm:presLayoutVars>
          <dgm:chMax val="1"/>
          <dgm:dir/>
          <dgm:animLvl val="ctr"/>
          <dgm:resizeHandles val="exact"/>
        </dgm:presLayoutVars>
      </dgm:prSet>
      <dgm:spPr/>
    </dgm:pt>
    <dgm:pt modelId="{16590D29-2AA4-4CE0-B598-811F6BD5D002}" type="pres">
      <dgm:prSet presAssocID="{64542BFD-E986-4288-B94D-258FDE5FAE76}" presName="centerShape" presStyleLbl="node0" presStyleIdx="0" presStyleCnt="1"/>
      <dgm:spPr/>
    </dgm:pt>
    <dgm:pt modelId="{DC85FF8A-9E74-44DD-BE24-7F59E674262D}" type="pres">
      <dgm:prSet presAssocID="{E77CB5C1-6290-49FA-917C-260AEC6774FB}" presName="Name9" presStyleLbl="parChTrans1D2" presStyleIdx="0" presStyleCnt="8"/>
      <dgm:spPr/>
    </dgm:pt>
    <dgm:pt modelId="{8F8BE2AB-30C3-4869-ABD0-35EC0185A534}" type="pres">
      <dgm:prSet presAssocID="{E77CB5C1-6290-49FA-917C-260AEC6774FB}" presName="connTx" presStyleLbl="parChTrans1D2" presStyleIdx="0" presStyleCnt="8"/>
      <dgm:spPr/>
    </dgm:pt>
    <dgm:pt modelId="{56593A2E-CA97-4464-B9B9-AEC806A83AA2}" type="pres">
      <dgm:prSet presAssocID="{BC03857C-9356-4A48-A4AF-33BCB1979145}" presName="node" presStyleLbl="node1" presStyleIdx="0" presStyleCnt="8">
        <dgm:presLayoutVars>
          <dgm:bulletEnabled val="1"/>
        </dgm:presLayoutVars>
      </dgm:prSet>
      <dgm:spPr/>
    </dgm:pt>
    <dgm:pt modelId="{96AB7076-1F6C-4E74-872C-891ABD8996FF}" type="pres">
      <dgm:prSet presAssocID="{9AD3F340-95FD-4DD6-A02A-BE75FC15A2A2}" presName="Name9" presStyleLbl="parChTrans1D2" presStyleIdx="1" presStyleCnt="8"/>
      <dgm:spPr/>
    </dgm:pt>
    <dgm:pt modelId="{0A792FBE-0673-4EB8-9278-0366D15778DB}" type="pres">
      <dgm:prSet presAssocID="{9AD3F340-95FD-4DD6-A02A-BE75FC15A2A2}" presName="connTx" presStyleLbl="parChTrans1D2" presStyleIdx="1" presStyleCnt="8"/>
      <dgm:spPr/>
    </dgm:pt>
    <dgm:pt modelId="{4D93C0A5-4544-4717-A187-D16FEF288469}" type="pres">
      <dgm:prSet presAssocID="{DC863395-1579-4E96-BF1C-6881E8B4063D}" presName="node" presStyleLbl="node1" presStyleIdx="1" presStyleCnt="8">
        <dgm:presLayoutVars>
          <dgm:bulletEnabled val="1"/>
        </dgm:presLayoutVars>
      </dgm:prSet>
      <dgm:spPr/>
    </dgm:pt>
    <dgm:pt modelId="{33BE2B9A-2B16-4FB3-985D-90D3222BFA52}" type="pres">
      <dgm:prSet presAssocID="{EA6DDD09-C788-4FF4-8D66-CB74946B43F3}" presName="Name9" presStyleLbl="parChTrans1D2" presStyleIdx="2" presStyleCnt="8"/>
      <dgm:spPr/>
    </dgm:pt>
    <dgm:pt modelId="{9669E1B8-1836-4D94-848D-CFDB1329C3D0}" type="pres">
      <dgm:prSet presAssocID="{EA6DDD09-C788-4FF4-8D66-CB74946B43F3}" presName="connTx" presStyleLbl="parChTrans1D2" presStyleIdx="2" presStyleCnt="8"/>
      <dgm:spPr/>
    </dgm:pt>
    <dgm:pt modelId="{2AB03F7A-75D3-470F-AA10-27D565C3A24A}" type="pres">
      <dgm:prSet presAssocID="{51A1EA99-DFBB-46F4-8157-FE71314542B7}" presName="node" presStyleLbl="node1" presStyleIdx="2" presStyleCnt="8">
        <dgm:presLayoutVars>
          <dgm:bulletEnabled val="1"/>
        </dgm:presLayoutVars>
      </dgm:prSet>
      <dgm:spPr/>
    </dgm:pt>
    <dgm:pt modelId="{D20D575D-7D4B-4307-A1AC-9E669C999AA0}" type="pres">
      <dgm:prSet presAssocID="{B6A54642-1FCB-42AC-884C-A2AC19D72048}" presName="Name9" presStyleLbl="parChTrans1D2" presStyleIdx="3" presStyleCnt="8"/>
      <dgm:spPr/>
    </dgm:pt>
    <dgm:pt modelId="{1B02BD88-71F4-4CEA-80A2-8E6FFAE891F0}" type="pres">
      <dgm:prSet presAssocID="{B6A54642-1FCB-42AC-884C-A2AC19D72048}" presName="connTx" presStyleLbl="parChTrans1D2" presStyleIdx="3" presStyleCnt="8"/>
      <dgm:spPr/>
    </dgm:pt>
    <dgm:pt modelId="{9DB44CEC-CDA8-44CC-9274-2540E6534C75}" type="pres">
      <dgm:prSet presAssocID="{9D152CCC-382A-44A2-9BF8-92D9CDBC3A7E}" presName="node" presStyleLbl="node1" presStyleIdx="3" presStyleCnt="8">
        <dgm:presLayoutVars>
          <dgm:bulletEnabled val="1"/>
        </dgm:presLayoutVars>
      </dgm:prSet>
      <dgm:spPr/>
    </dgm:pt>
    <dgm:pt modelId="{4E21F700-39CB-49B8-B473-70424A63366A}" type="pres">
      <dgm:prSet presAssocID="{6EF31DD2-63B8-431A-8C5C-49A003B7BFC9}" presName="Name9" presStyleLbl="parChTrans1D2" presStyleIdx="4" presStyleCnt="8"/>
      <dgm:spPr/>
    </dgm:pt>
    <dgm:pt modelId="{40708405-F848-4637-B5CF-EB8570593DA1}" type="pres">
      <dgm:prSet presAssocID="{6EF31DD2-63B8-431A-8C5C-49A003B7BFC9}" presName="connTx" presStyleLbl="parChTrans1D2" presStyleIdx="4" presStyleCnt="8"/>
      <dgm:spPr/>
    </dgm:pt>
    <dgm:pt modelId="{D6544A79-4316-43B6-BFC4-364139061DBF}" type="pres">
      <dgm:prSet presAssocID="{ADFD1522-D6E7-4245-9306-E6B931F4DD68}" presName="node" presStyleLbl="node1" presStyleIdx="4" presStyleCnt="8">
        <dgm:presLayoutVars>
          <dgm:bulletEnabled val="1"/>
        </dgm:presLayoutVars>
      </dgm:prSet>
      <dgm:spPr/>
    </dgm:pt>
    <dgm:pt modelId="{8B63372B-6136-427C-8C75-B3025BA5B7D2}" type="pres">
      <dgm:prSet presAssocID="{0D6A4ED1-92CC-4B57-BDB7-DBC7BC13D10B}" presName="Name9" presStyleLbl="parChTrans1D2" presStyleIdx="5" presStyleCnt="8"/>
      <dgm:spPr/>
    </dgm:pt>
    <dgm:pt modelId="{15C8C91A-40F7-4656-AAC7-32030DD93C3F}" type="pres">
      <dgm:prSet presAssocID="{0D6A4ED1-92CC-4B57-BDB7-DBC7BC13D10B}" presName="connTx" presStyleLbl="parChTrans1D2" presStyleIdx="5" presStyleCnt="8"/>
      <dgm:spPr/>
    </dgm:pt>
    <dgm:pt modelId="{E5FFAED2-91CB-49A8-92E4-15F5F6EC7B7C}" type="pres">
      <dgm:prSet presAssocID="{B4C2F9B5-76C8-4644-8608-B129E2A7C580}" presName="node" presStyleLbl="node1" presStyleIdx="5" presStyleCnt="8">
        <dgm:presLayoutVars>
          <dgm:bulletEnabled val="1"/>
        </dgm:presLayoutVars>
      </dgm:prSet>
      <dgm:spPr/>
    </dgm:pt>
    <dgm:pt modelId="{7A7E62AE-AAB0-4AF6-B808-A4B35DCBFFA7}" type="pres">
      <dgm:prSet presAssocID="{8D110D9D-77A8-4C15-801A-734EBC08B1F4}" presName="Name9" presStyleLbl="parChTrans1D2" presStyleIdx="6" presStyleCnt="8"/>
      <dgm:spPr/>
    </dgm:pt>
    <dgm:pt modelId="{AB115852-C44F-4279-8294-872B4DC707BA}" type="pres">
      <dgm:prSet presAssocID="{8D110D9D-77A8-4C15-801A-734EBC08B1F4}" presName="connTx" presStyleLbl="parChTrans1D2" presStyleIdx="6" presStyleCnt="8"/>
      <dgm:spPr/>
    </dgm:pt>
    <dgm:pt modelId="{6F0D6065-DF2A-4261-92B4-F83A44474F0F}" type="pres">
      <dgm:prSet presAssocID="{A35E7A10-E894-4377-9D8B-ACB91D11B516}" presName="node" presStyleLbl="node1" presStyleIdx="6" presStyleCnt="8">
        <dgm:presLayoutVars>
          <dgm:bulletEnabled val="1"/>
        </dgm:presLayoutVars>
      </dgm:prSet>
      <dgm:spPr/>
    </dgm:pt>
    <dgm:pt modelId="{397C687D-AA6A-47A4-BBA5-B4DEFF9A2E54}" type="pres">
      <dgm:prSet presAssocID="{2D279AD9-FE2E-4F03-A56F-21F6C95E8488}" presName="Name9" presStyleLbl="parChTrans1D2" presStyleIdx="7" presStyleCnt="8"/>
      <dgm:spPr/>
    </dgm:pt>
    <dgm:pt modelId="{AAE43E9D-E93A-49F5-B319-1882B1BC2FC4}" type="pres">
      <dgm:prSet presAssocID="{2D279AD9-FE2E-4F03-A56F-21F6C95E8488}" presName="connTx" presStyleLbl="parChTrans1D2" presStyleIdx="7" presStyleCnt="8"/>
      <dgm:spPr/>
    </dgm:pt>
    <dgm:pt modelId="{8521F00B-0237-4B8F-84B6-5D42BD462928}" type="pres">
      <dgm:prSet presAssocID="{065FC4AE-9A43-4D5E-8F99-D99BC1E97448}" presName="node" presStyleLbl="node1" presStyleIdx="7" presStyleCnt="8">
        <dgm:presLayoutVars>
          <dgm:bulletEnabled val="1"/>
        </dgm:presLayoutVars>
      </dgm:prSet>
      <dgm:spPr/>
    </dgm:pt>
  </dgm:ptLst>
  <dgm:cxnLst>
    <dgm:cxn modelId="{38B22B02-A7C0-47AC-997F-02E62485D669}" type="presOf" srcId="{9D152CCC-382A-44A2-9BF8-92D9CDBC3A7E}" destId="{9DB44CEC-CDA8-44CC-9274-2540E6534C75}" srcOrd="0" destOrd="0" presId="urn:microsoft.com/office/officeart/2005/8/layout/radial1"/>
    <dgm:cxn modelId="{1877A00A-F171-4D7E-BCFF-154B64F3BC46}" type="presOf" srcId="{8D110D9D-77A8-4C15-801A-734EBC08B1F4}" destId="{7A7E62AE-AAB0-4AF6-B808-A4B35DCBFFA7}" srcOrd="0" destOrd="0" presId="urn:microsoft.com/office/officeart/2005/8/layout/radial1"/>
    <dgm:cxn modelId="{FBACD115-CF4B-48DF-A06B-2D6A2A306201}" type="presOf" srcId="{B6A54642-1FCB-42AC-884C-A2AC19D72048}" destId="{1B02BD88-71F4-4CEA-80A2-8E6FFAE891F0}" srcOrd="1" destOrd="0" presId="urn:microsoft.com/office/officeart/2005/8/layout/radial1"/>
    <dgm:cxn modelId="{672E1F16-154B-4DF3-8841-625DF2E15569}" srcId="{93061288-9DF0-4FCE-B195-174D3C0E2959}" destId="{64542BFD-E986-4288-B94D-258FDE5FAE76}" srcOrd="0" destOrd="0" parTransId="{C6494FC2-E495-45AF-8310-8E0EA4C70434}" sibTransId="{20E7752D-EAEE-463B-B495-40AF5A2F799B}"/>
    <dgm:cxn modelId="{BB5C4B1E-1289-439C-B1C5-EF584E512DEF}" type="presOf" srcId="{B4C2F9B5-76C8-4644-8608-B129E2A7C580}" destId="{E5FFAED2-91CB-49A8-92E4-15F5F6EC7B7C}" srcOrd="0" destOrd="0" presId="urn:microsoft.com/office/officeart/2005/8/layout/radial1"/>
    <dgm:cxn modelId="{B1D5C92C-DC0C-4978-9017-1C826D7DF401}" type="presOf" srcId="{E77CB5C1-6290-49FA-917C-260AEC6774FB}" destId="{DC85FF8A-9E74-44DD-BE24-7F59E674262D}" srcOrd="0" destOrd="0" presId="urn:microsoft.com/office/officeart/2005/8/layout/radial1"/>
    <dgm:cxn modelId="{2BD5783B-2971-4751-A138-716A47424212}" srcId="{64542BFD-E986-4288-B94D-258FDE5FAE76}" destId="{DC863395-1579-4E96-BF1C-6881E8B4063D}" srcOrd="1" destOrd="0" parTransId="{9AD3F340-95FD-4DD6-A02A-BE75FC15A2A2}" sibTransId="{514D722F-9DD4-4EE4-8A13-BCA708A62FA8}"/>
    <dgm:cxn modelId="{5B7AC263-01C5-488D-9D31-EC6B7648BCEF}" srcId="{64542BFD-E986-4288-B94D-258FDE5FAE76}" destId="{9D152CCC-382A-44A2-9BF8-92D9CDBC3A7E}" srcOrd="3" destOrd="0" parTransId="{B6A54642-1FCB-42AC-884C-A2AC19D72048}" sibTransId="{E604C169-EEDD-45D0-A1B8-ABFDB10E29C3}"/>
    <dgm:cxn modelId="{05588E49-504C-4495-B541-13951C96C927}" type="presOf" srcId="{9AD3F340-95FD-4DD6-A02A-BE75FC15A2A2}" destId="{0A792FBE-0673-4EB8-9278-0366D15778DB}" srcOrd="1" destOrd="0" presId="urn:microsoft.com/office/officeart/2005/8/layout/radial1"/>
    <dgm:cxn modelId="{7FC4816B-7AB4-4DCD-8874-7CDB1510BD9D}" type="presOf" srcId="{DC863395-1579-4E96-BF1C-6881E8B4063D}" destId="{4D93C0A5-4544-4717-A187-D16FEF288469}" srcOrd="0" destOrd="0" presId="urn:microsoft.com/office/officeart/2005/8/layout/radial1"/>
    <dgm:cxn modelId="{E6CEA64B-EBAC-4C17-BFBE-08A2C0A63596}" type="presOf" srcId="{64542BFD-E986-4288-B94D-258FDE5FAE76}" destId="{16590D29-2AA4-4CE0-B598-811F6BD5D002}" srcOrd="0" destOrd="0" presId="urn:microsoft.com/office/officeart/2005/8/layout/radial1"/>
    <dgm:cxn modelId="{51F6204C-DAEE-46AD-BB57-D9B588B6FFB9}" srcId="{64542BFD-E986-4288-B94D-258FDE5FAE76}" destId="{065FC4AE-9A43-4D5E-8F99-D99BC1E97448}" srcOrd="7" destOrd="0" parTransId="{2D279AD9-FE2E-4F03-A56F-21F6C95E8488}" sibTransId="{5B54C05C-185C-4B4C-BB92-E18AC1FD70E6}"/>
    <dgm:cxn modelId="{1812D36C-AD57-4315-AB06-3B5293EFB2A1}" type="presOf" srcId="{2D279AD9-FE2E-4F03-A56F-21F6C95E8488}" destId="{397C687D-AA6A-47A4-BBA5-B4DEFF9A2E54}" srcOrd="0" destOrd="0" presId="urn:microsoft.com/office/officeart/2005/8/layout/radial1"/>
    <dgm:cxn modelId="{9094694F-F0D5-4631-B4ED-DE098A0DD12C}" type="presOf" srcId="{A35E7A10-E894-4377-9D8B-ACB91D11B516}" destId="{6F0D6065-DF2A-4261-92B4-F83A44474F0F}" srcOrd="0" destOrd="0" presId="urn:microsoft.com/office/officeart/2005/8/layout/radial1"/>
    <dgm:cxn modelId="{6CAA3E71-EB3B-4102-9FED-8330BB5CE8D5}" type="presOf" srcId="{0D6A4ED1-92CC-4B57-BDB7-DBC7BC13D10B}" destId="{15C8C91A-40F7-4656-AAC7-32030DD93C3F}" srcOrd="1" destOrd="0" presId="urn:microsoft.com/office/officeart/2005/8/layout/radial1"/>
    <dgm:cxn modelId="{4D590485-C1FF-454E-A97B-8796286B800B}" type="presOf" srcId="{B6A54642-1FCB-42AC-884C-A2AC19D72048}" destId="{D20D575D-7D4B-4307-A1AC-9E669C999AA0}" srcOrd="0" destOrd="0" presId="urn:microsoft.com/office/officeart/2005/8/layout/radial1"/>
    <dgm:cxn modelId="{CBA31385-6DE7-43D6-95F4-569D922D9371}" type="presOf" srcId="{6EF31DD2-63B8-431A-8C5C-49A003B7BFC9}" destId="{40708405-F848-4637-B5CF-EB8570593DA1}" srcOrd="1" destOrd="0" presId="urn:microsoft.com/office/officeart/2005/8/layout/radial1"/>
    <dgm:cxn modelId="{E83A8085-DBCD-4C1B-8080-1389EDEB296F}" type="presOf" srcId="{51A1EA99-DFBB-46F4-8157-FE71314542B7}" destId="{2AB03F7A-75D3-470F-AA10-27D565C3A24A}" srcOrd="0" destOrd="0" presId="urn:microsoft.com/office/officeart/2005/8/layout/radial1"/>
    <dgm:cxn modelId="{FCE6C48B-E9A1-4C57-AB65-DF7D7F92DB9E}" type="presOf" srcId="{8D110D9D-77A8-4C15-801A-734EBC08B1F4}" destId="{AB115852-C44F-4279-8294-872B4DC707BA}" srcOrd="1" destOrd="0" presId="urn:microsoft.com/office/officeart/2005/8/layout/radial1"/>
    <dgm:cxn modelId="{0DD99F96-E5D7-4FDC-A59C-16CC931C5560}" srcId="{64542BFD-E986-4288-B94D-258FDE5FAE76}" destId="{51A1EA99-DFBB-46F4-8157-FE71314542B7}" srcOrd="2" destOrd="0" parTransId="{EA6DDD09-C788-4FF4-8D66-CB74946B43F3}" sibTransId="{FF85C232-F75A-419E-868E-113E12B24A33}"/>
    <dgm:cxn modelId="{1151EA96-3611-4AB8-AF0D-3691B01D7D83}" type="presOf" srcId="{BC03857C-9356-4A48-A4AF-33BCB1979145}" destId="{56593A2E-CA97-4464-B9B9-AEC806A83AA2}" srcOrd="0" destOrd="0" presId="urn:microsoft.com/office/officeart/2005/8/layout/radial1"/>
    <dgm:cxn modelId="{712F8C97-B572-4056-996A-DA74E53DE3D0}" type="presOf" srcId="{9AD3F340-95FD-4DD6-A02A-BE75FC15A2A2}" destId="{96AB7076-1F6C-4E74-872C-891ABD8996FF}" srcOrd="0" destOrd="0" presId="urn:microsoft.com/office/officeart/2005/8/layout/radial1"/>
    <dgm:cxn modelId="{64C81898-9FBB-4EB4-B7E9-3A35CE2D02A7}" type="presOf" srcId="{065FC4AE-9A43-4D5E-8F99-D99BC1E97448}" destId="{8521F00B-0237-4B8F-84B6-5D42BD462928}" srcOrd="0" destOrd="0" presId="urn:microsoft.com/office/officeart/2005/8/layout/radial1"/>
    <dgm:cxn modelId="{FB39559C-13F5-4773-B5AA-2CCAE27D20D5}" type="presOf" srcId="{ADFD1522-D6E7-4245-9306-E6B931F4DD68}" destId="{D6544A79-4316-43B6-BFC4-364139061DBF}" srcOrd="0" destOrd="0" presId="urn:microsoft.com/office/officeart/2005/8/layout/radial1"/>
    <dgm:cxn modelId="{A2347EAC-150C-422A-B923-83F6AA793E75}" type="presOf" srcId="{EA6DDD09-C788-4FF4-8D66-CB74946B43F3}" destId="{33BE2B9A-2B16-4FB3-985D-90D3222BFA52}" srcOrd="0" destOrd="0" presId="urn:microsoft.com/office/officeart/2005/8/layout/radial1"/>
    <dgm:cxn modelId="{DFDA18B1-DB4B-4006-B5D3-2618BE2A4510}" type="presOf" srcId="{2D279AD9-FE2E-4F03-A56F-21F6C95E8488}" destId="{AAE43E9D-E93A-49F5-B319-1882B1BC2FC4}" srcOrd="1" destOrd="0" presId="urn:microsoft.com/office/officeart/2005/8/layout/radial1"/>
    <dgm:cxn modelId="{CBA25AB3-0F85-4236-9FB2-23ED42966153}" srcId="{64542BFD-E986-4288-B94D-258FDE5FAE76}" destId="{B4C2F9B5-76C8-4644-8608-B129E2A7C580}" srcOrd="5" destOrd="0" parTransId="{0D6A4ED1-92CC-4B57-BDB7-DBC7BC13D10B}" sibTransId="{816FF75A-7B0D-4358-B334-FCCB16B9512A}"/>
    <dgm:cxn modelId="{12C84EB6-9896-45F3-A277-77C676F10004}" type="presOf" srcId="{0D6A4ED1-92CC-4B57-BDB7-DBC7BC13D10B}" destId="{8B63372B-6136-427C-8C75-B3025BA5B7D2}" srcOrd="0" destOrd="0" presId="urn:microsoft.com/office/officeart/2005/8/layout/radial1"/>
    <dgm:cxn modelId="{C5B56CD7-B13A-4208-A5AF-473A154D9924}" type="presOf" srcId="{6EF31DD2-63B8-431A-8C5C-49A003B7BFC9}" destId="{4E21F700-39CB-49B8-B473-70424A63366A}" srcOrd="0" destOrd="0" presId="urn:microsoft.com/office/officeart/2005/8/layout/radial1"/>
    <dgm:cxn modelId="{8DCBE4D9-A237-4090-A38C-36D22011B1DB}" srcId="{64542BFD-E986-4288-B94D-258FDE5FAE76}" destId="{ADFD1522-D6E7-4245-9306-E6B931F4DD68}" srcOrd="4" destOrd="0" parTransId="{6EF31DD2-63B8-431A-8C5C-49A003B7BFC9}" sibTransId="{D79AAE08-7FA1-4CE8-9205-0B829B1B852D}"/>
    <dgm:cxn modelId="{83D7A3DF-A13C-4E79-803E-EFCDE7B418A4}" type="presOf" srcId="{E77CB5C1-6290-49FA-917C-260AEC6774FB}" destId="{8F8BE2AB-30C3-4869-ABD0-35EC0185A534}" srcOrd="1" destOrd="0" presId="urn:microsoft.com/office/officeart/2005/8/layout/radial1"/>
    <dgm:cxn modelId="{6A9AD4E7-5B8B-4E94-84DE-D03849464719}" srcId="{64542BFD-E986-4288-B94D-258FDE5FAE76}" destId="{A35E7A10-E894-4377-9D8B-ACB91D11B516}" srcOrd="6" destOrd="0" parTransId="{8D110D9D-77A8-4C15-801A-734EBC08B1F4}" sibTransId="{0AE15BE8-DE66-4168-9BBB-7B1E694A1AD6}"/>
    <dgm:cxn modelId="{0E9441E8-3091-4275-8B32-566DD7F2A4CB}" srcId="{64542BFD-E986-4288-B94D-258FDE5FAE76}" destId="{BC03857C-9356-4A48-A4AF-33BCB1979145}" srcOrd="0" destOrd="0" parTransId="{E77CB5C1-6290-49FA-917C-260AEC6774FB}" sibTransId="{D400F9CB-A2B9-4544-BF79-8EE9D96D7B6E}"/>
    <dgm:cxn modelId="{A199FAEF-3892-49B9-A91C-495464895D50}" type="presOf" srcId="{EA6DDD09-C788-4FF4-8D66-CB74946B43F3}" destId="{9669E1B8-1836-4D94-848D-CFDB1329C3D0}" srcOrd="1" destOrd="0" presId="urn:microsoft.com/office/officeart/2005/8/layout/radial1"/>
    <dgm:cxn modelId="{0EDF6FF0-11AC-4351-9973-8F8B5A8DFD63}" type="presOf" srcId="{93061288-9DF0-4FCE-B195-174D3C0E2959}" destId="{317FD801-4542-45A1-A0AD-811D2A55BC52}" srcOrd="0" destOrd="0" presId="urn:microsoft.com/office/officeart/2005/8/layout/radial1"/>
    <dgm:cxn modelId="{2D7FEAD1-D8B8-40A0-8337-78F4D1FCA342}" type="presParOf" srcId="{317FD801-4542-45A1-A0AD-811D2A55BC52}" destId="{16590D29-2AA4-4CE0-B598-811F6BD5D002}" srcOrd="0" destOrd="0" presId="urn:microsoft.com/office/officeart/2005/8/layout/radial1"/>
    <dgm:cxn modelId="{07BF4110-5C0D-4995-A10B-7F6D97A18EBD}" type="presParOf" srcId="{317FD801-4542-45A1-A0AD-811D2A55BC52}" destId="{DC85FF8A-9E74-44DD-BE24-7F59E674262D}" srcOrd="1" destOrd="0" presId="urn:microsoft.com/office/officeart/2005/8/layout/radial1"/>
    <dgm:cxn modelId="{EC1C1EC5-B7F0-4FBA-9229-B503A5E3F199}" type="presParOf" srcId="{DC85FF8A-9E74-44DD-BE24-7F59E674262D}" destId="{8F8BE2AB-30C3-4869-ABD0-35EC0185A534}" srcOrd="0" destOrd="0" presId="urn:microsoft.com/office/officeart/2005/8/layout/radial1"/>
    <dgm:cxn modelId="{D19352D4-B4C1-4934-A617-66AA76A78E11}" type="presParOf" srcId="{317FD801-4542-45A1-A0AD-811D2A55BC52}" destId="{56593A2E-CA97-4464-B9B9-AEC806A83AA2}" srcOrd="2" destOrd="0" presId="urn:microsoft.com/office/officeart/2005/8/layout/radial1"/>
    <dgm:cxn modelId="{95F79E62-339C-4D5F-969C-70CD17272947}" type="presParOf" srcId="{317FD801-4542-45A1-A0AD-811D2A55BC52}" destId="{96AB7076-1F6C-4E74-872C-891ABD8996FF}" srcOrd="3" destOrd="0" presId="urn:microsoft.com/office/officeart/2005/8/layout/radial1"/>
    <dgm:cxn modelId="{23885862-3DD7-4DAE-B3CE-7D099A9C1322}" type="presParOf" srcId="{96AB7076-1F6C-4E74-872C-891ABD8996FF}" destId="{0A792FBE-0673-4EB8-9278-0366D15778DB}" srcOrd="0" destOrd="0" presId="urn:microsoft.com/office/officeart/2005/8/layout/radial1"/>
    <dgm:cxn modelId="{460F9AF2-3215-433E-A2F6-FC5362AC79D9}" type="presParOf" srcId="{317FD801-4542-45A1-A0AD-811D2A55BC52}" destId="{4D93C0A5-4544-4717-A187-D16FEF288469}" srcOrd="4" destOrd="0" presId="urn:microsoft.com/office/officeart/2005/8/layout/radial1"/>
    <dgm:cxn modelId="{500DEE8B-BBC7-42AB-9B68-37B0837A51D6}" type="presParOf" srcId="{317FD801-4542-45A1-A0AD-811D2A55BC52}" destId="{33BE2B9A-2B16-4FB3-985D-90D3222BFA52}" srcOrd="5" destOrd="0" presId="urn:microsoft.com/office/officeart/2005/8/layout/radial1"/>
    <dgm:cxn modelId="{0D56021F-8A20-4C92-9F39-EF72212F52EE}" type="presParOf" srcId="{33BE2B9A-2B16-4FB3-985D-90D3222BFA52}" destId="{9669E1B8-1836-4D94-848D-CFDB1329C3D0}" srcOrd="0" destOrd="0" presId="urn:microsoft.com/office/officeart/2005/8/layout/radial1"/>
    <dgm:cxn modelId="{75FEC30B-B98C-4E2E-9479-323ABC30CAA8}" type="presParOf" srcId="{317FD801-4542-45A1-A0AD-811D2A55BC52}" destId="{2AB03F7A-75D3-470F-AA10-27D565C3A24A}" srcOrd="6" destOrd="0" presId="urn:microsoft.com/office/officeart/2005/8/layout/radial1"/>
    <dgm:cxn modelId="{FC77C74E-3855-4C1F-AE7E-BCF891BA7F82}" type="presParOf" srcId="{317FD801-4542-45A1-A0AD-811D2A55BC52}" destId="{D20D575D-7D4B-4307-A1AC-9E669C999AA0}" srcOrd="7" destOrd="0" presId="urn:microsoft.com/office/officeart/2005/8/layout/radial1"/>
    <dgm:cxn modelId="{0AE5409A-FF1B-4C7E-9C38-19AF368200BE}" type="presParOf" srcId="{D20D575D-7D4B-4307-A1AC-9E669C999AA0}" destId="{1B02BD88-71F4-4CEA-80A2-8E6FFAE891F0}" srcOrd="0" destOrd="0" presId="urn:microsoft.com/office/officeart/2005/8/layout/radial1"/>
    <dgm:cxn modelId="{899D725A-CA3D-4503-8792-5C5CD3297602}" type="presParOf" srcId="{317FD801-4542-45A1-A0AD-811D2A55BC52}" destId="{9DB44CEC-CDA8-44CC-9274-2540E6534C75}" srcOrd="8" destOrd="0" presId="urn:microsoft.com/office/officeart/2005/8/layout/radial1"/>
    <dgm:cxn modelId="{06856BCD-EEAA-46B2-8134-11CA54FB768B}" type="presParOf" srcId="{317FD801-4542-45A1-A0AD-811D2A55BC52}" destId="{4E21F700-39CB-49B8-B473-70424A63366A}" srcOrd="9" destOrd="0" presId="urn:microsoft.com/office/officeart/2005/8/layout/radial1"/>
    <dgm:cxn modelId="{640864B6-27D5-42E0-BB3E-DC5CA946C8A3}" type="presParOf" srcId="{4E21F700-39CB-49B8-B473-70424A63366A}" destId="{40708405-F848-4637-B5CF-EB8570593DA1}" srcOrd="0" destOrd="0" presId="urn:microsoft.com/office/officeart/2005/8/layout/radial1"/>
    <dgm:cxn modelId="{D495F0F9-D599-45F6-BBB7-C39D696D3FEA}" type="presParOf" srcId="{317FD801-4542-45A1-A0AD-811D2A55BC52}" destId="{D6544A79-4316-43B6-BFC4-364139061DBF}" srcOrd="10" destOrd="0" presId="urn:microsoft.com/office/officeart/2005/8/layout/radial1"/>
    <dgm:cxn modelId="{1419E8E6-3C61-4D14-AFA0-A99C7C11E96E}" type="presParOf" srcId="{317FD801-4542-45A1-A0AD-811D2A55BC52}" destId="{8B63372B-6136-427C-8C75-B3025BA5B7D2}" srcOrd="11" destOrd="0" presId="urn:microsoft.com/office/officeart/2005/8/layout/radial1"/>
    <dgm:cxn modelId="{5181BF4A-5FD2-4EF1-9927-899EEFDC0F66}" type="presParOf" srcId="{8B63372B-6136-427C-8C75-B3025BA5B7D2}" destId="{15C8C91A-40F7-4656-AAC7-32030DD93C3F}" srcOrd="0" destOrd="0" presId="urn:microsoft.com/office/officeart/2005/8/layout/radial1"/>
    <dgm:cxn modelId="{B81102A4-EDDC-4AE6-9A1E-B710E464ACEE}" type="presParOf" srcId="{317FD801-4542-45A1-A0AD-811D2A55BC52}" destId="{E5FFAED2-91CB-49A8-92E4-15F5F6EC7B7C}" srcOrd="12" destOrd="0" presId="urn:microsoft.com/office/officeart/2005/8/layout/radial1"/>
    <dgm:cxn modelId="{4978AAF2-9624-434F-BEDB-965ECAFED823}" type="presParOf" srcId="{317FD801-4542-45A1-A0AD-811D2A55BC52}" destId="{7A7E62AE-AAB0-4AF6-B808-A4B35DCBFFA7}" srcOrd="13" destOrd="0" presId="urn:microsoft.com/office/officeart/2005/8/layout/radial1"/>
    <dgm:cxn modelId="{C1EA3308-4E2E-4011-983C-E786F98CDFB7}" type="presParOf" srcId="{7A7E62AE-AAB0-4AF6-B808-A4B35DCBFFA7}" destId="{AB115852-C44F-4279-8294-872B4DC707BA}" srcOrd="0" destOrd="0" presId="urn:microsoft.com/office/officeart/2005/8/layout/radial1"/>
    <dgm:cxn modelId="{288B116B-0F08-4FF9-8415-909FDEF81D33}" type="presParOf" srcId="{317FD801-4542-45A1-A0AD-811D2A55BC52}" destId="{6F0D6065-DF2A-4261-92B4-F83A44474F0F}" srcOrd="14" destOrd="0" presId="urn:microsoft.com/office/officeart/2005/8/layout/radial1"/>
    <dgm:cxn modelId="{598C35B9-2E49-4FCB-93E9-DC485D8E8294}" type="presParOf" srcId="{317FD801-4542-45A1-A0AD-811D2A55BC52}" destId="{397C687D-AA6A-47A4-BBA5-B4DEFF9A2E54}" srcOrd="15" destOrd="0" presId="urn:microsoft.com/office/officeart/2005/8/layout/radial1"/>
    <dgm:cxn modelId="{DE2E55A0-32C3-41CF-8C23-5B8D9EF16ABD}" type="presParOf" srcId="{397C687D-AA6A-47A4-BBA5-B4DEFF9A2E54}" destId="{AAE43E9D-E93A-49F5-B319-1882B1BC2FC4}" srcOrd="0" destOrd="0" presId="urn:microsoft.com/office/officeart/2005/8/layout/radial1"/>
    <dgm:cxn modelId="{5DA635C9-6E5D-4430-BD13-AA8263AB0BA2}" type="presParOf" srcId="{317FD801-4542-45A1-A0AD-811D2A55BC52}" destId="{8521F00B-0237-4B8F-84B6-5D42BD462928}" srcOrd="16" destOrd="0" presId="urn:microsoft.com/office/officeart/2005/8/layout/radial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90D29-2AA4-4CE0-B598-811F6BD5D002}">
      <dsp:nvSpPr>
        <dsp:cNvPr id="0" name=""/>
        <dsp:cNvSpPr/>
      </dsp:nvSpPr>
      <dsp:spPr>
        <a:xfrm>
          <a:off x="3423569" y="1923328"/>
          <a:ext cx="1119238" cy="1119238"/>
        </a:xfrm>
        <a:prstGeom prst="ellipse">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3587478" y="2087237"/>
        <a:ext cx="791420" cy="791420"/>
      </dsp:txXfrm>
    </dsp:sp>
    <dsp:sp modelId="{DC85FF8A-9E74-44DD-BE24-7F59E674262D}">
      <dsp:nvSpPr>
        <dsp:cNvPr id="0" name=""/>
        <dsp:cNvSpPr/>
      </dsp:nvSpPr>
      <dsp:spPr>
        <a:xfrm rot="16200000">
          <a:off x="3590487" y="1517982"/>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1510991"/>
        <a:ext cx="39270" cy="39270"/>
      </dsp:txXfrm>
    </dsp:sp>
    <dsp:sp modelId="{56593A2E-CA97-4464-B9B9-AEC806A83AA2}">
      <dsp:nvSpPr>
        <dsp:cNvPr id="0" name=""/>
        <dsp:cNvSpPr/>
      </dsp:nvSpPr>
      <dsp:spPr>
        <a:xfrm>
          <a:off x="3423569" y="18686"/>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Components</a:t>
          </a:r>
        </a:p>
      </dsp:txBody>
      <dsp:txXfrm>
        <a:off x="3587478" y="182595"/>
        <a:ext cx="791420" cy="791420"/>
      </dsp:txXfrm>
    </dsp:sp>
    <dsp:sp modelId="{96AB7076-1F6C-4E74-872C-891ABD8996FF}">
      <dsp:nvSpPr>
        <dsp:cNvPr id="0" name=""/>
        <dsp:cNvSpPr/>
      </dsp:nvSpPr>
      <dsp:spPr>
        <a:xfrm rot="18900000">
          <a:off x="4263879"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636946" y="1789920"/>
        <a:ext cx="39270" cy="39270"/>
      </dsp:txXfrm>
    </dsp:sp>
    <dsp:sp modelId="{4D93C0A5-4544-4717-A187-D16FEF288469}">
      <dsp:nvSpPr>
        <dsp:cNvPr id="0" name=""/>
        <dsp:cNvSpPr/>
      </dsp:nvSpPr>
      <dsp:spPr>
        <a:xfrm>
          <a:off x="477035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Source</a:t>
          </a:r>
        </a:p>
      </dsp:txBody>
      <dsp:txXfrm>
        <a:off x="4934263" y="740452"/>
        <a:ext cx="791420" cy="791420"/>
      </dsp:txXfrm>
    </dsp:sp>
    <dsp:sp modelId="{33BE2B9A-2B16-4FB3-985D-90D3222BFA52}">
      <dsp:nvSpPr>
        <dsp:cNvPr id="0" name=""/>
        <dsp:cNvSpPr/>
      </dsp:nvSpPr>
      <dsp:spPr>
        <a:xfrm>
          <a:off x="4542808"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5874" y="2463312"/>
        <a:ext cx="39270" cy="39270"/>
      </dsp:txXfrm>
    </dsp:sp>
    <dsp:sp modelId="{2AB03F7A-75D3-470F-AA10-27D565C3A24A}">
      <dsp:nvSpPr>
        <dsp:cNvPr id="0" name=""/>
        <dsp:cNvSpPr/>
      </dsp:nvSpPr>
      <dsp:spPr>
        <a:xfrm>
          <a:off x="5328211"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Validation</a:t>
          </a:r>
        </a:p>
      </dsp:txBody>
      <dsp:txXfrm>
        <a:off x="5492120" y="2087237"/>
        <a:ext cx="791420" cy="791420"/>
      </dsp:txXfrm>
    </dsp:sp>
    <dsp:sp modelId="{D20D575D-7D4B-4307-A1AC-9E669C999AA0}">
      <dsp:nvSpPr>
        <dsp:cNvPr id="0" name=""/>
        <dsp:cNvSpPr/>
      </dsp:nvSpPr>
      <dsp:spPr>
        <a:xfrm rot="2700000">
          <a:off x="4263879"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6946" y="3136705"/>
        <a:ext cx="39270" cy="39270"/>
      </dsp:txXfrm>
    </dsp:sp>
    <dsp:sp modelId="{9DB44CEC-CDA8-44CC-9274-2540E6534C75}">
      <dsp:nvSpPr>
        <dsp:cNvPr id="0" name=""/>
        <dsp:cNvSpPr/>
      </dsp:nvSpPr>
      <dsp:spPr>
        <a:xfrm>
          <a:off x="477035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Globalization</a:t>
          </a:r>
        </a:p>
      </dsp:txBody>
      <dsp:txXfrm>
        <a:off x="4934263" y="3434022"/>
        <a:ext cx="791420" cy="791420"/>
      </dsp:txXfrm>
    </dsp:sp>
    <dsp:sp modelId="{4E21F700-39CB-49B8-B473-70424A63366A}">
      <dsp:nvSpPr>
        <dsp:cNvPr id="0" name=""/>
        <dsp:cNvSpPr/>
      </dsp:nvSpPr>
      <dsp:spPr>
        <a:xfrm rot="5400000">
          <a:off x="3590487" y="3422624"/>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3415633"/>
        <a:ext cx="39270" cy="39270"/>
      </dsp:txXfrm>
    </dsp:sp>
    <dsp:sp modelId="{D6544A79-4316-43B6-BFC4-364139061DBF}">
      <dsp:nvSpPr>
        <dsp:cNvPr id="0" name=""/>
        <dsp:cNvSpPr/>
      </dsp:nvSpPr>
      <dsp:spPr>
        <a:xfrm>
          <a:off x="3423569" y="3827970"/>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Templates</a:t>
          </a:r>
        </a:p>
      </dsp:txBody>
      <dsp:txXfrm>
        <a:off x="3587478" y="3991879"/>
        <a:ext cx="791420" cy="791420"/>
      </dsp:txXfrm>
    </dsp:sp>
    <dsp:sp modelId="{8B63372B-6136-427C-8C75-B3025BA5B7D2}">
      <dsp:nvSpPr>
        <dsp:cNvPr id="0" name=""/>
        <dsp:cNvSpPr/>
      </dsp:nvSpPr>
      <dsp:spPr>
        <a:xfrm rot="8100000">
          <a:off x="2917094"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3136705"/>
        <a:ext cx="39270" cy="39270"/>
      </dsp:txXfrm>
    </dsp:sp>
    <dsp:sp modelId="{E5FFAED2-91CB-49A8-92E4-15F5F6EC7B7C}">
      <dsp:nvSpPr>
        <dsp:cNvPr id="0" name=""/>
        <dsp:cNvSpPr/>
      </dsp:nvSpPr>
      <dsp:spPr>
        <a:xfrm>
          <a:off x="207678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Drag &amp; Drop</a:t>
          </a:r>
        </a:p>
      </dsp:txBody>
      <dsp:txXfrm>
        <a:off x="2240693" y="3434022"/>
        <a:ext cx="791420" cy="791420"/>
      </dsp:txXfrm>
    </dsp:sp>
    <dsp:sp modelId="{7A7E62AE-AAB0-4AF6-B808-A4B35DCBFFA7}">
      <dsp:nvSpPr>
        <dsp:cNvPr id="0" name=""/>
        <dsp:cNvSpPr/>
      </dsp:nvSpPr>
      <dsp:spPr>
        <a:xfrm rot="10800000">
          <a:off x="2638166"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11232" y="2463312"/>
        <a:ext cx="39270" cy="39270"/>
      </dsp:txXfrm>
    </dsp:sp>
    <dsp:sp modelId="{6F0D6065-DF2A-4261-92B4-F83A44474F0F}">
      <dsp:nvSpPr>
        <dsp:cNvPr id="0" name=""/>
        <dsp:cNvSpPr/>
      </dsp:nvSpPr>
      <dsp:spPr>
        <a:xfrm>
          <a:off x="1518927"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MVVM</a:t>
          </a:r>
        </a:p>
      </dsp:txBody>
      <dsp:txXfrm>
        <a:off x="1682836" y="2087237"/>
        <a:ext cx="791420" cy="791420"/>
      </dsp:txXfrm>
    </dsp:sp>
    <dsp:sp modelId="{397C687D-AA6A-47A4-BBA5-B4DEFF9A2E54}">
      <dsp:nvSpPr>
        <dsp:cNvPr id="0" name=""/>
        <dsp:cNvSpPr/>
      </dsp:nvSpPr>
      <dsp:spPr>
        <a:xfrm rot="13500000">
          <a:off x="2917094"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1789920"/>
        <a:ext cx="39270" cy="39270"/>
      </dsp:txXfrm>
    </dsp:sp>
    <dsp:sp modelId="{8521F00B-0237-4B8F-84B6-5D42BD462928}">
      <dsp:nvSpPr>
        <dsp:cNvPr id="0" name=""/>
        <dsp:cNvSpPr/>
      </dsp:nvSpPr>
      <dsp:spPr>
        <a:xfrm>
          <a:off x="207678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Export</a:t>
          </a:r>
        </a:p>
      </dsp:txBody>
      <dsp:txXfrm>
        <a:off x="2240693" y="740452"/>
        <a:ext cx="791420" cy="79142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3E477-2A54-4CDB-8712-035DDED7C56B}"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95CEB-2E34-4F4C-94D1-44578327D7A0}" type="slidenum">
              <a:rPr lang="en-US" smtClean="0"/>
              <a:t>‹#›</a:t>
            </a:fld>
            <a:endParaRPr lang="en-US"/>
          </a:p>
        </p:txBody>
      </p:sp>
    </p:spTree>
    <p:extLst>
      <p:ext uri="{BB962C8B-B14F-4D97-AF65-F5344CB8AC3E}">
        <p14:creationId xmlns:p14="http://schemas.microsoft.com/office/powerpoint/2010/main" val="410614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Welcome to today’s lecture</a:t>
            </a:r>
          </a:p>
          <a:p>
            <a:pPr marL="171450" indent="-171450">
              <a:buFont typeface="Arial" panose="020B0604020202020204" pitchFamily="34" charset="0"/>
              <a:buChar char="•"/>
            </a:pPr>
            <a:r>
              <a:rPr lang="en-US" dirty="0"/>
              <a:t>It will be about Kendo UI for jQuery</a:t>
            </a:r>
          </a:p>
          <a:p>
            <a:pPr marL="171450" indent="-171450">
              <a:buFont typeface="Arial" panose="020B0604020202020204" pitchFamily="34" charset="0"/>
              <a:buChar char="•"/>
            </a:pPr>
            <a:r>
              <a:rPr lang="en-US" dirty="0"/>
              <a:t>Original kendo, the oldest one</a:t>
            </a:r>
          </a:p>
          <a:p>
            <a:pPr marL="171450" indent="-171450">
              <a:buFont typeface="Arial" panose="020B0604020202020204" pitchFamily="34" charset="0"/>
              <a:buChar char="•"/>
            </a:pPr>
            <a:r>
              <a:rPr lang="en-US" dirty="0"/>
              <a:t>Who is this training for</a:t>
            </a:r>
          </a:p>
          <a:p>
            <a:pPr marL="171450" indent="-171450">
              <a:buFont typeface="Arial" panose="020B0604020202020204" pitchFamily="34" charset="0"/>
              <a:buChar char="•"/>
            </a:pPr>
            <a:r>
              <a:rPr lang="en-US" dirty="0"/>
              <a:t>Technical stuff/issues introduce team </a:t>
            </a:r>
          </a:p>
          <a:p>
            <a:pPr marL="171450" indent="-171450">
              <a:buFont typeface="Arial" panose="020B0604020202020204" pitchFamily="34" charset="0"/>
              <a:buChar char="•"/>
            </a:pPr>
            <a:r>
              <a:rPr lang="en-US" dirty="0"/>
              <a:t>Submit questions about Kendo to using the submit question function</a:t>
            </a:r>
          </a:p>
          <a:p>
            <a:pPr marL="171450" indent="-171450">
              <a:buFont typeface="Arial" panose="020B0604020202020204" pitchFamily="34" charset="0"/>
              <a:buChar char="•"/>
            </a:pPr>
            <a:r>
              <a:rPr lang="en-US" dirty="0"/>
              <a:t>Either myself or my team will answer them and if I can I will address the question during the presentation</a:t>
            </a:r>
          </a:p>
          <a:p>
            <a:pPr marL="171450" indent="-171450">
              <a:buFont typeface="Arial" panose="020B0604020202020204" pitchFamily="34" charset="0"/>
              <a:buChar char="•"/>
            </a:pPr>
            <a:r>
              <a:rPr lang="en-US" dirty="0"/>
              <a:t>Materials available: https://github.com/newventuresoftware/kendo-ui-for-jquery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94BFC86-965C-4836-8A76-41C545867D71}" type="slidenum">
              <a:rPr lang="en-US" smtClean="0"/>
              <a:t>1</a:t>
            </a:fld>
            <a:endParaRPr lang="en-US"/>
          </a:p>
        </p:txBody>
      </p:sp>
    </p:spTree>
    <p:extLst>
      <p:ext uri="{BB962C8B-B14F-4D97-AF65-F5344CB8AC3E}">
        <p14:creationId xmlns:p14="http://schemas.microsoft.com/office/powerpoint/2010/main" val="44937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13</a:t>
            </a:fld>
            <a:endParaRPr lang="en-US"/>
          </a:p>
        </p:txBody>
      </p:sp>
    </p:spTree>
    <p:extLst>
      <p:ext uri="{BB962C8B-B14F-4D97-AF65-F5344CB8AC3E}">
        <p14:creationId xmlns:p14="http://schemas.microsoft.com/office/powerpoint/2010/main" val="111530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types </a:t>
            </a:r>
            <a:r>
              <a:rPr lang="en-US"/>
              <a:t>to </a:t>
            </a:r>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18</a:t>
            </a:fld>
            <a:endParaRPr lang="en-US"/>
          </a:p>
        </p:txBody>
      </p:sp>
    </p:spTree>
    <p:extLst>
      <p:ext uri="{BB962C8B-B14F-4D97-AF65-F5344CB8AC3E}">
        <p14:creationId xmlns:p14="http://schemas.microsoft.com/office/powerpoint/2010/main" val="192184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sorting/filtering to grid</a:t>
            </a:r>
          </a:p>
          <a:p>
            <a:r>
              <a:rPr lang="en-US" dirty="0"/>
              <a:t>-Add types to the </a:t>
            </a:r>
            <a:r>
              <a:rPr lang="en-US"/>
              <a:t>grid columns</a:t>
            </a:r>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19</a:t>
            </a:fld>
            <a:endParaRPr lang="en-US"/>
          </a:p>
        </p:txBody>
      </p:sp>
    </p:spTree>
    <p:extLst>
      <p:ext uri="{BB962C8B-B14F-4D97-AF65-F5344CB8AC3E}">
        <p14:creationId xmlns:p14="http://schemas.microsoft.com/office/powerpoint/2010/main" val="58073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20</a:t>
            </a:fld>
            <a:endParaRPr lang="en-US"/>
          </a:p>
        </p:txBody>
      </p:sp>
    </p:spTree>
    <p:extLst>
      <p:ext uri="{BB962C8B-B14F-4D97-AF65-F5344CB8AC3E}">
        <p14:creationId xmlns:p14="http://schemas.microsoft.com/office/powerpoint/2010/main" val="426000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-Others: </a:t>
            </a:r>
            <a:r>
              <a:rPr lang="en-US" dirty="0" err="1"/>
              <a:t>GanttDataSource</a:t>
            </a:r>
            <a:r>
              <a:rPr lang="en-US" dirty="0"/>
              <a:t>, </a:t>
            </a:r>
            <a:r>
              <a:rPr lang="en-US" dirty="0" err="1"/>
              <a:t>HierarchicalDataSource</a:t>
            </a:r>
            <a:r>
              <a:rPr lang="en-US" dirty="0"/>
              <a:t>, </a:t>
            </a:r>
            <a:r>
              <a:rPr lang="en-US" dirty="0" err="1"/>
              <a:t>SchedulerDataSource</a:t>
            </a:r>
            <a:endParaRPr lang="en-US" dirty="0"/>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24</a:t>
            </a:fld>
            <a:endParaRPr lang="en-US"/>
          </a:p>
        </p:txBody>
      </p:sp>
    </p:spTree>
    <p:extLst>
      <p:ext uri="{BB962C8B-B14F-4D97-AF65-F5344CB8AC3E}">
        <p14:creationId xmlns:p14="http://schemas.microsoft.com/office/powerpoint/2010/main" val="945324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records returned in debug console</a:t>
            </a:r>
          </a:p>
          <a:p>
            <a:r>
              <a:rPr lang="en-US" dirty="0"/>
              <a:t>-Talk about postman</a:t>
            </a:r>
          </a:p>
        </p:txBody>
      </p:sp>
      <p:sp>
        <p:nvSpPr>
          <p:cNvPr id="4" name="Slide Number Placeholder 3"/>
          <p:cNvSpPr>
            <a:spLocks noGrp="1"/>
          </p:cNvSpPr>
          <p:nvPr>
            <p:ph type="sldNum" sz="quarter" idx="10"/>
          </p:nvPr>
        </p:nvSpPr>
        <p:spPr/>
        <p:txBody>
          <a:bodyPr/>
          <a:lstStyle/>
          <a:p>
            <a:fld id="{7B195CEB-2E34-4F4C-94D1-44578327D7A0}" type="slidenum">
              <a:rPr lang="en-US" smtClean="0"/>
              <a:t>25</a:t>
            </a:fld>
            <a:endParaRPr lang="en-US"/>
          </a:p>
        </p:txBody>
      </p:sp>
    </p:spTree>
    <p:extLst>
      <p:ext uri="{BB962C8B-B14F-4D97-AF65-F5344CB8AC3E}">
        <p14:creationId xmlns:p14="http://schemas.microsoft.com/office/powerpoint/2010/main" val="2942839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template function</a:t>
            </a:r>
          </a:p>
        </p:txBody>
      </p:sp>
      <p:sp>
        <p:nvSpPr>
          <p:cNvPr id="4" name="Slide Number Placeholder 3"/>
          <p:cNvSpPr>
            <a:spLocks noGrp="1"/>
          </p:cNvSpPr>
          <p:nvPr>
            <p:ph type="sldNum" sz="quarter" idx="10"/>
          </p:nvPr>
        </p:nvSpPr>
        <p:spPr/>
        <p:txBody>
          <a:bodyPr/>
          <a:lstStyle/>
          <a:p>
            <a:fld id="{7B195CEB-2E34-4F4C-94D1-44578327D7A0}" type="slidenum">
              <a:rPr lang="en-US" smtClean="0"/>
              <a:t>28</a:t>
            </a:fld>
            <a:endParaRPr lang="en-US"/>
          </a:p>
        </p:txBody>
      </p:sp>
    </p:spTree>
    <p:extLst>
      <p:ext uri="{BB962C8B-B14F-4D97-AF65-F5344CB8AC3E}">
        <p14:creationId xmlns:p14="http://schemas.microsoft.com/office/powerpoint/2010/main" val="3760875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polyfill</a:t>
            </a:r>
            <a:endParaRPr lang="en-US" dirty="0"/>
          </a:p>
          <a:p>
            <a:r>
              <a:rPr lang="en-US" dirty="0"/>
              <a:t>-first check browser support</a:t>
            </a:r>
          </a:p>
        </p:txBody>
      </p:sp>
      <p:sp>
        <p:nvSpPr>
          <p:cNvPr id="4" name="Slide Number Placeholder 3"/>
          <p:cNvSpPr>
            <a:spLocks noGrp="1"/>
          </p:cNvSpPr>
          <p:nvPr>
            <p:ph type="sldNum" sz="quarter" idx="10"/>
          </p:nvPr>
        </p:nvSpPr>
        <p:spPr/>
        <p:txBody>
          <a:bodyPr/>
          <a:lstStyle/>
          <a:p>
            <a:fld id="{7B195CEB-2E34-4F4C-94D1-44578327D7A0}" type="slidenum">
              <a:rPr lang="en-US" smtClean="0"/>
              <a:t>29</a:t>
            </a:fld>
            <a:endParaRPr lang="en-US"/>
          </a:p>
        </p:txBody>
      </p:sp>
    </p:spTree>
    <p:extLst>
      <p:ext uri="{BB962C8B-B14F-4D97-AF65-F5344CB8AC3E}">
        <p14:creationId xmlns:p14="http://schemas.microsoft.com/office/powerpoint/2010/main" val="9115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messages file</a:t>
            </a:r>
          </a:p>
        </p:txBody>
      </p:sp>
      <p:sp>
        <p:nvSpPr>
          <p:cNvPr id="4" name="Slide Number Placeholder 3"/>
          <p:cNvSpPr>
            <a:spLocks noGrp="1"/>
          </p:cNvSpPr>
          <p:nvPr>
            <p:ph type="sldNum" sz="quarter" idx="10"/>
          </p:nvPr>
        </p:nvSpPr>
        <p:spPr/>
        <p:txBody>
          <a:bodyPr/>
          <a:lstStyle/>
          <a:p>
            <a:fld id="{7B195CEB-2E34-4F4C-94D1-44578327D7A0}" type="slidenum">
              <a:rPr lang="en-US" smtClean="0"/>
              <a:t>31</a:t>
            </a:fld>
            <a:endParaRPr lang="en-US"/>
          </a:p>
        </p:txBody>
      </p:sp>
    </p:spTree>
    <p:extLst>
      <p:ext uri="{BB962C8B-B14F-4D97-AF65-F5344CB8AC3E}">
        <p14:creationId xmlns:p14="http://schemas.microsoft.com/office/powerpoint/2010/main" val="3891092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a:t>the culture file</a:t>
            </a:r>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32</a:t>
            </a:fld>
            <a:endParaRPr lang="en-US"/>
          </a:p>
        </p:txBody>
      </p:sp>
    </p:spTree>
    <p:extLst>
      <p:ext uri="{BB962C8B-B14F-4D97-AF65-F5344CB8AC3E}">
        <p14:creationId xmlns:p14="http://schemas.microsoft.com/office/powerpoint/2010/main" val="1293204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very honored to welcome you to the Progress Virtual Classroom. This is an initiative from Progress Software done in partnership with New Venture Software for all customers with a valid license. Progress Telerik tools have a long history of excellent quality, frequent updates, great documentation and industry leading support. When thinking how to improve the already great offering they decided to create Virtual Classroom and to provide all of it’s customers with the best in-class training as well. We understand developers have a choice when it comes to selecting a UI component vendor and we truly hope this gives you even more arguments to staying a loyal Progress customer.</a:t>
            </a:r>
          </a:p>
        </p:txBody>
      </p:sp>
      <p:sp>
        <p:nvSpPr>
          <p:cNvPr id="4" name="Slide Number Placeholder 3"/>
          <p:cNvSpPr>
            <a:spLocks noGrp="1"/>
          </p:cNvSpPr>
          <p:nvPr>
            <p:ph type="sldNum" sz="quarter" idx="10"/>
          </p:nvPr>
        </p:nvSpPr>
        <p:spPr/>
        <p:txBody>
          <a:bodyPr/>
          <a:lstStyle/>
          <a:p>
            <a:fld id="{7B195CEB-2E34-4F4C-94D1-44578327D7A0}" type="slidenum">
              <a:rPr lang="en-US" smtClean="0"/>
              <a:t>2</a:t>
            </a:fld>
            <a:endParaRPr lang="en-US"/>
          </a:p>
        </p:txBody>
      </p:sp>
    </p:spTree>
    <p:extLst>
      <p:ext uri="{BB962C8B-B14F-4D97-AF65-F5344CB8AC3E}">
        <p14:creationId xmlns:p14="http://schemas.microsoft.com/office/powerpoint/2010/main" val="188595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Although Kendo UI is a pretty mature framework it is regularly updated with new features following the latest trends in software development. One such trend is the focus of the latest Kendo update – it is called conversational </a:t>
            </a:r>
            <a:r>
              <a:rPr lang="en-US" dirty="0" err="1"/>
              <a:t>ui</a:t>
            </a:r>
            <a:r>
              <a:rPr lang="en-US" dirty="0"/>
              <a:t>.</a:t>
            </a:r>
          </a:p>
          <a:p>
            <a:pPr lvl="1">
              <a:spcAft>
                <a:spcPts val="900"/>
              </a:spcAft>
            </a:pPr>
            <a:endParaRPr lang="en-US" dirty="0"/>
          </a:p>
          <a:p>
            <a:pPr lvl="1">
              <a:spcAft>
                <a:spcPts val="900"/>
              </a:spcAft>
            </a:pPr>
            <a:r>
              <a:rPr lang="en-US" dirty="0"/>
              <a:t>Chatbots are another area which we believe will gain more traction in the future. </a:t>
            </a:r>
          </a:p>
          <a:p>
            <a:pPr lvl="1">
              <a:spcAft>
                <a:spcPts val="900"/>
              </a:spcAft>
            </a:pPr>
            <a:r>
              <a:rPr lang="en-US" dirty="0"/>
              <a:t>2 types of bot… limited amount of specialized processes that replace the need to talk to a person or use complicated UIs</a:t>
            </a:r>
          </a:p>
          <a:p>
            <a:pPr lvl="1">
              <a:spcAft>
                <a:spcPts val="900"/>
              </a:spcAft>
            </a:pPr>
            <a:r>
              <a:rPr lang="en-US" dirty="0"/>
              <a:t>Not one likes stupid bots</a:t>
            </a:r>
          </a:p>
          <a:p>
            <a:pPr lvl="1">
              <a:spcAft>
                <a:spcPts val="900"/>
              </a:spcAft>
            </a:pPr>
            <a:r>
              <a:rPr lang="en-US" dirty="0"/>
              <a:t>Benefits</a:t>
            </a:r>
          </a:p>
          <a:p>
            <a:pPr lvl="1">
              <a:spcAft>
                <a:spcPts val="900"/>
              </a:spcAft>
            </a:pPr>
            <a:r>
              <a:rPr lang="en-US" dirty="0"/>
              <a:t>------------------------------------------------------------</a:t>
            </a:r>
          </a:p>
          <a:p>
            <a:pPr lvl="1">
              <a:spcAft>
                <a:spcPts val="900"/>
              </a:spcAft>
            </a:pPr>
            <a:r>
              <a:rPr lang="en-US" dirty="0"/>
              <a:t>There are generally two types of chatbots. We have all heard or used Alexa, Cortana, Siri and Google Assistant. These are the so called </a:t>
            </a:r>
            <a:r>
              <a:rPr lang="en-US" b="1" dirty="0"/>
              <a:t>knowledge chatbots</a:t>
            </a:r>
            <a:r>
              <a:rPr lang="en-US" dirty="0"/>
              <a:t>, which are trained on enormous amount of data and aim to help the user making a decision or providing the requested information. On the other hand, there are the </a:t>
            </a:r>
            <a:r>
              <a:rPr lang="en-US" b="1" dirty="0"/>
              <a:t>transactional chatbots</a:t>
            </a:r>
            <a:r>
              <a:rPr lang="en-US" b="0" dirty="0"/>
              <a:t>, whose purpose is to execute a limited amount of </a:t>
            </a:r>
            <a:r>
              <a:rPr lang="en-US" b="1" dirty="0"/>
              <a:t>specialized processes that replace the need to talk to an expert</a:t>
            </a:r>
            <a:r>
              <a:rPr lang="en-US" b="0" dirty="0"/>
              <a:t>, or to use complicated </a:t>
            </a:r>
            <a:r>
              <a:rPr lang="en-US" b="0" dirty="0" err="1"/>
              <a:t>Uis</a:t>
            </a:r>
            <a:r>
              <a:rPr lang="en-US" b="0" dirty="0"/>
              <a:t> such as long forms or processes. Think what a bank operator can do for you over the phone – verify identity, block stolen credit card, provide working hours for nearby branches, or help out with information about outgoing transfer. Other examples could be booking a doctor appointment, buy a vacation, food or insurance. All these, are very good cases for where a transactional chatbot can deliver value, by helping the customers 24/7 without the need for large operator teams to pick up the phone. </a:t>
            </a:r>
          </a:p>
          <a:p>
            <a:pPr lvl="1">
              <a:spcAft>
                <a:spcPts val="900"/>
              </a:spcAft>
            </a:pPr>
            <a:endParaRPr lang="en-US" b="0" dirty="0"/>
          </a:p>
          <a:p>
            <a:pPr lvl="1">
              <a:spcAft>
                <a:spcPts val="900"/>
              </a:spcAft>
            </a:pPr>
            <a:r>
              <a:rPr lang="en-US" b="0" dirty="0"/>
              <a:t>There is a catch though. No one likes, stupid chatbots, so it is very important to utilize Natural Language Understanding service and to train your bot properly, so your users never get blocked. A rule of the thumb is that a user using the chatbot should be able to finish their task faster than using other means (e.g. filling a form or a phone call). </a:t>
            </a:r>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33</a:t>
            </a:fld>
            <a:endParaRPr lang="en-US"/>
          </a:p>
        </p:txBody>
      </p:sp>
    </p:spTree>
    <p:extLst>
      <p:ext uri="{BB962C8B-B14F-4D97-AF65-F5344CB8AC3E}">
        <p14:creationId xmlns:p14="http://schemas.microsoft.com/office/powerpoint/2010/main" val="390582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Information presentation – easy to understand and engaging</a:t>
            </a:r>
          </a:p>
          <a:p>
            <a:pPr lvl="1">
              <a:spcAft>
                <a:spcPts val="900"/>
              </a:spcAft>
            </a:pPr>
            <a:r>
              <a:rPr lang="en-US" dirty="0"/>
              <a:t>Introduced conversational UI in W M D. </a:t>
            </a:r>
          </a:p>
          <a:p>
            <a:pPr lvl="1">
              <a:spcAft>
                <a:spcPts val="900"/>
              </a:spcAft>
            </a:pPr>
            <a:r>
              <a:rPr lang="en-US" dirty="0"/>
              <a:t>Framework agnostic, easy to use, aid natural conv flow, no need to another channel – use your app</a:t>
            </a:r>
          </a:p>
          <a:p>
            <a:pPr lvl="1">
              <a:spcAft>
                <a:spcPts val="900"/>
              </a:spcAft>
            </a:pPr>
            <a:endParaRPr lang="en-US" b="0" dirty="0"/>
          </a:p>
          <a:p>
            <a:pPr lvl="1">
              <a:spcAft>
                <a:spcPts val="900"/>
              </a:spcAft>
            </a:pPr>
            <a:r>
              <a:rPr lang="en-US" b="0" dirty="0"/>
              <a:t>Another thing that have to be considered is presentation of the information in a </a:t>
            </a:r>
            <a:r>
              <a:rPr lang="en-US" b="1" dirty="0"/>
              <a:t>easy to understand, and engaging way</a:t>
            </a:r>
            <a:r>
              <a:rPr lang="en-US" b="0" dirty="0"/>
              <a:t>. This is where we decided our expertise can help and we introduced the Conversational UI story across the board of all of our UI product lines to aid developers in the implementation of engaging chatbots, whether in mobile, desktop or web applications. </a:t>
            </a:r>
          </a:p>
          <a:p>
            <a:pPr lvl="1">
              <a:spcAft>
                <a:spcPts val="900"/>
              </a:spcAft>
            </a:pPr>
            <a:endParaRPr lang="en-US" b="0" dirty="0"/>
          </a:p>
          <a:p>
            <a:pPr lvl="1">
              <a:spcAft>
                <a:spcPts val="900"/>
              </a:spcAft>
            </a:pPr>
            <a:r>
              <a:rPr lang="en-US" b="0" dirty="0"/>
              <a:t>The Conversational UI components, are framework agnostic, which means, not matter which framework you utilize, you can use Conversational UI for your user experience. They are easy to implement and provide the means to deliver natural conversation flow and most importantly, you can embed these bots in your existing applications with the same look and feel and without the need to send your users to external channels such as </a:t>
            </a:r>
            <a:r>
              <a:rPr lang="en-US" b="0" dirty="0" err="1"/>
              <a:t>facebook</a:t>
            </a:r>
            <a:r>
              <a:rPr lang="en-US" b="0" dirty="0"/>
              <a:t>, skype, </a:t>
            </a:r>
            <a:r>
              <a:rPr lang="en-US" b="0"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34</a:t>
            </a:fld>
            <a:endParaRPr lang="en-US"/>
          </a:p>
        </p:txBody>
      </p:sp>
    </p:spTree>
    <p:extLst>
      <p:ext uri="{BB962C8B-B14F-4D97-AF65-F5344CB8AC3E}">
        <p14:creationId xmlns:p14="http://schemas.microsoft.com/office/powerpoint/2010/main" val="2657871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35</a:t>
            </a:fld>
            <a:endParaRPr lang="en-US"/>
          </a:p>
        </p:txBody>
      </p:sp>
    </p:spTree>
    <p:extLst>
      <p:ext uri="{BB962C8B-B14F-4D97-AF65-F5344CB8AC3E}">
        <p14:creationId xmlns:p14="http://schemas.microsoft.com/office/powerpoint/2010/main" val="1366216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than 30 hours of technical content created in partnership with New Venture Software, Virtual Classroom is designed to quickly get you onboard and successful with our developer tools whether you’ve been using them for years or are new to the suite. Each session will provide practical knowledge combined with helpful approaches to application development.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can seen on your screens the schedule for the second season of trainings.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-Kendo UI fully covered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&amp; 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-Ajax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-WPF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Winforms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-UWP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-Xamarin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intelligence: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-Reporting and Reporting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With this in mind it is important for us to receive your feedback and let us know if we can improve anything for the next iteration. Feel free to submit your feedback as we move along in the form of a question or contact me personally by email. </a:t>
            </a:r>
          </a:p>
        </p:txBody>
      </p:sp>
      <p:sp>
        <p:nvSpPr>
          <p:cNvPr id="4" name="Slide Number Placeholder 3"/>
          <p:cNvSpPr>
            <a:spLocks noGrp="1"/>
          </p:cNvSpPr>
          <p:nvPr>
            <p:ph type="sldNum" sz="quarter" idx="10"/>
          </p:nvPr>
        </p:nvSpPr>
        <p:spPr/>
        <p:txBody>
          <a:bodyPr/>
          <a:lstStyle/>
          <a:p>
            <a:fld id="{7B195CEB-2E34-4F4C-94D1-44578327D7A0}" type="slidenum">
              <a:rPr lang="en-US" smtClean="0"/>
              <a:t>3</a:t>
            </a:fld>
            <a:endParaRPr lang="en-US"/>
          </a:p>
        </p:txBody>
      </p:sp>
    </p:spTree>
    <p:extLst>
      <p:ext uri="{BB962C8B-B14F-4D97-AF65-F5344CB8AC3E}">
        <p14:creationId xmlns:p14="http://schemas.microsoft.com/office/powerpoint/2010/main" val="38877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basic info on the slide</a:t>
            </a:r>
          </a:p>
          <a:p>
            <a:r>
              <a:rPr lang="en-US" dirty="0"/>
              <a:t>-Great history with Telerik &amp; Progress</a:t>
            </a:r>
          </a:p>
          <a:p>
            <a:r>
              <a:rPr lang="en-US" dirty="0"/>
              <a:t>-Invite to follow on twitter and on the </a:t>
            </a:r>
            <a:r>
              <a:rPr lang="en-US" dirty="0" err="1"/>
              <a:t>newventuresoftware</a:t>
            </a:r>
            <a:r>
              <a:rPr lang="en-US" dirty="0"/>
              <a:t> blog</a:t>
            </a:r>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4</a:t>
            </a:fld>
            <a:endParaRPr lang="en-US"/>
          </a:p>
        </p:txBody>
      </p:sp>
    </p:spTree>
    <p:extLst>
      <p:ext uri="{BB962C8B-B14F-4D97-AF65-F5344CB8AC3E}">
        <p14:creationId xmlns:p14="http://schemas.microsoft.com/office/powerpoint/2010/main" val="2470315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premium consulting and professional services partner for Progress Telerik products and technologies, who’s been instrumental in building the award-winning </a:t>
            </a:r>
            <a:r>
              <a:rPr lang="en-US" dirty="0" err="1"/>
              <a:t>DevCraft</a:t>
            </a:r>
            <a:r>
              <a:rPr lang="en-US" dirty="0"/>
              <a:t> suite.</a:t>
            </a:r>
          </a:p>
          <a:p>
            <a:r>
              <a:rPr lang="en-US" dirty="0"/>
              <a:t>The exceptional quality of our consulting and professional services stems from a solid background and expertise in Telerik </a:t>
            </a:r>
            <a:r>
              <a:rPr lang="en-US" dirty="0" err="1"/>
              <a:t>DevCraft</a:t>
            </a:r>
            <a:r>
              <a:rPr lang="en-US" dirty="0"/>
              <a:t>. Most of us are ex-Progress Telerik software architects who have led a number of teams building the Telerik </a:t>
            </a:r>
            <a:r>
              <a:rPr lang="en-US" dirty="0" err="1"/>
              <a:t>DevCraft</a:t>
            </a:r>
            <a:r>
              <a:rPr lang="en-US" dirty="0"/>
              <a:t> suite.</a:t>
            </a:r>
          </a:p>
          <a:p>
            <a:endParaRPr lang="en-US" dirty="0"/>
          </a:p>
          <a:p>
            <a:r>
              <a:rPr lang="en-US" dirty="0"/>
              <a:t>We support all progress Telerik products and technologies be it for the web, desktop or mobile and have a successful track record of delivering future-proof software consulting and development solutions.</a:t>
            </a:r>
          </a:p>
          <a:p>
            <a:endParaRPr lang="en-US" dirty="0"/>
          </a:p>
          <a:p>
            <a:r>
              <a:rPr lang="en-US" dirty="0"/>
              <a:t>My teammates and I feel honored and excited to have the opportunity to share with you our experience and passion about the Telerik technologies.</a:t>
            </a:r>
          </a:p>
          <a:p>
            <a:endParaRPr lang="en-US" dirty="0"/>
          </a:p>
        </p:txBody>
      </p:sp>
      <p:sp>
        <p:nvSpPr>
          <p:cNvPr id="4" name="Slide Number Placeholder 3"/>
          <p:cNvSpPr>
            <a:spLocks noGrp="1"/>
          </p:cNvSpPr>
          <p:nvPr>
            <p:ph type="sldNum" sz="quarter" idx="10"/>
          </p:nvPr>
        </p:nvSpPr>
        <p:spPr/>
        <p:txBody>
          <a:bodyPr/>
          <a:lstStyle/>
          <a:p>
            <a:fld id="{A94BFC86-965C-4836-8A76-41C545867D71}" type="slidenum">
              <a:rPr lang="en-US" smtClean="0"/>
              <a:t>5</a:t>
            </a:fld>
            <a:endParaRPr lang="en-US"/>
          </a:p>
        </p:txBody>
      </p:sp>
    </p:spTree>
    <p:extLst>
      <p:ext uri="{BB962C8B-B14F-4D97-AF65-F5344CB8AC3E}">
        <p14:creationId xmlns:p14="http://schemas.microsoft.com/office/powerpoint/2010/main" val="80042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6</a:t>
            </a:fld>
            <a:endParaRPr lang="en-US"/>
          </a:p>
        </p:txBody>
      </p:sp>
    </p:spTree>
    <p:extLst>
      <p:ext uri="{BB962C8B-B14F-4D97-AF65-F5344CB8AC3E}">
        <p14:creationId xmlns:p14="http://schemas.microsoft.com/office/powerpoint/2010/main" val="2019709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7</a:t>
            </a:fld>
            <a:endParaRPr lang="en-US"/>
          </a:p>
        </p:txBody>
      </p:sp>
    </p:spTree>
    <p:extLst>
      <p:ext uri="{BB962C8B-B14F-4D97-AF65-F5344CB8AC3E}">
        <p14:creationId xmlns:p14="http://schemas.microsoft.com/office/powerpoint/2010/main" val="356576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basic plugin</a:t>
            </a:r>
          </a:p>
          <a:p>
            <a:r>
              <a:rPr lang="en-US" dirty="0"/>
              <a:t>-Add parameter</a:t>
            </a:r>
          </a:p>
        </p:txBody>
      </p:sp>
      <p:sp>
        <p:nvSpPr>
          <p:cNvPr id="4" name="Slide Number Placeholder 3"/>
          <p:cNvSpPr>
            <a:spLocks noGrp="1"/>
          </p:cNvSpPr>
          <p:nvPr>
            <p:ph type="sldNum" sz="quarter" idx="10"/>
          </p:nvPr>
        </p:nvSpPr>
        <p:spPr/>
        <p:txBody>
          <a:bodyPr/>
          <a:lstStyle/>
          <a:p>
            <a:fld id="{7B195CEB-2E34-4F4C-94D1-44578327D7A0}" type="slidenum">
              <a:rPr lang="en-US" smtClean="0"/>
              <a:t>8</a:t>
            </a:fld>
            <a:endParaRPr lang="en-US"/>
          </a:p>
        </p:txBody>
      </p:sp>
    </p:spTree>
    <p:extLst>
      <p:ext uri="{BB962C8B-B14F-4D97-AF65-F5344CB8AC3E}">
        <p14:creationId xmlns:p14="http://schemas.microsoft.com/office/powerpoint/2010/main" val="106911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9</a:t>
            </a:fld>
            <a:endParaRPr lang="en-US"/>
          </a:p>
        </p:txBody>
      </p:sp>
    </p:spTree>
    <p:extLst>
      <p:ext uri="{BB962C8B-B14F-4D97-AF65-F5344CB8AC3E}">
        <p14:creationId xmlns:p14="http://schemas.microsoft.com/office/powerpoint/2010/main" val="41344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09927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ith logo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18AD2-2321-44DA-82FE-6903FD814672}"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12BAA-F3D7-42C6-B68B-FD90D004D7D4}" type="slidenum">
              <a:rPr lang="en-US" smtClean="0"/>
              <a:t>‹#›</a:t>
            </a:fld>
            <a:endParaRPr lang="en-US"/>
          </a:p>
        </p:txBody>
      </p:sp>
      <p:sp>
        <p:nvSpPr>
          <p:cNvPr id="5" name="TextBox 4">
            <a:extLst>
              <a:ext uri="{FF2B5EF4-FFF2-40B4-BE49-F238E27FC236}">
                <a16:creationId xmlns:a16="http://schemas.microsoft.com/office/drawing/2014/main" id="{C78CA8BE-D230-4883-81EE-0323E5AAEFE8}"/>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B04487A0-15C7-432D-882C-11DE78F076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1" name="Picture 10">
            <a:extLst>
              <a:ext uri="{FF2B5EF4-FFF2-40B4-BE49-F238E27FC236}">
                <a16:creationId xmlns:a16="http://schemas.microsoft.com/office/drawing/2014/main" id="{CDB922ED-BB45-4B81-9564-FB45B51120F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191662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04515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Tree>
    <p:extLst>
      <p:ext uri="{BB962C8B-B14F-4D97-AF65-F5344CB8AC3E}">
        <p14:creationId xmlns:p14="http://schemas.microsoft.com/office/powerpoint/2010/main" val="28769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578102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960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636190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290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426365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194951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23677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57226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4" y="1047624"/>
            <a:ext cx="8596668" cy="882776"/>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7" name="TextBox 6">
            <a:extLst>
              <a:ext uri="{FF2B5EF4-FFF2-40B4-BE49-F238E27FC236}">
                <a16:creationId xmlns:a16="http://schemas.microsoft.com/office/drawing/2014/main" id="{1D6F91FE-AC2F-42AF-AAAF-D57CBA47523E}"/>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474DF021-D636-4F35-868C-D4B97CC483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2" name="Picture 11">
            <a:extLst>
              <a:ext uri="{FF2B5EF4-FFF2-40B4-BE49-F238E27FC236}">
                <a16:creationId xmlns:a16="http://schemas.microsoft.com/office/drawing/2014/main" id="{EC025ED2-4C71-46E1-B778-D66315C2498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31407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26739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7" name="TextBox 6">
            <a:extLst>
              <a:ext uri="{FF2B5EF4-FFF2-40B4-BE49-F238E27FC236}">
                <a16:creationId xmlns:a16="http://schemas.microsoft.com/office/drawing/2014/main" id="{031556F9-02FD-497C-A6E5-3587EAA82F21}"/>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7781FDD4-BD22-4F5C-BD73-1145A83DA1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1" name="Picture 10">
            <a:extLst>
              <a:ext uri="{FF2B5EF4-FFF2-40B4-BE49-F238E27FC236}">
                <a16:creationId xmlns:a16="http://schemas.microsoft.com/office/drawing/2014/main" id="{9083064A-BFAB-2849-8D16-4BF72F8B6D3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253055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3736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18AD2-2321-44DA-82FE-6903FD814672}"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02577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18AD2-2321-44DA-82FE-6903FD814672}"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4662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18AD2-2321-44DA-82FE-6903FD814672}"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58732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018AD2-2321-44DA-82FE-6903FD814672}" type="datetimeFigureOut">
              <a:rPr lang="en-US" smtClean="0"/>
              <a:t>6/27/2018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912BAA-F3D7-42C6-B68B-FD90D004D7D4}" type="slidenum">
              <a:rPr lang="en-US" smtClean="0"/>
              <a:t>‹#›</a:t>
            </a:fld>
            <a:endParaRPr lang="en-US"/>
          </a:p>
        </p:txBody>
      </p:sp>
    </p:spTree>
    <p:extLst>
      <p:ext uri="{BB962C8B-B14F-4D97-AF65-F5344CB8AC3E}">
        <p14:creationId xmlns:p14="http://schemas.microsoft.com/office/powerpoint/2010/main" val="3264622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95" r:id="rId3"/>
    <p:sldLayoutId id="2147483680" r:id="rId4"/>
    <p:sldLayoutId id="2147483696" r:id="rId5"/>
    <p:sldLayoutId id="2147483681" r:id="rId6"/>
    <p:sldLayoutId id="2147483682" r:id="rId7"/>
    <p:sldLayoutId id="2147483683" r:id="rId8"/>
    <p:sldLayoutId id="2147483684" r:id="rId9"/>
    <p:sldLayoutId id="214748369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txStyles>
    <p:titleStyle>
      <a:lvl1pPr algn="l" defTabSz="457200" rtl="0" eaLnBrk="1" latinLnBrk="0" hangingPunct="1">
        <a:spcBef>
          <a:spcPct val="0"/>
        </a:spcBef>
        <a:buNone/>
        <a:defRPr sz="3600" kern="1200">
          <a:solidFill>
            <a:schemeClr val="accent1"/>
          </a:solidFill>
          <a:latin typeface="DaxComp-Bold" panose="020B0804030101020102"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lerik.com/kendo-ui/compariso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code.visualstudio.com/" TargetMode="External"/><Relationship Id="rId7" Type="http://schemas.openxmlformats.org/officeDocument/2006/relationships/image" Target="../media/image20.png"/><Relationship Id="rId2" Type="http://schemas.openxmlformats.org/officeDocument/2006/relationships/hyperlink" Target="https://nodejs.org/en/download/current/" TargetMode="Externa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hyperlink" Target="https://github.com/newventuresoftware" TargetMode="External"/><Relationship Id="rId4" Type="http://schemas.openxmlformats.org/officeDocument/2006/relationships/hyperlink" Target="https://git-scm.com/download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telerik.com/kendo-ui/intro/installation/cdn-servic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www.telerik.com/download/custom-download" TargetMode="External"/><Relationship Id="rId4" Type="http://schemas.openxmlformats.org/officeDocument/2006/relationships/hyperlink" Target="https://docs.telerik.com/kendo-ui/intro/installation/np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telerik.com/kendo-ui/intro/installation/getting-starte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telerik.com/kendo-ui/api/javascript/ui/maskedtextbox#configuration-mask"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telerik.com/kendo-ui/api/javascript/data/datasourc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odata.org/getting-started/understand-odata-in-6-step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emos.telerik.com/kendo-ui/chat/trave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gif"/></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hyperlink" Target="http://demos.telerik.com/kendo-ui/themebuilder/" TargetMode="External"/><Relationship Id="rId4" Type="http://schemas.openxmlformats.org/officeDocument/2006/relationships/hyperlink" Target="http://themebuilder.telerik.com/kendo-ui"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docs.telerik.com/kendo-ui/api/javascript/" TargetMode="External"/><Relationship Id="rId7" Type="http://schemas.openxmlformats.org/officeDocument/2006/relationships/hyperlink" Target="https://www.newventuresoftware.com/blog" TargetMode="External"/><Relationship Id="rId2" Type="http://schemas.openxmlformats.org/officeDocument/2006/relationships/hyperlink" Target="https://docs.telerik.com/kendo-ui/" TargetMode="External"/><Relationship Id="rId1" Type="http://schemas.openxmlformats.org/officeDocument/2006/relationships/slideLayout" Target="../slideLayouts/slideLayout3.xml"/><Relationship Id="rId6" Type="http://schemas.openxmlformats.org/officeDocument/2006/relationships/hyperlink" Target="https://www.telerik.com/blogs/kendo-ui" TargetMode="External"/><Relationship Id="rId5" Type="http://schemas.openxmlformats.org/officeDocument/2006/relationships/hyperlink" Target="https://dojo.telerik.com/" TargetMode="External"/><Relationship Id="rId4" Type="http://schemas.openxmlformats.org/officeDocument/2006/relationships/hyperlink" Target="https://demos.telerik.com/kendo-u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gif"/><Relationship Id="rId12"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2.svg"/><Relationship Id="rId5" Type="http://schemas.openxmlformats.org/officeDocument/2006/relationships/image" Target="../media/image9.png"/><Relationship Id="rId10"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trends.builtwith.com/javascript/jQue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8B51EA-2745-46F3-86FF-064E8B4A4BA7}"/>
              </a:ext>
            </a:extLst>
          </p:cNvPr>
          <p:cNvSpPr>
            <a:spLocks noGrp="1"/>
          </p:cNvSpPr>
          <p:nvPr>
            <p:ph type="subTitle" idx="1"/>
          </p:nvPr>
        </p:nvSpPr>
        <p:spPr>
          <a:xfrm>
            <a:off x="1507067" y="4050834"/>
            <a:ext cx="7766936" cy="373060"/>
          </a:xfrm>
        </p:spPr>
        <p:txBody>
          <a:bodyPr/>
          <a:lstStyle/>
          <a:p>
            <a:pPr algn="ctr"/>
            <a:r>
              <a:rPr lang="en-US" dirty="0"/>
              <a:t>for</a:t>
            </a:r>
          </a:p>
        </p:txBody>
      </p:sp>
      <p:pic>
        <p:nvPicPr>
          <p:cNvPr id="4" name="Picture 3">
            <a:extLst>
              <a:ext uri="{FF2B5EF4-FFF2-40B4-BE49-F238E27FC236}">
                <a16:creationId xmlns:a16="http://schemas.microsoft.com/office/drawing/2014/main" id="{E71E2093-3332-45EC-B5D5-BF433D319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51" y="573325"/>
            <a:ext cx="6733567" cy="3299450"/>
          </a:xfrm>
          <a:prstGeom prst="rect">
            <a:avLst/>
          </a:prstGeom>
        </p:spPr>
      </p:pic>
      <p:pic>
        <p:nvPicPr>
          <p:cNvPr id="6" name="Picture 5">
            <a:extLst>
              <a:ext uri="{FF2B5EF4-FFF2-40B4-BE49-F238E27FC236}">
                <a16:creationId xmlns:a16="http://schemas.microsoft.com/office/drawing/2014/main" id="{8C52764B-9A07-4584-AF87-2BE8D8065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1681" y="4601953"/>
            <a:ext cx="1849272" cy="1849272"/>
          </a:xfrm>
          <a:prstGeom prst="rect">
            <a:avLst/>
          </a:prstGeom>
        </p:spPr>
      </p:pic>
    </p:spTree>
    <p:extLst>
      <p:ext uri="{BB962C8B-B14F-4D97-AF65-F5344CB8AC3E}">
        <p14:creationId xmlns:p14="http://schemas.microsoft.com/office/powerpoint/2010/main" val="383271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56D88C3-1DBB-421C-B6F9-4BE4A48621AB}"/>
              </a:ext>
            </a:extLst>
          </p:cNvPr>
          <p:cNvGraphicFramePr/>
          <p:nvPr>
            <p:extLst>
              <p:ext uri="{D42A27DB-BD31-4B8C-83A1-F6EECF244321}">
                <p14:modId xmlns:p14="http://schemas.microsoft.com/office/powerpoint/2010/main" val="174731099"/>
              </p:ext>
            </p:extLst>
          </p:nvPr>
        </p:nvGraphicFramePr>
        <p:xfrm>
          <a:off x="1001776" y="1181687"/>
          <a:ext cx="7966378" cy="496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D93B2CE-B2CE-4643-9621-0AFB9002AE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7725" y="3355998"/>
            <a:ext cx="914479" cy="617273"/>
          </a:xfrm>
          <a:prstGeom prst="rect">
            <a:avLst/>
          </a:prstGeom>
        </p:spPr>
      </p:pic>
    </p:spTree>
    <p:extLst>
      <p:ext uri="{BB962C8B-B14F-4D97-AF65-F5344CB8AC3E}">
        <p14:creationId xmlns:p14="http://schemas.microsoft.com/office/powerpoint/2010/main" val="288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6590D29-2AA4-4CE0-B598-811F6BD5D002}"/>
                                            </p:graphicEl>
                                          </p:spTgt>
                                        </p:tgtEl>
                                        <p:attrNameLst>
                                          <p:attrName>style.visibility</p:attrName>
                                        </p:attrNameLst>
                                      </p:cBhvr>
                                      <p:to>
                                        <p:strVal val="visible"/>
                                      </p:to>
                                    </p:set>
                                    <p:animEffect transition="in" filter="fade">
                                      <p:cBhvr>
                                        <p:cTn id="7" dur="500"/>
                                        <p:tgtEl>
                                          <p:spTgt spid="5">
                                            <p:graphicEl>
                                              <a:dgm id="{16590D29-2AA4-4CE0-B598-811F6BD5D00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DC85FF8A-9E74-44DD-BE24-7F59E674262D}"/>
                                            </p:graphicEl>
                                          </p:spTgt>
                                        </p:tgtEl>
                                        <p:attrNameLst>
                                          <p:attrName>style.visibility</p:attrName>
                                        </p:attrNameLst>
                                      </p:cBhvr>
                                      <p:to>
                                        <p:strVal val="visible"/>
                                      </p:to>
                                    </p:set>
                                    <p:animEffect transition="in" filter="fade">
                                      <p:cBhvr>
                                        <p:cTn id="12" dur="500"/>
                                        <p:tgtEl>
                                          <p:spTgt spid="5">
                                            <p:graphicEl>
                                              <a:dgm id="{DC85FF8A-9E74-44DD-BE24-7F59E674262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6593A2E-CA97-4464-B9B9-AEC806A83AA2}"/>
                                            </p:graphicEl>
                                          </p:spTgt>
                                        </p:tgtEl>
                                        <p:attrNameLst>
                                          <p:attrName>style.visibility</p:attrName>
                                        </p:attrNameLst>
                                      </p:cBhvr>
                                      <p:to>
                                        <p:strVal val="visible"/>
                                      </p:to>
                                    </p:set>
                                    <p:animEffect transition="in" filter="fade">
                                      <p:cBhvr>
                                        <p:cTn id="15" dur="500"/>
                                        <p:tgtEl>
                                          <p:spTgt spid="5">
                                            <p:graphicEl>
                                              <a:dgm id="{56593A2E-CA97-4464-B9B9-AEC806A83AA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96AB7076-1F6C-4E74-872C-891ABD8996FF}"/>
                                            </p:graphicEl>
                                          </p:spTgt>
                                        </p:tgtEl>
                                        <p:attrNameLst>
                                          <p:attrName>style.visibility</p:attrName>
                                        </p:attrNameLst>
                                      </p:cBhvr>
                                      <p:to>
                                        <p:strVal val="visible"/>
                                      </p:to>
                                    </p:set>
                                    <p:animEffect transition="in" filter="fade">
                                      <p:cBhvr>
                                        <p:cTn id="20" dur="500"/>
                                        <p:tgtEl>
                                          <p:spTgt spid="5">
                                            <p:graphicEl>
                                              <a:dgm id="{96AB7076-1F6C-4E74-872C-891ABD8996F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4D93C0A5-4544-4717-A187-D16FEF288469}"/>
                                            </p:graphicEl>
                                          </p:spTgt>
                                        </p:tgtEl>
                                        <p:attrNameLst>
                                          <p:attrName>style.visibility</p:attrName>
                                        </p:attrNameLst>
                                      </p:cBhvr>
                                      <p:to>
                                        <p:strVal val="visible"/>
                                      </p:to>
                                    </p:set>
                                    <p:animEffect transition="in" filter="fade">
                                      <p:cBhvr>
                                        <p:cTn id="23" dur="500"/>
                                        <p:tgtEl>
                                          <p:spTgt spid="5">
                                            <p:graphicEl>
                                              <a:dgm id="{4D93C0A5-4544-4717-A187-D16FEF28846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33BE2B9A-2B16-4FB3-985D-90D3222BFA52}"/>
                                            </p:graphicEl>
                                          </p:spTgt>
                                        </p:tgtEl>
                                        <p:attrNameLst>
                                          <p:attrName>style.visibility</p:attrName>
                                        </p:attrNameLst>
                                      </p:cBhvr>
                                      <p:to>
                                        <p:strVal val="visible"/>
                                      </p:to>
                                    </p:set>
                                    <p:animEffect transition="in" filter="fade">
                                      <p:cBhvr>
                                        <p:cTn id="28" dur="500"/>
                                        <p:tgtEl>
                                          <p:spTgt spid="5">
                                            <p:graphicEl>
                                              <a:dgm id="{33BE2B9A-2B16-4FB3-985D-90D3222BFA52}"/>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2AB03F7A-75D3-470F-AA10-27D565C3A24A}"/>
                                            </p:graphicEl>
                                          </p:spTgt>
                                        </p:tgtEl>
                                        <p:attrNameLst>
                                          <p:attrName>style.visibility</p:attrName>
                                        </p:attrNameLst>
                                      </p:cBhvr>
                                      <p:to>
                                        <p:strVal val="visible"/>
                                      </p:to>
                                    </p:set>
                                    <p:animEffect transition="in" filter="fade">
                                      <p:cBhvr>
                                        <p:cTn id="31" dur="500"/>
                                        <p:tgtEl>
                                          <p:spTgt spid="5">
                                            <p:graphicEl>
                                              <a:dgm id="{2AB03F7A-75D3-470F-AA10-27D565C3A24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D20D575D-7D4B-4307-A1AC-9E669C999AA0}"/>
                                            </p:graphicEl>
                                          </p:spTgt>
                                        </p:tgtEl>
                                        <p:attrNameLst>
                                          <p:attrName>style.visibility</p:attrName>
                                        </p:attrNameLst>
                                      </p:cBhvr>
                                      <p:to>
                                        <p:strVal val="visible"/>
                                      </p:to>
                                    </p:set>
                                    <p:animEffect transition="in" filter="fade">
                                      <p:cBhvr>
                                        <p:cTn id="36" dur="500"/>
                                        <p:tgtEl>
                                          <p:spTgt spid="5">
                                            <p:graphicEl>
                                              <a:dgm id="{D20D575D-7D4B-4307-A1AC-9E669C999AA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9DB44CEC-CDA8-44CC-9274-2540E6534C75}"/>
                                            </p:graphicEl>
                                          </p:spTgt>
                                        </p:tgtEl>
                                        <p:attrNameLst>
                                          <p:attrName>style.visibility</p:attrName>
                                        </p:attrNameLst>
                                      </p:cBhvr>
                                      <p:to>
                                        <p:strVal val="visible"/>
                                      </p:to>
                                    </p:set>
                                    <p:animEffect transition="in" filter="fade">
                                      <p:cBhvr>
                                        <p:cTn id="39" dur="500"/>
                                        <p:tgtEl>
                                          <p:spTgt spid="5">
                                            <p:graphicEl>
                                              <a:dgm id="{9DB44CEC-CDA8-44CC-9274-2540E6534C7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4E21F700-39CB-49B8-B473-70424A63366A}"/>
                                            </p:graphicEl>
                                          </p:spTgt>
                                        </p:tgtEl>
                                        <p:attrNameLst>
                                          <p:attrName>style.visibility</p:attrName>
                                        </p:attrNameLst>
                                      </p:cBhvr>
                                      <p:to>
                                        <p:strVal val="visible"/>
                                      </p:to>
                                    </p:set>
                                    <p:animEffect transition="in" filter="fade">
                                      <p:cBhvr>
                                        <p:cTn id="44" dur="500"/>
                                        <p:tgtEl>
                                          <p:spTgt spid="5">
                                            <p:graphicEl>
                                              <a:dgm id="{4E21F700-39CB-49B8-B473-70424A63366A}"/>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D6544A79-4316-43B6-BFC4-364139061DBF}"/>
                                            </p:graphicEl>
                                          </p:spTgt>
                                        </p:tgtEl>
                                        <p:attrNameLst>
                                          <p:attrName>style.visibility</p:attrName>
                                        </p:attrNameLst>
                                      </p:cBhvr>
                                      <p:to>
                                        <p:strVal val="visible"/>
                                      </p:to>
                                    </p:set>
                                    <p:animEffect transition="in" filter="fade">
                                      <p:cBhvr>
                                        <p:cTn id="47" dur="500"/>
                                        <p:tgtEl>
                                          <p:spTgt spid="5">
                                            <p:graphicEl>
                                              <a:dgm id="{D6544A79-4316-43B6-BFC4-364139061DBF}"/>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8B63372B-6136-427C-8C75-B3025BA5B7D2}"/>
                                            </p:graphicEl>
                                          </p:spTgt>
                                        </p:tgtEl>
                                        <p:attrNameLst>
                                          <p:attrName>style.visibility</p:attrName>
                                        </p:attrNameLst>
                                      </p:cBhvr>
                                      <p:to>
                                        <p:strVal val="visible"/>
                                      </p:to>
                                    </p:set>
                                    <p:animEffect transition="in" filter="fade">
                                      <p:cBhvr>
                                        <p:cTn id="52" dur="500"/>
                                        <p:tgtEl>
                                          <p:spTgt spid="5">
                                            <p:graphicEl>
                                              <a:dgm id="{8B63372B-6136-427C-8C75-B3025BA5B7D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E5FFAED2-91CB-49A8-92E4-15F5F6EC7B7C}"/>
                                            </p:graphicEl>
                                          </p:spTgt>
                                        </p:tgtEl>
                                        <p:attrNameLst>
                                          <p:attrName>style.visibility</p:attrName>
                                        </p:attrNameLst>
                                      </p:cBhvr>
                                      <p:to>
                                        <p:strVal val="visible"/>
                                      </p:to>
                                    </p:set>
                                    <p:animEffect transition="in" filter="fade">
                                      <p:cBhvr>
                                        <p:cTn id="55" dur="500"/>
                                        <p:tgtEl>
                                          <p:spTgt spid="5">
                                            <p:graphicEl>
                                              <a:dgm id="{E5FFAED2-91CB-49A8-92E4-15F5F6EC7B7C}"/>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7A7E62AE-AAB0-4AF6-B808-A4B35DCBFFA7}"/>
                                            </p:graphicEl>
                                          </p:spTgt>
                                        </p:tgtEl>
                                        <p:attrNameLst>
                                          <p:attrName>style.visibility</p:attrName>
                                        </p:attrNameLst>
                                      </p:cBhvr>
                                      <p:to>
                                        <p:strVal val="visible"/>
                                      </p:to>
                                    </p:set>
                                    <p:animEffect transition="in" filter="fade">
                                      <p:cBhvr>
                                        <p:cTn id="60" dur="500"/>
                                        <p:tgtEl>
                                          <p:spTgt spid="5">
                                            <p:graphicEl>
                                              <a:dgm id="{7A7E62AE-AAB0-4AF6-B808-A4B35DCBFFA7}"/>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6F0D6065-DF2A-4261-92B4-F83A44474F0F}"/>
                                            </p:graphicEl>
                                          </p:spTgt>
                                        </p:tgtEl>
                                        <p:attrNameLst>
                                          <p:attrName>style.visibility</p:attrName>
                                        </p:attrNameLst>
                                      </p:cBhvr>
                                      <p:to>
                                        <p:strVal val="visible"/>
                                      </p:to>
                                    </p:set>
                                    <p:animEffect transition="in" filter="fade">
                                      <p:cBhvr>
                                        <p:cTn id="63" dur="500"/>
                                        <p:tgtEl>
                                          <p:spTgt spid="5">
                                            <p:graphicEl>
                                              <a:dgm id="{6F0D6065-DF2A-4261-92B4-F83A44474F0F}"/>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397C687D-AA6A-47A4-BBA5-B4DEFF9A2E54}"/>
                                            </p:graphicEl>
                                          </p:spTgt>
                                        </p:tgtEl>
                                        <p:attrNameLst>
                                          <p:attrName>style.visibility</p:attrName>
                                        </p:attrNameLst>
                                      </p:cBhvr>
                                      <p:to>
                                        <p:strVal val="visible"/>
                                      </p:to>
                                    </p:set>
                                    <p:animEffect transition="in" filter="fade">
                                      <p:cBhvr>
                                        <p:cTn id="68" dur="500"/>
                                        <p:tgtEl>
                                          <p:spTgt spid="5">
                                            <p:graphicEl>
                                              <a:dgm id="{397C687D-AA6A-47A4-BBA5-B4DEFF9A2E54}"/>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8521F00B-0237-4B8F-84B6-5D42BD462928}"/>
                                            </p:graphicEl>
                                          </p:spTgt>
                                        </p:tgtEl>
                                        <p:attrNameLst>
                                          <p:attrName>style.visibility</p:attrName>
                                        </p:attrNameLst>
                                      </p:cBhvr>
                                      <p:to>
                                        <p:strVal val="visible"/>
                                      </p:to>
                                    </p:set>
                                    <p:animEffect transition="in" filter="fade">
                                      <p:cBhvr>
                                        <p:cTn id="71" dur="500"/>
                                        <p:tgtEl>
                                          <p:spTgt spid="5">
                                            <p:graphicEl>
                                              <a:dgm id="{8521F00B-0237-4B8F-84B6-5D42BD4629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EE80-B778-43F5-AF70-89D0805DBE62}"/>
              </a:ext>
            </a:extLst>
          </p:cNvPr>
          <p:cNvSpPr>
            <a:spLocks noGrp="1"/>
          </p:cNvSpPr>
          <p:nvPr>
            <p:ph type="title"/>
          </p:nvPr>
        </p:nvSpPr>
        <p:spPr/>
        <p:txBody>
          <a:bodyPr/>
          <a:lstStyle/>
          <a:p>
            <a:r>
              <a:rPr lang="en-US" dirty="0"/>
              <a:t>{</a:t>
            </a:r>
            <a:r>
              <a:rPr lang="en-US" dirty="0">
                <a:solidFill>
                  <a:schemeClr val="tx1">
                    <a:lumMod val="75000"/>
                    <a:lumOff val="25000"/>
                  </a:schemeClr>
                </a:solidFill>
              </a:rPr>
              <a:t>Kendo UI Core vs Professional</a:t>
            </a:r>
            <a:r>
              <a:rPr lang="en-US" dirty="0"/>
              <a:t>}</a:t>
            </a:r>
          </a:p>
        </p:txBody>
      </p:sp>
      <p:sp>
        <p:nvSpPr>
          <p:cNvPr id="4" name="Content Placeholder 2">
            <a:extLst>
              <a:ext uri="{FF2B5EF4-FFF2-40B4-BE49-F238E27FC236}">
                <a16:creationId xmlns:a16="http://schemas.microsoft.com/office/drawing/2014/main" id="{703B1C79-E005-423B-8EDE-FE34D56F5E19}"/>
              </a:ext>
            </a:extLst>
          </p:cNvPr>
          <p:cNvSpPr>
            <a:spLocks noGrp="1"/>
          </p:cNvSpPr>
          <p:nvPr>
            <p:ph idx="1"/>
          </p:nvPr>
        </p:nvSpPr>
        <p:spPr>
          <a:xfrm>
            <a:off x="677334" y="2160589"/>
            <a:ext cx="8596668" cy="3880773"/>
          </a:xfrm>
        </p:spPr>
        <p:txBody>
          <a:bodyPr/>
          <a:lstStyle/>
          <a:p>
            <a:r>
              <a:rPr lang="en-US" dirty="0"/>
              <a:t>Kendo UI Core: </a:t>
            </a:r>
          </a:p>
          <a:p>
            <a:pPr lvl="1"/>
            <a:r>
              <a:rPr lang="en-US" dirty="0"/>
              <a:t>Open source or commercial projects not requiring dedicated technical support or line-of-business style functionality</a:t>
            </a:r>
          </a:p>
          <a:p>
            <a:pPr lvl="1"/>
            <a:r>
              <a:rPr lang="en-US" dirty="0"/>
              <a:t>Price: </a:t>
            </a:r>
            <a:r>
              <a:rPr lang="en-US" dirty="0">
                <a:solidFill>
                  <a:srgbClr val="FF0000"/>
                </a:solidFill>
              </a:rPr>
              <a:t>Free</a:t>
            </a:r>
          </a:p>
          <a:p>
            <a:r>
              <a:rPr lang="en-US" dirty="0"/>
              <a:t>Kendo UI Pro:</a:t>
            </a:r>
          </a:p>
          <a:p>
            <a:pPr lvl="1"/>
            <a:r>
              <a:rPr lang="en-US" dirty="0"/>
              <a:t>Line-of-business and professional applications requiring expert and timely technical support</a:t>
            </a:r>
          </a:p>
          <a:p>
            <a:pPr lvl="1"/>
            <a:r>
              <a:rPr lang="en-US" dirty="0"/>
              <a:t>Price: starting at $899</a:t>
            </a:r>
          </a:p>
          <a:p>
            <a:r>
              <a:rPr lang="en-US" dirty="0"/>
              <a:t>Comparison: </a:t>
            </a:r>
            <a:r>
              <a:rPr lang="en-US" dirty="0">
                <a:hlinkClick r:id="rId2"/>
              </a:rPr>
              <a:t>https://www.telerik.com/kendo-ui/comparison</a:t>
            </a:r>
            <a:endParaRPr lang="en-US" dirty="0"/>
          </a:p>
        </p:txBody>
      </p:sp>
    </p:spTree>
    <p:extLst>
      <p:ext uri="{BB962C8B-B14F-4D97-AF65-F5344CB8AC3E}">
        <p14:creationId xmlns:p14="http://schemas.microsoft.com/office/powerpoint/2010/main" val="8630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54EC-2DA2-4EFA-AABF-5D3777638444}"/>
              </a:ext>
            </a:extLst>
          </p:cNvPr>
          <p:cNvSpPr txBox="1">
            <a:spLocks/>
          </p:cNvSpPr>
          <p:nvPr/>
        </p:nvSpPr>
        <p:spPr>
          <a:xfrm>
            <a:off x="677334" y="1088265"/>
            <a:ext cx="8596668" cy="700468"/>
          </a:xfrm>
          <a:prstGeom prst="rect">
            <a:avLst/>
          </a:prstGeom>
        </p:spPr>
        <p:txBody>
          <a:bodyPr/>
          <a:lstStyle>
            <a:lvl1pPr algn="l" defTabSz="457200" rtl="0" eaLnBrk="1" latinLnBrk="0" hangingPunct="1">
              <a:spcBef>
                <a:spcPct val="0"/>
              </a:spcBef>
              <a:buNone/>
              <a:defRPr sz="3600" kern="1200">
                <a:solidFill>
                  <a:schemeClr val="accent1"/>
                </a:solidFill>
                <a:latin typeface="DaxComp-Bold" panose="020B0804030101020102"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t>
            </a:r>
            <a:r>
              <a:rPr lang="en-US" dirty="0">
                <a:solidFill>
                  <a:schemeClr val="tx2"/>
                </a:solidFill>
              </a:rPr>
              <a:t>Tools we will need</a:t>
            </a:r>
            <a:r>
              <a:rPr lang="en-US" dirty="0"/>
              <a:t>}</a:t>
            </a:r>
          </a:p>
        </p:txBody>
      </p:sp>
      <p:sp>
        <p:nvSpPr>
          <p:cNvPr id="3" name="Content Placeholder 2">
            <a:extLst>
              <a:ext uri="{FF2B5EF4-FFF2-40B4-BE49-F238E27FC236}">
                <a16:creationId xmlns:a16="http://schemas.microsoft.com/office/drawing/2014/main" id="{593E2D06-BCC0-44A7-A955-F7C1FBDE0B0F}"/>
              </a:ext>
            </a:extLst>
          </p:cNvPr>
          <p:cNvSpPr txBox="1">
            <a:spLocks/>
          </p:cNvSpPr>
          <p:nvPr/>
        </p:nvSpPr>
        <p:spPr>
          <a:xfrm>
            <a:off x="677334" y="1880315"/>
            <a:ext cx="8039946" cy="3282997"/>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Node.js</a:t>
            </a:r>
          </a:p>
          <a:p>
            <a:pPr lvl="1"/>
            <a:r>
              <a:rPr lang="en-US" i="1" dirty="0">
                <a:hlinkClick r:id="rId2"/>
              </a:rPr>
              <a:t>https://nodejs.org/en/download/current/</a:t>
            </a:r>
            <a:endParaRPr lang="en-US" sz="2400" dirty="0"/>
          </a:p>
          <a:p>
            <a:r>
              <a:rPr lang="en-US" sz="2400" dirty="0" err="1"/>
              <a:t>VSCode</a:t>
            </a:r>
            <a:endParaRPr lang="en-US" sz="2400" dirty="0"/>
          </a:p>
          <a:p>
            <a:pPr lvl="1"/>
            <a:r>
              <a:rPr lang="en-US" i="1" dirty="0">
                <a:hlinkClick r:id="rId3"/>
              </a:rPr>
              <a:t>https://code.visualstudio.com/</a:t>
            </a:r>
            <a:endParaRPr lang="en-US" i="1" dirty="0"/>
          </a:p>
          <a:p>
            <a:r>
              <a:rPr lang="en-US" sz="2600" dirty="0" err="1"/>
              <a:t>LiveServer</a:t>
            </a:r>
            <a:endParaRPr lang="en-US" sz="2600" dirty="0"/>
          </a:p>
          <a:p>
            <a:pPr lvl="1"/>
            <a:r>
              <a:rPr lang="en-US" sz="2600" dirty="0" err="1"/>
              <a:t>npm</a:t>
            </a:r>
            <a:r>
              <a:rPr lang="en-US" sz="2600" dirty="0"/>
              <a:t> install –global live-server</a:t>
            </a:r>
          </a:p>
          <a:p>
            <a:r>
              <a:rPr lang="en-US" sz="2400" dirty="0"/>
              <a:t>GitHub</a:t>
            </a:r>
          </a:p>
          <a:p>
            <a:pPr lvl="1"/>
            <a:r>
              <a:rPr lang="en-US" i="1" dirty="0">
                <a:hlinkClick r:id="rId4"/>
              </a:rPr>
              <a:t>https://git-scm.com/downloads</a:t>
            </a:r>
            <a:endParaRPr lang="en-US" i="1" dirty="0"/>
          </a:p>
          <a:p>
            <a:pPr lvl="1"/>
            <a:r>
              <a:rPr lang="en-US" i="1" dirty="0">
                <a:hlinkClick r:id="rId5"/>
              </a:rPr>
              <a:t>https://github.com/newventuresoftware</a:t>
            </a:r>
            <a:r>
              <a:rPr lang="en-US" i="1" dirty="0"/>
              <a:t>/&lt;project&gt;</a:t>
            </a:r>
          </a:p>
        </p:txBody>
      </p:sp>
      <p:pic>
        <p:nvPicPr>
          <p:cNvPr id="4" name="Picture 3">
            <a:extLst>
              <a:ext uri="{FF2B5EF4-FFF2-40B4-BE49-F238E27FC236}">
                <a16:creationId xmlns:a16="http://schemas.microsoft.com/office/drawing/2014/main" id="{AEED1AE6-09EC-43E9-B76B-6B7408FF3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1690" y="2947561"/>
            <a:ext cx="932524" cy="947127"/>
          </a:xfrm>
          <a:prstGeom prst="rect">
            <a:avLst/>
          </a:prstGeom>
        </p:spPr>
      </p:pic>
      <p:pic>
        <p:nvPicPr>
          <p:cNvPr id="5" name="Picture 4">
            <a:extLst>
              <a:ext uri="{FF2B5EF4-FFF2-40B4-BE49-F238E27FC236}">
                <a16:creationId xmlns:a16="http://schemas.microsoft.com/office/drawing/2014/main" id="{839833B5-6EDF-44BE-A348-3357C9C5A4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690" y="1833539"/>
            <a:ext cx="1553101" cy="949979"/>
          </a:xfrm>
          <a:prstGeom prst="rect">
            <a:avLst/>
          </a:prstGeom>
        </p:spPr>
      </p:pic>
      <p:pic>
        <p:nvPicPr>
          <p:cNvPr id="6" name="Picture 5">
            <a:extLst>
              <a:ext uri="{FF2B5EF4-FFF2-40B4-BE49-F238E27FC236}">
                <a16:creationId xmlns:a16="http://schemas.microsoft.com/office/drawing/2014/main" id="{FF2078B1-4044-49EA-8BD6-40EBEBE16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1690" y="4058731"/>
            <a:ext cx="2857079" cy="949979"/>
          </a:xfrm>
          <a:prstGeom prst="rect">
            <a:avLst/>
          </a:prstGeom>
        </p:spPr>
      </p:pic>
    </p:spTree>
    <p:extLst>
      <p:ext uri="{BB962C8B-B14F-4D97-AF65-F5344CB8AC3E}">
        <p14:creationId xmlns:p14="http://schemas.microsoft.com/office/powerpoint/2010/main" val="372340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04C9-9888-44F7-B064-23C7F5E2F571}"/>
              </a:ext>
            </a:extLst>
          </p:cNvPr>
          <p:cNvSpPr>
            <a:spLocks noGrp="1"/>
          </p:cNvSpPr>
          <p:nvPr>
            <p:ph type="title"/>
          </p:nvPr>
        </p:nvSpPr>
        <p:spPr/>
        <p:txBody>
          <a:bodyPr/>
          <a:lstStyle/>
          <a:p>
            <a:r>
              <a:rPr lang="en-US" dirty="0"/>
              <a:t>{</a:t>
            </a:r>
            <a:r>
              <a:rPr lang="en-US" dirty="0">
                <a:solidFill>
                  <a:schemeClr val="tx2"/>
                </a:solidFill>
              </a:rPr>
              <a:t>Where to get Kendo UI</a:t>
            </a:r>
            <a:r>
              <a:rPr lang="en-US" dirty="0"/>
              <a:t>}</a:t>
            </a:r>
          </a:p>
        </p:txBody>
      </p:sp>
      <p:sp>
        <p:nvSpPr>
          <p:cNvPr id="3" name="Content Placeholder 2">
            <a:extLst>
              <a:ext uri="{FF2B5EF4-FFF2-40B4-BE49-F238E27FC236}">
                <a16:creationId xmlns:a16="http://schemas.microsoft.com/office/drawing/2014/main" id="{03426E1F-AE33-45B7-AC17-3E58A3DDF96D}"/>
              </a:ext>
            </a:extLst>
          </p:cNvPr>
          <p:cNvSpPr>
            <a:spLocks noGrp="1"/>
          </p:cNvSpPr>
          <p:nvPr>
            <p:ph idx="1"/>
          </p:nvPr>
        </p:nvSpPr>
        <p:spPr>
          <a:xfrm>
            <a:off x="677333" y="2160589"/>
            <a:ext cx="8943077" cy="3880773"/>
          </a:xfrm>
        </p:spPr>
        <p:txBody>
          <a:bodyPr>
            <a:normAutofit lnSpcReduction="10000"/>
          </a:bodyPr>
          <a:lstStyle/>
          <a:p>
            <a:r>
              <a:rPr lang="en-US" sz="2400" dirty="0"/>
              <a:t>Zip file deployment</a:t>
            </a:r>
          </a:p>
          <a:p>
            <a:r>
              <a:rPr lang="en-US" sz="2400" dirty="0">
                <a:hlinkClick r:id="rId3"/>
              </a:rPr>
              <a:t>CDN</a:t>
            </a:r>
            <a:r>
              <a:rPr lang="en-US" sz="2400" dirty="0"/>
              <a:t> Deployment:</a:t>
            </a:r>
          </a:p>
          <a:p>
            <a:pPr lvl="1"/>
            <a:r>
              <a:rPr lang="en-US" sz="2000" dirty="0"/>
              <a:t>http://kendo.cdn.telerik.com/&lt;VERSION&gt;/js/&lt;FILENAME&gt;.min.js</a:t>
            </a:r>
          </a:p>
          <a:p>
            <a:pPr lvl="1"/>
            <a:r>
              <a:rPr lang="en-US" sz="2000" dirty="0"/>
              <a:t>http://kendo.cdn.telerik.com/&lt;VERSION&gt;/styles/&lt;FILENAME&gt;.min.css</a:t>
            </a:r>
          </a:p>
          <a:p>
            <a:r>
              <a:rPr lang="en-US" sz="2400" dirty="0">
                <a:hlinkClick r:id="rId4"/>
              </a:rPr>
              <a:t>NPM</a:t>
            </a:r>
            <a:endParaRPr lang="en-US" sz="2400" dirty="0"/>
          </a:p>
          <a:p>
            <a:pPr lvl="1"/>
            <a:r>
              <a:rPr lang="en-US" sz="2000" dirty="0" err="1"/>
              <a:t>npm</a:t>
            </a:r>
            <a:r>
              <a:rPr lang="en-US" sz="2000" dirty="0"/>
              <a:t> install --save kendo-</a:t>
            </a:r>
            <a:r>
              <a:rPr lang="en-US" sz="2000" dirty="0" err="1"/>
              <a:t>ui</a:t>
            </a:r>
            <a:r>
              <a:rPr lang="en-US" sz="2000" dirty="0"/>
              <a:t>-core</a:t>
            </a:r>
          </a:p>
          <a:p>
            <a:pPr lvl="1"/>
            <a:r>
              <a:rPr lang="nb-NO" sz="2000" dirty="0"/>
              <a:t>npm install --save @progress/kendo-ui</a:t>
            </a:r>
            <a:endParaRPr lang="en-US" sz="2000" dirty="0"/>
          </a:p>
          <a:p>
            <a:r>
              <a:rPr lang="en-US" sz="2400" dirty="0"/>
              <a:t>NuGet</a:t>
            </a:r>
          </a:p>
          <a:p>
            <a:r>
              <a:rPr lang="en-US" sz="2400" dirty="0">
                <a:hlinkClick r:id="rId5"/>
              </a:rPr>
              <a:t>Custom</a:t>
            </a:r>
            <a:r>
              <a:rPr lang="en-US" sz="2400" dirty="0"/>
              <a:t> download</a:t>
            </a:r>
          </a:p>
          <a:p>
            <a:endParaRPr lang="en-US" dirty="0"/>
          </a:p>
        </p:txBody>
      </p:sp>
    </p:spTree>
    <p:extLst>
      <p:ext uri="{BB962C8B-B14F-4D97-AF65-F5344CB8AC3E}">
        <p14:creationId xmlns:p14="http://schemas.microsoft.com/office/powerpoint/2010/main" val="250059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7C1E-7207-4E03-B71A-40B3E30ADE42}"/>
              </a:ext>
            </a:extLst>
          </p:cNvPr>
          <p:cNvSpPr>
            <a:spLocks noGrp="1"/>
          </p:cNvSpPr>
          <p:nvPr>
            <p:ph type="title"/>
          </p:nvPr>
        </p:nvSpPr>
        <p:spPr/>
        <p:txBody>
          <a:bodyPr/>
          <a:lstStyle/>
          <a:p>
            <a:r>
              <a:rPr lang="en-US" dirty="0"/>
              <a:t>{</a:t>
            </a:r>
            <a:r>
              <a:rPr lang="en-US" dirty="0">
                <a:solidFill>
                  <a:schemeClr val="tx2"/>
                </a:solidFill>
              </a:rPr>
              <a:t>What to include – 1</a:t>
            </a:r>
            <a:r>
              <a:rPr lang="en-US" dirty="0"/>
              <a:t>}</a:t>
            </a:r>
          </a:p>
        </p:txBody>
      </p:sp>
      <p:sp>
        <p:nvSpPr>
          <p:cNvPr id="3" name="Content Placeholder 2">
            <a:extLst>
              <a:ext uri="{FF2B5EF4-FFF2-40B4-BE49-F238E27FC236}">
                <a16:creationId xmlns:a16="http://schemas.microsoft.com/office/drawing/2014/main" id="{558907B2-BD20-4DA8-92CD-0EA53F49070D}"/>
              </a:ext>
            </a:extLst>
          </p:cNvPr>
          <p:cNvSpPr>
            <a:spLocks noGrp="1"/>
          </p:cNvSpPr>
          <p:nvPr>
            <p:ph idx="1"/>
          </p:nvPr>
        </p:nvSpPr>
        <p:spPr/>
        <p:txBody>
          <a:bodyPr/>
          <a:lstStyle/>
          <a:p>
            <a:r>
              <a:rPr lang="en-US" sz="2400" dirty="0"/>
              <a:t>Copy Theme Files</a:t>
            </a:r>
          </a:p>
          <a:p>
            <a:pPr lvl="1"/>
            <a:r>
              <a:rPr lang="en-US" sz="2000" dirty="0"/>
              <a:t>Directories: fonts, images, textures, stylesheets</a:t>
            </a:r>
          </a:p>
          <a:p>
            <a:r>
              <a:rPr lang="en-US" sz="2400" dirty="0"/>
              <a:t>Stylesheets </a:t>
            </a:r>
          </a:p>
          <a:p>
            <a:pPr lvl="1"/>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="./styles/kendo.common.min.css"&gt;</a:t>
            </a:r>
          </a:p>
          <a:p>
            <a:pPr lvl="1"/>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="./styles/kendo.&lt;Theme Name&gt;.min.css"&gt;</a:t>
            </a:r>
          </a:p>
          <a:p>
            <a:pPr marL="0" indent="0">
              <a:buNone/>
            </a:pPr>
            <a:endParaRPr lang="en-US" dirty="0"/>
          </a:p>
        </p:txBody>
      </p:sp>
    </p:spTree>
    <p:extLst>
      <p:ext uri="{BB962C8B-B14F-4D97-AF65-F5344CB8AC3E}">
        <p14:creationId xmlns:p14="http://schemas.microsoft.com/office/powerpoint/2010/main" val="307400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1115-5A4E-46B2-AB22-E7102EE60815}"/>
              </a:ext>
            </a:extLst>
          </p:cNvPr>
          <p:cNvSpPr>
            <a:spLocks noGrp="1"/>
          </p:cNvSpPr>
          <p:nvPr>
            <p:ph type="title"/>
          </p:nvPr>
        </p:nvSpPr>
        <p:spPr/>
        <p:txBody>
          <a:bodyPr/>
          <a:lstStyle/>
          <a:p>
            <a:r>
              <a:rPr lang="en-US" dirty="0"/>
              <a:t>{</a:t>
            </a:r>
            <a:r>
              <a:rPr lang="en-US" dirty="0">
                <a:solidFill>
                  <a:schemeClr val="tx2"/>
                </a:solidFill>
              </a:rPr>
              <a:t>What to include - 2</a:t>
            </a:r>
            <a:r>
              <a:rPr lang="en-US" dirty="0"/>
              <a:t>}</a:t>
            </a:r>
          </a:p>
        </p:txBody>
      </p:sp>
      <p:sp>
        <p:nvSpPr>
          <p:cNvPr id="3" name="Content Placeholder 2">
            <a:extLst>
              <a:ext uri="{FF2B5EF4-FFF2-40B4-BE49-F238E27FC236}">
                <a16:creationId xmlns:a16="http://schemas.microsoft.com/office/drawing/2014/main" id="{397542DC-99FA-4610-805A-341B99730196}"/>
              </a:ext>
            </a:extLst>
          </p:cNvPr>
          <p:cNvSpPr>
            <a:spLocks noGrp="1"/>
          </p:cNvSpPr>
          <p:nvPr>
            <p:ph idx="1"/>
          </p:nvPr>
        </p:nvSpPr>
        <p:spPr/>
        <p:txBody>
          <a:bodyPr>
            <a:normAutofit/>
          </a:bodyPr>
          <a:lstStyle/>
          <a:p>
            <a:r>
              <a:rPr lang="en-US" sz="2000" dirty="0"/>
              <a:t>JavaScript files: jQuery, Kendo UI, </a:t>
            </a:r>
            <a:r>
              <a:rPr lang="en-US" sz="2000" dirty="0" err="1"/>
              <a:t>JSZip</a:t>
            </a:r>
            <a:r>
              <a:rPr lang="en-US" sz="2000" dirty="0"/>
              <a:t> &amp; </a:t>
            </a:r>
            <a:r>
              <a:rPr lang="en-US" sz="2000" dirty="0" err="1"/>
              <a:t>pako_deflate</a:t>
            </a:r>
            <a:r>
              <a:rPr lang="en-US" sz="2000" dirty="0"/>
              <a:t> (for exporting functionality), RTL (for right-to-left apps)</a:t>
            </a:r>
          </a:p>
          <a:p>
            <a:r>
              <a:rPr lang="en-US" sz="2000" dirty="0"/>
              <a:t>JavaScript</a:t>
            </a:r>
          </a:p>
          <a:p>
            <a:pPr lvl="1"/>
            <a:r>
              <a:rPr lang="en-US" sz="1800" dirty="0">
                <a:latin typeface="Consolas" panose="020B0609020204030204" pitchFamily="49" charset="0"/>
              </a:rPr>
              <a:t>&lt;script </a:t>
            </a:r>
            <a:r>
              <a:rPr lang="en-US" sz="1800" dirty="0" err="1">
                <a:latin typeface="Consolas" panose="020B0609020204030204" pitchFamily="49" charset="0"/>
              </a:rPr>
              <a:t>src</a:t>
            </a:r>
            <a:r>
              <a:rPr lang="en-US" sz="1800" dirty="0">
                <a:latin typeface="Consolas" panose="020B0609020204030204" pitchFamily="49" charset="0"/>
              </a:rPr>
              <a:t>="./scripts/jquery.min.js"&gt;&lt;/script&gt;</a:t>
            </a:r>
          </a:p>
          <a:p>
            <a:pPr lvl="1"/>
            <a:r>
              <a:rPr lang="en-US" sz="1800" dirty="0">
                <a:latin typeface="Consolas" panose="020B0609020204030204" pitchFamily="49" charset="0"/>
              </a:rPr>
              <a:t>&lt;script </a:t>
            </a:r>
            <a:r>
              <a:rPr lang="en-US" sz="1800" dirty="0" err="1">
                <a:latin typeface="Consolas" panose="020B0609020204030204" pitchFamily="49" charset="0"/>
              </a:rPr>
              <a:t>src</a:t>
            </a:r>
            <a:r>
              <a:rPr lang="en-US" sz="1800" dirty="0">
                <a:latin typeface="Consolas" panose="020B0609020204030204" pitchFamily="49" charset="0"/>
              </a:rPr>
              <a:t>="./scripts/kendo.all.min.js"&gt;&lt;/script&gt;</a:t>
            </a:r>
          </a:p>
          <a:p>
            <a:r>
              <a:rPr lang="en-US" sz="2000" dirty="0"/>
              <a:t>Documentation:</a:t>
            </a:r>
          </a:p>
          <a:p>
            <a:pPr lvl="1"/>
            <a:r>
              <a:rPr lang="en-US" sz="1800" dirty="0">
                <a:hlinkClick r:id="rId2"/>
              </a:rPr>
              <a:t>https://docs.telerik.com/kendo-ui/intro/installation/getting-started</a:t>
            </a:r>
            <a:endParaRPr lang="en-US" sz="1800" dirty="0"/>
          </a:p>
        </p:txBody>
      </p:sp>
    </p:spTree>
    <p:extLst>
      <p:ext uri="{BB962C8B-B14F-4D97-AF65-F5344CB8AC3E}">
        <p14:creationId xmlns:p14="http://schemas.microsoft.com/office/powerpoint/2010/main" val="15978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54807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41DC-551A-482D-95EE-0B32ABE99B12}"/>
              </a:ext>
            </a:extLst>
          </p:cNvPr>
          <p:cNvSpPr>
            <a:spLocks noGrp="1"/>
          </p:cNvSpPr>
          <p:nvPr>
            <p:ph type="title"/>
          </p:nvPr>
        </p:nvSpPr>
        <p:spPr/>
        <p:txBody>
          <a:bodyPr/>
          <a:lstStyle/>
          <a:p>
            <a:r>
              <a:rPr lang="en-US" dirty="0"/>
              <a:t>{</a:t>
            </a:r>
            <a:r>
              <a:rPr lang="en-US" dirty="0">
                <a:solidFill>
                  <a:schemeClr val="tx2"/>
                </a:solidFill>
              </a:rPr>
              <a:t>Creating our first widget</a:t>
            </a:r>
            <a:r>
              <a:rPr lang="en-US" dirty="0"/>
              <a:t>}</a:t>
            </a:r>
          </a:p>
        </p:txBody>
      </p:sp>
      <p:sp>
        <p:nvSpPr>
          <p:cNvPr id="3" name="Content Placeholder 2">
            <a:extLst>
              <a:ext uri="{FF2B5EF4-FFF2-40B4-BE49-F238E27FC236}">
                <a16:creationId xmlns:a16="http://schemas.microsoft.com/office/drawing/2014/main" id="{7069A82F-5FFB-47BE-BB7A-880E1DC4A3D7}"/>
              </a:ext>
            </a:extLst>
          </p:cNvPr>
          <p:cNvSpPr>
            <a:spLocks noGrp="1"/>
          </p:cNvSpPr>
          <p:nvPr>
            <p:ph idx="1"/>
          </p:nvPr>
        </p:nvSpPr>
        <p:spPr/>
        <p:txBody>
          <a:bodyPr/>
          <a:lstStyle/>
          <a:p>
            <a:r>
              <a:rPr lang="en-US" dirty="0"/>
              <a:t>Creating a </a:t>
            </a:r>
            <a:r>
              <a:rPr lang="en-US" dirty="0" err="1"/>
              <a:t>KendoDatePicker</a:t>
            </a:r>
            <a:r>
              <a:rPr lang="en-US" dirty="0"/>
              <a:t> from &lt;input&gt; field.</a:t>
            </a:r>
          </a:p>
          <a:p>
            <a:r>
              <a:rPr lang="en-US" dirty="0"/>
              <a:t>Widget Instance vs </a:t>
            </a:r>
            <a:r>
              <a:rPr lang="en-US" dirty="0" err="1"/>
              <a:t>DomObject</a:t>
            </a:r>
            <a:r>
              <a:rPr lang="en-US" dirty="0"/>
              <a:t> (jQuery wrapper)</a:t>
            </a:r>
          </a:p>
          <a:p>
            <a:r>
              <a:rPr lang="en-US" dirty="0"/>
              <a:t>Accessing the data object</a:t>
            </a:r>
          </a:p>
          <a:p>
            <a:pPr lvl="1"/>
            <a:r>
              <a:rPr lang="en-US" dirty="0"/>
              <a:t>data(‘&lt;</a:t>
            </a:r>
            <a:r>
              <a:rPr lang="en-US" dirty="0" err="1"/>
              <a:t>WidgetName</a:t>
            </a:r>
            <a:r>
              <a:rPr lang="en-US" dirty="0"/>
              <a:t>&gt;’)</a:t>
            </a:r>
          </a:p>
          <a:p>
            <a:pPr lvl="1"/>
            <a:r>
              <a:rPr lang="en-US" dirty="0" err="1"/>
              <a:t>getKendo</a:t>
            </a:r>
            <a:r>
              <a:rPr lang="en-US" dirty="0"/>
              <a:t>&lt;</a:t>
            </a:r>
            <a:r>
              <a:rPr lang="en-US" dirty="0" err="1"/>
              <a:t>WidgetName</a:t>
            </a:r>
            <a:r>
              <a:rPr lang="en-US" dirty="0"/>
              <a:t>&gt;</a:t>
            </a:r>
          </a:p>
          <a:p>
            <a:r>
              <a:rPr lang="en-US" dirty="0"/>
              <a:t>Using the API</a:t>
            </a:r>
          </a:p>
          <a:p>
            <a:r>
              <a:rPr lang="en-US" dirty="0"/>
              <a:t>Hooking up events</a:t>
            </a:r>
          </a:p>
          <a:p>
            <a:r>
              <a:rPr lang="en-US" dirty="0"/>
              <a:t>Events in the config options vs bind/unbind</a:t>
            </a:r>
          </a:p>
          <a:p>
            <a:r>
              <a:rPr lang="en-US" dirty="0"/>
              <a:t>[Demo]</a:t>
            </a:r>
          </a:p>
        </p:txBody>
      </p:sp>
    </p:spTree>
    <p:extLst>
      <p:ext uri="{BB962C8B-B14F-4D97-AF65-F5344CB8AC3E}">
        <p14:creationId xmlns:p14="http://schemas.microsoft.com/office/powerpoint/2010/main" val="40208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1E70-4A37-4198-9F9A-28B178B0F73F}"/>
              </a:ext>
            </a:extLst>
          </p:cNvPr>
          <p:cNvSpPr>
            <a:spLocks noGrp="1"/>
          </p:cNvSpPr>
          <p:nvPr>
            <p:ph type="title"/>
          </p:nvPr>
        </p:nvSpPr>
        <p:spPr/>
        <p:txBody>
          <a:bodyPr/>
          <a:lstStyle/>
          <a:p>
            <a:r>
              <a:rPr lang="en-US" dirty="0"/>
              <a:t>{</a:t>
            </a:r>
            <a:r>
              <a:rPr lang="en-US" dirty="0">
                <a:solidFill>
                  <a:schemeClr val="tx2"/>
                </a:solidFill>
              </a:rPr>
              <a:t>Destroying a widget</a:t>
            </a:r>
            <a:r>
              <a:rPr lang="en-US" dirty="0"/>
              <a:t>}</a:t>
            </a:r>
          </a:p>
        </p:txBody>
      </p:sp>
      <p:sp>
        <p:nvSpPr>
          <p:cNvPr id="3" name="Content Placeholder 2">
            <a:extLst>
              <a:ext uri="{FF2B5EF4-FFF2-40B4-BE49-F238E27FC236}">
                <a16:creationId xmlns:a16="http://schemas.microsoft.com/office/drawing/2014/main" id="{18CC0B0F-212A-47F2-866B-41DF87C8CE5C}"/>
              </a:ext>
            </a:extLst>
          </p:cNvPr>
          <p:cNvSpPr>
            <a:spLocks noGrp="1"/>
          </p:cNvSpPr>
          <p:nvPr>
            <p:ph idx="1"/>
          </p:nvPr>
        </p:nvSpPr>
        <p:spPr/>
        <p:txBody>
          <a:bodyPr/>
          <a:lstStyle/>
          <a:p>
            <a:r>
              <a:rPr lang="en-US" dirty="0"/>
              <a:t>Using the destroy function</a:t>
            </a:r>
          </a:p>
          <a:p>
            <a:r>
              <a:rPr lang="en-US" dirty="0"/>
              <a:t>Deletes the widget instance</a:t>
            </a:r>
          </a:p>
          <a:p>
            <a:r>
              <a:rPr lang="en-US" dirty="0"/>
              <a:t>Removes auto generated HTML content</a:t>
            </a:r>
          </a:p>
          <a:p>
            <a:r>
              <a:rPr lang="en-US" dirty="0"/>
              <a:t>Destroys all child widgets</a:t>
            </a:r>
          </a:p>
          <a:p>
            <a:r>
              <a:rPr lang="en-US" dirty="0">
                <a:latin typeface="Consolas" panose="020B0609020204030204" pitchFamily="49" charset="0"/>
              </a:rPr>
              <a:t>$('#</a:t>
            </a:r>
            <a:r>
              <a:rPr lang="en-US" dirty="0" err="1">
                <a:latin typeface="Consolas" panose="020B0609020204030204" pitchFamily="49" charset="0"/>
              </a:rPr>
              <a:t>myGrid</a:t>
            </a:r>
            <a:r>
              <a:rPr lang="en-US" dirty="0">
                <a:latin typeface="Consolas" panose="020B0609020204030204" pitchFamily="49" charset="0"/>
              </a:rPr>
              <a:t>').data('</a:t>
            </a:r>
            <a:r>
              <a:rPr lang="en-US" dirty="0" err="1">
                <a:latin typeface="Consolas" panose="020B0609020204030204" pitchFamily="49" charset="0"/>
              </a:rPr>
              <a:t>kendoGrid</a:t>
            </a:r>
            <a:r>
              <a:rPr lang="en-US" dirty="0">
                <a:latin typeface="Consolas" panose="020B0609020204030204" pitchFamily="49" charset="0"/>
              </a:rPr>
              <a:t>’).</a:t>
            </a:r>
            <a:r>
              <a:rPr lang="en-US" dirty="0" err="1">
                <a:solidFill>
                  <a:srgbClr val="FF0000"/>
                </a:solidFill>
                <a:latin typeface="Consolas" panose="020B0609020204030204" pitchFamily="49" charset="0"/>
              </a:rPr>
              <a:t>wrapper.remove</a:t>
            </a:r>
            <a:r>
              <a:rPr lang="en-US" dirty="0">
                <a:solidFill>
                  <a:srgbClr val="FF0000"/>
                </a:solidFill>
                <a:latin typeface="Consolas" panose="020B0609020204030204" pitchFamily="49" charset="0"/>
              </a:rPr>
              <a:t>();</a:t>
            </a:r>
          </a:p>
          <a:p>
            <a:r>
              <a:rPr lang="en-US" dirty="0">
                <a:latin typeface="Consolas" panose="020B0609020204030204" pitchFamily="49" charset="0"/>
              </a:rPr>
              <a:t>$('#</a:t>
            </a:r>
            <a:r>
              <a:rPr lang="en-US" dirty="0" err="1">
                <a:latin typeface="Consolas" panose="020B0609020204030204" pitchFamily="49" charset="0"/>
              </a:rPr>
              <a:t>myGrid</a:t>
            </a:r>
            <a:r>
              <a:rPr lang="en-US" dirty="0">
                <a:latin typeface="Consolas" panose="020B0609020204030204" pitchFamily="49" charset="0"/>
              </a:rPr>
              <a:t>').data('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destroy();</a:t>
            </a:r>
          </a:p>
          <a:p>
            <a:r>
              <a:rPr lang="en-US" dirty="0">
                <a:latin typeface="Consolas" panose="020B0609020204030204" pitchFamily="49" charset="0"/>
              </a:rPr>
              <a:t>[Demo]</a:t>
            </a:r>
          </a:p>
          <a:p>
            <a:endParaRPr lang="en-US" dirty="0"/>
          </a:p>
        </p:txBody>
      </p:sp>
    </p:spTree>
    <p:extLst>
      <p:ext uri="{BB962C8B-B14F-4D97-AF65-F5344CB8AC3E}">
        <p14:creationId xmlns:p14="http://schemas.microsoft.com/office/powerpoint/2010/main" val="28341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0053-7090-454F-9E5E-EB47B8520758}"/>
              </a:ext>
            </a:extLst>
          </p:cNvPr>
          <p:cNvSpPr>
            <a:spLocks noGrp="1"/>
          </p:cNvSpPr>
          <p:nvPr>
            <p:ph type="title"/>
          </p:nvPr>
        </p:nvSpPr>
        <p:spPr/>
        <p:txBody>
          <a:bodyPr/>
          <a:lstStyle/>
          <a:p>
            <a:r>
              <a:rPr lang="en-US" dirty="0"/>
              <a:t>{</a:t>
            </a:r>
            <a:r>
              <a:rPr lang="en-US" dirty="0">
                <a:solidFill>
                  <a:schemeClr val="tx2"/>
                </a:solidFill>
              </a:rPr>
              <a:t>Wrapper vs Element</a:t>
            </a:r>
            <a:r>
              <a:rPr lang="en-US" dirty="0"/>
              <a:t>}</a:t>
            </a:r>
          </a:p>
        </p:txBody>
      </p:sp>
      <p:sp>
        <p:nvSpPr>
          <p:cNvPr id="3" name="Content Placeholder 2">
            <a:extLst>
              <a:ext uri="{FF2B5EF4-FFF2-40B4-BE49-F238E27FC236}">
                <a16:creationId xmlns:a16="http://schemas.microsoft.com/office/drawing/2014/main" id="{6B3CCD32-9AE0-44AD-A9E0-C396CCC54CA8}"/>
              </a:ext>
            </a:extLst>
          </p:cNvPr>
          <p:cNvSpPr>
            <a:spLocks noGrp="1"/>
          </p:cNvSpPr>
          <p:nvPr>
            <p:ph idx="1"/>
          </p:nvPr>
        </p:nvSpPr>
        <p:spPr/>
        <p:txBody>
          <a:bodyPr/>
          <a:lstStyle/>
          <a:p>
            <a:r>
              <a:rPr lang="en-US" dirty="0"/>
              <a:t>Usually they are the same.</a:t>
            </a:r>
          </a:p>
          <a:p>
            <a:r>
              <a:rPr lang="en-US" dirty="0"/>
              <a:t>Wrapper is a &lt;div&gt; and differs when widget is initialized from something else</a:t>
            </a:r>
          </a:p>
          <a:p>
            <a:r>
              <a:rPr lang="en-US" dirty="0"/>
              <a:t>Accessing the element:</a:t>
            </a:r>
          </a:p>
          <a:p>
            <a:pPr lvl="1"/>
            <a:r>
              <a:rPr lang="en-US" dirty="0" err="1">
                <a:latin typeface="Consolas" panose="020B0609020204030204" pitchFamily="49" charset="0"/>
              </a:rPr>
              <a:t>var</a:t>
            </a:r>
            <a:r>
              <a:rPr lang="en-US" dirty="0">
                <a:latin typeface="Consolas" panose="020B0609020204030204" pitchFamily="49" charset="0"/>
              </a:rPr>
              <a:t> element = $(‘#grid’).data('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element</a:t>
            </a:r>
            <a:r>
              <a:rPr lang="en-US" dirty="0">
                <a:latin typeface="Consolas" panose="020B0609020204030204" pitchFamily="49" charset="0"/>
              </a:rPr>
              <a:t>;</a:t>
            </a:r>
          </a:p>
          <a:p>
            <a:r>
              <a:rPr lang="en-US" dirty="0"/>
              <a:t>Accessing the wrapper</a:t>
            </a:r>
          </a:p>
          <a:p>
            <a:pPr lvl="1"/>
            <a:r>
              <a:rPr lang="en-US" dirty="0" err="1">
                <a:latin typeface="Consolas" panose="020B0609020204030204" pitchFamily="49" charset="0"/>
              </a:rPr>
              <a:t>var</a:t>
            </a:r>
            <a:r>
              <a:rPr lang="en-US" dirty="0">
                <a:latin typeface="Consolas" panose="020B0609020204030204" pitchFamily="49" charset="0"/>
              </a:rPr>
              <a:t> wrapper = $(‘#grid’).data('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wrapper</a:t>
            </a:r>
            <a:r>
              <a:rPr lang="en-US" dirty="0">
                <a:latin typeface="Consolas" panose="020B0609020204030204" pitchFamily="49" charset="0"/>
              </a:rPr>
              <a:t>;</a:t>
            </a:r>
          </a:p>
          <a:p>
            <a:r>
              <a:rPr lang="en-US" dirty="0"/>
              <a:t>[Demo] transforming &lt;table&gt; to &lt;div&gt;</a:t>
            </a:r>
          </a:p>
          <a:p>
            <a:endParaRPr lang="en-US" dirty="0"/>
          </a:p>
        </p:txBody>
      </p:sp>
    </p:spTree>
    <p:extLst>
      <p:ext uri="{BB962C8B-B14F-4D97-AF65-F5344CB8AC3E}">
        <p14:creationId xmlns:p14="http://schemas.microsoft.com/office/powerpoint/2010/main" val="31460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41D9D920-D92F-4532-8817-999EA7FFDBB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972616" y="934222"/>
            <a:ext cx="6314736" cy="3299450"/>
          </a:xfrm>
          <a:prstGeom prst="rect">
            <a:avLst/>
          </a:prstGeom>
        </p:spPr>
      </p:pic>
      <p:sp>
        <p:nvSpPr>
          <p:cNvPr id="7" name="Title 6">
            <a:extLst>
              <a:ext uri="{FF2B5EF4-FFF2-40B4-BE49-F238E27FC236}">
                <a16:creationId xmlns:a16="http://schemas.microsoft.com/office/drawing/2014/main" id="{C4E7F4EB-5496-4222-8FE7-CBA7147098F4}"/>
              </a:ext>
            </a:extLst>
          </p:cNvPr>
          <p:cNvSpPr>
            <a:spLocks noGrp="1"/>
          </p:cNvSpPr>
          <p:nvPr>
            <p:ph type="ctrTitle"/>
          </p:nvPr>
        </p:nvSpPr>
        <p:spPr>
          <a:xfrm>
            <a:off x="985969" y="4553712"/>
            <a:ext cx="8288032" cy="1096316"/>
          </a:xfrm>
        </p:spPr>
        <p:txBody>
          <a:bodyPr>
            <a:normAutofit fontScale="90000"/>
          </a:bodyPr>
          <a:lstStyle/>
          <a:p>
            <a:pPr algn="ctr">
              <a:lnSpc>
                <a:spcPct val="90000"/>
              </a:lnSpc>
            </a:pPr>
            <a:r>
              <a:rPr lang="en-US" sz="3700" dirty="0"/>
              <a:t>{</a:t>
            </a:r>
            <a:r>
              <a:rPr lang="en-US" sz="3700" dirty="0">
                <a:solidFill>
                  <a:schemeClr val="tx2"/>
                </a:solidFill>
              </a:rPr>
              <a:t>Welcome to Progress Virtual Classroom</a:t>
            </a:r>
            <a:r>
              <a:rPr lang="en-US" sz="3700" dirty="0"/>
              <a:t>}</a:t>
            </a:r>
          </a:p>
        </p:txBody>
      </p:sp>
    </p:spTree>
    <p:extLst>
      <p:ext uri="{BB962C8B-B14F-4D97-AF65-F5344CB8AC3E}">
        <p14:creationId xmlns:p14="http://schemas.microsoft.com/office/powerpoint/2010/main" val="36416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6956-AB0F-4936-AF26-DB71BBBD3CD5}"/>
              </a:ext>
            </a:extLst>
          </p:cNvPr>
          <p:cNvSpPr>
            <a:spLocks noGrp="1"/>
          </p:cNvSpPr>
          <p:nvPr>
            <p:ph type="title"/>
          </p:nvPr>
        </p:nvSpPr>
        <p:spPr/>
        <p:txBody>
          <a:bodyPr/>
          <a:lstStyle/>
          <a:p>
            <a:r>
              <a:rPr lang="en-US" dirty="0"/>
              <a:t>{</a:t>
            </a:r>
            <a:r>
              <a:rPr lang="en-US" dirty="0">
                <a:solidFill>
                  <a:schemeClr val="tx2"/>
                </a:solidFill>
              </a:rPr>
              <a:t>Initializing widgets from markup</a:t>
            </a:r>
            <a:r>
              <a:rPr lang="en-US" dirty="0"/>
              <a:t>}</a:t>
            </a:r>
          </a:p>
        </p:txBody>
      </p:sp>
      <p:sp>
        <p:nvSpPr>
          <p:cNvPr id="3" name="Content Placeholder 2">
            <a:extLst>
              <a:ext uri="{FF2B5EF4-FFF2-40B4-BE49-F238E27FC236}">
                <a16:creationId xmlns:a16="http://schemas.microsoft.com/office/drawing/2014/main" id="{26A01E7C-7117-480B-B61D-3B418B9985AD}"/>
              </a:ext>
            </a:extLst>
          </p:cNvPr>
          <p:cNvSpPr>
            <a:spLocks noGrp="1"/>
          </p:cNvSpPr>
          <p:nvPr>
            <p:ph idx="1"/>
          </p:nvPr>
        </p:nvSpPr>
        <p:spPr/>
        <p:txBody>
          <a:bodyPr>
            <a:normAutofit/>
          </a:bodyPr>
          <a:lstStyle/>
          <a:p>
            <a:r>
              <a:rPr lang="en-US" sz="3200" dirty="0"/>
              <a:t>Grid</a:t>
            </a:r>
          </a:p>
          <a:p>
            <a:r>
              <a:rPr lang="en-US" sz="3200" dirty="0"/>
              <a:t>Menu</a:t>
            </a:r>
          </a:p>
          <a:p>
            <a:r>
              <a:rPr lang="en-US" sz="3200" dirty="0" err="1"/>
              <a:t>TabStrip</a:t>
            </a:r>
            <a:endParaRPr lang="en-US" sz="3200" dirty="0"/>
          </a:p>
        </p:txBody>
      </p:sp>
    </p:spTree>
    <p:extLst>
      <p:ext uri="{BB962C8B-B14F-4D97-AF65-F5344CB8AC3E}">
        <p14:creationId xmlns:p14="http://schemas.microsoft.com/office/powerpoint/2010/main" val="2990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CCDA-511E-4300-A6AC-9ED4B6412F04}"/>
              </a:ext>
            </a:extLst>
          </p:cNvPr>
          <p:cNvSpPr>
            <a:spLocks noGrp="1"/>
          </p:cNvSpPr>
          <p:nvPr>
            <p:ph type="title"/>
          </p:nvPr>
        </p:nvSpPr>
        <p:spPr/>
        <p:txBody>
          <a:bodyPr/>
          <a:lstStyle/>
          <a:p>
            <a:r>
              <a:rPr lang="en-US" dirty="0"/>
              <a:t>{</a:t>
            </a:r>
            <a:r>
              <a:rPr lang="en-US" dirty="0">
                <a:solidFill>
                  <a:schemeClr val="tx2"/>
                </a:solidFill>
              </a:rPr>
              <a:t>Initializing widgets with code/data</a:t>
            </a:r>
            <a:r>
              <a:rPr lang="en-US" dirty="0"/>
              <a:t>}</a:t>
            </a:r>
          </a:p>
        </p:txBody>
      </p:sp>
      <p:sp>
        <p:nvSpPr>
          <p:cNvPr id="3" name="Content Placeholder 2">
            <a:extLst>
              <a:ext uri="{FF2B5EF4-FFF2-40B4-BE49-F238E27FC236}">
                <a16:creationId xmlns:a16="http://schemas.microsoft.com/office/drawing/2014/main" id="{A5E3C1BF-36D3-4002-B64F-E14891E13C44}"/>
              </a:ext>
            </a:extLst>
          </p:cNvPr>
          <p:cNvSpPr>
            <a:spLocks noGrp="1"/>
          </p:cNvSpPr>
          <p:nvPr>
            <p:ph idx="1"/>
          </p:nvPr>
        </p:nvSpPr>
        <p:spPr/>
        <p:txBody>
          <a:bodyPr>
            <a:normAutofit/>
          </a:bodyPr>
          <a:lstStyle/>
          <a:p>
            <a:r>
              <a:rPr lang="en-US" sz="3200" dirty="0"/>
              <a:t>Autocomplete</a:t>
            </a:r>
          </a:p>
          <a:p>
            <a:r>
              <a:rPr lang="en-US" sz="3200" dirty="0"/>
              <a:t>Color-picker</a:t>
            </a:r>
          </a:p>
          <a:p>
            <a:r>
              <a:rPr lang="en-US" sz="3200" dirty="0">
                <a:hlinkClick r:id="rId2"/>
              </a:rPr>
              <a:t>Masked</a:t>
            </a:r>
            <a:r>
              <a:rPr lang="en-US" sz="3200" dirty="0"/>
              <a:t> input</a:t>
            </a:r>
          </a:p>
        </p:txBody>
      </p:sp>
    </p:spTree>
    <p:extLst>
      <p:ext uri="{BB962C8B-B14F-4D97-AF65-F5344CB8AC3E}">
        <p14:creationId xmlns:p14="http://schemas.microsoft.com/office/powerpoint/2010/main" val="218282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84196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8ABC-4E89-417A-86BC-18BCC712F452}"/>
              </a:ext>
            </a:extLst>
          </p:cNvPr>
          <p:cNvSpPr>
            <a:spLocks noGrp="1"/>
          </p:cNvSpPr>
          <p:nvPr>
            <p:ph type="title"/>
          </p:nvPr>
        </p:nvSpPr>
        <p:spPr/>
        <p:txBody>
          <a:bodyPr/>
          <a:lstStyle/>
          <a:p>
            <a:r>
              <a:rPr lang="en-US" dirty="0"/>
              <a:t>{</a:t>
            </a:r>
            <a:r>
              <a:rPr lang="en-US" dirty="0">
                <a:solidFill>
                  <a:schemeClr val="tx2"/>
                </a:solidFill>
              </a:rPr>
              <a:t>Kendo DataSource – 1</a:t>
            </a:r>
            <a:r>
              <a:rPr lang="en-US" dirty="0"/>
              <a:t>}</a:t>
            </a:r>
          </a:p>
        </p:txBody>
      </p:sp>
      <p:sp>
        <p:nvSpPr>
          <p:cNvPr id="3" name="Content Placeholder 2">
            <a:extLst>
              <a:ext uri="{FF2B5EF4-FFF2-40B4-BE49-F238E27FC236}">
                <a16:creationId xmlns:a16="http://schemas.microsoft.com/office/drawing/2014/main" id="{E3BFC2AB-7073-487B-8CDB-DE0038F31F03}"/>
              </a:ext>
            </a:extLst>
          </p:cNvPr>
          <p:cNvSpPr>
            <a:spLocks noGrp="1"/>
          </p:cNvSpPr>
          <p:nvPr>
            <p:ph idx="1"/>
          </p:nvPr>
        </p:nvSpPr>
        <p:spPr/>
        <p:txBody>
          <a:bodyPr>
            <a:normAutofit/>
          </a:bodyPr>
          <a:lstStyle/>
          <a:p>
            <a:pPr>
              <a:lnSpc>
                <a:spcPct val="90000"/>
              </a:lnSpc>
            </a:pPr>
            <a:r>
              <a:rPr lang="en-US" sz="2400" dirty="0"/>
              <a:t>Separation of concerns</a:t>
            </a:r>
          </a:p>
          <a:p>
            <a:pPr>
              <a:lnSpc>
                <a:spcPct val="90000"/>
              </a:lnSpc>
            </a:pPr>
            <a:r>
              <a:rPr lang="en-US" sz="2400" dirty="0"/>
              <a:t>Retrieve from a remote endpoint</a:t>
            </a:r>
          </a:p>
          <a:p>
            <a:pPr>
              <a:lnSpc>
                <a:spcPct val="90000"/>
              </a:lnSpc>
            </a:pPr>
            <a:r>
              <a:rPr lang="en-US" sz="2400" dirty="0"/>
              <a:t>Maintain the data type and the structure</a:t>
            </a:r>
          </a:p>
          <a:p>
            <a:pPr>
              <a:lnSpc>
                <a:spcPct val="90000"/>
              </a:lnSpc>
            </a:pPr>
            <a:r>
              <a:rPr lang="en-US" sz="2400" dirty="0"/>
              <a:t>Process serialization formats to and from an endpoint (</a:t>
            </a:r>
            <a:r>
              <a:rPr lang="en-US" sz="2800" dirty="0"/>
              <a:t>ISO 8601)</a:t>
            </a:r>
            <a:endParaRPr lang="en-US" sz="2400" dirty="0"/>
          </a:p>
          <a:p>
            <a:pPr>
              <a:lnSpc>
                <a:spcPct val="90000"/>
              </a:lnSpc>
            </a:pPr>
            <a:r>
              <a:rPr lang="en-US" sz="2400" dirty="0"/>
              <a:t>Handles CRUD operations</a:t>
            </a:r>
          </a:p>
          <a:p>
            <a:endParaRPr lang="en-US" sz="2400" dirty="0"/>
          </a:p>
        </p:txBody>
      </p:sp>
    </p:spTree>
    <p:extLst>
      <p:ext uri="{BB962C8B-B14F-4D97-AF65-F5344CB8AC3E}">
        <p14:creationId xmlns:p14="http://schemas.microsoft.com/office/powerpoint/2010/main" val="399177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9757-C78D-40B5-8D64-972C09AE8B2E}"/>
              </a:ext>
            </a:extLst>
          </p:cNvPr>
          <p:cNvSpPr>
            <a:spLocks noGrp="1"/>
          </p:cNvSpPr>
          <p:nvPr>
            <p:ph type="title"/>
          </p:nvPr>
        </p:nvSpPr>
        <p:spPr/>
        <p:txBody>
          <a:bodyPr/>
          <a:lstStyle/>
          <a:p>
            <a:r>
              <a:rPr lang="en-US" dirty="0"/>
              <a:t>{</a:t>
            </a:r>
            <a:r>
              <a:rPr lang="en-US" dirty="0">
                <a:solidFill>
                  <a:schemeClr val="tx2"/>
                </a:solidFill>
              </a:rPr>
              <a:t>Kendo DataSource – 2</a:t>
            </a:r>
            <a:r>
              <a:rPr lang="en-US" dirty="0"/>
              <a:t>}</a:t>
            </a:r>
          </a:p>
        </p:txBody>
      </p:sp>
      <p:sp>
        <p:nvSpPr>
          <p:cNvPr id="3" name="Content Placeholder 2">
            <a:extLst>
              <a:ext uri="{FF2B5EF4-FFF2-40B4-BE49-F238E27FC236}">
                <a16:creationId xmlns:a16="http://schemas.microsoft.com/office/drawing/2014/main" id="{5507D01A-5C09-4E47-9AE3-8709925D61A3}"/>
              </a:ext>
            </a:extLst>
          </p:cNvPr>
          <p:cNvSpPr>
            <a:spLocks noGrp="1"/>
          </p:cNvSpPr>
          <p:nvPr>
            <p:ph idx="1"/>
          </p:nvPr>
        </p:nvSpPr>
        <p:spPr/>
        <p:txBody>
          <a:bodyPr>
            <a:normAutofit/>
          </a:bodyPr>
          <a:lstStyle/>
          <a:p>
            <a:pPr>
              <a:lnSpc>
                <a:spcPct val="90000"/>
              </a:lnSpc>
            </a:pPr>
            <a:r>
              <a:rPr lang="en-US" sz="2400" dirty="0"/>
              <a:t>Maintain an in-memory data caching</a:t>
            </a:r>
          </a:p>
          <a:p>
            <a:pPr>
              <a:lnSpc>
                <a:spcPct val="90000"/>
              </a:lnSpc>
            </a:pPr>
            <a:r>
              <a:rPr lang="en-US" sz="2400" dirty="0"/>
              <a:t>Provide query mechanism via filter expressions</a:t>
            </a:r>
          </a:p>
          <a:p>
            <a:pPr>
              <a:lnSpc>
                <a:spcPct val="90000"/>
              </a:lnSpc>
            </a:pPr>
            <a:r>
              <a:rPr lang="en-US" sz="2400" dirty="0"/>
              <a:t>Handles sorting, paging, grouping and aggregates. Local and Server.</a:t>
            </a:r>
          </a:p>
          <a:p>
            <a:pPr>
              <a:lnSpc>
                <a:spcPct val="90000"/>
              </a:lnSpc>
            </a:pPr>
            <a:r>
              <a:rPr lang="en-US" sz="2400" dirty="0"/>
              <a:t>Specific types of </a:t>
            </a:r>
            <a:r>
              <a:rPr lang="en-US" sz="2400" dirty="0">
                <a:hlinkClick r:id="rId3"/>
              </a:rPr>
              <a:t>data sources</a:t>
            </a:r>
            <a:endParaRPr lang="en-US" sz="2400" dirty="0"/>
          </a:p>
          <a:p>
            <a:pPr>
              <a:lnSpc>
                <a:spcPct val="90000"/>
              </a:lnSpc>
            </a:pPr>
            <a:r>
              <a:rPr lang="en-US" sz="2400" dirty="0"/>
              <a:t>[Demo] - Synchronization</a:t>
            </a:r>
          </a:p>
          <a:p>
            <a:endParaRPr lang="en-US" sz="2400" dirty="0"/>
          </a:p>
        </p:txBody>
      </p:sp>
    </p:spTree>
    <p:extLst>
      <p:ext uri="{BB962C8B-B14F-4D97-AF65-F5344CB8AC3E}">
        <p14:creationId xmlns:p14="http://schemas.microsoft.com/office/powerpoint/2010/main" val="342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CA34-9360-451A-B2AB-4E3CA5D75F0E}"/>
              </a:ext>
            </a:extLst>
          </p:cNvPr>
          <p:cNvSpPr>
            <a:spLocks noGrp="1"/>
          </p:cNvSpPr>
          <p:nvPr>
            <p:ph type="title"/>
          </p:nvPr>
        </p:nvSpPr>
        <p:spPr/>
        <p:txBody>
          <a:bodyPr/>
          <a:lstStyle/>
          <a:p>
            <a:r>
              <a:rPr lang="en-US" dirty="0"/>
              <a:t>{</a:t>
            </a:r>
            <a:r>
              <a:rPr lang="en-US" dirty="0">
                <a:solidFill>
                  <a:schemeClr val="tx2"/>
                </a:solidFill>
              </a:rPr>
              <a:t>Kendo DataSource – 3</a:t>
            </a:r>
            <a:r>
              <a:rPr lang="en-US" dirty="0"/>
              <a:t>}</a:t>
            </a:r>
          </a:p>
        </p:txBody>
      </p:sp>
      <p:sp>
        <p:nvSpPr>
          <p:cNvPr id="3" name="Content Placeholder 2">
            <a:extLst>
              <a:ext uri="{FF2B5EF4-FFF2-40B4-BE49-F238E27FC236}">
                <a16:creationId xmlns:a16="http://schemas.microsoft.com/office/drawing/2014/main" id="{9E49BD40-F734-4902-9D33-96EC77664DAA}"/>
              </a:ext>
            </a:extLst>
          </p:cNvPr>
          <p:cNvSpPr>
            <a:spLocks noGrp="1"/>
          </p:cNvSpPr>
          <p:nvPr>
            <p:ph idx="1"/>
          </p:nvPr>
        </p:nvSpPr>
        <p:spPr/>
        <p:txBody>
          <a:bodyPr/>
          <a:lstStyle/>
          <a:p>
            <a:r>
              <a:rPr lang="en-US" dirty="0"/>
              <a:t>Transport object</a:t>
            </a:r>
          </a:p>
          <a:p>
            <a:r>
              <a:rPr lang="en-US" dirty="0">
                <a:hlinkClick r:id="rId3"/>
              </a:rPr>
              <a:t>OData</a:t>
            </a:r>
            <a:endParaRPr lang="en-US" dirty="0"/>
          </a:p>
          <a:p>
            <a:r>
              <a:rPr lang="en-US" dirty="0"/>
              <a:t>Aggregates</a:t>
            </a:r>
          </a:p>
          <a:p>
            <a:r>
              <a:rPr lang="en-US" dirty="0"/>
              <a:t>[Grid Demos 2, 3]</a:t>
            </a:r>
          </a:p>
          <a:p>
            <a:r>
              <a:rPr lang="en-US" dirty="0"/>
              <a:t>[Advanced Demo – Server operations]</a:t>
            </a:r>
          </a:p>
          <a:p>
            <a:pPr marL="0" indent="0">
              <a:buNone/>
            </a:pPr>
            <a:endParaRPr lang="en-US" dirty="0"/>
          </a:p>
        </p:txBody>
      </p:sp>
      <p:pic>
        <p:nvPicPr>
          <p:cNvPr id="4" name="Content Placeholder 6">
            <a:extLst>
              <a:ext uri="{FF2B5EF4-FFF2-40B4-BE49-F238E27FC236}">
                <a16:creationId xmlns:a16="http://schemas.microsoft.com/office/drawing/2014/main" id="{951A51F5-7CAB-4B61-8831-E489A66A3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013" y="2160589"/>
            <a:ext cx="4204989" cy="2806830"/>
          </a:xfrm>
          <a:prstGeom prst="rect">
            <a:avLst/>
          </a:prstGeom>
        </p:spPr>
      </p:pic>
    </p:spTree>
    <p:extLst>
      <p:ext uri="{BB962C8B-B14F-4D97-AF65-F5344CB8AC3E}">
        <p14:creationId xmlns:p14="http://schemas.microsoft.com/office/powerpoint/2010/main" val="7991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59402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0C8A6-DEB0-440A-A272-7527D7607E60}"/>
              </a:ext>
            </a:extLst>
          </p:cNvPr>
          <p:cNvSpPr>
            <a:spLocks noGrp="1"/>
          </p:cNvSpPr>
          <p:nvPr>
            <p:ph type="title"/>
          </p:nvPr>
        </p:nvSpPr>
        <p:spPr>
          <a:xfrm>
            <a:off x="677334" y="1047624"/>
            <a:ext cx="8596668" cy="882776"/>
          </a:xfrm>
        </p:spPr>
        <p:txBody>
          <a:bodyPr/>
          <a:lstStyle/>
          <a:p>
            <a:r>
              <a:rPr lang="en-US" dirty="0"/>
              <a:t>{</a:t>
            </a:r>
            <a:r>
              <a:rPr lang="en-US" dirty="0">
                <a:solidFill>
                  <a:schemeClr val="tx2"/>
                </a:solidFill>
              </a:rPr>
              <a:t>Templates - 1</a:t>
            </a:r>
            <a:r>
              <a:rPr lang="en-US" dirty="0"/>
              <a:t>}</a:t>
            </a:r>
          </a:p>
        </p:txBody>
      </p:sp>
      <p:pic>
        <p:nvPicPr>
          <p:cNvPr id="6" name="Content Placeholder 4">
            <a:extLst>
              <a:ext uri="{FF2B5EF4-FFF2-40B4-BE49-F238E27FC236}">
                <a16:creationId xmlns:a16="http://schemas.microsoft.com/office/drawing/2014/main" id="{3D72C54E-267A-41F6-9F82-B14D173D8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63" y="2405923"/>
            <a:ext cx="8596312" cy="3390767"/>
          </a:xfrm>
          <a:prstGeom prst="rect">
            <a:avLst/>
          </a:prstGeom>
        </p:spPr>
      </p:pic>
    </p:spTree>
    <p:extLst>
      <p:ext uri="{BB962C8B-B14F-4D97-AF65-F5344CB8AC3E}">
        <p14:creationId xmlns:p14="http://schemas.microsoft.com/office/powerpoint/2010/main" val="2211885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0D2-DE3D-4C00-ACA4-7F8E45162608}"/>
              </a:ext>
            </a:extLst>
          </p:cNvPr>
          <p:cNvSpPr>
            <a:spLocks noGrp="1"/>
          </p:cNvSpPr>
          <p:nvPr>
            <p:ph type="title"/>
          </p:nvPr>
        </p:nvSpPr>
        <p:spPr/>
        <p:txBody>
          <a:bodyPr/>
          <a:lstStyle/>
          <a:p>
            <a:r>
              <a:rPr lang="en-US" dirty="0"/>
              <a:t>{</a:t>
            </a:r>
            <a:r>
              <a:rPr lang="en-US" dirty="0">
                <a:solidFill>
                  <a:schemeClr val="tx2"/>
                </a:solidFill>
              </a:rPr>
              <a:t>Templates – 2</a:t>
            </a:r>
            <a:r>
              <a:rPr lang="en-US" dirty="0"/>
              <a:t>}</a:t>
            </a:r>
          </a:p>
        </p:txBody>
      </p:sp>
      <p:sp>
        <p:nvSpPr>
          <p:cNvPr id="3" name="Content Placeholder 2">
            <a:extLst>
              <a:ext uri="{FF2B5EF4-FFF2-40B4-BE49-F238E27FC236}">
                <a16:creationId xmlns:a16="http://schemas.microsoft.com/office/drawing/2014/main" id="{7E42E678-9262-4AE5-AF81-6494AB522566}"/>
              </a:ext>
            </a:extLst>
          </p:cNvPr>
          <p:cNvSpPr>
            <a:spLocks noGrp="1"/>
          </p:cNvSpPr>
          <p:nvPr>
            <p:ph idx="1"/>
          </p:nvPr>
        </p:nvSpPr>
        <p:spPr/>
        <p:txBody>
          <a:bodyPr/>
          <a:lstStyle/>
          <a:p>
            <a:r>
              <a:rPr lang="en-US" dirty="0"/>
              <a:t>Script tag container with x/kendo-template</a:t>
            </a:r>
          </a:p>
          <a:p>
            <a:r>
              <a:rPr lang="en-US" dirty="0"/>
              <a:t>Render values as raw HTML:</a:t>
            </a:r>
          </a:p>
          <a:p>
            <a:pPr lvl="1"/>
            <a:r>
              <a:rPr lang="en-US" dirty="0"/>
              <a:t>#= value #</a:t>
            </a:r>
          </a:p>
          <a:p>
            <a:r>
              <a:rPr lang="en-US" dirty="0"/>
              <a:t>Display HTML encoded values:</a:t>
            </a:r>
          </a:p>
          <a:p>
            <a:pPr lvl="1"/>
            <a:r>
              <a:rPr lang="en-US" dirty="0"/>
              <a:t>#: value #</a:t>
            </a:r>
          </a:p>
          <a:p>
            <a:r>
              <a:rPr lang="en-US" dirty="0"/>
              <a:t>Execute arbitrary JavaScript code:</a:t>
            </a:r>
          </a:p>
          <a:p>
            <a:pPr lvl="1"/>
            <a:r>
              <a:rPr lang="en-US" dirty="0"/>
              <a:t># if(true) { # "Non-script content..." # } #</a:t>
            </a:r>
          </a:p>
          <a:p>
            <a:r>
              <a:rPr lang="en-US" dirty="0"/>
              <a:t>[Demo]</a:t>
            </a:r>
          </a:p>
          <a:p>
            <a:endParaRPr lang="en-US" dirty="0"/>
          </a:p>
        </p:txBody>
      </p:sp>
    </p:spTree>
    <p:extLst>
      <p:ext uri="{BB962C8B-B14F-4D97-AF65-F5344CB8AC3E}">
        <p14:creationId xmlns:p14="http://schemas.microsoft.com/office/powerpoint/2010/main" val="302950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74291415-E454-46C4-A64C-26BA8C27D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270" y="1930400"/>
            <a:ext cx="3750581" cy="3750581"/>
          </a:xfrm>
          <a:prstGeom prst="rect">
            <a:avLst/>
          </a:prstGeom>
        </p:spPr>
      </p:pic>
      <p:sp>
        <p:nvSpPr>
          <p:cNvPr id="2" name="Title 1">
            <a:extLst>
              <a:ext uri="{FF2B5EF4-FFF2-40B4-BE49-F238E27FC236}">
                <a16:creationId xmlns:a16="http://schemas.microsoft.com/office/drawing/2014/main" id="{29DDCD30-50CE-48BC-8306-6EE587A92C7D}"/>
              </a:ext>
            </a:extLst>
          </p:cNvPr>
          <p:cNvSpPr>
            <a:spLocks noGrp="1"/>
          </p:cNvSpPr>
          <p:nvPr>
            <p:ph type="title"/>
          </p:nvPr>
        </p:nvSpPr>
        <p:spPr>
          <a:xfrm>
            <a:off x="677334" y="1026942"/>
            <a:ext cx="8596668" cy="903458"/>
          </a:xfrm>
        </p:spPr>
        <p:txBody>
          <a:bodyPr anchor="t">
            <a:normAutofit/>
          </a:bodyPr>
          <a:lstStyle/>
          <a:p>
            <a:r>
              <a:rPr lang="en-US" dirty="0"/>
              <a:t>{</a:t>
            </a:r>
            <a:r>
              <a:rPr lang="en-US" dirty="0">
                <a:solidFill>
                  <a:schemeClr val="tx2"/>
                </a:solidFill>
              </a:rPr>
              <a:t>Validation</a:t>
            </a:r>
            <a:r>
              <a:rPr lang="en-US" dirty="0"/>
              <a:t>}</a:t>
            </a:r>
          </a:p>
        </p:txBody>
      </p:sp>
      <p:sp>
        <p:nvSpPr>
          <p:cNvPr id="3" name="Content Placeholder 2">
            <a:extLst>
              <a:ext uri="{FF2B5EF4-FFF2-40B4-BE49-F238E27FC236}">
                <a16:creationId xmlns:a16="http://schemas.microsoft.com/office/drawing/2014/main" id="{48B5D80B-B657-4DE5-B793-727925C285D5}"/>
              </a:ext>
            </a:extLst>
          </p:cNvPr>
          <p:cNvSpPr>
            <a:spLocks noGrp="1"/>
          </p:cNvSpPr>
          <p:nvPr>
            <p:ph idx="1"/>
          </p:nvPr>
        </p:nvSpPr>
        <p:spPr>
          <a:xfrm>
            <a:off x="677334" y="2160589"/>
            <a:ext cx="5022918" cy="3749323"/>
          </a:xfrm>
        </p:spPr>
        <p:txBody>
          <a:bodyPr>
            <a:normAutofit/>
          </a:bodyPr>
          <a:lstStyle/>
          <a:p>
            <a:r>
              <a:rPr lang="en-US" dirty="0"/>
              <a:t>Based around HTML5 validation</a:t>
            </a:r>
          </a:p>
          <a:p>
            <a:r>
              <a:rPr lang="en-US" dirty="0"/>
              <a:t>Using attributes</a:t>
            </a:r>
          </a:p>
          <a:p>
            <a:r>
              <a:rPr lang="en-US" dirty="0"/>
              <a:t>Old browsers offer no support for HTML5 form validation.</a:t>
            </a:r>
          </a:p>
          <a:p>
            <a:r>
              <a:rPr lang="en-US" dirty="0"/>
              <a:t>The support for HTML5 forms in modern browsers is incomplete.</a:t>
            </a:r>
          </a:p>
          <a:p>
            <a:r>
              <a:rPr lang="en-US" dirty="0"/>
              <a:t>The validation error messages created by the browser are difficult or impossible to re-style.</a:t>
            </a:r>
          </a:p>
          <a:p>
            <a:r>
              <a:rPr lang="en-US" dirty="0"/>
              <a:t>[Demo]</a:t>
            </a:r>
          </a:p>
        </p:txBody>
      </p:sp>
    </p:spTree>
    <p:extLst>
      <p:ext uri="{BB962C8B-B14F-4D97-AF65-F5344CB8AC3E}">
        <p14:creationId xmlns:p14="http://schemas.microsoft.com/office/powerpoint/2010/main" val="353458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83ADF441-4F8E-4BE6-8FE1-AD99A13927EE}"/>
              </a:ext>
            </a:extLst>
          </p:cNvPr>
          <p:cNvGraphicFramePr>
            <a:graphicFrameLocks/>
          </p:cNvGraphicFramePr>
          <p:nvPr>
            <p:extLst>
              <p:ext uri="{D42A27DB-BD31-4B8C-83A1-F6EECF244321}">
                <p14:modId xmlns:p14="http://schemas.microsoft.com/office/powerpoint/2010/main" val="3595068419"/>
              </p:ext>
            </p:extLst>
          </p:nvPr>
        </p:nvGraphicFramePr>
        <p:xfrm>
          <a:off x="615695" y="1117854"/>
          <a:ext cx="8593260" cy="4923897"/>
        </p:xfrm>
        <a:graphic>
          <a:graphicData uri="http://schemas.openxmlformats.org/drawingml/2006/table">
            <a:tbl>
              <a:tblPr/>
              <a:tblGrid>
                <a:gridCol w="2864420">
                  <a:extLst>
                    <a:ext uri="{9D8B030D-6E8A-4147-A177-3AD203B41FA5}">
                      <a16:colId xmlns:a16="http://schemas.microsoft.com/office/drawing/2014/main" val="2561621659"/>
                    </a:ext>
                  </a:extLst>
                </a:gridCol>
                <a:gridCol w="2864420">
                  <a:extLst>
                    <a:ext uri="{9D8B030D-6E8A-4147-A177-3AD203B41FA5}">
                      <a16:colId xmlns:a16="http://schemas.microsoft.com/office/drawing/2014/main" val="123559643"/>
                    </a:ext>
                  </a:extLst>
                </a:gridCol>
                <a:gridCol w="2864420">
                  <a:extLst>
                    <a:ext uri="{9D8B030D-6E8A-4147-A177-3AD203B41FA5}">
                      <a16:colId xmlns:a16="http://schemas.microsoft.com/office/drawing/2014/main" val="476010698"/>
                    </a:ext>
                  </a:extLst>
                </a:gridCol>
              </a:tblGrid>
              <a:tr h="408304">
                <a:tc>
                  <a:txBody>
                    <a:bodyPr/>
                    <a:lstStyle/>
                    <a:p>
                      <a:pPr algn="l" fontAlgn="base"/>
                      <a:r>
                        <a:rPr lang="en-US" sz="1200" b="1" i="0" dirty="0">
                          <a:solidFill>
                            <a:srgbClr val="000000"/>
                          </a:solidFill>
                          <a:effectLst/>
                          <a:latin typeface="&amp;quot"/>
                        </a:rPr>
                        <a:t>Date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dirty="0">
                          <a:solidFill>
                            <a:srgbClr val="000000"/>
                          </a:solidFill>
                          <a:effectLst/>
                          <a:latin typeface="&amp;quot"/>
                        </a:rPr>
                        <a:t>Time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a:solidFill>
                            <a:srgbClr val="000000"/>
                          </a:solidFill>
                          <a:effectLst/>
                          <a:latin typeface="&amp;quot"/>
                        </a:rPr>
                        <a:t>Course</a:t>
                      </a:r>
                      <a:endParaRPr lang="en-US" sz="1200" b="0" i="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071543"/>
                  </a:ext>
                </a:extLst>
              </a:tr>
              <a:tr h="408304">
                <a:tc>
                  <a:txBody>
                    <a:bodyPr/>
                    <a:lstStyle/>
                    <a:p>
                      <a:pPr algn="l" fontAlgn="base"/>
                      <a:r>
                        <a:rPr lang="en-US" sz="1200" b="0" i="0" dirty="0">
                          <a:solidFill>
                            <a:schemeClr val="bg2">
                              <a:lumMod val="75000"/>
                            </a:schemeClr>
                          </a:solidFill>
                          <a:effectLst/>
                          <a:latin typeface="&amp;quot"/>
                        </a:rPr>
                        <a:t>June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Kendo UI &amp; Angular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9216"/>
                  </a:ext>
                </a:extLst>
              </a:tr>
              <a:tr h="369027">
                <a:tc>
                  <a:txBody>
                    <a:bodyPr/>
                    <a:lstStyle/>
                    <a:p>
                      <a:pPr algn="l" fontAlgn="base"/>
                      <a:r>
                        <a:rPr lang="en-US" sz="1200" b="1" i="0" dirty="0">
                          <a:solidFill>
                            <a:schemeClr val="accent1"/>
                          </a:solidFill>
                          <a:effectLst/>
                          <a:latin typeface="&amp;quot"/>
                        </a:rPr>
                        <a:t>June 27,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1" i="0">
                          <a:solidFill>
                            <a:schemeClr val="accent1"/>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1" i="0" dirty="0">
                          <a:solidFill>
                            <a:schemeClr val="accent1"/>
                          </a:solidFill>
                          <a:effectLst/>
                          <a:latin typeface="&amp;quot"/>
                        </a:rPr>
                        <a:t>Kendo UI &amp; jQuery</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108685"/>
                  </a:ext>
                </a:extLst>
              </a:tr>
              <a:tr h="474688">
                <a:tc>
                  <a:txBody>
                    <a:bodyPr/>
                    <a:lstStyle/>
                    <a:p>
                      <a:pPr algn="l" fontAlgn="base"/>
                      <a:r>
                        <a:rPr lang="en-US" sz="1200" b="0" i="0" dirty="0">
                          <a:solidFill>
                            <a:schemeClr val="tx1"/>
                          </a:solidFill>
                          <a:effectLst/>
                          <a:latin typeface="&amp;quot"/>
                        </a:rPr>
                        <a:t>July 10,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Telerik UI for ASP.NET MVC and ASP.NET Core</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675659597"/>
                  </a:ext>
                </a:extLst>
              </a:tr>
              <a:tr h="408304">
                <a:tc>
                  <a:txBody>
                    <a:bodyPr/>
                    <a:lstStyle/>
                    <a:p>
                      <a:pPr algn="l" fontAlgn="base"/>
                      <a:r>
                        <a:rPr lang="en-US" sz="1200" b="0" i="0" dirty="0">
                          <a:solidFill>
                            <a:schemeClr val="tx1"/>
                          </a:solidFill>
                          <a:effectLst/>
                          <a:latin typeface="&amp;quot"/>
                        </a:rPr>
                        <a:t>July 11,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Kendo UI &amp; </a:t>
                      </a:r>
                      <a:r>
                        <a:rPr lang="en-US" sz="1200" b="0" i="0" dirty="0" err="1">
                          <a:solidFill>
                            <a:schemeClr val="tx1"/>
                          </a:solidFill>
                          <a:effectLst/>
                          <a:latin typeface="&amp;quot"/>
                        </a:rPr>
                        <a:t>Vue</a:t>
                      </a:r>
                      <a:endParaRPr lang="en-US" sz="1200" b="0" i="0" dirty="0">
                        <a:solidFill>
                          <a:schemeClr val="tx1"/>
                        </a:solidFill>
                        <a:effectLst/>
                        <a:latin typeface="&amp;quot"/>
                      </a:endParaRP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340799141"/>
                  </a:ext>
                </a:extLst>
              </a:tr>
              <a:tr h="408304">
                <a:tc>
                  <a:txBody>
                    <a:bodyPr/>
                    <a:lstStyle/>
                    <a:p>
                      <a:pPr algn="l" fontAlgn="base"/>
                      <a:r>
                        <a:rPr lang="en-US" sz="1200" b="0" i="0" dirty="0">
                          <a:solidFill>
                            <a:schemeClr val="tx1"/>
                          </a:solidFill>
                          <a:effectLst/>
                          <a:latin typeface="&amp;quot"/>
                        </a:rPr>
                        <a:t>July 12,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Kendo UI &amp; React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324541"/>
                  </a:ext>
                </a:extLst>
              </a:tr>
              <a:tr h="408304">
                <a:tc>
                  <a:txBody>
                    <a:bodyPr/>
                    <a:lstStyle/>
                    <a:p>
                      <a:pPr algn="l" fontAlgn="base"/>
                      <a:r>
                        <a:rPr lang="en-US" sz="1200" b="0" i="0" dirty="0">
                          <a:solidFill>
                            <a:srgbClr val="000000"/>
                          </a:solidFill>
                          <a:effectLst/>
                          <a:latin typeface="&amp;quot"/>
                        </a:rPr>
                        <a:t>July 13,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Xamarin</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834946"/>
                  </a:ext>
                </a:extLst>
              </a:tr>
              <a:tr h="408304">
                <a:tc>
                  <a:txBody>
                    <a:bodyPr/>
                    <a:lstStyle/>
                    <a:p>
                      <a:pPr algn="l" fontAlgn="base"/>
                      <a:r>
                        <a:rPr lang="en-US" sz="1200" b="0" i="0" dirty="0">
                          <a:solidFill>
                            <a:srgbClr val="000000"/>
                          </a:solidFill>
                          <a:effectLst/>
                          <a:latin typeface="&amp;quot"/>
                        </a:rPr>
                        <a:t>July 16,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WPF</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167112"/>
                  </a:ext>
                </a:extLst>
              </a:tr>
              <a:tr h="405446">
                <a:tc>
                  <a:txBody>
                    <a:bodyPr/>
                    <a:lstStyle/>
                    <a:p>
                      <a:pPr algn="l" fontAlgn="base"/>
                      <a:r>
                        <a:rPr lang="en-US" sz="1200" b="0" i="0" dirty="0">
                          <a:solidFill>
                            <a:srgbClr val="000000"/>
                          </a:solidFill>
                          <a:effectLst/>
                          <a:latin typeface="&amp;quot"/>
                        </a:rPr>
                        <a:t>July 17,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Reporting &amp; Telerik Report Server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508029"/>
                  </a:ext>
                </a:extLst>
              </a:tr>
              <a:tr h="408304">
                <a:tc>
                  <a:txBody>
                    <a:bodyPr/>
                    <a:lstStyle/>
                    <a:p>
                      <a:pPr algn="l" fontAlgn="base"/>
                      <a:r>
                        <a:rPr lang="en-US" sz="1200" b="0" i="0" dirty="0">
                          <a:solidFill>
                            <a:srgbClr val="000000"/>
                          </a:solidFill>
                          <a:effectLst/>
                          <a:latin typeface="&amp;quot"/>
                        </a:rPr>
                        <a:t>July 19,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nb-NO" sz="1200" b="0" i="0" dirty="0">
                          <a:solidFill>
                            <a:srgbClr val="000000"/>
                          </a:solidFill>
                          <a:effectLst/>
                          <a:latin typeface="&amp;quot"/>
                        </a:rPr>
                        <a:t>Telerik UI for ASP.NET AJAX</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171917"/>
                  </a:ext>
                </a:extLst>
              </a:tr>
              <a:tr h="408304">
                <a:tc>
                  <a:txBody>
                    <a:bodyPr/>
                    <a:lstStyle/>
                    <a:p>
                      <a:pPr algn="l" fontAlgn="base"/>
                      <a:r>
                        <a:rPr lang="en-US" sz="1200" b="0" i="0" dirty="0">
                          <a:solidFill>
                            <a:srgbClr val="000000"/>
                          </a:solidFill>
                          <a:effectLst/>
                          <a:latin typeface="&amp;quot"/>
                        </a:rPr>
                        <a:t>July 24,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WinForms</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177374"/>
                  </a:ext>
                </a:extLst>
              </a:tr>
              <a:tr h="408304">
                <a:tc>
                  <a:txBody>
                    <a:bodyPr/>
                    <a:lstStyle/>
                    <a:p>
                      <a:pPr algn="l" fontAlgn="base"/>
                      <a:r>
                        <a:rPr lang="en-US" sz="1200" b="0" i="0" dirty="0">
                          <a:solidFill>
                            <a:srgbClr val="000000"/>
                          </a:solidFill>
                          <a:effectLst/>
                          <a:latin typeface="&amp;quot"/>
                        </a:rPr>
                        <a:t>July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dirty="0">
                          <a:solidFill>
                            <a:srgbClr val="000000"/>
                          </a:solidFill>
                          <a:effectLst/>
                          <a:latin typeface="&amp;quot"/>
                        </a:rPr>
                        <a:t>Telerik UI for UWP</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13270070"/>
                  </a:ext>
                </a:extLst>
              </a:tr>
            </a:tbl>
          </a:graphicData>
        </a:graphic>
      </p:graphicFrame>
    </p:spTree>
    <p:extLst>
      <p:ext uri="{BB962C8B-B14F-4D97-AF65-F5344CB8AC3E}">
        <p14:creationId xmlns:p14="http://schemas.microsoft.com/office/powerpoint/2010/main" val="218246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625909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3365-73B6-4CB7-A970-9CF4FD18DE4D}"/>
              </a:ext>
            </a:extLst>
          </p:cNvPr>
          <p:cNvSpPr>
            <a:spLocks noGrp="1"/>
          </p:cNvSpPr>
          <p:nvPr>
            <p:ph type="title"/>
          </p:nvPr>
        </p:nvSpPr>
        <p:spPr/>
        <p:txBody>
          <a:bodyPr/>
          <a:lstStyle/>
          <a:p>
            <a:r>
              <a:rPr lang="en-US" dirty="0"/>
              <a:t>{</a:t>
            </a:r>
            <a:r>
              <a:rPr lang="en-US" dirty="0">
                <a:solidFill>
                  <a:schemeClr val="tx2"/>
                </a:solidFill>
              </a:rPr>
              <a:t>Localization</a:t>
            </a:r>
            <a:r>
              <a:rPr lang="en-US" dirty="0"/>
              <a:t>}</a:t>
            </a:r>
          </a:p>
        </p:txBody>
      </p:sp>
      <p:sp>
        <p:nvSpPr>
          <p:cNvPr id="3" name="Content Placeholder 2">
            <a:extLst>
              <a:ext uri="{FF2B5EF4-FFF2-40B4-BE49-F238E27FC236}">
                <a16:creationId xmlns:a16="http://schemas.microsoft.com/office/drawing/2014/main" id="{4FDFA174-438C-40BC-BB3A-575BC39D6423}"/>
              </a:ext>
            </a:extLst>
          </p:cNvPr>
          <p:cNvSpPr>
            <a:spLocks noGrp="1"/>
          </p:cNvSpPr>
          <p:nvPr>
            <p:ph idx="1"/>
          </p:nvPr>
        </p:nvSpPr>
        <p:spPr/>
        <p:txBody>
          <a:bodyPr/>
          <a:lstStyle/>
          <a:p>
            <a:r>
              <a:rPr lang="en-US" dirty="0"/>
              <a:t>The process of adapting software to meet the requirements of local markets and different languages.</a:t>
            </a:r>
          </a:p>
          <a:p>
            <a:r>
              <a:rPr lang="en-US" dirty="0"/>
              <a:t>Set the current language using messages file:</a:t>
            </a:r>
          </a:p>
          <a:p>
            <a:r>
              <a:rPr lang="en-US" dirty="0">
                <a:solidFill>
                  <a:srgbClr val="FF0000"/>
                </a:solidFill>
                <a:latin typeface="Consolas" panose="020B0609020204030204" pitchFamily="49" charset="0"/>
              </a:rPr>
              <a:t>&lt;script </a:t>
            </a:r>
            <a:r>
              <a:rPr lang="en-US" dirty="0" err="1">
                <a:solidFill>
                  <a:srgbClr val="FF0000"/>
                </a:solidFill>
                <a:latin typeface="Consolas" panose="020B0609020204030204" pitchFamily="49" charset="0"/>
              </a:rPr>
              <a:t>src</a:t>
            </a:r>
            <a:r>
              <a:rPr lang="en-US" dirty="0">
                <a:solidFill>
                  <a:srgbClr val="FF0000"/>
                </a:solidFill>
                <a:latin typeface="Consolas" panose="020B0609020204030204" pitchFamily="49" charset="0"/>
              </a:rPr>
              <a:t>="kendo.messages.bg-BG.js"&gt;&lt;/script&gt;</a:t>
            </a:r>
          </a:p>
          <a:p>
            <a:r>
              <a:rPr lang="en-US" dirty="0"/>
              <a:t>Should be included before the widgets are initialized</a:t>
            </a:r>
          </a:p>
          <a:p>
            <a:r>
              <a:rPr lang="en-US" dirty="0"/>
              <a:t>[Demo]</a:t>
            </a:r>
          </a:p>
          <a:p>
            <a:endParaRPr lang="en-US" dirty="0"/>
          </a:p>
        </p:txBody>
      </p:sp>
    </p:spTree>
    <p:extLst>
      <p:ext uri="{BB962C8B-B14F-4D97-AF65-F5344CB8AC3E}">
        <p14:creationId xmlns:p14="http://schemas.microsoft.com/office/powerpoint/2010/main" val="42961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A550-EFC8-4FD7-A938-138368760725}"/>
              </a:ext>
            </a:extLst>
          </p:cNvPr>
          <p:cNvSpPr>
            <a:spLocks noGrp="1"/>
          </p:cNvSpPr>
          <p:nvPr>
            <p:ph type="title"/>
          </p:nvPr>
        </p:nvSpPr>
        <p:spPr/>
        <p:txBody>
          <a:bodyPr/>
          <a:lstStyle/>
          <a:p>
            <a:r>
              <a:rPr lang="en-US" dirty="0"/>
              <a:t>{</a:t>
            </a:r>
            <a:r>
              <a:rPr lang="en-US" dirty="0">
                <a:solidFill>
                  <a:schemeClr val="tx2"/>
                </a:solidFill>
              </a:rPr>
              <a:t>Globalization</a:t>
            </a:r>
            <a:r>
              <a:rPr lang="en-US" dirty="0"/>
              <a:t>}</a:t>
            </a:r>
          </a:p>
        </p:txBody>
      </p:sp>
      <p:sp>
        <p:nvSpPr>
          <p:cNvPr id="3" name="Content Placeholder 2">
            <a:extLst>
              <a:ext uri="{FF2B5EF4-FFF2-40B4-BE49-F238E27FC236}">
                <a16:creationId xmlns:a16="http://schemas.microsoft.com/office/drawing/2014/main" id="{75AA6E1E-9A42-4DD2-85AE-B780BC04C882}"/>
              </a:ext>
            </a:extLst>
          </p:cNvPr>
          <p:cNvSpPr>
            <a:spLocks noGrp="1"/>
          </p:cNvSpPr>
          <p:nvPr>
            <p:ph idx="1"/>
          </p:nvPr>
        </p:nvSpPr>
        <p:spPr>
          <a:xfrm>
            <a:off x="677334" y="2160589"/>
            <a:ext cx="8596668" cy="4282414"/>
          </a:xfrm>
        </p:spPr>
        <p:txBody>
          <a:bodyPr>
            <a:normAutofit fontScale="92500"/>
          </a:bodyPr>
          <a:lstStyle/>
          <a:p>
            <a:r>
              <a:rPr lang="en-US" sz="2000" dirty="0" err="1"/>
              <a:t>KendoUI</a:t>
            </a:r>
            <a:r>
              <a:rPr lang="en-US" sz="2000" dirty="0"/>
              <a:t> supports different cultures and their respective date/time/number formats.</a:t>
            </a:r>
          </a:p>
          <a:p>
            <a:r>
              <a:rPr lang="en-US" sz="2000" dirty="0"/>
              <a:t>Default English culture is defined directly in kendo.core.js as “</a:t>
            </a:r>
            <a:r>
              <a:rPr lang="en-US" sz="2000" dirty="0" err="1"/>
              <a:t>en</a:t>
            </a:r>
            <a:r>
              <a:rPr lang="en-US" sz="2000" dirty="0"/>
              <a:t>-US”. </a:t>
            </a:r>
          </a:p>
          <a:p>
            <a:pPr lvl="1"/>
            <a:r>
              <a:rPr lang="en-US" sz="1800" dirty="0"/>
              <a:t>[Demo] file</a:t>
            </a:r>
          </a:p>
          <a:p>
            <a:r>
              <a:rPr lang="en-US" sz="2000" dirty="0"/>
              <a:t>Add culture file: </a:t>
            </a:r>
            <a:r>
              <a:rPr lang="en-US" sz="2000" dirty="0">
                <a:solidFill>
                  <a:srgbClr val="FF0000"/>
                </a:solidFill>
                <a:latin typeface="Consolas" panose="020B0609020204030204" pitchFamily="49" charset="0"/>
              </a:rPr>
              <a:t>&lt;script </a:t>
            </a:r>
            <a:r>
              <a:rPr lang="en-US" sz="2000" dirty="0" err="1">
                <a:solidFill>
                  <a:srgbClr val="FF0000"/>
                </a:solidFill>
                <a:latin typeface="Consolas" panose="020B0609020204030204" pitchFamily="49" charset="0"/>
              </a:rPr>
              <a:t>src</a:t>
            </a:r>
            <a:r>
              <a:rPr lang="en-US" sz="2000" dirty="0">
                <a:solidFill>
                  <a:srgbClr val="FF0000"/>
                </a:solidFill>
                <a:latin typeface="Consolas" panose="020B0609020204030204" pitchFamily="49" charset="0"/>
              </a:rPr>
              <a:t>="kendo.culture.en-GB.js"&gt;&lt;/script&gt;</a:t>
            </a:r>
          </a:p>
          <a:p>
            <a:r>
              <a:rPr lang="en-US" sz="2000" dirty="0"/>
              <a:t>Set culture with code: </a:t>
            </a:r>
            <a:r>
              <a:rPr lang="en-US" sz="2000" dirty="0" err="1">
                <a:solidFill>
                  <a:srgbClr val="FF0000"/>
                </a:solidFill>
                <a:latin typeface="Consolas" panose="020B0609020204030204" pitchFamily="49" charset="0"/>
              </a:rPr>
              <a:t>kendo.culture</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en</a:t>
            </a:r>
            <a:r>
              <a:rPr lang="en-US" sz="2000" dirty="0">
                <a:solidFill>
                  <a:srgbClr val="FF0000"/>
                </a:solidFill>
                <a:latin typeface="Consolas" panose="020B0609020204030204" pitchFamily="49" charset="0"/>
              </a:rPr>
              <a:t>-GB’);</a:t>
            </a:r>
          </a:p>
          <a:p>
            <a:r>
              <a:rPr lang="en-US" sz="2000" i="1" dirty="0"/>
              <a:t>The culture must be set before any Kendo UI widgets that rely on it, are initialized.</a:t>
            </a:r>
          </a:p>
          <a:p>
            <a:r>
              <a:rPr lang="en-US" sz="2000" dirty="0"/>
              <a:t>Follows naming convention:</a:t>
            </a:r>
          </a:p>
          <a:p>
            <a:pPr lvl="1"/>
            <a:r>
              <a:rPr lang="en-US" sz="1800" dirty="0" err="1"/>
              <a:t>kendo.culture</a:t>
            </a:r>
            <a:r>
              <a:rPr lang="en-US" sz="1800" dirty="0"/>
              <a:t>.&lt;language code&gt;[-&lt;country/region code&gt;].</a:t>
            </a:r>
            <a:r>
              <a:rPr lang="en-US" sz="1800" dirty="0" err="1"/>
              <a:t>js</a:t>
            </a:r>
            <a:endParaRPr lang="en-US" sz="1800" dirty="0"/>
          </a:p>
          <a:p>
            <a:r>
              <a:rPr lang="en-US" sz="2000" dirty="0"/>
              <a:t>[Demo]</a:t>
            </a:r>
          </a:p>
          <a:p>
            <a:endParaRPr lang="en-US" dirty="0"/>
          </a:p>
        </p:txBody>
      </p:sp>
    </p:spTree>
    <p:extLst>
      <p:ext uri="{BB962C8B-B14F-4D97-AF65-F5344CB8AC3E}">
        <p14:creationId xmlns:p14="http://schemas.microsoft.com/office/powerpoint/2010/main" val="18347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4AFF-7613-4B3A-A65B-55726D4DD1DA}"/>
              </a:ext>
            </a:extLst>
          </p:cNvPr>
          <p:cNvSpPr>
            <a:spLocks noGrp="1"/>
          </p:cNvSpPr>
          <p:nvPr>
            <p:ph type="title"/>
          </p:nvPr>
        </p:nvSpPr>
        <p:spPr/>
        <p:txBody>
          <a:bodyPr/>
          <a:lstStyle/>
          <a:p>
            <a:r>
              <a:rPr lang="en-US" dirty="0"/>
              <a:t>{</a:t>
            </a:r>
            <a:r>
              <a:rPr lang="en-US" dirty="0">
                <a:solidFill>
                  <a:schemeClr val="tx2"/>
                </a:solidFill>
              </a:rPr>
              <a:t>Chatbots</a:t>
            </a:r>
            <a:r>
              <a:rPr lang="en-US" dirty="0"/>
              <a:t>}</a:t>
            </a:r>
          </a:p>
        </p:txBody>
      </p:sp>
      <p:sp>
        <p:nvSpPr>
          <p:cNvPr id="3" name="Content Placeholder 2">
            <a:extLst>
              <a:ext uri="{FF2B5EF4-FFF2-40B4-BE49-F238E27FC236}">
                <a16:creationId xmlns:a16="http://schemas.microsoft.com/office/drawing/2014/main" id="{11AFFB57-3E19-4198-8849-C56E53AA925A}"/>
              </a:ext>
            </a:extLst>
          </p:cNvPr>
          <p:cNvSpPr>
            <a:spLocks noGrp="1"/>
          </p:cNvSpPr>
          <p:nvPr>
            <p:ph idx="1"/>
          </p:nvPr>
        </p:nvSpPr>
        <p:spPr>
          <a:xfrm>
            <a:off x="677334" y="2160589"/>
            <a:ext cx="4486337" cy="3880773"/>
          </a:xfrm>
        </p:spPr>
        <p:txBody>
          <a:bodyPr/>
          <a:lstStyle/>
          <a:p>
            <a:r>
              <a:rPr lang="en-US" dirty="0"/>
              <a:t>Knowledge and Transactional chatbots</a:t>
            </a:r>
          </a:p>
          <a:p>
            <a:r>
              <a:rPr lang="en-US" dirty="0"/>
              <a:t>Smart chatbots</a:t>
            </a:r>
          </a:p>
          <a:p>
            <a:pPr>
              <a:buSzTx/>
            </a:pPr>
            <a:r>
              <a:rPr lang="en-US" dirty="0"/>
              <a:t>Benefits</a:t>
            </a:r>
          </a:p>
          <a:p>
            <a:pPr lvl="1">
              <a:buSzTx/>
            </a:pPr>
            <a:r>
              <a:rPr lang="en-US" dirty="0"/>
              <a:t>Cost savings</a:t>
            </a:r>
          </a:p>
          <a:p>
            <a:pPr lvl="1">
              <a:buSzTx/>
            </a:pPr>
            <a:r>
              <a:rPr lang="en-US" dirty="0"/>
              <a:t>Automation of repetitive tasks</a:t>
            </a:r>
          </a:p>
          <a:p>
            <a:pPr lvl="1">
              <a:buSzTx/>
            </a:pPr>
            <a:r>
              <a:rPr lang="en-US" dirty="0"/>
              <a:t>24/7</a:t>
            </a:r>
          </a:p>
          <a:p>
            <a:pPr lvl="1">
              <a:buSzTx/>
            </a:pPr>
            <a:r>
              <a:rPr lang="en-US" dirty="0"/>
              <a:t>Scalable </a:t>
            </a:r>
          </a:p>
          <a:p>
            <a:pPr lvl="1">
              <a:buSzTx/>
            </a:pPr>
            <a:r>
              <a:rPr lang="en-US" dirty="0"/>
              <a:t>Engaged users</a:t>
            </a:r>
          </a:p>
          <a:p>
            <a:pPr lvl="1">
              <a:buSzTx/>
            </a:pPr>
            <a:r>
              <a:rPr lang="en-US" dirty="0"/>
              <a:t>Customer Satisfaction </a:t>
            </a:r>
          </a:p>
        </p:txBody>
      </p:sp>
      <p:pic>
        <p:nvPicPr>
          <p:cNvPr id="4" name="Picture 4" descr="_ChatBots-AR-VR_Infographic_MVPSummit_Survey-Results_SHORT">
            <a:extLst>
              <a:ext uri="{FF2B5EF4-FFF2-40B4-BE49-F238E27FC236}">
                <a16:creationId xmlns:a16="http://schemas.microsoft.com/office/drawing/2014/main" id="{58C5BD65-1032-4EA5-9C3C-C49ECAC7A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t="80650" b="8816"/>
          <a:stretch/>
        </p:blipFill>
        <p:spPr bwMode="auto">
          <a:xfrm>
            <a:off x="5671951" y="2160589"/>
            <a:ext cx="3602051" cy="233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09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2398-918D-44E9-9D79-451FC9A934C1}"/>
              </a:ext>
            </a:extLst>
          </p:cNvPr>
          <p:cNvSpPr>
            <a:spLocks noGrp="1"/>
          </p:cNvSpPr>
          <p:nvPr>
            <p:ph type="title"/>
          </p:nvPr>
        </p:nvSpPr>
        <p:spPr/>
        <p:txBody>
          <a:bodyPr/>
          <a:lstStyle/>
          <a:p>
            <a:r>
              <a:rPr lang="en-US" dirty="0"/>
              <a:t>{</a:t>
            </a:r>
            <a:r>
              <a:rPr lang="en-US" dirty="0">
                <a:solidFill>
                  <a:schemeClr val="tx2"/>
                </a:solidFill>
              </a:rPr>
              <a:t>Conversational UI</a:t>
            </a:r>
            <a:r>
              <a:rPr lang="en-US" dirty="0"/>
              <a:t>}</a:t>
            </a:r>
          </a:p>
        </p:txBody>
      </p:sp>
      <p:sp>
        <p:nvSpPr>
          <p:cNvPr id="3" name="Content Placeholder 2">
            <a:extLst>
              <a:ext uri="{FF2B5EF4-FFF2-40B4-BE49-F238E27FC236}">
                <a16:creationId xmlns:a16="http://schemas.microsoft.com/office/drawing/2014/main" id="{60935C2E-3792-4C44-8A49-2C03B7FF7A6B}"/>
              </a:ext>
            </a:extLst>
          </p:cNvPr>
          <p:cNvSpPr>
            <a:spLocks noGrp="1"/>
          </p:cNvSpPr>
          <p:nvPr>
            <p:ph idx="1"/>
          </p:nvPr>
        </p:nvSpPr>
        <p:spPr>
          <a:xfrm>
            <a:off x="677334" y="2160589"/>
            <a:ext cx="4882218" cy="3880773"/>
          </a:xfrm>
        </p:spPr>
        <p:txBody>
          <a:bodyPr/>
          <a:lstStyle/>
          <a:p>
            <a:r>
              <a:rPr lang="en-US" dirty="0"/>
              <a:t>Easy to navigate and engaging</a:t>
            </a:r>
          </a:p>
          <a:p>
            <a:r>
              <a:rPr lang="en-US" dirty="0"/>
              <a:t>Cover web, mobile and desktop</a:t>
            </a:r>
          </a:p>
          <a:p>
            <a:r>
              <a:rPr lang="en-US" dirty="0"/>
              <a:t>Framework agnostic</a:t>
            </a:r>
          </a:p>
          <a:p>
            <a:r>
              <a:rPr lang="en-US" dirty="0"/>
              <a:t>Deliver natural conversation flow</a:t>
            </a:r>
          </a:p>
          <a:p>
            <a:r>
              <a:rPr lang="en-US" dirty="0"/>
              <a:t>Part of your app with same look and feel</a:t>
            </a:r>
          </a:p>
          <a:p>
            <a:r>
              <a:rPr lang="en-US" dirty="0"/>
              <a:t>No need for external channels</a:t>
            </a:r>
          </a:p>
          <a:p>
            <a:r>
              <a:rPr lang="en-US" dirty="0">
                <a:hlinkClick r:id="rId3"/>
              </a:rPr>
              <a:t>Demo</a:t>
            </a:r>
            <a:endParaRPr lang="en-US" dirty="0"/>
          </a:p>
          <a:p>
            <a:pPr marL="0" indent="0">
              <a:buNone/>
            </a:pPr>
            <a:endParaRPr lang="en-US" dirty="0"/>
          </a:p>
        </p:txBody>
      </p:sp>
      <p:pic>
        <p:nvPicPr>
          <p:cNvPr id="4" name="Picture 6" descr="Telerik UI for WinForms - Conversational UI - Overview Image">
            <a:extLst>
              <a:ext uri="{FF2B5EF4-FFF2-40B4-BE49-F238E27FC236}">
                <a16:creationId xmlns:a16="http://schemas.microsoft.com/office/drawing/2014/main" id="{40524D5B-7424-483F-9B5C-3FBED9C0645C}"/>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559552" y="2160589"/>
            <a:ext cx="4050385" cy="305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66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5AFB369-4673-4727-A7CD-D86AFE0AE06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50709826-4D6B-4A97-8DB3-5DA16662622F}"/>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47263F58-6EE6-45B3-9BF2-C0BD5D30A556}"/>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197CE03-EB81-4718-BEA1-C2D488961E5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3451629-72D6-4E33-A99A-40FAF7445DD5}"/>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E04F0FD4-BCD5-4435-A6B5-A2E69303B73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DE110F09-1C81-4E73-B5E9-D857CD879F04}"/>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273A9C01-06BD-4E8E-8BBF-2E2A9ECF49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B206C9B2-27BE-4B6F-A4D0-485FBBEB58FE}"/>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2E7D673E-0C5C-4F2B-B46E-3E9286B9E866}"/>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0F78B34-9B26-4CA9-B8F0-B9638730F9F6}"/>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descr="http://themebuilder.telerik.com/assets/styles/images/bg-pattern.png">
            <a:extLst>
              <a:ext uri="{FF2B5EF4-FFF2-40B4-BE49-F238E27FC236}">
                <a16:creationId xmlns:a16="http://schemas.microsoft.com/office/drawing/2014/main" id="{D2608B52-E6DB-49CA-84E6-BACB325002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91" t="24738" b="24126"/>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83" name="Parallelogram 82">
            <a:extLst>
              <a:ext uri="{FF2B5EF4-FFF2-40B4-BE49-F238E27FC236}">
                <a16:creationId xmlns:a16="http://schemas.microsoft.com/office/drawing/2014/main" id="{EB3158C7-B011-4D27-BC9D-27EA5BE02D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295AA18-FA8B-4B5D-9477-7F5F51288FE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5E377175-C211-4D7B-89F7-92406DBD73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40EA1C2A-B332-4211-8479-EA99BC303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24A97CC0-C913-4A9C-B6E8-755C7D15EA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9DFA36DF-98BD-46D3-A75B-97154DB482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D1D22F90-51DE-40F7-96EE-8E9894DF0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F45D120E-4F36-4767-98FA-949993B8E1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B541A2F0-1EDC-4D03-94AC-35BC742CEA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08CE2AE4-51CC-4060-8818-423BB07BF3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948AE52C-AD58-4D7E-BBEC-741EA69A90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F2EBCA-9D19-4BC3-83B4-D2D50D032CF9}"/>
              </a:ext>
            </a:extLst>
          </p:cNvPr>
          <p:cNvSpPr>
            <a:spLocks noGrp="1"/>
          </p:cNvSpPr>
          <p:nvPr>
            <p:ph type="title"/>
          </p:nvPr>
        </p:nvSpPr>
        <p:spPr>
          <a:xfrm>
            <a:off x="4706238" y="3048000"/>
            <a:ext cx="4280662" cy="999796"/>
          </a:xfrm>
        </p:spPr>
        <p:txBody>
          <a:bodyPr vert="horz" lIns="91440" tIns="45720" rIns="91440" bIns="45720" rtlCol="0" anchor="b">
            <a:normAutofit/>
          </a:bodyPr>
          <a:lstStyle/>
          <a:p>
            <a:pPr algn="r"/>
            <a:r>
              <a:rPr lang="en-US" sz="4400" dirty="0"/>
              <a:t>{</a:t>
            </a:r>
            <a:r>
              <a:rPr lang="en-US" sz="4400" dirty="0">
                <a:solidFill>
                  <a:schemeClr val="bg1"/>
                </a:solidFill>
              </a:rPr>
              <a:t>Theme Builder</a:t>
            </a:r>
            <a:r>
              <a:rPr lang="en-US" sz="4400" dirty="0"/>
              <a:t>}</a:t>
            </a:r>
          </a:p>
        </p:txBody>
      </p:sp>
      <p:sp>
        <p:nvSpPr>
          <p:cNvPr id="3" name="Text Placeholder 2">
            <a:extLst>
              <a:ext uri="{FF2B5EF4-FFF2-40B4-BE49-F238E27FC236}">
                <a16:creationId xmlns:a16="http://schemas.microsoft.com/office/drawing/2014/main" id="{83075BB7-DB61-4EBE-B1D3-EDA826CFB58A}"/>
              </a:ext>
            </a:extLst>
          </p:cNvPr>
          <p:cNvSpPr>
            <a:spLocks noGrp="1"/>
          </p:cNvSpPr>
          <p:nvPr>
            <p:ph type="body" idx="1"/>
          </p:nvPr>
        </p:nvSpPr>
        <p:spPr>
          <a:xfrm>
            <a:off x="4704200" y="4304714"/>
            <a:ext cx="5241658" cy="843017"/>
          </a:xfrm>
        </p:spPr>
        <p:txBody>
          <a:bodyPr vert="horz" lIns="91440" tIns="45720" rIns="91440" bIns="45720" rtlCol="0" anchor="t">
            <a:normAutofit fontScale="92500"/>
          </a:bodyPr>
          <a:lstStyle/>
          <a:p>
            <a:r>
              <a:rPr lang="en-US" sz="1600" dirty="0">
                <a:solidFill>
                  <a:schemeClr val="bg1"/>
                </a:solidFill>
              </a:rPr>
              <a:t>New: </a:t>
            </a:r>
            <a:r>
              <a:rPr lang="en-US" sz="1600" dirty="0">
                <a:hlinkClick r:id="rId4"/>
              </a:rPr>
              <a:t>http://themebuilder.telerik.com/kendo-ui</a:t>
            </a:r>
            <a:endParaRPr lang="en-US" sz="1600" dirty="0"/>
          </a:p>
          <a:p>
            <a:r>
              <a:rPr lang="en-US" sz="1600" dirty="0">
                <a:solidFill>
                  <a:schemeClr val="bg1"/>
                </a:solidFill>
              </a:rPr>
              <a:t>Old: </a:t>
            </a:r>
            <a:r>
              <a:rPr lang="en-US" sz="1600" dirty="0">
                <a:hlinkClick r:id="rId5"/>
              </a:rPr>
              <a:t>http://demos.telerik.com/kendo-ui/themebuilder/</a:t>
            </a:r>
            <a:endParaRPr lang="en-US" sz="1600" dirty="0"/>
          </a:p>
          <a:p>
            <a:pPr algn="r"/>
            <a:endParaRPr lang="en-US" sz="1600" dirty="0">
              <a:solidFill>
                <a:schemeClr val="bg1"/>
              </a:solidFill>
            </a:endParaRPr>
          </a:p>
        </p:txBody>
      </p:sp>
      <p:pic>
        <p:nvPicPr>
          <p:cNvPr id="7" name="Picture 6">
            <a:extLst>
              <a:ext uri="{FF2B5EF4-FFF2-40B4-BE49-F238E27FC236}">
                <a16:creationId xmlns:a16="http://schemas.microsoft.com/office/drawing/2014/main" id="{331561C2-ED0B-4D5D-ACF3-939DBDE1B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3052" y="6243857"/>
            <a:ext cx="6096000" cy="600075"/>
          </a:xfrm>
          <a:prstGeom prst="rect">
            <a:avLst/>
          </a:prstGeom>
        </p:spPr>
      </p:pic>
    </p:spTree>
    <p:extLst>
      <p:ext uri="{BB962C8B-B14F-4D97-AF65-F5344CB8AC3E}">
        <p14:creationId xmlns:p14="http://schemas.microsoft.com/office/powerpoint/2010/main" val="1627900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3B0D-2582-4EBE-97A1-E1F3697FF5F3}"/>
              </a:ext>
            </a:extLst>
          </p:cNvPr>
          <p:cNvSpPr>
            <a:spLocks noGrp="1"/>
          </p:cNvSpPr>
          <p:nvPr>
            <p:ph type="title"/>
          </p:nvPr>
        </p:nvSpPr>
        <p:spPr>
          <a:xfrm>
            <a:off x="677335" y="2700867"/>
            <a:ext cx="8596668" cy="1826581"/>
          </a:xfrm>
        </p:spPr>
        <p:txBody>
          <a:bodyPr/>
          <a:lstStyle/>
          <a:p>
            <a:r>
              <a:rPr lang="en-US"/>
              <a:t>Kendo Dojo</a:t>
            </a:r>
            <a:endParaRPr lang="en-US" dirty="0"/>
          </a:p>
        </p:txBody>
      </p:sp>
      <p:sp>
        <p:nvSpPr>
          <p:cNvPr id="3" name="Text Placeholder 2">
            <a:extLst>
              <a:ext uri="{FF2B5EF4-FFF2-40B4-BE49-F238E27FC236}">
                <a16:creationId xmlns:a16="http://schemas.microsoft.com/office/drawing/2014/main" id="{4A348D0B-2561-4498-9204-9BE46E2B6298}"/>
              </a:ext>
            </a:extLst>
          </p:cNvPr>
          <p:cNvSpPr>
            <a:spLocks noGrp="1"/>
          </p:cNvSpPr>
          <p:nvPr>
            <p:ph type="body" idx="1"/>
          </p:nvPr>
        </p:nvSpPr>
        <p:spPr>
          <a:xfrm>
            <a:off x="677335" y="4527448"/>
            <a:ext cx="8596668" cy="860400"/>
          </a:xfrm>
        </p:spPr>
        <p:txBody>
          <a:bodyPr/>
          <a:lstStyle/>
          <a:p>
            <a:r>
              <a:rPr lang="en-US" dirty="0"/>
              <a:t>http://dojo.telerik.com/</a:t>
            </a:r>
          </a:p>
          <a:p>
            <a:endParaRPr lang="en-US" dirty="0"/>
          </a:p>
        </p:txBody>
      </p:sp>
      <p:pic>
        <p:nvPicPr>
          <p:cNvPr id="5" name="Picture 4">
            <a:extLst>
              <a:ext uri="{FF2B5EF4-FFF2-40B4-BE49-F238E27FC236}">
                <a16:creationId xmlns:a16="http://schemas.microsoft.com/office/drawing/2014/main" id="{F1A8FB1C-9B66-4D8C-8A79-FA638A82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47" y="2621978"/>
            <a:ext cx="3333750" cy="3295650"/>
          </a:xfrm>
          <a:prstGeom prst="rect">
            <a:avLst/>
          </a:prstGeom>
        </p:spPr>
      </p:pic>
    </p:spTree>
    <p:extLst>
      <p:ext uri="{BB962C8B-B14F-4D97-AF65-F5344CB8AC3E}">
        <p14:creationId xmlns:p14="http://schemas.microsoft.com/office/powerpoint/2010/main" val="333082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E9FC1-6F83-407B-B906-4F2398D0C80F}"/>
              </a:ext>
            </a:extLst>
          </p:cNvPr>
          <p:cNvSpPr>
            <a:spLocks noGrp="1"/>
          </p:cNvSpPr>
          <p:nvPr>
            <p:ph type="title"/>
          </p:nvPr>
        </p:nvSpPr>
        <p:spPr/>
        <p:txBody>
          <a:bodyPr/>
          <a:lstStyle/>
          <a:p>
            <a:r>
              <a:rPr lang="en-US" dirty="0"/>
              <a:t>{</a:t>
            </a:r>
            <a:r>
              <a:rPr lang="en-US" dirty="0">
                <a:solidFill>
                  <a:schemeClr val="tx2"/>
                </a:solidFill>
              </a:rPr>
              <a:t>Resources</a:t>
            </a:r>
            <a:r>
              <a:rPr lang="en-US" dirty="0"/>
              <a:t>}</a:t>
            </a:r>
          </a:p>
        </p:txBody>
      </p:sp>
      <p:sp>
        <p:nvSpPr>
          <p:cNvPr id="5" name="Content Placeholder 4">
            <a:extLst>
              <a:ext uri="{FF2B5EF4-FFF2-40B4-BE49-F238E27FC236}">
                <a16:creationId xmlns:a16="http://schemas.microsoft.com/office/drawing/2014/main" id="{961868D5-2443-42A9-A1EB-69C5FB93A39E}"/>
              </a:ext>
            </a:extLst>
          </p:cNvPr>
          <p:cNvSpPr>
            <a:spLocks noGrp="1"/>
          </p:cNvSpPr>
          <p:nvPr>
            <p:ph idx="1"/>
          </p:nvPr>
        </p:nvSpPr>
        <p:spPr/>
        <p:txBody>
          <a:bodyPr>
            <a:normAutofit fontScale="85000" lnSpcReduction="20000"/>
          </a:bodyPr>
          <a:lstStyle/>
          <a:p>
            <a:r>
              <a:rPr lang="en-US" sz="2000" dirty="0"/>
              <a:t>Kendo UI Documentation: </a:t>
            </a:r>
          </a:p>
          <a:p>
            <a:pPr lvl="1"/>
            <a:r>
              <a:rPr lang="en-US" sz="1800" dirty="0">
                <a:hlinkClick r:id="rId2"/>
              </a:rPr>
              <a:t>https://docs.telerik.com/kendo-ui/</a:t>
            </a:r>
            <a:endParaRPr lang="en-US" sz="1800" dirty="0"/>
          </a:p>
          <a:p>
            <a:r>
              <a:rPr lang="en-US" sz="2000" dirty="0"/>
              <a:t>Kendo UI API reference: </a:t>
            </a:r>
          </a:p>
          <a:p>
            <a:pPr lvl="1"/>
            <a:r>
              <a:rPr lang="en-US" sz="1800" dirty="0">
                <a:hlinkClick r:id="rId3"/>
              </a:rPr>
              <a:t>https://docs.telerik.com/kendo-ui/api/javascript/</a:t>
            </a:r>
            <a:endParaRPr lang="en-US" sz="1800" dirty="0"/>
          </a:p>
          <a:p>
            <a:r>
              <a:rPr lang="en-US" sz="2000" dirty="0"/>
              <a:t>Kendo UI Demos:</a:t>
            </a:r>
          </a:p>
          <a:p>
            <a:pPr lvl="1"/>
            <a:r>
              <a:rPr lang="en-US" sz="1800" dirty="0">
                <a:hlinkClick r:id="rId4"/>
              </a:rPr>
              <a:t>https://demos.telerik.com/kendo-ui/</a:t>
            </a:r>
            <a:endParaRPr lang="en-US" sz="1800" dirty="0"/>
          </a:p>
          <a:p>
            <a:r>
              <a:rPr lang="en-US" sz="2000" dirty="0"/>
              <a:t>Kendo UI Dojo:</a:t>
            </a:r>
          </a:p>
          <a:p>
            <a:pPr lvl="1"/>
            <a:r>
              <a:rPr lang="en-US" sz="1800" dirty="0">
                <a:hlinkClick r:id="rId5"/>
              </a:rPr>
              <a:t>https://dojo.telerik.com</a:t>
            </a:r>
            <a:endParaRPr lang="en-US" sz="1800" dirty="0"/>
          </a:p>
          <a:p>
            <a:r>
              <a:rPr lang="en-US" sz="2000" dirty="0"/>
              <a:t>Kendo UI Blog:</a:t>
            </a:r>
          </a:p>
          <a:p>
            <a:pPr lvl="1"/>
            <a:r>
              <a:rPr lang="en-US" sz="1800" dirty="0">
                <a:hlinkClick r:id="rId6"/>
              </a:rPr>
              <a:t>https://www.telerik.com/blogs/kendo-ui</a:t>
            </a:r>
            <a:endParaRPr lang="en-US" sz="1800" dirty="0"/>
          </a:p>
          <a:p>
            <a:r>
              <a:rPr lang="en-US" sz="2000" dirty="0"/>
              <a:t>New Venture Software’s Blog:</a:t>
            </a:r>
          </a:p>
          <a:p>
            <a:pPr lvl="1"/>
            <a:r>
              <a:rPr lang="en-US" sz="1800" dirty="0">
                <a:hlinkClick r:id="rId7"/>
              </a:rPr>
              <a:t>https://www.newventuresoftware.com/blog</a:t>
            </a:r>
            <a:r>
              <a:rPr lang="en-US" sz="1800" dirty="0"/>
              <a:t>	</a:t>
            </a:r>
          </a:p>
          <a:p>
            <a:endParaRPr lang="en-US" dirty="0"/>
          </a:p>
        </p:txBody>
      </p:sp>
      <p:pic>
        <p:nvPicPr>
          <p:cNvPr id="3" name="Picture 2">
            <a:extLst>
              <a:ext uri="{FF2B5EF4-FFF2-40B4-BE49-F238E27FC236}">
                <a16:creationId xmlns:a16="http://schemas.microsoft.com/office/drawing/2014/main" id="{9E5E43EA-04E9-496A-B084-D004A0614D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6423" y="1703439"/>
            <a:ext cx="3568015" cy="3724039"/>
          </a:xfrm>
          <a:prstGeom prst="rect">
            <a:avLst/>
          </a:prstGeom>
        </p:spPr>
      </p:pic>
    </p:spTree>
    <p:extLst>
      <p:ext uri="{BB962C8B-B14F-4D97-AF65-F5344CB8AC3E}">
        <p14:creationId xmlns:p14="http://schemas.microsoft.com/office/powerpoint/2010/main" val="29301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5D534-9964-4100-82DC-E00B7D2AA337}"/>
              </a:ext>
            </a:extLst>
          </p:cNvPr>
          <p:cNvSpPr>
            <a:spLocks noGrp="1"/>
          </p:cNvSpPr>
          <p:nvPr>
            <p:ph type="title"/>
          </p:nvPr>
        </p:nvSpPr>
        <p:spPr>
          <a:xfrm>
            <a:off x="677335" y="997573"/>
            <a:ext cx="8596668" cy="1826581"/>
          </a:xfrm>
        </p:spPr>
        <p:txBody>
          <a:bodyPr/>
          <a:lstStyle/>
          <a:p>
            <a:r>
              <a:rPr lang="en-US" dirty="0"/>
              <a:t>{</a:t>
            </a:r>
            <a:r>
              <a:rPr lang="en-US" dirty="0">
                <a:solidFill>
                  <a:schemeClr val="tx2"/>
                </a:solidFill>
              </a:rPr>
              <a:t>The End</a:t>
            </a:r>
            <a:r>
              <a:rPr lang="en-US" dirty="0"/>
              <a:t>}</a:t>
            </a:r>
          </a:p>
        </p:txBody>
      </p:sp>
      <p:sp>
        <p:nvSpPr>
          <p:cNvPr id="5" name="Text Placeholder 4">
            <a:extLst>
              <a:ext uri="{FF2B5EF4-FFF2-40B4-BE49-F238E27FC236}">
                <a16:creationId xmlns:a16="http://schemas.microsoft.com/office/drawing/2014/main" id="{9670CA37-8423-4E17-9910-439F0115546A}"/>
              </a:ext>
            </a:extLst>
          </p:cNvPr>
          <p:cNvSpPr>
            <a:spLocks noGrp="1"/>
          </p:cNvSpPr>
          <p:nvPr>
            <p:ph type="body" idx="1"/>
          </p:nvPr>
        </p:nvSpPr>
        <p:spPr>
          <a:xfrm>
            <a:off x="677335" y="2949660"/>
            <a:ext cx="8596668" cy="1233272"/>
          </a:xfrm>
        </p:spPr>
        <p:txBody>
          <a:bodyPr>
            <a:normAutofit/>
          </a:bodyPr>
          <a:lstStyle/>
          <a:p>
            <a:r>
              <a:rPr lang="en-US" dirty="0"/>
              <a:t>Thank you for attending the Progress Virtual Classroom!</a:t>
            </a:r>
          </a:p>
          <a:p>
            <a:r>
              <a:rPr lang="en-US" dirty="0"/>
              <a:t>This concludes today’s training. Feel free to submit any remaining questions and we will do our best to reach out to everyone.</a:t>
            </a:r>
          </a:p>
        </p:txBody>
      </p:sp>
    </p:spTree>
    <p:extLst>
      <p:ext uri="{BB962C8B-B14F-4D97-AF65-F5344CB8AC3E}">
        <p14:creationId xmlns:p14="http://schemas.microsoft.com/office/powerpoint/2010/main" val="411291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FFD8-0406-47A0-8080-08D08D39D7F9}"/>
              </a:ext>
            </a:extLst>
          </p:cNvPr>
          <p:cNvSpPr txBox="1">
            <a:spLocks/>
          </p:cNvSpPr>
          <p:nvPr/>
        </p:nvSpPr>
        <p:spPr>
          <a:xfrm>
            <a:off x="668080" y="1150115"/>
            <a:ext cx="2671173" cy="598447"/>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2"/>
                </a:solidFill>
                <a:latin typeface="DaxComp-Bold" panose="020B0804030101020102" pitchFamily="34" charset="0"/>
              </a:rPr>
              <a:t>Vladimir Milev</a:t>
            </a:r>
            <a:br>
              <a:rPr lang="en-US" sz="2400" dirty="0">
                <a:solidFill>
                  <a:schemeClr val="tx2"/>
                </a:solidFill>
                <a:latin typeface="DaxComp-Bold" panose="020B0804030101020102" pitchFamily="34" charset="0"/>
              </a:rPr>
            </a:br>
            <a:endParaRPr lang="en-US" sz="2400" dirty="0">
              <a:solidFill>
                <a:schemeClr val="tx2"/>
              </a:solidFill>
              <a:latin typeface="DaxComp-Bold" panose="020B0804030101020102" pitchFamily="34" charset="0"/>
            </a:endParaRPr>
          </a:p>
        </p:txBody>
      </p:sp>
      <p:sp>
        <p:nvSpPr>
          <p:cNvPr id="3" name="Content Placeholder 9">
            <a:extLst>
              <a:ext uri="{FF2B5EF4-FFF2-40B4-BE49-F238E27FC236}">
                <a16:creationId xmlns:a16="http://schemas.microsoft.com/office/drawing/2014/main" id="{36C93CC7-47C1-4910-924E-A08F3880E5FD}"/>
              </a:ext>
            </a:extLst>
          </p:cNvPr>
          <p:cNvSpPr txBox="1">
            <a:spLocks/>
          </p:cNvSpPr>
          <p:nvPr/>
        </p:nvSpPr>
        <p:spPr>
          <a:xfrm>
            <a:off x="3720984" y="2502781"/>
            <a:ext cx="5586321" cy="20952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      vladi@newventuresoftware.com</a:t>
            </a:r>
          </a:p>
          <a:p>
            <a:pPr marL="0" indent="0">
              <a:buFont typeface="Wingdings 3" charset="2"/>
              <a:buNone/>
            </a:pPr>
            <a:endParaRPr lang="en-US" dirty="0"/>
          </a:p>
          <a:p>
            <a:pPr marL="0" indent="0">
              <a:buFont typeface="Wingdings 3" charset="2"/>
              <a:buNone/>
            </a:pPr>
            <a:r>
              <a:rPr lang="en-US" dirty="0"/>
              <a:t>      github.com/</a:t>
            </a:r>
            <a:r>
              <a:rPr lang="en-US" dirty="0" err="1"/>
              <a:t>vmilev</a:t>
            </a:r>
            <a:endParaRPr lang="en-US" dirty="0"/>
          </a:p>
          <a:p>
            <a:pPr marL="0" indent="0">
              <a:buFont typeface="Wingdings 3" charset="2"/>
              <a:buNone/>
            </a:pPr>
            <a:endParaRPr lang="en-US" dirty="0"/>
          </a:p>
          <a:p>
            <a:pPr marL="0" indent="0">
              <a:buFont typeface="Wingdings 3" charset="2"/>
              <a:buNone/>
            </a:pPr>
            <a:r>
              <a:rPr lang="en-US" dirty="0"/>
              <a:t>      </a:t>
            </a:r>
            <a:r>
              <a:rPr lang="en-US" dirty="0" err="1"/>
              <a:t>vmilev</a:t>
            </a:r>
            <a:endParaRPr lang="en-US" dirty="0"/>
          </a:p>
        </p:txBody>
      </p:sp>
      <p:pic>
        <p:nvPicPr>
          <p:cNvPr id="4" name="Picture 3">
            <a:extLst>
              <a:ext uri="{FF2B5EF4-FFF2-40B4-BE49-F238E27FC236}">
                <a16:creationId xmlns:a16="http://schemas.microsoft.com/office/drawing/2014/main" id="{68222394-931E-4CAB-A8E0-8E0F5525D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767" y="2502780"/>
            <a:ext cx="428767" cy="428767"/>
          </a:xfrm>
          <a:prstGeom prst="rect">
            <a:avLst/>
          </a:prstGeom>
        </p:spPr>
      </p:pic>
      <p:pic>
        <p:nvPicPr>
          <p:cNvPr id="5" name="Picture 4">
            <a:extLst>
              <a:ext uri="{FF2B5EF4-FFF2-40B4-BE49-F238E27FC236}">
                <a16:creationId xmlns:a16="http://schemas.microsoft.com/office/drawing/2014/main" id="{998C7ECF-44BD-4B17-8264-31A319FE5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0985" y="3332828"/>
            <a:ext cx="396137" cy="396137"/>
          </a:xfrm>
          <a:prstGeom prst="rect">
            <a:avLst/>
          </a:prstGeom>
        </p:spPr>
      </p:pic>
      <p:pic>
        <p:nvPicPr>
          <p:cNvPr id="6" name="Picture 5">
            <a:extLst>
              <a:ext uri="{FF2B5EF4-FFF2-40B4-BE49-F238E27FC236}">
                <a16:creationId xmlns:a16="http://schemas.microsoft.com/office/drawing/2014/main" id="{835A1B9F-2B40-48B6-AECD-BE970861FF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513" y="4130246"/>
            <a:ext cx="402609" cy="402609"/>
          </a:xfrm>
          <a:prstGeom prst="rect">
            <a:avLst/>
          </a:prstGeom>
        </p:spPr>
      </p:pic>
      <p:pic>
        <p:nvPicPr>
          <p:cNvPr id="7" name="Picture 6">
            <a:extLst>
              <a:ext uri="{FF2B5EF4-FFF2-40B4-BE49-F238E27FC236}">
                <a16:creationId xmlns:a16="http://schemas.microsoft.com/office/drawing/2014/main" id="{88937CC8-52B5-4667-8954-FE9C9BB68E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665" y="5593976"/>
            <a:ext cx="1188252" cy="677575"/>
          </a:xfrm>
          <a:prstGeom prst="rect">
            <a:avLst/>
          </a:prstGeom>
        </p:spPr>
      </p:pic>
      <p:pic>
        <p:nvPicPr>
          <p:cNvPr id="8" name="Picture 7">
            <a:extLst>
              <a:ext uri="{FF2B5EF4-FFF2-40B4-BE49-F238E27FC236}">
                <a16:creationId xmlns:a16="http://schemas.microsoft.com/office/drawing/2014/main" id="{186236A8-3A8C-4EF2-AB71-D8A2F1AC29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2565" y="5693138"/>
            <a:ext cx="1162950" cy="529022"/>
          </a:xfrm>
          <a:prstGeom prst="rect">
            <a:avLst/>
          </a:prstGeom>
        </p:spPr>
      </p:pic>
      <p:pic>
        <p:nvPicPr>
          <p:cNvPr id="9" name="Picture 8">
            <a:extLst>
              <a:ext uri="{FF2B5EF4-FFF2-40B4-BE49-F238E27FC236}">
                <a16:creationId xmlns:a16="http://schemas.microsoft.com/office/drawing/2014/main" id="{8B808C67-2149-41BF-98D8-B534F323AC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2417" y="5689934"/>
            <a:ext cx="797383" cy="613633"/>
          </a:xfrm>
          <a:prstGeom prst="rect">
            <a:avLst/>
          </a:prstGeom>
        </p:spPr>
      </p:pic>
      <p:pic>
        <p:nvPicPr>
          <p:cNvPr id="10" name="Picture 9">
            <a:extLst>
              <a:ext uri="{FF2B5EF4-FFF2-40B4-BE49-F238E27FC236}">
                <a16:creationId xmlns:a16="http://schemas.microsoft.com/office/drawing/2014/main" id="{548426DF-4A7C-474D-9190-A161D61651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86702" y="5616389"/>
            <a:ext cx="677575" cy="677575"/>
          </a:xfrm>
          <a:prstGeom prst="rect">
            <a:avLst/>
          </a:prstGeom>
        </p:spPr>
      </p:pic>
      <p:sp>
        <p:nvSpPr>
          <p:cNvPr id="11" name="TextBox 10">
            <a:extLst>
              <a:ext uri="{FF2B5EF4-FFF2-40B4-BE49-F238E27FC236}">
                <a16:creationId xmlns:a16="http://schemas.microsoft.com/office/drawing/2014/main" id="{D4387A0E-BC0C-471F-85A8-DC8DB2090C30}"/>
              </a:ext>
            </a:extLst>
          </p:cNvPr>
          <p:cNvSpPr txBox="1"/>
          <p:nvPr/>
        </p:nvSpPr>
        <p:spPr>
          <a:xfrm>
            <a:off x="668080" y="1563896"/>
            <a:ext cx="3324338" cy="369332"/>
          </a:xfrm>
          <a:prstGeom prst="rect">
            <a:avLst/>
          </a:prstGeom>
          <a:noFill/>
        </p:spPr>
        <p:txBody>
          <a:bodyPr wrap="square" rtlCol="0">
            <a:spAutoFit/>
          </a:bodyPr>
          <a:lstStyle/>
          <a:p>
            <a:r>
              <a:rPr lang="en-US" dirty="0">
                <a:solidFill>
                  <a:schemeClr val="tx2"/>
                </a:solidFill>
              </a:rPr>
              <a:t>Chief Software Architect @</a:t>
            </a:r>
          </a:p>
        </p:txBody>
      </p:sp>
      <p:pic>
        <p:nvPicPr>
          <p:cNvPr id="12" name="Graphic 11">
            <a:extLst>
              <a:ext uri="{FF2B5EF4-FFF2-40B4-BE49-F238E27FC236}">
                <a16:creationId xmlns:a16="http://schemas.microsoft.com/office/drawing/2014/main" id="{457443E5-ABC2-462F-8ED7-3AD86380AA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4177" y="1520641"/>
            <a:ext cx="736481" cy="515978"/>
          </a:xfrm>
          <a:prstGeom prst="rect">
            <a:avLst/>
          </a:prstGeom>
        </p:spPr>
      </p:pic>
      <p:pic>
        <p:nvPicPr>
          <p:cNvPr id="13" name="Picture 12">
            <a:extLst>
              <a:ext uri="{FF2B5EF4-FFF2-40B4-BE49-F238E27FC236}">
                <a16:creationId xmlns:a16="http://schemas.microsoft.com/office/drawing/2014/main" id="{A12BFA9C-AC6A-415A-BD5C-3AEA8455B82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6665" y="2168949"/>
            <a:ext cx="2738535" cy="2738535"/>
          </a:xfrm>
          <a:prstGeom prst="rect">
            <a:avLst/>
          </a:prstGeom>
        </p:spPr>
      </p:pic>
    </p:spTree>
    <p:extLst>
      <p:ext uri="{BB962C8B-B14F-4D97-AF65-F5344CB8AC3E}">
        <p14:creationId xmlns:p14="http://schemas.microsoft.com/office/powerpoint/2010/main" val="356297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519FB9-8AC8-482B-A29F-EC24B53BC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12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98FDB0-6C66-4976-AA90-8ABD5E99978B}"/>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2843" b="10548"/>
          <a:stretch/>
        </p:blipFill>
        <p:spPr>
          <a:xfrm>
            <a:off x="1" y="10"/>
            <a:ext cx="12191999" cy="6857990"/>
          </a:xfrm>
          <a:prstGeom prst="rect">
            <a:avLst/>
          </a:prstGeom>
        </p:spPr>
      </p:pic>
      <p:sp>
        <p:nvSpPr>
          <p:cNvPr id="42" name="Parallelogram 38">
            <a:extLst>
              <a:ext uri="{FF2B5EF4-FFF2-40B4-BE49-F238E27FC236}">
                <a16:creationId xmlns:a16="http://schemas.microsoft.com/office/drawing/2014/main" id="{23370524-0FE7-41B4-ABCF-7FB26B6CF1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E0A9CA40-1F57-4A6D-ACDA-F720AA468CF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2A94EDB-B0FE-4678-8E69-0F137AE3BE6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4E93B92B-0DD5-4277-9D69-972ABADC35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7CE87768-354E-4E3F-8202-9F387CF505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9E5B98F-BD75-4A30-BF72-0A91074702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8AAB91E3-41BE-4478-BF23-A24D43E146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96DFC7EA-8516-41F1-8ED9-C0A8E1E086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E24E972C-8744-4CFA-B783-41EA3CC381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7C88F2E-E233-48BA-B85F-D06BA522B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2A4588C6-4069-4731-BFB4-10F1E6D378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2A407F-8B45-444F-B5EE-D789FDEEC126}"/>
              </a:ext>
            </a:extLst>
          </p:cNvPr>
          <p:cNvSpPr>
            <a:spLocks noGrp="1"/>
          </p:cNvSpPr>
          <p:nvPr>
            <p:ph type="title"/>
          </p:nvPr>
        </p:nvSpPr>
        <p:spPr>
          <a:xfrm>
            <a:off x="2786047" y="609600"/>
            <a:ext cx="6487955" cy="1320800"/>
          </a:xfrm>
        </p:spPr>
        <p:txBody>
          <a:bodyPr anchor="t">
            <a:normAutofit/>
          </a:bodyPr>
          <a:lstStyle/>
          <a:p>
            <a:r>
              <a:rPr lang="en-US" dirty="0"/>
              <a:t>{</a:t>
            </a:r>
            <a:r>
              <a:rPr lang="en-US" dirty="0">
                <a:solidFill>
                  <a:schemeClr val="tx2"/>
                </a:solidFill>
              </a:rPr>
              <a:t>Agenda</a:t>
            </a:r>
            <a:r>
              <a:rPr lang="en-US" dirty="0"/>
              <a:t>}</a:t>
            </a:r>
          </a:p>
        </p:txBody>
      </p:sp>
      <p:sp>
        <p:nvSpPr>
          <p:cNvPr id="3" name="Content Placeholder 2">
            <a:extLst>
              <a:ext uri="{FF2B5EF4-FFF2-40B4-BE49-F238E27FC236}">
                <a16:creationId xmlns:a16="http://schemas.microsoft.com/office/drawing/2014/main" id="{262E264D-DD07-4F3D-9A22-1B4FAF20C93B}"/>
              </a:ext>
            </a:extLst>
          </p:cNvPr>
          <p:cNvSpPr>
            <a:spLocks noGrp="1"/>
          </p:cNvSpPr>
          <p:nvPr>
            <p:ph idx="1"/>
          </p:nvPr>
        </p:nvSpPr>
        <p:spPr>
          <a:xfrm>
            <a:off x="2786047" y="2159000"/>
            <a:ext cx="6487955" cy="3882362"/>
          </a:xfrm>
        </p:spPr>
        <p:txBody>
          <a:bodyPr>
            <a:normAutofit lnSpcReduction="10000"/>
          </a:bodyPr>
          <a:lstStyle/>
          <a:p>
            <a:pPr>
              <a:lnSpc>
                <a:spcPct val="90000"/>
              </a:lnSpc>
            </a:pPr>
            <a:r>
              <a:rPr lang="en-US" dirty="0"/>
              <a:t>What is Kendo UI for jQuery</a:t>
            </a:r>
          </a:p>
          <a:p>
            <a:pPr>
              <a:lnSpc>
                <a:spcPct val="90000"/>
              </a:lnSpc>
            </a:pPr>
            <a:r>
              <a:rPr lang="en-US" dirty="0"/>
              <a:t>Installation and Setup of Kendo</a:t>
            </a:r>
          </a:p>
          <a:p>
            <a:pPr>
              <a:lnSpc>
                <a:spcPct val="90000"/>
              </a:lnSpc>
            </a:pPr>
            <a:r>
              <a:rPr lang="en-US" dirty="0"/>
              <a:t>Basic Widgets</a:t>
            </a:r>
          </a:p>
          <a:p>
            <a:pPr>
              <a:lnSpc>
                <a:spcPct val="90000"/>
              </a:lnSpc>
            </a:pPr>
            <a:r>
              <a:rPr lang="en-US" dirty="0"/>
              <a:t>Advanced Widgets</a:t>
            </a:r>
          </a:p>
          <a:p>
            <a:pPr>
              <a:lnSpc>
                <a:spcPct val="90000"/>
              </a:lnSpc>
            </a:pPr>
            <a:r>
              <a:rPr lang="en-US" dirty="0"/>
              <a:t>Templates</a:t>
            </a:r>
          </a:p>
          <a:p>
            <a:pPr>
              <a:lnSpc>
                <a:spcPct val="90000"/>
              </a:lnSpc>
            </a:pPr>
            <a:r>
              <a:rPr lang="en-US" dirty="0"/>
              <a:t>Data Source</a:t>
            </a:r>
          </a:p>
          <a:p>
            <a:pPr>
              <a:lnSpc>
                <a:spcPct val="90000"/>
              </a:lnSpc>
            </a:pPr>
            <a:r>
              <a:rPr lang="en-US" dirty="0"/>
              <a:t>Validation</a:t>
            </a:r>
          </a:p>
          <a:p>
            <a:pPr>
              <a:lnSpc>
                <a:spcPct val="90000"/>
              </a:lnSpc>
            </a:pPr>
            <a:r>
              <a:rPr lang="en-US" dirty="0"/>
              <a:t>Globalization</a:t>
            </a:r>
          </a:p>
          <a:p>
            <a:pPr>
              <a:lnSpc>
                <a:spcPct val="90000"/>
              </a:lnSpc>
            </a:pPr>
            <a:r>
              <a:rPr lang="en-US" dirty="0"/>
              <a:t>Localization</a:t>
            </a:r>
          </a:p>
          <a:p>
            <a:pPr>
              <a:lnSpc>
                <a:spcPct val="90000"/>
              </a:lnSpc>
            </a:pPr>
            <a:r>
              <a:rPr lang="en-US" dirty="0"/>
              <a:t>Conversational UI</a:t>
            </a:r>
          </a:p>
          <a:p>
            <a:pPr>
              <a:lnSpc>
                <a:spcPct val="90000"/>
              </a:lnSpc>
            </a:pPr>
            <a:r>
              <a:rPr lang="en-US" dirty="0"/>
              <a:t>Theme Builder</a:t>
            </a:r>
          </a:p>
          <a:p>
            <a:pPr>
              <a:lnSpc>
                <a:spcPct val="90000"/>
              </a:lnSpc>
            </a:pPr>
            <a:endParaRPr lang="en-US" dirty="0"/>
          </a:p>
        </p:txBody>
      </p:sp>
    </p:spTree>
    <p:extLst>
      <p:ext uri="{BB962C8B-B14F-4D97-AF65-F5344CB8AC3E}">
        <p14:creationId xmlns:p14="http://schemas.microsoft.com/office/powerpoint/2010/main" val="324300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2BCD1B-380C-40C0-AA1F-EE7060C2F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820" y="1420626"/>
            <a:ext cx="4016748" cy="4016748"/>
          </a:xfrm>
          <a:prstGeom prst="rect">
            <a:avLst/>
          </a:prstGeom>
        </p:spPr>
      </p:pic>
      <p:sp>
        <p:nvSpPr>
          <p:cNvPr id="4" name="Title 3">
            <a:extLst>
              <a:ext uri="{FF2B5EF4-FFF2-40B4-BE49-F238E27FC236}">
                <a16:creationId xmlns:a16="http://schemas.microsoft.com/office/drawing/2014/main" id="{4E950ADB-BA56-4809-B278-B17048D14F8A}"/>
              </a:ext>
            </a:extLst>
          </p:cNvPr>
          <p:cNvSpPr>
            <a:spLocks noGrp="1"/>
          </p:cNvSpPr>
          <p:nvPr>
            <p:ph type="title"/>
          </p:nvPr>
        </p:nvSpPr>
        <p:spPr>
          <a:xfrm>
            <a:off x="676746" y="609600"/>
            <a:ext cx="3729076" cy="1320800"/>
          </a:xfrm>
        </p:spPr>
        <p:txBody>
          <a:bodyPr anchor="ctr">
            <a:normAutofit/>
          </a:bodyPr>
          <a:lstStyle/>
          <a:p>
            <a:r>
              <a:rPr lang="en-US" dirty="0"/>
              <a:t>{</a:t>
            </a:r>
            <a:r>
              <a:rPr lang="en-US" dirty="0">
                <a:solidFill>
                  <a:schemeClr val="tx2"/>
                </a:solidFill>
              </a:rPr>
              <a:t>jQuery</a:t>
            </a:r>
            <a:r>
              <a:rPr lang="en-US" dirty="0"/>
              <a:t>}</a:t>
            </a:r>
          </a:p>
        </p:txBody>
      </p:sp>
      <p:sp>
        <p:nvSpPr>
          <p:cNvPr id="5" name="Content Placeholder 4">
            <a:extLst>
              <a:ext uri="{FF2B5EF4-FFF2-40B4-BE49-F238E27FC236}">
                <a16:creationId xmlns:a16="http://schemas.microsoft.com/office/drawing/2014/main" id="{F5CE52BD-9510-4A7D-9BC4-FC26EC54DF72}"/>
              </a:ext>
            </a:extLst>
          </p:cNvPr>
          <p:cNvSpPr>
            <a:spLocks noGrp="1"/>
          </p:cNvSpPr>
          <p:nvPr>
            <p:ph idx="1"/>
          </p:nvPr>
        </p:nvSpPr>
        <p:spPr>
          <a:xfrm>
            <a:off x="685167" y="2160589"/>
            <a:ext cx="4016748" cy="3560733"/>
          </a:xfrm>
        </p:spPr>
        <p:txBody>
          <a:bodyPr>
            <a:normAutofit/>
          </a:bodyPr>
          <a:lstStyle/>
          <a:p>
            <a:pPr fontAlgn="base"/>
            <a:r>
              <a:rPr lang="en-US" dirty="0"/>
              <a:t>Been around since 2006</a:t>
            </a:r>
          </a:p>
          <a:p>
            <a:pPr fontAlgn="base"/>
            <a:r>
              <a:rPr lang="en-US" dirty="0">
                <a:hlinkClick r:id="rId4"/>
              </a:rPr>
              <a:t>Used by 73% of the top 100k sites</a:t>
            </a:r>
            <a:endParaRPr lang="en-US" dirty="0"/>
          </a:p>
          <a:p>
            <a:pPr fontAlgn="base"/>
            <a:r>
              <a:rPr lang="en-US" dirty="0"/>
              <a:t>Open Source</a:t>
            </a:r>
          </a:p>
          <a:p>
            <a:pPr fontAlgn="base"/>
            <a:r>
              <a:rPr lang="en-US" dirty="0"/>
              <a:t>Simple and easy to use</a:t>
            </a:r>
          </a:p>
          <a:p>
            <a:pPr fontAlgn="base"/>
            <a:r>
              <a:rPr lang="en-US" dirty="0"/>
              <a:t>Extensive browser support</a:t>
            </a:r>
          </a:p>
          <a:p>
            <a:pPr fontAlgn="base"/>
            <a:r>
              <a:rPr lang="en-US" dirty="0"/>
              <a:t>[Demo]</a:t>
            </a:r>
          </a:p>
          <a:p>
            <a:pPr marL="0" indent="0">
              <a:buNone/>
            </a:pPr>
            <a:endParaRPr lang="en-US" dirty="0"/>
          </a:p>
        </p:txBody>
      </p:sp>
    </p:spTree>
    <p:extLst>
      <p:ext uri="{BB962C8B-B14F-4D97-AF65-F5344CB8AC3E}">
        <p14:creationId xmlns:p14="http://schemas.microsoft.com/office/powerpoint/2010/main" val="388739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CE00112-1DAA-49CE-9B7F-D116ACFC472B}"/>
              </a:ext>
            </a:extLst>
          </p:cNvPr>
          <p:cNvPicPr>
            <a:picLocks noChangeAspect="1"/>
          </p:cNvPicPr>
          <p:nvPr/>
        </p:nvPicPr>
        <p:blipFill rotWithShape="1">
          <a:blip r:embed="rId3">
            <a:extLst>
              <a:ext uri="{28A0092B-C50C-407E-A947-70E740481C1C}">
                <a14:useLocalDpi xmlns:a14="http://schemas.microsoft.com/office/drawing/2010/main" val="0"/>
              </a:ext>
            </a:extLst>
          </a:blip>
          <a:srcRect l="5338" r="5255" b="-3"/>
          <a:stretch/>
        </p:blipFill>
        <p:spPr>
          <a:xfrm>
            <a:off x="5361482" y="1780439"/>
            <a:ext cx="3895300" cy="3294871"/>
          </a:xfrm>
          <a:prstGeom prst="rect">
            <a:avLst/>
          </a:prstGeom>
        </p:spPr>
      </p:pic>
      <p:sp>
        <p:nvSpPr>
          <p:cNvPr id="2" name="Title 1">
            <a:extLst>
              <a:ext uri="{FF2B5EF4-FFF2-40B4-BE49-F238E27FC236}">
                <a16:creationId xmlns:a16="http://schemas.microsoft.com/office/drawing/2014/main" id="{8D05C31E-8F35-4DF7-BBD2-FE5786AE0952}"/>
              </a:ext>
            </a:extLst>
          </p:cNvPr>
          <p:cNvSpPr>
            <a:spLocks noGrp="1"/>
          </p:cNvSpPr>
          <p:nvPr>
            <p:ph type="title"/>
          </p:nvPr>
        </p:nvSpPr>
        <p:spPr>
          <a:xfrm>
            <a:off x="676746" y="860741"/>
            <a:ext cx="3729076" cy="1320800"/>
          </a:xfrm>
        </p:spPr>
        <p:txBody>
          <a:bodyPr anchor="ctr">
            <a:normAutofit/>
          </a:bodyPr>
          <a:lstStyle/>
          <a:p>
            <a:r>
              <a:rPr lang="en-US" dirty="0"/>
              <a:t>{</a:t>
            </a:r>
            <a:r>
              <a:rPr lang="en-US" dirty="0">
                <a:solidFill>
                  <a:schemeClr val="tx2"/>
                </a:solidFill>
              </a:rPr>
              <a:t>jQuery Plugins</a:t>
            </a:r>
            <a:r>
              <a:rPr lang="en-US" dirty="0"/>
              <a:t>}</a:t>
            </a:r>
          </a:p>
        </p:txBody>
      </p:sp>
      <p:sp>
        <p:nvSpPr>
          <p:cNvPr id="3" name="Content Placeholder 2">
            <a:extLst>
              <a:ext uri="{FF2B5EF4-FFF2-40B4-BE49-F238E27FC236}">
                <a16:creationId xmlns:a16="http://schemas.microsoft.com/office/drawing/2014/main" id="{9E3AD8C7-7478-482A-A1FD-4A2E6F6E1339}"/>
              </a:ext>
            </a:extLst>
          </p:cNvPr>
          <p:cNvSpPr>
            <a:spLocks noGrp="1"/>
          </p:cNvSpPr>
          <p:nvPr>
            <p:ph idx="1"/>
          </p:nvPr>
        </p:nvSpPr>
        <p:spPr>
          <a:xfrm>
            <a:off x="685166" y="2411731"/>
            <a:ext cx="4206623" cy="2663580"/>
          </a:xfrm>
        </p:spPr>
        <p:txBody>
          <a:bodyPr>
            <a:normAutofit/>
          </a:bodyPr>
          <a:lstStyle/>
          <a:p>
            <a:r>
              <a:rPr lang="en-US" dirty="0"/>
              <a:t>Simply a new method that extends jQuery's prototype object.</a:t>
            </a:r>
          </a:p>
          <a:p>
            <a:r>
              <a:rPr lang="en-US" dirty="0"/>
              <a:t>Anyone can build one.</a:t>
            </a:r>
          </a:p>
          <a:p>
            <a:r>
              <a:rPr lang="en-US" dirty="0"/>
              <a:t>[Demo]</a:t>
            </a:r>
          </a:p>
        </p:txBody>
      </p:sp>
    </p:spTree>
    <p:extLst>
      <p:ext uri="{BB962C8B-B14F-4D97-AF65-F5344CB8AC3E}">
        <p14:creationId xmlns:p14="http://schemas.microsoft.com/office/powerpoint/2010/main" val="138864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91A9EB-77CE-4D80-A2FA-75A9A8A4F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20" y="384651"/>
            <a:ext cx="8321761" cy="4072481"/>
          </a:xfrm>
          <a:prstGeom prst="rect">
            <a:avLst/>
          </a:prstGeom>
        </p:spPr>
      </p:pic>
      <p:sp>
        <p:nvSpPr>
          <p:cNvPr id="9" name="TextBox 8">
            <a:extLst>
              <a:ext uri="{FF2B5EF4-FFF2-40B4-BE49-F238E27FC236}">
                <a16:creationId xmlns:a16="http://schemas.microsoft.com/office/drawing/2014/main" id="{DB9DE47C-679E-41A4-9130-6BF90C70C2F5}"/>
              </a:ext>
            </a:extLst>
          </p:cNvPr>
          <p:cNvSpPr txBox="1"/>
          <p:nvPr/>
        </p:nvSpPr>
        <p:spPr>
          <a:xfrm>
            <a:off x="2058087" y="4888975"/>
            <a:ext cx="5653825" cy="1200329"/>
          </a:xfrm>
          <a:prstGeom prst="rect">
            <a:avLst/>
          </a:prstGeom>
          <a:noFill/>
        </p:spPr>
        <p:txBody>
          <a:bodyPr wrap="square" rtlCol="0">
            <a:spAutoFit/>
          </a:bodyPr>
          <a:lstStyle/>
          <a:p>
            <a:r>
              <a:rPr lang="en-US" i="1" dirty="0">
                <a:solidFill>
                  <a:schemeClr val="tx1">
                    <a:lumMod val="65000"/>
                    <a:lumOff val="35000"/>
                  </a:schemeClr>
                </a:solidFill>
              </a:rPr>
              <a:t>A complete JavaScript UI component library that allows you to quickly build web apps using your framework of choice.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640482698"/>
      </p:ext>
    </p:extLst>
  </p:cSld>
  <p:clrMapOvr>
    <a:masterClrMapping/>
  </p:clrMapOvr>
</p:sld>
</file>

<file path=ppt/theme/theme1.xml><?xml version="1.0" encoding="utf-8"?>
<a:theme xmlns:a="http://schemas.openxmlformats.org/drawingml/2006/main" name="Facet">
  <a:themeElements>
    <a:clrScheme name="NVS">
      <a:dk1>
        <a:sysClr val="windowText" lastClr="000000"/>
      </a:dk1>
      <a:lt1>
        <a:sysClr val="window" lastClr="FFFFFF"/>
      </a:lt1>
      <a:dk2>
        <a:srgbClr val="2C3C43"/>
      </a:dk2>
      <a:lt2>
        <a:srgbClr val="EBEBEB"/>
      </a:lt2>
      <a:accent1>
        <a:srgbClr val="5FCBEF"/>
      </a:accent1>
      <a:accent2>
        <a:srgbClr val="008ACF"/>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1911</TotalTime>
  <Words>2541</Words>
  <Application>Microsoft Office PowerPoint</Application>
  <PresentationFormat>Widescreen</PresentationFormat>
  <Paragraphs>341</Paragraphs>
  <Slides>38</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&amp;quot</vt:lpstr>
      <vt:lpstr>Arial</vt:lpstr>
      <vt:lpstr>Calibri</vt:lpstr>
      <vt:lpstr>Consolas</vt:lpstr>
      <vt:lpstr>DaxComp-Bold</vt:lpstr>
      <vt:lpstr>Trebuchet MS</vt:lpstr>
      <vt:lpstr>Wingdings 3</vt:lpstr>
      <vt:lpstr>Facet</vt:lpstr>
      <vt:lpstr>PowerPoint Presentation</vt:lpstr>
      <vt:lpstr>{Welcome to Progress Virtual Classroom}</vt:lpstr>
      <vt:lpstr>PowerPoint Presentation</vt:lpstr>
      <vt:lpstr>PowerPoint Presentation</vt:lpstr>
      <vt:lpstr>PowerPoint Presentation</vt:lpstr>
      <vt:lpstr>{Agenda}</vt:lpstr>
      <vt:lpstr>{jQuery}</vt:lpstr>
      <vt:lpstr>{jQuery Plugins}</vt:lpstr>
      <vt:lpstr>PowerPoint Presentation</vt:lpstr>
      <vt:lpstr>PowerPoint Presentation</vt:lpstr>
      <vt:lpstr>{Kendo UI Core vs Professional}</vt:lpstr>
      <vt:lpstr>PowerPoint Presentation</vt:lpstr>
      <vt:lpstr>{Where to get Kendo UI}</vt:lpstr>
      <vt:lpstr>{What to include – 1}</vt:lpstr>
      <vt:lpstr>{What to include - 2}</vt:lpstr>
      <vt:lpstr>{Short Break}</vt:lpstr>
      <vt:lpstr>{Creating our first widget}</vt:lpstr>
      <vt:lpstr>{Destroying a widget}</vt:lpstr>
      <vt:lpstr>{Wrapper vs Element}</vt:lpstr>
      <vt:lpstr>{Initializing widgets from markup}</vt:lpstr>
      <vt:lpstr>{Initializing widgets with code/data}</vt:lpstr>
      <vt:lpstr>{Short Break}</vt:lpstr>
      <vt:lpstr>{Kendo DataSource – 1}</vt:lpstr>
      <vt:lpstr>{Kendo DataSource – 2}</vt:lpstr>
      <vt:lpstr>{Kendo DataSource – 3}</vt:lpstr>
      <vt:lpstr>{Short Break}</vt:lpstr>
      <vt:lpstr>{Templates - 1}</vt:lpstr>
      <vt:lpstr>{Templates – 2}</vt:lpstr>
      <vt:lpstr>{Validation}</vt:lpstr>
      <vt:lpstr>{Short Break}</vt:lpstr>
      <vt:lpstr>{Localization}</vt:lpstr>
      <vt:lpstr>{Globalization}</vt:lpstr>
      <vt:lpstr>{Chatbots}</vt:lpstr>
      <vt:lpstr>{Conversational UI}</vt:lpstr>
      <vt:lpstr>{Theme Builder}</vt:lpstr>
      <vt:lpstr>Kendo Dojo</vt:lpstr>
      <vt:lpstr>{Resources}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Milev</dc:creator>
  <cp:lastModifiedBy>Vladimir Milev</cp:lastModifiedBy>
  <cp:revision>128</cp:revision>
  <dcterms:created xsi:type="dcterms:W3CDTF">2018-03-12T13:37:18Z</dcterms:created>
  <dcterms:modified xsi:type="dcterms:W3CDTF">2018-06-27T12:45:47Z</dcterms:modified>
</cp:coreProperties>
</file>