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1" r:id="rId3"/>
    <p:sldId id="339" r:id="rId4"/>
    <p:sldId id="325" r:id="rId5"/>
    <p:sldId id="316" r:id="rId6"/>
    <p:sldId id="258" r:id="rId7"/>
    <p:sldId id="263" r:id="rId8"/>
    <p:sldId id="326" r:id="rId9"/>
    <p:sldId id="293" r:id="rId10"/>
    <p:sldId id="343" r:id="rId11"/>
    <p:sldId id="267" r:id="rId12"/>
    <p:sldId id="281" r:id="rId13"/>
    <p:sldId id="318" r:id="rId14"/>
    <p:sldId id="327" r:id="rId15"/>
    <p:sldId id="328" r:id="rId16"/>
    <p:sldId id="331" r:id="rId17"/>
    <p:sldId id="337" r:id="rId18"/>
    <p:sldId id="309" r:id="rId19"/>
    <p:sldId id="336" r:id="rId20"/>
    <p:sldId id="342" r:id="rId21"/>
    <p:sldId id="344" r:id="rId2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838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2994">
          <p15:clr>
            <a:srgbClr val="A4A3A4"/>
          </p15:clr>
        </p15:guide>
        <p15:guide id="5" orient="horz" pos="814">
          <p15:clr>
            <a:srgbClr val="A4A3A4"/>
          </p15:clr>
        </p15:guide>
        <p15:guide id="6" orient="horz" pos="2854">
          <p15:clr>
            <a:srgbClr val="A4A3A4"/>
          </p15:clr>
        </p15:guide>
        <p15:guide id="7" pos="340">
          <p15:clr>
            <a:srgbClr val="A4A3A4"/>
          </p15:clr>
        </p15:guide>
        <p15:guide id="8" pos="5420">
          <p15:clr>
            <a:srgbClr val="A4A3A4"/>
          </p15:clr>
        </p15:guide>
        <p15:guide id="9" pos="2947">
          <p15:clr>
            <a:srgbClr val="A4A3A4"/>
          </p15:clr>
        </p15:guide>
        <p15:guide id="10" pos="2813">
          <p15:clr>
            <a:srgbClr val="A4A3A4"/>
          </p15:clr>
        </p15:guide>
        <p15:guide id="11" pos="1943">
          <p15:clr>
            <a:srgbClr val="A4A3A4"/>
          </p15:clr>
        </p15:guide>
        <p15:guide id="12" pos="3817">
          <p15:clr>
            <a:srgbClr val="A4A3A4"/>
          </p15:clr>
        </p15:guide>
        <p15:guide id="13" pos="2080">
          <p15:clr>
            <a:srgbClr val="A4A3A4"/>
          </p15:clr>
        </p15:guide>
        <p15:guide id="14" pos="3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/>
  </p:normalViewPr>
  <p:slideViewPr>
    <p:cSldViewPr snapToGrid="0" snapToObjects="1" showGuides="1">
      <p:cViewPr>
        <p:scale>
          <a:sx n="100" d="100"/>
          <a:sy n="100" d="100"/>
        </p:scale>
        <p:origin x="324" y="48"/>
      </p:cViewPr>
      <p:guideLst>
        <p:guide orient="horz" pos="1620"/>
        <p:guide orient="horz" pos="838"/>
        <p:guide orient="horz"/>
        <p:guide orient="horz" pos="2994"/>
        <p:guide orient="horz" pos="814"/>
        <p:guide orient="horz" pos="2854"/>
        <p:guide pos="340"/>
        <p:guide pos="5420"/>
        <p:guide pos="2947"/>
        <p:guide pos="2813"/>
        <p:guide pos="1943"/>
        <p:guide pos="3817"/>
        <p:guide pos="2080"/>
        <p:guide pos="3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5BC77-E589-FC43-842C-314DEB76EF88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BCADE-75F8-C143-8D6A-11EFEA56B06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4934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DCD43-2D46-4F8F-A5DD-26B42E953E0E}" type="datetimeFigureOut">
              <a:rPr lang="de-DE" smtClean="0"/>
              <a:t>10.08.2023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D62D0-23E2-4DD5-9BB6-D6C7194C92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478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901519"/>
            <a:ext cx="1614683" cy="35696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88000"/>
            <a:ext cx="9143998" cy="356311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0000" y="1965601"/>
            <a:ext cx="7200000" cy="750166"/>
          </a:xfrm>
        </p:spPr>
        <p:txBody>
          <a:bodyPr/>
          <a:lstStyle>
            <a:lvl1pPr>
              <a:lnSpc>
                <a:spcPts val="3000"/>
              </a:lnSpc>
              <a:defRPr sz="2400" b="1" cap="all" baseline="0"/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SCHRIFT VERDANA BOLD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0000" y="2728800"/>
            <a:ext cx="7200000" cy="1643150"/>
          </a:xfrm>
        </p:spPr>
        <p:txBody>
          <a:bodyPr/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4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(optional), Name des Redners</a:t>
            </a:r>
          </a:p>
          <a:p>
            <a:r>
              <a:rPr lang="de-DE" dirty="0" err="1"/>
              <a:t>Veranstatungstitel</a:t>
            </a:r>
            <a:endParaRPr lang="de-DE" dirty="0"/>
          </a:p>
          <a:p>
            <a:r>
              <a:rPr lang="de-DE" dirty="0" err="1"/>
              <a:t>Verdana</a:t>
            </a:r>
            <a:r>
              <a:rPr lang="de-DE" dirty="0"/>
              <a:t> Regular 24 </a:t>
            </a:r>
            <a:r>
              <a:rPr lang="de-DE" dirty="0" err="1"/>
              <a:t>pt</a:t>
            </a:r>
            <a:r>
              <a:rPr lang="de-DE" dirty="0"/>
              <a:t>, ZAB 30 </a:t>
            </a:r>
            <a:r>
              <a:rPr lang="de-DE" dirty="0" err="1"/>
              <a:t>pt</a:t>
            </a:r>
            <a:endParaRPr lang="de-DE" dirty="0"/>
          </a:p>
          <a:p>
            <a:r>
              <a:rPr lang="de-DE" dirty="0"/>
              <a:t>Maximal vier Zeilen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180000"/>
            <a:ext cx="1255743" cy="900000"/>
          </a:xfrm>
          <a:prstGeom prst="rect">
            <a:avLst/>
          </a:prstGeom>
        </p:spPr>
      </p:pic>
      <p:cxnSp>
        <p:nvCxnSpPr>
          <p:cNvPr id="11" name="Gerade Verbindung 10"/>
          <p:cNvCxnSpPr/>
          <p:nvPr userDrawn="1"/>
        </p:nvCxnSpPr>
        <p:spPr>
          <a:xfrm>
            <a:off x="539750" y="1771200"/>
            <a:ext cx="396000" cy="0"/>
          </a:xfrm>
          <a:prstGeom prst="line">
            <a:avLst/>
          </a:prstGeom>
          <a:ln w="2413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40000" y="4435200"/>
            <a:ext cx="396000" cy="0"/>
          </a:xfrm>
          <a:prstGeom prst="line">
            <a:avLst/>
          </a:prstGeom>
          <a:ln w="2413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1281600"/>
            <a:ext cx="1440000" cy="2872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7681546" y="4201290"/>
            <a:ext cx="10126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DE" sz="1200" dirty="0" err="1">
                <a:solidFill>
                  <a:schemeClr val="bg1"/>
                </a:solidFill>
              </a:rPr>
              <a:t>www.bam.de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2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 1 z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39750" y="1152000"/>
            <a:ext cx="2544763" cy="3546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3301750" y="1152000"/>
            <a:ext cx="5302250" cy="3546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5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Marginal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6732000" y="1152000"/>
            <a:ext cx="1872000" cy="3546000"/>
          </a:xfrm>
          <a:solidFill>
            <a:srgbClr val="00AFF0"/>
          </a:solidFill>
        </p:spPr>
        <p:txBody>
          <a:bodyPr lIns="72000" tIns="72000" rIns="72000" bIns="72000"/>
          <a:lstStyle>
            <a:lvl1pPr>
              <a:lnSpc>
                <a:spcPts val="1200"/>
              </a:lnSpc>
              <a:defRPr sz="900">
                <a:solidFill>
                  <a:schemeClr val="bg1"/>
                </a:solidFill>
              </a:defRPr>
            </a:lvl1pPr>
            <a:lvl2pPr marL="180000" indent="-180000">
              <a:lnSpc>
                <a:spcPts val="1200"/>
              </a:lnSpc>
              <a:defRPr sz="900">
                <a:solidFill>
                  <a:schemeClr val="bg1"/>
                </a:solidFill>
              </a:defRPr>
            </a:lvl2pPr>
            <a:lvl3pPr marL="180000" indent="-180000">
              <a:lnSpc>
                <a:spcPts val="1200"/>
              </a:lnSpc>
              <a:defRPr sz="900">
                <a:solidFill>
                  <a:schemeClr val="bg1"/>
                </a:solidFill>
              </a:defRPr>
            </a:lvl3pPr>
            <a:lvl4pPr marL="360000" indent="-180000">
              <a:lnSpc>
                <a:spcPts val="1200"/>
              </a:lnSpc>
              <a:defRPr sz="900">
                <a:solidFill>
                  <a:schemeClr val="bg1"/>
                </a:solidFill>
              </a:defRPr>
            </a:lvl4pPr>
            <a:lvl5pPr marL="540000" indent="-180000">
              <a:lnSpc>
                <a:spcPts val="1200"/>
              </a:lnSpc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539750" y="1151999"/>
            <a:ext cx="5940000" cy="3546001"/>
          </a:xfrm>
        </p:spPr>
        <p:txBody>
          <a:bodyPr/>
          <a:lstStyle>
            <a:lvl1pPr>
              <a:lnSpc>
                <a:spcPts val="21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ts val="21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ts val="21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ts val="21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ts val="21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Bild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539750" y="1188000"/>
            <a:ext cx="3924000" cy="24732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4680250" y="1188000"/>
            <a:ext cx="3924000" cy="24715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8"/>
          </p:nvPr>
        </p:nvSpPr>
        <p:spPr>
          <a:xfrm>
            <a:off x="539750" y="3815999"/>
            <a:ext cx="3924000" cy="88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9"/>
          </p:nvPr>
        </p:nvSpPr>
        <p:spPr>
          <a:xfrm>
            <a:off x="4678363" y="3816000"/>
            <a:ext cx="3924000" cy="88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8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3-spaltig, Bild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3302000" y="1188000"/>
            <a:ext cx="2545200" cy="20196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539313" y="1188000"/>
            <a:ext cx="2545200" cy="20196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6059488" y="1188000"/>
            <a:ext cx="2545200" cy="2019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>
          <a:xfrm>
            <a:off x="539750" y="3348000"/>
            <a:ext cx="5302800" cy="133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6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Bilder, 4er Grup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78113" y="1227600"/>
            <a:ext cx="1854000" cy="15444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749750" y="1227600"/>
            <a:ext cx="1854000" cy="154440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5"/>
          </p:nvPr>
        </p:nvSpPr>
        <p:spPr>
          <a:xfrm>
            <a:off x="6750000" y="2987115"/>
            <a:ext cx="1854000" cy="1544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6"/>
          </p:nvPr>
        </p:nvSpPr>
        <p:spPr>
          <a:xfrm>
            <a:off x="4678113" y="2987115"/>
            <a:ext cx="1854000" cy="1544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7"/>
          </p:nvPr>
        </p:nvSpPr>
        <p:spPr>
          <a:xfrm>
            <a:off x="540000" y="1188000"/>
            <a:ext cx="3923750" cy="35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12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ganzsei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1080000"/>
            <a:ext cx="9144000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Bildfolie</a:t>
            </a:r>
            <a:br>
              <a:rPr lang="de-DE" dirty="0"/>
            </a:br>
            <a:r>
              <a:rPr lang="de-DE" dirty="0"/>
              <a:t>Folie mit nur einem Bild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0" y="987574"/>
            <a:ext cx="9144000" cy="38184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25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Titelfolie (ausführli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901519"/>
            <a:ext cx="1614683" cy="35696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88000"/>
            <a:ext cx="9143998" cy="3563111"/>
          </a:xfrm>
          <a:prstGeom prst="rect">
            <a:avLst/>
          </a:prstGeom>
        </p:spPr>
      </p:pic>
      <p:cxnSp>
        <p:nvCxnSpPr>
          <p:cNvPr id="13" name="Gerade Verbindung 12"/>
          <p:cNvCxnSpPr/>
          <p:nvPr userDrawn="1"/>
        </p:nvCxnSpPr>
        <p:spPr>
          <a:xfrm>
            <a:off x="540000" y="4435200"/>
            <a:ext cx="396000" cy="0"/>
          </a:xfrm>
          <a:prstGeom prst="line">
            <a:avLst/>
          </a:prstGeom>
          <a:ln w="2413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39750" y="1771200"/>
            <a:ext cx="396000" cy="0"/>
          </a:xfrm>
          <a:prstGeom prst="line">
            <a:avLst/>
          </a:prstGeom>
          <a:ln w="2413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0000" y="1965600"/>
            <a:ext cx="8064000" cy="748800"/>
          </a:xfrm>
        </p:spPr>
        <p:txBody>
          <a:bodyPr/>
          <a:lstStyle>
            <a:lvl1pPr>
              <a:lnSpc>
                <a:spcPts val="3000"/>
              </a:lnSpc>
              <a:defRPr sz="2400" b="1" cap="all" baseline="0"/>
            </a:lvl1pPr>
          </a:lstStyle>
          <a:p>
            <a:r>
              <a:rPr lang="de-DE" dirty="0"/>
              <a:t>TITEL DER PRÄSENTATION (AUSFÜHRLICH)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0000" y="2340000"/>
            <a:ext cx="8064000" cy="748800"/>
          </a:xfrm>
        </p:spPr>
        <p:txBody>
          <a:bodyPr/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4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</a:t>
            </a:r>
            <a:r>
              <a:rPr lang="de-DE" dirty="0" err="1"/>
              <a:t>Verdana</a:t>
            </a:r>
            <a:r>
              <a:rPr lang="de-DE" dirty="0"/>
              <a:t> Regular, 24 </a:t>
            </a:r>
            <a:r>
              <a:rPr lang="de-DE" dirty="0" err="1"/>
              <a:t>pt</a:t>
            </a:r>
            <a:r>
              <a:rPr lang="de-DE" dirty="0"/>
              <a:t> ZAB 30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180000"/>
            <a:ext cx="1255743" cy="900000"/>
          </a:xfrm>
          <a:prstGeom prst="rect">
            <a:avLst/>
          </a:prstGeom>
        </p:spPr>
      </p:pic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042000"/>
            <a:ext cx="8064000" cy="75388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Auflistung der Beteiligten Personen </a:t>
            </a:r>
            <a:r>
              <a:rPr lang="de-DE" dirty="0" err="1"/>
              <a:t>Verdana</a:t>
            </a:r>
            <a:r>
              <a:rPr lang="de-DE" dirty="0"/>
              <a:t> Regular 16 </a:t>
            </a:r>
            <a:r>
              <a:rPr lang="de-DE" dirty="0" err="1"/>
              <a:t>pt</a:t>
            </a:r>
            <a:r>
              <a:rPr lang="de-DE" dirty="0"/>
              <a:t>, ZAB 21 </a:t>
            </a:r>
            <a:r>
              <a:rPr lang="de-DE" dirty="0" err="1"/>
              <a:t>pt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3579862"/>
            <a:ext cx="6264498" cy="720080"/>
          </a:xfrm>
        </p:spPr>
        <p:txBody>
          <a:bodyPr anchor="b" anchorCtr="0"/>
          <a:lstStyle>
            <a:lvl1pPr>
              <a:lnSpc>
                <a:spcPts val="1500"/>
              </a:lnSpc>
              <a:spcBef>
                <a:spcPts val="0"/>
              </a:spcBef>
              <a:defRPr sz="1200" baseline="0"/>
            </a:lvl1pPr>
            <a:lvl2pPr>
              <a:lnSpc>
                <a:spcPts val="1500"/>
              </a:lnSpc>
              <a:spcBef>
                <a:spcPts val="0"/>
              </a:spcBef>
              <a:defRPr sz="1200"/>
            </a:lvl2pPr>
            <a:lvl3pPr>
              <a:lnSpc>
                <a:spcPts val="1500"/>
              </a:lnSpc>
              <a:spcBef>
                <a:spcPts val="0"/>
              </a:spcBef>
              <a:defRPr sz="1200"/>
            </a:lvl3pPr>
            <a:lvl4pPr>
              <a:lnSpc>
                <a:spcPts val="1500"/>
              </a:lnSpc>
              <a:spcBef>
                <a:spcPts val="0"/>
              </a:spcBef>
              <a:defRPr sz="1200"/>
            </a:lvl4pPr>
            <a:lvl5pPr>
              <a:lnSpc>
                <a:spcPts val="15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Auflistung der beteiligten Einrichtungen </a:t>
            </a:r>
            <a:r>
              <a:rPr lang="de-DE" dirty="0" err="1"/>
              <a:t>Verdana</a:t>
            </a:r>
            <a:r>
              <a:rPr lang="de-DE" dirty="0"/>
              <a:t> Regular 12 </a:t>
            </a:r>
            <a:r>
              <a:rPr lang="de-DE" dirty="0" err="1"/>
              <a:t>pt</a:t>
            </a:r>
            <a:r>
              <a:rPr lang="de-DE" dirty="0"/>
              <a:t>, ZAB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1281600"/>
            <a:ext cx="1440000" cy="2872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7681546" y="4201290"/>
            <a:ext cx="10126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DE" sz="1200" dirty="0" err="1">
                <a:solidFill>
                  <a:schemeClr val="bg1"/>
                </a:solidFill>
              </a:rPr>
              <a:t>www.bam.de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8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Gliederung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extplatzhalter 2"/>
          <p:cNvSpPr>
            <a:spLocks noGrp="1"/>
          </p:cNvSpPr>
          <p:nvPr>
            <p:ph idx="1" hasCustomPrompt="1"/>
          </p:nvPr>
        </p:nvSpPr>
        <p:spPr>
          <a:xfrm>
            <a:off x="540000" y="1151999"/>
            <a:ext cx="6822000" cy="3546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>
              <a:tabLst>
                <a:tab pos="6794500" algn="r"/>
              </a:tabLst>
              <a:defRPr/>
            </a:lvl1pPr>
          </a:lstStyle>
          <a:p>
            <a:pPr lvl="0"/>
            <a:r>
              <a:rPr lang="de-DE" dirty="0"/>
              <a:t>Seitenbeschreibung	5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5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539750" y="1080000"/>
            <a:ext cx="8064500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000"/>
            <a:ext cx="9144000" cy="3563111"/>
          </a:xfrm>
          <a:prstGeom prst="rect">
            <a:avLst/>
          </a:prstGeom>
        </p:spPr>
      </p:pic>
      <p:cxnSp>
        <p:nvCxnSpPr>
          <p:cNvPr id="10" name="Gerade Verbindung 9"/>
          <p:cNvCxnSpPr/>
          <p:nvPr userDrawn="1"/>
        </p:nvCxnSpPr>
        <p:spPr>
          <a:xfrm>
            <a:off x="539750" y="1483168"/>
            <a:ext cx="396000" cy="0"/>
          </a:xfrm>
          <a:prstGeom prst="line">
            <a:avLst/>
          </a:prstGeom>
          <a:ln w="2413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540000" y="4435200"/>
            <a:ext cx="396000" cy="0"/>
          </a:xfrm>
          <a:prstGeom prst="line">
            <a:avLst/>
          </a:prstGeom>
          <a:ln w="2413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1677600"/>
            <a:ext cx="6822250" cy="748800"/>
          </a:xfrm>
        </p:spPr>
        <p:txBody>
          <a:bodyPr/>
          <a:lstStyle>
            <a:lvl1pPr>
              <a:lnSpc>
                <a:spcPts val="3000"/>
              </a:lnSpc>
              <a:defRPr sz="2400" b="1"/>
            </a:lvl1pPr>
          </a:lstStyle>
          <a:p>
            <a:pPr lvl="0"/>
            <a:r>
              <a:rPr lang="de-DE" dirty="0" err="1"/>
              <a:t>Kapiteltrenner</a:t>
            </a:r>
            <a:endParaRPr lang="de-DE" dirty="0"/>
          </a:p>
          <a:p>
            <a:pPr lvl="0"/>
            <a:r>
              <a:rPr lang="de-DE" dirty="0" err="1"/>
              <a:t>Verdana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 24 PT, ZAB 30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2440800"/>
            <a:ext cx="6822250" cy="1641600"/>
          </a:xfrm>
        </p:spPr>
        <p:txBody>
          <a:bodyPr/>
          <a:lstStyle>
            <a:lvl1pPr>
              <a:lnSpc>
                <a:spcPts val="3000"/>
              </a:lnSpc>
              <a:defRPr sz="2400"/>
            </a:lvl1pPr>
          </a:lstStyle>
          <a:p>
            <a:pPr lvl="0"/>
            <a:r>
              <a:rPr lang="de-DE" dirty="0"/>
              <a:t>Untertitel </a:t>
            </a:r>
            <a:r>
              <a:rPr lang="de-DE" dirty="0" err="1"/>
              <a:t>Verdana</a:t>
            </a:r>
            <a:r>
              <a:rPr lang="de-DE" dirty="0"/>
              <a:t> Regular 24 </a:t>
            </a:r>
            <a:r>
              <a:rPr lang="de-DE" dirty="0" err="1"/>
              <a:t>pt</a:t>
            </a:r>
            <a:r>
              <a:rPr lang="de-DE" dirty="0"/>
              <a:t>, ZAB 30 </a:t>
            </a:r>
            <a:r>
              <a:rPr lang="de-DE" dirty="0" err="1"/>
              <a:t>pt</a:t>
            </a:r>
            <a:endParaRPr lang="de-DE" dirty="0"/>
          </a:p>
          <a:p>
            <a:pPr lvl="0"/>
            <a:r>
              <a:rPr lang="de-DE" dirty="0"/>
              <a:t>Maximal vier Zeilen</a:t>
            </a:r>
          </a:p>
          <a:p>
            <a:pPr lvl="0"/>
            <a:r>
              <a:rPr lang="de-DE" dirty="0"/>
              <a:t>Textfarbe BAM Schwarz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7681546" y="4201290"/>
            <a:ext cx="10126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DE" sz="1200" dirty="0" err="1">
                <a:solidFill>
                  <a:schemeClr val="bg1"/>
                </a:solidFill>
              </a:rPr>
              <a:t>www.bam.de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98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1-spaltig,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 hasCustomPrompt="1"/>
          </p:nvPr>
        </p:nvSpPr>
        <p:spPr>
          <a:xfrm>
            <a:off x="539750" y="1152000"/>
            <a:ext cx="6822250" cy="3546001"/>
          </a:xfrm>
        </p:spPr>
        <p:txBody>
          <a:bodyPr/>
          <a:lstStyle>
            <a:lvl1pPr marL="270000" indent="-270000">
              <a:spcBef>
                <a:spcPts val="1000"/>
              </a:spcBef>
              <a:buFont typeface="+mj-lt"/>
              <a:buAutoNum type="arabicPeriod"/>
              <a:defRPr/>
            </a:lvl1pPr>
            <a:lvl2pPr marL="270000" indent="-270000">
              <a:spcBef>
                <a:spcPts val="0"/>
              </a:spcBef>
              <a:buFont typeface=".AppleSystemUIFont" charset="-120"/>
              <a:buChar char="–"/>
              <a:defRPr/>
            </a:lvl2pPr>
            <a:lvl3pPr marL="540000" indent="-270000">
              <a:spcBef>
                <a:spcPts val="0"/>
              </a:spcBef>
              <a:defRPr/>
            </a:lvl3pPr>
            <a:lvl4pPr marL="540000">
              <a:spcBef>
                <a:spcPts val="0"/>
              </a:spcBef>
              <a:defRPr/>
            </a:lvl4pPr>
            <a:lvl5pPr marL="810000">
              <a:spcBef>
                <a:spcPts val="0"/>
              </a:spcBef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4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M: kleine Schriftgröß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151999"/>
            <a:ext cx="6480000" cy="3546001"/>
          </a:xfrm>
        </p:spPr>
        <p:txBody>
          <a:bodyPr/>
          <a:lstStyle>
            <a:lvl1pPr marL="270000" indent="-270000">
              <a:lnSpc>
                <a:spcPts val="1600"/>
              </a:lnSpc>
              <a:spcBef>
                <a:spcPts val="100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defRPr sz="1300">
                <a:solidFill>
                  <a:schemeClr val="tx2"/>
                </a:solidFill>
              </a:defRPr>
            </a:lvl1pPr>
            <a:lvl2pPr marL="270000" indent="-270000">
              <a:lnSpc>
                <a:spcPts val="1600"/>
              </a:lnSpc>
              <a:spcBef>
                <a:spcPts val="0"/>
              </a:spcBef>
              <a:buFont typeface=".AppleSystemUIFont" charset="0"/>
              <a:buChar char="–"/>
              <a:defRPr sz="1300">
                <a:solidFill>
                  <a:schemeClr val="tx2"/>
                </a:solidFill>
              </a:defRPr>
            </a:lvl2pPr>
            <a:lvl3pPr marL="540000" indent="-27000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defRPr sz="1300">
                <a:solidFill>
                  <a:schemeClr val="tx2"/>
                </a:solidFill>
              </a:defRPr>
            </a:lvl3pPr>
            <a:lvl4pPr marL="540000" indent="-270000">
              <a:lnSpc>
                <a:spcPts val="1600"/>
              </a:lnSpc>
              <a:spcBef>
                <a:spcPts val="0"/>
              </a:spcBef>
              <a:defRPr sz="1300">
                <a:solidFill>
                  <a:schemeClr val="tx2"/>
                </a:solidFill>
              </a:defRPr>
            </a:lvl4pPr>
            <a:lvl5pPr marL="810000" indent="-270000">
              <a:lnSpc>
                <a:spcPts val="1600"/>
              </a:lnSpc>
              <a:spcBef>
                <a:spcPts val="0"/>
              </a:spcBef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1-spaltig,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39750" y="1152000"/>
            <a:ext cx="6822250" cy="3546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8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39750" y="1152000"/>
            <a:ext cx="8064250" cy="3546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40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3"/>
          </p:nvPr>
        </p:nvSpPr>
        <p:spPr>
          <a:xfrm>
            <a:off x="539750" y="1152000"/>
            <a:ext cx="3924000" cy="3546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8"/>
          <p:cNvSpPr>
            <a:spLocks noGrp="1"/>
          </p:cNvSpPr>
          <p:nvPr>
            <p:ph sz="quarter" idx="14"/>
          </p:nvPr>
        </p:nvSpPr>
        <p:spPr>
          <a:xfrm>
            <a:off x="4680000" y="1152000"/>
            <a:ext cx="3924000" cy="3546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40000" y="100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539750" y="4788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6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6822000" cy="7175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Überschrift</a:t>
            </a:r>
            <a:br>
              <a:rPr lang="de-DE" dirty="0"/>
            </a:br>
            <a:r>
              <a:rPr lang="de-DE" dirty="0" err="1"/>
              <a:t>Verdana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, 19 </a:t>
            </a:r>
            <a:r>
              <a:rPr lang="de-DE" dirty="0" err="1"/>
              <a:t>pt</a:t>
            </a:r>
            <a:r>
              <a:rPr lang="de-DE" dirty="0"/>
              <a:t>, ZAB 25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0" y="1152000"/>
            <a:ext cx="6822000" cy="35460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40000" y="4878000"/>
            <a:ext cx="90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10.02.2017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2000" y="4878000"/>
            <a:ext cx="576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84000" y="4878000"/>
            <a:ext cx="72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000" y="180000"/>
            <a:ext cx="1255743" cy="8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4" r:id="rId5"/>
    <p:sldLayoutId id="2147483674" r:id="rId6"/>
    <p:sldLayoutId id="2147483672" r:id="rId7"/>
    <p:sldLayoutId id="2147483671" r:id="rId8"/>
    <p:sldLayoutId id="2147483670" r:id="rId9"/>
    <p:sldLayoutId id="2147483669" r:id="rId10"/>
    <p:sldLayoutId id="2147483673" r:id="rId11"/>
    <p:sldLayoutId id="2147483666" r:id="rId12"/>
    <p:sldLayoutId id="2147483665" r:id="rId13"/>
    <p:sldLayoutId id="2147483667" r:id="rId14"/>
    <p:sldLayoutId id="2147483654" r:id="rId15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1900" b="1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100"/>
        </a:lnSpc>
        <a:spcBef>
          <a:spcPts val="0"/>
        </a:spcBef>
        <a:buFontTx/>
        <a:buNone/>
        <a:defRPr sz="1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360000" algn="l" defTabSz="914400" rtl="0" eaLnBrk="1" latinLnBrk="0" hangingPunct="1">
        <a:lnSpc>
          <a:spcPts val="2100"/>
        </a:lnSpc>
        <a:spcBef>
          <a:spcPts val="0"/>
        </a:spcBef>
        <a:buFont typeface=".AppleSystemUIFont" charset="-120"/>
        <a:buChar char="–"/>
        <a:defRPr sz="1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360000" indent="-360000" algn="l" defTabSz="914400" rtl="0" eaLnBrk="1" latinLnBrk="0" hangingPunct="1">
        <a:lnSpc>
          <a:spcPts val="2100"/>
        </a:lnSpc>
        <a:spcBef>
          <a:spcPts val="0"/>
        </a:spcBef>
        <a:buFont typeface="+mj-lt"/>
        <a:buAutoNum type="arabicPeriod"/>
        <a:defRPr sz="1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630000" indent="-270000" algn="l" defTabSz="914400" rtl="0" eaLnBrk="1" latinLnBrk="0" hangingPunct="1">
        <a:lnSpc>
          <a:spcPts val="2100"/>
        </a:lnSpc>
        <a:spcBef>
          <a:spcPts val="0"/>
        </a:spcBef>
        <a:buFont typeface=".AppleSystemUIFont" charset="-120"/>
        <a:buChar char="–"/>
        <a:defRPr sz="1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0000" indent="-270000" algn="l" defTabSz="914400" rtl="0" eaLnBrk="1" latinLnBrk="0" hangingPunct="1">
        <a:lnSpc>
          <a:spcPts val="2100"/>
        </a:lnSpc>
        <a:spcBef>
          <a:spcPts val="0"/>
        </a:spcBef>
        <a:buFont typeface=".AppleSystemUIFont" charset="-120"/>
        <a:buChar char="–"/>
        <a:tabLst/>
        <a:defRPr sz="1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if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1.tiff"/><Relationship Id="rId18" Type="http://schemas.openxmlformats.org/officeDocument/2006/relationships/image" Target="../media/image46.png"/><Relationship Id="rId3" Type="http://schemas.openxmlformats.org/officeDocument/2006/relationships/image" Target="../media/image31.tiff"/><Relationship Id="rId7" Type="http://schemas.openxmlformats.org/officeDocument/2006/relationships/image" Target="../media/image35.tiff"/><Relationship Id="rId12" Type="http://schemas.openxmlformats.org/officeDocument/2006/relationships/image" Target="../media/image40.tiff"/><Relationship Id="rId17" Type="http://schemas.openxmlformats.org/officeDocument/2006/relationships/image" Target="../media/image45.tiff"/><Relationship Id="rId2" Type="http://schemas.openxmlformats.org/officeDocument/2006/relationships/image" Target="../media/image30.tiff"/><Relationship Id="rId16" Type="http://schemas.openxmlformats.org/officeDocument/2006/relationships/image" Target="../media/image44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tiff"/><Relationship Id="rId11" Type="http://schemas.openxmlformats.org/officeDocument/2006/relationships/image" Target="../media/image39.tiff"/><Relationship Id="rId5" Type="http://schemas.openxmlformats.org/officeDocument/2006/relationships/image" Target="../media/image33.jpeg"/><Relationship Id="rId15" Type="http://schemas.openxmlformats.org/officeDocument/2006/relationships/image" Target="../media/image43.tiff"/><Relationship Id="rId10" Type="http://schemas.openxmlformats.org/officeDocument/2006/relationships/image" Target="../media/image38.tiff"/><Relationship Id="rId4" Type="http://schemas.openxmlformats.org/officeDocument/2006/relationships/image" Target="../media/image32.jpeg"/><Relationship Id="rId9" Type="http://schemas.openxmlformats.org/officeDocument/2006/relationships/image" Target="../media/image37.jpeg"/><Relationship Id="rId14" Type="http://schemas.openxmlformats.org/officeDocument/2006/relationships/image" Target="../media/image42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7" Type="http://schemas.openxmlformats.org/officeDocument/2006/relationships/image" Target="../media/image52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6.png"/><Relationship Id="rId5" Type="http://schemas.openxmlformats.org/officeDocument/2006/relationships/image" Target="../media/image25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2.png"/><Relationship Id="rId11" Type="http://schemas.openxmlformats.org/officeDocument/2006/relationships/image" Target="../media/image66.png"/><Relationship Id="rId5" Type="http://schemas.openxmlformats.org/officeDocument/2006/relationships/image" Target="../media/image61.png"/><Relationship Id="rId10" Type="http://schemas.openxmlformats.org/officeDocument/2006/relationships/image" Target="../media/image65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80.tiff"/><Relationship Id="rId7" Type="http://schemas.openxmlformats.org/officeDocument/2006/relationships/image" Target="../media/image65.png"/><Relationship Id="rId2" Type="http://schemas.openxmlformats.org/officeDocument/2006/relationships/image" Target="../media/image79.tif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tif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tiff"/><Relationship Id="rId4" Type="http://schemas.openxmlformats.org/officeDocument/2006/relationships/image" Target="../media/image1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Center of Rotation adjustment in synchrotron XCT </a:t>
            </a:r>
            <a:br>
              <a:rPr lang="en-US" dirty="0"/>
            </a:br>
            <a:br>
              <a:rPr lang="en-US" dirty="0"/>
            </a:b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08/10/2023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BF60E-5A7C-025B-A589-F7CEE4B22EE0}"/>
              </a:ext>
            </a:extLst>
          </p:cNvPr>
          <p:cNvSpPr txBox="1"/>
          <p:nvPr/>
        </p:nvSpPr>
        <p:spPr>
          <a:xfrm>
            <a:off x="540000" y="4100286"/>
            <a:ext cx="2246743" cy="283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1600" dirty="0"/>
              <a:t>Garima Dhakal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24976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A96B-1347-0AC1-24E7-BFBA918C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Calculated COR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FA52A-A4F0-E36E-DA27-90C76B4E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10</a:t>
            </a:fld>
            <a:endParaRPr lang="de-DE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7D75BA3-A294-B17C-A6A1-FD85EA2E5C07}"/>
              </a:ext>
            </a:extLst>
          </p:cNvPr>
          <p:cNvSpPr/>
          <p:nvPr/>
        </p:nvSpPr>
        <p:spPr>
          <a:xfrm>
            <a:off x="1876601" y="4377882"/>
            <a:ext cx="1295297" cy="366787"/>
          </a:xfrm>
          <a:prstGeom prst="round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COR = 1300.5</a:t>
            </a:r>
            <a:endParaRPr lang="de-DE" sz="11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5C6F91-6C7C-E4F3-D9E1-75EEFAEC13C0}"/>
              </a:ext>
            </a:extLst>
          </p:cNvPr>
          <p:cNvSpPr/>
          <p:nvPr/>
        </p:nvSpPr>
        <p:spPr>
          <a:xfrm>
            <a:off x="5895901" y="4377882"/>
            <a:ext cx="1295295" cy="366787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COR = 1301.5</a:t>
            </a:r>
            <a:endParaRPr lang="de-DE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174C9-6D6F-A9E7-25B0-B447EEC2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573" y="719337"/>
            <a:ext cx="3479800" cy="34928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B1FA6F-6979-1DFA-07DC-87542B150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80" y="719336"/>
            <a:ext cx="3475414" cy="34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88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A96B-1347-0AC1-24E7-BFBA918C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Cropping the Tiff (200px from Center)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AE959-FCC2-0682-38C7-4D8E991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FA52A-A4F0-E36E-DA27-90C76B4E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11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90FF4-9AF3-8B49-D3D5-504785683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1" y="1189993"/>
            <a:ext cx="3859018" cy="3034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490D51-C039-FB5C-A01E-BDFFA7EE23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0" y="1115281"/>
            <a:ext cx="3346200" cy="3346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DFBDC8-E9BC-7C3C-0CB7-71157797375C}"/>
              </a:ext>
            </a:extLst>
          </p:cNvPr>
          <p:cNvSpPr/>
          <p:nvPr/>
        </p:nvSpPr>
        <p:spPr>
          <a:xfrm>
            <a:off x="2033425" y="2571749"/>
            <a:ext cx="488950" cy="4332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A3FF8D-0B84-49D8-C713-1F9CD68AEF69}"/>
              </a:ext>
            </a:extLst>
          </p:cNvPr>
          <p:cNvCxnSpPr>
            <a:cxnSpLocks/>
          </p:cNvCxnSpPr>
          <p:nvPr/>
        </p:nvCxnSpPr>
        <p:spPr>
          <a:xfrm>
            <a:off x="2522375" y="2787650"/>
            <a:ext cx="2241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83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A96B-1347-0AC1-24E7-BFBA918C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the Tile Pattern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AE959-FCC2-0682-38C7-4D8E991B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FA52A-A4F0-E36E-DA27-90C76B4E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12</a:t>
            </a:fld>
            <a:endParaRPr lang="de-DE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EF26EFC-5D00-8503-94A7-6289374687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31" y="3675876"/>
            <a:ext cx="818335" cy="81833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F8A1356-3337-3AD0-4516-0227FA0D90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4" y="1877067"/>
            <a:ext cx="818335" cy="81833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7D8768B-0898-21C2-0535-2FF1EA9ED4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1877067"/>
            <a:ext cx="818335" cy="81833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B6AFF60-3ACC-4251-8C19-00CECC16E8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31" y="1877067"/>
            <a:ext cx="818335" cy="81833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C9C73EC-4676-C046-568E-9008C0C509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12" y="1892263"/>
            <a:ext cx="818335" cy="81833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D9EDFCA-C388-F802-ADEF-4E30B48AFE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4" y="2774710"/>
            <a:ext cx="818335" cy="81833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F3D02FE-0146-C026-F646-5984AC4AFE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91" y="2774710"/>
            <a:ext cx="818335" cy="81833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F26A801-409B-A422-B178-E442246D2C4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131" y="2778233"/>
            <a:ext cx="818335" cy="818335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46B09D56-C588-0442-FED6-0E7DD7A13EA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13" y="2789906"/>
            <a:ext cx="818335" cy="81833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9107548-A22E-97EF-D053-B5EBFC1FC35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4" y="3672353"/>
            <a:ext cx="818335" cy="81833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B7F9E3F-5D3E-23D7-3C2C-FAE50029AB6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2" y="3672355"/>
            <a:ext cx="818334" cy="81833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125FA99B-BA06-DE63-A2D7-D19D0F2D51F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267" y="3687550"/>
            <a:ext cx="818335" cy="81833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6FD72E8-815A-2082-7A12-EA75AF3E325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5" y="991096"/>
            <a:ext cx="818335" cy="81833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5EFC955-6F3F-D82B-6828-8E98F991A38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43" y="987574"/>
            <a:ext cx="821192" cy="821192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3C387A2-244A-1053-83CC-A8275A39066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60" y="991096"/>
            <a:ext cx="818335" cy="81833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0D7DC8F-3397-7E70-4E0F-0F5EA994960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353" y="991097"/>
            <a:ext cx="818335" cy="81833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14CCAFE-483C-9917-64E6-21699AB3F8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76095" y="834859"/>
            <a:ext cx="3776890" cy="3751477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110FB36-FA67-2389-57E6-3F6896DA0A4A}"/>
              </a:ext>
            </a:extLst>
          </p:cNvPr>
          <p:cNvCxnSpPr>
            <a:cxnSpLocks/>
          </p:cNvCxnSpPr>
          <p:nvPr/>
        </p:nvCxnSpPr>
        <p:spPr>
          <a:xfrm>
            <a:off x="4085602" y="2735998"/>
            <a:ext cx="590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5EF7-6204-8BF0-E6EB-1DF5F76C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Pattern Testing on Samples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52B2C-D63A-F876-CB95-544136F2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13</a:t>
            </a:fld>
            <a:endParaRPr lang="de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DB3C21-8D2F-E45D-D3F7-BBC5F6D1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94" y="807407"/>
            <a:ext cx="2278456" cy="17643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6C36FF-89C6-17AB-2FEA-DC36175056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1" y="2988865"/>
            <a:ext cx="1676499" cy="16764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9C8004-5C36-23FC-F5EF-CA9B23E84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617" y="2961604"/>
            <a:ext cx="2201033" cy="17310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0EE530-BC7B-3847-557E-032E35F51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981" y="841832"/>
            <a:ext cx="2245019" cy="1712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E6E62D-3ED1-2D13-5F09-31A224D16B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186" y="2961604"/>
            <a:ext cx="2269814" cy="1731019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DCE4DD-AE06-3780-73D7-BD982CC1E9B7}"/>
              </a:ext>
            </a:extLst>
          </p:cNvPr>
          <p:cNvSpPr/>
          <p:nvPr/>
        </p:nvSpPr>
        <p:spPr>
          <a:xfrm rot="16200000">
            <a:off x="-237874" y="1506406"/>
            <a:ext cx="1676500" cy="382965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C200</a:t>
            </a:r>
          </a:p>
          <a:p>
            <a:pPr algn="ctr"/>
            <a:r>
              <a:rPr lang="de-DE" sz="900" i="1" dirty="0"/>
              <a:t>5_230110_1358_00001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6C7641-58E2-69AC-08C3-8ED3EDF64FFA}"/>
              </a:ext>
            </a:extLst>
          </p:cNvPr>
          <p:cNvSpPr/>
          <p:nvPr/>
        </p:nvSpPr>
        <p:spPr>
          <a:xfrm rot="16200000">
            <a:off x="-296277" y="3635630"/>
            <a:ext cx="1793305" cy="382965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C200</a:t>
            </a:r>
          </a:p>
          <a:p>
            <a:pPr algn="ctr"/>
            <a:r>
              <a:rPr lang="de-DE" sz="900" i="1" dirty="0"/>
              <a:t>10_230110_1538_00001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417623-5CCF-8E42-445C-83AA1534B232}"/>
              </a:ext>
            </a:extLst>
          </p:cNvPr>
          <p:cNvCxnSpPr/>
          <p:nvPr/>
        </p:nvCxnSpPr>
        <p:spPr>
          <a:xfrm>
            <a:off x="863600" y="1574800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A47C91-EFD0-F679-1C33-DD83CE5896C0}"/>
              </a:ext>
            </a:extLst>
          </p:cNvPr>
          <p:cNvCxnSpPr/>
          <p:nvPr/>
        </p:nvCxnSpPr>
        <p:spPr>
          <a:xfrm>
            <a:off x="3099644" y="1574800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57B173B-E5B4-5A79-5D44-A4238DBA7D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0" y="841832"/>
            <a:ext cx="1676500" cy="16765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4C9FA3-919E-D8B9-D8A6-6AD4236ABC97}"/>
              </a:ext>
            </a:extLst>
          </p:cNvPr>
          <p:cNvCxnSpPr/>
          <p:nvPr/>
        </p:nvCxnSpPr>
        <p:spPr>
          <a:xfrm>
            <a:off x="5841650" y="1574800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D73707-75D8-0305-4CBB-809FFFF82766}"/>
              </a:ext>
            </a:extLst>
          </p:cNvPr>
          <p:cNvCxnSpPr/>
          <p:nvPr/>
        </p:nvCxnSpPr>
        <p:spPr>
          <a:xfrm>
            <a:off x="898525" y="3820762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064C01-7E79-B634-B1B3-B7DDEE6ABD99}"/>
              </a:ext>
            </a:extLst>
          </p:cNvPr>
          <p:cNvCxnSpPr/>
          <p:nvPr/>
        </p:nvCxnSpPr>
        <p:spPr>
          <a:xfrm>
            <a:off x="3116500" y="3759200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3CA2C4-B9EB-6129-D903-8F8B03026C7F}"/>
              </a:ext>
            </a:extLst>
          </p:cNvPr>
          <p:cNvCxnSpPr/>
          <p:nvPr/>
        </p:nvCxnSpPr>
        <p:spPr>
          <a:xfrm>
            <a:off x="5841650" y="3759200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5D9788B-07F6-CEAE-137E-44BEEBA1C6E5}"/>
              </a:ext>
            </a:extLst>
          </p:cNvPr>
          <p:cNvSpPr/>
          <p:nvPr/>
        </p:nvSpPr>
        <p:spPr>
          <a:xfrm>
            <a:off x="4629150" y="4051299"/>
            <a:ext cx="469900" cy="434443"/>
          </a:xfrm>
          <a:prstGeom prst="rect">
            <a:avLst/>
          </a:prstGeom>
          <a:noFill/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155652-17DD-947C-CD7F-694F0247578D}"/>
              </a:ext>
            </a:extLst>
          </p:cNvPr>
          <p:cNvSpPr/>
          <p:nvPr/>
        </p:nvSpPr>
        <p:spPr>
          <a:xfrm>
            <a:off x="4413250" y="929634"/>
            <a:ext cx="749300" cy="595347"/>
          </a:xfrm>
          <a:prstGeom prst="rect">
            <a:avLst/>
          </a:prstGeom>
          <a:noFill/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20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5EF7-6204-8BF0-E6EB-1DF5F76C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Curve Pattern Testing on Samples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52B2C-D63A-F876-CB95-544136F2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14</a:t>
            </a:fld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DCE4DD-AE06-3780-73D7-BD982CC1E9B7}"/>
              </a:ext>
            </a:extLst>
          </p:cNvPr>
          <p:cNvSpPr/>
          <p:nvPr/>
        </p:nvSpPr>
        <p:spPr>
          <a:xfrm rot="16200000">
            <a:off x="-290639" y="1462484"/>
            <a:ext cx="1764344" cy="382965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C200</a:t>
            </a:r>
          </a:p>
          <a:p>
            <a:pPr algn="ctr"/>
            <a:r>
              <a:rPr lang="de-DE" sz="900" i="1" dirty="0"/>
              <a:t>13_230110_1704_00001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6C7641-58E2-69AC-08C3-8ED3EDF64FFA}"/>
              </a:ext>
            </a:extLst>
          </p:cNvPr>
          <p:cNvSpPr/>
          <p:nvPr/>
        </p:nvSpPr>
        <p:spPr>
          <a:xfrm rot="16200000">
            <a:off x="-296277" y="3635630"/>
            <a:ext cx="1793305" cy="382965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Si100_Operando</a:t>
            </a:r>
          </a:p>
          <a:p>
            <a:pPr algn="ctr"/>
            <a:r>
              <a:rPr lang="de-DE" sz="900" i="1" dirty="0"/>
              <a:t>6_230606_1426_00001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417623-5CCF-8E42-445C-83AA1534B232}"/>
              </a:ext>
            </a:extLst>
          </p:cNvPr>
          <p:cNvCxnSpPr/>
          <p:nvPr/>
        </p:nvCxnSpPr>
        <p:spPr>
          <a:xfrm>
            <a:off x="863600" y="1574800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A47C91-EFD0-F679-1C33-DD83CE5896C0}"/>
              </a:ext>
            </a:extLst>
          </p:cNvPr>
          <p:cNvCxnSpPr/>
          <p:nvPr/>
        </p:nvCxnSpPr>
        <p:spPr>
          <a:xfrm>
            <a:off x="3099644" y="1574800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4C9FA3-919E-D8B9-D8A6-6AD4236ABC97}"/>
              </a:ext>
            </a:extLst>
          </p:cNvPr>
          <p:cNvCxnSpPr/>
          <p:nvPr/>
        </p:nvCxnSpPr>
        <p:spPr>
          <a:xfrm>
            <a:off x="5841650" y="1574800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D73707-75D8-0305-4CBB-809FFFF82766}"/>
              </a:ext>
            </a:extLst>
          </p:cNvPr>
          <p:cNvCxnSpPr/>
          <p:nvPr/>
        </p:nvCxnSpPr>
        <p:spPr>
          <a:xfrm>
            <a:off x="898525" y="3820762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064C01-7E79-B634-B1B3-B7DDEE6ABD99}"/>
              </a:ext>
            </a:extLst>
          </p:cNvPr>
          <p:cNvCxnSpPr/>
          <p:nvPr/>
        </p:nvCxnSpPr>
        <p:spPr>
          <a:xfrm>
            <a:off x="3116500" y="3759200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3CA2C4-B9EB-6129-D903-8F8B03026C7F}"/>
              </a:ext>
            </a:extLst>
          </p:cNvPr>
          <p:cNvCxnSpPr/>
          <p:nvPr/>
        </p:nvCxnSpPr>
        <p:spPr>
          <a:xfrm>
            <a:off x="5841650" y="3759200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0BE75A9-6547-AFBA-46E4-00933E3F3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1" y="841832"/>
            <a:ext cx="1633036" cy="1633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40D88D-A9E4-757C-E78F-2BE5542DE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953" y="771794"/>
            <a:ext cx="2200697" cy="1730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85656-BE71-6315-A90F-3F80B726C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052" y="793567"/>
            <a:ext cx="2276948" cy="1763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5F849-1EA3-0A50-C1E9-B6A3D10ED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197" y="2886562"/>
            <a:ext cx="2276948" cy="174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5F4668-A1A3-3116-9C24-DD50116D6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872" y="2886562"/>
            <a:ext cx="2196254" cy="1692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C770C4-2C82-9D63-7920-BEA0C179941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19" y="2942681"/>
            <a:ext cx="1633036" cy="16330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99C117-5CF3-4DCC-320E-85C1A5E8D62F}"/>
              </a:ext>
            </a:extLst>
          </p:cNvPr>
          <p:cNvSpPr/>
          <p:nvPr/>
        </p:nvSpPr>
        <p:spPr>
          <a:xfrm>
            <a:off x="4337050" y="1757294"/>
            <a:ext cx="596900" cy="717574"/>
          </a:xfrm>
          <a:prstGeom prst="rect">
            <a:avLst/>
          </a:prstGeom>
          <a:noFill/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E419A7-9215-56E0-E621-09D9A065A0DD}"/>
              </a:ext>
            </a:extLst>
          </p:cNvPr>
          <p:cNvSpPr/>
          <p:nvPr/>
        </p:nvSpPr>
        <p:spPr>
          <a:xfrm>
            <a:off x="4442851" y="2942681"/>
            <a:ext cx="596900" cy="717574"/>
          </a:xfrm>
          <a:prstGeom prst="rect">
            <a:avLst/>
          </a:prstGeom>
          <a:noFill/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44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3974-CEB4-CDB8-2C9B-F8FCC0B5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Clipping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C7271-2236-8B05-A4EC-5660A8B9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15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8F9824-6DEF-BE3C-437E-1D6BDF98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0" y="1650513"/>
            <a:ext cx="2090738" cy="12242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5DDF6E-4B9C-4639-45A1-2E0003D0A708}"/>
              </a:ext>
            </a:extLst>
          </p:cNvPr>
          <p:cNvSpPr txBox="1"/>
          <p:nvPr/>
        </p:nvSpPr>
        <p:spPr>
          <a:xfrm>
            <a:off x="734469" y="3034930"/>
            <a:ext cx="1701800" cy="298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1200" dirty="0"/>
              <a:t> 32bit Reconstruction</a:t>
            </a:r>
            <a:endParaRPr lang="de-DE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0B1C474-A2B9-A14B-E56E-7FE73AE73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722" y="471165"/>
            <a:ext cx="1816100" cy="10622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7D2B98-6D5E-F988-7088-3B788BFCB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829" y="2701237"/>
            <a:ext cx="1875167" cy="11402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A669EB-1D42-0C47-6F12-BAA687BFF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828" y="3881228"/>
            <a:ext cx="1875167" cy="11431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DFE031-05D5-3F73-2BCF-E5EBA7D0E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7469" y="1602557"/>
            <a:ext cx="1821886" cy="108174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44ACEC-62F7-1F79-7C4D-4365E18889CD}"/>
              </a:ext>
            </a:extLst>
          </p:cNvPr>
          <p:cNvCxnSpPr>
            <a:cxnSpLocks/>
          </p:cNvCxnSpPr>
          <p:nvPr/>
        </p:nvCxnSpPr>
        <p:spPr>
          <a:xfrm>
            <a:off x="2603500" y="2152650"/>
            <a:ext cx="1073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ACB1B8-B873-F825-0001-705377C57EA9}"/>
              </a:ext>
            </a:extLst>
          </p:cNvPr>
          <p:cNvCxnSpPr/>
          <p:nvPr/>
        </p:nvCxnSpPr>
        <p:spPr>
          <a:xfrm>
            <a:off x="3677386" y="891800"/>
            <a:ext cx="0" cy="341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B34AA6-B238-23AE-3790-39BA7914C691}"/>
              </a:ext>
            </a:extLst>
          </p:cNvPr>
          <p:cNvSpPr txBox="1"/>
          <p:nvPr/>
        </p:nvSpPr>
        <p:spPr>
          <a:xfrm>
            <a:off x="2871856" y="1879970"/>
            <a:ext cx="607944" cy="1663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Clipping</a:t>
            </a:r>
            <a:endParaRPr lang="de-DE" sz="8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6C3CF3-6621-5598-A63A-0EFC3AD4ABE2}"/>
              </a:ext>
            </a:extLst>
          </p:cNvPr>
          <p:cNvCxnSpPr>
            <a:cxnSpLocks/>
          </p:cNvCxnSpPr>
          <p:nvPr/>
        </p:nvCxnSpPr>
        <p:spPr>
          <a:xfrm>
            <a:off x="3677386" y="891800"/>
            <a:ext cx="1650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EB86B6-B39E-8061-61D4-0CB619C8329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677386" y="2128650"/>
            <a:ext cx="1650083" cy="1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BFEFED-1381-8873-5D70-9771484E4B0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677386" y="3271359"/>
            <a:ext cx="162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2A1F10-083E-1980-33F9-1C64401F97B2}"/>
              </a:ext>
            </a:extLst>
          </p:cNvPr>
          <p:cNvCxnSpPr>
            <a:cxnSpLocks/>
          </p:cNvCxnSpPr>
          <p:nvPr/>
        </p:nvCxnSpPr>
        <p:spPr>
          <a:xfrm>
            <a:off x="3677386" y="4308100"/>
            <a:ext cx="162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8D92B14-3F8B-6AC4-5456-9E0C1EF0B7EE}"/>
              </a:ext>
            </a:extLst>
          </p:cNvPr>
          <p:cNvSpPr txBox="1"/>
          <p:nvPr/>
        </p:nvSpPr>
        <p:spPr>
          <a:xfrm>
            <a:off x="3803650" y="603250"/>
            <a:ext cx="1257894" cy="232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32Bits 0 to Infinity</a:t>
            </a:r>
            <a:endParaRPr lang="de-DE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0BCEDB-59B0-0EEB-B801-31E2015B435A}"/>
              </a:ext>
            </a:extLst>
          </p:cNvPr>
          <p:cNvSpPr txBox="1"/>
          <p:nvPr/>
        </p:nvSpPr>
        <p:spPr>
          <a:xfrm>
            <a:off x="3803650" y="1838029"/>
            <a:ext cx="1257894" cy="232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8Bits -100 to 100</a:t>
            </a:r>
            <a:endParaRPr lang="de-DE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A298C2-6C2C-F766-E73D-3B25C73E4834}"/>
              </a:ext>
            </a:extLst>
          </p:cNvPr>
          <p:cNvSpPr txBox="1"/>
          <p:nvPr/>
        </p:nvSpPr>
        <p:spPr>
          <a:xfrm>
            <a:off x="3803650" y="2941852"/>
            <a:ext cx="1257894" cy="232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8Bits -20 to 100</a:t>
            </a:r>
            <a:endParaRPr lang="de-DE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17044F-2815-F39F-860B-4B6DC331C7D7}"/>
              </a:ext>
            </a:extLst>
          </p:cNvPr>
          <p:cNvSpPr txBox="1"/>
          <p:nvPr/>
        </p:nvSpPr>
        <p:spPr>
          <a:xfrm>
            <a:off x="3803650" y="3958719"/>
            <a:ext cx="1257894" cy="232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8Bits 0 to 100</a:t>
            </a:r>
            <a:endParaRPr lang="de-DE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77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3974-CEB4-CDB8-2C9B-F8FCC0B5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Reconstructed Clipped Plot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C7271-2236-8B05-A4EC-5660A8B9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16</a:t>
            </a:fld>
            <a:endParaRPr lang="de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8F9824-6DEF-BE3C-437E-1D6BDF98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0" y="1650513"/>
            <a:ext cx="2090738" cy="12242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95DDF6E-4B9C-4639-45A1-2E0003D0A708}"/>
              </a:ext>
            </a:extLst>
          </p:cNvPr>
          <p:cNvSpPr txBox="1"/>
          <p:nvPr/>
        </p:nvSpPr>
        <p:spPr>
          <a:xfrm>
            <a:off x="734469" y="1271662"/>
            <a:ext cx="1701800" cy="298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1200" dirty="0"/>
              <a:t> 32bit Reconstruction</a:t>
            </a:r>
            <a:endParaRPr lang="de-DE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0B1C474-A2B9-A14B-E56E-7FE73AE73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722" y="471165"/>
            <a:ext cx="1816100" cy="106224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7D2B98-6D5E-F988-7088-3B788BFCB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829" y="2701237"/>
            <a:ext cx="1875167" cy="11402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A669EB-1D42-0C47-6F12-BAA687BFF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0828" y="3881228"/>
            <a:ext cx="1875167" cy="11431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DFE031-05D5-3F73-2BCF-E5EBA7D0E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7469" y="1602557"/>
            <a:ext cx="1821886" cy="108174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44ACEC-62F7-1F79-7C4D-4365E18889CD}"/>
              </a:ext>
            </a:extLst>
          </p:cNvPr>
          <p:cNvCxnSpPr>
            <a:cxnSpLocks/>
          </p:cNvCxnSpPr>
          <p:nvPr/>
        </p:nvCxnSpPr>
        <p:spPr>
          <a:xfrm>
            <a:off x="2603500" y="2152650"/>
            <a:ext cx="1073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ACB1B8-B873-F825-0001-705377C57EA9}"/>
              </a:ext>
            </a:extLst>
          </p:cNvPr>
          <p:cNvCxnSpPr/>
          <p:nvPr/>
        </p:nvCxnSpPr>
        <p:spPr>
          <a:xfrm>
            <a:off x="3677386" y="891800"/>
            <a:ext cx="0" cy="341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B34AA6-B238-23AE-3790-39BA7914C691}"/>
              </a:ext>
            </a:extLst>
          </p:cNvPr>
          <p:cNvSpPr txBox="1"/>
          <p:nvPr/>
        </p:nvSpPr>
        <p:spPr>
          <a:xfrm>
            <a:off x="2871856" y="1879970"/>
            <a:ext cx="607944" cy="1663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Clipping</a:t>
            </a:r>
            <a:endParaRPr lang="de-DE" sz="800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6C3CF3-6621-5598-A63A-0EFC3AD4ABE2}"/>
              </a:ext>
            </a:extLst>
          </p:cNvPr>
          <p:cNvCxnSpPr>
            <a:cxnSpLocks/>
          </p:cNvCxnSpPr>
          <p:nvPr/>
        </p:nvCxnSpPr>
        <p:spPr>
          <a:xfrm>
            <a:off x="3677386" y="891800"/>
            <a:ext cx="1650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EB86B6-B39E-8061-61D4-0CB619C8329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677386" y="2128650"/>
            <a:ext cx="1650083" cy="1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BFEFED-1381-8873-5D70-9771484E4B0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677386" y="3271359"/>
            <a:ext cx="162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2A1F10-083E-1980-33F9-1C64401F97B2}"/>
              </a:ext>
            </a:extLst>
          </p:cNvPr>
          <p:cNvCxnSpPr>
            <a:cxnSpLocks/>
          </p:cNvCxnSpPr>
          <p:nvPr/>
        </p:nvCxnSpPr>
        <p:spPr>
          <a:xfrm>
            <a:off x="3677386" y="4308100"/>
            <a:ext cx="162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8D92B14-3F8B-6AC4-5456-9E0C1EF0B7EE}"/>
              </a:ext>
            </a:extLst>
          </p:cNvPr>
          <p:cNvSpPr txBox="1"/>
          <p:nvPr/>
        </p:nvSpPr>
        <p:spPr>
          <a:xfrm>
            <a:off x="3803650" y="603250"/>
            <a:ext cx="1257894" cy="232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32Bits 0 to Infinity</a:t>
            </a:r>
            <a:endParaRPr lang="de-DE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0BCEDB-59B0-0EEB-B801-31E2015B435A}"/>
              </a:ext>
            </a:extLst>
          </p:cNvPr>
          <p:cNvSpPr txBox="1"/>
          <p:nvPr/>
        </p:nvSpPr>
        <p:spPr>
          <a:xfrm>
            <a:off x="3803650" y="1838029"/>
            <a:ext cx="1257894" cy="232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8Bits -100 to 100</a:t>
            </a:r>
            <a:endParaRPr lang="de-DE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A298C2-6C2C-F766-E73D-3B25C73E4834}"/>
              </a:ext>
            </a:extLst>
          </p:cNvPr>
          <p:cNvSpPr txBox="1"/>
          <p:nvPr/>
        </p:nvSpPr>
        <p:spPr>
          <a:xfrm>
            <a:off x="3803650" y="2941852"/>
            <a:ext cx="1257894" cy="232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8Bits -20 to 100</a:t>
            </a:r>
            <a:endParaRPr lang="de-DE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17044F-2815-F39F-860B-4B6DC331C7D7}"/>
              </a:ext>
            </a:extLst>
          </p:cNvPr>
          <p:cNvSpPr txBox="1"/>
          <p:nvPr/>
        </p:nvSpPr>
        <p:spPr>
          <a:xfrm>
            <a:off x="3803650" y="3958719"/>
            <a:ext cx="1257894" cy="232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8Bits 0 to 100</a:t>
            </a:r>
            <a:endParaRPr lang="de-DE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29670-532C-9665-6146-FC2D179BD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9334" y="2701237"/>
            <a:ext cx="1505819" cy="11600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2D8193-3C2C-FCD0-B161-F3A904848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0039" y="1487936"/>
            <a:ext cx="1576667" cy="1196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AC0FC8-8193-9D72-63D1-772009AB53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9334" y="3841480"/>
            <a:ext cx="1485999" cy="1150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B7B48-B29E-682A-4258-55FD143EF3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301" y="2955129"/>
            <a:ext cx="2000390" cy="1549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22A4BC-CC21-CCD5-B4C7-265FCBEBEE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45934" y="253750"/>
            <a:ext cx="1449847" cy="11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195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3974-CEB4-CDB8-2C9B-F8FCC0B5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Clipping Impact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C7271-2236-8B05-A4EC-5660A8B9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17</a:t>
            </a:fld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5DDF6E-4B9C-4639-45A1-2E0003D0A708}"/>
              </a:ext>
            </a:extLst>
          </p:cNvPr>
          <p:cNvSpPr txBox="1"/>
          <p:nvPr/>
        </p:nvSpPr>
        <p:spPr>
          <a:xfrm>
            <a:off x="901700" y="989164"/>
            <a:ext cx="1701800" cy="298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1200" dirty="0"/>
              <a:t> 32bit Reconstruction</a:t>
            </a:r>
            <a:endParaRPr lang="de-DE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44ACEC-62F7-1F79-7C4D-4365E18889CD}"/>
              </a:ext>
            </a:extLst>
          </p:cNvPr>
          <p:cNvCxnSpPr>
            <a:cxnSpLocks/>
          </p:cNvCxnSpPr>
          <p:nvPr/>
        </p:nvCxnSpPr>
        <p:spPr>
          <a:xfrm>
            <a:off x="2603500" y="2152650"/>
            <a:ext cx="107388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ACB1B8-B873-F825-0001-705377C57EA9}"/>
              </a:ext>
            </a:extLst>
          </p:cNvPr>
          <p:cNvCxnSpPr/>
          <p:nvPr/>
        </p:nvCxnSpPr>
        <p:spPr>
          <a:xfrm>
            <a:off x="3677386" y="891800"/>
            <a:ext cx="0" cy="341630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0B34AA6-B238-23AE-3790-39BA7914C691}"/>
              </a:ext>
            </a:extLst>
          </p:cNvPr>
          <p:cNvSpPr txBox="1"/>
          <p:nvPr/>
        </p:nvSpPr>
        <p:spPr>
          <a:xfrm>
            <a:off x="2871856" y="1879970"/>
            <a:ext cx="607944" cy="1663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b="1" i="1" dirty="0">
                <a:solidFill>
                  <a:srgbClr val="002060"/>
                </a:solidFill>
              </a:rPr>
              <a:t>Clipping</a:t>
            </a:r>
            <a:endParaRPr lang="de-DE" sz="800" b="1" i="1" dirty="0">
              <a:solidFill>
                <a:srgbClr val="00206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6C3CF3-6621-5598-A63A-0EFC3AD4ABE2}"/>
              </a:ext>
            </a:extLst>
          </p:cNvPr>
          <p:cNvCxnSpPr>
            <a:cxnSpLocks/>
          </p:cNvCxnSpPr>
          <p:nvPr/>
        </p:nvCxnSpPr>
        <p:spPr>
          <a:xfrm>
            <a:off x="3677386" y="891800"/>
            <a:ext cx="1650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EB86B6-B39E-8061-61D4-0CB619C83294}"/>
              </a:ext>
            </a:extLst>
          </p:cNvPr>
          <p:cNvCxnSpPr>
            <a:cxnSpLocks/>
          </p:cNvCxnSpPr>
          <p:nvPr/>
        </p:nvCxnSpPr>
        <p:spPr>
          <a:xfrm>
            <a:off x="3677386" y="2128650"/>
            <a:ext cx="1650083" cy="1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BFEFED-1381-8873-5D70-9771484E4B08}"/>
              </a:ext>
            </a:extLst>
          </p:cNvPr>
          <p:cNvCxnSpPr>
            <a:cxnSpLocks/>
          </p:cNvCxnSpPr>
          <p:nvPr/>
        </p:nvCxnSpPr>
        <p:spPr>
          <a:xfrm>
            <a:off x="3677386" y="3271359"/>
            <a:ext cx="162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A2A1F10-083E-1980-33F9-1C64401F97B2}"/>
              </a:ext>
            </a:extLst>
          </p:cNvPr>
          <p:cNvCxnSpPr>
            <a:cxnSpLocks/>
          </p:cNvCxnSpPr>
          <p:nvPr/>
        </p:nvCxnSpPr>
        <p:spPr>
          <a:xfrm>
            <a:off x="3677386" y="4308100"/>
            <a:ext cx="162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8D92B14-3F8B-6AC4-5456-9E0C1EF0B7EE}"/>
              </a:ext>
            </a:extLst>
          </p:cNvPr>
          <p:cNvSpPr txBox="1"/>
          <p:nvPr/>
        </p:nvSpPr>
        <p:spPr>
          <a:xfrm>
            <a:off x="3803650" y="603250"/>
            <a:ext cx="1257894" cy="232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dirty="0">
                <a:solidFill>
                  <a:srgbClr val="002060"/>
                </a:solidFill>
              </a:rPr>
              <a:t>32Bits 0 to Infinity</a:t>
            </a:r>
            <a:endParaRPr lang="de-DE" sz="800" dirty="0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0BCEDB-59B0-0EEB-B801-31E2015B435A}"/>
              </a:ext>
            </a:extLst>
          </p:cNvPr>
          <p:cNvSpPr txBox="1"/>
          <p:nvPr/>
        </p:nvSpPr>
        <p:spPr>
          <a:xfrm>
            <a:off x="3803650" y="1838029"/>
            <a:ext cx="1257894" cy="232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dirty="0">
                <a:solidFill>
                  <a:srgbClr val="002060"/>
                </a:solidFill>
              </a:rPr>
              <a:t>8Bits -100 to 100</a:t>
            </a:r>
            <a:endParaRPr lang="de-DE" sz="800" dirty="0">
              <a:solidFill>
                <a:srgbClr val="00206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A298C2-6C2C-F766-E73D-3B25C73E4834}"/>
              </a:ext>
            </a:extLst>
          </p:cNvPr>
          <p:cNvSpPr txBox="1"/>
          <p:nvPr/>
        </p:nvSpPr>
        <p:spPr>
          <a:xfrm>
            <a:off x="3803650" y="2941852"/>
            <a:ext cx="1257894" cy="232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dirty="0">
                <a:solidFill>
                  <a:srgbClr val="002060"/>
                </a:solidFill>
              </a:rPr>
              <a:t>8Bits -20 to 100</a:t>
            </a:r>
            <a:endParaRPr lang="de-DE" sz="800" dirty="0">
              <a:solidFill>
                <a:srgbClr val="00206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17044F-2815-F39F-860B-4B6DC331C7D7}"/>
              </a:ext>
            </a:extLst>
          </p:cNvPr>
          <p:cNvSpPr txBox="1"/>
          <p:nvPr/>
        </p:nvSpPr>
        <p:spPr>
          <a:xfrm>
            <a:off x="3803650" y="3958719"/>
            <a:ext cx="1257894" cy="2321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dirty="0">
                <a:solidFill>
                  <a:srgbClr val="002060"/>
                </a:solidFill>
              </a:rPr>
              <a:t>8Bits 0 to 100</a:t>
            </a:r>
            <a:endParaRPr lang="de-DE" sz="8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529670-532C-9665-6146-FC2D179BD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704" y="2610690"/>
            <a:ext cx="1568260" cy="1208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2D8193-3C2C-FCD0-B161-F3A904848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58" y="1350969"/>
            <a:ext cx="1576667" cy="1196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AC0FC8-8193-9D72-63D1-772009AB5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359" y="3882245"/>
            <a:ext cx="1506094" cy="1166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B7B48-B29E-682A-4258-55FD143EF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58" y="1429119"/>
            <a:ext cx="1754873" cy="13589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22A4BC-CC21-CCD5-B4C7-265FCBEBE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519" y="147370"/>
            <a:ext cx="1449847" cy="1140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C29DA0-5248-A2B1-068C-3A4AF0ABE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7320" y="2610690"/>
            <a:ext cx="1544711" cy="1166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0872A-D9B1-9069-DA5F-B4311111B3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0684" y="1369032"/>
            <a:ext cx="1581347" cy="1176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5183EC-8063-CB82-9FDB-EFE2B60E4C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5364" y="3852858"/>
            <a:ext cx="1576667" cy="1198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50A3A0-9700-FA61-AE4B-53D586E278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2952" y="2890049"/>
            <a:ext cx="1814870" cy="13589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EF3C8C-B753-1889-6546-EA91675593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73209" y="78643"/>
            <a:ext cx="1581347" cy="12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80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A96B-1347-0AC1-24E7-BFBA918C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50" y="103853"/>
            <a:ext cx="6822000" cy="717574"/>
          </a:xfrm>
        </p:spPr>
        <p:txBody>
          <a:bodyPr/>
          <a:lstStyle/>
          <a:p>
            <a:r>
              <a:rPr lang="en-US" dirty="0"/>
              <a:t>Testing on Other Samples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FA52A-A4F0-E36E-DA27-90C76B4E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18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A69795-99D8-8D11-0644-27C82152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0" y="2285898"/>
            <a:ext cx="1441324" cy="1133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828C09-C004-BA16-C36D-32833DB09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689" y="1018644"/>
            <a:ext cx="1396999" cy="1081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A0D367-8DC2-47BA-7DED-3C80E37A1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51" y="3565239"/>
            <a:ext cx="1428874" cy="112375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8A329A-CF83-439D-E00E-C164D7B38AC2}"/>
              </a:ext>
            </a:extLst>
          </p:cNvPr>
          <p:cNvSpPr/>
          <p:nvPr/>
        </p:nvSpPr>
        <p:spPr>
          <a:xfrm>
            <a:off x="1231075" y="619954"/>
            <a:ext cx="1530225" cy="284666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C200</a:t>
            </a:r>
          </a:p>
          <a:p>
            <a:pPr algn="ctr"/>
            <a:r>
              <a:rPr lang="de-DE" sz="600" i="1" dirty="0"/>
              <a:t>2_230110_1200_00001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CACDF7-8827-3076-DBB8-B2A367E04CCB}"/>
              </a:ext>
            </a:extLst>
          </p:cNvPr>
          <p:cNvSpPr/>
          <p:nvPr/>
        </p:nvSpPr>
        <p:spPr>
          <a:xfrm>
            <a:off x="6209537" y="727848"/>
            <a:ext cx="1530225" cy="284666"/>
          </a:xfrm>
          <a:prstGeom prst="roundRect">
            <a:avLst/>
          </a:prstGeom>
          <a:ln w="952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C200</a:t>
            </a:r>
          </a:p>
          <a:p>
            <a:pPr algn="ctr"/>
            <a:r>
              <a:rPr lang="de-DE" sz="600" dirty="0"/>
              <a:t>13_230110_1704_00001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B43F67-6169-886B-B9EB-0D04B7BC7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119" y="2239890"/>
            <a:ext cx="1456339" cy="11335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5BFC8E-EF0D-4E64-D1C6-835DEF82D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196" y="1112036"/>
            <a:ext cx="1447029" cy="1094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873073-6A82-AD92-A874-146DD980D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090" y="3495229"/>
            <a:ext cx="1456340" cy="1133543"/>
          </a:xfrm>
          <a:prstGeom prst="rect">
            <a:avLst/>
          </a:prstGeom>
        </p:spPr>
      </p:pic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2A32DBDE-B919-9F1D-199D-BCAB7B9233D1}"/>
              </a:ext>
            </a:extLst>
          </p:cNvPr>
          <p:cNvSpPr/>
          <p:nvPr/>
        </p:nvSpPr>
        <p:spPr>
          <a:xfrm>
            <a:off x="3657599" y="2677397"/>
            <a:ext cx="1397000" cy="41354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8Bit 0 to 100</a:t>
            </a:r>
            <a:endParaRPr lang="de-DE" sz="1000" dirty="0"/>
          </a:p>
        </p:txBody>
      </p: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6DC4FFDD-675D-AB5A-300A-8C1492064A4F}"/>
              </a:ext>
            </a:extLst>
          </p:cNvPr>
          <p:cNvSpPr/>
          <p:nvPr/>
        </p:nvSpPr>
        <p:spPr>
          <a:xfrm>
            <a:off x="3581400" y="1352012"/>
            <a:ext cx="1397000" cy="41354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32Bit Unclipped</a:t>
            </a:r>
            <a:endParaRPr lang="de-DE" sz="1000" dirty="0"/>
          </a:p>
        </p:txBody>
      </p: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91B6EE75-CB03-5571-C6FE-EA9C177AF6BE}"/>
              </a:ext>
            </a:extLst>
          </p:cNvPr>
          <p:cNvSpPr/>
          <p:nvPr/>
        </p:nvSpPr>
        <p:spPr>
          <a:xfrm>
            <a:off x="3657600" y="3837892"/>
            <a:ext cx="1397000" cy="413543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32Bit 0 to Infinity</a:t>
            </a:r>
            <a:endParaRPr lang="de-DE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B0D1FF-A3EA-C7ED-A62F-D259C65EBF2B}"/>
              </a:ext>
            </a:extLst>
          </p:cNvPr>
          <p:cNvCxnSpPr>
            <a:stCxn id="23" idx="0"/>
          </p:cNvCxnSpPr>
          <p:nvPr/>
        </p:nvCxnSpPr>
        <p:spPr>
          <a:xfrm flipV="1">
            <a:off x="5054599" y="2884168"/>
            <a:ext cx="24242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B64F2B-7358-C1CA-8BF8-14FC1AEE73C1}"/>
              </a:ext>
            </a:extLst>
          </p:cNvPr>
          <p:cNvCxnSpPr>
            <a:cxnSpLocks/>
          </p:cNvCxnSpPr>
          <p:nvPr/>
        </p:nvCxnSpPr>
        <p:spPr>
          <a:xfrm flipH="1" flipV="1">
            <a:off x="1581524" y="2911122"/>
            <a:ext cx="2076075" cy="6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55D48F-1510-012C-DD86-C26DE3A336C4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978400" y="1542531"/>
            <a:ext cx="1198756" cy="1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DED443-571A-D22D-D142-B2E35C43A220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2742949" y="1558784"/>
            <a:ext cx="838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AC409F-A30A-973A-1B15-65B9DEA3355B}"/>
              </a:ext>
            </a:extLst>
          </p:cNvPr>
          <p:cNvCxnSpPr>
            <a:stCxn id="25" idx="0"/>
          </p:cNvCxnSpPr>
          <p:nvPr/>
        </p:nvCxnSpPr>
        <p:spPr>
          <a:xfrm flipV="1">
            <a:off x="5054600" y="3998770"/>
            <a:ext cx="2424287" cy="4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32ECB68-5D5F-CB7B-7B20-D8C70ACA0C98}"/>
              </a:ext>
            </a:extLst>
          </p:cNvPr>
          <p:cNvCxnSpPr>
            <a:stCxn id="25" idx="2"/>
          </p:cNvCxnSpPr>
          <p:nvPr/>
        </p:nvCxnSpPr>
        <p:spPr>
          <a:xfrm flipH="1" flipV="1">
            <a:off x="1637863" y="4044662"/>
            <a:ext cx="201973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FD5544C3-7329-6654-2606-7A05FE953098}"/>
              </a:ext>
            </a:extLst>
          </p:cNvPr>
          <p:cNvSpPr/>
          <p:nvPr/>
        </p:nvSpPr>
        <p:spPr>
          <a:xfrm>
            <a:off x="4184650" y="1943100"/>
            <a:ext cx="317500" cy="469900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56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82B16-DEA1-E7B2-9ACC-25DDE2A7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19</a:t>
            </a:fld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F5279-F802-1A2F-E6C5-DBB40025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708674"/>
            <a:ext cx="4229343" cy="41693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E64400A-61DD-462C-0105-422FE58B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50" y="195751"/>
            <a:ext cx="6822000" cy="717574"/>
          </a:xfrm>
        </p:spPr>
        <p:txBody>
          <a:bodyPr/>
          <a:lstStyle/>
          <a:p>
            <a:r>
              <a:rPr lang="en-US" dirty="0"/>
              <a:t>Observing the Tile Pattern (32Bit 0 to Infinity)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474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DD7F-2ECD-5ACE-34FF-EDC538B2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278164"/>
            <a:ext cx="6822000" cy="717574"/>
          </a:xfrm>
        </p:spPr>
        <p:txBody>
          <a:bodyPr/>
          <a:lstStyle/>
          <a:p>
            <a:r>
              <a:rPr lang="en-US" dirty="0"/>
              <a:t>Background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E8259-0571-B031-435D-5A44185E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A9F8A-4DE4-62F5-7371-8B694465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F395F-5E9F-6E82-CFE8-07679D62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2</a:t>
            </a:fld>
            <a:endParaRPr lang="de-DE"/>
          </a:p>
        </p:txBody>
      </p:sp>
      <p:pic>
        <p:nvPicPr>
          <p:cNvPr id="1026" name="Picture 2" descr="A schematic set-up of a x-ray computed tomography in industrial ...">
            <a:extLst>
              <a:ext uri="{FF2B5EF4-FFF2-40B4-BE49-F238E27FC236}">
                <a16:creationId xmlns:a16="http://schemas.microsoft.com/office/drawing/2014/main" id="{2754BE29-FC3A-B108-19A3-8C733879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50" y="1483542"/>
            <a:ext cx="3462796" cy="226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hematic representation of XCT imaging process (edited from Landis ...">
            <a:extLst>
              <a:ext uri="{FF2B5EF4-FFF2-40B4-BE49-F238E27FC236}">
                <a16:creationId xmlns:a16="http://schemas.microsoft.com/office/drawing/2014/main" id="{1FE0B994-92CE-7821-45B5-B3A3AEC72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59" y="1782162"/>
            <a:ext cx="3498841" cy="157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986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F337-D155-25F6-D288-D0EA7EC6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0B65A-8A90-0CDA-8B9E-D62EEA2E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10.02.2017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91A92-4BBB-7976-2D60-D89FFADF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F60EC-726A-30B8-870A-44E2630F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20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C2DF6-A104-79AE-E296-E396A3D3AD72}"/>
              </a:ext>
            </a:extLst>
          </p:cNvPr>
          <p:cNvSpPr txBox="1"/>
          <p:nvPr/>
        </p:nvSpPr>
        <p:spPr>
          <a:xfrm>
            <a:off x="4667665" y="4220441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dirty="0"/>
              <a:t>We observe a pattern for std image vs. COR . </a:t>
            </a:r>
          </a:p>
          <a:p>
            <a:pPr>
              <a:lnSpc>
                <a:spcPts val="2100"/>
              </a:lnSpc>
            </a:pPr>
            <a:r>
              <a:rPr lang="en-US" sz="800" dirty="0"/>
              <a:t>To use this pattern we need to generalize for all CTs. How do we do that ? </a:t>
            </a:r>
          </a:p>
          <a:p>
            <a:pPr>
              <a:lnSpc>
                <a:spcPts val="2100"/>
              </a:lnSpc>
            </a:pPr>
            <a:r>
              <a:rPr lang="en-US" sz="800" dirty="0"/>
              <a:t>Clipping the negative values </a:t>
            </a:r>
          </a:p>
          <a:p>
            <a:pPr>
              <a:lnSpc>
                <a:spcPts val="2100"/>
              </a:lnSpc>
            </a:pPr>
            <a:endParaRPr lang="en-US" sz="800" dirty="0"/>
          </a:p>
          <a:p>
            <a:pPr>
              <a:lnSpc>
                <a:spcPts val="2100"/>
              </a:lnSpc>
            </a:pPr>
            <a:endParaRPr lang="de-DE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F8A1BE-E7CB-771B-5706-8E78816CC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36" y="874787"/>
            <a:ext cx="1345264" cy="1345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678751-D794-FAD2-6294-73F4D5893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31" y="874787"/>
            <a:ext cx="1345264" cy="134526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65CA65C-7C2E-07BB-3937-AAD36187406E}"/>
              </a:ext>
            </a:extLst>
          </p:cNvPr>
          <p:cNvSpPr/>
          <p:nvPr/>
        </p:nvSpPr>
        <p:spPr>
          <a:xfrm>
            <a:off x="1872893" y="1371600"/>
            <a:ext cx="514774" cy="137745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166679-A0AD-0CD4-EF79-746DD2180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01" y="2485027"/>
            <a:ext cx="2545770" cy="197134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8A4057-C5BE-3021-7B16-619D2A8747A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109368" y="2220051"/>
            <a:ext cx="569530" cy="1517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6811A8-D2F3-ACA3-7DD6-8C493DFD99D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188564" y="2220051"/>
            <a:ext cx="974999" cy="94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0F79721-6D62-A9EE-1F15-CB2435E9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987" y="987573"/>
            <a:ext cx="1816100" cy="10634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5B7EEC-7A8F-CCBF-C988-1D34677CA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6193" y="978221"/>
            <a:ext cx="1816100" cy="10622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0B1C56-4F5E-38CF-BCF9-A4B010F2D0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2000" y="2671421"/>
            <a:ext cx="2000390" cy="15490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14DD8C-36EB-2864-C65B-BD7D4CA759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9436" y="2681684"/>
            <a:ext cx="1969614" cy="1549019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80B14BE-3820-A6B2-0B18-740B45CAEEA6}"/>
              </a:ext>
            </a:extLst>
          </p:cNvPr>
          <p:cNvSpPr/>
          <p:nvPr/>
        </p:nvSpPr>
        <p:spPr>
          <a:xfrm>
            <a:off x="6563253" y="1429494"/>
            <a:ext cx="514774" cy="137745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E30910-1023-7CF5-E20F-8CD68D508A18}"/>
              </a:ext>
            </a:extLst>
          </p:cNvPr>
          <p:cNvCxnSpPr>
            <a:cxnSpLocks/>
          </p:cNvCxnSpPr>
          <p:nvPr/>
        </p:nvCxnSpPr>
        <p:spPr>
          <a:xfrm>
            <a:off x="5651120" y="1951305"/>
            <a:ext cx="4083" cy="67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30DBFE-5586-B92C-CEF8-B29A3B50574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994243" y="1951305"/>
            <a:ext cx="0" cy="730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83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A96B-1347-0AC1-24E7-BFBA918C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Calculated COR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FA52A-A4F0-E36E-DA27-90C76B4E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21</a:t>
            </a:fld>
            <a:endParaRPr lang="de-DE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7D75BA3-A294-B17C-A6A1-FD85EA2E5C07}"/>
              </a:ext>
            </a:extLst>
          </p:cNvPr>
          <p:cNvSpPr/>
          <p:nvPr/>
        </p:nvSpPr>
        <p:spPr>
          <a:xfrm>
            <a:off x="943151" y="4032877"/>
            <a:ext cx="1476199" cy="602623"/>
          </a:xfrm>
          <a:prstGeom prst="roundRec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COR = 1300.5</a:t>
            </a:r>
          </a:p>
          <a:p>
            <a:pPr algn="ctr"/>
            <a:r>
              <a:rPr lang="en-US" sz="1100" i="1" dirty="0"/>
              <a:t>Without Clipping</a:t>
            </a:r>
            <a:endParaRPr lang="de-DE" sz="11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5C6F91-6C7C-E4F3-D9E1-75EEFAEC13C0}"/>
              </a:ext>
            </a:extLst>
          </p:cNvPr>
          <p:cNvSpPr/>
          <p:nvPr/>
        </p:nvSpPr>
        <p:spPr>
          <a:xfrm>
            <a:off x="3924352" y="4011095"/>
            <a:ext cx="1476199" cy="624405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COR = 1301.5</a:t>
            </a:r>
          </a:p>
          <a:p>
            <a:pPr algn="ctr"/>
            <a:r>
              <a:rPr lang="en-US" sz="1100" i="1" dirty="0"/>
              <a:t>Manually</a:t>
            </a:r>
            <a:endParaRPr lang="de-DE" sz="11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174C9-6D6F-A9E7-25B0-B447EEC20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98" y="1051688"/>
            <a:ext cx="2842828" cy="2853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44AC7A-845A-2EA0-8EB7-B4D4CC766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10" y="1046364"/>
            <a:ext cx="2839243" cy="285347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30448EC-972B-0E16-0FE5-B86EA1CABB29}"/>
              </a:ext>
            </a:extLst>
          </p:cNvPr>
          <p:cNvSpPr/>
          <p:nvPr/>
        </p:nvSpPr>
        <p:spPr>
          <a:xfrm>
            <a:off x="6905551" y="4001883"/>
            <a:ext cx="1381199" cy="633617"/>
          </a:xfrm>
          <a:prstGeom prst="roundRect">
            <a:avLst/>
          </a:prstGeom>
          <a:ln w="127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COR = 1301.6</a:t>
            </a:r>
          </a:p>
          <a:p>
            <a:pPr algn="ctr"/>
            <a:r>
              <a:rPr lang="en-US" sz="1100" i="1" dirty="0"/>
              <a:t>With Clipping</a:t>
            </a:r>
            <a:endParaRPr lang="de-DE" sz="1100" i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5A5A3A6-2920-B1FB-81F2-02DB93206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171" y="1062361"/>
            <a:ext cx="2839244" cy="28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6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DD7F-2ECD-5ACE-34FF-EDC538B2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36914"/>
            <a:ext cx="6822000" cy="717574"/>
          </a:xfrm>
        </p:spPr>
        <p:txBody>
          <a:bodyPr/>
          <a:lstStyle/>
          <a:p>
            <a:r>
              <a:rPr lang="en-US" dirty="0"/>
              <a:t>Center of Rotation (COR)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F395F-5E9F-6E82-CFE8-07679D62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3</a:t>
            </a:fld>
            <a:endParaRPr lang="de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F56271-A260-CD1A-7AE9-9383667B69A4}"/>
              </a:ext>
            </a:extLst>
          </p:cNvPr>
          <p:cNvSpPr/>
          <p:nvPr/>
        </p:nvSpPr>
        <p:spPr>
          <a:xfrm>
            <a:off x="3434003" y="948100"/>
            <a:ext cx="1140804" cy="11213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A32BA9-1783-5E86-AEEF-F33F4B393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17" y="948100"/>
            <a:ext cx="2823995" cy="282399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111E527-F76C-43A0-82DC-F0250F29FDB9}"/>
              </a:ext>
            </a:extLst>
          </p:cNvPr>
          <p:cNvSpPr/>
          <p:nvPr/>
        </p:nvSpPr>
        <p:spPr>
          <a:xfrm>
            <a:off x="2516051" y="3881032"/>
            <a:ext cx="1355892" cy="11823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2B623A-ADA2-2FFC-F744-907A668ABBF0}"/>
              </a:ext>
            </a:extLst>
          </p:cNvPr>
          <p:cNvSpPr/>
          <p:nvPr/>
        </p:nvSpPr>
        <p:spPr>
          <a:xfrm>
            <a:off x="916919" y="2280848"/>
            <a:ext cx="508764" cy="433136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757F05-8534-0764-4D4C-4FD4022C9511}"/>
              </a:ext>
            </a:extLst>
          </p:cNvPr>
          <p:cNvCxnSpPr>
            <a:cxnSpLocks/>
            <a:stCxn id="10" idx="7"/>
          </p:cNvCxnSpPr>
          <p:nvPr/>
        </p:nvCxnSpPr>
        <p:spPr>
          <a:xfrm flipV="1">
            <a:off x="1351176" y="1689581"/>
            <a:ext cx="2040811" cy="654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8560A71-9B9E-281D-C7A7-E11742E655F7}"/>
              </a:ext>
            </a:extLst>
          </p:cNvPr>
          <p:cNvSpPr/>
          <p:nvPr/>
        </p:nvSpPr>
        <p:spPr>
          <a:xfrm>
            <a:off x="1663436" y="2391149"/>
            <a:ext cx="814438" cy="764561"/>
          </a:xfrm>
          <a:prstGeom prst="ellipse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3AE046-4F15-F499-B488-93782CE38544}"/>
              </a:ext>
            </a:extLst>
          </p:cNvPr>
          <p:cNvCxnSpPr>
            <a:cxnSpLocks/>
            <a:stCxn id="22" idx="4"/>
            <a:endCxn id="9" idx="1"/>
          </p:cNvCxnSpPr>
          <p:nvPr/>
        </p:nvCxnSpPr>
        <p:spPr>
          <a:xfrm>
            <a:off x="2070655" y="3155710"/>
            <a:ext cx="643962" cy="89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545785F1-8513-2AA6-3210-541553DB75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232" y="901266"/>
            <a:ext cx="2979766" cy="2979766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FB5DE234-BFB5-B311-9E46-32F2E0B48609}"/>
              </a:ext>
            </a:extLst>
          </p:cNvPr>
          <p:cNvSpPr/>
          <p:nvPr/>
        </p:nvSpPr>
        <p:spPr>
          <a:xfrm>
            <a:off x="3976058" y="2280848"/>
            <a:ext cx="1140804" cy="1121331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4DCF80-60B3-0BED-41DD-4AC1F6DA8119}"/>
              </a:ext>
            </a:extLst>
          </p:cNvPr>
          <p:cNvSpPr/>
          <p:nvPr/>
        </p:nvSpPr>
        <p:spPr>
          <a:xfrm>
            <a:off x="6561988" y="2301192"/>
            <a:ext cx="508764" cy="433136"/>
          </a:xfrm>
          <a:prstGeom prst="ellipse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B5C488-0461-E289-17C2-ED854C0C6D27}"/>
              </a:ext>
            </a:extLst>
          </p:cNvPr>
          <p:cNvCxnSpPr>
            <a:cxnSpLocks/>
            <a:stCxn id="42" idx="2"/>
            <a:endCxn id="40" idx="6"/>
          </p:cNvCxnSpPr>
          <p:nvPr/>
        </p:nvCxnSpPr>
        <p:spPr>
          <a:xfrm flipH="1">
            <a:off x="5116862" y="2517760"/>
            <a:ext cx="1445126" cy="32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A81032C-ABB6-6CC3-37C8-AF43078DD204}"/>
              </a:ext>
            </a:extLst>
          </p:cNvPr>
          <p:cNvSpPr/>
          <p:nvPr/>
        </p:nvSpPr>
        <p:spPr>
          <a:xfrm>
            <a:off x="7228260" y="2491685"/>
            <a:ext cx="814438" cy="764561"/>
          </a:xfrm>
          <a:prstGeom prst="ellipse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7FE7722-963E-4DD0-253E-2053F8524E27}"/>
              </a:ext>
            </a:extLst>
          </p:cNvPr>
          <p:cNvSpPr/>
          <p:nvPr/>
        </p:nvSpPr>
        <p:spPr>
          <a:xfrm>
            <a:off x="4428155" y="3783476"/>
            <a:ext cx="1355892" cy="1182300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EECADB-4BCE-B997-67E0-CF7577776027}"/>
              </a:ext>
            </a:extLst>
          </p:cNvPr>
          <p:cNvCxnSpPr>
            <a:cxnSpLocks/>
            <a:stCxn id="49" idx="3"/>
            <a:endCxn id="50" idx="7"/>
          </p:cNvCxnSpPr>
          <p:nvPr/>
        </p:nvCxnSpPr>
        <p:spPr>
          <a:xfrm flipH="1">
            <a:off x="5585481" y="3144279"/>
            <a:ext cx="1762051" cy="812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35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DD7F-2ECD-5ACE-34FF-EDC538B2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36914"/>
            <a:ext cx="6822000" cy="717574"/>
          </a:xfrm>
        </p:spPr>
        <p:txBody>
          <a:bodyPr/>
          <a:lstStyle/>
          <a:p>
            <a:r>
              <a:rPr lang="en-US" dirty="0"/>
              <a:t>Introduction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F395F-5E9F-6E82-CFE8-07679D62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4</a:t>
            </a:fld>
            <a:endParaRPr lang="de-D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9AC6B7-7287-8055-3FA8-A4A3D0FD8F16}"/>
              </a:ext>
            </a:extLst>
          </p:cNvPr>
          <p:cNvSpPr/>
          <p:nvPr/>
        </p:nvSpPr>
        <p:spPr>
          <a:xfrm>
            <a:off x="3415795" y="1322984"/>
            <a:ext cx="1801299" cy="405636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Problem with Manual COR Finding</a:t>
            </a:r>
            <a:endParaRPr lang="de-DE" sz="11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F98019-30C9-94A6-02BB-260A3D2FD5C9}"/>
              </a:ext>
            </a:extLst>
          </p:cNvPr>
          <p:cNvSpPr/>
          <p:nvPr/>
        </p:nvSpPr>
        <p:spPr>
          <a:xfrm>
            <a:off x="990000" y="1322984"/>
            <a:ext cx="1801299" cy="4056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Prone to Error</a:t>
            </a:r>
            <a:endParaRPr lang="de-DE" sz="11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83857D-4499-56F5-EBF1-8518FD9FFA34}"/>
              </a:ext>
            </a:extLst>
          </p:cNvPr>
          <p:cNvSpPr/>
          <p:nvPr/>
        </p:nvSpPr>
        <p:spPr>
          <a:xfrm>
            <a:off x="5910343" y="1316765"/>
            <a:ext cx="1801299" cy="40563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Time Consuming</a:t>
            </a:r>
            <a:endParaRPr lang="de-DE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E2C705-5763-4D5F-6273-AD781AE1DB56}"/>
              </a:ext>
            </a:extLst>
          </p:cNvPr>
          <p:cNvCxnSpPr>
            <a:stCxn id="13" idx="1"/>
            <a:endCxn id="15" idx="3"/>
          </p:cNvCxnSpPr>
          <p:nvPr/>
        </p:nvCxnSpPr>
        <p:spPr>
          <a:xfrm flipH="1">
            <a:off x="2791299" y="1525802"/>
            <a:ext cx="624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81E876-0AA0-D314-5B87-FDB389FFF85B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5217094" y="1519583"/>
            <a:ext cx="693249" cy="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558A1F-182C-C7DF-CFFE-38ACEF393F09}"/>
              </a:ext>
            </a:extLst>
          </p:cNvPr>
          <p:cNvSpPr/>
          <p:nvPr/>
        </p:nvSpPr>
        <p:spPr>
          <a:xfrm>
            <a:off x="2533500" y="4196022"/>
            <a:ext cx="1377002" cy="32644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Procedures</a:t>
            </a:r>
            <a:endParaRPr lang="de-DE" sz="11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1D102D-7433-F9B7-675A-B5BA25EC80ED}"/>
              </a:ext>
            </a:extLst>
          </p:cNvPr>
          <p:cNvSpPr/>
          <p:nvPr/>
        </p:nvSpPr>
        <p:spPr>
          <a:xfrm>
            <a:off x="5217094" y="2259607"/>
            <a:ext cx="3214607" cy="34734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Normal Distribution of Random COR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E2D39E-6513-BC48-F0CB-66DA1B8CFC16}"/>
              </a:ext>
            </a:extLst>
          </p:cNvPr>
          <p:cNvSpPr/>
          <p:nvPr/>
        </p:nvSpPr>
        <p:spPr>
          <a:xfrm>
            <a:off x="5217094" y="2782674"/>
            <a:ext cx="3214607" cy="34734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Reconstructing Specific Slice for all COR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6B4597-0F1F-5F9C-9889-D8E5E0BD2F69}"/>
              </a:ext>
            </a:extLst>
          </p:cNvPr>
          <p:cNvSpPr/>
          <p:nvPr/>
        </p:nvSpPr>
        <p:spPr>
          <a:xfrm>
            <a:off x="5217093" y="3320439"/>
            <a:ext cx="3214607" cy="34734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Calculation of Standard Deviation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370F6E-4339-EE3A-80CD-8ADC7783F5F6}"/>
              </a:ext>
            </a:extLst>
          </p:cNvPr>
          <p:cNvSpPr/>
          <p:nvPr/>
        </p:nvSpPr>
        <p:spPr>
          <a:xfrm>
            <a:off x="5217092" y="3839842"/>
            <a:ext cx="3214607" cy="34734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Plotting the COR Values to SD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8F05CC-D2B1-4187-12F4-31200426FECF}"/>
              </a:ext>
            </a:extLst>
          </p:cNvPr>
          <p:cNvSpPr/>
          <p:nvPr/>
        </p:nvSpPr>
        <p:spPr>
          <a:xfrm>
            <a:off x="5217094" y="4359245"/>
            <a:ext cx="3214607" cy="34734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Analyzing the Trend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AB0CE7-B328-0E01-C55D-BAA89D21354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10502" y="4359245"/>
            <a:ext cx="361949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D147B4-DC4D-5249-73C3-2423C8DADC7F}"/>
              </a:ext>
            </a:extLst>
          </p:cNvPr>
          <p:cNvCxnSpPr>
            <a:cxnSpLocks/>
          </p:cNvCxnSpPr>
          <p:nvPr/>
        </p:nvCxnSpPr>
        <p:spPr>
          <a:xfrm>
            <a:off x="4272451" y="2418916"/>
            <a:ext cx="0" cy="211843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ED9B69-E59B-4B73-7702-B9D93FACA0B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72451" y="2418916"/>
            <a:ext cx="944643" cy="1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F7D8C5-E22B-CC94-EDCB-2F773BBCD627}"/>
              </a:ext>
            </a:extLst>
          </p:cNvPr>
          <p:cNvCxnSpPr>
            <a:endCxn id="14" idx="1"/>
          </p:cNvCxnSpPr>
          <p:nvPr/>
        </p:nvCxnSpPr>
        <p:spPr>
          <a:xfrm flipV="1">
            <a:off x="4272451" y="4532916"/>
            <a:ext cx="944643" cy="4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F277BD-6E51-664C-8676-CE3D70123F4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72451" y="2956345"/>
            <a:ext cx="944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8B742C-C44D-F413-7955-18692138208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272451" y="3494110"/>
            <a:ext cx="944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A89C927-79B8-5A24-68F5-AB26147A250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272451" y="4012689"/>
            <a:ext cx="944641" cy="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9EBB7B5-5A03-76E2-8E6C-0429C8C3F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401" y="2175438"/>
            <a:ext cx="1302694" cy="130269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2290E1D-AA22-D6C7-745E-B9FADBC865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73" y="2178363"/>
            <a:ext cx="1302694" cy="130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8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B060-8598-1177-AC71-74F953AB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VS COR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5133B-4076-CADB-3DF4-FC5C3B0C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5</a:t>
            </a:fld>
            <a:endParaRPr lang="de-D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7AD50F-9831-FB2C-9614-F04AA8AA120C}"/>
              </a:ext>
            </a:extLst>
          </p:cNvPr>
          <p:cNvGrpSpPr/>
          <p:nvPr/>
        </p:nvGrpSpPr>
        <p:grpSpPr>
          <a:xfrm>
            <a:off x="1711476" y="1551138"/>
            <a:ext cx="7020797" cy="3292710"/>
            <a:chOff x="311150" y="762000"/>
            <a:chExt cx="8064898" cy="378238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409FA25-A049-B30B-B50D-55DE652CE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08479" y="1285914"/>
              <a:ext cx="3248399" cy="2515427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6FBC03-C8DF-7310-E42B-051CAE9AF7FA}"/>
                </a:ext>
              </a:extLst>
            </p:cNvPr>
            <p:cNvCxnSpPr>
              <a:cxnSpLocks/>
            </p:cNvCxnSpPr>
            <p:nvPr/>
          </p:nvCxnSpPr>
          <p:spPr>
            <a:xfrm>
              <a:off x="5080049" y="3428961"/>
              <a:ext cx="14414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8635FBB-57D1-81EC-D629-5A670AB82A24}"/>
                </a:ext>
              </a:extLst>
            </p:cNvPr>
            <p:cNvCxnSpPr>
              <a:cxnSpLocks/>
            </p:cNvCxnSpPr>
            <p:nvPr/>
          </p:nvCxnSpPr>
          <p:spPr>
            <a:xfrm>
              <a:off x="4222774" y="2148447"/>
              <a:ext cx="22986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5778046-FE60-5A02-29A9-B9F298C14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298" y="2734637"/>
              <a:ext cx="1809750" cy="18097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7010EA4-E759-B154-7E5B-099683198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50" y="1938098"/>
              <a:ext cx="1809750" cy="1809750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2550B37-1A57-3E8D-1801-2AD01E238C8C}"/>
                </a:ext>
              </a:extLst>
            </p:cNvPr>
            <p:cNvCxnSpPr/>
            <p:nvPr/>
          </p:nvCxnSpPr>
          <p:spPr>
            <a:xfrm flipH="1">
              <a:off x="2165748" y="2995054"/>
              <a:ext cx="14664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D1DD4D5-8D48-8A14-73E4-43B8F0992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298" y="762000"/>
              <a:ext cx="1809750" cy="180975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F7B932D-BC24-EB60-8110-129692C11768}"/>
                </a:ext>
              </a:extLst>
            </p:cNvPr>
            <p:cNvSpPr/>
            <p:nvPr/>
          </p:nvSpPr>
          <p:spPr>
            <a:xfrm>
              <a:off x="3549824" y="3988689"/>
              <a:ext cx="1530225" cy="284666"/>
            </a:xfrm>
            <a:prstGeom prst="roundRect">
              <a:avLst/>
            </a:prstGeom>
            <a:ln w="9525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C200</a:t>
              </a:r>
            </a:p>
            <a:p>
              <a:pPr algn="ctr"/>
              <a:r>
                <a:rPr lang="de-DE" sz="600" i="1" dirty="0"/>
                <a:t>2_230110_1200_00001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4F19C8-8A29-54CC-39F4-70AD2330D896}"/>
              </a:ext>
            </a:extLst>
          </p:cNvPr>
          <p:cNvGrpSpPr/>
          <p:nvPr/>
        </p:nvGrpSpPr>
        <p:grpSpPr>
          <a:xfrm>
            <a:off x="493717" y="804163"/>
            <a:ext cx="2793214" cy="1323893"/>
            <a:chOff x="-759199" y="1612659"/>
            <a:chExt cx="6257200" cy="244697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99F44A7-F408-E5EA-2BF3-E9E4473D25CF}"/>
                </a:ext>
              </a:extLst>
            </p:cNvPr>
            <p:cNvSpPr/>
            <p:nvPr/>
          </p:nvSpPr>
          <p:spPr>
            <a:xfrm>
              <a:off x="-759199" y="3366566"/>
              <a:ext cx="1736001" cy="68863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Procedures</a:t>
              </a:r>
              <a:endParaRPr lang="de-DE" sz="7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BF2042A-7D5D-71AF-DBC9-7F466A1DF3A3}"/>
                </a:ext>
              </a:extLst>
            </p:cNvPr>
            <p:cNvSpPr/>
            <p:nvPr/>
          </p:nvSpPr>
          <p:spPr>
            <a:xfrm>
              <a:off x="2283394" y="1612659"/>
              <a:ext cx="3214607" cy="3473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/>
                <a:t>Normal Distribution of Random COR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8BDEBAE-C46E-A1C6-5D94-4F0A89C596D5}"/>
                </a:ext>
              </a:extLst>
            </p:cNvPr>
            <p:cNvSpPr/>
            <p:nvPr/>
          </p:nvSpPr>
          <p:spPr>
            <a:xfrm>
              <a:off x="2283394" y="2135726"/>
              <a:ext cx="3214607" cy="3473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/>
                <a:t>Reconstructing Specific Slice for all COR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4B99644-F2DD-D814-D241-F390F7F3F3E8}"/>
                </a:ext>
              </a:extLst>
            </p:cNvPr>
            <p:cNvSpPr/>
            <p:nvPr/>
          </p:nvSpPr>
          <p:spPr>
            <a:xfrm>
              <a:off x="2283393" y="2673491"/>
              <a:ext cx="3214607" cy="3473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/>
                <a:t>Calculation of Standard Deviation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634803E-42DC-CC58-1D60-74BC9C32AB7C}"/>
                </a:ext>
              </a:extLst>
            </p:cNvPr>
            <p:cNvSpPr/>
            <p:nvPr/>
          </p:nvSpPr>
          <p:spPr>
            <a:xfrm>
              <a:off x="2283392" y="3192894"/>
              <a:ext cx="3214607" cy="3473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/>
                <a:t>Plotting the COR Values to SD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A7A1FCD-47A5-D8F5-BEBE-7D992BC5F565}"/>
                </a:ext>
              </a:extLst>
            </p:cNvPr>
            <p:cNvSpPr/>
            <p:nvPr/>
          </p:nvSpPr>
          <p:spPr>
            <a:xfrm>
              <a:off x="2283394" y="3712297"/>
              <a:ext cx="3214607" cy="34734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00" dirty="0"/>
                <a:t>Analyzing the Trend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DA802F3-1305-6701-1DB7-0D940AE033A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976802" y="3710886"/>
              <a:ext cx="361949" cy="141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DA30A72-8C3C-7661-1E6E-F7D5E98303DE}"/>
                </a:ext>
              </a:extLst>
            </p:cNvPr>
            <p:cNvCxnSpPr>
              <a:cxnSpLocks/>
            </p:cNvCxnSpPr>
            <p:nvPr/>
          </p:nvCxnSpPr>
          <p:spPr>
            <a:xfrm>
              <a:off x="1338751" y="1771968"/>
              <a:ext cx="0" cy="211843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A6AD55A-CFE4-5E66-1C58-52EDF49D5575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1338751" y="1771968"/>
              <a:ext cx="944643" cy="14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76C9C2A-7E80-F3EA-ACA1-D4F000111B9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338751" y="2309397"/>
              <a:ext cx="9446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649A211-4C43-113B-486A-3D3CFF1E1F07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1338751" y="2847162"/>
              <a:ext cx="9446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C707AD-6574-AAC3-2D7C-05FCF06345C7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338751" y="3365741"/>
              <a:ext cx="944641" cy="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5994C8-5962-F8B2-FA35-CBA63BF2B3EA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430242" y="2034095"/>
            <a:ext cx="421688" cy="2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09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A96B-1347-0AC1-24E7-BFBA918C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FA52A-A4F0-E36E-DA27-90C76B4E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6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6D40BA-0844-799E-BE54-5C790856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6" y="3362733"/>
            <a:ext cx="2189252" cy="1695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9B68E-1D45-B0B9-D23E-1B053DE6C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720" y="3355396"/>
            <a:ext cx="2238207" cy="1733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9467DA-5FC4-846A-2DED-D8A33891C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332" y="3397239"/>
            <a:ext cx="2122600" cy="164365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50AB9C-BA6F-0352-83B7-CF3DE23BCD2F}"/>
              </a:ext>
            </a:extLst>
          </p:cNvPr>
          <p:cNvSpPr/>
          <p:nvPr/>
        </p:nvSpPr>
        <p:spPr>
          <a:xfrm>
            <a:off x="1123620" y="787549"/>
            <a:ext cx="1384301" cy="40005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Reconstruction</a:t>
            </a:r>
            <a:endParaRPr lang="de-DE" sz="11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AC83A6-8A51-1E1A-E148-F0AD9A65AE9F}"/>
              </a:ext>
            </a:extLst>
          </p:cNvPr>
          <p:cNvSpPr/>
          <p:nvPr/>
        </p:nvSpPr>
        <p:spPr>
          <a:xfrm>
            <a:off x="1123620" y="1621263"/>
            <a:ext cx="1384301" cy="40005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No Filter</a:t>
            </a:r>
            <a:endParaRPr lang="de-DE" sz="11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C5D6A2-4601-8A9F-E412-C30563C4B96D}"/>
              </a:ext>
            </a:extLst>
          </p:cNvPr>
          <p:cNvSpPr/>
          <p:nvPr/>
        </p:nvSpPr>
        <p:spPr>
          <a:xfrm>
            <a:off x="1123620" y="2509251"/>
            <a:ext cx="1384301" cy="40005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Standard Deviation</a:t>
            </a:r>
            <a:endParaRPr lang="de-DE" sz="11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778658-4559-65A2-CAAE-3CFD26CEC3F4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815771" y="1187599"/>
            <a:ext cx="0" cy="4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11B5AC-1B6F-55B0-7D6A-0C2123D6403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815771" y="2021313"/>
            <a:ext cx="0" cy="48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44DE772-A2AE-19E6-F413-5F32435C4EBD}"/>
              </a:ext>
            </a:extLst>
          </p:cNvPr>
          <p:cNvSpPr/>
          <p:nvPr/>
        </p:nvSpPr>
        <p:spPr>
          <a:xfrm>
            <a:off x="3879849" y="787549"/>
            <a:ext cx="1384301" cy="40005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Reconstruction</a:t>
            </a:r>
            <a:endParaRPr lang="de-DE" sz="11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DBDDE05-2F8E-382D-0BCD-F4CF8DA0B90C}"/>
              </a:ext>
            </a:extLst>
          </p:cNvPr>
          <p:cNvSpPr/>
          <p:nvPr/>
        </p:nvSpPr>
        <p:spPr>
          <a:xfrm>
            <a:off x="3879849" y="1621263"/>
            <a:ext cx="1384301" cy="40005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Mean Filter</a:t>
            </a:r>
            <a:endParaRPr lang="de-DE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177BA2-CD97-6459-8B85-2A6A45624BB2}"/>
              </a:ext>
            </a:extLst>
          </p:cNvPr>
          <p:cNvSpPr/>
          <p:nvPr/>
        </p:nvSpPr>
        <p:spPr>
          <a:xfrm>
            <a:off x="3879849" y="2509251"/>
            <a:ext cx="1384301" cy="40005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Standard Deviation</a:t>
            </a:r>
            <a:endParaRPr lang="de-DE" sz="11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F597A1-DA8D-3C43-F7D6-887A4A99873A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4572000" y="1187599"/>
            <a:ext cx="0" cy="4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211E61-4024-8619-0A7F-4566DEC12024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4572000" y="2021313"/>
            <a:ext cx="0" cy="48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4DDB601-86B1-D5F4-5863-FB3FB8598F5F}"/>
              </a:ext>
            </a:extLst>
          </p:cNvPr>
          <p:cNvSpPr/>
          <p:nvPr/>
        </p:nvSpPr>
        <p:spPr>
          <a:xfrm>
            <a:off x="6561319" y="787549"/>
            <a:ext cx="1384301" cy="40005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Reconstruction</a:t>
            </a:r>
            <a:endParaRPr lang="de-DE" sz="11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4CDD1BA-8FA0-10A7-CAD4-65EEDCD01928}"/>
              </a:ext>
            </a:extLst>
          </p:cNvPr>
          <p:cNvSpPr/>
          <p:nvPr/>
        </p:nvSpPr>
        <p:spPr>
          <a:xfrm>
            <a:off x="6561319" y="1621263"/>
            <a:ext cx="1384301" cy="40005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Median Filter</a:t>
            </a:r>
            <a:endParaRPr lang="de-DE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9F39FB4-21B5-0188-BA47-612BCD034430}"/>
              </a:ext>
            </a:extLst>
          </p:cNvPr>
          <p:cNvSpPr/>
          <p:nvPr/>
        </p:nvSpPr>
        <p:spPr>
          <a:xfrm>
            <a:off x="6561319" y="2509251"/>
            <a:ext cx="1384301" cy="40005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Standard Deviation</a:t>
            </a:r>
            <a:endParaRPr lang="de-DE" sz="11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5F6C26-69A1-EB33-2DA9-BF9FEE16D78C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7253470" y="1187599"/>
            <a:ext cx="0" cy="4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197D56-EEB6-4575-7E34-98AF50838CAC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7253470" y="2021313"/>
            <a:ext cx="0" cy="48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60A826-8ED3-B8A6-5676-CE993AF89DBD}"/>
              </a:ext>
            </a:extLst>
          </p:cNvPr>
          <p:cNvCxnSpPr/>
          <p:nvPr/>
        </p:nvCxnSpPr>
        <p:spPr>
          <a:xfrm>
            <a:off x="1815771" y="2909301"/>
            <a:ext cx="0" cy="4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E081306-C76E-F235-1333-AB29FED84733}"/>
              </a:ext>
            </a:extLst>
          </p:cNvPr>
          <p:cNvCxnSpPr/>
          <p:nvPr/>
        </p:nvCxnSpPr>
        <p:spPr>
          <a:xfrm>
            <a:off x="4572000" y="2909301"/>
            <a:ext cx="0" cy="4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EA75D2-74EB-53F3-AC5E-AB97C88D1F69}"/>
              </a:ext>
            </a:extLst>
          </p:cNvPr>
          <p:cNvCxnSpPr/>
          <p:nvPr/>
        </p:nvCxnSpPr>
        <p:spPr>
          <a:xfrm>
            <a:off x="7253470" y="2909301"/>
            <a:ext cx="0" cy="433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47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A96B-1347-0AC1-24E7-BFBA918C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Curve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FA52A-A4F0-E36E-DA27-90C76B4E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7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1F0AC-F74B-05C0-4561-666DA887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1289479"/>
            <a:ext cx="3362772" cy="25645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6C2DF2-FD29-B25C-FD98-6D6FE37B4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98" y="1289480"/>
            <a:ext cx="3311822" cy="25645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3A14A1-4A88-BCD2-052A-9B2A394003D5}"/>
              </a:ext>
            </a:extLst>
          </p:cNvPr>
          <p:cNvSpPr/>
          <p:nvPr/>
        </p:nvSpPr>
        <p:spPr>
          <a:xfrm>
            <a:off x="2305050" y="2019547"/>
            <a:ext cx="596900" cy="717574"/>
          </a:xfrm>
          <a:prstGeom prst="rect">
            <a:avLst/>
          </a:prstGeom>
          <a:noFill/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DE33A7-04C0-6D22-29F0-C53D784217F2}"/>
              </a:ext>
            </a:extLst>
          </p:cNvPr>
          <p:cNvCxnSpPr/>
          <p:nvPr/>
        </p:nvCxnSpPr>
        <p:spPr>
          <a:xfrm>
            <a:off x="2965450" y="2279897"/>
            <a:ext cx="177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4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A96B-1347-0AC1-24E7-BFBA918C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Estimation from Zoomed Plot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FA52A-A4F0-E36E-DA27-90C76B4E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8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1F0AC-F74B-05C0-4561-666DA887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2" y="734948"/>
            <a:ext cx="2747995" cy="2095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4BD3B5-71C6-4842-6CA0-4E468DE71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334" y="734948"/>
            <a:ext cx="2660098" cy="20286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589C3-E0F6-8B75-6269-B1DB6D649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033" y="734948"/>
            <a:ext cx="2660098" cy="202866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3B235B7-0E9D-11C5-5178-8F038D51D7D4}"/>
              </a:ext>
            </a:extLst>
          </p:cNvPr>
          <p:cNvSpPr/>
          <p:nvPr/>
        </p:nvSpPr>
        <p:spPr>
          <a:xfrm>
            <a:off x="1822553" y="890811"/>
            <a:ext cx="133350" cy="142726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079F0A-31FF-1E9F-FB8E-3BAC587BFDF1}"/>
              </a:ext>
            </a:extLst>
          </p:cNvPr>
          <p:cNvSpPr/>
          <p:nvPr/>
        </p:nvSpPr>
        <p:spPr>
          <a:xfrm>
            <a:off x="4622527" y="874180"/>
            <a:ext cx="133350" cy="142726"/>
          </a:xfrm>
          <a:prstGeom prst="ellipse">
            <a:avLst/>
          </a:prstGeom>
          <a:noFill/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AD9A56-18E7-9BE5-5698-FFB4E574CC4F}"/>
              </a:ext>
            </a:extLst>
          </p:cNvPr>
          <p:cNvSpPr/>
          <p:nvPr/>
        </p:nvSpPr>
        <p:spPr>
          <a:xfrm>
            <a:off x="7249007" y="880530"/>
            <a:ext cx="133350" cy="142726"/>
          </a:xfrm>
          <a:prstGeom prst="ellipse">
            <a:avLst/>
          </a:prstGeom>
          <a:noFill/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95621A-3031-6036-BEF7-37888AC77326}"/>
              </a:ext>
            </a:extLst>
          </p:cNvPr>
          <p:cNvCxnSpPr/>
          <p:nvPr/>
        </p:nvCxnSpPr>
        <p:spPr>
          <a:xfrm>
            <a:off x="1889228" y="1033537"/>
            <a:ext cx="0" cy="209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0E597E-4F4F-0D84-52EF-DA284F0335DD}"/>
              </a:ext>
            </a:extLst>
          </p:cNvPr>
          <p:cNvCxnSpPr>
            <a:stCxn id="8" idx="4"/>
          </p:cNvCxnSpPr>
          <p:nvPr/>
        </p:nvCxnSpPr>
        <p:spPr>
          <a:xfrm>
            <a:off x="4689202" y="1016906"/>
            <a:ext cx="0" cy="2069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A5764F-80E0-256B-018A-CC433A77BD9C}"/>
              </a:ext>
            </a:extLst>
          </p:cNvPr>
          <p:cNvCxnSpPr>
            <a:stCxn id="9" idx="4"/>
          </p:cNvCxnSpPr>
          <p:nvPr/>
        </p:nvCxnSpPr>
        <p:spPr>
          <a:xfrm>
            <a:off x="7315682" y="1023256"/>
            <a:ext cx="0" cy="206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537D56D-A917-A186-B5F5-A65A19E90483}"/>
              </a:ext>
            </a:extLst>
          </p:cNvPr>
          <p:cNvSpPr/>
          <p:nvPr/>
        </p:nvSpPr>
        <p:spPr>
          <a:xfrm>
            <a:off x="1240602" y="3176513"/>
            <a:ext cx="1295297" cy="366787"/>
          </a:xfrm>
          <a:prstGeom prst="round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COR = 1300.5</a:t>
            </a:r>
            <a:endParaRPr lang="de-DE" sz="11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2CA77B-923F-758D-C6C6-DD6EA35BE894}"/>
              </a:ext>
            </a:extLst>
          </p:cNvPr>
          <p:cNvSpPr/>
          <p:nvPr/>
        </p:nvSpPr>
        <p:spPr>
          <a:xfrm>
            <a:off x="4041554" y="3171676"/>
            <a:ext cx="1295295" cy="366787"/>
          </a:xfrm>
          <a:prstGeom prst="round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COR = 1300.5</a:t>
            </a:r>
            <a:endParaRPr lang="de-DE" sz="11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EB40C4-D612-D985-7239-B84E607D5CAA}"/>
              </a:ext>
            </a:extLst>
          </p:cNvPr>
          <p:cNvSpPr/>
          <p:nvPr/>
        </p:nvSpPr>
        <p:spPr>
          <a:xfrm>
            <a:off x="6668036" y="3138394"/>
            <a:ext cx="1295291" cy="366787"/>
          </a:xfrm>
          <a:prstGeom prst="roundRect">
            <a:avLst/>
          </a:prstGeom>
          <a:ln w="952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?</a:t>
            </a:r>
            <a:endParaRPr lang="de-DE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29E84A-0A16-53EF-74B0-FED1474835E8}"/>
              </a:ext>
            </a:extLst>
          </p:cNvPr>
          <p:cNvSpPr txBox="1"/>
          <p:nvPr/>
        </p:nvSpPr>
        <p:spPr>
          <a:xfrm>
            <a:off x="892355" y="888691"/>
            <a:ext cx="587265" cy="48157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dSD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dCOR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 &gt;  </a:t>
            </a:r>
            <a:r>
              <a:rPr lang="de-DE" sz="800" dirty="0">
                <a:solidFill>
                  <a:schemeClr val="accent4">
                    <a:lumMod val="75000"/>
                  </a:schemeClr>
                </a:solidFill>
              </a:rPr>
              <a:t>0 </a:t>
            </a:r>
          </a:p>
          <a:p>
            <a:pPr>
              <a:lnSpc>
                <a:spcPts val="2100"/>
              </a:lnSpc>
            </a:pPr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dSD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dCOR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de-DE" sz="800" dirty="0">
                <a:solidFill>
                  <a:schemeClr val="accent4">
                    <a:lumMod val="75000"/>
                  </a:schemeClr>
                </a:solidFill>
              </a:rPr>
              <a:t>&lt; 0 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C646CCEE-31A1-AA43-E167-F006CC8445C2}"/>
              </a:ext>
            </a:extLst>
          </p:cNvPr>
          <p:cNvSpPr/>
          <p:nvPr/>
        </p:nvSpPr>
        <p:spPr>
          <a:xfrm>
            <a:off x="2012950" y="3982161"/>
            <a:ext cx="4991100" cy="574318"/>
          </a:xfrm>
          <a:prstGeom prst="round2Diag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Manually Calculated COR: 1301.5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09200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A96B-1347-0AC1-24E7-BFBA918C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Derivative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FA52A-A4F0-E36E-DA27-90C76B4E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9</a:t>
            </a:fld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F6AE86-F0BF-218F-FE1F-CC33E870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050" y="1507349"/>
            <a:ext cx="3107950" cy="23622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17E474-7321-7CB6-CDF8-EFC41E0F7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50" y="1451124"/>
            <a:ext cx="3081876" cy="23622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84D8F8-3282-BD3F-57D7-96547D6EA0BD}"/>
              </a:ext>
            </a:extLst>
          </p:cNvPr>
          <p:cNvCxnSpPr/>
          <p:nvPr/>
        </p:nvCxnSpPr>
        <p:spPr>
          <a:xfrm flipV="1">
            <a:off x="1231900" y="1720850"/>
            <a:ext cx="1136650" cy="1619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526E1C-CE26-68A9-100C-2D5A8F1FE135}"/>
              </a:ext>
            </a:extLst>
          </p:cNvPr>
          <p:cNvCxnSpPr/>
          <p:nvPr/>
        </p:nvCxnSpPr>
        <p:spPr>
          <a:xfrm>
            <a:off x="2520950" y="1720850"/>
            <a:ext cx="1111250" cy="1397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9C67E8-8066-5639-FE70-1CB3EC91D9F9}"/>
              </a:ext>
            </a:extLst>
          </p:cNvPr>
          <p:cNvSpPr txBox="1"/>
          <p:nvPr/>
        </p:nvSpPr>
        <p:spPr>
          <a:xfrm>
            <a:off x="1352550" y="1806733"/>
            <a:ext cx="895350" cy="320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sz="1000" dirty="0" err="1">
                <a:solidFill>
                  <a:schemeClr val="accent1"/>
                </a:solidFill>
              </a:rPr>
              <a:t>dy</a:t>
            </a:r>
            <a:r>
              <a:rPr lang="en-US" sz="1000" dirty="0">
                <a:solidFill>
                  <a:schemeClr val="accent1"/>
                </a:solidFill>
              </a:rPr>
              <a:t>/dx &gt;  </a:t>
            </a:r>
            <a:r>
              <a:rPr lang="de-DE" sz="1000" dirty="0">
                <a:solidFill>
                  <a:schemeClr val="accent1"/>
                </a:solidFill>
              </a:rPr>
              <a:t>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063F2-B823-68D5-54E6-6166ADA4F50B}"/>
              </a:ext>
            </a:extLst>
          </p:cNvPr>
          <p:cNvSpPr txBox="1"/>
          <p:nvPr/>
        </p:nvSpPr>
        <p:spPr>
          <a:xfrm>
            <a:off x="2820000" y="1806733"/>
            <a:ext cx="895350" cy="320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sz="1000" dirty="0" err="1">
                <a:solidFill>
                  <a:schemeClr val="accent5"/>
                </a:solidFill>
              </a:rPr>
              <a:t>dy</a:t>
            </a:r>
            <a:r>
              <a:rPr lang="en-US" sz="1000" dirty="0">
                <a:solidFill>
                  <a:schemeClr val="accent5"/>
                </a:solidFill>
              </a:rPr>
              <a:t>/dx &lt;  </a:t>
            </a:r>
            <a:r>
              <a:rPr lang="de-DE" sz="1000" dirty="0">
                <a:solidFill>
                  <a:schemeClr val="accent5"/>
                </a:solidFill>
              </a:rPr>
              <a:t>0 </a:t>
            </a:r>
          </a:p>
        </p:txBody>
      </p:sp>
    </p:spTree>
    <p:extLst>
      <p:ext uri="{BB962C8B-B14F-4D97-AF65-F5344CB8AC3E}">
        <p14:creationId xmlns:p14="http://schemas.microsoft.com/office/powerpoint/2010/main" val="1269381922"/>
      </p:ext>
    </p:extLst>
  </p:cSld>
  <p:clrMapOvr>
    <a:masterClrMapping/>
  </p:clrMapOvr>
</p:sld>
</file>

<file path=ppt/theme/theme1.xml><?xml version="1.0" encoding="utf-8"?>
<a:theme xmlns:a="http://schemas.openxmlformats.org/drawingml/2006/main" name="BAM_16zu9_master">
  <a:themeElements>
    <a:clrScheme name="BAM">
      <a:dk1>
        <a:srgbClr val="000000"/>
      </a:dk1>
      <a:lt1>
        <a:sysClr val="window" lastClr="FFFFFF"/>
      </a:lt1>
      <a:dk2>
        <a:srgbClr val="002832"/>
      </a:dk2>
      <a:lt2>
        <a:srgbClr val="FFFFFF"/>
      </a:lt2>
      <a:accent1>
        <a:srgbClr val="D2001E"/>
      </a:accent1>
      <a:accent2>
        <a:srgbClr val="501919"/>
      </a:accent2>
      <a:accent3>
        <a:srgbClr val="00AFF0"/>
      </a:accent3>
      <a:accent4>
        <a:srgbClr val="00556E"/>
      </a:accent4>
      <a:accent5>
        <a:srgbClr val="8CB40F"/>
      </a:accent5>
      <a:accent6>
        <a:srgbClr val="FFFF00"/>
      </a:accent6>
      <a:hlink>
        <a:srgbClr val="002832"/>
      </a:hlink>
      <a:folHlink>
        <a:srgbClr val="002832"/>
      </a:folHlink>
    </a:clrScheme>
    <a:fontScheme name="BAM Tex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ts val="2100"/>
          </a:lnSpc>
          <a:defRPr sz="1600" dirty="0"/>
        </a:defPPr>
      </a:lstStyle>
    </a:txDef>
  </a:objectDefaults>
  <a:extraClrSchemeLst>
    <a:extraClrScheme>
      <a:clrScheme name="BAM Farben">
        <a:dk1>
          <a:sysClr val="windowText" lastClr="000000"/>
        </a:dk1>
        <a:lt1>
          <a:sysClr val="window" lastClr="FFFFFF"/>
        </a:lt1>
        <a:dk2>
          <a:srgbClr val="002832"/>
        </a:dk2>
        <a:lt2>
          <a:srgbClr val="FFFFFF"/>
        </a:lt2>
        <a:accent1>
          <a:srgbClr val="D2001E"/>
        </a:accent1>
        <a:accent2>
          <a:srgbClr val="501919"/>
        </a:accent2>
        <a:accent3>
          <a:srgbClr val="00AFF0"/>
        </a:accent3>
        <a:accent4>
          <a:srgbClr val="00556E"/>
        </a:accent4>
        <a:accent5>
          <a:srgbClr val="8CB40F"/>
        </a:accent5>
        <a:accent6>
          <a:srgbClr val="FFFF00"/>
        </a:accent6>
        <a:hlink>
          <a:srgbClr val="002832"/>
        </a:hlink>
        <a:folHlink>
          <a:srgbClr val="002832"/>
        </a:folHlink>
      </a:clrScheme>
    </a:extraClrScheme>
  </a:extraClrSchemeLst>
  <a:extLst>
    <a:ext uri="{05A4C25C-085E-4340-85A3-A5531E510DB2}">
      <thm15:themeFamily xmlns:thm15="http://schemas.microsoft.com/office/thememl/2012/main" name="BAM_16zu9_master" id="{C9821BEF-2ACB-2B4B-8DCE-EE3870480A58}" vid="{C73E6368-F41D-804E-8BA9-C0FF5A538FBE}"/>
    </a:ext>
  </a:extLst>
</a:theme>
</file>

<file path=ppt/theme/theme2.xml><?xml version="1.0" encoding="utf-8"?>
<a:theme xmlns:a="http://schemas.openxmlformats.org/drawingml/2006/main" name="BAM - Master">
  <a:themeElements>
    <a:clrScheme name="BAM">
      <a:dk1>
        <a:srgbClr val="002832"/>
      </a:dk1>
      <a:lt1>
        <a:sysClr val="window" lastClr="FFFFFF"/>
      </a:lt1>
      <a:dk2>
        <a:srgbClr val="002832"/>
      </a:dk2>
      <a:lt2>
        <a:srgbClr val="FFFFFF"/>
      </a:lt2>
      <a:accent1>
        <a:srgbClr val="D2001E"/>
      </a:accent1>
      <a:accent2>
        <a:srgbClr val="501919"/>
      </a:accent2>
      <a:accent3>
        <a:srgbClr val="00AFF0"/>
      </a:accent3>
      <a:accent4>
        <a:srgbClr val="00556E"/>
      </a:accent4>
      <a:accent5>
        <a:srgbClr val="8CB40F"/>
      </a:accent5>
      <a:accent6>
        <a:srgbClr val="FFDC00"/>
      </a:accent6>
      <a:hlink>
        <a:srgbClr val="DC2328"/>
      </a:hlink>
      <a:folHlink>
        <a:srgbClr val="00556E"/>
      </a:folHlink>
    </a:clrScheme>
    <a:fontScheme name="BAM Tex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ts val="2100"/>
          </a:lnSpc>
          <a:defRPr sz="1600" dirty="0"/>
        </a:defPPr>
      </a:lstStyle>
    </a:txDef>
  </a:objectDefaults>
  <a:extraClrSchemeLst>
    <a:extraClrScheme>
      <a:clrScheme name="BAM Farben">
        <a:dk1>
          <a:sysClr val="windowText" lastClr="000000"/>
        </a:dk1>
        <a:lt1>
          <a:sysClr val="window" lastClr="FFFFFF"/>
        </a:lt1>
        <a:dk2>
          <a:srgbClr val="002832"/>
        </a:dk2>
        <a:lt2>
          <a:srgbClr val="FFFFFF"/>
        </a:lt2>
        <a:accent1>
          <a:srgbClr val="D2001E"/>
        </a:accent1>
        <a:accent2>
          <a:srgbClr val="501919"/>
        </a:accent2>
        <a:accent3>
          <a:srgbClr val="00AFF0"/>
        </a:accent3>
        <a:accent4>
          <a:srgbClr val="00556E"/>
        </a:accent4>
        <a:accent5>
          <a:srgbClr val="8CB40F"/>
        </a:accent5>
        <a:accent6>
          <a:srgbClr val="FFDC00"/>
        </a:accent6>
        <a:hlink>
          <a:srgbClr val="002832"/>
        </a:hlink>
        <a:folHlink>
          <a:srgbClr val="002832"/>
        </a:folHlink>
      </a:clrScheme>
    </a:extraClrScheme>
  </a:extraClrScheme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BAM_16zu9</Template>
  <TotalTime>0</TotalTime>
  <Words>372</Words>
  <Application>Microsoft Office PowerPoint</Application>
  <PresentationFormat>On-screen Show (16:9)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.AppleSystemUIFont</vt:lpstr>
      <vt:lpstr>Arial</vt:lpstr>
      <vt:lpstr>Calibri</vt:lpstr>
      <vt:lpstr>Verdana</vt:lpstr>
      <vt:lpstr>BAM_16zu9_master</vt:lpstr>
      <vt:lpstr>Automatic Center of Rotation adjustment in synchrotron XCT   </vt:lpstr>
      <vt:lpstr>Background</vt:lpstr>
      <vt:lpstr>Center of Rotation (COR)</vt:lpstr>
      <vt:lpstr>Introduction</vt:lpstr>
      <vt:lpstr>Standard Deviation VS COR</vt:lpstr>
      <vt:lpstr>Standard Deviation </vt:lpstr>
      <vt:lpstr>Analyzing the Curve</vt:lpstr>
      <vt:lpstr>Point Estimation from Zoomed Plot</vt:lpstr>
      <vt:lpstr>First Derivative</vt:lpstr>
      <vt:lpstr>Comparison of Calculated COR</vt:lpstr>
      <vt:lpstr>Cropping the Tiff (200px from Center)</vt:lpstr>
      <vt:lpstr>Observing the Tile Pattern</vt:lpstr>
      <vt:lpstr>Curve Pattern Testing on Samples</vt:lpstr>
      <vt:lpstr>Curve Pattern Testing on Samples</vt:lpstr>
      <vt:lpstr>Intensity Clipping</vt:lpstr>
      <vt:lpstr>Reconstructed Clipped Plot</vt:lpstr>
      <vt:lpstr>Intensity Clipping Impact</vt:lpstr>
      <vt:lpstr>Testing on Other Samples</vt:lpstr>
      <vt:lpstr>Observing the Tile Pattern (32Bit 0 to Infinity)</vt:lpstr>
      <vt:lpstr>Conclusion </vt:lpstr>
      <vt:lpstr>Comparison of Calculated COR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Dhakal, Garima</dc:creator>
  <cp:lastModifiedBy>Dhakal, Garima</cp:lastModifiedBy>
  <cp:revision>57</cp:revision>
  <dcterms:created xsi:type="dcterms:W3CDTF">2023-07-18T12:49:19Z</dcterms:created>
  <dcterms:modified xsi:type="dcterms:W3CDTF">2023-08-15T08:33:14Z</dcterms:modified>
  <cp:category>Präsentation</cp:category>
  <cp:contentStatus>2017-04-11</cp:contentStatus>
</cp:coreProperties>
</file>