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rchivo Black" panose="020B0604020202020204" charset="0"/>
      <p:regular r:id="rId16"/>
    </p:embeddedFont>
    <p:embeddedFont>
      <p:font typeface="Garet" panose="020B0604020202020204" charset="-52"/>
      <p:regular r:id="rId17"/>
    </p:embeddedFont>
    <p:embeddedFont>
      <p:font typeface="Garet Bold" panose="020B0604020202020204" charset="-52"/>
      <p:regular r:id="rId18"/>
    </p:embeddedFont>
    <p:embeddedFont>
      <p:font typeface="Garet Light" panose="020B0604020202020204" charset="-52"/>
      <p:regular r:id="rId19"/>
    </p:embeddedFont>
    <p:embeddedFont>
      <p:font typeface="Greenth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3" name="Freeform 3"/>
          <p:cNvSpPr/>
          <p:nvPr/>
        </p:nvSpPr>
        <p:spPr>
          <a:xfrm>
            <a:off x="15379298" y="8311463"/>
            <a:ext cx="1880002" cy="946837"/>
          </a:xfrm>
          <a:custGeom>
            <a:avLst/>
            <a:gdLst/>
            <a:ahLst/>
            <a:cxnLst/>
            <a:rect l="l" t="t" r="r" b="b"/>
            <a:pathLst>
              <a:path w="1880002" h="946837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4" name="Freeform 4"/>
          <p:cNvSpPr/>
          <p:nvPr/>
        </p:nvSpPr>
        <p:spPr>
          <a:xfrm>
            <a:off x="1028700" y="1028700"/>
            <a:ext cx="797433" cy="707541"/>
          </a:xfrm>
          <a:custGeom>
            <a:avLst/>
            <a:gdLst/>
            <a:ahLst/>
            <a:cxnLst/>
            <a:rect l="l" t="t" r="r" b="b"/>
            <a:pathLst>
              <a:path w="797433" h="707541">
                <a:moveTo>
                  <a:pt x="0" y="0"/>
                </a:moveTo>
                <a:lnTo>
                  <a:pt x="797433" y="0"/>
                </a:lnTo>
                <a:lnTo>
                  <a:pt x="797433" y="707541"/>
                </a:lnTo>
                <a:lnTo>
                  <a:pt x="0" y="70754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5" name="TextBox 5"/>
          <p:cNvSpPr txBox="1"/>
          <p:nvPr/>
        </p:nvSpPr>
        <p:spPr>
          <a:xfrm>
            <a:off x="7760892" y="7082364"/>
            <a:ext cx="9373830" cy="370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Автор презентации: Климович Дарья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968701" y="990600"/>
            <a:ext cx="4321082" cy="62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Сделано:</a:t>
            </a:r>
          </a:p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 06/07/2025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31635" y="927735"/>
            <a:ext cx="5170540" cy="737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на примере Qt/C++</a:t>
            </a:r>
          </a:p>
          <a:p>
            <a:pPr algn="l">
              <a:lnSpc>
                <a:spcPts val="2939"/>
              </a:lnSpc>
              <a:spcBef>
                <a:spcPct val="0"/>
              </a:spcBef>
            </a:pPr>
            <a:endParaRPr lang="en-US" sz="2099" b="1">
              <a:solidFill>
                <a:srgbClr val="000000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1750642" y="982048"/>
            <a:ext cx="338117" cy="338117"/>
          </a:xfrm>
          <a:custGeom>
            <a:avLst/>
            <a:gdLst/>
            <a:ahLst/>
            <a:cxnLst/>
            <a:rect l="l" t="t" r="r" b="b"/>
            <a:pathLst>
              <a:path w="338117" h="338117">
                <a:moveTo>
                  <a:pt x="0" y="0"/>
                </a:moveTo>
                <a:lnTo>
                  <a:pt x="338118" y="0"/>
                </a:lnTo>
                <a:lnTo>
                  <a:pt x="338118" y="338117"/>
                </a:lnTo>
                <a:lnTo>
                  <a:pt x="0" y="33811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9" name="TextBox 9"/>
          <p:cNvSpPr txBox="1"/>
          <p:nvPr/>
        </p:nvSpPr>
        <p:spPr>
          <a:xfrm>
            <a:off x="3499578" y="4117759"/>
            <a:ext cx="13964348" cy="3671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7178"/>
              </a:lnSpc>
            </a:pPr>
            <a:r>
              <a:rPr lang="en-US" sz="8251" spc="-90">
                <a:solidFill>
                  <a:srgbClr val="000000"/>
                </a:solidFill>
                <a:latin typeface="Greenth"/>
                <a:ea typeface="Greenth"/>
                <a:cs typeface="Greenth"/>
                <a:sym typeface="Greenth"/>
              </a:rPr>
              <a:t> РИСОВАНИЕ ЛИНИЙ И ФИГУР. ПАЛИТРА ЦВЕТОВ. </a:t>
            </a:r>
          </a:p>
          <a:p>
            <a:pPr marL="0" lvl="0" indent="0" algn="r">
              <a:lnSpc>
                <a:spcPts val="7178"/>
              </a:lnSpc>
            </a:pPr>
            <a:r>
              <a:rPr lang="en-US" sz="8251" u="none" spc="-90">
                <a:solidFill>
                  <a:srgbClr val="000000"/>
                </a:solidFill>
                <a:latin typeface="Greenth"/>
                <a:ea typeface="Greenth"/>
                <a:cs typeface="Greenth"/>
                <a:sym typeface="Greenth"/>
              </a:rPr>
              <a:t> ЗАКРАСКА ФИГУР.</a:t>
            </a:r>
          </a:p>
          <a:p>
            <a:pPr marL="0" lvl="0" indent="0" algn="r">
              <a:lnSpc>
                <a:spcPts val="8099"/>
              </a:lnSpc>
            </a:pPr>
            <a:endParaRPr lang="en-US" sz="8251" u="none" spc="-90">
              <a:solidFill>
                <a:srgbClr val="000000"/>
              </a:solidFill>
              <a:latin typeface="Greenth"/>
              <a:ea typeface="Greenth"/>
              <a:cs typeface="Greenth"/>
              <a:sym typeface="Green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grpSp>
        <p:nvGrpSpPr>
          <p:cNvPr id="3" name="Group 3"/>
          <p:cNvGrpSpPr/>
          <p:nvPr/>
        </p:nvGrpSpPr>
        <p:grpSpPr>
          <a:xfrm>
            <a:off x="1028700" y="1187768"/>
            <a:ext cx="6178512" cy="1880382"/>
            <a:chOff x="0" y="0"/>
            <a:chExt cx="8238016" cy="2507176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4634385" cy="1535396"/>
              <a:chOff x="0" y="0"/>
              <a:chExt cx="1297038" cy="429715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297038" cy="429715"/>
              </a:xfrm>
              <a:custGeom>
                <a:avLst/>
                <a:gdLst/>
                <a:ahLst/>
                <a:cxnLst/>
                <a:rect l="l" t="t" r="r" b="b"/>
                <a:pathLst>
                  <a:path w="1297038" h="429715">
                    <a:moveTo>
                      <a:pt x="0" y="0"/>
                    </a:moveTo>
                    <a:lnTo>
                      <a:pt x="1297038" y="0"/>
                    </a:lnTo>
                    <a:lnTo>
                      <a:pt x="1297038" y="429715"/>
                    </a:lnTo>
                    <a:lnTo>
                      <a:pt x="0" y="429715"/>
                    </a:lnTo>
                    <a:close/>
                  </a:path>
                </a:pathLst>
              </a:custGeom>
              <a:solidFill>
                <a:srgbClr val="FF3131">
                  <a:alpha val="34902"/>
                </a:srgbClr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6" name="TextBox 6"/>
              <p:cNvSpPr txBox="1"/>
              <p:nvPr/>
            </p:nvSpPr>
            <p:spPr>
              <a:xfrm>
                <a:off x="0" y="-47625"/>
                <a:ext cx="1297038" cy="4773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>
              <a:off x="921859" y="703384"/>
              <a:ext cx="4634385" cy="1535396"/>
              <a:chOff x="0" y="0"/>
              <a:chExt cx="1297038" cy="42971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297038" cy="429715"/>
              </a:xfrm>
              <a:custGeom>
                <a:avLst/>
                <a:gdLst/>
                <a:ahLst/>
                <a:cxnLst/>
                <a:rect l="l" t="t" r="r" b="b"/>
                <a:pathLst>
                  <a:path w="1297038" h="429715">
                    <a:moveTo>
                      <a:pt x="0" y="0"/>
                    </a:moveTo>
                    <a:lnTo>
                      <a:pt x="1297038" y="0"/>
                    </a:lnTo>
                    <a:lnTo>
                      <a:pt x="1297038" y="429715"/>
                    </a:lnTo>
                    <a:lnTo>
                      <a:pt x="0" y="429715"/>
                    </a:lnTo>
                    <a:close/>
                  </a:path>
                </a:pathLst>
              </a:custGeom>
              <a:solidFill>
                <a:srgbClr val="FF914D">
                  <a:alpha val="34902"/>
                </a:srgbClr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47625"/>
                <a:ext cx="1297038" cy="4773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>
              <a:off x="1731978" y="518283"/>
              <a:ext cx="4634385" cy="1535396"/>
              <a:chOff x="0" y="0"/>
              <a:chExt cx="1297038" cy="429715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297038" cy="429715"/>
              </a:xfrm>
              <a:custGeom>
                <a:avLst/>
                <a:gdLst/>
                <a:ahLst/>
                <a:cxnLst/>
                <a:rect l="l" t="t" r="r" b="b"/>
                <a:pathLst>
                  <a:path w="1297038" h="429715">
                    <a:moveTo>
                      <a:pt x="0" y="0"/>
                    </a:moveTo>
                    <a:lnTo>
                      <a:pt x="1297038" y="0"/>
                    </a:lnTo>
                    <a:lnTo>
                      <a:pt x="1297038" y="429715"/>
                    </a:lnTo>
                    <a:lnTo>
                      <a:pt x="0" y="429715"/>
                    </a:lnTo>
                    <a:close/>
                  </a:path>
                </a:pathLst>
              </a:custGeom>
              <a:solidFill>
                <a:srgbClr val="FFDE59">
                  <a:alpha val="34902"/>
                </a:srgbClr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1297038" cy="4773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2430356" y="212866"/>
              <a:ext cx="4634385" cy="1535396"/>
              <a:chOff x="0" y="0"/>
              <a:chExt cx="1297038" cy="429715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297038" cy="429715"/>
              </a:xfrm>
              <a:custGeom>
                <a:avLst/>
                <a:gdLst/>
                <a:ahLst/>
                <a:cxnLst/>
                <a:rect l="l" t="t" r="r" b="b"/>
                <a:pathLst>
                  <a:path w="1297038" h="429715">
                    <a:moveTo>
                      <a:pt x="0" y="0"/>
                    </a:moveTo>
                    <a:lnTo>
                      <a:pt x="1297038" y="0"/>
                    </a:lnTo>
                    <a:lnTo>
                      <a:pt x="1297038" y="429715"/>
                    </a:lnTo>
                    <a:lnTo>
                      <a:pt x="0" y="429715"/>
                    </a:lnTo>
                    <a:close/>
                  </a:path>
                </a:pathLst>
              </a:custGeom>
              <a:solidFill>
                <a:srgbClr val="7ED957">
                  <a:alpha val="34902"/>
                </a:srgbClr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1297038" cy="4773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grpSp>
          <p:nvGrpSpPr>
            <p:cNvPr id="16" name="Group 16"/>
            <p:cNvGrpSpPr/>
            <p:nvPr/>
          </p:nvGrpSpPr>
          <p:grpSpPr>
            <a:xfrm>
              <a:off x="3016994" y="971780"/>
              <a:ext cx="4634385" cy="1535396"/>
              <a:chOff x="0" y="0"/>
              <a:chExt cx="1297038" cy="429715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297038" cy="429715"/>
              </a:xfrm>
              <a:custGeom>
                <a:avLst/>
                <a:gdLst/>
                <a:ahLst/>
                <a:cxnLst/>
                <a:rect l="l" t="t" r="r" b="b"/>
                <a:pathLst>
                  <a:path w="1297038" h="429715">
                    <a:moveTo>
                      <a:pt x="0" y="0"/>
                    </a:moveTo>
                    <a:lnTo>
                      <a:pt x="1297038" y="0"/>
                    </a:lnTo>
                    <a:lnTo>
                      <a:pt x="1297038" y="429715"/>
                    </a:lnTo>
                    <a:lnTo>
                      <a:pt x="0" y="429715"/>
                    </a:lnTo>
                    <a:close/>
                  </a:path>
                </a:pathLst>
              </a:custGeom>
              <a:solidFill>
                <a:srgbClr val="38B6FF">
                  <a:alpha val="34902"/>
                </a:srgbClr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47625"/>
                <a:ext cx="1297038" cy="4773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3603631" y="712639"/>
              <a:ext cx="4634385" cy="1535396"/>
              <a:chOff x="0" y="0"/>
              <a:chExt cx="1297038" cy="429715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297038" cy="429715"/>
              </a:xfrm>
              <a:custGeom>
                <a:avLst/>
                <a:gdLst/>
                <a:ahLst/>
                <a:cxnLst/>
                <a:rect l="l" t="t" r="r" b="b"/>
                <a:pathLst>
                  <a:path w="1297038" h="429715">
                    <a:moveTo>
                      <a:pt x="0" y="0"/>
                    </a:moveTo>
                    <a:lnTo>
                      <a:pt x="1297038" y="0"/>
                    </a:lnTo>
                    <a:lnTo>
                      <a:pt x="1297038" y="429715"/>
                    </a:lnTo>
                    <a:lnTo>
                      <a:pt x="0" y="429715"/>
                    </a:lnTo>
                    <a:close/>
                  </a:path>
                </a:pathLst>
              </a:custGeom>
              <a:solidFill>
                <a:srgbClr val="8C52FF">
                  <a:alpha val="34902"/>
                </a:srgbClr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47625"/>
                <a:ext cx="1297038" cy="4773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</p:grpSp>
      <p:sp>
        <p:nvSpPr>
          <p:cNvPr id="22" name="Freeform 22"/>
          <p:cNvSpPr/>
          <p:nvPr/>
        </p:nvSpPr>
        <p:spPr>
          <a:xfrm>
            <a:off x="1028700" y="4916434"/>
            <a:ext cx="8756807" cy="1967822"/>
          </a:xfrm>
          <a:custGeom>
            <a:avLst/>
            <a:gdLst/>
            <a:ahLst/>
            <a:cxnLst/>
            <a:rect l="l" t="t" r="r" b="b"/>
            <a:pathLst>
              <a:path w="8756807" h="1967822">
                <a:moveTo>
                  <a:pt x="0" y="0"/>
                </a:moveTo>
                <a:lnTo>
                  <a:pt x="8756807" y="0"/>
                </a:lnTo>
                <a:lnTo>
                  <a:pt x="8756807" y="1967822"/>
                </a:lnTo>
                <a:lnTo>
                  <a:pt x="0" y="19678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23" name="TextBox 23"/>
          <p:cNvSpPr txBox="1"/>
          <p:nvPr/>
        </p:nvSpPr>
        <p:spPr>
          <a:xfrm>
            <a:off x="1028700" y="7093806"/>
            <a:ext cx="15720732" cy="273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7"/>
              </a:lnSpc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За все настройки рисования контура фигур отвечает объекта класса QPen, который передается в первую версию метода.</a:t>
            </a:r>
          </a:p>
          <a:p>
            <a:pPr algn="l">
              <a:lnSpc>
                <a:spcPts val="3647"/>
              </a:lnSpc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Вторая версия метода позволяет только установить цвет с помощью объекта QColor</a:t>
            </a:r>
          </a:p>
          <a:p>
            <a:pPr algn="l">
              <a:lnSpc>
                <a:spcPts val="3647"/>
              </a:lnSpc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Третья версия устанавливает стиль линии контура с помощью перечисления Qt::PenStyle.</a:t>
            </a:r>
          </a:p>
          <a:p>
            <a:pPr algn="l">
              <a:lnSpc>
                <a:spcPts val="3647"/>
              </a:lnSpc>
            </a:pPr>
            <a:endParaRPr lang="en-US" sz="2605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028700" y="3280022"/>
            <a:ext cx="14833119" cy="1369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По умолчанию при рисовании QPainter применяет ряд стандартных настроек. Например, для отрисовки контура фигур применяется черный цвет. Однако цвет контура можно изменить. Для этого QPainter предоставляет метод setPen()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570326" y="1123950"/>
            <a:ext cx="5733044" cy="1519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Установка цвета</a:t>
            </a:r>
          </a:p>
          <a:p>
            <a:pPr marL="0" lvl="0" indent="0" algn="r">
              <a:lnSpc>
                <a:spcPts val="5808"/>
              </a:lnSpc>
              <a:spcBef>
                <a:spcPct val="0"/>
              </a:spcBef>
            </a:pPr>
            <a:endParaRPr lang="en-US" sz="5808" spc="-458">
              <a:solidFill>
                <a:srgbClr val="000000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10/14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grpSp>
        <p:nvGrpSpPr>
          <p:cNvPr id="3" name="Group 3"/>
          <p:cNvGrpSpPr/>
          <p:nvPr/>
        </p:nvGrpSpPr>
        <p:grpSpPr>
          <a:xfrm>
            <a:off x="-292567" y="9258300"/>
            <a:ext cx="18873133" cy="538166"/>
            <a:chOff x="0" y="0"/>
            <a:chExt cx="25164177" cy="7175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16417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BY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704855"/>
              <a:ext cx="2516417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BY"/>
            </a:p>
          </p:txBody>
        </p:sp>
      </p:grpSp>
      <p:sp>
        <p:nvSpPr>
          <p:cNvPr id="6" name="Freeform 6"/>
          <p:cNvSpPr/>
          <p:nvPr/>
        </p:nvSpPr>
        <p:spPr>
          <a:xfrm>
            <a:off x="712460" y="2077890"/>
            <a:ext cx="7720156" cy="4749246"/>
          </a:xfrm>
          <a:custGeom>
            <a:avLst/>
            <a:gdLst/>
            <a:ahLst/>
            <a:cxnLst/>
            <a:rect l="l" t="t" r="r" b="b"/>
            <a:pathLst>
              <a:path w="7720156" h="4749246">
                <a:moveTo>
                  <a:pt x="0" y="0"/>
                </a:moveTo>
                <a:lnTo>
                  <a:pt x="7720156" y="0"/>
                </a:lnTo>
                <a:lnTo>
                  <a:pt x="7720156" y="4749246"/>
                </a:lnTo>
                <a:lnTo>
                  <a:pt x="0" y="47492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78311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7" name="Freeform 7"/>
          <p:cNvSpPr/>
          <p:nvPr/>
        </p:nvSpPr>
        <p:spPr>
          <a:xfrm>
            <a:off x="8711287" y="3812788"/>
            <a:ext cx="7115826" cy="5079734"/>
          </a:xfrm>
          <a:custGeom>
            <a:avLst/>
            <a:gdLst/>
            <a:ahLst/>
            <a:cxnLst/>
            <a:rect l="l" t="t" r="r" b="b"/>
            <a:pathLst>
              <a:path w="7115826" h="5079734">
                <a:moveTo>
                  <a:pt x="0" y="0"/>
                </a:moveTo>
                <a:lnTo>
                  <a:pt x="7115826" y="0"/>
                </a:lnTo>
                <a:lnTo>
                  <a:pt x="7115826" y="5079734"/>
                </a:lnTo>
                <a:lnTo>
                  <a:pt x="0" y="50797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8" name="TextBox 8"/>
          <p:cNvSpPr txBox="1"/>
          <p:nvPr/>
        </p:nvSpPr>
        <p:spPr>
          <a:xfrm>
            <a:off x="712460" y="84254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Пример.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11/14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11287" y="3187262"/>
            <a:ext cx="9396002" cy="47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4"/>
              </a:lnSpc>
              <a:spcBef>
                <a:spcPct val="0"/>
              </a:spcBef>
            </a:pPr>
            <a:r>
              <a:rPr lang="en-US" sz="279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Итог: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3" name="AutoShape 3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BY"/>
          </a:p>
        </p:txBody>
      </p:sp>
      <p:sp>
        <p:nvSpPr>
          <p:cNvPr id="4" name="AutoShape 4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BY"/>
          </a:p>
        </p:txBody>
      </p:sp>
      <p:sp>
        <p:nvSpPr>
          <p:cNvPr id="5" name="Freeform 5"/>
          <p:cNvSpPr/>
          <p:nvPr/>
        </p:nvSpPr>
        <p:spPr>
          <a:xfrm>
            <a:off x="11303681" y="1554480"/>
            <a:ext cx="5723033" cy="7043733"/>
          </a:xfrm>
          <a:custGeom>
            <a:avLst/>
            <a:gdLst/>
            <a:ahLst/>
            <a:cxnLst/>
            <a:rect l="l" t="t" r="r" b="b"/>
            <a:pathLst>
              <a:path w="5723033" h="7043733">
                <a:moveTo>
                  <a:pt x="0" y="0"/>
                </a:moveTo>
                <a:lnTo>
                  <a:pt x="5723034" y="0"/>
                </a:lnTo>
                <a:lnTo>
                  <a:pt x="5723034" y="7043734"/>
                </a:lnTo>
                <a:lnTo>
                  <a:pt x="0" y="7043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6" name="TextBox 6"/>
          <p:cNvSpPr txBox="1"/>
          <p:nvPr/>
        </p:nvSpPr>
        <p:spPr>
          <a:xfrm>
            <a:off x="1642842" y="112395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Закраска фигур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12/14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5076" y="2215437"/>
            <a:ext cx="7798924" cy="1272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41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Фигуры заполняются с использованием класса QBrush. Кисть характеризуется стилем, цветом, градиентом и текстурой.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45076" y="3792416"/>
            <a:ext cx="9014370" cy="3339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70"/>
              </a:lnSpc>
            </a:pPr>
            <a:r>
              <a:rPr lang="en-US" sz="2407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Стиль style() кисти задает способ заливки, используя перечисление Qt::BrushStyle. Стиль кисти по умолчанию - Qt::NoBrush (в зависимости от того, как вы создаете кисть). Стиль может быть задан, когда кисть создается с помощью подходящего конструктора, дополнительно функция setStyle() предоставляет средство для изменения стиля, когда кисть уже сконструирована.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grpSp>
        <p:nvGrpSpPr>
          <p:cNvPr id="3" name="Group 3"/>
          <p:cNvGrpSpPr/>
          <p:nvPr/>
        </p:nvGrpSpPr>
        <p:grpSpPr>
          <a:xfrm>
            <a:off x="-292567" y="9258300"/>
            <a:ext cx="18873133" cy="538166"/>
            <a:chOff x="0" y="0"/>
            <a:chExt cx="25164177" cy="7175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16417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BY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704855"/>
              <a:ext cx="2516417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BY"/>
            </a:p>
          </p:txBody>
        </p:sp>
      </p:grpSp>
      <p:sp>
        <p:nvSpPr>
          <p:cNvPr id="6" name="Freeform 6"/>
          <p:cNvSpPr/>
          <p:nvPr/>
        </p:nvSpPr>
        <p:spPr>
          <a:xfrm>
            <a:off x="9144000" y="3276494"/>
            <a:ext cx="6739638" cy="5729414"/>
          </a:xfrm>
          <a:custGeom>
            <a:avLst/>
            <a:gdLst/>
            <a:ahLst/>
            <a:cxnLst/>
            <a:rect l="l" t="t" r="r" b="b"/>
            <a:pathLst>
              <a:path w="6739638" h="5729414">
                <a:moveTo>
                  <a:pt x="0" y="0"/>
                </a:moveTo>
                <a:lnTo>
                  <a:pt x="6739638" y="0"/>
                </a:lnTo>
                <a:lnTo>
                  <a:pt x="6739638" y="5729414"/>
                </a:lnTo>
                <a:lnTo>
                  <a:pt x="0" y="57294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7" name="Freeform 7"/>
          <p:cNvSpPr/>
          <p:nvPr/>
        </p:nvSpPr>
        <p:spPr>
          <a:xfrm>
            <a:off x="1028700" y="3276494"/>
            <a:ext cx="7599154" cy="5100241"/>
          </a:xfrm>
          <a:custGeom>
            <a:avLst/>
            <a:gdLst/>
            <a:ahLst/>
            <a:cxnLst/>
            <a:rect l="l" t="t" r="r" b="b"/>
            <a:pathLst>
              <a:path w="7599154" h="5100241">
                <a:moveTo>
                  <a:pt x="0" y="0"/>
                </a:moveTo>
                <a:lnTo>
                  <a:pt x="7599154" y="0"/>
                </a:lnTo>
                <a:lnTo>
                  <a:pt x="7599154" y="5100241"/>
                </a:lnTo>
                <a:lnTo>
                  <a:pt x="0" y="51002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8" name="TextBox 8"/>
          <p:cNvSpPr txBox="1"/>
          <p:nvPr/>
        </p:nvSpPr>
        <p:spPr>
          <a:xfrm>
            <a:off x="1067082" y="2492355"/>
            <a:ext cx="4605153" cy="6676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07"/>
              </a:lnSpc>
            </a:pPr>
            <a:r>
              <a:rPr lang="en-US" sz="425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Пример.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8462460"/>
            <a:ext cx="10218608" cy="47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13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Фрагмент кода.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547818" y="981075"/>
            <a:ext cx="37114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13/14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2642579"/>
            <a:ext cx="1512694" cy="47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13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Итог: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67789"/>
            <a:ext cx="13568157" cy="18197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Метод </a:t>
            </a:r>
            <a:r>
              <a:rPr lang="en-US" sz="2608">
                <a:solidFill>
                  <a:srgbClr val="004FC5"/>
                </a:solidFill>
                <a:latin typeface="Garet"/>
                <a:ea typeface="Garet"/>
                <a:cs typeface="Garet"/>
                <a:sym typeface="Garet"/>
              </a:rPr>
              <a:t>setBrush </a:t>
            </a:r>
            <a:r>
              <a:rPr lang="en-US" sz="260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принадлежит классу QPainter и используется для установки кисти (QBrush), которая определяет, как будут заливаться (закрашиваться) геометрические фигуры. В отличие от setPen, который задаёт стиль контура, setBrush управляет внутренним заполнением фигур.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3" name="TextBox 3"/>
          <p:cNvSpPr txBox="1"/>
          <p:nvPr/>
        </p:nvSpPr>
        <p:spPr>
          <a:xfrm>
            <a:off x="7895366" y="4481263"/>
            <a:ext cx="7203393" cy="6622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КОНЕЦ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14/14</a:t>
            </a:r>
          </a:p>
        </p:txBody>
      </p:sp>
      <p:sp>
        <p:nvSpPr>
          <p:cNvPr id="5" name="AutoShape 5"/>
          <p:cNvSpPr/>
          <p:nvPr/>
        </p:nvSpPr>
        <p:spPr>
          <a:xfrm>
            <a:off x="-585133" y="8805859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BY"/>
          </a:p>
        </p:txBody>
      </p:sp>
      <p:sp>
        <p:nvSpPr>
          <p:cNvPr id="6" name="AutoShape 6"/>
          <p:cNvSpPr/>
          <p:nvPr/>
        </p:nvSpPr>
        <p:spPr>
          <a:xfrm>
            <a:off x="-292567" y="9263062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BY"/>
          </a:p>
        </p:txBody>
      </p:sp>
      <p:sp>
        <p:nvSpPr>
          <p:cNvPr id="7" name="Freeform 7"/>
          <p:cNvSpPr/>
          <p:nvPr/>
        </p:nvSpPr>
        <p:spPr>
          <a:xfrm>
            <a:off x="1386222" y="3491297"/>
            <a:ext cx="10600103" cy="5319324"/>
          </a:xfrm>
          <a:custGeom>
            <a:avLst/>
            <a:gdLst/>
            <a:ahLst/>
            <a:cxnLst/>
            <a:rect l="l" t="t" r="r" b="b"/>
            <a:pathLst>
              <a:path w="10600103" h="5319324">
                <a:moveTo>
                  <a:pt x="0" y="0"/>
                </a:moveTo>
                <a:lnTo>
                  <a:pt x="10600103" y="0"/>
                </a:lnTo>
                <a:lnTo>
                  <a:pt x="10600103" y="5319324"/>
                </a:lnTo>
                <a:lnTo>
                  <a:pt x="0" y="53193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8" name="Freeform 8"/>
          <p:cNvSpPr/>
          <p:nvPr/>
        </p:nvSpPr>
        <p:spPr>
          <a:xfrm>
            <a:off x="9197385" y="5525788"/>
            <a:ext cx="6545864" cy="3284834"/>
          </a:xfrm>
          <a:custGeom>
            <a:avLst/>
            <a:gdLst/>
            <a:ahLst/>
            <a:cxnLst/>
            <a:rect l="l" t="t" r="r" b="b"/>
            <a:pathLst>
              <a:path w="6545864" h="3284834">
                <a:moveTo>
                  <a:pt x="0" y="0"/>
                </a:moveTo>
                <a:lnTo>
                  <a:pt x="6545864" y="0"/>
                </a:lnTo>
                <a:lnTo>
                  <a:pt x="6545864" y="3284833"/>
                </a:lnTo>
                <a:lnTo>
                  <a:pt x="0" y="328483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3" name="Freeform 3"/>
          <p:cNvSpPr/>
          <p:nvPr/>
        </p:nvSpPr>
        <p:spPr>
          <a:xfrm>
            <a:off x="-706637" y="1559650"/>
            <a:ext cx="9125543" cy="7167700"/>
          </a:xfrm>
          <a:custGeom>
            <a:avLst/>
            <a:gdLst/>
            <a:ahLst/>
            <a:cxnLst/>
            <a:rect l="l" t="t" r="r" b="b"/>
            <a:pathLst>
              <a:path w="9125543" h="7167700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4" name="Freeform 4"/>
          <p:cNvSpPr/>
          <p:nvPr/>
        </p:nvSpPr>
        <p:spPr>
          <a:xfrm>
            <a:off x="14799313" y="0"/>
            <a:ext cx="3488687" cy="1198840"/>
          </a:xfrm>
          <a:custGeom>
            <a:avLst/>
            <a:gdLst/>
            <a:ahLst/>
            <a:cxnLst/>
            <a:rect l="l" t="t" r="r" b="b"/>
            <a:pathLst>
              <a:path w="3488687" h="1198840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grpSp>
        <p:nvGrpSpPr>
          <p:cNvPr id="5" name="Group 5"/>
          <p:cNvGrpSpPr/>
          <p:nvPr/>
        </p:nvGrpSpPr>
        <p:grpSpPr>
          <a:xfrm>
            <a:off x="4183475" y="5079015"/>
            <a:ext cx="4776326" cy="4179285"/>
            <a:chOff x="0" y="0"/>
            <a:chExt cx="812800" cy="711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545454"/>
            </a:solidFill>
          </p:spPr>
          <p:txBody>
            <a:bodyPr/>
            <a:lstStyle/>
            <a:p>
              <a:endParaRPr lang="ru-BY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27000" y="282575"/>
              <a:ext cx="558800" cy="3778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813686" y="2897604"/>
            <a:ext cx="6967337" cy="4271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Графические возможности библиотеки Qt позволяют создавать векторные и растровые изображения, рисовать примитивы (линии, фигуры) и управлять их стилями. </a:t>
            </a:r>
          </a:p>
          <a:p>
            <a:pPr algn="l">
              <a:lnSpc>
                <a:spcPts val="3797"/>
              </a:lnSpc>
            </a:pPr>
            <a:endParaRPr lang="en-US" sz="2712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  <a:p>
            <a:pPr algn="l">
              <a:lnSpc>
                <a:spcPts val="3797"/>
              </a:lnSpc>
            </a:pPr>
            <a:r>
              <a:rPr lang="en-US" sz="2712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Для этого в Qt используются классы QPainter, QPen, QBrush и QColor.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80764" y="2282253"/>
            <a:ext cx="7279037" cy="7761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08"/>
              </a:lnSpc>
              <a:spcBef>
                <a:spcPct val="0"/>
              </a:spcBef>
            </a:pPr>
            <a:r>
              <a:rPr lang="en-US" sz="5808">
                <a:solidFill>
                  <a:srgbClr val="FFFFFF"/>
                </a:solidFill>
                <a:latin typeface="Greenth"/>
                <a:ea typeface="Greenth"/>
                <a:cs typeface="Greenth"/>
                <a:sym typeface="Greenth"/>
              </a:rPr>
              <a:t>Введение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3" name="TextBox 3"/>
          <p:cNvSpPr txBox="1"/>
          <p:nvPr/>
        </p:nvSpPr>
        <p:spPr>
          <a:xfrm>
            <a:off x="1686469" y="4861607"/>
            <a:ext cx="11553799" cy="4070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7"/>
              </a:lnSpc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QPainter определят несколько функций для рисования графических примитивов:</a:t>
            </a:r>
          </a:p>
          <a:p>
            <a:pPr marL="562511" lvl="1" indent="-281255" algn="l">
              <a:lnSpc>
                <a:spcPts val="3647"/>
              </a:lnSpc>
              <a:buFont typeface="Arial"/>
              <a:buChar char="•"/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drawLine(): рисует линию</a:t>
            </a:r>
          </a:p>
          <a:p>
            <a:pPr marL="562511" lvl="1" indent="-281255" algn="l">
              <a:lnSpc>
                <a:spcPts val="3647"/>
              </a:lnSpc>
              <a:buFont typeface="Arial"/>
              <a:buChar char="•"/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drawRect(): рисует прямоугольник</a:t>
            </a:r>
          </a:p>
          <a:p>
            <a:pPr marL="562511" lvl="1" indent="-281255" algn="l">
              <a:lnSpc>
                <a:spcPts val="3647"/>
              </a:lnSpc>
              <a:buFont typeface="Arial"/>
              <a:buChar char="•"/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drawEllipse(): рисует овал</a:t>
            </a:r>
          </a:p>
          <a:p>
            <a:pPr marL="562511" lvl="1" indent="-281255" algn="l">
              <a:lnSpc>
                <a:spcPts val="3647"/>
              </a:lnSpc>
              <a:buFont typeface="Arial"/>
              <a:buChar char="•"/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drawArc(): рисует дугу</a:t>
            </a:r>
          </a:p>
          <a:p>
            <a:pPr marL="562511" lvl="1" indent="-281255" algn="l">
              <a:lnSpc>
                <a:spcPts val="3647"/>
              </a:lnSpc>
              <a:buFont typeface="Arial"/>
              <a:buChar char="•"/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drawPolygon(): рисует многоугольник</a:t>
            </a:r>
          </a:p>
          <a:p>
            <a:pPr marL="562511" lvl="1" indent="-281255" algn="l">
              <a:lnSpc>
                <a:spcPts val="3647"/>
              </a:lnSpc>
              <a:buFont typeface="Arial"/>
              <a:buChar char="•"/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и др.</a:t>
            </a:r>
          </a:p>
          <a:p>
            <a:pPr algn="l">
              <a:lnSpc>
                <a:spcPts val="3647"/>
              </a:lnSpc>
            </a:pPr>
            <a:endParaRPr lang="en-US" sz="2605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28700" y="4954588"/>
            <a:ext cx="467670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67601" y="1110641"/>
            <a:ext cx="6350434" cy="2748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QPainter применяется для отрисовки самых различных фигур - от простейших линий и текста до диаграмм и управляет системой координат. То есть это то, с помощью чего рисуем.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129691"/>
            <a:ext cx="467670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55907" y="4001198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QPainter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03/14</a:t>
            </a:r>
          </a:p>
        </p:txBody>
      </p:sp>
      <p:sp>
        <p:nvSpPr>
          <p:cNvPr id="9" name="AutoShape 9"/>
          <p:cNvSpPr/>
          <p:nvPr/>
        </p:nvSpPr>
        <p:spPr>
          <a:xfrm>
            <a:off x="13657603" y="4937807"/>
            <a:ext cx="406582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ru-BY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3" name="AutoShape 3"/>
          <p:cNvSpPr/>
          <p:nvPr/>
        </p:nvSpPr>
        <p:spPr>
          <a:xfrm>
            <a:off x="-585133" y="9825854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BY"/>
          </a:p>
        </p:txBody>
      </p:sp>
      <p:sp>
        <p:nvSpPr>
          <p:cNvPr id="4" name="Freeform 4"/>
          <p:cNvSpPr/>
          <p:nvPr/>
        </p:nvSpPr>
        <p:spPr>
          <a:xfrm>
            <a:off x="4606446" y="677470"/>
            <a:ext cx="1672526" cy="702461"/>
          </a:xfrm>
          <a:custGeom>
            <a:avLst/>
            <a:gdLst/>
            <a:ahLst/>
            <a:cxnLst/>
            <a:rect l="l" t="t" r="r" b="b"/>
            <a:pathLst>
              <a:path w="1672526" h="702461">
                <a:moveTo>
                  <a:pt x="0" y="0"/>
                </a:moveTo>
                <a:lnTo>
                  <a:pt x="1672525" y="0"/>
                </a:lnTo>
                <a:lnTo>
                  <a:pt x="1672525" y="702460"/>
                </a:lnTo>
                <a:lnTo>
                  <a:pt x="0" y="7024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5" name="Freeform 5"/>
          <p:cNvSpPr/>
          <p:nvPr/>
        </p:nvSpPr>
        <p:spPr>
          <a:xfrm rot="-10800000">
            <a:off x="12480219" y="-140976"/>
            <a:ext cx="2611028" cy="4114800"/>
          </a:xfrm>
          <a:custGeom>
            <a:avLst/>
            <a:gdLst/>
            <a:ahLst/>
            <a:cxnLst/>
            <a:rect l="l" t="t" r="r" b="b"/>
            <a:pathLst>
              <a:path w="2611028" h="4114800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6" name="Freeform 6"/>
          <p:cNvSpPr/>
          <p:nvPr/>
        </p:nvSpPr>
        <p:spPr>
          <a:xfrm>
            <a:off x="762279" y="3209712"/>
            <a:ext cx="10060476" cy="501168"/>
          </a:xfrm>
          <a:custGeom>
            <a:avLst/>
            <a:gdLst/>
            <a:ahLst/>
            <a:cxnLst/>
            <a:rect l="l" t="t" r="r" b="b"/>
            <a:pathLst>
              <a:path w="10060476" h="501168">
                <a:moveTo>
                  <a:pt x="0" y="0"/>
                </a:moveTo>
                <a:lnTo>
                  <a:pt x="10060476" y="0"/>
                </a:lnTo>
                <a:lnTo>
                  <a:pt x="10060476" y="501168"/>
                </a:lnTo>
                <a:lnTo>
                  <a:pt x="0" y="50116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7" name="Freeform 7"/>
          <p:cNvSpPr/>
          <p:nvPr/>
        </p:nvSpPr>
        <p:spPr>
          <a:xfrm>
            <a:off x="879881" y="6275172"/>
            <a:ext cx="9942874" cy="3279220"/>
          </a:xfrm>
          <a:custGeom>
            <a:avLst/>
            <a:gdLst/>
            <a:ahLst/>
            <a:cxnLst/>
            <a:rect l="l" t="t" r="r" b="b"/>
            <a:pathLst>
              <a:path w="9942874" h="3279220">
                <a:moveTo>
                  <a:pt x="0" y="0"/>
                </a:moveTo>
                <a:lnTo>
                  <a:pt x="9942874" y="0"/>
                </a:lnTo>
                <a:lnTo>
                  <a:pt x="9942874" y="3279220"/>
                </a:lnTo>
                <a:lnTo>
                  <a:pt x="0" y="327922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8" name="TextBox 8"/>
          <p:cNvSpPr txBox="1"/>
          <p:nvPr/>
        </p:nvSpPr>
        <p:spPr>
          <a:xfrm>
            <a:off x="879881" y="3935724"/>
            <a:ext cx="11201086" cy="2072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4"/>
              </a:lnSpc>
              <a:spcBef>
                <a:spcPct val="0"/>
              </a:spcBef>
            </a:pPr>
            <a:r>
              <a:rPr lang="en-US" sz="2395">
                <a:solidFill>
                  <a:srgbClr val="FF3131"/>
                </a:solidFill>
                <a:latin typeface="Garet"/>
                <a:ea typeface="Garet"/>
                <a:cs typeface="Garet"/>
                <a:sym typeface="Garet"/>
              </a:rPr>
              <a:t>НО </a:t>
            </a:r>
            <a:r>
              <a:rPr lang="en-US" sz="239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стоит учитывать, что эта функция определена как виртуальная и имеет модификатор доступа protected, то есть доступна только для классов-наследников. Поэтому для реализации функции QWidget::paintEvent, надо создать свой класс виджета, который унаследован от QWidget.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4382445" y="981075"/>
            <a:ext cx="2876855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04/14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9881" y="1712328"/>
            <a:ext cx="9536195" cy="1234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Если поверхность рисования представлена виджетом Qt, то отрисовка происходит в функции paintEvent, который имеет следующую сигнатуру: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3" name="Freeform 3"/>
          <p:cNvSpPr/>
          <p:nvPr/>
        </p:nvSpPr>
        <p:spPr>
          <a:xfrm>
            <a:off x="1028700" y="3693531"/>
            <a:ext cx="10577074" cy="2535001"/>
          </a:xfrm>
          <a:custGeom>
            <a:avLst/>
            <a:gdLst/>
            <a:ahLst/>
            <a:cxnLst/>
            <a:rect l="l" t="t" r="r" b="b"/>
            <a:pathLst>
              <a:path w="10577074" h="2535001">
                <a:moveTo>
                  <a:pt x="0" y="0"/>
                </a:moveTo>
                <a:lnTo>
                  <a:pt x="10577074" y="0"/>
                </a:lnTo>
                <a:lnTo>
                  <a:pt x="10577074" y="2535001"/>
                </a:lnTo>
                <a:lnTo>
                  <a:pt x="0" y="25350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4" name="TextBox 4"/>
          <p:cNvSpPr txBox="1"/>
          <p:nvPr/>
        </p:nvSpPr>
        <p:spPr>
          <a:xfrm>
            <a:off x="0" y="1442085"/>
            <a:ext cx="7203393" cy="789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Рисование линий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05/14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508664"/>
            <a:ext cx="9443853" cy="861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67"/>
              </a:lnSpc>
              <a:spcBef>
                <a:spcPct val="0"/>
              </a:spcBef>
            </a:pPr>
            <a:r>
              <a:rPr lang="en-US" sz="247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Для отрисовки линии QPainter применяет метод drawLine(), который имеет ряд версий: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495232"/>
            <a:ext cx="13145006" cy="1461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6"/>
              </a:lnSpc>
              <a:spcBef>
                <a:spcPct val="0"/>
              </a:spcBef>
            </a:pPr>
            <a:r>
              <a:rPr lang="en-US" sz="281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В метод может передаваться объект линиии - QLine/QLineF, две точки QPointF/QPoint, между которыми строится линия, либо 4 координаты. </a:t>
            </a:r>
          </a:p>
        </p:txBody>
      </p:sp>
      <p:sp>
        <p:nvSpPr>
          <p:cNvPr id="8" name="Freeform 8"/>
          <p:cNvSpPr/>
          <p:nvPr/>
        </p:nvSpPr>
        <p:spPr>
          <a:xfrm>
            <a:off x="14173706" y="5143500"/>
            <a:ext cx="3327354" cy="5243682"/>
          </a:xfrm>
          <a:custGeom>
            <a:avLst/>
            <a:gdLst/>
            <a:ahLst/>
            <a:cxnLst/>
            <a:rect l="l" t="t" r="r" b="b"/>
            <a:pathLst>
              <a:path w="3327354" h="5243682">
                <a:moveTo>
                  <a:pt x="0" y="0"/>
                </a:moveTo>
                <a:lnTo>
                  <a:pt x="3327354" y="0"/>
                </a:lnTo>
                <a:lnTo>
                  <a:pt x="3327354" y="5243682"/>
                </a:lnTo>
                <a:lnTo>
                  <a:pt x="0" y="5243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3" name="Freeform 3"/>
          <p:cNvSpPr/>
          <p:nvPr/>
        </p:nvSpPr>
        <p:spPr>
          <a:xfrm>
            <a:off x="1028700" y="2711169"/>
            <a:ext cx="9757000" cy="3960984"/>
          </a:xfrm>
          <a:custGeom>
            <a:avLst/>
            <a:gdLst/>
            <a:ahLst/>
            <a:cxnLst/>
            <a:rect l="l" t="t" r="r" b="b"/>
            <a:pathLst>
              <a:path w="9757000" h="3960984">
                <a:moveTo>
                  <a:pt x="0" y="0"/>
                </a:moveTo>
                <a:lnTo>
                  <a:pt x="9757000" y="0"/>
                </a:lnTo>
                <a:lnTo>
                  <a:pt x="9757000" y="3960984"/>
                </a:lnTo>
                <a:lnTo>
                  <a:pt x="0" y="39609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4" name="Freeform 4"/>
          <p:cNvSpPr/>
          <p:nvPr/>
        </p:nvSpPr>
        <p:spPr>
          <a:xfrm>
            <a:off x="11285690" y="4877701"/>
            <a:ext cx="5901137" cy="4380599"/>
          </a:xfrm>
          <a:custGeom>
            <a:avLst/>
            <a:gdLst/>
            <a:ahLst/>
            <a:cxnLst/>
            <a:rect l="l" t="t" r="r" b="b"/>
            <a:pathLst>
              <a:path w="5901137" h="4380599">
                <a:moveTo>
                  <a:pt x="0" y="0"/>
                </a:moveTo>
                <a:lnTo>
                  <a:pt x="5901137" y="0"/>
                </a:lnTo>
                <a:lnTo>
                  <a:pt x="5901137" y="4380599"/>
                </a:lnTo>
                <a:lnTo>
                  <a:pt x="0" y="43805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5" name="TextBox 5"/>
          <p:cNvSpPr txBox="1"/>
          <p:nvPr/>
        </p:nvSpPr>
        <p:spPr>
          <a:xfrm>
            <a:off x="1028700" y="574031"/>
            <a:ext cx="6321048" cy="8998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10"/>
              </a:lnSpc>
            </a:pPr>
            <a:r>
              <a:rPr lang="en-US" sz="584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Пример.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7082" y="1697790"/>
            <a:ext cx="10218608" cy="47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13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Для примера возьмём четвертый способ.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547818" y="981075"/>
            <a:ext cx="37114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06/14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285690" y="4217751"/>
            <a:ext cx="1512694" cy="473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13"/>
              </a:lnSpc>
              <a:spcBef>
                <a:spcPct val="0"/>
              </a:spcBef>
            </a:pPr>
            <a:r>
              <a:rPr lang="en-US" sz="2933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Итог: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292567" y="9258300"/>
            <a:ext cx="18873133" cy="538166"/>
            <a:chOff x="0" y="0"/>
            <a:chExt cx="25164177" cy="717555"/>
          </a:xfrm>
        </p:grpSpPr>
        <p:sp>
          <p:nvSpPr>
            <p:cNvPr id="10" name="AutoShape 10"/>
            <p:cNvSpPr/>
            <p:nvPr/>
          </p:nvSpPr>
          <p:spPr>
            <a:xfrm>
              <a:off x="0" y="0"/>
              <a:ext cx="2516417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BY"/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704855"/>
              <a:ext cx="2516417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BY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3" name="AutoShape 3"/>
          <p:cNvSpPr/>
          <p:nvPr/>
        </p:nvSpPr>
        <p:spPr>
          <a:xfrm>
            <a:off x="-585133" y="9334500"/>
            <a:ext cx="18873133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BY"/>
          </a:p>
        </p:txBody>
      </p:sp>
      <p:sp>
        <p:nvSpPr>
          <p:cNvPr id="4" name="AutoShape 4"/>
          <p:cNvSpPr/>
          <p:nvPr/>
        </p:nvSpPr>
        <p:spPr>
          <a:xfrm>
            <a:off x="-1594236" y="8761374"/>
            <a:ext cx="13838306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ru-BY"/>
          </a:p>
        </p:txBody>
      </p:sp>
      <p:sp>
        <p:nvSpPr>
          <p:cNvPr id="5" name="Freeform 5"/>
          <p:cNvSpPr/>
          <p:nvPr/>
        </p:nvSpPr>
        <p:spPr>
          <a:xfrm>
            <a:off x="1028700" y="4059669"/>
            <a:ext cx="10558029" cy="1497977"/>
          </a:xfrm>
          <a:custGeom>
            <a:avLst/>
            <a:gdLst/>
            <a:ahLst/>
            <a:cxnLst/>
            <a:rect l="l" t="t" r="r" b="b"/>
            <a:pathLst>
              <a:path w="10558029" h="1497977">
                <a:moveTo>
                  <a:pt x="0" y="0"/>
                </a:moveTo>
                <a:lnTo>
                  <a:pt x="10558029" y="0"/>
                </a:lnTo>
                <a:lnTo>
                  <a:pt x="10558029" y="1497977"/>
                </a:lnTo>
                <a:lnTo>
                  <a:pt x="0" y="14979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grpSp>
        <p:nvGrpSpPr>
          <p:cNvPr id="6" name="Group 6"/>
          <p:cNvGrpSpPr/>
          <p:nvPr/>
        </p:nvGrpSpPr>
        <p:grpSpPr>
          <a:xfrm>
            <a:off x="12246523" y="8118254"/>
            <a:ext cx="4018167" cy="1188657"/>
            <a:chOff x="0" y="0"/>
            <a:chExt cx="1058283" cy="31306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58283" cy="313062"/>
            </a:xfrm>
            <a:custGeom>
              <a:avLst/>
              <a:gdLst/>
              <a:ahLst/>
              <a:cxnLst/>
              <a:rect l="l" t="t" r="r" b="b"/>
              <a:pathLst>
                <a:path w="1058283" h="313062">
                  <a:moveTo>
                    <a:pt x="0" y="0"/>
                  </a:moveTo>
                  <a:lnTo>
                    <a:pt x="1058283" y="0"/>
                  </a:lnTo>
                  <a:lnTo>
                    <a:pt x="1058283" y="313062"/>
                  </a:lnTo>
                  <a:lnTo>
                    <a:pt x="0" y="313062"/>
                  </a:lnTo>
                  <a:close/>
                </a:path>
              </a:pathLst>
            </a:custGeom>
            <a:solidFill>
              <a:srgbClr val="000000">
                <a:alpha val="71765"/>
              </a:srgbClr>
            </a:solidFill>
          </p:spPr>
          <p:txBody>
            <a:bodyPr/>
            <a:lstStyle/>
            <a:p>
              <a:endParaRPr lang="ru-BY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058283" cy="3606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3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162887"/>
            <a:ext cx="5683548" cy="1519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Отрисовка прямоугольника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07/14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759408"/>
            <a:ext cx="9396002" cy="97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4"/>
              </a:lnSpc>
              <a:spcBef>
                <a:spcPct val="0"/>
              </a:spcBef>
            </a:pPr>
            <a:r>
              <a:rPr lang="en-US" sz="279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Для</a:t>
            </a:r>
            <a:r>
              <a:rPr lang="en-US" sz="2796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отрисовки прямоугольников QPainter предоставляет метод drawRect():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39825" y="5833871"/>
            <a:ext cx="10646904" cy="1957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4"/>
              </a:lnSpc>
              <a:spcBef>
                <a:spcPct val="0"/>
              </a:spcBef>
            </a:pPr>
            <a:r>
              <a:rPr lang="en-US" sz="279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В</a:t>
            </a:r>
            <a:r>
              <a:rPr lang="en-US" sz="2796" u="none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метод передаётся либо объект QRect/QRectF, который определяет прямоугольную область, либо x- и y-координаты верхнего левого угла прямоугольника и его ширина и высота.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244071" y="6093325"/>
            <a:ext cx="4020618" cy="2024930"/>
          </a:xfrm>
          <a:custGeom>
            <a:avLst/>
            <a:gdLst/>
            <a:ahLst/>
            <a:cxnLst/>
            <a:rect l="l" t="t" r="r" b="b"/>
            <a:pathLst>
              <a:path w="4020618" h="2024930">
                <a:moveTo>
                  <a:pt x="0" y="0"/>
                </a:moveTo>
                <a:lnTo>
                  <a:pt x="4020618" y="0"/>
                </a:lnTo>
                <a:lnTo>
                  <a:pt x="4020618" y="2024929"/>
                </a:lnTo>
                <a:lnTo>
                  <a:pt x="0" y="20249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grpSp>
        <p:nvGrpSpPr>
          <p:cNvPr id="3" name="Group 3"/>
          <p:cNvGrpSpPr/>
          <p:nvPr/>
        </p:nvGrpSpPr>
        <p:grpSpPr>
          <a:xfrm>
            <a:off x="-292567" y="9258300"/>
            <a:ext cx="18873133" cy="538166"/>
            <a:chOff x="0" y="0"/>
            <a:chExt cx="25164177" cy="717555"/>
          </a:xfrm>
        </p:grpSpPr>
        <p:sp>
          <p:nvSpPr>
            <p:cNvPr id="4" name="AutoShape 4"/>
            <p:cNvSpPr/>
            <p:nvPr/>
          </p:nvSpPr>
          <p:spPr>
            <a:xfrm>
              <a:off x="0" y="0"/>
              <a:ext cx="2516417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BY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704855"/>
              <a:ext cx="25164177" cy="0"/>
            </a:xfrm>
            <a:prstGeom prst="line">
              <a:avLst/>
            </a:prstGeom>
            <a:ln w="12700" cap="rnd">
              <a:solidFill>
                <a:srgbClr val="000000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ru-BY"/>
            </a:p>
          </p:txBody>
        </p:sp>
      </p:grpSp>
      <p:sp>
        <p:nvSpPr>
          <p:cNvPr id="6" name="Freeform 6"/>
          <p:cNvSpPr/>
          <p:nvPr/>
        </p:nvSpPr>
        <p:spPr>
          <a:xfrm>
            <a:off x="867788" y="2020314"/>
            <a:ext cx="9541174" cy="3972778"/>
          </a:xfrm>
          <a:custGeom>
            <a:avLst/>
            <a:gdLst/>
            <a:ahLst/>
            <a:cxnLst/>
            <a:rect l="l" t="t" r="r" b="b"/>
            <a:pathLst>
              <a:path w="9541174" h="3972778">
                <a:moveTo>
                  <a:pt x="0" y="0"/>
                </a:moveTo>
                <a:lnTo>
                  <a:pt x="9541174" y="0"/>
                </a:lnTo>
                <a:lnTo>
                  <a:pt x="9541174" y="3972778"/>
                </a:lnTo>
                <a:lnTo>
                  <a:pt x="0" y="3972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504" b="-150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7" name="Freeform 7"/>
          <p:cNvSpPr/>
          <p:nvPr/>
        </p:nvSpPr>
        <p:spPr>
          <a:xfrm>
            <a:off x="10967033" y="4006703"/>
            <a:ext cx="6145018" cy="4438068"/>
          </a:xfrm>
          <a:custGeom>
            <a:avLst/>
            <a:gdLst/>
            <a:ahLst/>
            <a:cxnLst/>
            <a:rect l="l" t="t" r="r" b="b"/>
            <a:pathLst>
              <a:path w="6145018" h="4438068">
                <a:moveTo>
                  <a:pt x="0" y="0"/>
                </a:moveTo>
                <a:lnTo>
                  <a:pt x="6145018" y="0"/>
                </a:lnTo>
                <a:lnTo>
                  <a:pt x="6145018" y="4438069"/>
                </a:lnTo>
                <a:lnTo>
                  <a:pt x="0" y="44380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8" name="TextBox 8"/>
          <p:cNvSpPr txBox="1"/>
          <p:nvPr/>
        </p:nvSpPr>
        <p:spPr>
          <a:xfrm>
            <a:off x="712460" y="842540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Пример.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08/14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967033" y="3410491"/>
            <a:ext cx="9396002" cy="478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4"/>
              </a:lnSpc>
              <a:spcBef>
                <a:spcPct val="0"/>
              </a:spcBef>
            </a:pPr>
            <a:r>
              <a:rPr lang="en-US" sz="279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Итог: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7788" y="6525596"/>
            <a:ext cx="8228595" cy="97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14"/>
              </a:lnSpc>
              <a:spcBef>
                <a:spcPct val="0"/>
              </a:spcBef>
            </a:pPr>
            <a:r>
              <a:rPr lang="en-US" sz="279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Остальные фигуры рисуются по такому же принципу.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364" b="-3364"/>
            </a:stretch>
          </a:blipFill>
        </p:spPr>
        <p:txBody>
          <a:bodyPr/>
          <a:lstStyle/>
          <a:p>
            <a:endParaRPr lang="ru-BY"/>
          </a:p>
        </p:txBody>
      </p:sp>
      <p:sp>
        <p:nvSpPr>
          <p:cNvPr id="3" name="AutoShape 3"/>
          <p:cNvSpPr/>
          <p:nvPr/>
        </p:nvSpPr>
        <p:spPr>
          <a:xfrm>
            <a:off x="13657603" y="4937807"/>
            <a:ext cx="4065823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triangle" w="lg" len="med"/>
          </a:ln>
        </p:spPr>
        <p:txBody>
          <a:bodyPr/>
          <a:lstStyle/>
          <a:p>
            <a:endParaRPr lang="ru-BY"/>
          </a:p>
        </p:txBody>
      </p:sp>
      <p:grpSp>
        <p:nvGrpSpPr>
          <p:cNvPr id="4" name="Group 4"/>
          <p:cNvGrpSpPr/>
          <p:nvPr/>
        </p:nvGrpSpPr>
        <p:grpSpPr>
          <a:xfrm>
            <a:off x="13619732" y="5190064"/>
            <a:ext cx="3871817" cy="3556713"/>
            <a:chOff x="0" y="0"/>
            <a:chExt cx="5162423" cy="4742284"/>
          </a:xfrm>
        </p:grpSpPr>
        <p:grpSp>
          <p:nvGrpSpPr>
            <p:cNvPr id="5" name="Group 5"/>
            <p:cNvGrpSpPr/>
            <p:nvPr/>
          </p:nvGrpSpPr>
          <p:grpSpPr>
            <a:xfrm>
              <a:off x="0" y="0"/>
              <a:ext cx="2904177" cy="2904177"/>
              <a:chOff x="0" y="0"/>
              <a:chExt cx="812800" cy="812800"/>
            </a:xfrm>
          </p:grpSpPr>
          <p:sp>
            <p:nvSpPr>
              <p:cNvPr id="6" name="Freeform 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3131"/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7" name="TextBox 7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grpSp>
          <p:nvGrpSpPr>
            <p:cNvPr id="8" name="Group 8"/>
            <p:cNvGrpSpPr/>
            <p:nvPr/>
          </p:nvGrpSpPr>
          <p:grpSpPr>
            <a:xfrm>
              <a:off x="577691" y="1330440"/>
              <a:ext cx="2904177" cy="290417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914D"/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>
              <a:off x="1085359" y="980324"/>
              <a:ext cx="2904177" cy="290417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DE59"/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>
              <a:off x="1523003" y="402633"/>
              <a:ext cx="2904177" cy="2904177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ED957"/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890625" y="1838107"/>
              <a:ext cx="2904177" cy="2904177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38B6FF"/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  <p:grpSp>
          <p:nvGrpSpPr>
            <p:cNvPr id="20" name="Group 20"/>
            <p:cNvGrpSpPr/>
            <p:nvPr/>
          </p:nvGrpSpPr>
          <p:grpSpPr>
            <a:xfrm>
              <a:off x="2258246" y="1347945"/>
              <a:ext cx="2904177" cy="2904177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8C52FF"/>
              </a:solidFill>
            </p:spPr>
            <p:txBody>
              <a:bodyPr/>
              <a:lstStyle/>
              <a:p>
                <a:endParaRPr lang="ru-BY"/>
              </a:p>
            </p:txBody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812800" cy="860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39"/>
                  </a:lnSpc>
                </a:pPr>
                <a:endParaRPr/>
              </a:p>
            </p:txBody>
          </p:sp>
        </p:grpSp>
      </p:grpSp>
      <p:sp>
        <p:nvSpPr>
          <p:cNvPr id="23" name="TextBox 23"/>
          <p:cNvSpPr txBox="1"/>
          <p:nvPr/>
        </p:nvSpPr>
        <p:spPr>
          <a:xfrm>
            <a:off x="1686469" y="4861607"/>
            <a:ext cx="11553799" cy="273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7"/>
              </a:lnSpc>
            </a:pPr>
            <a:r>
              <a:rPr lang="en-US" sz="2605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QColor также поддерживает задание прозрачности с помощью альфа-канала. Значение альфа-компонента, равное 0, означает полностью прозрачный цвет, в то время как значение, равное 255 означает полностью непрозрачный цвет. Значение альфа-компоненты цвета может быть получено и установлено с помощью функций alpha() и setAlpha()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8700" y="4954588"/>
            <a:ext cx="467670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767601" y="1110641"/>
            <a:ext cx="10387150" cy="3208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Класс QColor представляет цвета, основанные на RGB или HSV моделях.</a:t>
            </a:r>
          </a:p>
          <a:p>
            <a:pPr algn="l">
              <a:lnSpc>
                <a:spcPts val="3651"/>
              </a:lnSpc>
            </a:pPr>
            <a:r>
              <a:rPr lang="en-US" sz="2608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Цвет обычно задается в терминах RGB (красный, зеленый и синий) компонентов, но также может быть задан в HSV (оттенок, насыщенность и яркость) или быть установлен по имени цвета.</a:t>
            </a:r>
          </a:p>
          <a:p>
            <a:pPr algn="l">
              <a:lnSpc>
                <a:spcPts val="3651"/>
              </a:lnSpc>
            </a:pPr>
            <a:endParaRPr lang="en-US" sz="2608">
              <a:solidFill>
                <a:srgbClr val="000000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028700" y="1129691"/>
            <a:ext cx="467670" cy="33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638571" y="3954414"/>
            <a:ext cx="7203393" cy="785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QColor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938218" y="981075"/>
            <a:ext cx="4321082" cy="365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09/14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615</Words>
  <Application>Microsoft Office PowerPoint</Application>
  <PresentationFormat>Произвольный</PresentationFormat>
  <Paragraphs>68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Garet Light</vt:lpstr>
      <vt:lpstr>Garet Bold</vt:lpstr>
      <vt:lpstr>Calibri</vt:lpstr>
      <vt:lpstr>Greenth</vt:lpstr>
      <vt:lpstr>Archivo Black</vt:lpstr>
      <vt:lpstr>Garet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and Black Minimalist Project Deck Presentation</dc:title>
  <dc:creator>Клементин Йод</dc:creator>
  <cp:lastModifiedBy>AK131</cp:lastModifiedBy>
  <cp:revision>1</cp:revision>
  <dcterms:created xsi:type="dcterms:W3CDTF">2006-08-16T00:00:00Z</dcterms:created>
  <dcterms:modified xsi:type="dcterms:W3CDTF">2025-07-06T18:36:18Z</dcterms:modified>
  <dc:identifier>DAGsaOyn0Rs</dc:identifier>
</cp:coreProperties>
</file>