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86" r:id="rId4"/>
    <p:sldId id="259" r:id="rId5"/>
    <p:sldId id="257" r:id="rId6"/>
    <p:sldId id="258" r:id="rId7"/>
    <p:sldId id="283" r:id="rId8"/>
    <p:sldId id="284" r:id="rId9"/>
    <p:sldId id="270" r:id="rId10"/>
    <p:sldId id="271" r:id="rId11"/>
    <p:sldId id="272" r:id="rId12"/>
    <p:sldId id="273" r:id="rId13"/>
    <p:sldId id="274" r:id="rId14"/>
    <p:sldId id="276" r:id="rId15"/>
    <p:sldId id="267" r:id="rId16"/>
    <p:sldId id="268" r:id="rId17"/>
    <p:sldId id="277" r:id="rId18"/>
    <p:sldId id="279" r:id="rId19"/>
    <p:sldId id="280" r:id="rId20"/>
    <p:sldId id="281" r:id="rId21"/>
    <p:sldId id="282" r:id="rId22"/>
    <p:sldId id="260" r:id="rId23"/>
    <p:sldId id="278" r:id="rId24"/>
    <p:sldId id="263" r:id="rId25"/>
    <p:sldId id="266" r:id="rId26"/>
    <p:sldId id="269"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84" d="100"/>
          <a:sy n="84" d="100"/>
        </p:scale>
        <p:origin x="732" y="90"/>
      </p:cViewPr>
      <p:guideLst>
        <p:guide orient="horz" pos="23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AEE40-58AD-447E-84B0-E255821B1E9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B89161A-EC35-4C90-BF46-A79A75FE708D}">
      <dgm:prSet custT="1"/>
      <dgm:spPr/>
      <dgm:t>
        <a:bodyPr/>
        <a:lstStyle/>
        <a:p>
          <a:r>
            <a:rPr lang="en-US" sz="4800" dirty="0">
              <a:latin typeface="Aharoni" panose="02010803020104030203" pitchFamily="2" charset="-79"/>
              <a:cs typeface="Aharoni" panose="02010803020104030203" pitchFamily="2" charset="-79"/>
            </a:rPr>
            <a:t>Benjamin Eck</a:t>
          </a:r>
        </a:p>
      </dgm:t>
    </dgm:pt>
    <dgm:pt modelId="{3016E7E1-C47F-4F9C-8E71-D2743C4ED4F4}" type="parTrans" cxnId="{B5953B26-A264-47DB-AABE-2D3D7EDAE8D7}">
      <dgm:prSet/>
      <dgm:spPr/>
      <dgm:t>
        <a:bodyPr/>
        <a:lstStyle/>
        <a:p>
          <a:endParaRPr lang="en-US" sz="1400">
            <a:latin typeface="Aharoni" panose="02010803020104030203" pitchFamily="2" charset="-79"/>
            <a:cs typeface="Aharoni" panose="02010803020104030203" pitchFamily="2" charset="-79"/>
          </a:endParaRPr>
        </a:p>
      </dgm:t>
    </dgm:pt>
    <dgm:pt modelId="{1D81BEC8-34B0-4772-9BC1-93DD7AB72C81}" type="sibTrans" cxnId="{B5953B26-A264-47DB-AABE-2D3D7EDAE8D7}">
      <dgm:prSet/>
      <dgm:spPr/>
      <dgm:t>
        <a:bodyPr/>
        <a:lstStyle/>
        <a:p>
          <a:endParaRPr lang="en-US" sz="1400">
            <a:latin typeface="Aharoni" panose="02010803020104030203" pitchFamily="2" charset="-79"/>
            <a:cs typeface="Aharoni" panose="02010803020104030203" pitchFamily="2" charset="-79"/>
          </a:endParaRPr>
        </a:p>
      </dgm:t>
    </dgm:pt>
    <dgm:pt modelId="{0184D824-0332-4492-9513-D1D10BFD2C68}">
      <dgm:prSet custT="1"/>
      <dgm:spPr/>
      <dgm:t>
        <a:bodyPr/>
        <a:lstStyle/>
        <a:p>
          <a:r>
            <a:rPr lang="en-US" sz="4800">
              <a:latin typeface="Aharoni" panose="02010803020104030203" pitchFamily="2" charset="-79"/>
              <a:cs typeface="Aharoni" panose="02010803020104030203" pitchFamily="2" charset="-79"/>
            </a:rPr>
            <a:t>David Kling</a:t>
          </a:r>
        </a:p>
      </dgm:t>
    </dgm:pt>
    <dgm:pt modelId="{D361CBA2-F529-4B9D-9E11-5BC8292F0C6E}" type="parTrans" cxnId="{122846C5-EFBE-4483-88EC-560276282D87}">
      <dgm:prSet/>
      <dgm:spPr/>
      <dgm:t>
        <a:bodyPr/>
        <a:lstStyle/>
        <a:p>
          <a:endParaRPr lang="en-US" sz="1400">
            <a:latin typeface="Aharoni" panose="02010803020104030203" pitchFamily="2" charset="-79"/>
            <a:cs typeface="Aharoni" panose="02010803020104030203" pitchFamily="2" charset="-79"/>
          </a:endParaRPr>
        </a:p>
      </dgm:t>
    </dgm:pt>
    <dgm:pt modelId="{0BFB896E-4158-466B-B03F-E936C62D021D}" type="sibTrans" cxnId="{122846C5-EFBE-4483-88EC-560276282D87}">
      <dgm:prSet/>
      <dgm:spPr/>
      <dgm:t>
        <a:bodyPr/>
        <a:lstStyle/>
        <a:p>
          <a:endParaRPr lang="en-US" sz="1400">
            <a:latin typeface="Aharoni" panose="02010803020104030203" pitchFamily="2" charset="-79"/>
            <a:cs typeface="Aharoni" panose="02010803020104030203" pitchFamily="2" charset="-79"/>
          </a:endParaRPr>
        </a:p>
      </dgm:t>
    </dgm:pt>
    <dgm:pt modelId="{551AE0AF-FCE6-4E74-B126-D74BBB8F44FC}">
      <dgm:prSet custT="1"/>
      <dgm:spPr/>
      <dgm:t>
        <a:bodyPr/>
        <a:lstStyle/>
        <a:p>
          <a:r>
            <a:rPr lang="en-US" sz="4800">
              <a:latin typeface="Aharoni" panose="02010803020104030203" pitchFamily="2" charset="-79"/>
              <a:cs typeface="Aharoni" panose="02010803020104030203" pitchFamily="2" charset="-79"/>
            </a:rPr>
            <a:t>Michael Magliaro</a:t>
          </a:r>
        </a:p>
      </dgm:t>
    </dgm:pt>
    <dgm:pt modelId="{82F972CE-3BD0-40FE-9AFB-F940533A604E}" type="parTrans" cxnId="{6FA3356D-59E5-466E-A8C2-7A3729F6B6E1}">
      <dgm:prSet/>
      <dgm:spPr/>
      <dgm:t>
        <a:bodyPr/>
        <a:lstStyle/>
        <a:p>
          <a:endParaRPr lang="en-US" sz="1400">
            <a:latin typeface="Aharoni" panose="02010803020104030203" pitchFamily="2" charset="-79"/>
            <a:cs typeface="Aharoni" panose="02010803020104030203" pitchFamily="2" charset="-79"/>
          </a:endParaRPr>
        </a:p>
      </dgm:t>
    </dgm:pt>
    <dgm:pt modelId="{E523FE48-63F1-4BDA-B7B2-C9C1CB395152}" type="sibTrans" cxnId="{6FA3356D-59E5-466E-A8C2-7A3729F6B6E1}">
      <dgm:prSet/>
      <dgm:spPr/>
      <dgm:t>
        <a:bodyPr/>
        <a:lstStyle/>
        <a:p>
          <a:endParaRPr lang="en-US" sz="1400">
            <a:latin typeface="Aharoni" panose="02010803020104030203" pitchFamily="2" charset="-79"/>
            <a:cs typeface="Aharoni" panose="02010803020104030203" pitchFamily="2" charset="-79"/>
          </a:endParaRPr>
        </a:p>
      </dgm:t>
    </dgm:pt>
    <dgm:pt modelId="{840002C8-962F-4F6C-90F3-ACB952D02CCA}">
      <dgm:prSet custT="1"/>
      <dgm:spPr/>
      <dgm:t>
        <a:bodyPr/>
        <a:lstStyle/>
        <a:p>
          <a:r>
            <a:rPr lang="en-US" sz="4800" dirty="0">
              <a:latin typeface="Aharoni" panose="02010803020104030203" pitchFamily="2" charset="-79"/>
              <a:cs typeface="Aharoni" panose="02010803020104030203" pitchFamily="2" charset="-79"/>
            </a:rPr>
            <a:t>Krunal Panchal</a:t>
          </a:r>
        </a:p>
      </dgm:t>
    </dgm:pt>
    <dgm:pt modelId="{D2E6408D-9C02-4D83-BDF2-4BC06559CAB2}" type="parTrans" cxnId="{EB289705-4E6C-4D19-ABF1-B782EE8E2326}">
      <dgm:prSet/>
      <dgm:spPr/>
      <dgm:t>
        <a:bodyPr/>
        <a:lstStyle/>
        <a:p>
          <a:endParaRPr lang="en-US" sz="1400">
            <a:latin typeface="Aharoni" panose="02010803020104030203" pitchFamily="2" charset="-79"/>
            <a:cs typeface="Aharoni" panose="02010803020104030203" pitchFamily="2" charset="-79"/>
          </a:endParaRPr>
        </a:p>
      </dgm:t>
    </dgm:pt>
    <dgm:pt modelId="{93C17F9E-39F1-47E5-B799-EFC5967FFEA2}" type="sibTrans" cxnId="{EB289705-4E6C-4D19-ABF1-B782EE8E2326}">
      <dgm:prSet/>
      <dgm:spPr/>
      <dgm:t>
        <a:bodyPr/>
        <a:lstStyle/>
        <a:p>
          <a:endParaRPr lang="en-US" sz="1400">
            <a:latin typeface="Aharoni" panose="02010803020104030203" pitchFamily="2" charset="-79"/>
            <a:cs typeface="Aharoni" panose="02010803020104030203" pitchFamily="2" charset="-79"/>
          </a:endParaRPr>
        </a:p>
      </dgm:t>
    </dgm:pt>
    <dgm:pt modelId="{920644DE-E705-4AB6-921A-DFB8629457D5}" type="pres">
      <dgm:prSet presAssocID="{EA2AEE40-58AD-447E-84B0-E255821B1E98}" presName="vert0" presStyleCnt="0">
        <dgm:presLayoutVars>
          <dgm:dir/>
          <dgm:animOne val="branch"/>
          <dgm:animLvl val="lvl"/>
        </dgm:presLayoutVars>
      </dgm:prSet>
      <dgm:spPr/>
    </dgm:pt>
    <dgm:pt modelId="{E2FFF981-4324-4159-AC21-1BC6F2FA4E1F}" type="pres">
      <dgm:prSet presAssocID="{AB89161A-EC35-4C90-BF46-A79A75FE708D}" presName="thickLine" presStyleLbl="alignNode1" presStyleIdx="0" presStyleCnt="4"/>
      <dgm:spPr/>
    </dgm:pt>
    <dgm:pt modelId="{5842486D-E99F-41E7-8C41-4C8AE004D680}" type="pres">
      <dgm:prSet presAssocID="{AB89161A-EC35-4C90-BF46-A79A75FE708D}" presName="horz1" presStyleCnt="0"/>
      <dgm:spPr/>
    </dgm:pt>
    <dgm:pt modelId="{B26EFB1B-37AE-4324-9C1E-F2EFEDFE981B}" type="pres">
      <dgm:prSet presAssocID="{AB89161A-EC35-4C90-BF46-A79A75FE708D}" presName="tx1" presStyleLbl="revTx" presStyleIdx="0" presStyleCnt="4"/>
      <dgm:spPr/>
    </dgm:pt>
    <dgm:pt modelId="{AEE27DC7-8F15-4F28-94B4-D5F1D9B39405}" type="pres">
      <dgm:prSet presAssocID="{AB89161A-EC35-4C90-BF46-A79A75FE708D}" presName="vert1" presStyleCnt="0"/>
      <dgm:spPr/>
    </dgm:pt>
    <dgm:pt modelId="{F3D10E8A-FD02-4A6E-8AA8-4B6F9C567FF1}" type="pres">
      <dgm:prSet presAssocID="{0184D824-0332-4492-9513-D1D10BFD2C68}" presName="thickLine" presStyleLbl="alignNode1" presStyleIdx="1" presStyleCnt="4"/>
      <dgm:spPr/>
    </dgm:pt>
    <dgm:pt modelId="{4CACEC45-116F-425C-B24A-84565DAA888B}" type="pres">
      <dgm:prSet presAssocID="{0184D824-0332-4492-9513-D1D10BFD2C68}" presName="horz1" presStyleCnt="0"/>
      <dgm:spPr/>
    </dgm:pt>
    <dgm:pt modelId="{AF0DF55B-5DC5-43D7-B0C5-430C80CD0AB1}" type="pres">
      <dgm:prSet presAssocID="{0184D824-0332-4492-9513-D1D10BFD2C68}" presName="tx1" presStyleLbl="revTx" presStyleIdx="1" presStyleCnt="4"/>
      <dgm:spPr/>
    </dgm:pt>
    <dgm:pt modelId="{87647FE6-601C-410B-9021-BEA8F79DECF3}" type="pres">
      <dgm:prSet presAssocID="{0184D824-0332-4492-9513-D1D10BFD2C68}" presName="vert1" presStyleCnt="0"/>
      <dgm:spPr/>
    </dgm:pt>
    <dgm:pt modelId="{98C25388-5421-455A-9B23-F9D2F3F8C1C0}" type="pres">
      <dgm:prSet presAssocID="{551AE0AF-FCE6-4E74-B126-D74BBB8F44FC}" presName="thickLine" presStyleLbl="alignNode1" presStyleIdx="2" presStyleCnt="4"/>
      <dgm:spPr/>
    </dgm:pt>
    <dgm:pt modelId="{64BB8B54-300B-498D-8306-1161DDEE6401}" type="pres">
      <dgm:prSet presAssocID="{551AE0AF-FCE6-4E74-B126-D74BBB8F44FC}" presName="horz1" presStyleCnt="0"/>
      <dgm:spPr/>
    </dgm:pt>
    <dgm:pt modelId="{F17F263A-52DC-4890-AC24-7CB4925AB324}" type="pres">
      <dgm:prSet presAssocID="{551AE0AF-FCE6-4E74-B126-D74BBB8F44FC}" presName="tx1" presStyleLbl="revTx" presStyleIdx="2" presStyleCnt="4"/>
      <dgm:spPr/>
    </dgm:pt>
    <dgm:pt modelId="{C983431A-0993-42DF-96AD-DF96B5E8B219}" type="pres">
      <dgm:prSet presAssocID="{551AE0AF-FCE6-4E74-B126-D74BBB8F44FC}" presName="vert1" presStyleCnt="0"/>
      <dgm:spPr/>
    </dgm:pt>
    <dgm:pt modelId="{B42C4AC7-7AC3-4632-9728-EB158A244546}" type="pres">
      <dgm:prSet presAssocID="{840002C8-962F-4F6C-90F3-ACB952D02CCA}" presName="thickLine" presStyleLbl="alignNode1" presStyleIdx="3" presStyleCnt="4"/>
      <dgm:spPr/>
    </dgm:pt>
    <dgm:pt modelId="{6A3B2F5C-A222-4F35-BCA2-DFE7F6F39B8F}" type="pres">
      <dgm:prSet presAssocID="{840002C8-962F-4F6C-90F3-ACB952D02CCA}" presName="horz1" presStyleCnt="0"/>
      <dgm:spPr/>
    </dgm:pt>
    <dgm:pt modelId="{1CB5F778-54E8-4FDF-8085-FB259EF90440}" type="pres">
      <dgm:prSet presAssocID="{840002C8-962F-4F6C-90F3-ACB952D02CCA}" presName="tx1" presStyleLbl="revTx" presStyleIdx="3" presStyleCnt="4"/>
      <dgm:spPr/>
    </dgm:pt>
    <dgm:pt modelId="{65348034-A0FA-49D4-A9C8-3DB5D5A318A2}" type="pres">
      <dgm:prSet presAssocID="{840002C8-962F-4F6C-90F3-ACB952D02CCA}" presName="vert1" presStyleCnt="0"/>
      <dgm:spPr/>
    </dgm:pt>
  </dgm:ptLst>
  <dgm:cxnLst>
    <dgm:cxn modelId="{EB289705-4E6C-4D19-ABF1-B782EE8E2326}" srcId="{EA2AEE40-58AD-447E-84B0-E255821B1E98}" destId="{840002C8-962F-4F6C-90F3-ACB952D02CCA}" srcOrd="3" destOrd="0" parTransId="{D2E6408D-9C02-4D83-BDF2-4BC06559CAB2}" sibTransId="{93C17F9E-39F1-47E5-B799-EFC5967FFEA2}"/>
    <dgm:cxn modelId="{E540D717-D642-4647-98DB-08D55C6B3ED7}" type="presOf" srcId="{0184D824-0332-4492-9513-D1D10BFD2C68}" destId="{AF0DF55B-5DC5-43D7-B0C5-430C80CD0AB1}" srcOrd="0" destOrd="0" presId="urn:microsoft.com/office/officeart/2008/layout/LinedList"/>
    <dgm:cxn modelId="{B5953B26-A264-47DB-AABE-2D3D7EDAE8D7}" srcId="{EA2AEE40-58AD-447E-84B0-E255821B1E98}" destId="{AB89161A-EC35-4C90-BF46-A79A75FE708D}" srcOrd="0" destOrd="0" parTransId="{3016E7E1-C47F-4F9C-8E71-D2743C4ED4F4}" sibTransId="{1D81BEC8-34B0-4772-9BC1-93DD7AB72C81}"/>
    <dgm:cxn modelId="{6FA3356D-59E5-466E-A8C2-7A3729F6B6E1}" srcId="{EA2AEE40-58AD-447E-84B0-E255821B1E98}" destId="{551AE0AF-FCE6-4E74-B126-D74BBB8F44FC}" srcOrd="2" destOrd="0" parTransId="{82F972CE-3BD0-40FE-9AFB-F940533A604E}" sibTransId="{E523FE48-63F1-4BDA-B7B2-C9C1CB395152}"/>
    <dgm:cxn modelId="{8703A083-2B8E-4DA6-827E-86EBA6868824}" type="presOf" srcId="{AB89161A-EC35-4C90-BF46-A79A75FE708D}" destId="{B26EFB1B-37AE-4324-9C1E-F2EFEDFE981B}" srcOrd="0" destOrd="0" presId="urn:microsoft.com/office/officeart/2008/layout/LinedList"/>
    <dgm:cxn modelId="{C1CE9E90-27AC-4C78-9DCD-D055DE50EC89}" type="presOf" srcId="{551AE0AF-FCE6-4E74-B126-D74BBB8F44FC}" destId="{F17F263A-52DC-4890-AC24-7CB4925AB324}" srcOrd="0" destOrd="0" presId="urn:microsoft.com/office/officeart/2008/layout/LinedList"/>
    <dgm:cxn modelId="{F026B8B5-3690-45BB-BF70-5A21464109F0}" type="presOf" srcId="{EA2AEE40-58AD-447E-84B0-E255821B1E98}" destId="{920644DE-E705-4AB6-921A-DFB8629457D5}" srcOrd="0" destOrd="0" presId="urn:microsoft.com/office/officeart/2008/layout/LinedList"/>
    <dgm:cxn modelId="{122846C5-EFBE-4483-88EC-560276282D87}" srcId="{EA2AEE40-58AD-447E-84B0-E255821B1E98}" destId="{0184D824-0332-4492-9513-D1D10BFD2C68}" srcOrd="1" destOrd="0" parTransId="{D361CBA2-F529-4B9D-9E11-5BC8292F0C6E}" sibTransId="{0BFB896E-4158-466B-B03F-E936C62D021D}"/>
    <dgm:cxn modelId="{54BCC5F2-447F-458F-9A77-B2DFA9DBF4D7}" type="presOf" srcId="{840002C8-962F-4F6C-90F3-ACB952D02CCA}" destId="{1CB5F778-54E8-4FDF-8085-FB259EF90440}" srcOrd="0" destOrd="0" presId="urn:microsoft.com/office/officeart/2008/layout/LinedList"/>
    <dgm:cxn modelId="{A95AB11B-4158-496D-8D9A-1697D7C7798F}" type="presParOf" srcId="{920644DE-E705-4AB6-921A-DFB8629457D5}" destId="{E2FFF981-4324-4159-AC21-1BC6F2FA4E1F}" srcOrd="0" destOrd="0" presId="urn:microsoft.com/office/officeart/2008/layout/LinedList"/>
    <dgm:cxn modelId="{CEABEF58-2BE6-452F-AC02-101F4DF11A44}" type="presParOf" srcId="{920644DE-E705-4AB6-921A-DFB8629457D5}" destId="{5842486D-E99F-41E7-8C41-4C8AE004D680}" srcOrd="1" destOrd="0" presId="urn:microsoft.com/office/officeart/2008/layout/LinedList"/>
    <dgm:cxn modelId="{9F6B7B81-ED60-48DD-A791-05FA4851D941}" type="presParOf" srcId="{5842486D-E99F-41E7-8C41-4C8AE004D680}" destId="{B26EFB1B-37AE-4324-9C1E-F2EFEDFE981B}" srcOrd="0" destOrd="0" presId="urn:microsoft.com/office/officeart/2008/layout/LinedList"/>
    <dgm:cxn modelId="{1EA4A56D-149A-4C7B-B442-9CDBB7329926}" type="presParOf" srcId="{5842486D-E99F-41E7-8C41-4C8AE004D680}" destId="{AEE27DC7-8F15-4F28-94B4-D5F1D9B39405}" srcOrd="1" destOrd="0" presId="urn:microsoft.com/office/officeart/2008/layout/LinedList"/>
    <dgm:cxn modelId="{75F4594E-6E6A-4ADE-8205-42047081D3FA}" type="presParOf" srcId="{920644DE-E705-4AB6-921A-DFB8629457D5}" destId="{F3D10E8A-FD02-4A6E-8AA8-4B6F9C567FF1}" srcOrd="2" destOrd="0" presId="urn:microsoft.com/office/officeart/2008/layout/LinedList"/>
    <dgm:cxn modelId="{47B6F22F-1B12-4A8A-B5F5-0DECDC9D0113}" type="presParOf" srcId="{920644DE-E705-4AB6-921A-DFB8629457D5}" destId="{4CACEC45-116F-425C-B24A-84565DAA888B}" srcOrd="3" destOrd="0" presId="urn:microsoft.com/office/officeart/2008/layout/LinedList"/>
    <dgm:cxn modelId="{8A23E18C-E2FB-4919-94CC-6ADCE69288A0}" type="presParOf" srcId="{4CACEC45-116F-425C-B24A-84565DAA888B}" destId="{AF0DF55B-5DC5-43D7-B0C5-430C80CD0AB1}" srcOrd="0" destOrd="0" presId="urn:microsoft.com/office/officeart/2008/layout/LinedList"/>
    <dgm:cxn modelId="{1678F753-CD46-4FDD-93EB-41A2E6DAE682}" type="presParOf" srcId="{4CACEC45-116F-425C-B24A-84565DAA888B}" destId="{87647FE6-601C-410B-9021-BEA8F79DECF3}" srcOrd="1" destOrd="0" presId="urn:microsoft.com/office/officeart/2008/layout/LinedList"/>
    <dgm:cxn modelId="{3FA96EEF-A15A-4537-A442-5146A7D463FE}" type="presParOf" srcId="{920644DE-E705-4AB6-921A-DFB8629457D5}" destId="{98C25388-5421-455A-9B23-F9D2F3F8C1C0}" srcOrd="4" destOrd="0" presId="urn:microsoft.com/office/officeart/2008/layout/LinedList"/>
    <dgm:cxn modelId="{E6A1560A-0196-410D-94E7-4FE536E727C8}" type="presParOf" srcId="{920644DE-E705-4AB6-921A-DFB8629457D5}" destId="{64BB8B54-300B-498D-8306-1161DDEE6401}" srcOrd="5" destOrd="0" presId="urn:microsoft.com/office/officeart/2008/layout/LinedList"/>
    <dgm:cxn modelId="{D9525DEF-CC99-47A0-B1B2-68EF43D62D1D}" type="presParOf" srcId="{64BB8B54-300B-498D-8306-1161DDEE6401}" destId="{F17F263A-52DC-4890-AC24-7CB4925AB324}" srcOrd="0" destOrd="0" presId="urn:microsoft.com/office/officeart/2008/layout/LinedList"/>
    <dgm:cxn modelId="{C20ED99C-5075-4FFF-A939-C3BE925C920F}" type="presParOf" srcId="{64BB8B54-300B-498D-8306-1161DDEE6401}" destId="{C983431A-0993-42DF-96AD-DF96B5E8B219}" srcOrd="1" destOrd="0" presId="urn:microsoft.com/office/officeart/2008/layout/LinedList"/>
    <dgm:cxn modelId="{C2DD0479-B087-48CF-8DF5-B2FD44DDDFC8}" type="presParOf" srcId="{920644DE-E705-4AB6-921A-DFB8629457D5}" destId="{B42C4AC7-7AC3-4632-9728-EB158A244546}" srcOrd="6" destOrd="0" presId="urn:microsoft.com/office/officeart/2008/layout/LinedList"/>
    <dgm:cxn modelId="{FBBDBE08-EC8D-40F2-8791-FECF9B9097D9}" type="presParOf" srcId="{920644DE-E705-4AB6-921A-DFB8629457D5}" destId="{6A3B2F5C-A222-4F35-BCA2-DFE7F6F39B8F}" srcOrd="7" destOrd="0" presId="urn:microsoft.com/office/officeart/2008/layout/LinedList"/>
    <dgm:cxn modelId="{A400C844-6ACA-4365-8C1C-725ED8C3C4B4}" type="presParOf" srcId="{6A3B2F5C-A222-4F35-BCA2-DFE7F6F39B8F}" destId="{1CB5F778-54E8-4FDF-8085-FB259EF90440}" srcOrd="0" destOrd="0" presId="urn:microsoft.com/office/officeart/2008/layout/LinedList"/>
    <dgm:cxn modelId="{AA17F1D6-297F-48CF-90D7-BE22494D8DF8}" type="presParOf" srcId="{6A3B2F5C-A222-4F35-BCA2-DFE7F6F39B8F}" destId="{65348034-A0FA-49D4-A9C8-3DB5D5A318A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FF981-4324-4159-AC21-1BC6F2FA4E1F}">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EFB1B-37AE-4324-9C1E-F2EFEDFE981B}">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latin typeface="Aharoni" panose="02010803020104030203" pitchFamily="2" charset="-79"/>
              <a:cs typeface="Aharoni" panose="02010803020104030203" pitchFamily="2" charset="-79"/>
            </a:rPr>
            <a:t>Benjamin Eck</a:t>
          </a:r>
        </a:p>
      </dsp:txBody>
      <dsp:txXfrm>
        <a:off x="0" y="0"/>
        <a:ext cx="6492875" cy="1276350"/>
      </dsp:txXfrm>
    </dsp:sp>
    <dsp:sp modelId="{F3D10E8A-FD02-4A6E-8AA8-4B6F9C567FF1}">
      <dsp:nvSpPr>
        <dsp:cNvPr id="0" name=""/>
        <dsp:cNvSpPr/>
      </dsp:nvSpPr>
      <dsp:spPr>
        <a:xfrm>
          <a:off x="0" y="12763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DF55B-5DC5-43D7-B0C5-430C80CD0AB1}">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latin typeface="Aharoni" panose="02010803020104030203" pitchFamily="2" charset="-79"/>
              <a:cs typeface="Aharoni" panose="02010803020104030203" pitchFamily="2" charset="-79"/>
            </a:rPr>
            <a:t>David Kling</a:t>
          </a:r>
        </a:p>
      </dsp:txBody>
      <dsp:txXfrm>
        <a:off x="0" y="1276350"/>
        <a:ext cx="6492875" cy="1276350"/>
      </dsp:txXfrm>
    </dsp:sp>
    <dsp:sp modelId="{98C25388-5421-455A-9B23-F9D2F3F8C1C0}">
      <dsp:nvSpPr>
        <dsp:cNvPr id="0" name=""/>
        <dsp:cNvSpPr/>
      </dsp:nvSpPr>
      <dsp:spPr>
        <a:xfrm>
          <a:off x="0" y="255270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F263A-52DC-4890-AC24-7CB4925AB324}">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latin typeface="Aharoni" panose="02010803020104030203" pitchFamily="2" charset="-79"/>
              <a:cs typeface="Aharoni" panose="02010803020104030203" pitchFamily="2" charset="-79"/>
            </a:rPr>
            <a:t>Michael Magliaro</a:t>
          </a:r>
        </a:p>
      </dsp:txBody>
      <dsp:txXfrm>
        <a:off x="0" y="2552700"/>
        <a:ext cx="6492875" cy="1276350"/>
      </dsp:txXfrm>
    </dsp:sp>
    <dsp:sp modelId="{B42C4AC7-7AC3-4632-9728-EB158A244546}">
      <dsp:nvSpPr>
        <dsp:cNvPr id="0" name=""/>
        <dsp:cNvSpPr/>
      </dsp:nvSpPr>
      <dsp:spPr>
        <a:xfrm>
          <a:off x="0" y="3829050"/>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5F778-54E8-4FDF-8085-FB259EF90440}">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latin typeface="Aharoni" panose="02010803020104030203" pitchFamily="2" charset="-79"/>
              <a:cs typeface="Aharoni" panose="02010803020104030203" pitchFamily="2" charset="-79"/>
            </a:rPr>
            <a:t>Krunal Panchal</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29T13:16:24.256"/>
    </inkml:context>
    <inkml:brush xml:id="br0">
      <inkml:brushProperty name="width" value="0.05" units="cm"/>
      <inkml:brushProperty name="height" value="0.05" units="cm"/>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EBD1-E3C6-4794-B226-86D70B86E8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5A4C72-D20F-462C-93ED-8EF812947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0024E8-5684-411B-89C0-66E89BEF3D68}"/>
              </a:ext>
            </a:extLst>
          </p:cNvPr>
          <p:cNvSpPr>
            <a:spLocks noGrp="1"/>
          </p:cNvSpPr>
          <p:nvPr>
            <p:ph type="dt" sz="half" idx="10"/>
          </p:nvPr>
        </p:nvSpPr>
        <p:spPr/>
        <p:txBody>
          <a:bodyPr/>
          <a:lstStyle/>
          <a:p>
            <a:fld id="{D2D2B1BC-FED9-481A-87DA-9731C2FBF576}" type="datetimeFigureOut">
              <a:rPr lang="en-US" smtClean="0"/>
              <a:t>3/30/2019</a:t>
            </a:fld>
            <a:endParaRPr lang="en-US"/>
          </a:p>
        </p:txBody>
      </p:sp>
      <p:sp>
        <p:nvSpPr>
          <p:cNvPr id="5" name="Footer Placeholder 4">
            <a:extLst>
              <a:ext uri="{FF2B5EF4-FFF2-40B4-BE49-F238E27FC236}">
                <a16:creationId xmlns:a16="http://schemas.microsoft.com/office/drawing/2014/main" id="{D5679064-14D7-4693-87D4-C8FE72333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B620A-8669-40A3-8AC0-1EB49DCCC01E}"/>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156455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39FF-C1FE-4D87-9C89-95B8E2DB80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F4000E-5A44-48C5-B2C2-3FABF9199E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2EF1D-C94E-44B4-BD48-CC2A3EDD4CD3}"/>
              </a:ext>
            </a:extLst>
          </p:cNvPr>
          <p:cNvSpPr>
            <a:spLocks noGrp="1"/>
          </p:cNvSpPr>
          <p:nvPr>
            <p:ph type="dt" sz="half" idx="10"/>
          </p:nvPr>
        </p:nvSpPr>
        <p:spPr/>
        <p:txBody>
          <a:bodyPr/>
          <a:lstStyle/>
          <a:p>
            <a:fld id="{D2D2B1BC-FED9-481A-87DA-9731C2FBF576}" type="datetimeFigureOut">
              <a:rPr lang="en-US" smtClean="0"/>
              <a:t>3/30/2019</a:t>
            </a:fld>
            <a:endParaRPr lang="en-US"/>
          </a:p>
        </p:txBody>
      </p:sp>
      <p:sp>
        <p:nvSpPr>
          <p:cNvPr id="5" name="Footer Placeholder 4">
            <a:extLst>
              <a:ext uri="{FF2B5EF4-FFF2-40B4-BE49-F238E27FC236}">
                <a16:creationId xmlns:a16="http://schemas.microsoft.com/office/drawing/2014/main" id="{46E99E15-FC75-4D10-823F-E19CAAD87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E0929-E7AF-4267-AC16-DD847488A4E6}"/>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97614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F98D1-09F6-4D8D-A096-CFF899419B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E37A7-9D26-4BC4-9FAD-A4264E715C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EFCEF-2298-4CFC-9100-9362BFCC797E}"/>
              </a:ext>
            </a:extLst>
          </p:cNvPr>
          <p:cNvSpPr>
            <a:spLocks noGrp="1"/>
          </p:cNvSpPr>
          <p:nvPr>
            <p:ph type="dt" sz="half" idx="10"/>
          </p:nvPr>
        </p:nvSpPr>
        <p:spPr/>
        <p:txBody>
          <a:bodyPr/>
          <a:lstStyle/>
          <a:p>
            <a:fld id="{D2D2B1BC-FED9-481A-87DA-9731C2FBF576}" type="datetimeFigureOut">
              <a:rPr lang="en-US" smtClean="0"/>
              <a:t>3/30/2019</a:t>
            </a:fld>
            <a:endParaRPr lang="en-US"/>
          </a:p>
        </p:txBody>
      </p:sp>
      <p:sp>
        <p:nvSpPr>
          <p:cNvPr id="5" name="Footer Placeholder 4">
            <a:extLst>
              <a:ext uri="{FF2B5EF4-FFF2-40B4-BE49-F238E27FC236}">
                <a16:creationId xmlns:a16="http://schemas.microsoft.com/office/drawing/2014/main" id="{7DE98CD7-9D42-4E77-B6C9-70F6D3E40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6D091-468C-485D-B583-ACC2EA8179F6}"/>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84584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DCB2-0424-4ACA-9CB0-175C3C6AD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47770-6F4F-4BD0-9EBE-7DE2B22F8C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563B1-1B99-4905-8EFE-D64B40BFA594}"/>
              </a:ext>
            </a:extLst>
          </p:cNvPr>
          <p:cNvSpPr>
            <a:spLocks noGrp="1"/>
          </p:cNvSpPr>
          <p:nvPr>
            <p:ph type="dt" sz="half" idx="10"/>
          </p:nvPr>
        </p:nvSpPr>
        <p:spPr/>
        <p:txBody>
          <a:bodyPr/>
          <a:lstStyle/>
          <a:p>
            <a:fld id="{D2D2B1BC-FED9-481A-87DA-9731C2FBF576}" type="datetimeFigureOut">
              <a:rPr lang="en-US" smtClean="0"/>
              <a:t>3/30/2019</a:t>
            </a:fld>
            <a:endParaRPr lang="en-US"/>
          </a:p>
        </p:txBody>
      </p:sp>
      <p:sp>
        <p:nvSpPr>
          <p:cNvPr id="5" name="Footer Placeholder 4">
            <a:extLst>
              <a:ext uri="{FF2B5EF4-FFF2-40B4-BE49-F238E27FC236}">
                <a16:creationId xmlns:a16="http://schemas.microsoft.com/office/drawing/2014/main" id="{E3CC2C64-E1CB-4573-8502-64AFF530B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42E7D-4A7B-4D49-9021-491483EBAB30}"/>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39151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964F-1B2D-481D-A6A8-53B04CB49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BE7517-C3B8-4FC9-8A5D-553E9ADD5A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DCC842-4170-4B0D-8FF9-FF6F8F8AD238}"/>
              </a:ext>
            </a:extLst>
          </p:cNvPr>
          <p:cNvSpPr>
            <a:spLocks noGrp="1"/>
          </p:cNvSpPr>
          <p:nvPr>
            <p:ph type="dt" sz="half" idx="10"/>
          </p:nvPr>
        </p:nvSpPr>
        <p:spPr/>
        <p:txBody>
          <a:bodyPr/>
          <a:lstStyle/>
          <a:p>
            <a:fld id="{D2D2B1BC-FED9-481A-87DA-9731C2FBF576}" type="datetimeFigureOut">
              <a:rPr lang="en-US" smtClean="0"/>
              <a:t>3/30/2019</a:t>
            </a:fld>
            <a:endParaRPr lang="en-US"/>
          </a:p>
        </p:txBody>
      </p:sp>
      <p:sp>
        <p:nvSpPr>
          <p:cNvPr id="5" name="Footer Placeholder 4">
            <a:extLst>
              <a:ext uri="{FF2B5EF4-FFF2-40B4-BE49-F238E27FC236}">
                <a16:creationId xmlns:a16="http://schemas.microsoft.com/office/drawing/2014/main" id="{B1EE20FE-BCB9-4986-A6A1-DEA5CB79A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9417E-691E-4B17-8E3D-7E127FA751D2}"/>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293581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9CE3-5B47-4AF5-9E08-96AC02B81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7734B-C319-40DD-908C-7E7C88C680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CF0DA6-F86D-4DE9-9BF4-D206BF4F99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FCA652-F341-46F9-B318-1F37C0B0D4FD}"/>
              </a:ext>
            </a:extLst>
          </p:cNvPr>
          <p:cNvSpPr>
            <a:spLocks noGrp="1"/>
          </p:cNvSpPr>
          <p:nvPr>
            <p:ph type="dt" sz="half" idx="10"/>
          </p:nvPr>
        </p:nvSpPr>
        <p:spPr/>
        <p:txBody>
          <a:bodyPr/>
          <a:lstStyle/>
          <a:p>
            <a:fld id="{D2D2B1BC-FED9-481A-87DA-9731C2FBF576}" type="datetimeFigureOut">
              <a:rPr lang="en-US" smtClean="0"/>
              <a:t>3/30/2019</a:t>
            </a:fld>
            <a:endParaRPr lang="en-US"/>
          </a:p>
        </p:txBody>
      </p:sp>
      <p:sp>
        <p:nvSpPr>
          <p:cNvPr id="6" name="Footer Placeholder 5">
            <a:extLst>
              <a:ext uri="{FF2B5EF4-FFF2-40B4-BE49-F238E27FC236}">
                <a16:creationId xmlns:a16="http://schemas.microsoft.com/office/drawing/2014/main" id="{D71B0FA1-E06C-458F-B15E-872BC1BA6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79D82-0188-46E4-97A1-4C18ED708BA4}"/>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426170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5024-1D93-4255-8556-401312F17B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6312E5-F70C-47EC-BB18-3B53C0FA7C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FD8C60-7934-4946-BF26-4CAC3D6B77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70709E-7BAD-4D6D-B5C8-E9F72FEF2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9264F5-BA4B-47D9-BE64-DA7515BBA5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13AFF7-887F-454A-A02F-CC1D813A9BD6}"/>
              </a:ext>
            </a:extLst>
          </p:cNvPr>
          <p:cNvSpPr>
            <a:spLocks noGrp="1"/>
          </p:cNvSpPr>
          <p:nvPr>
            <p:ph type="dt" sz="half" idx="10"/>
          </p:nvPr>
        </p:nvSpPr>
        <p:spPr/>
        <p:txBody>
          <a:bodyPr/>
          <a:lstStyle/>
          <a:p>
            <a:fld id="{D2D2B1BC-FED9-481A-87DA-9731C2FBF576}" type="datetimeFigureOut">
              <a:rPr lang="en-US" smtClean="0"/>
              <a:t>3/30/2019</a:t>
            </a:fld>
            <a:endParaRPr lang="en-US"/>
          </a:p>
        </p:txBody>
      </p:sp>
      <p:sp>
        <p:nvSpPr>
          <p:cNvPr id="8" name="Footer Placeholder 7">
            <a:extLst>
              <a:ext uri="{FF2B5EF4-FFF2-40B4-BE49-F238E27FC236}">
                <a16:creationId xmlns:a16="http://schemas.microsoft.com/office/drawing/2014/main" id="{88B9931C-1A8E-4275-B875-7A11CF8533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000904-135A-497B-9AC0-AD894C24FEA4}"/>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79932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84B9-F8E0-469A-B5BB-A2E5B96CB7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C0B327-B6D2-4666-B9FC-B724BBC19167}"/>
              </a:ext>
            </a:extLst>
          </p:cNvPr>
          <p:cNvSpPr>
            <a:spLocks noGrp="1"/>
          </p:cNvSpPr>
          <p:nvPr>
            <p:ph type="dt" sz="half" idx="10"/>
          </p:nvPr>
        </p:nvSpPr>
        <p:spPr/>
        <p:txBody>
          <a:bodyPr/>
          <a:lstStyle/>
          <a:p>
            <a:fld id="{D2D2B1BC-FED9-481A-87DA-9731C2FBF576}" type="datetimeFigureOut">
              <a:rPr lang="en-US" smtClean="0"/>
              <a:t>3/30/2019</a:t>
            </a:fld>
            <a:endParaRPr lang="en-US"/>
          </a:p>
        </p:txBody>
      </p:sp>
      <p:sp>
        <p:nvSpPr>
          <p:cNvPr id="4" name="Footer Placeholder 3">
            <a:extLst>
              <a:ext uri="{FF2B5EF4-FFF2-40B4-BE49-F238E27FC236}">
                <a16:creationId xmlns:a16="http://schemas.microsoft.com/office/drawing/2014/main" id="{FCE278C1-2864-47AB-AE00-13A52CB680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28134-2D0D-4A4E-A6EE-C84D8CD9EC16}"/>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36122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C2399-FF8C-445A-9947-984FFB3CE0EC}"/>
              </a:ext>
            </a:extLst>
          </p:cNvPr>
          <p:cNvSpPr>
            <a:spLocks noGrp="1"/>
          </p:cNvSpPr>
          <p:nvPr>
            <p:ph type="dt" sz="half" idx="10"/>
          </p:nvPr>
        </p:nvSpPr>
        <p:spPr/>
        <p:txBody>
          <a:bodyPr/>
          <a:lstStyle/>
          <a:p>
            <a:fld id="{D2D2B1BC-FED9-481A-87DA-9731C2FBF576}" type="datetimeFigureOut">
              <a:rPr lang="en-US" smtClean="0"/>
              <a:t>3/30/2019</a:t>
            </a:fld>
            <a:endParaRPr lang="en-US"/>
          </a:p>
        </p:txBody>
      </p:sp>
      <p:sp>
        <p:nvSpPr>
          <p:cNvPr id="3" name="Footer Placeholder 2">
            <a:extLst>
              <a:ext uri="{FF2B5EF4-FFF2-40B4-BE49-F238E27FC236}">
                <a16:creationId xmlns:a16="http://schemas.microsoft.com/office/drawing/2014/main" id="{D17BB9C0-9210-44FA-9C6C-A9A86C89FE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4D643-E631-479C-B9FF-01271878DD0D}"/>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40352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F8C2-F298-4670-9C62-F85C18113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981E6C-91AB-484D-BDC6-842053FA7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7B0D34-F3D5-44B1-8917-0C8784C8C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3A1337-0616-416D-B0C1-DF5B83C37DF5}"/>
              </a:ext>
            </a:extLst>
          </p:cNvPr>
          <p:cNvSpPr>
            <a:spLocks noGrp="1"/>
          </p:cNvSpPr>
          <p:nvPr>
            <p:ph type="dt" sz="half" idx="10"/>
          </p:nvPr>
        </p:nvSpPr>
        <p:spPr/>
        <p:txBody>
          <a:bodyPr/>
          <a:lstStyle/>
          <a:p>
            <a:fld id="{D2D2B1BC-FED9-481A-87DA-9731C2FBF576}" type="datetimeFigureOut">
              <a:rPr lang="en-US" smtClean="0"/>
              <a:t>3/30/2019</a:t>
            </a:fld>
            <a:endParaRPr lang="en-US"/>
          </a:p>
        </p:txBody>
      </p:sp>
      <p:sp>
        <p:nvSpPr>
          <p:cNvPr id="6" name="Footer Placeholder 5">
            <a:extLst>
              <a:ext uri="{FF2B5EF4-FFF2-40B4-BE49-F238E27FC236}">
                <a16:creationId xmlns:a16="http://schemas.microsoft.com/office/drawing/2014/main" id="{77511A8F-F4C3-45B9-96C0-68C0C435B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0EEE7-685B-4BB6-ACFC-B83CF3A10084}"/>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06972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6AF-568D-4011-BCEE-F6E59EAB0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8460C2-48AF-41CA-85DA-8E7144896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3C050F-8CD8-47C5-A3D6-1CDC98DEA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EB38A7-F601-4A91-A11D-ED7A436137F9}"/>
              </a:ext>
            </a:extLst>
          </p:cNvPr>
          <p:cNvSpPr>
            <a:spLocks noGrp="1"/>
          </p:cNvSpPr>
          <p:nvPr>
            <p:ph type="dt" sz="half" idx="10"/>
          </p:nvPr>
        </p:nvSpPr>
        <p:spPr/>
        <p:txBody>
          <a:bodyPr/>
          <a:lstStyle/>
          <a:p>
            <a:fld id="{D2D2B1BC-FED9-481A-87DA-9731C2FBF576}" type="datetimeFigureOut">
              <a:rPr lang="en-US" smtClean="0"/>
              <a:t>3/30/2019</a:t>
            </a:fld>
            <a:endParaRPr lang="en-US"/>
          </a:p>
        </p:txBody>
      </p:sp>
      <p:sp>
        <p:nvSpPr>
          <p:cNvPr id="6" name="Footer Placeholder 5">
            <a:extLst>
              <a:ext uri="{FF2B5EF4-FFF2-40B4-BE49-F238E27FC236}">
                <a16:creationId xmlns:a16="http://schemas.microsoft.com/office/drawing/2014/main" id="{6B50ABA8-4599-45A4-9EC8-2930DAAAF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D46AA-CA50-430C-BEF9-1AF1CF0464C7}"/>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294483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42B54-D35B-48DB-9FE3-C4F01801E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258B75-BB46-4164-95C8-B5807B311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9BE8A-FCDC-4C07-A7EF-906423C6B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2B1BC-FED9-481A-87DA-9731C2FBF576}" type="datetimeFigureOut">
              <a:rPr lang="en-US" smtClean="0"/>
              <a:t>3/30/2019</a:t>
            </a:fld>
            <a:endParaRPr lang="en-US"/>
          </a:p>
        </p:txBody>
      </p:sp>
      <p:sp>
        <p:nvSpPr>
          <p:cNvPr id="5" name="Footer Placeholder 4">
            <a:extLst>
              <a:ext uri="{FF2B5EF4-FFF2-40B4-BE49-F238E27FC236}">
                <a16:creationId xmlns:a16="http://schemas.microsoft.com/office/drawing/2014/main" id="{F37739C3-651C-4AA1-B30D-202E26F6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C4BD09-E5BB-4DB2-8B9F-3BC2BB929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F5C48-E248-40AD-92AA-8D8D008A1324}" type="slidenum">
              <a:rPr lang="en-US" smtClean="0"/>
              <a:t>‹#›</a:t>
            </a:fld>
            <a:endParaRPr lang="en-US"/>
          </a:p>
        </p:txBody>
      </p:sp>
    </p:spTree>
    <p:extLst>
      <p:ext uri="{BB962C8B-B14F-4D97-AF65-F5344CB8AC3E}">
        <p14:creationId xmlns:p14="http://schemas.microsoft.com/office/powerpoint/2010/main" val="357430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www.flickr.com/photos/hikingartist/3005682627/" TargetMode="External"/><Relationship Id="rId7" Type="http://schemas.openxmlformats.org/officeDocument/2006/relationships/hyperlink" Target="https://pixabay.com/de/vergr%C3%B6%C3%9Fern-glas-lupe-linse-41355/" TargetMode="Externa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garethkay.typepad.com/brand_new/2007/08/apsotw---the-as.html" TargetMode="External"/><Relationship Id="rId4" Type="http://schemas.openxmlformats.org/officeDocument/2006/relationships/image" Target="../media/image8.jpg"/><Relationship Id="rId9" Type="http://schemas.openxmlformats.org/officeDocument/2006/relationships/hyperlink" Target="http://svprojectmanagement.com/stakeholder-adventure-map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allethub.com/edu/happiest-places-to-live" TargetMode="External"/><Relationship Id="rId7" Type="http://schemas.openxmlformats.org/officeDocument/2006/relationships/hyperlink" Target="http://svprojectmanagement.com/stakeholder-adventure-maps" TargetMode="External"/><Relationship Id="rId2" Type="http://schemas.openxmlformats.org/officeDocument/2006/relationships/hyperlink" Target="https://www.currentresults.com/" TargetMode="Externa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hyperlink" Target="https://pixabay.com/de/vergr%C3%B6%C3%9Fern-glas-lupe-linse-41355/" TargetMode="Externa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www.flickr.com/photos/hikingartist/3005682627/" TargetMode="External"/><Relationship Id="rId7" Type="http://schemas.openxmlformats.org/officeDocument/2006/relationships/hyperlink" Target="https://pixabay.com/de/vergr%C3%B6%C3%9Fern-glas-lupe-linse-41355/" TargetMode="Externa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garethkay.typepad.com/brand_new/2007/08/apsotw---the-as.html" TargetMode="External"/><Relationship Id="rId4" Type="http://schemas.openxmlformats.org/officeDocument/2006/relationships/image" Target="../media/image8.jpg"/><Relationship Id="rId9" Type="http://schemas.openxmlformats.org/officeDocument/2006/relationships/hyperlink" Target="http://svprojectmanagement.com/stakeholder-adventure-map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nlife.ca/audio/andrew-fountain-bible-truth"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allethub.com/edu/happiest-places-to-live/32619/#methodolog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www.flickr.com/photos/hikingartist/3005682627/" TargetMode="External"/><Relationship Id="rId7" Type="http://schemas.openxmlformats.org/officeDocument/2006/relationships/hyperlink" Target="https://pixabay.com/de/vergr%C3%B6%C3%9Fern-glas-lupe-linse-41355/" TargetMode="Externa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garethkay.typepad.com/brand_new/2007/08/apsotw---the-as.html" TargetMode="External"/><Relationship Id="rId4" Type="http://schemas.openxmlformats.org/officeDocument/2006/relationships/image" Target="../media/image8.jpg"/><Relationship Id="rId9" Type="http://schemas.openxmlformats.org/officeDocument/2006/relationships/hyperlink" Target="http://svprojectmanagement.com/stakeholder-adventure-ma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4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8949-6FA7-4C8B-98F0-D8AC91F65DF4}"/>
              </a:ext>
            </a:extLst>
          </p:cNvPr>
          <p:cNvSpPr>
            <a:spLocks noGrp="1"/>
          </p:cNvSpPr>
          <p:nvPr>
            <p:ph type="ctrTitle"/>
          </p:nvPr>
        </p:nvSpPr>
        <p:spPr>
          <a:xfrm>
            <a:off x="6311199" y="24663"/>
            <a:ext cx="5445352" cy="3556735"/>
          </a:xfrm>
        </p:spPr>
        <p:txBody>
          <a:bodyPr anchor="t">
            <a:normAutofit fontScale="90000"/>
          </a:bodyPr>
          <a:lstStyle/>
          <a:p>
            <a:pPr fontAlgn="base"/>
            <a:r>
              <a:rPr lang="en-US" sz="8800" b="1" dirty="0">
                <a:solidFill>
                  <a:schemeClr val="bg1"/>
                </a:solidFill>
                <a:latin typeface="Aharoni" panose="02010803020104030203" pitchFamily="2" charset="-79"/>
                <a:cs typeface="Aharoni" panose="02010803020104030203" pitchFamily="2" charset="-79"/>
              </a:rPr>
              <a:t>“Happiest Cities in  America”</a:t>
            </a:r>
          </a:p>
        </p:txBody>
      </p:sp>
      <p:sp>
        <p:nvSpPr>
          <p:cNvPr id="3" name="Subtitle 2">
            <a:extLst>
              <a:ext uri="{FF2B5EF4-FFF2-40B4-BE49-F238E27FC236}">
                <a16:creationId xmlns:a16="http://schemas.microsoft.com/office/drawing/2014/main" id="{BD2D1C6C-6EAC-4241-98C6-D383FF2B9F74}"/>
              </a:ext>
            </a:extLst>
          </p:cNvPr>
          <p:cNvSpPr>
            <a:spLocks noGrp="1"/>
          </p:cNvSpPr>
          <p:nvPr>
            <p:ph type="subTitle" idx="1"/>
          </p:nvPr>
        </p:nvSpPr>
        <p:spPr>
          <a:xfrm>
            <a:off x="6694690" y="3706703"/>
            <a:ext cx="5061861" cy="2432840"/>
          </a:xfrm>
          <a:ln>
            <a:solidFill>
              <a:schemeClr val="bg1"/>
            </a:solidFill>
          </a:ln>
        </p:spPr>
        <p:txBody>
          <a:bodyPr anchor="t">
            <a:normAutofit/>
          </a:bodyPr>
          <a:lstStyle/>
          <a:p>
            <a:r>
              <a:rPr lang="en-US" sz="4000" b="1" dirty="0">
                <a:solidFill>
                  <a:schemeClr val="bg1"/>
                </a:solidFill>
              </a:rPr>
              <a:t>How Can Data Science Substantiate a Study Using Additional Data Points</a:t>
            </a:r>
          </a:p>
        </p:txBody>
      </p:sp>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Free Clipart: Smiley Face Background | Prawny">
            <a:extLst>
              <a:ext uri="{FF2B5EF4-FFF2-40B4-BE49-F238E27FC236}">
                <a16:creationId xmlns:a16="http://schemas.microsoft.com/office/drawing/2014/main" id="{BEB0F6F0-7CFB-4945-BEF2-9B0605780A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59"/>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560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16AD-DCC1-475F-8928-E4FC2C7197F1}"/>
              </a:ext>
            </a:extLst>
          </p:cNvPr>
          <p:cNvSpPr>
            <a:spLocks noGrp="1"/>
          </p:cNvSpPr>
          <p:nvPr>
            <p:ph type="title"/>
          </p:nvPr>
        </p:nvSpPr>
        <p:spPr>
          <a:xfrm>
            <a:off x="0" y="18255"/>
            <a:ext cx="10515600" cy="943037"/>
          </a:xfrm>
        </p:spPr>
        <p:txBody>
          <a:bodyPr/>
          <a:lstStyle/>
          <a:p>
            <a:r>
              <a:rPr lang="en-US" dirty="0"/>
              <a:t>The Data Says…</a:t>
            </a:r>
          </a:p>
        </p:txBody>
      </p:sp>
      <p:sp>
        <p:nvSpPr>
          <p:cNvPr id="3" name="Content Placeholder 2">
            <a:extLst>
              <a:ext uri="{FF2B5EF4-FFF2-40B4-BE49-F238E27FC236}">
                <a16:creationId xmlns:a16="http://schemas.microsoft.com/office/drawing/2014/main" id="{7D1E29FE-FB63-4063-B553-4F896A231000}"/>
              </a:ext>
            </a:extLst>
          </p:cNvPr>
          <p:cNvSpPr>
            <a:spLocks noGrp="1"/>
          </p:cNvSpPr>
          <p:nvPr>
            <p:ph idx="1"/>
          </p:nvPr>
        </p:nvSpPr>
        <p:spPr>
          <a:xfrm>
            <a:off x="838200" y="1215230"/>
            <a:ext cx="10515600" cy="5314523"/>
          </a:xfrm>
        </p:spPr>
        <p:txBody>
          <a:bodyPr>
            <a:normAutofit fontScale="92500" lnSpcReduction="10000"/>
          </a:bodyPr>
          <a:lstStyle/>
          <a:p>
            <a:r>
              <a:rPr lang="en-US" dirty="0"/>
              <a:t>Slight upward trends in all categories:</a:t>
            </a:r>
          </a:p>
          <a:p>
            <a:pPr lvl="1"/>
            <a:r>
              <a:rPr lang="en-US" dirty="0"/>
              <a:t>Happier cities have higher average ratings</a:t>
            </a:r>
          </a:p>
          <a:p>
            <a:pPr lvl="1"/>
            <a:r>
              <a:rPr lang="en-US" dirty="0"/>
              <a:t>Happier cities have higher average prices</a:t>
            </a:r>
          </a:p>
          <a:p>
            <a:pPr lvl="1"/>
            <a:r>
              <a:rPr lang="en-US" dirty="0"/>
              <a:t>Happier cities have more total review counts</a:t>
            </a:r>
          </a:p>
          <a:p>
            <a:pPr lvl="1"/>
            <a:endParaRPr lang="en-US" dirty="0"/>
          </a:p>
          <a:p>
            <a:r>
              <a:rPr lang="en-US" dirty="0"/>
              <a:t>However, terrible correlation coefficients leave us without results:</a:t>
            </a:r>
          </a:p>
          <a:p>
            <a:pPr lvl="1"/>
            <a:r>
              <a:rPr lang="en-US" dirty="0"/>
              <a:t>R^2 = 0.01164</a:t>
            </a:r>
          </a:p>
          <a:p>
            <a:pPr lvl="1"/>
            <a:r>
              <a:rPr lang="en-US" dirty="0"/>
              <a:t>R^2 = 0.00257</a:t>
            </a:r>
          </a:p>
          <a:p>
            <a:pPr lvl="1"/>
            <a:r>
              <a:rPr lang="en-US" dirty="0"/>
              <a:t>R^2 = 0.02948</a:t>
            </a:r>
          </a:p>
          <a:p>
            <a:pPr lvl="1"/>
            <a:endParaRPr lang="en-US" dirty="0"/>
          </a:p>
          <a:p>
            <a:r>
              <a:rPr lang="en-US" dirty="0"/>
              <a:t>Student’s T-test on 15 Happiest Cities vs. 15 Least Happy Cities:</a:t>
            </a:r>
          </a:p>
          <a:p>
            <a:pPr lvl="1"/>
            <a:r>
              <a:rPr lang="en-US" dirty="0"/>
              <a:t>Average Rating: p-value= 0.21846</a:t>
            </a:r>
          </a:p>
          <a:p>
            <a:pPr lvl="1"/>
            <a:r>
              <a:rPr lang="en-US" dirty="0"/>
              <a:t>Average Price: p-value= 0.56396</a:t>
            </a:r>
          </a:p>
          <a:p>
            <a:pPr lvl="1"/>
            <a:r>
              <a:rPr lang="en-US" dirty="0"/>
              <a:t>Total Review Count: p-value= 0.11460</a:t>
            </a:r>
          </a:p>
        </p:txBody>
      </p:sp>
    </p:spTree>
    <p:extLst>
      <p:ext uri="{BB962C8B-B14F-4D97-AF65-F5344CB8AC3E}">
        <p14:creationId xmlns:p14="http://schemas.microsoft.com/office/powerpoint/2010/main" val="278732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020D-D4FB-420C-BBA2-DA599D943922}"/>
              </a:ext>
            </a:extLst>
          </p:cNvPr>
          <p:cNvSpPr>
            <a:spLocks noGrp="1"/>
          </p:cNvSpPr>
          <p:nvPr>
            <p:ph type="title"/>
          </p:nvPr>
        </p:nvSpPr>
        <p:spPr>
          <a:xfrm>
            <a:off x="-1" y="0"/>
            <a:ext cx="3704493" cy="1332729"/>
          </a:xfrm>
        </p:spPr>
        <p:txBody>
          <a:bodyPr/>
          <a:lstStyle/>
          <a:p>
            <a:r>
              <a:rPr lang="en-US" dirty="0"/>
              <a:t>The Data Shows…</a:t>
            </a:r>
          </a:p>
        </p:txBody>
      </p:sp>
      <p:pic>
        <p:nvPicPr>
          <p:cNvPr id="4" name="Picture 3">
            <a:extLst>
              <a:ext uri="{FF2B5EF4-FFF2-40B4-BE49-F238E27FC236}">
                <a16:creationId xmlns:a16="http://schemas.microsoft.com/office/drawing/2014/main" id="{EF2DFB35-93C1-4D90-983B-25131A826591}"/>
              </a:ext>
            </a:extLst>
          </p:cNvPr>
          <p:cNvPicPr>
            <a:picLocks noChangeAspect="1"/>
          </p:cNvPicPr>
          <p:nvPr/>
        </p:nvPicPr>
        <p:blipFill>
          <a:blip r:embed="rId2"/>
          <a:stretch>
            <a:fillRect/>
          </a:stretch>
        </p:blipFill>
        <p:spPr>
          <a:xfrm>
            <a:off x="3481137" y="87728"/>
            <a:ext cx="8581428" cy="6770272"/>
          </a:xfrm>
          <a:prstGeom prst="rect">
            <a:avLst/>
          </a:prstGeom>
        </p:spPr>
      </p:pic>
    </p:spTree>
    <p:extLst>
      <p:ext uri="{BB962C8B-B14F-4D97-AF65-F5344CB8AC3E}">
        <p14:creationId xmlns:p14="http://schemas.microsoft.com/office/powerpoint/2010/main" val="155344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BDC663-8208-4F3F-9813-11B0E890A7BB}"/>
              </a:ext>
            </a:extLst>
          </p:cNvPr>
          <p:cNvPicPr>
            <a:picLocks noChangeAspect="1"/>
          </p:cNvPicPr>
          <p:nvPr/>
        </p:nvPicPr>
        <p:blipFill>
          <a:blip r:embed="rId2"/>
          <a:stretch>
            <a:fillRect/>
          </a:stretch>
        </p:blipFill>
        <p:spPr>
          <a:xfrm>
            <a:off x="283995" y="340643"/>
            <a:ext cx="3667125" cy="3609975"/>
          </a:xfrm>
          <a:prstGeom prst="rect">
            <a:avLst/>
          </a:prstGeom>
        </p:spPr>
      </p:pic>
      <p:pic>
        <p:nvPicPr>
          <p:cNvPr id="5" name="Picture 4">
            <a:extLst>
              <a:ext uri="{FF2B5EF4-FFF2-40B4-BE49-F238E27FC236}">
                <a16:creationId xmlns:a16="http://schemas.microsoft.com/office/drawing/2014/main" id="{617C612F-6FAE-4E24-97F0-969036DC67FD}"/>
              </a:ext>
            </a:extLst>
          </p:cNvPr>
          <p:cNvPicPr>
            <a:picLocks noChangeAspect="1"/>
          </p:cNvPicPr>
          <p:nvPr/>
        </p:nvPicPr>
        <p:blipFill>
          <a:blip r:embed="rId3"/>
          <a:stretch>
            <a:fillRect/>
          </a:stretch>
        </p:blipFill>
        <p:spPr>
          <a:xfrm>
            <a:off x="7965156" y="245393"/>
            <a:ext cx="3705225" cy="3705225"/>
          </a:xfrm>
          <a:prstGeom prst="rect">
            <a:avLst/>
          </a:prstGeom>
        </p:spPr>
      </p:pic>
      <p:pic>
        <p:nvPicPr>
          <p:cNvPr id="6" name="Picture 5">
            <a:extLst>
              <a:ext uri="{FF2B5EF4-FFF2-40B4-BE49-F238E27FC236}">
                <a16:creationId xmlns:a16="http://schemas.microsoft.com/office/drawing/2014/main" id="{7B7BBBBA-EF4C-452A-BCB3-45F9C266CD8B}"/>
              </a:ext>
            </a:extLst>
          </p:cNvPr>
          <p:cNvPicPr>
            <a:picLocks noChangeAspect="1"/>
          </p:cNvPicPr>
          <p:nvPr/>
        </p:nvPicPr>
        <p:blipFill>
          <a:blip r:embed="rId4"/>
          <a:stretch>
            <a:fillRect/>
          </a:stretch>
        </p:blipFill>
        <p:spPr>
          <a:xfrm>
            <a:off x="4130592" y="2865771"/>
            <a:ext cx="3657600" cy="3629025"/>
          </a:xfrm>
          <a:prstGeom prst="rect">
            <a:avLst/>
          </a:prstGeom>
        </p:spPr>
      </p:pic>
      <p:sp>
        <p:nvSpPr>
          <p:cNvPr id="7" name="Title 1">
            <a:extLst>
              <a:ext uri="{FF2B5EF4-FFF2-40B4-BE49-F238E27FC236}">
                <a16:creationId xmlns:a16="http://schemas.microsoft.com/office/drawing/2014/main" id="{277C5CBD-A804-4428-8974-226440875A54}"/>
              </a:ext>
            </a:extLst>
          </p:cNvPr>
          <p:cNvSpPr>
            <a:spLocks noGrp="1"/>
          </p:cNvSpPr>
          <p:nvPr>
            <p:ph type="title"/>
          </p:nvPr>
        </p:nvSpPr>
        <p:spPr>
          <a:xfrm>
            <a:off x="4662237" y="0"/>
            <a:ext cx="2867526" cy="1332729"/>
          </a:xfrm>
        </p:spPr>
        <p:txBody>
          <a:bodyPr/>
          <a:lstStyle/>
          <a:p>
            <a:r>
              <a:rPr lang="en-US" dirty="0"/>
              <a:t>The Data Shows…</a:t>
            </a:r>
          </a:p>
        </p:txBody>
      </p:sp>
    </p:spTree>
    <p:extLst>
      <p:ext uri="{BB962C8B-B14F-4D97-AF65-F5344CB8AC3E}">
        <p14:creationId xmlns:p14="http://schemas.microsoft.com/office/powerpoint/2010/main" val="283663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297F18-B50B-412F-884A-0907DE044CA8}"/>
              </a:ext>
            </a:extLst>
          </p:cNvPr>
          <p:cNvSpPr/>
          <p:nvPr/>
        </p:nvSpPr>
        <p:spPr>
          <a:xfrm>
            <a:off x="74526" y="1668739"/>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Acquisition</a:t>
            </a:r>
          </a:p>
          <a:p>
            <a:r>
              <a:rPr lang="en-US" sz="2000" u="sng" dirty="0"/>
              <a:t>Data Source(s):</a:t>
            </a:r>
            <a:r>
              <a:rPr lang="en-US" sz="2000" dirty="0"/>
              <a:t> governing.com, wallethub.com, census.gov </a:t>
            </a:r>
          </a:p>
          <a:p>
            <a:r>
              <a:rPr lang="en-US" sz="2000" u="sng" dirty="0"/>
              <a:t>Data Requirements:</a:t>
            </a:r>
            <a:r>
              <a:rPr lang="en-US" sz="2000" dirty="0"/>
              <a:t> Survey results, population density of cities, population data for cities from 2010 - 2017</a:t>
            </a:r>
          </a:p>
          <a:p>
            <a:r>
              <a:rPr lang="en-US" sz="2000" u="sng" dirty="0"/>
              <a:t>Data Sourced: </a:t>
            </a:r>
            <a:r>
              <a:rPr lang="en-US" sz="2000" dirty="0"/>
              <a:t> Cities, Population Density, Populations</a:t>
            </a:r>
          </a:p>
        </p:txBody>
      </p:sp>
      <p:sp>
        <p:nvSpPr>
          <p:cNvPr id="4" name="Rectangle 3">
            <a:extLst>
              <a:ext uri="{FF2B5EF4-FFF2-40B4-BE49-F238E27FC236}">
                <a16:creationId xmlns:a16="http://schemas.microsoft.com/office/drawing/2014/main" id="{23341EE6-B6C6-4BD9-89A7-ACC445136953}"/>
              </a:ext>
            </a:extLst>
          </p:cNvPr>
          <p:cNvSpPr/>
          <p:nvPr/>
        </p:nvSpPr>
        <p:spPr>
          <a:xfrm>
            <a:off x="6150430" y="1664382"/>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Exploration</a:t>
            </a:r>
          </a:p>
          <a:p>
            <a:pPr marL="342900" indent="-342900">
              <a:buFont typeface="Arial" panose="020B0604020202020204" pitchFamily="34" charset="0"/>
              <a:buChar char="•"/>
            </a:pPr>
            <a:r>
              <a:rPr lang="en-US" sz="2000" dirty="0"/>
              <a:t>Found missing data in population and population density pull.  Added missing data.</a:t>
            </a:r>
          </a:p>
          <a:p>
            <a:pPr marL="342900" indent="-342900">
              <a:buFont typeface="Arial" panose="020B0604020202020204" pitchFamily="34" charset="0"/>
              <a:buChar char="•"/>
            </a:pPr>
            <a:endParaRPr lang="en-US" sz="2000" dirty="0"/>
          </a:p>
          <a:p>
            <a:r>
              <a:rPr lang="en-US" sz="2000" dirty="0"/>
              <a:t> </a:t>
            </a:r>
          </a:p>
          <a:p>
            <a:endParaRPr lang="en-US" sz="2000" dirty="0"/>
          </a:p>
        </p:txBody>
      </p:sp>
      <p:sp>
        <p:nvSpPr>
          <p:cNvPr id="5" name="Rectangle 4">
            <a:extLst>
              <a:ext uri="{FF2B5EF4-FFF2-40B4-BE49-F238E27FC236}">
                <a16:creationId xmlns:a16="http://schemas.microsoft.com/office/drawing/2014/main" id="{2034B602-04F0-4011-89AD-78125637A9C0}"/>
              </a:ext>
            </a:extLst>
          </p:cNvPr>
          <p:cNvSpPr/>
          <p:nvPr/>
        </p:nvSpPr>
        <p:spPr>
          <a:xfrm>
            <a:off x="85412" y="4672283"/>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Cleansing</a:t>
            </a:r>
            <a:endParaRPr lang="en-US" sz="2000" dirty="0"/>
          </a:p>
          <a:p>
            <a:r>
              <a:rPr lang="en-US" sz="2000" u="sng" dirty="0"/>
              <a:t>Data Cleansed:</a:t>
            </a:r>
            <a:r>
              <a:rPr lang="en-US" sz="2000" dirty="0"/>
              <a:t> wallethub.com survey - split out city and state.  From population density  created state abbreviations and key for merging.  For migration data, created key for merging, deleted unused columns, transposed and re-indexed data.</a:t>
            </a:r>
            <a:endParaRPr lang="en-US" dirty="0"/>
          </a:p>
        </p:txBody>
      </p:sp>
      <p:pic>
        <p:nvPicPr>
          <p:cNvPr id="7" name="Picture 6">
            <a:extLst>
              <a:ext uri="{FF2B5EF4-FFF2-40B4-BE49-F238E27FC236}">
                <a16:creationId xmlns:a16="http://schemas.microsoft.com/office/drawing/2014/main" id="{CF7472E2-15FA-4A93-8F2A-331A71349F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16628" y="918495"/>
            <a:ext cx="1012372" cy="692463"/>
          </a:xfrm>
          <a:prstGeom prst="rect">
            <a:avLst/>
          </a:prstGeom>
        </p:spPr>
      </p:pic>
      <p:pic>
        <p:nvPicPr>
          <p:cNvPr id="10" name="Picture 9" descr="A close up of a sign&#10;&#10;Description generated with high confidence">
            <a:extLst>
              <a:ext uri="{FF2B5EF4-FFF2-40B4-BE49-F238E27FC236}">
                <a16:creationId xmlns:a16="http://schemas.microsoft.com/office/drawing/2014/main" id="{CC3811F0-4322-4428-80D5-2929CF315CB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57063" y="3890500"/>
            <a:ext cx="771937" cy="771937"/>
          </a:xfrm>
          <a:prstGeom prst="rect">
            <a:avLst/>
          </a:prstGeom>
        </p:spPr>
      </p:pic>
      <p:pic>
        <p:nvPicPr>
          <p:cNvPr id="13" name="Picture 12">
            <a:extLst>
              <a:ext uri="{FF2B5EF4-FFF2-40B4-BE49-F238E27FC236}">
                <a16:creationId xmlns:a16="http://schemas.microsoft.com/office/drawing/2014/main" id="{0CAB1279-2A2B-44F0-87A4-25954FF36A0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687639" y="955434"/>
            <a:ext cx="892628" cy="655524"/>
          </a:xfrm>
          <a:prstGeom prst="rect">
            <a:avLst/>
          </a:prstGeom>
        </p:spPr>
      </p:pic>
      <p:sp>
        <p:nvSpPr>
          <p:cNvPr id="14" name="Rectangle 13">
            <a:extLst>
              <a:ext uri="{FF2B5EF4-FFF2-40B4-BE49-F238E27FC236}">
                <a16:creationId xmlns:a16="http://schemas.microsoft.com/office/drawing/2014/main" id="{D3DE5EE8-FD90-4176-93EB-4BBE6EE26DA4}"/>
              </a:ext>
            </a:extLst>
          </p:cNvPr>
          <p:cNvSpPr/>
          <p:nvPr/>
        </p:nvSpPr>
        <p:spPr>
          <a:xfrm>
            <a:off x="6150430" y="4662437"/>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Analysis</a:t>
            </a:r>
          </a:p>
          <a:p>
            <a:pPr marL="342900" indent="-342900">
              <a:buFont typeface="Arial" panose="020B0604020202020204" pitchFamily="34" charset="0"/>
              <a:buChar char="•"/>
            </a:pPr>
            <a:r>
              <a:rPr lang="en-US" sz="2000" dirty="0"/>
              <a:t>Detailed and Summarized analysis on population density data joined with survey by city and population migration with survey by city. </a:t>
            </a:r>
          </a:p>
          <a:p>
            <a:pPr marL="342900" indent="-342900">
              <a:buFont typeface="Arial" panose="020B0604020202020204" pitchFamily="34" charset="0"/>
              <a:buChar char="•"/>
            </a:pPr>
            <a:r>
              <a:rPr lang="en-US" sz="2000" dirty="0"/>
              <a:t>Showed statistics on population density and migration.</a:t>
            </a:r>
          </a:p>
        </p:txBody>
      </p:sp>
      <p:pic>
        <p:nvPicPr>
          <p:cNvPr id="16" name="Picture 15" descr="A drawing of a cartoon character&#10;&#10;Description generated with high confidence">
            <a:extLst>
              <a:ext uri="{FF2B5EF4-FFF2-40B4-BE49-F238E27FC236}">
                <a16:creationId xmlns:a16="http://schemas.microsoft.com/office/drawing/2014/main" id="{DC136734-D59E-410E-90B6-366D1DA470D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266013" y="3726833"/>
            <a:ext cx="1670565" cy="890543"/>
          </a:xfrm>
          <a:prstGeom prst="rect">
            <a:avLst/>
          </a:prstGeom>
        </p:spPr>
      </p:pic>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26487" y="217910"/>
            <a:ext cx="12063046" cy="737524"/>
          </a:xfrm>
        </p:spPr>
        <p:txBody>
          <a:bodyPr>
            <a:normAutofit fontScale="90000"/>
          </a:bodyPr>
          <a:lstStyle/>
          <a:p>
            <a:r>
              <a:rPr lang="en-US" dirty="0"/>
              <a:t>Can Population Density and Population Growth/Decline Indicate Happiness?</a:t>
            </a:r>
          </a:p>
        </p:txBody>
      </p:sp>
    </p:spTree>
    <p:extLst>
      <p:ext uri="{BB962C8B-B14F-4D97-AF65-F5344CB8AC3E}">
        <p14:creationId xmlns:p14="http://schemas.microsoft.com/office/powerpoint/2010/main" val="845808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DEB6-75C7-4249-9F03-11C39D3EF693}"/>
              </a:ext>
            </a:extLst>
          </p:cNvPr>
          <p:cNvSpPr>
            <a:spLocks noGrp="1"/>
          </p:cNvSpPr>
          <p:nvPr>
            <p:ph type="title"/>
          </p:nvPr>
        </p:nvSpPr>
        <p:spPr>
          <a:xfrm>
            <a:off x="0" y="1038"/>
            <a:ext cx="12027877" cy="952194"/>
          </a:xfrm>
        </p:spPr>
        <p:txBody>
          <a:bodyPr vert="horz" lIns="91440" tIns="45720" rIns="91440" bIns="45720" rtlCol="0" anchor="ctr">
            <a:normAutofit fontScale="90000"/>
          </a:bodyPr>
          <a:lstStyle/>
          <a:p>
            <a:r>
              <a:rPr lang="en-US" dirty="0"/>
              <a:t>Are People Happier If They Live in less Populated Areas?</a:t>
            </a:r>
          </a:p>
        </p:txBody>
      </p:sp>
      <p:pic>
        <p:nvPicPr>
          <p:cNvPr id="11" name="Content Placeholder 10" descr="A close up of a logo&#10;&#10;Description automatically generated">
            <a:extLst>
              <a:ext uri="{FF2B5EF4-FFF2-40B4-BE49-F238E27FC236}">
                <a16:creationId xmlns:a16="http://schemas.microsoft.com/office/drawing/2014/main" id="{98FA84C8-3288-40DC-968F-CBA426CBE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pic>
        <p:nvPicPr>
          <p:cNvPr id="14" name="Picture 13">
            <a:extLst>
              <a:ext uri="{FF2B5EF4-FFF2-40B4-BE49-F238E27FC236}">
                <a16:creationId xmlns:a16="http://schemas.microsoft.com/office/drawing/2014/main" id="{9D4ECC02-96B3-4F2A-B85A-19F1E279010F}"/>
              </a:ext>
            </a:extLst>
          </p:cNvPr>
          <p:cNvPicPr>
            <a:picLocks noChangeAspect="1"/>
          </p:cNvPicPr>
          <p:nvPr/>
        </p:nvPicPr>
        <p:blipFill rotWithShape="1">
          <a:blip r:embed="rId3"/>
          <a:srcRect l="24807" t="36520" r="31462" b="6646"/>
          <a:stretch/>
        </p:blipFill>
        <p:spPr>
          <a:xfrm>
            <a:off x="1976649" y="1033033"/>
            <a:ext cx="8196807" cy="5667405"/>
          </a:xfrm>
          <a:prstGeom prst="rect">
            <a:avLst/>
          </a:prstGeom>
        </p:spPr>
      </p:pic>
    </p:spTree>
    <p:extLst>
      <p:ext uri="{BB962C8B-B14F-4D97-AF65-F5344CB8AC3E}">
        <p14:creationId xmlns:p14="http://schemas.microsoft.com/office/powerpoint/2010/main" val="224279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B00A-A989-45C2-ACE4-9074F7A2D4C1}"/>
              </a:ext>
            </a:extLst>
          </p:cNvPr>
          <p:cNvSpPr>
            <a:spLocks noGrp="1"/>
          </p:cNvSpPr>
          <p:nvPr>
            <p:ph type="title"/>
          </p:nvPr>
        </p:nvSpPr>
        <p:spPr>
          <a:xfrm>
            <a:off x="838200" y="1654655"/>
            <a:ext cx="10515600" cy="1325563"/>
          </a:xfrm>
        </p:spPr>
        <p:txBody>
          <a:bodyPr>
            <a:normAutofit/>
          </a:bodyPr>
          <a:lstStyle/>
          <a:p>
            <a:r>
              <a:rPr lang="en-US" sz="2800" b="1" dirty="0"/>
              <a:t>Answer: No, people are not happier when they live in less densely populated cities.</a:t>
            </a:r>
          </a:p>
        </p:txBody>
      </p:sp>
      <p:sp>
        <p:nvSpPr>
          <p:cNvPr id="3" name="Content Placeholder 2">
            <a:extLst>
              <a:ext uri="{FF2B5EF4-FFF2-40B4-BE49-F238E27FC236}">
                <a16:creationId xmlns:a16="http://schemas.microsoft.com/office/drawing/2014/main" id="{3F5D5809-4E07-49FF-877D-1B9378176E9E}"/>
              </a:ext>
            </a:extLst>
          </p:cNvPr>
          <p:cNvSpPr>
            <a:spLocks noGrp="1"/>
          </p:cNvSpPr>
          <p:nvPr>
            <p:ph idx="1"/>
          </p:nvPr>
        </p:nvSpPr>
        <p:spPr>
          <a:xfrm>
            <a:off x="838200" y="3384784"/>
            <a:ext cx="10515600" cy="3027733"/>
          </a:xfrm>
        </p:spPr>
        <p:txBody>
          <a:bodyPr/>
          <a:lstStyle/>
          <a:p>
            <a:r>
              <a:rPr lang="en-US" u="sng" dirty="0"/>
              <a:t>Assumption:</a:t>
            </a:r>
            <a:r>
              <a:rPr lang="en-US" dirty="0"/>
              <a:t>  People are happier when they live in less densely populated cities.</a:t>
            </a:r>
          </a:p>
          <a:p>
            <a:pPr marL="0" indent="0">
              <a:buNone/>
            </a:pPr>
            <a:endParaRPr lang="en-US" dirty="0"/>
          </a:p>
          <a:p>
            <a:r>
              <a:rPr lang="en-US" u="sng" dirty="0"/>
              <a:t>Statistical Evidence: </a:t>
            </a:r>
            <a:r>
              <a:rPr lang="en-US" dirty="0"/>
              <a:t>  Grouped the happiest places by density (in groups of 10) and ran an ANOVA test.  The p value was: 0.42091575267505493, so I had to reject my assumption.  </a:t>
            </a:r>
            <a:endParaRPr lang="en-US" u="sng" dirty="0"/>
          </a:p>
        </p:txBody>
      </p:sp>
      <p:sp>
        <p:nvSpPr>
          <p:cNvPr id="4" name="Title 1">
            <a:extLst>
              <a:ext uri="{FF2B5EF4-FFF2-40B4-BE49-F238E27FC236}">
                <a16:creationId xmlns:a16="http://schemas.microsoft.com/office/drawing/2014/main" id="{5A277C6A-9219-4570-8306-BB968E8C4D75}"/>
              </a:ext>
            </a:extLst>
          </p:cNvPr>
          <p:cNvSpPr txBox="1">
            <a:spLocks/>
          </p:cNvSpPr>
          <p:nvPr/>
        </p:nvSpPr>
        <p:spPr>
          <a:xfrm>
            <a:off x="0" y="1038"/>
            <a:ext cx="12027877" cy="952194"/>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Are People Happier If They Live in less Populated Areas?</a:t>
            </a:r>
          </a:p>
        </p:txBody>
      </p:sp>
    </p:spTree>
    <p:extLst>
      <p:ext uri="{BB962C8B-B14F-4D97-AF65-F5344CB8AC3E}">
        <p14:creationId xmlns:p14="http://schemas.microsoft.com/office/powerpoint/2010/main" val="239172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DCB8-0D5B-4ECC-BB44-C57298473D97}"/>
              </a:ext>
            </a:extLst>
          </p:cNvPr>
          <p:cNvSpPr>
            <a:spLocks noGrp="1"/>
          </p:cNvSpPr>
          <p:nvPr>
            <p:ph type="title"/>
          </p:nvPr>
        </p:nvSpPr>
        <p:spPr>
          <a:xfrm>
            <a:off x="17589" y="-5190"/>
            <a:ext cx="12092349" cy="1022754"/>
          </a:xfrm>
        </p:spPr>
        <p:txBody>
          <a:bodyPr>
            <a:noAutofit/>
          </a:bodyPr>
          <a:lstStyle/>
          <a:p>
            <a:r>
              <a:rPr lang="en-US" sz="4000" dirty="0"/>
              <a:t>Are people moving into Happy Cities and Moving out of Unhappy Cities?</a:t>
            </a:r>
          </a:p>
        </p:txBody>
      </p:sp>
      <p:pic>
        <p:nvPicPr>
          <p:cNvPr id="5" name="Content Placeholder 4" descr="A close up of a map&#10;&#10;Description automatically generated">
            <a:extLst>
              <a:ext uri="{FF2B5EF4-FFF2-40B4-BE49-F238E27FC236}">
                <a16:creationId xmlns:a16="http://schemas.microsoft.com/office/drawing/2014/main" id="{0717A3D4-846C-46D0-99A6-291655B732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169" y="1041010"/>
            <a:ext cx="7721875" cy="5791407"/>
          </a:xfrm>
        </p:spPr>
      </p:pic>
    </p:spTree>
    <p:extLst>
      <p:ext uri="{BB962C8B-B14F-4D97-AF65-F5344CB8AC3E}">
        <p14:creationId xmlns:p14="http://schemas.microsoft.com/office/powerpoint/2010/main" val="300547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E68F-4D89-4DFF-9C1F-F2F820AE7E57}"/>
              </a:ext>
            </a:extLst>
          </p:cNvPr>
          <p:cNvSpPr>
            <a:spLocks noGrp="1"/>
          </p:cNvSpPr>
          <p:nvPr>
            <p:ph type="title"/>
          </p:nvPr>
        </p:nvSpPr>
        <p:spPr>
          <a:xfrm>
            <a:off x="849924" y="1431314"/>
            <a:ext cx="10515600" cy="1325563"/>
          </a:xfrm>
        </p:spPr>
        <p:txBody>
          <a:bodyPr vert="horz" lIns="91440" tIns="45720" rIns="91440" bIns="45720" rtlCol="0" anchor="ctr">
            <a:normAutofit/>
          </a:bodyPr>
          <a:lstStyle/>
          <a:p>
            <a:r>
              <a:rPr lang="en-US" sz="2800" b="1" dirty="0"/>
              <a:t>Answer:  Yes, people are moving into happy cities and leaving unhappy cities.</a:t>
            </a:r>
          </a:p>
        </p:txBody>
      </p:sp>
      <p:sp>
        <p:nvSpPr>
          <p:cNvPr id="3" name="Content Placeholder 2">
            <a:extLst>
              <a:ext uri="{FF2B5EF4-FFF2-40B4-BE49-F238E27FC236}">
                <a16:creationId xmlns:a16="http://schemas.microsoft.com/office/drawing/2014/main" id="{0A2391E5-BF16-4B8F-BD76-82A5AFF708C6}"/>
              </a:ext>
            </a:extLst>
          </p:cNvPr>
          <p:cNvSpPr>
            <a:spLocks noGrp="1"/>
          </p:cNvSpPr>
          <p:nvPr>
            <p:ph idx="1"/>
          </p:nvPr>
        </p:nvSpPr>
        <p:spPr>
          <a:xfrm>
            <a:off x="838200" y="3314454"/>
            <a:ext cx="10515600" cy="3025776"/>
          </a:xfrm>
        </p:spPr>
        <p:txBody>
          <a:bodyPr>
            <a:normAutofit lnSpcReduction="10000"/>
          </a:bodyPr>
          <a:lstStyle/>
          <a:p>
            <a:r>
              <a:rPr lang="en-US" u="sng" dirty="0"/>
              <a:t>Assumption:</a:t>
            </a:r>
            <a:r>
              <a:rPr lang="en-US" dirty="0"/>
              <a:t>  People would move into happy cities and leave unhappy cities.</a:t>
            </a:r>
          </a:p>
          <a:p>
            <a:endParaRPr lang="en-US" dirty="0"/>
          </a:p>
          <a:p>
            <a:r>
              <a:rPr lang="en-US" u="sng" dirty="0"/>
              <a:t>Statistical Evidence:  </a:t>
            </a:r>
            <a:r>
              <a:rPr lang="en-US" dirty="0"/>
              <a:t>Took the top and bottom 10 happiest cities and calculated their population change in percent, from 2010 to 2017.  Ran an independent t-test.  The p value was 0.0016833696636540342, so my assumption was correct.</a:t>
            </a:r>
            <a:endParaRPr lang="en-US" u="sng" dirty="0"/>
          </a:p>
        </p:txBody>
      </p:sp>
      <p:sp>
        <p:nvSpPr>
          <p:cNvPr id="5" name="Title 1">
            <a:extLst>
              <a:ext uri="{FF2B5EF4-FFF2-40B4-BE49-F238E27FC236}">
                <a16:creationId xmlns:a16="http://schemas.microsoft.com/office/drawing/2014/main" id="{8AF43C2F-D41C-479C-96D7-39350B54F768}"/>
              </a:ext>
            </a:extLst>
          </p:cNvPr>
          <p:cNvSpPr txBox="1">
            <a:spLocks/>
          </p:cNvSpPr>
          <p:nvPr/>
        </p:nvSpPr>
        <p:spPr>
          <a:xfrm>
            <a:off x="17589" y="-5190"/>
            <a:ext cx="12092349" cy="10227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Are people moving into Happy Cities and Moving out of Unhappy Cities?</a:t>
            </a:r>
          </a:p>
        </p:txBody>
      </p:sp>
    </p:spTree>
    <p:extLst>
      <p:ext uri="{BB962C8B-B14F-4D97-AF65-F5344CB8AC3E}">
        <p14:creationId xmlns:p14="http://schemas.microsoft.com/office/powerpoint/2010/main" val="249137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25289"/>
            <a:ext cx="12063046" cy="907069"/>
          </a:xfrm>
        </p:spPr>
        <p:txBody>
          <a:bodyPr>
            <a:normAutofit/>
          </a:bodyPr>
          <a:lstStyle/>
          <a:p>
            <a:r>
              <a:rPr lang="en-US" dirty="0"/>
              <a:t>Happiness = Sunshine, Rain and some $$$</a:t>
            </a:r>
          </a:p>
        </p:txBody>
      </p:sp>
      <p:sp>
        <p:nvSpPr>
          <p:cNvPr id="6" name="Rectangle 5">
            <a:extLst>
              <a:ext uri="{FF2B5EF4-FFF2-40B4-BE49-F238E27FC236}">
                <a16:creationId xmlns:a16="http://schemas.microsoft.com/office/drawing/2014/main" id="{06297F18-B50B-412F-884A-0907DE044CA8}"/>
              </a:ext>
            </a:extLst>
          </p:cNvPr>
          <p:cNvSpPr/>
          <p:nvPr/>
        </p:nvSpPr>
        <p:spPr>
          <a:xfrm>
            <a:off x="128954" y="1090400"/>
            <a:ext cx="5967046" cy="224676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Acquisition</a:t>
            </a:r>
          </a:p>
          <a:p>
            <a:r>
              <a:rPr lang="en-US" sz="2000" u="sng" dirty="0"/>
              <a:t>Data Source(s): </a:t>
            </a:r>
            <a:r>
              <a:rPr lang="en-US" sz="2000" dirty="0">
                <a:hlinkClick r:id="rId2"/>
              </a:rPr>
              <a:t>https://www.currentresults.com</a:t>
            </a:r>
            <a:r>
              <a:rPr lang="en-US" sz="2000" dirty="0"/>
              <a:t>, </a:t>
            </a:r>
            <a:r>
              <a:rPr lang="en-US" sz="2000" dirty="0">
                <a:hlinkClick r:id="rId3"/>
              </a:rPr>
              <a:t>https://wallethub.com/edu/happiest-places-to-live</a:t>
            </a:r>
            <a:endParaRPr lang="en-US" sz="2000" dirty="0"/>
          </a:p>
          <a:p>
            <a:r>
              <a:rPr lang="en-US" sz="2000" dirty="0"/>
              <a:t> </a:t>
            </a:r>
            <a:r>
              <a:rPr lang="en-US" sz="2000" u="sng" dirty="0"/>
              <a:t>Data Requirements: </a:t>
            </a:r>
            <a:r>
              <a:rPr lang="en-US" sz="2000" dirty="0"/>
              <a:t>States with Avg Temp, Avg Rainfall, Happiness scores </a:t>
            </a:r>
          </a:p>
          <a:p>
            <a:r>
              <a:rPr lang="en-US" sz="2000" u="sng" dirty="0"/>
              <a:t>Data Sourced:</a:t>
            </a:r>
            <a:r>
              <a:rPr lang="en-US" sz="2000" dirty="0"/>
              <a:t>  States, Cities, Sunniest cities, Rainfall, Happiest cities and factors for the same.</a:t>
            </a:r>
          </a:p>
        </p:txBody>
      </p:sp>
      <p:sp>
        <p:nvSpPr>
          <p:cNvPr id="4" name="Rectangle 3">
            <a:extLst>
              <a:ext uri="{FF2B5EF4-FFF2-40B4-BE49-F238E27FC236}">
                <a16:creationId xmlns:a16="http://schemas.microsoft.com/office/drawing/2014/main" id="{23341EE6-B6C6-4BD9-89A7-ACC445136953}"/>
              </a:ext>
            </a:extLst>
          </p:cNvPr>
          <p:cNvSpPr/>
          <p:nvPr/>
        </p:nvSpPr>
        <p:spPr>
          <a:xfrm>
            <a:off x="6150430" y="1098739"/>
            <a:ext cx="5967046" cy="224676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Exploration</a:t>
            </a:r>
          </a:p>
          <a:p>
            <a:pPr marL="342900" indent="-342900">
              <a:buFont typeface="Arial" panose="020B0604020202020204" pitchFamily="34" charset="0"/>
              <a:buChar char="•"/>
            </a:pPr>
            <a:r>
              <a:rPr lang="en-US" sz="2000" dirty="0"/>
              <a:t>Validating data obtained with survey and finding patterns within the same</a:t>
            </a:r>
          </a:p>
          <a:p>
            <a:pPr marL="342900" indent="-342900">
              <a:buFont typeface="Arial" panose="020B0604020202020204" pitchFamily="34" charset="0"/>
              <a:buChar char="•"/>
            </a:pPr>
            <a:r>
              <a:rPr lang="en-US" sz="2000" dirty="0"/>
              <a:t>What other factors or existing factors validate the survey/study.  </a:t>
            </a:r>
          </a:p>
          <a:p>
            <a:pPr marL="342900" indent="-342900">
              <a:buFont typeface="Arial" panose="020B0604020202020204" pitchFamily="34" charset="0"/>
              <a:buChar char="•"/>
            </a:pPr>
            <a:endParaRPr lang="en-US" sz="2000" dirty="0"/>
          </a:p>
          <a:p>
            <a:endParaRPr lang="en-US" sz="2000" dirty="0"/>
          </a:p>
        </p:txBody>
      </p:sp>
      <p:sp>
        <p:nvSpPr>
          <p:cNvPr id="5" name="Rectangle 4">
            <a:extLst>
              <a:ext uri="{FF2B5EF4-FFF2-40B4-BE49-F238E27FC236}">
                <a16:creationId xmlns:a16="http://schemas.microsoft.com/office/drawing/2014/main" id="{2034B602-04F0-4011-89AD-78125637A9C0}"/>
              </a:ext>
            </a:extLst>
          </p:cNvPr>
          <p:cNvSpPr/>
          <p:nvPr/>
        </p:nvSpPr>
        <p:spPr>
          <a:xfrm>
            <a:off x="128954" y="3519727"/>
            <a:ext cx="5967046" cy="31700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Cleansing</a:t>
            </a:r>
            <a:endParaRPr lang="en-US" sz="2000" dirty="0"/>
          </a:p>
          <a:p>
            <a:pPr marL="342900" indent="-342900">
              <a:buFont typeface="Arial" panose="020B0604020202020204" pitchFamily="34" charset="0"/>
              <a:buChar char="•"/>
            </a:pPr>
            <a:r>
              <a:rPr lang="en-US" sz="2000" dirty="0"/>
              <a:t>Major ETL done with conversion of metrics and joining of multiple csv’s into one.</a:t>
            </a:r>
          </a:p>
          <a:p>
            <a:pPr marL="342900" indent="-342900">
              <a:buFont typeface="Arial" panose="020B0604020202020204" pitchFamily="34" charset="0"/>
              <a:buChar char="•"/>
            </a:pPr>
            <a:r>
              <a:rPr lang="en-US" sz="2000" dirty="0"/>
              <a:t>City/State naming conventions (St. vs Saint)</a:t>
            </a:r>
          </a:p>
          <a:p>
            <a:pPr marL="342900" indent="-342900">
              <a:buFont typeface="Arial" panose="020B0604020202020204" pitchFamily="34" charset="0"/>
              <a:buChar char="•"/>
            </a:pPr>
            <a:r>
              <a:rPr lang="en-US" sz="2000" dirty="0"/>
              <a:t>Sparsity of historical weather data available for free.</a:t>
            </a:r>
          </a:p>
          <a:p>
            <a:pPr marL="342900" indent="-342900">
              <a:buFont typeface="Arial" panose="020B0604020202020204" pitchFamily="34" charset="0"/>
              <a:buChar char="•"/>
            </a:pPr>
            <a:r>
              <a:rPr lang="en-US" sz="2000" dirty="0"/>
              <a:t>Also finding accurate weather data for list of cities mentioned in </a:t>
            </a:r>
            <a:r>
              <a:rPr lang="en-US" sz="2000" dirty="0" err="1"/>
              <a:t>Wallethub</a:t>
            </a:r>
            <a:r>
              <a:rPr lang="en-US" sz="2000" dirty="0"/>
              <a:t> study. (As the cities described are not capital or major cities but strictly cities that meet the criteria of the study)</a:t>
            </a:r>
          </a:p>
          <a:p>
            <a:endParaRPr lang="en-US" sz="2000" dirty="0"/>
          </a:p>
        </p:txBody>
      </p:sp>
      <p:sp>
        <p:nvSpPr>
          <p:cNvPr id="14" name="Rectangle 13">
            <a:extLst>
              <a:ext uri="{FF2B5EF4-FFF2-40B4-BE49-F238E27FC236}">
                <a16:creationId xmlns:a16="http://schemas.microsoft.com/office/drawing/2014/main" id="{D3DE5EE8-FD90-4176-93EB-4BBE6EE26DA4}"/>
              </a:ext>
            </a:extLst>
          </p:cNvPr>
          <p:cNvSpPr/>
          <p:nvPr/>
        </p:nvSpPr>
        <p:spPr>
          <a:xfrm>
            <a:off x="6226491" y="3505607"/>
            <a:ext cx="5814924" cy="31700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Analysis</a:t>
            </a:r>
          </a:p>
          <a:p>
            <a:pPr marL="342900" indent="-342900">
              <a:buFont typeface="Arial" panose="020B0604020202020204" pitchFamily="34" charset="0"/>
              <a:buChar char="•"/>
            </a:pPr>
            <a:r>
              <a:rPr lang="en-US" sz="2000" dirty="0"/>
              <a:t>Detailed and Summarized analysis on of survey data and weather data. </a:t>
            </a:r>
          </a:p>
          <a:p>
            <a:pPr marL="342900" indent="-342900">
              <a:buFont typeface="Arial" panose="020B0604020202020204" pitchFamily="34" charset="0"/>
              <a:buChar char="•"/>
            </a:pPr>
            <a:r>
              <a:rPr lang="en-US" sz="2000" dirty="0"/>
              <a:t>Groupings done by states, populations, temperatures </a:t>
            </a:r>
            <a:r>
              <a:rPr lang="en-US" sz="2000" dirty="0" err="1"/>
              <a:t>etc</a:t>
            </a:r>
            <a:r>
              <a:rPr lang="en-US" sz="2000" dirty="0"/>
              <a:t> to present the point and initiate the study and objective discussion.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p:txBody>
      </p:sp>
      <p:sp>
        <p:nvSpPr>
          <p:cNvPr id="3" name="Slide Number Placeholder 2">
            <a:extLst>
              <a:ext uri="{FF2B5EF4-FFF2-40B4-BE49-F238E27FC236}">
                <a16:creationId xmlns:a16="http://schemas.microsoft.com/office/drawing/2014/main" id="{556ACF74-4F1B-41AB-B36A-F061C25DBCDF}"/>
              </a:ext>
            </a:extLst>
          </p:cNvPr>
          <p:cNvSpPr>
            <a:spLocks noGrp="1"/>
          </p:cNvSpPr>
          <p:nvPr>
            <p:ph type="sldNum" sz="quarter" idx="12"/>
          </p:nvPr>
        </p:nvSpPr>
        <p:spPr/>
        <p:txBody>
          <a:bodyPr/>
          <a:lstStyle/>
          <a:p>
            <a:fld id="{DB8F5C48-E248-40AD-92AA-8D8D008A1324}" type="slidenum">
              <a:rPr lang="en-US" smtClean="0"/>
              <a:t>18</a:t>
            </a:fld>
            <a:endParaRPr lang="en-US" dirty="0"/>
          </a:p>
        </p:txBody>
      </p:sp>
      <p:pic>
        <p:nvPicPr>
          <p:cNvPr id="13" name="Picture 12">
            <a:extLst>
              <a:ext uri="{FF2B5EF4-FFF2-40B4-BE49-F238E27FC236}">
                <a16:creationId xmlns:a16="http://schemas.microsoft.com/office/drawing/2014/main" id="{0CAB1279-2A2B-44F0-87A4-25954FF36A0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581698" y="3006303"/>
            <a:ext cx="1235157" cy="907069"/>
          </a:xfrm>
          <a:prstGeom prst="rect">
            <a:avLst/>
          </a:prstGeom>
        </p:spPr>
      </p:pic>
      <p:pic>
        <p:nvPicPr>
          <p:cNvPr id="12" name="Picture 11" descr="A drawing of a cartoon character&#10;&#10;Description generated with high confidence">
            <a:extLst>
              <a:ext uri="{FF2B5EF4-FFF2-40B4-BE49-F238E27FC236}">
                <a16:creationId xmlns:a16="http://schemas.microsoft.com/office/drawing/2014/main" id="{4DEE2020-79D3-434D-AD64-0E29AB17D13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627360" y="5602547"/>
            <a:ext cx="1414055" cy="753803"/>
          </a:xfrm>
          <a:prstGeom prst="rect">
            <a:avLst/>
          </a:prstGeom>
        </p:spPr>
      </p:pic>
    </p:spTree>
    <p:extLst>
      <p:ext uri="{BB962C8B-B14F-4D97-AF65-F5344CB8AC3E}">
        <p14:creationId xmlns:p14="http://schemas.microsoft.com/office/powerpoint/2010/main" val="1771526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4363-1EAB-4543-A706-1531B533CC71}"/>
              </a:ext>
            </a:extLst>
          </p:cNvPr>
          <p:cNvSpPr>
            <a:spLocks noGrp="1"/>
          </p:cNvSpPr>
          <p:nvPr>
            <p:ph type="title"/>
          </p:nvPr>
        </p:nvSpPr>
        <p:spPr>
          <a:xfrm>
            <a:off x="0" y="40013"/>
            <a:ext cx="10515600" cy="772000"/>
          </a:xfrm>
        </p:spPr>
        <p:txBody>
          <a:bodyPr/>
          <a:lstStyle/>
          <a:p>
            <a:r>
              <a:rPr lang="en-US" dirty="0"/>
              <a:t>I can see clearly now the rain is gone….</a:t>
            </a:r>
          </a:p>
        </p:txBody>
      </p:sp>
      <p:pic>
        <p:nvPicPr>
          <p:cNvPr id="5" name="Content Placeholder 4">
            <a:extLst>
              <a:ext uri="{FF2B5EF4-FFF2-40B4-BE49-F238E27FC236}">
                <a16:creationId xmlns:a16="http://schemas.microsoft.com/office/drawing/2014/main" id="{CF310905-EC54-4D76-B7A7-D2F5245FCB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675" y="1876385"/>
            <a:ext cx="5487650" cy="3658433"/>
          </a:xfrm>
        </p:spPr>
      </p:pic>
      <p:pic>
        <p:nvPicPr>
          <p:cNvPr id="8" name="Content Placeholder 6">
            <a:extLst>
              <a:ext uri="{FF2B5EF4-FFF2-40B4-BE49-F238E27FC236}">
                <a16:creationId xmlns:a16="http://schemas.microsoft.com/office/drawing/2014/main" id="{115FD5F1-A2A2-4075-BC4F-C68A3AB0E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675" y="1876385"/>
            <a:ext cx="5487650" cy="3658433"/>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FC3FDF85-8FAE-431E-8EE8-564E593BECBA}"/>
                  </a:ext>
                </a:extLst>
              </p14:cNvPr>
              <p14:cNvContentPartPr/>
              <p14:nvPr/>
            </p14:nvContentPartPr>
            <p14:xfrm>
              <a:off x="3366678" y="6045628"/>
              <a:ext cx="360" cy="360"/>
            </p14:xfrm>
          </p:contentPart>
        </mc:Choice>
        <mc:Fallback xmlns="">
          <p:pic>
            <p:nvPicPr>
              <p:cNvPr id="9" name="Ink 8">
                <a:extLst>
                  <a:ext uri="{FF2B5EF4-FFF2-40B4-BE49-F238E27FC236}">
                    <a16:creationId xmlns:a16="http://schemas.microsoft.com/office/drawing/2014/main" id="{FC3FDF85-8FAE-431E-8EE8-564E593BECBA}"/>
                  </a:ext>
                </a:extLst>
              </p:cNvPr>
              <p:cNvPicPr/>
              <p:nvPr/>
            </p:nvPicPr>
            <p:blipFill>
              <a:blip r:embed="rId5"/>
              <a:stretch>
                <a:fillRect/>
              </a:stretch>
            </p:blipFill>
            <p:spPr>
              <a:xfrm>
                <a:off x="3358038" y="6036628"/>
                <a:ext cx="18000" cy="18000"/>
              </a:xfrm>
              <a:prstGeom prst="rect">
                <a:avLst/>
              </a:prstGeom>
            </p:spPr>
          </p:pic>
        </mc:Fallback>
      </mc:AlternateContent>
      <p:cxnSp>
        <p:nvCxnSpPr>
          <p:cNvPr id="11" name="Straight Arrow Connector 10">
            <a:extLst>
              <a:ext uri="{FF2B5EF4-FFF2-40B4-BE49-F238E27FC236}">
                <a16:creationId xmlns:a16="http://schemas.microsoft.com/office/drawing/2014/main" id="{477AE802-0456-48F5-8792-518964DC94EF}"/>
              </a:ext>
            </a:extLst>
          </p:cNvPr>
          <p:cNvCxnSpPr>
            <a:cxnSpLocks/>
          </p:cNvCxnSpPr>
          <p:nvPr/>
        </p:nvCxnSpPr>
        <p:spPr>
          <a:xfrm flipH="1" flipV="1">
            <a:off x="8096057" y="2540937"/>
            <a:ext cx="265973" cy="22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4AF312-1EE2-4710-A53C-390DE50395F9}"/>
              </a:ext>
            </a:extLst>
          </p:cNvPr>
          <p:cNvCxnSpPr/>
          <p:nvPr/>
        </p:nvCxnSpPr>
        <p:spPr>
          <a:xfrm>
            <a:off x="10048756" y="3183614"/>
            <a:ext cx="0" cy="437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A182696-8B07-4A79-BCD3-1C8841F04D38}"/>
              </a:ext>
            </a:extLst>
          </p:cNvPr>
          <p:cNvCxnSpPr/>
          <p:nvPr/>
        </p:nvCxnSpPr>
        <p:spPr>
          <a:xfrm>
            <a:off x="7277363" y="2717976"/>
            <a:ext cx="0" cy="409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7B4A082-B364-4ED0-A668-9C260FEE4DC0}"/>
              </a:ext>
            </a:extLst>
          </p:cNvPr>
          <p:cNvSpPr/>
          <p:nvPr/>
        </p:nvSpPr>
        <p:spPr>
          <a:xfrm>
            <a:off x="1828799" y="4017054"/>
            <a:ext cx="3239591" cy="11059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19">
            <a:extLst>
              <a:ext uri="{FF2B5EF4-FFF2-40B4-BE49-F238E27FC236}">
                <a16:creationId xmlns:a16="http://schemas.microsoft.com/office/drawing/2014/main" id="{205A60D9-BDC6-41DD-B41A-78A654DAFEFF}"/>
              </a:ext>
            </a:extLst>
          </p:cNvPr>
          <p:cNvSpPr>
            <a:spLocks noGrp="1"/>
          </p:cNvSpPr>
          <p:nvPr>
            <p:ph type="sldNum" sz="quarter" idx="12"/>
          </p:nvPr>
        </p:nvSpPr>
        <p:spPr/>
        <p:txBody>
          <a:bodyPr/>
          <a:lstStyle/>
          <a:p>
            <a:fld id="{DB8F5C48-E248-40AD-92AA-8D8D008A1324}" type="slidenum">
              <a:rPr lang="en-US" smtClean="0"/>
              <a:t>19</a:t>
            </a:fld>
            <a:endParaRPr lang="en-US"/>
          </a:p>
        </p:txBody>
      </p:sp>
    </p:spTree>
    <p:extLst>
      <p:ext uri="{BB962C8B-B14F-4D97-AF65-F5344CB8AC3E}">
        <p14:creationId xmlns:p14="http://schemas.microsoft.com/office/powerpoint/2010/main" val="288377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rgbClr val="F4E400"/>
            </a:gs>
          </a:gsLst>
          <a:lin ang="5400000" scaled="1"/>
        </a:gra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5893F28-5F42-4F07-A91E-7F946180B8E7}"/>
              </a:ext>
            </a:extLst>
          </p:cNvPr>
          <p:cNvSpPr>
            <a:spLocks noGrp="1"/>
          </p:cNvSpPr>
          <p:nvPr>
            <p:ph type="title"/>
          </p:nvPr>
        </p:nvSpPr>
        <p:spPr>
          <a:xfrm>
            <a:off x="535020" y="685800"/>
            <a:ext cx="2780271" cy="5105400"/>
          </a:xfrm>
        </p:spPr>
        <p:txBody>
          <a:bodyPr>
            <a:normAutofit/>
          </a:bodyPr>
          <a:lstStyle/>
          <a:p>
            <a:r>
              <a:rPr lang="en-US" sz="5400" dirty="0">
                <a:solidFill>
                  <a:srgbClr val="FFFFFF"/>
                </a:solidFill>
                <a:latin typeface="Aharoni" panose="02010803020104030203" pitchFamily="2" charset="-79"/>
                <a:cs typeface="Aharoni" panose="02010803020104030203" pitchFamily="2" charset="-79"/>
              </a:rPr>
              <a:t>Team </a:t>
            </a:r>
            <a:r>
              <a:rPr lang="en-US" sz="8000" dirty="0">
                <a:solidFill>
                  <a:srgbClr val="FFFFFF"/>
                </a:solidFill>
                <a:latin typeface="Aharoni" panose="02010803020104030203" pitchFamily="2" charset="-79"/>
                <a:cs typeface="Aharoni" panose="02010803020104030203" pitchFamily="2" charset="-79"/>
              </a:rPr>
              <a:t>6</a:t>
            </a:r>
            <a:endParaRPr lang="en-US" sz="5400" dirty="0">
              <a:solidFill>
                <a:srgbClr val="FFFFFF"/>
              </a:solidFill>
              <a:latin typeface="Aharoni" panose="02010803020104030203" pitchFamily="2" charset="-79"/>
              <a:cs typeface="Aharoni" panose="02010803020104030203" pitchFamily="2" charset="-79"/>
            </a:endParaRPr>
          </a:p>
        </p:txBody>
      </p:sp>
      <p:graphicFrame>
        <p:nvGraphicFramePr>
          <p:cNvPr id="5" name="Content Placeholder 2">
            <a:extLst>
              <a:ext uri="{FF2B5EF4-FFF2-40B4-BE49-F238E27FC236}">
                <a16:creationId xmlns:a16="http://schemas.microsoft.com/office/drawing/2014/main" id="{889C8687-3D3F-4BC3-8A18-C8CD793D6FDE}"/>
              </a:ext>
            </a:extLst>
          </p:cNvPr>
          <p:cNvGraphicFramePr>
            <a:graphicFrameLocks noGrp="1"/>
          </p:cNvGraphicFramePr>
          <p:nvPr>
            <p:ph idx="1"/>
            <p:extLst>
              <p:ext uri="{D42A27DB-BD31-4B8C-83A1-F6EECF244321}">
                <p14:modId xmlns:p14="http://schemas.microsoft.com/office/powerpoint/2010/main" val="2685668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674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D043-FE74-4189-967E-AD0889679E89}"/>
              </a:ext>
            </a:extLst>
          </p:cNvPr>
          <p:cNvSpPr>
            <a:spLocks noGrp="1"/>
          </p:cNvSpPr>
          <p:nvPr>
            <p:ph type="title"/>
          </p:nvPr>
        </p:nvSpPr>
        <p:spPr>
          <a:xfrm>
            <a:off x="0" y="0"/>
            <a:ext cx="10515600" cy="1325563"/>
          </a:xfrm>
        </p:spPr>
        <p:txBody>
          <a:bodyPr/>
          <a:lstStyle/>
          <a:p>
            <a:r>
              <a:rPr lang="en-US" dirty="0"/>
              <a:t>Sunniest State of mind…</a:t>
            </a:r>
          </a:p>
        </p:txBody>
      </p:sp>
      <p:pic>
        <p:nvPicPr>
          <p:cNvPr id="13" name="Content Placeholder 12">
            <a:extLst>
              <a:ext uri="{FF2B5EF4-FFF2-40B4-BE49-F238E27FC236}">
                <a16:creationId xmlns:a16="http://schemas.microsoft.com/office/drawing/2014/main" id="{7F4F83AF-0528-41E4-82D2-5517AC0101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 y="1749503"/>
            <a:ext cx="12089622" cy="3475640"/>
          </a:xfrm>
        </p:spPr>
      </p:pic>
      <p:sp>
        <p:nvSpPr>
          <p:cNvPr id="14" name="Slide Number Placeholder 13">
            <a:extLst>
              <a:ext uri="{FF2B5EF4-FFF2-40B4-BE49-F238E27FC236}">
                <a16:creationId xmlns:a16="http://schemas.microsoft.com/office/drawing/2014/main" id="{9A1E80B5-0989-41D0-B585-3404E7229CF6}"/>
              </a:ext>
            </a:extLst>
          </p:cNvPr>
          <p:cNvSpPr>
            <a:spLocks noGrp="1"/>
          </p:cNvSpPr>
          <p:nvPr>
            <p:ph type="sldNum" sz="quarter" idx="12"/>
          </p:nvPr>
        </p:nvSpPr>
        <p:spPr/>
        <p:txBody>
          <a:bodyPr/>
          <a:lstStyle/>
          <a:p>
            <a:fld id="{DB8F5C48-E248-40AD-92AA-8D8D008A1324}" type="slidenum">
              <a:rPr lang="en-US" smtClean="0"/>
              <a:t>20</a:t>
            </a:fld>
            <a:endParaRPr lang="en-US"/>
          </a:p>
        </p:txBody>
      </p:sp>
    </p:spTree>
    <p:extLst>
      <p:ext uri="{BB962C8B-B14F-4D97-AF65-F5344CB8AC3E}">
        <p14:creationId xmlns:p14="http://schemas.microsoft.com/office/powerpoint/2010/main" val="327201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F047-F727-4D86-8AB1-306A68FF65A5}"/>
              </a:ext>
            </a:extLst>
          </p:cNvPr>
          <p:cNvSpPr>
            <a:spLocks noGrp="1"/>
          </p:cNvSpPr>
          <p:nvPr>
            <p:ph type="title"/>
          </p:nvPr>
        </p:nvSpPr>
        <p:spPr>
          <a:xfrm>
            <a:off x="0" y="1"/>
            <a:ext cx="12039600" cy="925286"/>
          </a:xfrm>
        </p:spPr>
        <p:txBody>
          <a:bodyPr/>
          <a:lstStyle/>
          <a:p>
            <a:r>
              <a:rPr lang="en-US" dirty="0"/>
              <a:t>Avg Temp vs Happiness and Rain vs Population</a:t>
            </a:r>
          </a:p>
        </p:txBody>
      </p:sp>
      <p:sp>
        <p:nvSpPr>
          <p:cNvPr id="3" name="Slide Number Placeholder 2">
            <a:extLst>
              <a:ext uri="{FF2B5EF4-FFF2-40B4-BE49-F238E27FC236}">
                <a16:creationId xmlns:a16="http://schemas.microsoft.com/office/drawing/2014/main" id="{9D11AE73-42BE-4A47-BD99-9AD02908CC2C}"/>
              </a:ext>
            </a:extLst>
          </p:cNvPr>
          <p:cNvSpPr>
            <a:spLocks noGrp="1"/>
          </p:cNvSpPr>
          <p:nvPr>
            <p:ph type="sldNum" sz="quarter" idx="12"/>
          </p:nvPr>
        </p:nvSpPr>
        <p:spPr/>
        <p:txBody>
          <a:bodyPr/>
          <a:lstStyle/>
          <a:p>
            <a:fld id="{DB8F5C48-E248-40AD-92AA-8D8D008A1324}" type="slidenum">
              <a:rPr lang="en-US" smtClean="0"/>
              <a:t>21</a:t>
            </a:fld>
            <a:endParaRPr lang="en-US"/>
          </a:p>
        </p:txBody>
      </p:sp>
      <p:sp>
        <p:nvSpPr>
          <p:cNvPr id="4" name="TextBox 3">
            <a:extLst>
              <a:ext uri="{FF2B5EF4-FFF2-40B4-BE49-F238E27FC236}">
                <a16:creationId xmlns:a16="http://schemas.microsoft.com/office/drawing/2014/main" id="{5A3F8C97-DCB1-4282-9E8C-F8F2CD04EA8A}"/>
              </a:ext>
            </a:extLst>
          </p:cNvPr>
          <p:cNvSpPr txBox="1"/>
          <p:nvPr/>
        </p:nvSpPr>
        <p:spPr>
          <a:xfrm>
            <a:off x="642620" y="1032412"/>
            <a:ext cx="10754360" cy="5216813"/>
          </a:xfrm>
          <a:prstGeom prst="rect">
            <a:avLst/>
          </a:prstGeom>
          <a:noFill/>
        </p:spPr>
        <p:txBody>
          <a:bodyPr wrap="square" rtlCol="0">
            <a:spAutoFit/>
          </a:bodyPr>
          <a:lstStyle/>
          <a:p>
            <a:endParaRPr lang="en-US" dirty="0"/>
          </a:p>
          <a:p>
            <a:pPr algn="ctr">
              <a:lnSpc>
                <a:spcPct val="150000"/>
              </a:lnSpc>
            </a:pPr>
            <a:r>
              <a:rPr lang="en-US" sz="2400" b="1" dirty="0">
                <a:highlight>
                  <a:srgbClr val="FFFF00"/>
                </a:highlight>
              </a:rPr>
              <a:t>Rain and Happiness are inversely related. </a:t>
            </a:r>
          </a:p>
          <a:p>
            <a:pPr marL="285750" indent="-285750">
              <a:lnSpc>
                <a:spcPct val="150000"/>
              </a:lnSpc>
              <a:buFont typeface="Arial" panose="020B0604020202020204" pitchFamily="34" charset="0"/>
              <a:buChar char="•"/>
            </a:pPr>
            <a:r>
              <a:rPr lang="en-US" sz="2200" dirty="0"/>
              <a:t>Happiness and warmer weather as positively corelated. </a:t>
            </a:r>
          </a:p>
          <a:p>
            <a:pPr marL="742950" lvl="1" indent="-285750">
              <a:lnSpc>
                <a:spcPct val="150000"/>
              </a:lnSpc>
              <a:buFont typeface="Arial" panose="020B0604020202020204" pitchFamily="34" charset="0"/>
              <a:buChar char="•"/>
            </a:pPr>
            <a:r>
              <a:rPr lang="en-US" sz="2200" dirty="0"/>
              <a:t>When compared the state level Avg Temperatures, Precipitation and Happiness score. What we observed that states with lower avg rain fall tend to have more satisfied and happier people compared other states. </a:t>
            </a:r>
          </a:p>
          <a:p>
            <a:pPr marL="285750" indent="-285750">
              <a:lnSpc>
                <a:spcPct val="150000"/>
              </a:lnSpc>
              <a:buFont typeface="Arial" panose="020B0604020202020204" pitchFamily="34" charset="0"/>
              <a:buChar char="•"/>
            </a:pPr>
            <a:r>
              <a:rPr lang="en-US" sz="2200" dirty="0"/>
              <a:t>Lower Avg rain and warmer weather attracts more population.</a:t>
            </a:r>
          </a:p>
          <a:p>
            <a:pPr marL="742950" lvl="1" indent="-285750">
              <a:lnSpc>
                <a:spcPct val="150000"/>
              </a:lnSpc>
              <a:buFont typeface="Arial" panose="020B0604020202020204" pitchFamily="34" charset="0"/>
              <a:buChar char="•"/>
            </a:pPr>
            <a:r>
              <a:rPr lang="en-US" sz="2200" dirty="0"/>
              <a:t>Similar effect is seen when number of clear days were compared from each state with avg temperatures and results were positive. Most populous state tend to have lower than avg rain and higher than avg clear days and temperatures. </a:t>
            </a:r>
          </a:p>
          <a:p>
            <a:endParaRPr lang="en-US" dirty="0"/>
          </a:p>
        </p:txBody>
      </p:sp>
    </p:spTree>
    <p:extLst>
      <p:ext uri="{BB962C8B-B14F-4D97-AF65-F5344CB8AC3E}">
        <p14:creationId xmlns:p14="http://schemas.microsoft.com/office/powerpoint/2010/main" val="4221763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341EE6-B6C6-4BD9-89A7-ACC445136953}"/>
              </a:ext>
            </a:extLst>
          </p:cNvPr>
          <p:cNvSpPr/>
          <p:nvPr/>
        </p:nvSpPr>
        <p:spPr>
          <a:xfrm>
            <a:off x="6150430" y="1664382"/>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Exploration</a:t>
            </a:r>
          </a:p>
          <a:p>
            <a:pPr marL="274320" indent="-274320">
              <a:buFont typeface="Arial" panose="020B0604020202020204" pitchFamily="34" charset="0"/>
              <a:buChar char="•"/>
            </a:pPr>
            <a:r>
              <a:rPr lang="en-US" sz="2000" dirty="0"/>
              <a:t>Validating YELP records pulled versus YELP Web query</a:t>
            </a:r>
          </a:p>
          <a:p>
            <a:pPr marL="274320" indent="-274320">
              <a:buFont typeface="Arial" panose="020B0604020202020204" pitchFamily="34" charset="0"/>
              <a:buChar char="•"/>
            </a:pPr>
            <a:r>
              <a:rPr lang="en-US" sz="2000" dirty="0"/>
              <a:t>Bars with multiple categories (Restaurant, Bar, </a:t>
            </a:r>
            <a:r>
              <a:rPr lang="en-US" sz="2000" dirty="0" err="1"/>
              <a:t>etc</a:t>
            </a:r>
            <a:r>
              <a:rPr lang="en-US" sz="2000" dirty="0"/>
              <a:t>)</a:t>
            </a:r>
          </a:p>
          <a:p>
            <a:pPr marL="274320" indent="-274320">
              <a:buFont typeface="Arial" panose="020B0604020202020204" pitchFamily="34" charset="0"/>
              <a:buChar char="•"/>
            </a:pPr>
            <a:r>
              <a:rPr lang="en-US" sz="2000" dirty="0"/>
              <a:t>YELP categorization of Cannabis  </a:t>
            </a:r>
          </a:p>
          <a:p>
            <a:pPr marL="274320" indent="-274320">
              <a:buFont typeface="Arial" panose="020B0604020202020204" pitchFamily="34" charset="0"/>
              <a:buChar char="•"/>
            </a:pPr>
            <a:r>
              <a:rPr lang="en-US" sz="2000" dirty="0"/>
              <a:t>Mileage radius experimentation for significant data </a:t>
            </a:r>
          </a:p>
        </p:txBody>
      </p:sp>
      <p:sp>
        <p:nvSpPr>
          <p:cNvPr id="5" name="Rectangle 4">
            <a:extLst>
              <a:ext uri="{FF2B5EF4-FFF2-40B4-BE49-F238E27FC236}">
                <a16:creationId xmlns:a16="http://schemas.microsoft.com/office/drawing/2014/main" id="{2034B602-04F0-4011-89AD-78125637A9C0}"/>
              </a:ext>
            </a:extLst>
          </p:cNvPr>
          <p:cNvSpPr/>
          <p:nvPr/>
        </p:nvSpPr>
        <p:spPr>
          <a:xfrm>
            <a:off x="85412" y="4672283"/>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Cleansing</a:t>
            </a:r>
            <a:endParaRPr lang="en-US" sz="2000" dirty="0"/>
          </a:p>
          <a:p>
            <a:pPr marL="274320" indent="-274320">
              <a:buFont typeface="Arial" panose="020B0604020202020204" pitchFamily="34" charset="0"/>
              <a:buChar char="•"/>
            </a:pPr>
            <a:r>
              <a:rPr lang="en-US" sz="2000" dirty="0"/>
              <a:t>Data Cleansing was minimal as predominance came from YELP</a:t>
            </a:r>
          </a:p>
          <a:p>
            <a:pPr marL="274320" indent="-274320">
              <a:buFont typeface="Arial" panose="020B0604020202020204" pitchFamily="34" charset="0"/>
              <a:buChar char="•"/>
            </a:pPr>
            <a:r>
              <a:rPr lang="en-US" sz="2000" dirty="0"/>
              <a:t>City/State naming conventions (St. vs Saint)</a:t>
            </a:r>
          </a:p>
          <a:p>
            <a:pPr marL="274320" indent="-274320">
              <a:buFont typeface="Arial" panose="020B0604020202020204" pitchFamily="34" charset="0"/>
              <a:buChar char="•"/>
            </a:pPr>
            <a:r>
              <a:rPr lang="en-US" sz="2000" dirty="0"/>
              <a:t>Sparsity of cannabis data </a:t>
            </a:r>
          </a:p>
          <a:p>
            <a:endParaRPr lang="en-US" sz="2000" dirty="0"/>
          </a:p>
        </p:txBody>
      </p:sp>
      <p:pic>
        <p:nvPicPr>
          <p:cNvPr id="7" name="Picture 6">
            <a:extLst>
              <a:ext uri="{FF2B5EF4-FFF2-40B4-BE49-F238E27FC236}">
                <a16:creationId xmlns:a16="http://schemas.microsoft.com/office/drawing/2014/main" id="{CF7472E2-15FA-4A93-8F2A-331A71349F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16628" y="918495"/>
            <a:ext cx="1012372" cy="692463"/>
          </a:xfrm>
          <a:prstGeom prst="rect">
            <a:avLst/>
          </a:prstGeom>
        </p:spPr>
      </p:pic>
      <p:pic>
        <p:nvPicPr>
          <p:cNvPr id="10" name="Picture 9" descr="A close up of a sign&#10;&#10;Description generated with high confidence">
            <a:extLst>
              <a:ext uri="{FF2B5EF4-FFF2-40B4-BE49-F238E27FC236}">
                <a16:creationId xmlns:a16="http://schemas.microsoft.com/office/drawing/2014/main" id="{CC3811F0-4322-4428-80D5-2929CF315CB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57063" y="3826024"/>
            <a:ext cx="836413" cy="836413"/>
          </a:xfrm>
          <a:prstGeom prst="rect">
            <a:avLst/>
          </a:prstGeom>
        </p:spPr>
      </p:pic>
      <p:pic>
        <p:nvPicPr>
          <p:cNvPr id="13" name="Picture 12">
            <a:extLst>
              <a:ext uri="{FF2B5EF4-FFF2-40B4-BE49-F238E27FC236}">
                <a16:creationId xmlns:a16="http://schemas.microsoft.com/office/drawing/2014/main" id="{0CAB1279-2A2B-44F0-87A4-25954FF36A0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687639" y="955434"/>
            <a:ext cx="892628" cy="655524"/>
          </a:xfrm>
          <a:prstGeom prst="rect">
            <a:avLst/>
          </a:prstGeom>
        </p:spPr>
      </p:pic>
      <p:sp>
        <p:nvSpPr>
          <p:cNvPr id="14" name="Rectangle 13">
            <a:extLst>
              <a:ext uri="{FF2B5EF4-FFF2-40B4-BE49-F238E27FC236}">
                <a16:creationId xmlns:a16="http://schemas.microsoft.com/office/drawing/2014/main" id="{D3DE5EE8-FD90-4176-93EB-4BBE6EE26DA4}"/>
              </a:ext>
            </a:extLst>
          </p:cNvPr>
          <p:cNvSpPr/>
          <p:nvPr/>
        </p:nvSpPr>
        <p:spPr>
          <a:xfrm>
            <a:off x="6150430" y="4662437"/>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Analysis</a:t>
            </a:r>
          </a:p>
          <a:p>
            <a:pPr marL="274320" indent="-274320">
              <a:buFont typeface="Arial" panose="020B0604020202020204" pitchFamily="34" charset="0"/>
              <a:buChar char="•"/>
            </a:pPr>
            <a:r>
              <a:rPr lang="en-US" sz="2000" dirty="0"/>
              <a:t>Detailed and Summarized analysis on Yelp data joined with Survey by City and State legality</a:t>
            </a:r>
          </a:p>
          <a:p>
            <a:pPr marL="274320" indent="-274320">
              <a:buFont typeface="Arial" panose="020B0604020202020204" pitchFamily="34" charset="0"/>
              <a:buChar char="•"/>
            </a:pPr>
            <a:r>
              <a:rPr lang="en-US" sz="2000" dirty="0"/>
              <a:t>Groupings by mileage radius</a:t>
            </a:r>
          </a:p>
          <a:p>
            <a:pPr marL="274320" indent="-274320">
              <a:buFont typeface="Arial" panose="020B0604020202020204" pitchFamily="34" charset="0"/>
              <a:buChar char="•"/>
            </a:pPr>
            <a:r>
              <a:rPr lang="en-US" sz="2000" dirty="0"/>
              <a:t>Groupings by legal versus illegal</a:t>
            </a:r>
          </a:p>
          <a:p>
            <a:pPr marL="274320" indent="-274320">
              <a:buFont typeface="Arial" panose="020B0604020202020204" pitchFamily="34" charset="0"/>
              <a:buChar char="•"/>
            </a:pPr>
            <a:r>
              <a:rPr lang="en-US" sz="2000" dirty="0"/>
              <a:t>Radius brought in cities outside of “happy city”</a:t>
            </a:r>
          </a:p>
        </p:txBody>
      </p:sp>
      <p:pic>
        <p:nvPicPr>
          <p:cNvPr id="16" name="Picture 15" descr="A drawing of a cartoon character&#10;&#10;Description generated with high confidence">
            <a:extLst>
              <a:ext uri="{FF2B5EF4-FFF2-40B4-BE49-F238E27FC236}">
                <a16:creationId xmlns:a16="http://schemas.microsoft.com/office/drawing/2014/main" id="{DC136734-D59E-410E-90B6-366D1DA470D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266013" y="3726833"/>
            <a:ext cx="1670565" cy="890543"/>
          </a:xfrm>
          <a:prstGeom prst="rect">
            <a:avLst/>
          </a:prstGeom>
        </p:spPr>
      </p:pic>
      <p:sp>
        <p:nvSpPr>
          <p:cNvPr id="11" name="Title 1">
            <a:extLst>
              <a:ext uri="{FF2B5EF4-FFF2-40B4-BE49-F238E27FC236}">
                <a16:creationId xmlns:a16="http://schemas.microsoft.com/office/drawing/2014/main" id="{DA653E37-DC46-4A26-BA72-862E96711BB8}"/>
              </a:ext>
            </a:extLst>
          </p:cNvPr>
          <p:cNvSpPr txBox="1">
            <a:spLocks/>
          </p:cNvSpPr>
          <p:nvPr/>
        </p:nvSpPr>
        <p:spPr>
          <a:xfrm>
            <a:off x="0" y="70002"/>
            <a:ext cx="12063046"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Can Bar &amp; Cannabis Shop Reviews Indicate Happiness?</a:t>
            </a:r>
            <a:br>
              <a:rPr lang="en-US" dirty="0"/>
            </a:br>
            <a:endParaRPr lang="en-US" dirty="0"/>
          </a:p>
        </p:txBody>
      </p:sp>
      <p:sp>
        <p:nvSpPr>
          <p:cNvPr id="15" name="Rectangle 14">
            <a:extLst>
              <a:ext uri="{FF2B5EF4-FFF2-40B4-BE49-F238E27FC236}">
                <a16:creationId xmlns:a16="http://schemas.microsoft.com/office/drawing/2014/main" id="{34064AB9-4B61-4451-B56D-5EDC2AF7A94C}"/>
              </a:ext>
            </a:extLst>
          </p:cNvPr>
          <p:cNvSpPr/>
          <p:nvPr/>
        </p:nvSpPr>
        <p:spPr>
          <a:xfrm>
            <a:off x="85412" y="1650210"/>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Acquisition</a:t>
            </a:r>
          </a:p>
          <a:p>
            <a:r>
              <a:rPr lang="en-US" sz="2000" u="sng" dirty="0"/>
              <a:t>Data Source(s): </a:t>
            </a:r>
            <a:r>
              <a:rPr lang="en-US" sz="2000" dirty="0"/>
              <a:t>Yelp API, Wikipedia (CSV), survey (CSV) </a:t>
            </a:r>
          </a:p>
          <a:p>
            <a:r>
              <a:rPr lang="en-US" sz="2000" u="sng" dirty="0"/>
              <a:t>Data Requirements:</a:t>
            </a:r>
            <a:r>
              <a:rPr lang="en-US" sz="2000" dirty="0"/>
              <a:t> Survey results, Bars &amp; Cannabis within 5M radius, listing of states with legal cannabis</a:t>
            </a:r>
          </a:p>
          <a:p>
            <a:r>
              <a:rPr lang="en-US" sz="2000" u="sng" dirty="0"/>
              <a:t>Data Sourced:</a:t>
            </a:r>
            <a:r>
              <a:rPr lang="en-US" sz="2000" dirty="0"/>
              <a:t> ~10K records with names, state, city, ratings, reviews</a:t>
            </a:r>
          </a:p>
        </p:txBody>
      </p:sp>
    </p:spTree>
    <p:extLst>
      <p:ext uri="{BB962C8B-B14F-4D97-AF65-F5344CB8AC3E}">
        <p14:creationId xmlns:p14="http://schemas.microsoft.com/office/powerpoint/2010/main" val="406733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16AD-DCC1-475F-8928-E4FC2C7197F1}"/>
              </a:ext>
            </a:extLst>
          </p:cNvPr>
          <p:cNvSpPr>
            <a:spLocks noGrp="1"/>
          </p:cNvSpPr>
          <p:nvPr>
            <p:ph type="title"/>
          </p:nvPr>
        </p:nvSpPr>
        <p:spPr>
          <a:xfrm>
            <a:off x="0" y="18255"/>
            <a:ext cx="10515600" cy="943037"/>
          </a:xfrm>
        </p:spPr>
        <p:txBody>
          <a:bodyPr/>
          <a:lstStyle/>
          <a:p>
            <a:r>
              <a:rPr lang="en-US" dirty="0"/>
              <a:t>The Data Says…</a:t>
            </a:r>
          </a:p>
        </p:txBody>
      </p:sp>
      <p:sp>
        <p:nvSpPr>
          <p:cNvPr id="3" name="Content Placeholder 2">
            <a:extLst>
              <a:ext uri="{FF2B5EF4-FFF2-40B4-BE49-F238E27FC236}">
                <a16:creationId xmlns:a16="http://schemas.microsoft.com/office/drawing/2014/main" id="{7D1E29FE-FB63-4063-B553-4F896A231000}"/>
              </a:ext>
            </a:extLst>
          </p:cNvPr>
          <p:cNvSpPr>
            <a:spLocks noGrp="1"/>
          </p:cNvSpPr>
          <p:nvPr>
            <p:ph idx="1"/>
          </p:nvPr>
        </p:nvSpPr>
        <p:spPr>
          <a:xfrm>
            <a:off x="838200" y="1215230"/>
            <a:ext cx="10515600" cy="5314523"/>
          </a:xfrm>
        </p:spPr>
        <p:txBody>
          <a:bodyPr>
            <a:normAutofit lnSpcReduction="10000"/>
          </a:bodyPr>
          <a:lstStyle/>
          <a:p>
            <a:r>
              <a:rPr lang="en-US" dirty="0"/>
              <a:t>Assumptions:</a:t>
            </a:r>
          </a:p>
          <a:p>
            <a:pPr lvl="1"/>
            <a:r>
              <a:rPr lang="en-US" dirty="0"/>
              <a:t>Happier cities have higher average ratings</a:t>
            </a:r>
          </a:p>
          <a:p>
            <a:pPr lvl="1"/>
            <a:r>
              <a:rPr lang="en-US" dirty="0"/>
              <a:t>Happier cities have more total review counts</a:t>
            </a:r>
          </a:p>
          <a:p>
            <a:pPr lvl="1"/>
            <a:r>
              <a:rPr lang="en-US" dirty="0"/>
              <a:t>Happier cities have more bars  and dispensaries per city</a:t>
            </a:r>
          </a:p>
          <a:p>
            <a:pPr marL="457200" lvl="1" indent="0">
              <a:buNone/>
            </a:pPr>
            <a:endParaRPr lang="en-US" dirty="0"/>
          </a:p>
          <a:p>
            <a:r>
              <a:rPr lang="en-US" dirty="0"/>
              <a:t>Student’s T-test on 15 Happiest Cities vs. 15 Least Happy Cities:</a:t>
            </a:r>
          </a:p>
          <a:p>
            <a:pPr lvl="1"/>
            <a:r>
              <a:rPr lang="en-US" dirty="0"/>
              <a:t>Average Rating: p-value = 0.30493</a:t>
            </a:r>
          </a:p>
          <a:p>
            <a:pPr lvl="1"/>
            <a:r>
              <a:rPr lang="en-US" dirty="0"/>
              <a:t>Total Review Count: p-value = 0.04348</a:t>
            </a:r>
          </a:p>
          <a:p>
            <a:pPr lvl="1"/>
            <a:r>
              <a:rPr lang="en-US" dirty="0"/>
              <a:t>Total Bar Count: p-value = 0.35412</a:t>
            </a:r>
          </a:p>
          <a:p>
            <a:pPr lvl="1"/>
            <a:endParaRPr lang="en-US" dirty="0"/>
          </a:p>
          <a:p>
            <a:r>
              <a:rPr lang="en-US" dirty="0"/>
              <a:t>Results:</a:t>
            </a:r>
          </a:p>
          <a:p>
            <a:pPr lvl="1"/>
            <a:r>
              <a:rPr lang="en-US" dirty="0"/>
              <a:t>Happier cities have slightly lower average ratings</a:t>
            </a:r>
          </a:p>
          <a:p>
            <a:pPr lvl="1"/>
            <a:r>
              <a:rPr lang="en-US" dirty="0"/>
              <a:t>Happier cities have more total review counts</a:t>
            </a:r>
          </a:p>
          <a:p>
            <a:pPr lvl="1"/>
            <a:r>
              <a:rPr lang="en-US" dirty="0"/>
              <a:t>Happier cities have slightly less bars per city</a:t>
            </a:r>
          </a:p>
          <a:p>
            <a:pPr lvl="1"/>
            <a:endParaRPr lang="en-US" dirty="0"/>
          </a:p>
          <a:p>
            <a:endParaRPr lang="en-US" dirty="0"/>
          </a:p>
        </p:txBody>
      </p:sp>
    </p:spTree>
    <p:extLst>
      <p:ext uri="{BB962C8B-B14F-4D97-AF65-F5344CB8AC3E}">
        <p14:creationId xmlns:p14="http://schemas.microsoft.com/office/powerpoint/2010/main" val="2742992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6"/>
            <a:ext cx="12063046" cy="919896"/>
          </a:xfrm>
        </p:spPr>
        <p:txBody>
          <a:bodyPr>
            <a:normAutofit/>
          </a:bodyPr>
          <a:lstStyle/>
          <a:p>
            <a:r>
              <a:rPr lang="en-US" dirty="0"/>
              <a:t>The Data Says</a:t>
            </a:r>
          </a:p>
        </p:txBody>
      </p:sp>
      <p:pic>
        <p:nvPicPr>
          <p:cNvPr id="6" name="Picture 5">
            <a:extLst>
              <a:ext uri="{FF2B5EF4-FFF2-40B4-BE49-F238E27FC236}">
                <a16:creationId xmlns:a16="http://schemas.microsoft.com/office/drawing/2014/main" id="{DFFC6AC8-620D-40A1-86A2-27CDFA7DEFEF}"/>
              </a:ext>
            </a:extLst>
          </p:cNvPr>
          <p:cNvPicPr>
            <a:picLocks noChangeAspect="1"/>
          </p:cNvPicPr>
          <p:nvPr/>
        </p:nvPicPr>
        <p:blipFill>
          <a:blip r:embed="rId2"/>
          <a:stretch>
            <a:fillRect/>
          </a:stretch>
        </p:blipFill>
        <p:spPr>
          <a:xfrm>
            <a:off x="3815797" y="770687"/>
            <a:ext cx="4162425" cy="3028950"/>
          </a:xfrm>
          <a:prstGeom prst="rect">
            <a:avLst/>
          </a:prstGeom>
        </p:spPr>
      </p:pic>
      <p:pic>
        <p:nvPicPr>
          <p:cNvPr id="7" name="Picture 6">
            <a:extLst>
              <a:ext uri="{FF2B5EF4-FFF2-40B4-BE49-F238E27FC236}">
                <a16:creationId xmlns:a16="http://schemas.microsoft.com/office/drawing/2014/main" id="{52D8EFA9-DE5B-4BA6-9074-2B2F018D4145}"/>
              </a:ext>
            </a:extLst>
          </p:cNvPr>
          <p:cNvPicPr>
            <a:picLocks noChangeAspect="1"/>
          </p:cNvPicPr>
          <p:nvPr/>
        </p:nvPicPr>
        <p:blipFill>
          <a:blip r:embed="rId3"/>
          <a:stretch>
            <a:fillRect/>
          </a:stretch>
        </p:blipFill>
        <p:spPr>
          <a:xfrm>
            <a:off x="4092873" y="3799637"/>
            <a:ext cx="3971925" cy="3057525"/>
          </a:xfrm>
          <a:prstGeom prst="rect">
            <a:avLst/>
          </a:prstGeom>
        </p:spPr>
      </p:pic>
      <p:pic>
        <p:nvPicPr>
          <p:cNvPr id="10" name="Picture 9">
            <a:extLst>
              <a:ext uri="{FF2B5EF4-FFF2-40B4-BE49-F238E27FC236}">
                <a16:creationId xmlns:a16="http://schemas.microsoft.com/office/drawing/2014/main" id="{78031C50-FF31-4FA0-83CA-A929E801926A}"/>
              </a:ext>
            </a:extLst>
          </p:cNvPr>
          <p:cNvPicPr>
            <a:picLocks noChangeAspect="1"/>
          </p:cNvPicPr>
          <p:nvPr/>
        </p:nvPicPr>
        <p:blipFill>
          <a:blip r:embed="rId4"/>
          <a:stretch>
            <a:fillRect/>
          </a:stretch>
        </p:blipFill>
        <p:spPr>
          <a:xfrm>
            <a:off x="7925791" y="786741"/>
            <a:ext cx="3962400" cy="3048000"/>
          </a:xfrm>
          <a:prstGeom prst="rect">
            <a:avLst/>
          </a:prstGeom>
        </p:spPr>
      </p:pic>
      <p:pic>
        <p:nvPicPr>
          <p:cNvPr id="12" name="Picture 11">
            <a:extLst>
              <a:ext uri="{FF2B5EF4-FFF2-40B4-BE49-F238E27FC236}">
                <a16:creationId xmlns:a16="http://schemas.microsoft.com/office/drawing/2014/main" id="{688C98A5-2301-4592-9448-5E7CF9444422}"/>
              </a:ext>
            </a:extLst>
          </p:cNvPr>
          <p:cNvPicPr>
            <a:picLocks noChangeAspect="1"/>
          </p:cNvPicPr>
          <p:nvPr/>
        </p:nvPicPr>
        <p:blipFill>
          <a:blip r:embed="rId5"/>
          <a:stretch>
            <a:fillRect/>
          </a:stretch>
        </p:blipFill>
        <p:spPr>
          <a:xfrm>
            <a:off x="7925791" y="3845630"/>
            <a:ext cx="4248150" cy="3105150"/>
          </a:xfrm>
          <a:prstGeom prst="rect">
            <a:avLst/>
          </a:prstGeom>
        </p:spPr>
      </p:pic>
      <p:graphicFrame>
        <p:nvGraphicFramePr>
          <p:cNvPr id="14" name="Table 13">
            <a:extLst>
              <a:ext uri="{FF2B5EF4-FFF2-40B4-BE49-F238E27FC236}">
                <a16:creationId xmlns:a16="http://schemas.microsoft.com/office/drawing/2014/main" id="{4F7E8A1E-A704-479F-89F8-3574B5915527}"/>
              </a:ext>
            </a:extLst>
          </p:cNvPr>
          <p:cNvGraphicFramePr>
            <a:graphicFrameLocks noGrp="1"/>
          </p:cNvGraphicFramePr>
          <p:nvPr>
            <p:extLst>
              <p:ext uri="{D42A27DB-BD31-4B8C-83A1-F6EECF244321}">
                <p14:modId xmlns:p14="http://schemas.microsoft.com/office/powerpoint/2010/main" val="3525817534"/>
              </p:ext>
            </p:extLst>
          </p:nvPr>
        </p:nvGraphicFramePr>
        <p:xfrm>
          <a:off x="97459" y="1269622"/>
          <a:ext cx="3930099" cy="2394585"/>
        </p:xfrm>
        <a:graphic>
          <a:graphicData uri="http://schemas.openxmlformats.org/drawingml/2006/table">
            <a:tbl>
              <a:tblPr firstRow="1" bandRow="1">
                <a:tableStyleId>{793D81CF-94F2-401A-BA57-92F5A7B2D0C5}</a:tableStyleId>
              </a:tblPr>
              <a:tblGrid>
                <a:gridCol w="729855">
                  <a:extLst>
                    <a:ext uri="{9D8B030D-6E8A-4147-A177-3AD203B41FA5}">
                      <a16:colId xmlns:a16="http://schemas.microsoft.com/office/drawing/2014/main" val="4086165470"/>
                    </a:ext>
                  </a:extLst>
                </a:gridCol>
                <a:gridCol w="772886">
                  <a:extLst>
                    <a:ext uri="{9D8B030D-6E8A-4147-A177-3AD203B41FA5}">
                      <a16:colId xmlns:a16="http://schemas.microsoft.com/office/drawing/2014/main" val="3821212691"/>
                    </a:ext>
                  </a:extLst>
                </a:gridCol>
                <a:gridCol w="762000">
                  <a:extLst>
                    <a:ext uri="{9D8B030D-6E8A-4147-A177-3AD203B41FA5}">
                      <a16:colId xmlns:a16="http://schemas.microsoft.com/office/drawing/2014/main" val="2724585602"/>
                    </a:ext>
                  </a:extLst>
                </a:gridCol>
                <a:gridCol w="827314">
                  <a:extLst>
                    <a:ext uri="{9D8B030D-6E8A-4147-A177-3AD203B41FA5}">
                      <a16:colId xmlns:a16="http://schemas.microsoft.com/office/drawing/2014/main" val="2517727597"/>
                    </a:ext>
                  </a:extLst>
                </a:gridCol>
                <a:gridCol w="838044">
                  <a:extLst>
                    <a:ext uri="{9D8B030D-6E8A-4147-A177-3AD203B41FA5}">
                      <a16:colId xmlns:a16="http://schemas.microsoft.com/office/drawing/2014/main" val="2194714657"/>
                    </a:ext>
                  </a:extLst>
                </a:gridCol>
              </a:tblGrid>
              <a:tr h="190500">
                <a:tc>
                  <a:txBody>
                    <a:bodyPr/>
                    <a:lstStyle/>
                    <a:p>
                      <a:pPr algn="l" fontAlgn="b"/>
                      <a:r>
                        <a:rPr lang="en-US" sz="1400" u="none" strike="noStrike" dirty="0">
                          <a:effectLst/>
                        </a:rPr>
                        <a:t>Type</a:t>
                      </a:r>
                      <a:endParaRPr lang="en-US"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Top-Bottom 15</a:t>
                      </a:r>
                      <a:endParaRPr lang="en-US"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Review Count</a:t>
                      </a:r>
                      <a:endParaRPr lang="en-US"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Bar/Dispensary Count</a:t>
                      </a:r>
                      <a:endParaRPr lang="en-US"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400" b="1" i="0" u="none" strike="noStrike" dirty="0">
                          <a:solidFill>
                            <a:srgbClr val="FFFFFF"/>
                          </a:solidFill>
                          <a:effectLst/>
                          <a:latin typeface="Calibri" panose="020F0502020204030204" pitchFamily="34" charset="0"/>
                        </a:rPr>
                        <a:t>Rating Average</a:t>
                      </a:r>
                    </a:p>
                  </a:txBody>
                  <a:tcPr marL="9525" marR="9525" marT="9525" marB="0" anchor="b"/>
                </a:tc>
                <a:extLst>
                  <a:ext uri="{0D108BD9-81ED-4DB2-BD59-A6C34878D82A}">
                    <a16:rowId xmlns:a16="http://schemas.microsoft.com/office/drawing/2014/main" val="787504189"/>
                  </a:ext>
                </a:extLst>
              </a:tr>
              <a:tr h="190500">
                <a:tc>
                  <a:txBody>
                    <a:bodyPr/>
                    <a:lstStyle/>
                    <a:p>
                      <a:pPr algn="l" fontAlgn="b"/>
                      <a:r>
                        <a:rPr lang="en-US" sz="1400" u="none" strike="noStrike" dirty="0">
                          <a:effectLst/>
                        </a:rPr>
                        <a:t>Bar</a:t>
                      </a:r>
                      <a:endParaRPr lang="en-US" sz="14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Top</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347K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610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3.84</a:t>
                      </a: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66031521"/>
                  </a:ext>
                </a:extLst>
              </a:tr>
              <a:tr h="190500">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Bottom</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124K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637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8074408"/>
                  </a:ext>
                </a:extLst>
              </a:tr>
              <a:tr h="130281">
                <a:tc>
                  <a:txBody>
                    <a:bodyPr/>
                    <a:lstStyle/>
                    <a:p>
                      <a:pPr algn="l" fontAlgn="b"/>
                      <a:r>
                        <a:rPr lang="en-US" sz="1400" u="none" strike="noStrike" dirty="0">
                          <a:effectLst/>
                        </a:rPr>
                        <a:t>Cannabis</a:t>
                      </a:r>
                      <a:endParaRPr lang="en-US" sz="14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Top</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2K</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34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4.20</a:t>
                      </a: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4645858"/>
                  </a:ext>
                </a:extLst>
              </a:tr>
              <a:tr h="190500">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Bottom</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0.1K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3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4.00</a:t>
                      </a: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0285769"/>
                  </a:ext>
                </a:extLst>
              </a:tr>
            </a:tbl>
          </a:graphicData>
        </a:graphic>
      </p:graphicFrame>
      <p:sp>
        <p:nvSpPr>
          <p:cNvPr id="18" name="Rectangle 17">
            <a:extLst>
              <a:ext uri="{FF2B5EF4-FFF2-40B4-BE49-F238E27FC236}">
                <a16:creationId xmlns:a16="http://schemas.microsoft.com/office/drawing/2014/main" id="{37548B9B-AD5A-4ED4-8CD1-CD836E936560}"/>
              </a:ext>
            </a:extLst>
          </p:cNvPr>
          <p:cNvSpPr/>
          <p:nvPr/>
        </p:nvSpPr>
        <p:spPr>
          <a:xfrm>
            <a:off x="269480" y="4866734"/>
            <a:ext cx="3649377" cy="1200329"/>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fontAlgn="base"/>
            <a:r>
              <a:rPr lang="en-US" dirty="0">
                <a:latin typeface="ProximaNova-Bold"/>
              </a:rPr>
              <a:t>Cannabis is legal for recreational use in 6 of the Top 15 happiest cities and 1 of the Bottom 15 happiest cities.</a:t>
            </a:r>
          </a:p>
          <a:p>
            <a:pPr fontAlgn="base"/>
            <a:endParaRPr lang="en-US" dirty="0">
              <a:latin typeface="ProximaNova-Bold"/>
            </a:endParaRPr>
          </a:p>
        </p:txBody>
      </p:sp>
    </p:spTree>
    <p:extLst>
      <p:ext uri="{BB962C8B-B14F-4D97-AF65-F5344CB8AC3E}">
        <p14:creationId xmlns:p14="http://schemas.microsoft.com/office/powerpoint/2010/main" val="4287143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42006"/>
            <a:ext cx="12063046" cy="919896"/>
          </a:xfrm>
        </p:spPr>
        <p:txBody>
          <a:bodyPr>
            <a:normAutofit/>
          </a:bodyPr>
          <a:lstStyle/>
          <a:p>
            <a:r>
              <a:rPr lang="en-US" dirty="0"/>
              <a:t>The Data Shows</a:t>
            </a:r>
          </a:p>
        </p:txBody>
      </p:sp>
      <p:pic>
        <p:nvPicPr>
          <p:cNvPr id="3" name="Picture 2">
            <a:extLst>
              <a:ext uri="{FF2B5EF4-FFF2-40B4-BE49-F238E27FC236}">
                <a16:creationId xmlns:a16="http://schemas.microsoft.com/office/drawing/2014/main" id="{7CA3E70A-6C87-4E72-9A53-377953430276}"/>
              </a:ext>
            </a:extLst>
          </p:cNvPr>
          <p:cNvPicPr>
            <a:picLocks noChangeAspect="1"/>
          </p:cNvPicPr>
          <p:nvPr/>
        </p:nvPicPr>
        <p:blipFill rotWithShape="1">
          <a:blip r:embed="rId2"/>
          <a:srcRect t="5755"/>
          <a:stretch/>
        </p:blipFill>
        <p:spPr>
          <a:xfrm>
            <a:off x="6183952" y="620483"/>
            <a:ext cx="5757677" cy="2844141"/>
          </a:xfrm>
          <a:prstGeom prst="rect">
            <a:avLst/>
          </a:prstGeom>
        </p:spPr>
      </p:pic>
      <p:pic>
        <p:nvPicPr>
          <p:cNvPr id="4" name="Picture 3">
            <a:extLst>
              <a:ext uri="{FF2B5EF4-FFF2-40B4-BE49-F238E27FC236}">
                <a16:creationId xmlns:a16="http://schemas.microsoft.com/office/drawing/2014/main" id="{FA44B9F5-E89E-4BE9-9705-E375866EE4F6}"/>
              </a:ext>
            </a:extLst>
          </p:cNvPr>
          <p:cNvPicPr>
            <a:picLocks noChangeAspect="1"/>
          </p:cNvPicPr>
          <p:nvPr/>
        </p:nvPicPr>
        <p:blipFill rotWithShape="1">
          <a:blip r:embed="rId3"/>
          <a:srcRect t="3681"/>
          <a:stretch/>
        </p:blipFill>
        <p:spPr>
          <a:xfrm>
            <a:off x="250370" y="1437798"/>
            <a:ext cx="6051609" cy="4015945"/>
          </a:xfrm>
          <a:prstGeom prst="rect">
            <a:avLst/>
          </a:prstGeom>
        </p:spPr>
      </p:pic>
      <p:sp>
        <p:nvSpPr>
          <p:cNvPr id="5" name="Rectangle 4">
            <a:extLst>
              <a:ext uri="{FF2B5EF4-FFF2-40B4-BE49-F238E27FC236}">
                <a16:creationId xmlns:a16="http://schemas.microsoft.com/office/drawing/2014/main" id="{8720A285-F311-4637-AF0E-52B7F96C46B6}"/>
              </a:ext>
            </a:extLst>
          </p:cNvPr>
          <p:cNvSpPr/>
          <p:nvPr/>
        </p:nvSpPr>
        <p:spPr>
          <a:xfrm>
            <a:off x="1490599" y="1034925"/>
            <a:ext cx="3453125" cy="369332"/>
          </a:xfrm>
          <a:prstGeom prst="rect">
            <a:avLst/>
          </a:prstGeom>
        </p:spPr>
        <p:txBody>
          <a:bodyPr wrap="none">
            <a:spAutoFit/>
          </a:bodyPr>
          <a:lstStyle/>
          <a:p>
            <a:pPr fontAlgn="base"/>
            <a:r>
              <a:rPr lang="en-US" dirty="0">
                <a:latin typeface="ProximaNova-Bold"/>
              </a:rPr>
              <a:t>Happiness Score Versus Bar Count</a:t>
            </a:r>
          </a:p>
        </p:txBody>
      </p:sp>
      <p:sp>
        <p:nvSpPr>
          <p:cNvPr id="6" name="Rectangle 5">
            <a:extLst>
              <a:ext uri="{FF2B5EF4-FFF2-40B4-BE49-F238E27FC236}">
                <a16:creationId xmlns:a16="http://schemas.microsoft.com/office/drawing/2014/main" id="{4B0DC812-D477-47E5-B6F3-4EB9E02BB1F2}"/>
              </a:ext>
            </a:extLst>
          </p:cNvPr>
          <p:cNvSpPr/>
          <p:nvPr/>
        </p:nvSpPr>
        <p:spPr>
          <a:xfrm>
            <a:off x="6962888" y="295579"/>
            <a:ext cx="4311693" cy="369332"/>
          </a:xfrm>
          <a:prstGeom prst="rect">
            <a:avLst/>
          </a:prstGeom>
        </p:spPr>
        <p:txBody>
          <a:bodyPr wrap="none">
            <a:spAutoFit/>
          </a:bodyPr>
          <a:lstStyle/>
          <a:p>
            <a:pPr fontAlgn="base"/>
            <a:r>
              <a:rPr lang="en-US" dirty="0">
                <a:latin typeface="ProximaNova-Bold"/>
              </a:rPr>
              <a:t>Bar Reviews Count Top 15 Versus Bottom 15</a:t>
            </a:r>
          </a:p>
        </p:txBody>
      </p:sp>
      <p:sp>
        <p:nvSpPr>
          <p:cNvPr id="7" name="Rectangle 6">
            <a:extLst>
              <a:ext uri="{FF2B5EF4-FFF2-40B4-BE49-F238E27FC236}">
                <a16:creationId xmlns:a16="http://schemas.microsoft.com/office/drawing/2014/main" id="{E3001E77-F9B8-4709-B316-0E2BDB359EAD}"/>
              </a:ext>
            </a:extLst>
          </p:cNvPr>
          <p:cNvSpPr/>
          <p:nvPr/>
        </p:nvSpPr>
        <p:spPr>
          <a:xfrm>
            <a:off x="6962888" y="3573231"/>
            <a:ext cx="4311693" cy="369332"/>
          </a:xfrm>
          <a:prstGeom prst="rect">
            <a:avLst/>
          </a:prstGeom>
        </p:spPr>
        <p:txBody>
          <a:bodyPr wrap="none">
            <a:spAutoFit/>
          </a:bodyPr>
          <a:lstStyle/>
          <a:p>
            <a:pPr fontAlgn="base"/>
            <a:r>
              <a:rPr lang="en-US" dirty="0">
                <a:latin typeface="ProximaNova-Bold"/>
              </a:rPr>
              <a:t>Bar Count Reviews Top 15 Versus Bottom 15</a:t>
            </a:r>
          </a:p>
        </p:txBody>
      </p:sp>
      <p:pic>
        <p:nvPicPr>
          <p:cNvPr id="8" name="Picture 7">
            <a:extLst>
              <a:ext uri="{FF2B5EF4-FFF2-40B4-BE49-F238E27FC236}">
                <a16:creationId xmlns:a16="http://schemas.microsoft.com/office/drawing/2014/main" id="{D25DA288-BC88-44E1-BE3D-AB0C597B9091}"/>
              </a:ext>
            </a:extLst>
          </p:cNvPr>
          <p:cNvPicPr>
            <a:picLocks noChangeAspect="1"/>
          </p:cNvPicPr>
          <p:nvPr/>
        </p:nvPicPr>
        <p:blipFill>
          <a:blip r:embed="rId4"/>
          <a:stretch>
            <a:fillRect/>
          </a:stretch>
        </p:blipFill>
        <p:spPr>
          <a:xfrm>
            <a:off x="6183952" y="3942563"/>
            <a:ext cx="5757677" cy="2895364"/>
          </a:xfrm>
          <a:prstGeom prst="rect">
            <a:avLst/>
          </a:prstGeom>
        </p:spPr>
      </p:pic>
    </p:spTree>
    <p:extLst>
      <p:ext uri="{BB962C8B-B14F-4D97-AF65-F5344CB8AC3E}">
        <p14:creationId xmlns:p14="http://schemas.microsoft.com/office/powerpoint/2010/main" val="4134245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rgbClr val="F4E400"/>
            </a:gs>
          </a:gsLst>
          <a:lin ang="5400000" scaled="1"/>
        </a:gradFill>
        <a:effectLst/>
      </p:bgPr>
    </p:bg>
    <p:spTree>
      <p:nvGrpSpPr>
        <p:cNvPr id="1" name=""/>
        <p:cNvGrpSpPr/>
        <p:nvPr/>
      </p:nvGrpSpPr>
      <p:grpSpPr>
        <a:xfrm>
          <a:off x="0" y="0"/>
          <a:ext cx="0" cy="0"/>
          <a:chOff x="0" y="0"/>
          <a:chExt cx="0" cy="0"/>
        </a:xfrm>
      </p:grpSpPr>
      <p:pic>
        <p:nvPicPr>
          <p:cNvPr id="1026" name="Picture 2" descr="Free Clipart: Smiley Face Background | Prawny">
            <a:extLst>
              <a:ext uri="{FF2B5EF4-FFF2-40B4-BE49-F238E27FC236}">
                <a16:creationId xmlns:a16="http://schemas.microsoft.com/office/drawing/2014/main" id="{BEB0F6F0-7CFB-4945-BEF2-9B0605780A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59"/>
          <a:stretch/>
        </p:blipFill>
        <p:spPr bwMode="auto">
          <a:xfrm>
            <a:off x="29308" y="1"/>
            <a:ext cx="6024134" cy="6821614"/>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4E487DB-BFB0-478B-B725-6C307B11D5DB}"/>
              </a:ext>
            </a:extLst>
          </p:cNvPr>
          <p:cNvSpPr txBox="1">
            <a:spLocks/>
          </p:cNvSpPr>
          <p:nvPr/>
        </p:nvSpPr>
        <p:spPr>
          <a:xfrm>
            <a:off x="6510490" y="24663"/>
            <a:ext cx="5288802" cy="85456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t>The Conclusion</a:t>
            </a:r>
          </a:p>
        </p:txBody>
      </p:sp>
      <p:sp>
        <p:nvSpPr>
          <p:cNvPr id="7" name="Rectangle 6">
            <a:extLst>
              <a:ext uri="{FF2B5EF4-FFF2-40B4-BE49-F238E27FC236}">
                <a16:creationId xmlns:a16="http://schemas.microsoft.com/office/drawing/2014/main" id="{2671F026-B8ED-4DA7-AC67-212D316573D7}"/>
              </a:ext>
            </a:extLst>
          </p:cNvPr>
          <p:cNvSpPr/>
          <p:nvPr/>
        </p:nvSpPr>
        <p:spPr>
          <a:xfrm>
            <a:off x="6245683" y="705142"/>
            <a:ext cx="5731328" cy="3170099"/>
          </a:xfrm>
          <a:prstGeom prst="rect">
            <a:avLst/>
          </a:prstGeom>
          <a:ln w="28575">
            <a:solidFill>
              <a:schemeClr val="accent1">
                <a:lumMod val="75000"/>
              </a:schemeClr>
            </a:solidFill>
          </a:ln>
        </p:spPr>
        <p:txBody>
          <a:bodyPr wrap="square">
            <a:spAutoFit/>
          </a:bodyPr>
          <a:lstStyle/>
          <a:p>
            <a:pPr algn="ctr"/>
            <a:r>
              <a:rPr lang="en-US" sz="4000" dirty="0"/>
              <a:t>The data sets acquired and analyzed for the project </a:t>
            </a:r>
            <a:r>
              <a:rPr lang="en-US" sz="4000" dirty="0">
                <a:solidFill>
                  <a:srgbClr val="FF0000"/>
                </a:solidFill>
              </a:rPr>
              <a:t>can neither substantiate of disprove </a:t>
            </a:r>
            <a:r>
              <a:rPr lang="en-US" sz="4000" dirty="0"/>
              <a:t> the “Happiest Cities in America” survey</a:t>
            </a:r>
            <a:endParaRPr lang="en-US" sz="3200" dirty="0"/>
          </a:p>
        </p:txBody>
      </p:sp>
      <p:sp>
        <p:nvSpPr>
          <p:cNvPr id="10" name="Rectangle 9">
            <a:extLst>
              <a:ext uri="{FF2B5EF4-FFF2-40B4-BE49-F238E27FC236}">
                <a16:creationId xmlns:a16="http://schemas.microsoft.com/office/drawing/2014/main" id="{378AE7B2-C396-4BF9-8442-95270B5B50D0}"/>
              </a:ext>
            </a:extLst>
          </p:cNvPr>
          <p:cNvSpPr/>
          <p:nvPr/>
        </p:nvSpPr>
        <p:spPr>
          <a:xfrm>
            <a:off x="5269229" y="4096048"/>
            <a:ext cx="6893463" cy="2308324"/>
          </a:xfrm>
          <a:prstGeom prst="rect">
            <a:avLst/>
          </a:prstGeom>
        </p:spPr>
        <p:txBody>
          <a:bodyPr wrap="square">
            <a:spAutoFit/>
          </a:bodyPr>
          <a:lstStyle/>
          <a:p>
            <a:pPr fontAlgn="base"/>
            <a:r>
              <a:rPr lang="en-US" sz="2400" b="1" dirty="0">
                <a:solidFill>
                  <a:srgbClr val="000000"/>
                </a:solidFill>
                <a:latin typeface="ProximaNova-Bold"/>
              </a:rPr>
              <a:t>The data we analyzed shows that no one data measure can independently substantiate or disprove the survey results due to the fact that within the survey each state has a unique combination of the three key dimensions with weightings being incorporate into the overall ranking.</a:t>
            </a:r>
          </a:p>
        </p:txBody>
      </p:sp>
    </p:spTree>
    <p:extLst>
      <p:ext uri="{BB962C8B-B14F-4D97-AF65-F5344CB8AC3E}">
        <p14:creationId xmlns:p14="http://schemas.microsoft.com/office/powerpoint/2010/main" val="1077770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C1B6-1EDA-45A1-8784-F307AAA82F47}"/>
              </a:ext>
            </a:extLst>
          </p:cNvPr>
          <p:cNvSpPr>
            <a:spLocks noGrp="1"/>
          </p:cNvSpPr>
          <p:nvPr>
            <p:ph type="title"/>
          </p:nvPr>
        </p:nvSpPr>
        <p:spPr>
          <a:xfrm>
            <a:off x="0" y="1"/>
            <a:ext cx="10515600" cy="827314"/>
          </a:xfrm>
        </p:spPr>
        <p:txBody>
          <a:bodyPr>
            <a:normAutofit fontScale="90000"/>
          </a:bodyPr>
          <a:lstStyle/>
          <a:p>
            <a:r>
              <a:rPr lang="en-US" dirty="0"/>
              <a:t>Ingredients for Happiness</a:t>
            </a:r>
            <a:br>
              <a:rPr lang="en-US" dirty="0"/>
            </a:br>
            <a:r>
              <a:rPr lang="en-US" sz="2000" dirty="0"/>
              <a:t>Mar 11, 2019  |  Adam McCann, Financial Writer</a:t>
            </a:r>
            <a:endParaRPr lang="en-US" dirty="0"/>
          </a:p>
        </p:txBody>
      </p:sp>
      <p:sp>
        <p:nvSpPr>
          <p:cNvPr id="3" name="Content Placeholder 2">
            <a:extLst>
              <a:ext uri="{FF2B5EF4-FFF2-40B4-BE49-F238E27FC236}">
                <a16:creationId xmlns:a16="http://schemas.microsoft.com/office/drawing/2014/main" id="{4EA53F98-8E28-44A4-94A3-9614423DACF2}"/>
              </a:ext>
            </a:extLst>
          </p:cNvPr>
          <p:cNvSpPr>
            <a:spLocks noGrp="1"/>
          </p:cNvSpPr>
          <p:nvPr>
            <p:ph idx="1"/>
          </p:nvPr>
        </p:nvSpPr>
        <p:spPr>
          <a:xfrm>
            <a:off x="185057" y="1110343"/>
            <a:ext cx="11669486" cy="5323113"/>
          </a:xfrm>
        </p:spPr>
        <p:txBody>
          <a:bodyPr>
            <a:normAutofit fontScale="77500" lnSpcReduction="20000"/>
          </a:bodyPr>
          <a:lstStyle/>
          <a:p>
            <a:pPr marL="0" indent="0" algn="ctr">
              <a:buNone/>
            </a:pPr>
            <a:r>
              <a:rPr lang="en-US" sz="3100" b="1" dirty="0"/>
              <a:t>Income and Employment &gt; Community &amp; Environment  &gt; Emotional and Physical</a:t>
            </a:r>
          </a:p>
          <a:p>
            <a:pPr marL="0" indent="0" algn="ctr">
              <a:buNone/>
            </a:pPr>
            <a:endParaRPr lang="en-US" sz="2100" b="1" dirty="0"/>
          </a:p>
          <a:p>
            <a:r>
              <a:rPr lang="en-US" dirty="0"/>
              <a:t>Emotional and Physical Well Being:</a:t>
            </a:r>
          </a:p>
          <a:p>
            <a:pPr lvl="1"/>
            <a:r>
              <a:rPr lang="en-US" sz="2500" dirty="0"/>
              <a:t>People place consistently higher importance on Emotional and Physical wellbeing but undermined by urbanized population compared to rural.</a:t>
            </a:r>
          </a:p>
          <a:p>
            <a:pPr lvl="1"/>
            <a:r>
              <a:rPr lang="en-US" sz="2500" dirty="0"/>
              <a:t>Urban population tend to put least emphasis on emotional and physical well being and most on Income and Employment Rank.</a:t>
            </a:r>
          </a:p>
          <a:p>
            <a:r>
              <a:rPr lang="en-US" dirty="0"/>
              <a:t>Income and Employment Rank:</a:t>
            </a:r>
          </a:p>
          <a:p>
            <a:pPr lvl="1"/>
            <a:r>
              <a:rPr lang="en-US" sz="2500" dirty="0"/>
              <a:t>The states that fared high on this score tend to be states from north eastern and north western United States. </a:t>
            </a:r>
          </a:p>
          <a:p>
            <a:pPr lvl="1"/>
            <a:r>
              <a:rPr lang="en-US" sz="2500" dirty="0"/>
              <a:t>Urban population tend to put more emphasis on income and employment rather than emotional and physical well being.</a:t>
            </a:r>
          </a:p>
          <a:p>
            <a:r>
              <a:rPr lang="en-US" dirty="0"/>
              <a:t> Community and Environment:</a:t>
            </a:r>
          </a:p>
          <a:p>
            <a:pPr lvl="1"/>
            <a:r>
              <a:rPr lang="en-US" dirty="0"/>
              <a:t>People across country place higher priority on Community and Environment. Or in other words happiest cities are those that place more priority on building better community and create positive environment. </a:t>
            </a:r>
          </a:p>
          <a:p>
            <a:pPr lvl="1"/>
            <a:r>
              <a:rPr lang="en-US" dirty="0"/>
              <a:t>The sates that mostly in tandem with this sentiments are from  southern, mid-western and western United States.</a:t>
            </a:r>
          </a:p>
          <a:p>
            <a:pPr lvl="1"/>
            <a:endParaRPr lang="en-US" dirty="0"/>
          </a:p>
          <a:p>
            <a:pPr marL="457200" lvl="1" indent="0" algn="ctr">
              <a:buNone/>
            </a:pPr>
            <a:r>
              <a:rPr lang="en-US" b="1" dirty="0"/>
              <a:t>The states that have unique combination of these three cultural heritage of community and  where emotional support system is available for people are the happiest cities which make up happiest states.</a:t>
            </a:r>
          </a:p>
        </p:txBody>
      </p:sp>
      <p:sp>
        <p:nvSpPr>
          <p:cNvPr id="4" name="Slide Number Placeholder 3">
            <a:extLst>
              <a:ext uri="{FF2B5EF4-FFF2-40B4-BE49-F238E27FC236}">
                <a16:creationId xmlns:a16="http://schemas.microsoft.com/office/drawing/2014/main" id="{385461D4-9E35-45A6-A83D-28D1B3495373}"/>
              </a:ext>
            </a:extLst>
          </p:cNvPr>
          <p:cNvSpPr>
            <a:spLocks noGrp="1"/>
          </p:cNvSpPr>
          <p:nvPr>
            <p:ph type="sldNum" sz="quarter" idx="12"/>
          </p:nvPr>
        </p:nvSpPr>
        <p:spPr/>
        <p:txBody>
          <a:bodyPr/>
          <a:lstStyle/>
          <a:p>
            <a:fld id="{DB8F5C48-E248-40AD-92AA-8D8D008A1324}" type="slidenum">
              <a:rPr lang="en-US" smtClean="0"/>
              <a:t>27</a:t>
            </a:fld>
            <a:endParaRPr lang="en-US"/>
          </a:p>
        </p:txBody>
      </p:sp>
    </p:spTree>
    <p:extLst>
      <p:ext uri="{BB962C8B-B14F-4D97-AF65-F5344CB8AC3E}">
        <p14:creationId xmlns:p14="http://schemas.microsoft.com/office/powerpoint/2010/main" val="396917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5B5347-4F2A-41A0-ACB7-CEB604421F5E}"/>
              </a:ext>
            </a:extLst>
          </p:cNvPr>
          <p:cNvGraphicFramePr>
            <a:graphicFrameLocks noGrp="1"/>
          </p:cNvGraphicFramePr>
          <p:nvPr>
            <p:extLst>
              <p:ext uri="{D42A27DB-BD31-4B8C-83A1-F6EECF244321}">
                <p14:modId xmlns:p14="http://schemas.microsoft.com/office/powerpoint/2010/main" val="3384717907"/>
              </p:ext>
            </p:extLst>
          </p:nvPr>
        </p:nvGraphicFramePr>
        <p:xfrm>
          <a:off x="2665995" y="974935"/>
          <a:ext cx="6860009" cy="4604803"/>
        </p:xfrm>
        <a:graphic>
          <a:graphicData uri="http://schemas.openxmlformats.org/drawingml/2006/table">
            <a:tbl>
              <a:tblPr firstRow="1" bandRow="1">
                <a:tableStyleId>{69012ECD-51FC-41F1-AA8D-1B2483CD663E}</a:tableStyleId>
              </a:tblPr>
              <a:tblGrid>
                <a:gridCol w="4529346">
                  <a:extLst>
                    <a:ext uri="{9D8B030D-6E8A-4147-A177-3AD203B41FA5}">
                      <a16:colId xmlns:a16="http://schemas.microsoft.com/office/drawing/2014/main" val="4285495573"/>
                    </a:ext>
                  </a:extLst>
                </a:gridCol>
                <a:gridCol w="2330663">
                  <a:extLst>
                    <a:ext uri="{9D8B030D-6E8A-4147-A177-3AD203B41FA5}">
                      <a16:colId xmlns:a16="http://schemas.microsoft.com/office/drawing/2014/main" val="343865832"/>
                    </a:ext>
                  </a:extLst>
                </a:gridCol>
              </a:tblGrid>
              <a:tr h="657829">
                <a:tc>
                  <a:txBody>
                    <a:bodyPr/>
                    <a:lstStyle/>
                    <a:p>
                      <a:r>
                        <a:rPr lang="en-US" sz="2300" dirty="0"/>
                        <a:t>Topics</a:t>
                      </a:r>
                      <a:endParaRPr lang="en-US" sz="2300" b="1" dirty="0">
                        <a:solidFill>
                          <a:schemeClr val="tx1">
                            <a:lumMod val="75000"/>
                            <a:lumOff val="25000"/>
                          </a:schemeClr>
                        </a:solidFill>
                      </a:endParaRPr>
                    </a:p>
                  </a:txBody>
                  <a:tcPr marL="280812" marR="140407" marT="140407" marB="140407"/>
                </a:tc>
                <a:tc>
                  <a:txBody>
                    <a:bodyPr/>
                    <a:lstStyle/>
                    <a:p>
                      <a:r>
                        <a:rPr lang="en-US" sz="2300"/>
                        <a:t>Data Scientist</a:t>
                      </a:r>
                      <a:endParaRPr lang="en-US" sz="2300" b="1">
                        <a:solidFill>
                          <a:schemeClr val="tx1">
                            <a:lumMod val="75000"/>
                            <a:lumOff val="25000"/>
                          </a:schemeClr>
                        </a:solidFill>
                      </a:endParaRPr>
                    </a:p>
                  </a:txBody>
                  <a:tcPr marL="280812" marR="140407" marT="140407" marB="140407"/>
                </a:tc>
                <a:extLst>
                  <a:ext uri="{0D108BD9-81ED-4DB2-BD59-A6C34878D82A}">
                    <a16:rowId xmlns:a16="http://schemas.microsoft.com/office/drawing/2014/main" val="753781936"/>
                  </a:ext>
                </a:extLst>
              </a:tr>
              <a:tr h="657829">
                <a:tc>
                  <a:txBody>
                    <a:bodyPr/>
                    <a:lstStyle/>
                    <a:p>
                      <a:r>
                        <a:rPr lang="en-US" sz="2300" dirty="0"/>
                        <a:t>Project Intro &amp; Survey</a:t>
                      </a:r>
                      <a:endParaRPr lang="en-US" sz="2300" dirty="0">
                        <a:solidFill>
                          <a:schemeClr val="tx1">
                            <a:lumMod val="75000"/>
                            <a:lumOff val="25000"/>
                          </a:schemeClr>
                        </a:solidFill>
                      </a:endParaRPr>
                    </a:p>
                  </a:txBody>
                  <a:tcPr marL="280812" marR="140407" marT="140407" marB="140407"/>
                </a:tc>
                <a:tc>
                  <a:txBody>
                    <a:bodyPr/>
                    <a:lstStyle/>
                    <a:p>
                      <a:r>
                        <a:rPr lang="en-US" sz="2300"/>
                        <a:t>Mike</a:t>
                      </a:r>
                      <a:endParaRPr lang="en-US" sz="2300">
                        <a:solidFill>
                          <a:schemeClr val="tx1">
                            <a:lumMod val="75000"/>
                            <a:lumOff val="25000"/>
                          </a:schemeClr>
                        </a:solidFill>
                      </a:endParaRPr>
                    </a:p>
                  </a:txBody>
                  <a:tcPr marL="280812" marR="140407" marT="140407" marB="140407"/>
                </a:tc>
                <a:extLst>
                  <a:ext uri="{0D108BD9-81ED-4DB2-BD59-A6C34878D82A}">
                    <a16:rowId xmlns:a16="http://schemas.microsoft.com/office/drawing/2014/main" val="4220501676"/>
                  </a:ext>
                </a:extLst>
              </a:tr>
              <a:tr h="657829">
                <a:tc>
                  <a:txBody>
                    <a:bodyPr/>
                    <a:lstStyle/>
                    <a:p>
                      <a:r>
                        <a:rPr lang="en-US" sz="2300" dirty="0"/>
                        <a:t>Using Yelp Restaurant Data</a:t>
                      </a:r>
                      <a:endParaRPr lang="en-US" sz="2300" dirty="0">
                        <a:solidFill>
                          <a:schemeClr val="tx1">
                            <a:lumMod val="75000"/>
                            <a:lumOff val="25000"/>
                          </a:schemeClr>
                        </a:solidFill>
                      </a:endParaRPr>
                    </a:p>
                  </a:txBody>
                  <a:tcPr marL="280812" marR="140407" marT="140407" marB="140407"/>
                </a:tc>
                <a:tc>
                  <a:txBody>
                    <a:bodyPr/>
                    <a:lstStyle/>
                    <a:p>
                      <a:r>
                        <a:rPr lang="en-US" sz="2300"/>
                        <a:t>Ben</a:t>
                      </a:r>
                      <a:endParaRPr lang="en-US" sz="2300">
                        <a:solidFill>
                          <a:schemeClr val="tx1">
                            <a:lumMod val="75000"/>
                            <a:lumOff val="25000"/>
                          </a:schemeClr>
                        </a:solidFill>
                      </a:endParaRPr>
                    </a:p>
                  </a:txBody>
                  <a:tcPr marL="280812" marR="140407" marT="140407" marB="140407"/>
                </a:tc>
                <a:extLst>
                  <a:ext uri="{0D108BD9-81ED-4DB2-BD59-A6C34878D82A}">
                    <a16:rowId xmlns:a16="http://schemas.microsoft.com/office/drawing/2014/main" val="3518327750"/>
                  </a:ext>
                </a:extLst>
              </a:tr>
              <a:tr h="657829">
                <a:tc>
                  <a:txBody>
                    <a:bodyPr/>
                    <a:lstStyle/>
                    <a:p>
                      <a:r>
                        <a:rPr lang="en-US" sz="2300" dirty="0"/>
                        <a:t>Using Census Data</a:t>
                      </a:r>
                      <a:endParaRPr lang="en-US" sz="2300" dirty="0">
                        <a:solidFill>
                          <a:schemeClr val="tx1">
                            <a:lumMod val="75000"/>
                            <a:lumOff val="25000"/>
                          </a:schemeClr>
                        </a:solidFill>
                      </a:endParaRPr>
                    </a:p>
                  </a:txBody>
                  <a:tcPr marL="280812" marR="140407" marT="140407" marB="140407"/>
                </a:tc>
                <a:tc>
                  <a:txBody>
                    <a:bodyPr/>
                    <a:lstStyle/>
                    <a:p>
                      <a:r>
                        <a:rPr lang="en-US" sz="2300"/>
                        <a:t>Dave</a:t>
                      </a:r>
                      <a:endParaRPr lang="en-US" sz="2300">
                        <a:solidFill>
                          <a:schemeClr val="tx1">
                            <a:lumMod val="75000"/>
                            <a:lumOff val="25000"/>
                          </a:schemeClr>
                        </a:solidFill>
                      </a:endParaRPr>
                    </a:p>
                  </a:txBody>
                  <a:tcPr marL="280812" marR="140407" marT="140407" marB="140407"/>
                </a:tc>
                <a:extLst>
                  <a:ext uri="{0D108BD9-81ED-4DB2-BD59-A6C34878D82A}">
                    <a16:rowId xmlns:a16="http://schemas.microsoft.com/office/drawing/2014/main" val="1032950575"/>
                  </a:ext>
                </a:extLst>
              </a:tr>
              <a:tr h="657829">
                <a:tc>
                  <a:txBody>
                    <a:bodyPr/>
                    <a:lstStyle/>
                    <a:p>
                      <a:r>
                        <a:rPr lang="en-US" sz="2300" dirty="0"/>
                        <a:t>Using Weather Data</a:t>
                      </a:r>
                      <a:endParaRPr lang="en-US" sz="2300" dirty="0">
                        <a:solidFill>
                          <a:schemeClr val="tx1">
                            <a:lumMod val="75000"/>
                            <a:lumOff val="25000"/>
                          </a:schemeClr>
                        </a:solidFill>
                      </a:endParaRPr>
                    </a:p>
                  </a:txBody>
                  <a:tcPr marL="280812" marR="140407" marT="140407" marB="140407"/>
                </a:tc>
                <a:tc>
                  <a:txBody>
                    <a:bodyPr/>
                    <a:lstStyle/>
                    <a:p>
                      <a:r>
                        <a:rPr lang="en-US" sz="2300"/>
                        <a:t>Krunal</a:t>
                      </a:r>
                      <a:endParaRPr lang="en-US" sz="2300">
                        <a:solidFill>
                          <a:schemeClr val="tx1">
                            <a:lumMod val="75000"/>
                            <a:lumOff val="25000"/>
                          </a:schemeClr>
                        </a:solidFill>
                      </a:endParaRPr>
                    </a:p>
                  </a:txBody>
                  <a:tcPr marL="280812" marR="140407" marT="140407" marB="140407"/>
                </a:tc>
                <a:extLst>
                  <a:ext uri="{0D108BD9-81ED-4DB2-BD59-A6C34878D82A}">
                    <a16:rowId xmlns:a16="http://schemas.microsoft.com/office/drawing/2014/main" val="3264168952"/>
                  </a:ext>
                </a:extLst>
              </a:tr>
              <a:tr h="657829">
                <a:tc>
                  <a:txBody>
                    <a:bodyPr/>
                    <a:lstStyle/>
                    <a:p>
                      <a:r>
                        <a:rPr lang="en-US" sz="2300"/>
                        <a:t>Using Yelp Bar Data</a:t>
                      </a:r>
                      <a:endParaRPr lang="en-US" sz="2300">
                        <a:solidFill>
                          <a:schemeClr val="tx1">
                            <a:lumMod val="75000"/>
                            <a:lumOff val="25000"/>
                          </a:schemeClr>
                        </a:solidFill>
                      </a:endParaRPr>
                    </a:p>
                  </a:txBody>
                  <a:tcPr marL="280812" marR="140407" marT="140407" marB="140407"/>
                </a:tc>
                <a:tc>
                  <a:txBody>
                    <a:bodyPr/>
                    <a:lstStyle/>
                    <a:p>
                      <a:r>
                        <a:rPr lang="en-US" sz="2300" dirty="0"/>
                        <a:t>Mike</a:t>
                      </a:r>
                      <a:endParaRPr lang="en-US" sz="2300" dirty="0">
                        <a:solidFill>
                          <a:schemeClr val="tx1">
                            <a:lumMod val="75000"/>
                            <a:lumOff val="25000"/>
                          </a:schemeClr>
                        </a:solidFill>
                      </a:endParaRPr>
                    </a:p>
                  </a:txBody>
                  <a:tcPr marL="280812" marR="140407" marT="140407" marB="140407"/>
                </a:tc>
                <a:extLst>
                  <a:ext uri="{0D108BD9-81ED-4DB2-BD59-A6C34878D82A}">
                    <a16:rowId xmlns:a16="http://schemas.microsoft.com/office/drawing/2014/main" val="3306897171"/>
                  </a:ext>
                </a:extLst>
              </a:tr>
              <a:tr h="657829">
                <a:tc>
                  <a:txBody>
                    <a:bodyPr/>
                    <a:lstStyle/>
                    <a:p>
                      <a:r>
                        <a:rPr lang="en-US" sz="2300" dirty="0"/>
                        <a:t>Conclusion</a:t>
                      </a:r>
                      <a:endParaRPr lang="en-US" sz="2300" dirty="0">
                        <a:solidFill>
                          <a:schemeClr val="tx1">
                            <a:lumMod val="75000"/>
                            <a:lumOff val="25000"/>
                          </a:schemeClr>
                        </a:solidFill>
                      </a:endParaRPr>
                    </a:p>
                  </a:txBody>
                  <a:tcPr marL="280812" marR="140407" marT="140407" marB="140407"/>
                </a:tc>
                <a:tc>
                  <a:txBody>
                    <a:bodyPr/>
                    <a:lstStyle/>
                    <a:p>
                      <a:r>
                        <a:rPr lang="en-US" sz="2300" dirty="0"/>
                        <a:t>Mike</a:t>
                      </a:r>
                      <a:endParaRPr lang="en-US" sz="2300" dirty="0">
                        <a:solidFill>
                          <a:schemeClr val="tx1">
                            <a:lumMod val="75000"/>
                            <a:lumOff val="25000"/>
                          </a:schemeClr>
                        </a:solidFill>
                      </a:endParaRPr>
                    </a:p>
                  </a:txBody>
                  <a:tcPr marL="280812" marR="140407" marT="140407" marB="140407"/>
                </a:tc>
                <a:extLst>
                  <a:ext uri="{0D108BD9-81ED-4DB2-BD59-A6C34878D82A}">
                    <a16:rowId xmlns:a16="http://schemas.microsoft.com/office/drawing/2014/main" val="2288832774"/>
                  </a:ext>
                </a:extLst>
              </a:tr>
            </a:tbl>
          </a:graphicData>
        </a:graphic>
      </p:graphicFrame>
      <p:pic>
        <p:nvPicPr>
          <p:cNvPr id="3" name="Picture 4" descr="https://2s7gjr373w3x22jf92z99mgm5w-wpengine.netdna-ssl.com/wp-content/uploads/2018/09/data_science_shutterstock_shutterstock_Trueffelpix.jpg">
            <a:extLst>
              <a:ext uri="{FF2B5EF4-FFF2-40B4-BE49-F238E27FC236}">
                <a16:creationId xmlns:a16="http://schemas.microsoft.com/office/drawing/2014/main" id="{61003478-5CDF-47DF-BD8C-B0FD716BF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78064" y="2244653"/>
            <a:ext cx="6764845" cy="246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49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0515600" cy="1325563"/>
          </a:xfrm>
        </p:spPr>
        <p:txBody>
          <a:bodyPr>
            <a:normAutofit/>
          </a:bodyPr>
          <a:lstStyle/>
          <a:p>
            <a:r>
              <a:rPr lang="en-US" b="1" dirty="0"/>
              <a:t>Our Question…. </a:t>
            </a:r>
          </a:p>
        </p:txBody>
      </p:sp>
      <p:pic>
        <p:nvPicPr>
          <p:cNvPr id="4" name="Picture 3">
            <a:extLst>
              <a:ext uri="{FF2B5EF4-FFF2-40B4-BE49-F238E27FC236}">
                <a16:creationId xmlns:a16="http://schemas.microsoft.com/office/drawing/2014/main" id="{690DAE5A-F3FC-4926-A066-F0308AEC18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81356" y="0"/>
            <a:ext cx="2659595" cy="1992923"/>
          </a:xfrm>
          <a:prstGeom prst="rect">
            <a:avLst/>
          </a:prstGeom>
        </p:spPr>
      </p:pic>
      <p:sp>
        <p:nvSpPr>
          <p:cNvPr id="6" name="Rectangle 5">
            <a:extLst>
              <a:ext uri="{FF2B5EF4-FFF2-40B4-BE49-F238E27FC236}">
                <a16:creationId xmlns:a16="http://schemas.microsoft.com/office/drawing/2014/main" id="{06297F18-B50B-412F-884A-0907DE044CA8}"/>
              </a:ext>
            </a:extLst>
          </p:cNvPr>
          <p:cNvSpPr/>
          <p:nvPr/>
        </p:nvSpPr>
        <p:spPr>
          <a:xfrm>
            <a:off x="838200" y="1343818"/>
            <a:ext cx="10515600" cy="2123658"/>
          </a:xfrm>
          <a:prstGeom prst="rect">
            <a:avLst/>
          </a:prstGeom>
        </p:spPr>
        <p:txBody>
          <a:bodyPr wrap="square">
            <a:spAutoFit/>
          </a:bodyPr>
          <a:lstStyle/>
          <a:p>
            <a:r>
              <a:rPr lang="en-US" sz="4400" b="1" dirty="0"/>
              <a:t>How Can Data Science </a:t>
            </a:r>
            <a:r>
              <a:rPr lang="en-US" sz="4400" b="1" u="sng" dirty="0"/>
              <a:t>Substantiate</a:t>
            </a:r>
            <a:r>
              <a:rPr lang="en-US" sz="4400" b="1" dirty="0"/>
              <a:t> the “Happiest Cities in America” Study  By Using Additional Data Points?</a:t>
            </a:r>
            <a:endParaRPr lang="en-US" sz="3600" b="1" dirty="0"/>
          </a:p>
        </p:txBody>
      </p:sp>
      <p:sp>
        <p:nvSpPr>
          <p:cNvPr id="7" name="Rectangle 6">
            <a:extLst>
              <a:ext uri="{FF2B5EF4-FFF2-40B4-BE49-F238E27FC236}">
                <a16:creationId xmlns:a16="http://schemas.microsoft.com/office/drawing/2014/main" id="{E42B6AAC-3B7A-4519-8D91-150C481DB2F2}"/>
              </a:ext>
            </a:extLst>
          </p:cNvPr>
          <p:cNvSpPr/>
          <p:nvPr/>
        </p:nvSpPr>
        <p:spPr>
          <a:xfrm>
            <a:off x="220442" y="4025326"/>
            <a:ext cx="11751115" cy="3046988"/>
          </a:xfrm>
          <a:prstGeom prst="rect">
            <a:avLst/>
          </a:prstGeom>
        </p:spPr>
        <p:txBody>
          <a:bodyPr wrap="square">
            <a:spAutoFit/>
          </a:bodyPr>
          <a:lstStyle/>
          <a:p>
            <a:pPr marL="285750" indent="-285750">
              <a:buFont typeface="Arial" panose="020B0604020202020204" pitchFamily="34" charset="0"/>
              <a:buChar char="•"/>
            </a:pPr>
            <a:r>
              <a:rPr lang="en-US" sz="2400" dirty="0">
                <a:latin typeface="Arial" panose="020B0604020202020204" pitchFamily="34" charset="0"/>
              </a:rPr>
              <a:t>Can Restaurant Reviews Indicate Happiness?</a:t>
            </a:r>
            <a:br>
              <a:rPr lang="en-US" sz="2400" dirty="0">
                <a:latin typeface="Arial" panose="020B0604020202020204" pitchFamily="34" charset="0"/>
              </a:rPr>
            </a:br>
            <a:endParaRPr lang="en-US" sz="2400" b="0" i="0" dirty="0">
              <a:effectLst/>
              <a:latin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rPr>
              <a:t>Can Population Density and Population Growth/Decline Indicate Happiness?</a:t>
            </a:r>
            <a:endParaRPr lang="en-US" sz="2400" b="0" i="0" dirty="0">
              <a:effectLst/>
              <a:latin typeface="Arial" panose="020B0604020202020204" pitchFamily="34" charset="0"/>
            </a:endParaRPr>
          </a:p>
          <a:p>
            <a:pPr marL="285750" indent="-285750">
              <a:buFont typeface="Arial" panose="020B0604020202020204" pitchFamily="34" charset="0"/>
              <a:buChar char="•"/>
            </a:pPr>
            <a:endParaRPr lang="en-US" sz="2400" b="0" i="0" dirty="0">
              <a:effectLst/>
              <a:latin typeface="Arial" panose="020B0604020202020204" pitchFamily="34" charset="0"/>
            </a:endParaRPr>
          </a:p>
          <a:p>
            <a:pPr marL="285750" indent="-285750">
              <a:buFont typeface="Arial" panose="020B0604020202020204" pitchFamily="34" charset="0"/>
              <a:buChar char="•"/>
            </a:pPr>
            <a:r>
              <a:rPr lang="en-US" sz="2400" b="0" i="0" dirty="0">
                <a:effectLst/>
                <a:latin typeface="Arial" panose="020B0604020202020204" pitchFamily="34" charset="0"/>
              </a:rPr>
              <a:t>Can Weather indicate Happiness?</a:t>
            </a:r>
          </a:p>
          <a:p>
            <a:pPr marL="285750" indent="-285750">
              <a:buFont typeface="Arial" panose="020B0604020202020204" pitchFamily="34" charset="0"/>
              <a:buChar char="•"/>
            </a:pPr>
            <a:endParaRPr lang="en-US" sz="2400" dirty="0">
              <a:latin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rPr>
              <a:t>Can Bar &amp; Cannabis Shop Reviews Indicate Happiness?</a:t>
            </a:r>
            <a:br>
              <a:rPr lang="en-US" sz="2400" dirty="0">
                <a:latin typeface="Arial" panose="020B0604020202020204" pitchFamily="34" charset="0"/>
              </a:rPr>
            </a:br>
            <a:endParaRPr lang="en-US" sz="2400" dirty="0">
              <a:latin typeface="Arial" panose="020B0604020202020204" pitchFamily="34" charset="0"/>
            </a:endParaRPr>
          </a:p>
        </p:txBody>
      </p:sp>
    </p:spTree>
    <p:extLst>
      <p:ext uri="{BB962C8B-B14F-4D97-AF65-F5344CB8AC3E}">
        <p14:creationId xmlns:p14="http://schemas.microsoft.com/office/powerpoint/2010/main" val="255330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0515600" cy="1325563"/>
          </a:xfrm>
        </p:spPr>
        <p:txBody>
          <a:bodyPr>
            <a:normAutofit fontScale="90000"/>
          </a:bodyPr>
          <a:lstStyle/>
          <a:p>
            <a:r>
              <a:rPr lang="en-US" b="1" dirty="0"/>
              <a:t>The Baseline - Happiest Cities in America Survey</a:t>
            </a:r>
            <a:br>
              <a:rPr lang="en-US" dirty="0"/>
            </a:br>
            <a:r>
              <a:rPr lang="en-US" sz="1800" dirty="0"/>
              <a:t>Mar 11, 2019  |  Adam McCann, Financial Writer</a:t>
            </a:r>
            <a:endParaRPr lang="en-US" dirty="0"/>
          </a:p>
        </p:txBody>
      </p:sp>
      <p:sp>
        <p:nvSpPr>
          <p:cNvPr id="3" name="Content Placeholder 2">
            <a:extLst>
              <a:ext uri="{FF2B5EF4-FFF2-40B4-BE49-F238E27FC236}">
                <a16:creationId xmlns:a16="http://schemas.microsoft.com/office/drawing/2014/main" id="{C49DB911-2A05-43A6-A722-16F2917BDE42}"/>
              </a:ext>
            </a:extLst>
          </p:cNvPr>
          <p:cNvSpPr>
            <a:spLocks noGrp="1"/>
          </p:cNvSpPr>
          <p:nvPr>
            <p:ph idx="1"/>
          </p:nvPr>
        </p:nvSpPr>
        <p:spPr>
          <a:xfrm>
            <a:off x="838200" y="1439126"/>
            <a:ext cx="10515600" cy="2821789"/>
          </a:xfrm>
        </p:spPr>
        <p:txBody>
          <a:bodyPr>
            <a:normAutofit/>
          </a:bodyPr>
          <a:lstStyle/>
          <a:p>
            <a:r>
              <a:rPr lang="en-US" sz="2000" dirty="0"/>
              <a:t>WalletHub drew upon the various findings in order to determine which among more than 180 of the largest U.S. cities is home to the happiest people in America including the 150 most populated U.S. cities, plus at least two of the most populated cities in each state.</a:t>
            </a:r>
          </a:p>
          <a:p>
            <a:r>
              <a:rPr lang="en-US" sz="2000" dirty="0"/>
              <a:t>Three key dimensions were analyzed: 1) Emotional &amp; Physical Well-Being, 2) Income &amp; Employment and 3) Community &amp; Environment  and 31 key indicators of happiness, ranging from depression rate to income-growth rate to average leisure time spent per day. </a:t>
            </a:r>
          </a:p>
        </p:txBody>
      </p:sp>
      <p:sp>
        <p:nvSpPr>
          <p:cNvPr id="4" name="Rectangle 3">
            <a:extLst>
              <a:ext uri="{FF2B5EF4-FFF2-40B4-BE49-F238E27FC236}">
                <a16:creationId xmlns:a16="http://schemas.microsoft.com/office/drawing/2014/main" id="{B466BB58-C528-4248-98A1-B7C266D705E8}"/>
              </a:ext>
            </a:extLst>
          </p:cNvPr>
          <p:cNvSpPr/>
          <p:nvPr/>
        </p:nvSpPr>
        <p:spPr>
          <a:xfrm>
            <a:off x="2548378" y="6525527"/>
            <a:ext cx="7104669" cy="307777"/>
          </a:xfrm>
          <a:prstGeom prst="rect">
            <a:avLst/>
          </a:prstGeom>
        </p:spPr>
        <p:txBody>
          <a:bodyPr wrap="square">
            <a:spAutoFit/>
          </a:bodyPr>
          <a:lstStyle/>
          <a:p>
            <a:pPr algn="ctr"/>
            <a:r>
              <a:rPr lang="en-US" sz="1400" dirty="0">
                <a:hlinkClick r:id="rId2"/>
              </a:rPr>
              <a:t>https://wallethub.com/edu/happiest-places-to-live/32619/#methodology</a:t>
            </a:r>
            <a:endParaRPr lang="en-US" sz="1400" dirty="0"/>
          </a:p>
        </p:txBody>
      </p:sp>
      <p:pic>
        <p:nvPicPr>
          <p:cNvPr id="5" name="Picture 4">
            <a:extLst>
              <a:ext uri="{FF2B5EF4-FFF2-40B4-BE49-F238E27FC236}">
                <a16:creationId xmlns:a16="http://schemas.microsoft.com/office/drawing/2014/main" id="{C8BD49F5-64C0-4D9F-80F7-079B3C946520}"/>
              </a:ext>
            </a:extLst>
          </p:cNvPr>
          <p:cNvPicPr>
            <a:picLocks noChangeAspect="1"/>
          </p:cNvPicPr>
          <p:nvPr/>
        </p:nvPicPr>
        <p:blipFill>
          <a:blip r:embed="rId3"/>
          <a:stretch>
            <a:fillRect/>
          </a:stretch>
        </p:blipFill>
        <p:spPr>
          <a:xfrm>
            <a:off x="3960646" y="3448410"/>
            <a:ext cx="4268954" cy="3106372"/>
          </a:xfrm>
          <a:prstGeom prst="rect">
            <a:avLst/>
          </a:prstGeom>
        </p:spPr>
      </p:pic>
    </p:spTree>
    <p:extLst>
      <p:ext uri="{BB962C8B-B14F-4D97-AF65-F5344CB8AC3E}">
        <p14:creationId xmlns:p14="http://schemas.microsoft.com/office/powerpoint/2010/main" val="222378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0515600" cy="1325563"/>
          </a:xfrm>
        </p:spPr>
        <p:txBody>
          <a:bodyPr>
            <a:normAutofit/>
          </a:bodyPr>
          <a:lstStyle/>
          <a:p>
            <a:r>
              <a:rPr lang="en-US" b="1" dirty="0"/>
              <a:t>The Details - Happiest Cities in America Survey</a:t>
            </a:r>
            <a:br>
              <a:rPr lang="en-US" dirty="0"/>
            </a:br>
            <a:r>
              <a:rPr lang="en-US" sz="1800" dirty="0"/>
              <a:t>Mar 11, 2019  |  Adam McCann, Financial Writer</a:t>
            </a:r>
            <a:endParaRPr lang="en-US" dirty="0"/>
          </a:p>
        </p:txBody>
      </p:sp>
      <p:sp>
        <p:nvSpPr>
          <p:cNvPr id="8" name="Rectangle 7">
            <a:extLst>
              <a:ext uri="{FF2B5EF4-FFF2-40B4-BE49-F238E27FC236}">
                <a16:creationId xmlns:a16="http://schemas.microsoft.com/office/drawing/2014/main" id="{D23543C6-F360-4B99-B66B-096E5706FC6A}"/>
              </a:ext>
            </a:extLst>
          </p:cNvPr>
          <p:cNvSpPr/>
          <p:nvPr/>
        </p:nvSpPr>
        <p:spPr>
          <a:xfrm>
            <a:off x="429377" y="1595183"/>
            <a:ext cx="3686086" cy="4308872"/>
          </a:xfrm>
          <a:prstGeom prst="rect">
            <a:avLst/>
          </a:prstGeom>
          <a:ln>
            <a:noFill/>
          </a:ln>
        </p:spPr>
        <p:txBody>
          <a:bodyPr wrap="square">
            <a:spAutoFit/>
          </a:bodyPr>
          <a:lstStyle/>
          <a:p>
            <a:pPr fontAlgn="base"/>
            <a:r>
              <a:rPr lang="en-US" sz="2000" b="0" i="0" dirty="0">
                <a:solidFill>
                  <a:srgbClr val="000000"/>
                </a:solidFill>
                <a:effectLst/>
                <a:latin typeface="ProximaNova-Bold"/>
              </a:rPr>
              <a:t>Emotional &amp; Physical Well-Being</a:t>
            </a:r>
          </a:p>
          <a:p>
            <a:pPr marL="285750" indent="-285750" fontAlgn="base">
              <a:buFont typeface="Arial" panose="020B0604020202020204" pitchFamily="34" charset="0"/>
              <a:buChar char="•"/>
            </a:pPr>
            <a:r>
              <a:rPr lang="en-US" b="0" i="0" dirty="0">
                <a:solidFill>
                  <a:srgbClr val="000000"/>
                </a:solidFill>
                <a:effectLst/>
                <a:latin typeface="ProximaNova-Regular"/>
              </a:rPr>
              <a:t>Life-Satisfaction Index</a:t>
            </a:r>
          </a:p>
          <a:p>
            <a:pPr marL="285750" indent="-285750" fontAlgn="base">
              <a:buFont typeface="Arial" panose="020B0604020202020204" pitchFamily="34" charset="0"/>
              <a:buChar char="•"/>
            </a:pPr>
            <a:r>
              <a:rPr lang="en-US" b="0" i="0" dirty="0">
                <a:solidFill>
                  <a:srgbClr val="000000"/>
                </a:solidFill>
                <a:effectLst/>
                <a:latin typeface="ProximaNova-Regular"/>
              </a:rPr>
              <a:t>Emotional-Health Index</a:t>
            </a:r>
          </a:p>
          <a:p>
            <a:pPr marL="285750" indent="-285750" fontAlgn="base">
              <a:buFont typeface="Arial" panose="020B0604020202020204" pitchFamily="34" charset="0"/>
              <a:buChar char="•"/>
            </a:pPr>
            <a:r>
              <a:rPr lang="en-US" b="0" i="0" dirty="0">
                <a:solidFill>
                  <a:srgbClr val="000000"/>
                </a:solidFill>
                <a:effectLst/>
                <a:latin typeface="ProximaNova-Regular"/>
              </a:rPr>
              <a:t>Depression Rate</a:t>
            </a:r>
          </a:p>
          <a:p>
            <a:pPr marL="285750" indent="-285750" fontAlgn="base">
              <a:buFont typeface="Arial" panose="020B0604020202020204" pitchFamily="34" charset="0"/>
              <a:buChar char="•"/>
            </a:pPr>
            <a:r>
              <a:rPr lang="en-US" b="0" i="0" dirty="0">
                <a:solidFill>
                  <a:srgbClr val="000000"/>
                </a:solidFill>
                <a:effectLst/>
                <a:latin typeface="ProximaNova-Regular"/>
              </a:rPr>
              <a:t>Suicide Rate</a:t>
            </a:r>
          </a:p>
          <a:p>
            <a:pPr marL="285750" indent="-285750" fontAlgn="base">
              <a:buFont typeface="Arial" panose="020B0604020202020204" pitchFamily="34" charset="0"/>
              <a:buChar char="•"/>
            </a:pPr>
            <a:r>
              <a:rPr lang="en-US" b="0" i="0" dirty="0">
                <a:solidFill>
                  <a:srgbClr val="000000"/>
                </a:solidFill>
                <a:effectLst/>
                <a:latin typeface="ProximaNova-Regular"/>
              </a:rPr>
              <a:t>Adequate-Sleep Rate</a:t>
            </a:r>
          </a:p>
          <a:p>
            <a:pPr marL="285750" indent="-285750" fontAlgn="base">
              <a:buFont typeface="Arial" panose="020B0604020202020204" pitchFamily="34" charset="0"/>
              <a:buChar char="•"/>
            </a:pPr>
            <a:r>
              <a:rPr lang="en-US" b="0" i="0" dirty="0">
                <a:solidFill>
                  <a:srgbClr val="000000"/>
                </a:solidFill>
                <a:effectLst/>
                <a:latin typeface="ProximaNova-Regular"/>
              </a:rPr>
              <a:t>Physical-Health Index</a:t>
            </a:r>
          </a:p>
          <a:p>
            <a:pPr marL="285750" indent="-285750" fontAlgn="base">
              <a:buFont typeface="Arial" panose="020B0604020202020204" pitchFamily="34" charset="0"/>
              <a:buChar char="•"/>
            </a:pPr>
            <a:r>
              <a:rPr lang="en-US" b="0" i="0" dirty="0">
                <a:solidFill>
                  <a:srgbClr val="000000"/>
                </a:solidFill>
                <a:effectLst/>
                <a:latin typeface="ProximaNova-Regular"/>
              </a:rPr>
              <a:t>Sports-Participation Rate</a:t>
            </a:r>
          </a:p>
          <a:p>
            <a:pPr marL="285750" indent="-285750" fontAlgn="base">
              <a:buFont typeface="Arial" panose="020B0604020202020204" pitchFamily="34" charset="0"/>
              <a:buChar char="•"/>
            </a:pPr>
            <a:r>
              <a:rPr lang="en-US" b="0" i="0" dirty="0">
                <a:solidFill>
                  <a:srgbClr val="000000"/>
                </a:solidFill>
                <a:effectLst/>
                <a:latin typeface="ProximaNova-Regular"/>
              </a:rPr>
              <a:t>Marijuana usage</a:t>
            </a:r>
          </a:p>
          <a:p>
            <a:pPr marL="285750" indent="-285750" fontAlgn="base">
              <a:buFont typeface="Arial" panose="020B0604020202020204" pitchFamily="34" charset="0"/>
              <a:buChar char="•"/>
            </a:pPr>
            <a:r>
              <a:rPr lang="en-US" b="0" i="0" dirty="0">
                <a:solidFill>
                  <a:srgbClr val="000000"/>
                </a:solidFill>
                <a:effectLst/>
                <a:latin typeface="ProximaNova-Regular"/>
              </a:rPr>
              <a:t>Opioid Prescriptions Dispensed</a:t>
            </a:r>
          </a:p>
          <a:p>
            <a:pPr marL="285750" indent="-285750" fontAlgn="base">
              <a:buFont typeface="Arial" panose="020B0604020202020204" pitchFamily="34" charset="0"/>
              <a:buChar char="•"/>
            </a:pPr>
            <a:r>
              <a:rPr lang="en-US" b="0" i="0" dirty="0">
                <a:solidFill>
                  <a:srgbClr val="000000"/>
                </a:solidFill>
                <a:effectLst/>
                <a:latin typeface="ProximaNova-Regular"/>
              </a:rPr>
              <a:t>Illness &amp; Disability Index</a:t>
            </a:r>
          </a:p>
          <a:p>
            <a:pPr marL="285750" indent="-285750" fontAlgn="base">
              <a:buFont typeface="Arial" panose="020B0604020202020204" pitchFamily="34" charset="0"/>
              <a:buChar char="•"/>
            </a:pPr>
            <a:r>
              <a:rPr lang="en-US" b="0" i="0" dirty="0">
                <a:solidFill>
                  <a:srgbClr val="000000"/>
                </a:solidFill>
                <a:effectLst/>
                <a:latin typeface="ProximaNova-Regular"/>
              </a:rPr>
              <a:t>Life Expectancy</a:t>
            </a:r>
          </a:p>
          <a:p>
            <a:pPr marL="285750" indent="-285750" fontAlgn="base">
              <a:buFont typeface="Arial" panose="020B0604020202020204" pitchFamily="34" charset="0"/>
              <a:buChar char="•"/>
            </a:pPr>
            <a:r>
              <a:rPr lang="en-US" b="0" i="0" dirty="0">
                <a:solidFill>
                  <a:srgbClr val="000000"/>
                </a:solidFill>
                <a:effectLst/>
                <a:latin typeface="ProximaNova-Regular"/>
              </a:rPr>
              <a:t>Food-Insecurity Rate</a:t>
            </a:r>
          </a:p>
          <a:p>
            <a:pPr marL="285750" indent="-285750" fontAlgn="base">
              <a:buFont typeface="Arial" panose="020B0604020202020204" pitchFamily="34" charset="0"/>
              <a:buChar char="•"/>
            </a:pPr>
            <a:endParaRPr lang="en-US" dirty="0">
              <a:solidFill>
                <a:srgbClr val="000000"/>
              </a:solidFill>
              <a:latin typeface="ProximaNova-Regular"/>
            </a:endParaRPr>
          </a:p>
          <a:p>
            <a:pPr marL="285750" indent="-285750" fontAlgn="base">
              <a:buFont typeface="Arial" panose="020B0604020202020204" pitchFamily="34" charset="0"/>
              <a:buChar char="•"/>
            </a:pPr>
            <a:endParaRPr lang="en-US" sz="2000" b="0" i="0" dirty="0">
              <a:solidFill>
                <a:srgbClr val="000000"/>
              </a:solidFill>
              <a:effectLst/>
              <a:latin typeface="ProximaNova-Regular"/>
            </a:endParaRPr>
          </a:p>
        </p:txBody>
      </p:sp>
      <p:sp>
        <p:nvSpPr>
          <p:cNvPr id="9" name="Rectangle 8">
            <a:extLst>
              <a:ext uri="{FF2B5EF4-FFF2-40B4-BE49-F238E27FC236}">
                <a16:creationId xmlns:a16="http://schemas.microsoft.com/office/drawing/2014/main" id="{C969DF95-BF3D-4BB3-8D40-4C8FBDE5EC7F}"/>
              </a:ext>
            </a:extLst>
          </p:cNvPr>
          <p:cNvSpPr/>
          <p:nvPr/>
        </p:nvSpPr>
        <p:spPr>
          <a:xfrm>
            <a:off x="4586805" y="1595183"/>
            <a:ext cx="3008119" cy="4001095"/>
          </a:xfrm>
          <a:prstGeom prst="rect">
            <a:avLst/>
          </a:prstGeom>
          <a:ln>
            <a:noFill/>
          </a:ln>
        </p:spPr>
        <p:txBody>
          <a:bodyPr wrap="square">
            <a:spAutoFit/>
          </a:bodyPr>
          <a:lstStyle/>
          <a:p>
            <a:pPr fontAlgn="base"/>
            <a:r>
              <a:rPr lang="en-US" sz="2000" dirty="0">
                <a:solidFill>
                  <a:srgbClr val="000000"/>
                </a:solidFill>
                <a:latin typeface="ProximaNova-Bold"/>
              </a:rPr>
              <a:t>Income &amp; Employment </a:t>
            </a:r>
          </a:p>
          <a:p>
            <a:pPr marL="285750" indent="-285750" fontAlgn="base">
              <a:buFont typeface="Arial" panose="020B0604020202020204" pitchFamily="34" charset="0"/>
              <a:buChar char="•"/>
            </a:pPr>
            <a:r>
              <a:rPr lang="en-US" dirty="0">
                <a:latin typeface="ProximaNova-Bold"/>
              </a:rPr>
              <a:t>Income-Growth Rate</a:t>
            </a:r>
          </a:p>
          <a:p>
            <a:pPr marL="285750" indent="-285750" fontAlgn="base">
              <a:buFont typeface="Arial" panose="020B0604020202020204" pitchFamily="34" charset="0"/>
              <a:buChar char="•"/>
            </a:pPr>
            <a:r>
              <a:rPr lang="en-US" dirty="0">
                <a:latin typeface="ProximaNova-Bold"/>
              </a:rPr>
              <a:t>Households Earnings</a:t>
            </a:r>
          </a:p>
          <a:p>
            <a:pPr marL="285750" indent="-285750" fontAlgn="base">
              <a:buFont typeface="Arial" panose="020B0604020202020204" pitchFamily="34" charset="0"/>
              <a:buChar char="•"/>
            </a:pPr>
            <a:r>
              <a:rPr lang="en-US" dirty="0">
                <a:latin typeface="ProximaNova-Bold"/>
              </a:rPr>
              <a:t>Poverty Rate</a:t>
            </a:r>
          </a:p>
          <a:p>
            <a:pPr marL="285750" indent="-285750" fontAlgn="base">
              <a:buFont typeface="Arial" panose="020B0604020202020204" pitchFamily="34" charset="0"/>
              <a:buChar char="•"/>
            </a:pPr>
            <a:r>
              <a:rPr lang="en-US" dirty="0">
                <a:latin typeface="ProximaNova-Bold"/>
              </a:rPr>
              <a:t>Job Satisfaction</a:t>
            </a:r>
          </a:p>
          <a:p>
            <a:pPr marL="285750" indent="-285750" fontAlgn="base">
              <a:buFont typeface="Arial" panose="020B0604020202020204" pitchFamily="34" charset="0"/>
              <a:buChar char="•"/>
            </a:pPr>
            <a:r>
              <a:rPr lang="en-US" dirty="0">
                <a:latin typeface="ProximaNova-Bold"/>
              </a:rPr>
              <a:t>4+ Star Job Opportunities</a:t>
            </a:r>
          </a:p>
          <a:p>
            <a:pPr marL="285750" indent="-285750" fontAlgn="base">
              <a:buFont typeface="Arial" panose="020B0604020202020204" pitchFamily="34" charset="0"/>
              <a:buChar char="•"/>
            </a:pPr>
            <a:r>
              <a:rPr lang="en-US" dirty="0">
                <a:latin typeface="ProximaNova-Bold"/>
              </a:rPr>
              <a:t>Job Security</a:t>
            </a:r>
          </a:p>
          <a:p>
            <a:pPr marL="285750" indent="-285750" fontAlgn="base">
              <a:buFont typeface="Arial" panose="020B0604020202020204" pitchFamily="34" charset="0"/>
              <a:buChar char="•"/>
            </a:pPr>
            <a:r>
              <a:rPr lang="en-US" dirty="0">
                <a:latin typeface="ProximaNova-Bold"/>
              </a:rPr>
              <a:t>Unemployment Rate</a:t>
            </a:r>
          </a:p>
          <a:p>
            <a:pPr marL="285750" indent="-285750" fontAlgn="base">
              <a:buFont typeface="Arial" panose="020B0604020202020204" pitchFamily="34" charset="0"/>
              <a:buChar char="•"/>
            </a:pPr>
            <a:r>
              <a:rPr lang="en-US" dirty="0">
                <a:latin typeface="ProximaNova-Bold"/>
              </a:rPr>
              <a:t>Underemployment Rate</a:t>
            </a:r>
          </a:p>
          <a:p>
            <a:pPr marL="285750" indent="-285750" fontAlgn="base">
              <a:buFont typeface="Arial" panose="020B0604020202020204" pitchFamily="34" charset="0"/>
              <a:buChar char="•"/>
            </a:pPr>
            <a:r>
              <a:rPr lang="en-US" dirty="0">
                <a:latin typeface="ProximaNova-Bold"/>
              </a:rPr>
              <a:t>Bankruptcy Rate</a:t>
            </a:r>
          </a:p>
          <a:p>
            <a:pPr marL="285750" indent="-285750" fontAlgn="base">
              <a:buFont typeface="Arial" panose="020B0604020202020204" pitchFamily="34" charset="0"/>
              <a:buChar char="•"/>
            </a:pPr>
            <a:r>
              <a:rPr lang="en-US" dirty="0">
                <a:latin typeface="ProximaNova-Bold"/>
              </a:rPr>
              <a:t>Weekly Work Hours</a:t>
            </a:r>
          </a:p>
          <a:p>
            <a:pPr marL="285750" indent="-285750" fontAlgn="base">
              <a:buFont typeface="Arial" panose="020B0604020202020204" pitchFamily="34" charset="0"/>
              <a:buChar char="•"/>
            </a:pPr>
            <a:r>
              <a:rPr lang="en-US" dirty="0">
                <a:latin typeface="ProximaNova-Bold"/>
              </a:rPr>
              <a:t>Commute Time</a:t>
            </a:r>
            <a:endParaRPr lang="en-US" dirty="0">
              <a:solidFill>
                <a:srgbClr val="000000"/>
              </a:solidFill>
              <a:latin typeface="ProximaNova-Bold"/>
            </a:endParaRPr>
          </a:p>
          <a:p>
            <a:pPr marL="285750" indent="-285750" fontAlgn="base">
              <a:buFont typeface="Arial" panose="020B0604020202020204" pitchFamily="34" charset="0"/>
              <a:buChar char="•"/>
            </a:pPr>
            <a:endParaRPr lang="en-US" dirty="0">
              <a:solidFill>
                <a:srgbClr val="000000"/>
              </a:solidFill>
              <a:latin typeface="ProximaNova-Bold"/>
            </a:endParaRPr>
          </a:p>
          <a:p>
            <a:pPr marL="285750" indent="-285750" fontAlgn="base">
              <a:buFont typeface="Arial" panose="020B0604020202020204" pitchFamily="34" charset="0"/>
              <a:buChar char="•"/>
            </a:pPr>
            <a:endParaRPr lang="en-US" dirty="0">
              <a:solidFill>
                <a:srgbClr val="000000"/>
              </a:solidFill>
              <a:latin typeface="ProximaNova-Bold"/>
            </a:endParaRPr>
          </a:p>
        </p:txBody>
      </p:sp>
      <p:sp>
        <p:nvSpPr>
          <p:cNvPr id="10" name="Rectangle 9">
            <a:extLst>
              <a:ext uri="{FF2B5EF4-FFF2-40B4-BE49-F238E27FC236}">
                <a16:creationId xmlns:a16="http://schemas.microsoft.com/office/drawing/2014/main" id="{BC8D2C4E-78D2-4FAA-9FF6-BF153AC29D1D}"/>
              </a:ext>
            </a:extLst>
          </p:cNvPr>
          <p:cNvSpPr/>
          <p:nvPr/>
        </p:nvSpPr>
        <p:spPr>
          <a:xfrm>
            <a:off x="7746838" y="1595183"/>
            <a:ext cx="3849217" cy="2616101"/>
          </a:xfrm>
          <a:prstGeom prst="rect">
            <a:avLst/>
          </a:prstGeom>
        </p:spPr>
        <p:txBody>
          <a:bodyPr wrap="square">
            <a:spAutoFit/>
          </a:bodyPr>
          <a:lstStyle/>
          <a:p>
            <a:pPr fontAlgn="base"/>
            <a:r>
              <a:rPr lang="en-US" sz="2000" dirty="0">
                <a:solidFill>
                  <a:srgbClr val="000000"/>
                </a:solidFill>
                <a:latin typeface="ProximaNova-Bold"/>
              </a:rPr>
              <a:t>Community &amp; Environment</a:t>
            </a:r>
          </a:p>
          <a:p>
            <a:pPr marL="285750" indent="-285750" fontAlgn="base">
              <a:buFont typeface="Arial" panose="020B0604020202020204" pitchFamily="34" charset="0"/>
              <a:buChar char="•"/>
            </a:pPr>
            <a:r>
              <a:rPr lang="en-US" dirty="0">
                <a:solidFill>
                  <a:srgbClr val="000000"/>
                </a:solidFill>
                <a:latin typeface="ProximaNova-Bold"/>
              </a:rPr>
              <a:t>Strength of Social Ties</a:t>
            </a:r>
          </a:p>
          <a:p>
            <a:pPr marL="285750" indent="-285750" fontAlgn="base">
              <a:buFont typeface="Arial" panose="020B0604020202020204" pitchFamily="34" charset="0"/>
              <a:buChar char="•"/>
            </a:pPr>
            <a:r>
              <a:rPr lang="en-US" dirty="0">
                <a:solidFill>
                  <a:srgbClr val="000000"/>
                </a:solidFill>
                <a:latin typeface="ProximaNova-Bold"/>
              </a:rPr>
              <a:t>WalletHub’s Most Caring Cities Ranking</a:t>
            </a:r>
          </a:p>
          <a:p>
            <a:pPr marL="285750" indent="-285750" fontAlgn="base">
              <a:buFont typeface="Arial" panose="020B0604020202020204" pitchFamily="34" charset="0"/>
              <a:buChar char="•"/>
            </a:pPr>
            <a:r>
              <a:rPr lang="en-US" dirty="0">
                <a:solidFill>
                  <a:srgbClr val="000000"/>
                </a:solidFill>
                <a:latin typeface="ProximaNova-Bold"/>
              </a:rPr>
              <a:t>Separation &amp; Divorce Rate</a:t>
            </a:r>
          </a:p>
          <a:p>
            <a:pPr marL="285750" indent="-285750" fontAlgn="base">
              <a:buFont typeface="Arial" panose="020B0604020202020204" pitchFamily="34" charset="0"/>
              <a:buChar char="•"/>
            </a:pPr>
            <a:r>
              <a:rPr lang="en-US" dirty="0">
                <a:solidFill>
                  <a:srgbClr val="000000"/>
                </a:solidFill>
                <a:latin typeface="ProximaNova-Bold"/>
              </a:rPr>
              <a:t>Ideal Weather</a:t>
            </a:r>
          </a:p>
          <a:p>
            <a:pPr marL="285750" indent="-285750" fontAlgn="base">
              <a:buFont typeface="Arial" panose="020B0604020202020204" pitchFamily="34" charset="0"/>
              <a:buChar char="•"/>
            </a:pPr>
            <a:r>
              <a:rPr lang="en-US" dirty="0">
                <a:solidFill>
                  <a:srgbClr val="000000"/>
                </a:solidFill>
                <a:latin typeface="ProximaNova-Bold"/>
              </a:rPr>
              <a:t>Acres of Parkland</a:t>
            </a:r>
          </a:p>
          <a:p>
            <a:pPr marL="285750" indent="-285750" fontAlgn="base">
              <a:buFont typeface="Arial" panose="020B0604020202020204" pitchFamily="34" charset="0"/>
              <a:buChar char="•"/>
            </a:pPr>
            <a:r>
              <a:rPr lang="en-US" dirty="0">
                <a:solidFill>
                  <a:srgbClr val="000000"/>
                </a:solidFill>
                <a:latin typeface="ProximaNova-Bold"/>
              </a:rPr>
              <a:t>Average Leisure Time Spent per Day</a:t>
            </a:r>
          </a:p>
          <a:p>
            <a:pPr marL="285750" indent="-285750" fontAlgn="base">
              <a:buFont typeface="Arial" panose="020B0604020202020204" pitchFamily="34" charset="0"/>
              <a:buChar char="•"/>
            </a:pPr>
            <a:r>
              <a:rPr lang="en-US" dirty="0">
                <a:solidFill>
                  <a:srgbClr val="000000"/>
                </a:solidFill>
                <a:latin typeface="ProximaNova-Bold"/>
              </a:rPr>
              <a:t>Well-Being “Community” Rank</a:t>
            </a:r>
            <a:endParaRPr lang="en-US" b="0" i="0" dirty="0">
              <a:solidFill>
                <a:srgbClr val="000000"/>
              </a:solidFill>
              <a:effectLst/>
              <a:latin typeface="ProximaNova-Regular"/>
            </a:endParaRPr>
          </a:p>
        </p:txBody>
      </p:sp>
    </p:spTree>
    <p:extLst>
      <p:ext uri="{BB962C8B-B14F-4D97-AF65-F5344CB8AC3E}">
        <p14:creationId xmlns:p14="http://schemas.microsoft.com/office/powerpoint/2010/main" val="335100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121B-40BD-44DE-8158-D570E671378B}"/>
              </a:ext>
            </a:extLst>
          </p:cNvPr>
          <p:cNvSpPr>
            <a:spLocks noGrp="1"/>
          </p:cNvSpPr>
          <p:nvPr>
            <p:ph type="title"/>
          </p:nvPr>
        </p:nvSpPr>
        <p:spPr>
          <a:xfrm>
            <a:off x="0" y="51979"/>
            <a:ext cx="10515600" cy="719230"/>
          </a:xfrm>
        </p:spPr>
        <p:txBody>
          <a:bodyPr/>
          <a:lstStyle/>
          <a:p>
            <a:r>
              <a:rPr lang="en-US" dirty="0"/>
              <a:t>What makes us happy???</a:t>
            </a:r>
          </a:p>
        </p:txBody>
      </p:sp>
      <p:pic>
        <p:nvPicPr>
          <p:cNvPr id="10" name="Content Placeholder 9">
            <a:extLst>
              <a:ext uri="{FF2B5EF4-FFF2-40B4-BE49-F238E27FC236}">
                <a16:creationId xmlns:a16="http://schemas.microsoft.com/office/drawing/2014/main" id="{5BB36550-9680-4942-9D48-F4EC13B282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02189"/>
            <a:ext cx="12069325" cy="3395436"/>
          </a:xfrm>
          <a:noFill/>
        </p:spPr>
      </p:pic>
      <p:sp>
        <p:nvSpPr>
          <p:cNvPr id="11" name="Slide Number Placeholder 10">
            <a:extLst>
              <a:ext uri="{FF2B5EF4-FFF2-40B4-BE49-F238E27FC236}">
                <a16:creationId xmlns:a16="http://schemas.microsoft.com/office/drawing/2014/main" id="{CF49443C-6311-484C-94B8-D8ACDF0B5DC5}"/>
              </a:ext>
            </a:extLst>
          </p:cNvPr>
          <p:cNvSpPr>
            <a:spLocks noGrp="1"/>
          </p:cNvSpPr>
          <p:nvPr>
            <p:ph type="sldNum" sz="quarter" idx="12"/>
          </p:nvPr>
        </p:nvSpPr>
        <p:spPr/>
        <p:txBody>
          <a:bodyPr/>
          <a:lstStyle/>
          <a:p>
            <a:fld id="{DB8F5C48-E248-40AD-92AA-8D8D008A1324}" type="slidenum">
              <a:rPr lang="en-US" smtClean="0"/>
              <a:t>7</a:t>
            </a:fld>
            <a:endParaRPr lang="en-US"/>
          </a:p>
        </p:txBody>
      </p:sp>
      <p:sp>
        <p:nvSpPr>
          <p:cNvPr id="12" name="Oval 11">
            <a:extLst>
              <a:ext uri="{FF2B5EF4-FFF2-40B4-BE49-F238E27FC236}">
                <a16:creationId xmlns:a16="http://schemas.microsoft.com/office/drawing/2014/main" id="{7C6F1F4D-F3E4-4590-84C2-D33CF8EC80C2}"/>
              </a:ext>
            </a:extLst>
          </p:cNvPr>
          <p:cNvSpPr/>
          <p:nvPr/>
        </p:nvSpPr>
        <p:spPr>
          <a:xfrm>
            <a:off x="699119" y="1544171"/>
            <a:ext cx="2119257" cy="21515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BB8C84-1D53-44BB-AAD6-94FFAF0A5BBF}"/>
              </a:ext>
            </a:extLst>
          </p:cNvPr>
          <p:cNvSpPr/>
          <p:nvPr/>
        </p:nvSpPr>
        <p:spPr>
          <a:xfrm>
            <a:off x="9841582" y="2318657"/>
            <a:ext cx="591670" cy="7315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0A47517-0D6A-4273-9A9B-F0C0DD890565}"/>
              </a:ext>
            </a:extLst>
          </p:cNvPr>
          <p:cNvSpPr/>
          <p:nvPr/>
        </p:nvSpPr>
        <p:spPr>
          <a:xfrm>
            <a:off x="699119" y="4004012"/>
            <a:ext cx="324827" cy="3293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9466C1-65D1-4E31-9650-DC5773E46898}"/>
              </a:ext>
            </a:extLst>
          </p:cNvPr>
          <p:cNvSpPr/>
          <p:nvPr/>
        </p:nvSpPr>
        <p:spPr>
          <a:xfrm>
            <a:off x="11191386" y="4004012"/>
            <a:ext cx="324827" cy="365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25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CD47-049F-4CF8-9A97-3138D47F022A}"/>
              </a:ext>
            </a:extLst>
          </p:cNvPr>
          <p:cNvSpPr>
            <a:spLocks noGrp="1"/>
          </p:cNvSpPr>
          <p:nvPr>
            <p:ph type="title"/>
          </p:nvPr>
        </p:nvSpPr>
        <p:spPr>
          <a:xfrm>
            <a:off x="0" y="1"/>
            <a:ext cx="10515600" cy="838200"/>
          </a:xfrm>
        </p:spPr>
        <p:txBody>
          <a:bodyPr/>
          <a:lstStyle/>
          <a:p>
            <a:r>
              <a:rPr lang="en-US" dirty="0"/>
              <a:t>What makes us happy???</a:t>
            </a:r>
          </a:p>
        </p:txBody>
      </p:sp>
      <p:pic>
        <p:nvPicPr>
          <p:cNvPr id="5" name="Content Placeholder 4">
            <a:extLst>
              <a:ext uri="{FF2B5EF4-FFF2-40B4-BE49-F238E27FC236}">
                <a16:creationId xmlns:a16="http://schemas.microsoft.com/office/drawing/2014/main" id="{5CB9A785-4B02-4EAA-8F25-3DE7541A59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654" y="1153014"/>
            <a:ext cx="8352692" cy="5568461"/>
          </a:xfrm>
        </p:spPr>
      </p:pic>
      <p:sp>
        <p:nvSpPr>
          <p:cNvPr id="6" name="Slide Number Placeholder 5">
            <a:extLst>
              <a:ext uri="{FF2B5EF4-FFF2-40B4-BE49-F238E27FC236}">
                <a16:creationId xmlns:a16="http://schemas.microsoft.com/office/drawing/2014/main" id="{0D37D240-ABBD-4AA1-883F-D4C5A4684D7D}"/>
              </a:ext>
            </a:extLst>
          </p:cNvPr>
          <p:cNvSpPr>
            <a:spLocks noGrp="1"/>
          </p:cNvSpPr>
          <p:nvPr>
            <p:ph type="sldNum" sz="quarter" idx="12"/>
          </p:nvPr>
        </p:nvSpPr>
        <p:spPr/>
        <p:txBody>
          <a:bodyPr/>
          <a:lstStyle/>
          <a:p>
            <a:fld id="{DB8F5C48-E248-40AD-92AA-8D8D008A1324}" type="slidenum">
              <a:rPr lang="en-US" smtClean="0"/>
              <a:t>8</a:t>
            </a:fld>
            <a:endParaRPr lang="en-US"/>
          </a:p>
        </p:txBody>
      </p:sp>
      <p:cxnSp>
        <p:nvCxnSpPr>
          <p:cNvPr id="8" name="Straight Arrow Connector 7">
            <a:extLst>
              <a:ext uri="{FF2B5EF4-FFF2-40B4-BE49-F238E27FC236}">
                <a16:creationId xmlns:a16="http://schemas.microsoft.com/office/drawing/2014/main" id="{2F09045E-08B5-42B8-BE5B-5972016F39B9}"/>
              </a:ext>
            </a:extLst>
          </p:cNvPr>
          <p:cNvCxnSpPr/>
          <p:nvPr/>
        </p:nvCxnSpPr>
        <p:spPr>
          <a:xfrm flipV="1">
            <a:off x="3001108" y="2547815"/>
            <a:ext cx="5103446" cy="31027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17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2063046" cy="1325563"/>
          </a:xfrm>
        </p:spPr>
        <p:txBody>
          <a:bodyPr>
            <a:normAutofit/>
          </a:bodyPr>
          <a:lstStyle/>
          <a:p>
            <a:r>
              <a:rPr lang="en-US" dirty="0"/>
              <a:t>Can Restaurant Reviews Indicate Happiness?</a:t>
            </a:r>
            <a:br>
              <a:rPr lang="en-US" dirty="0"/>
            </a:br>
            <a:endParaRPr lang="en-US" dirty="0"/>
          </a:p>
        </p:txBody>
      </p:sp>
      <p:sp>
        <p:nvSpPr>
          <p:cNvPr id="6" name="Rectangle 5">
            <a:extLst>
              <a:ext uri="{FF2B5EF4-FFF2-40B4-BE49-F238E27FC236}">
                <a16:creationId xmlns:a16="http://schemas.microsoft.com/office/drawing/2014/main" id="{06297F18-B50B-412F-884A-0907DE044CA8}"/>
              </a:ext>
            </a:extLst>
          </p:cNvPr>
          <p:cNvSpPr/>
          <p:nvPr/>
        </p:nvSpPr>
        <p:spPr>
          <a:xfrm>
            <a:off x="74526" y="1668739"/>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Acquisition</a:t>
            </a:r>
          </a:p>
          <a:p>
            <a:r>
              <a:rPr lang="en-US" sz="2000" u="sng" dirty="0"/>
              <a:t>Data Source(s): </a:t>
            </a:r>
            <a:r>
              <a:rPr lang="en-US" sz="2000" dirty="0"/>
              <a:t>Yelp API, survey (CSV) </a:t>
            </a:r>
          </a:p>
          <a:p>
            <a:r>
              <a:rPr lang="en-US" sz="2000" u="sng" dirty="0"/>
              <a:t>Data Requirements:</a:t>
            </a:r>
            <a:r>
              <a:rPr lang="en-US" sz="2000" dirty="0"/>
              <a:t> Survey results, Restaurants within 2M radius</a:t>
            </a:r>
          </a:p>
          <a:p>
            <a:r>
              <a:rPr lang="en-US" sz="2000" u="sng" dirty="0"/>
              <a:t>Data Sourced:</a:t>
            </a:r>
            <a:r>
              <a:rPr lang="en-US" sz="2000" dirty="0"/>
              <a:t> ~41K records with restaurant names, state, city, ratings, price, number of reviews</a:t>
            </a:r>
          </a:p>
        </p:txBody>
      </p:sp>
      <p:sp>
        <p:nvSpPr>
          <p:cNvPr id="4" name="Rectangle 3">
            <a:extLst>
              <a:ext uri="{FF2B5EF4-FFF2-40B4-BE49-F238E27FC236}">
                <a16:creationId xmlns:a16="http://schemas.microsoft.com/office/drawing/2014/main" id="{23341EE6-B6C6-4BD9-89A7-ACC445136953}"/>
              </a:ext>
            </a:extLst>
          </p:cNvPr>
          <p:cNvSpPr/>
          <p:nvPr/>
        </p:nvSpPr>
        <p:spPr>
          <a:xfrm>
            <a:off x="6150430" y="1664382"/>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Exploration</a:t>
            </a:r>
          </a:p>
          <a:p>
            <a:pPr marL="342900" indent="-342900">
              <a:buFont typeface="Arial" panose="020B0604020202020204" pitchFamily="34" charset="0"/>
              <a:buChar char="•"/>
            </a:pPr>
            <a:r>
              <a:rPr lang="en-US" sz="2000" dirty="0"/>
              <a:t>Gathering all restaurant records instead of max of 50</a:t>
            </a:r>
          </a:p>
          <a:p>
            <a:pPr marL="342900" indent="-342900">
              <a:buFont typeface="Arial" panose="020B0604020202020204" pitchFamily="34" charset="0"/>
              <a:buChar char="•"/>
            </a:pPr>
            <a:r>
              <a:rPr lang="en-US" sz="2000" dirty="0"/>
              <a:t>Converting Price ($) column to usable format</a:t>
            </a:r>
          </a:p>
          <a:p>
            <a:r>
              <a:rPr lang="en-US" sz="2000" dirty="0"/>
              <a:t> </a:t>
            </a:r>
          </a:p>
          <a:p>
            <a:r>
              <a:rPr lang="en-US" sz="2000" dirty="0"/>
              <a:t> </a:t>
            </a:r>
          </a:p>
          <a:p>
            <a:endParaRPr lang="en-US" sz="2000" dirty="0"/>
          </a:p>
        </p:txBody>
      </p:sp>
      <p:sp>
        <p:nvSpPr>
          <p:cNvPr id="5" name="Rectangle 4">
            <a:extLst>
              <a:ext uri="{FF2B5EF4-FFF2-40B4-BE49-F238E27FC236}">
                <a16:creationId xmlns:a16="http://schemas.microsoft.com/office/drawing/2014/main" id="{2034B602-04F0-4011-89AD-78125637A9C0}"/>
              </a:ext>
            </a:extLst>
          </p:cNvPr>
          <p:cNvSpPr/>
          <p:nvPr/>
        </p:nvSpPr>
        <p:spPr>
          <a:xfrm>
            <a:off x="85412" y="4672283"/>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Cleansing</a:t>
            </a:r>
            <a:endParaRPr lang="en-US" sz="2000" dirty="0"/>
          </a:p>
          <a:p>
            <a:pPr marL="342900" indent="-342900">
              <a:buFont typeface="Arial" panose="020B0604020202020204" pitchFamily="34" charset="0"/>
              <a:buChar char="•"/>
            </a:pPr>
            <a:r>
              <a:rPr lang="en-US" sz="2000" dirty="0"/>
              <a:t>Data Cleansing was minimal as predominance came from Yelp</a:t>
            </a:r>
          </a:p>
          <a:p>
            <a:pPr marL="342900" indent="-342900">
              <a:buFont typeface="Arial" panose="020B0604020202020204" pitchFamily="34" charset="0"/>
              <a:buChar char="•"/>
            </a:pPr>
            <a:r>
              <a:rPr lang="en-US" sz="2000" dirty="0"/>
              <a:t>Only pulled full records from Yelp</a:t>
            </a:r>
          </a:p>
          <a:p>
            <a:pPr marL="342900" indent="-342900">
              <a:buFont typeface="Arial" panose="020B0604020202020204" pitchFamily="34" charset="0"/>
              <a:buChar char="•"/>
            </a:pPr>
            <a:r>
              <a:rPr lang="en-US" sz="2000" dirty="0"/>
              <a:t>Price column had unusable data (Euros)</a:t>
            </a:r>
          </a:p>
          <a:p>
            <a:endParaRPr lang="en-US" sz="2000" dirty="0"/>
          </a:p>
        </p:txBody>
      </p:sp>
      <p:pic>
        <p:nvPicPr>
          <p:cNvPr id="7" name="Picture 6">
            <a:extLst>
              <a:ext uri="{FF2B5EF4-FFF2-40B4-BE49-F238E27FC236}">
                <a16:creationId xmlns:a16="http://schemas.microsoft.com/office/drawing/2014/main" id="{CF7472E2-15FA-4A93-8F2A-331A71349F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16628" y="918495"/>
            <a:ext cx="1012372" cy="692463"/>
          </a:xfrm>
          <a:prstGeom prst="rect">
            <a:avLst/>
          </a:prstGeom>
        </p:spPr>
      </p:pic>
      <p:pic>
        <p:nvPicPr>
          <p:cNvPr id="10" name="Picture 9" descr="A close up of a sign&#10;&#10;Description generated with high confidence">
            <a:extLst>
              <a:ext uri="{FF2B5EF4-FFF2-40B4-BE49-F238E27FC236}">
                <a16:creationId xmlns:a16="http://schemas.microsoft.com/office/drawing/2014/main" id="{CC3811F0-4322-4428-80D5-2929CF315CB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57063" y="3826024"/>
            <a:ext cx="836413" cy="836413"/>
          </a:xfrm>
          <a:prstGeom prst="rect">
            <a:avLst/>
          </a:prstGeom>
        </p:spPr>
      </p:pic>
      <p:pic>
        <p:nvPicPr>
          <p:cNvPr id="13" name="Picture 12">
            <a:extLst>
              <a:ext uri="{FF2B5EF4-FFF2-40B4-BE49-F238E27FC236}">
                <a16:creationId xmlns:a16="http://schemas.microsoft.com/office/drawing/2014/main" id="{0CAB1279-2A2B-44F0-87A4-25954FF36A0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687639" y="955434"/>
            <a:ext cx="892628" cy="655524"/>
          </a:xfrm>
          <a:prstGeom prst="rect">
            <a:avLst/>
          </a:prstGeom>
        </p:spPr>
      </p:pic>
      <p:sp>
        <p:nvSpPr>
          <p:cNvPr id="14" name="Rectangle 13">
            <a:extLst>
              <a:ext uri="{FF2B5EF4-FFF2-40B4-BE49-F238E27FC236}">
                <a16:creationId xmlns:a16="http://schemas.microsoft.com/office/drawing/2014/main" id="{D3DE5EE8-FD90-4176-93EB-4BBE6EE26DA4}"/>
              </a:ext>
            </a:extLst>
          </p:cNvPr>
          <p:cNvSpPr/>
          <p:nvPr/>
        </p:nvSpPr>
        <p:spPr>
          <a:xfrm>
            <a:off x="6150430" y="4662437"/>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Analysis</a:t>
            </a:r>
          </a:p>
          <a:p>
            <a:pPr marL="342900" indent="-342900">
              <a:buFont typeface="Arial" panose="020B0604020202020204" pitchFamily="34" charset="0"/>
              <a:buChar char="•"/>
            </a:pPr>
            <a:r>
              <a:rPr lang="en-US" sz="2000" dirty="0"/>
              <a:t>Visualized data with scatter plots to see patterns</a:t>
            </a:r>
          </a:p>
          <a:p>
            <a:pPr marL="342900" indent="-342900">
              <a:buFont typeface="Arial" panose="020B0604020202020204" pitchFamily="34" charset="0"/>
              <a:buChar char="•"/>
            </a:pPr>
            <a:r>
              <a:rPr lang="en-US" sz="2000" dirty="0"/>
              <a:t>Visualized the aggregation of happy vs unhappy cities</a:t>
            </a:r>
          </a:p>
          <a:p>
            <a:pPr marL="342900" indent="-342900">
              <a:buFont typeface="Arial" panose="020B0604020202020204" pitchFamily="34" charset="0"/>
              <a:buChar char="•"/>
            </a:pPr>
            <a:r>
              <a:rPr lang="en-US" sz="2000" dirty="0"/>
              <a:t>Used a Student’s T-test to show significance of comparison</a:t>
            </a:r>
          </a:p>
        </p:txBody>
      </p:sp>
      <p:pic>
        <p:nvPicPr>
          <p:cNvPr id="16" name="Picture 15" descr="A drawing of a cartoon character&#10;&#10;Description generated with high confidence">
            <a:extLst>
              <a:ext uri="{FF2B5EF4-FFF2-40B4-BE49-F238E27FC236}">
                <a16:creationId xmlns:a16="http://schemas.microsoft.com/office/drawing/2014/main" id="{DC136734-D59E-410E-90B6-366D1DA470D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266013" y="3726833"/>
            <a:ext cx="1670565" cy="890543"/>
          </a:xfrm>
          <a:prstGeom prst="rect">
            <a:avLst/>
          </a:prstGeom>
        </p:spPr>
      </p:pic>
    </p:spTree>
    <p:extLst>
      <p:ext uri="{BB962C8B-B14F-4D97-AF65-F5344CB8AC3E}">
        <p14:creationId xmlns:p14="http://schemas.microsoft.com/office/powerpoint/2010/main" val="1584383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1786</Words>
  <Application>Microsoft Office PowerPoint</Application>
  <PresentationFormat>Widescreen</PresentationFormat>
  <Paragraphs>244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Aharoni</vt:lpstr>
      <vt:lpstr>Arial</vt:lpstr>
      <vt:lpstr>Calibri</vt:lpstr>
      <vt:lpstr>Calibri Light</vt:lpstr>
      <vt:lpstr>ProximaNova-Bold</vt:lpstr>
      <vt:lpstr>ProximaNova-Regular</vt:lpstr>
      <vt:lpstr>Office Theme</vt:lpstr>
      <vt:lpstr>“Happiest Cities in  America”</vt:lpstr>
      <vt:lpstr>Team 6</vt:lpstr>
      <vt:lpstr>PowerPoint Presentation</vt:lpstr>
      <vt:lpstr>Our Question…. </vt:lpstr>
      <vt:lpstr>The Baseline - Happiest Cities in America Survey Mar 11, 2019  |  Adam McCann, Financial Writer</vt:lpstr>
      <vt:lpstr>The Details - Happiest Cities in America Survey Mar 11, 2019  |  Adam McCann, Financial Writer</vt:lpstr>
      <vt:lpstr>What makes us happy???</vt:lpstr>
      <vt:lpstr>What makes us happy???</vt:lpstr>
      <vt:lpstr>Can Restaurant Reviews Indicate Happiness? </vt:lpstr>
      <vt:lpstr>The Data Says…</vt:lpstr>
      <vt:lpstr>The Data Shows…</vt:lpstr>
      <vt:lpstr>The Data Shows…</vt:lpstr>
      <vt:lpstr>Can Population Density and Population Growth/Decline Indicate Happiness?</vt:lpstr>
      <vt:lpstr>Are People Happier If They Live in less Populated Areas?</vt:lpstr>
      <vt:lpstr>Answer: No, people are not happier when they live in less densely populated cities.</vt:lpstr>
      <vt:lpstr>Are people moving into Happy Cities and Moving out of Unhappy Cities?</vt:lpstr>
      <vt:lpstr>Answer:  Yes, people are moving into happy cities and leaving unhappy cities.</vt:lpstr>
      <vt:lpstr>Happiness = Sunshine, Rain and some $$$</vt:lpstr>
      <vt:lpstr>I can see clearly now the rain is gone….</vt:lpstr>
      <vt:lpstr>Sunniest State of mind…</vt:lpstr>
      <vt:lpstr>Avg Temp vs Happiness and Rain vs Population</vt:lpstr>
      <vt:lpstr>PowerPoint Presentation</vt:lpstr>
      <vt:lpstr>The Data Says…</vt:lpstr>
      <vt:lpstr>The Data Says</vt:lpstr>
      <vt:lpstr>The Data Shows</vt:lpstr>
      <vt:lpstr>PowerPoint Presentation</vt:lpstr>
      <vt:lpstr>Ingredients for Happiness Mar 11, 2019  |  Adam McCann, Financial Writer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“Happiest Cities in  America”</dc:title>
  <dc:creator>Magliaro, Michael [JJCUS]</dc:creator>
  <cp:lastModifiedBy>Magliaro, Michael [JJCUS]</cp:lastModifiedBy>
  <cp:revision>50</cp:revision>
  <dcterms:created xsi:type="dcterms:W3CDTF">2019-03-29T01:15:13Z</dcterms:created>
  <dcterms:modified xsi:type="dcterms:W3CDTF">2019-03-30T11:45:05Z</dcterms:modified>
</cp:coreProperties>
</file>