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9" r:id="rId5"/>
    <p:sldId id="257" r:id="rId6"/>
    <p:sldId id="258"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8" d="100"/>
          <a:sy n="88" d="100"/>
        </p:scale>
        <p:origin x="576" y="10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AEE40-58AD-447E-84B0-E255821B1E9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B89161A-EC35-4C90-BF46-A79A75FE708D}">
      <dgm:prSet custT="1"/>
      <dgm:spPr/>
      <dgm:t>
        <a:bodyPr/>
        <a:lstStyle/>
        <a:p>
          <a:r>
            <a:rPr lang="en-US" sz="4800" dirty="0">
              <a:latin typeface="Aharoni" panose="02010803020104030203" pitchFamily="2" charset="-79"/>
              <a:cs typeface="Aharoni" panose="02010803020104030203" pitchFamily="2" charset="-79"/>
            </a:rPr>
            <a:t>Benjamin Eck</a:t>
          </a:r>
        </a:p>
      </dgm:t>
    </dgm:pt>
    <dgm:pt modelId="{3016E7E1-C47F-4F9C-8E71-D2743C4ED4F4}" type="par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1D81BEC8-34B0-4772-9BC1-93DD7AB72C81}" type="sib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0184D824-0332-4492-9513-D1D10BFD2C68}">
      <dgm:prSet custT="1"/>
      <dgm:spPr/>
      <dgm:t>
        <a:bodyPr/>
        <a:lstStyle/>
        <a:p>
          <a:r>
            <a:rPr lang="en-US" sz="4800">
              <a:latin typeface="Aharoni" panose="02010803020104030203" pitchFamily="2" charset="-79"/>
              <a:cs typeface="Aharoni" panose="02010803020104030203" pitchFamily="2" charset="-79"/>
            </a:rPr>
            <a:t>David Kling</a:t>
          </a:r>
        </a:p>
      </dgm:t>
    </dgm:pt>
    <dgm:pt modelId="{D361CBA2-F529-4B9D-9E11-5BC8292F0C6E}" type="par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0BFB896E-4158-466B-B03F-E936C62D021D}" type="sib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551AE0AF-FCE6-4E74-B126-D74BBB8F44FC}">
      <dgm:prSet custT="1"/>
      <dgm:spPr/>
      <dgm:t>
        <a:bodyPr/>
        <a:lstStyle/>
        <a:p>
          <a:r>
            <a:rPr lang="en-US" sz="4800">
              <a:latin typeface="Aharoni" panose="02010803020104030203" pitchFamily="2" charset="-79"/>
              <a:cs typeface="Aharoni" panose="02010803020104030203" pitchFamily="2" charset="-79"/>
            </a:rPr>
            <a:t>Michael Magliaro</a:t>
          </a:r>
        </a:p>
      </dgm:t>
    </dgm:pt>
    <dgm:pt modelId="{82F972CE-3BD0-40FE-9AFB-F940533A604E}" type="par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E523FE48-63F1-4BDA-B7B2-C9C1CB395152}" type="sib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840002C8-962F-4F6C-90F3-ACB952D02CCA}">
      <dgm:prSet custT="1"/>
      <dgm:spPr/>
      <dgm:t>
        <a:bodyPr/>
        <a:lstStyle/>
        <a:p>
          <a:r>
            <a:rPr lang="en-US" sz="4800" dirty="0">
              <a:latin typeface="Aharoni" panose="02010803020104030203" pitchFamily="2" charset="-79"/>
              <a:cs typeface="Aharoni" panose="02010803020104030203" pitchFamily="2" charset="-79"/>
            </a:rPr>
            <a:t>Krunal Panchal</a:t>
          </a:r>
        </a:p>
      </dgm:t>
    </dgm:pt>
    <dgm:pt modelId="{D2E6408D-9C02-4D83-BDF2-4BC06559CAB2}" type="par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3C17F9E-39F1-47E5-B799-EFC5967FFEA2}" type="sib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20644DE-E705-4AB6-921A-DFB8629457D5}" type="pres">
      <dgm:prSet presAssocID="{EA2AEE40-58AD-447E-84B0-E255821B1E98}" presName="vert0" presStyleCnt="0">
        <dgm:presLayoutVars>
          <dgm:dir/>
          <dgm:animOne val="branch"/>
          <dgm:animLvl val="lvl"/>
        </dgm:presLayoutVars>
      </dgm:prSet>
      <dgm:spPr/>
    </dgm:pt>
    <dgm:pt modelId="{E2FFF981-4324-4159-AC21-1BC6F2FA4E1F}" type="pres">
      <dgm:prSet presAssocID="{AB89161A-EC35-4C90-BF46-A79A75FE708D}" presName="thickLine" presStyleLbl="alignNode1" presStyleIdx="0" presStyleCnt="4"/>
      <dgm:spPr/>
    </dgm:pt>
    <dgm:pt modelId="{5842486D-E99F-41E7-8C41-4C8AE004D680}" type="pres">
      <dgm:prSet presAssocID="{AB89161A-EC35-4C90-BF46-A79A75FE708D}" presName="horz1" presStyleCnt="0"/>
      <dgm:spPr/>
    </dgm:pt>
    <dgm:pt modelId="{B26EFB1B-37AE-4324-9C1E-F2EFEDFE981B}" type="pres">
      <dgm:prSet presAssocID="{AB89161A-EC35-4C90-BF46-A79A75FE708D}" presName="tx1" presStyleLbl="revTx" presStyleIdx="0" presStyleCnt="4"/>
      <dgm:spPr/>
    </dgm:pt>
    <dgm:pt modelId="{AEE27DC7-8F15-4F28-94B4-D5F1D9B39405}" type="pres">
      <dgm:prSet presAssocID="{AB89161A-EC35-4C90-BF46-A79A75FE708D}" presName="vert1" presStyleCnt="0"/>
      <dgm:spPr/>
    </dgm:pt>
    <dgm:pt modelId="{F3D10E8A-FD02-4A6E-8AA8-4B6F9C567FF1}" type="pres">
      <dgm:prSet presAssocID="{0184D824-0332-4492-9513-D1D10BFD2C68}" presName="thickLine" presStyleLbl="alignNode1" presStyleIdx="1" presStyleCnt="4"/>
      <dgm:spPr/>
    </dgm:pt>
    <dgm:pt modelId="{4CACEC45-116F-425C-B24A-84565DAA888B}" type="pres">
      <dgm:prSet presAssocID="{0184D824-0332-4492-9513-D1D10BFD2C68}" presName="horz1" presStyleCnt="0"/>
      <dgm:spPr/>
    </dgm:pt>
    <dgm:pt modelId="{AF0DF55B-5DC5-43D7-B0C5-430C80CD0AB1}" type="pres">
      <dgm:prSet presAssocID="{0184D824-0332-4492-9513-D1D10BFD2C68}" presName="tx1" presStyleLbl="revTx" presStyleIdx="1" presStyleCnt="4"/>
      <dgm:spPr/>
    </dgm:pt>
    <dgm:pt modelId="{87647FE6-601C-410B-9021-BEA8F79DECF3}" type="pres">
      <dgm:prSet presAssocID="{0184D824-0332-4492-9513-D1D10BFD2C68}" presName="vert1" presStyleCnt="0"/>
      <dgm:spPr/>
    </dgm:pt>
    <dgm:pt modelId="{98C25388-5421-455A-9B23-F9D2F3F8C1C0}" type="pres">
      <dgm:prSet presAssocID="{551AE0AF-FCE6-4E74-B126-D74BBB8F44FC}" presName="thickLine" presStyleLbl="alignNode1" presStyleIdx="2" presStyleCnt="4"/>
      <dgm:spPr/>
    </dgm:pt>
    <dgm:pt modelId="{64BB8B54-300B-498D-8306-1161DDEE6401}" type="pres">
      <dgm:prSet presAssocID="{551AE0AF-FCE6-4E74-B126-D74BBB8F44FC}" presName="horz1" presStyleCnt="0"/>
      <dgm:spPr/>
    </dgm:pt>
    <dgm:pt modelId="{F17F263A-52DC-4890-AC24-7CB4925AB324}" type="pres">
      <dgm:prSet presAssocID="{551AE0AF-FCE6-4E74-B126-D74BBB8F44FC}" presName="tx1" presStyleLbl="revTx" presStyleIdx="2" presStyleCnt="4"/>
      <dgm:spPr/>
    </dgm:pt>
    <dgm:pt modelId="{C983431A-0993-42DF-96AD-DF96B5E8B219}" type="pres">
      <dgm:prSet presAssocID="{551AE0AF-FCE6-4E74-B126-D74BBB8F44FC}" presName="vert1" presStyleCnt="0"/>
      <dgm:spPr/>
    </dgm:pt>
    <dgm:pt modelId="{B42C4AC7-7AC3-4632-9728-EB158A244546}" type="pres">
      <dgm:prSet presAssocID="{840002C8-962F-4F6C-90F3-ACB952D02CCA}" presName="thickLine" presStyleLbl="alignNode1" presStyleIdx="3" presStyleCnt="4"/>
      <dgm:spPr/>
    </dgm:pt>
    <dgm:pt modelId="{6A3B2F5C-A222-4F35-BCA2-DFE7F6F39B8F}" type="pres">
      <dgm:prSet presAssocID="{840002C8-962F-4F6C-90F3-ACB952D02CCA}" presName="horz1" presStyleCnt="0"/>
      <dgm:spPr/>
    </dgm:pt>
    <dgm:pt modelId="{1CB5F778-54E8-4FDF-8085-FB259EF90440}" type="pres">
      <dgm:prSet presAssocID="{840002C8-962F-4F6C-90F3-ACB952D02CCA}" presName="tx1" presStyleLbl="revTx" presStyleIdx="3" presStyleCnt="4"/>
      <dgm:spPr/>
    </dgm:pt>
    <dgm:pt modelId="{65348034-A0FA-49D4-A9C8-3DB5D5A318A2}" type="pres">
      <dgm:prSet presAssocID="{840002C8-962F-4F6C-90F3-ACB952D02CCA}" presName="vert1" presStyleCnt="0"/>
      <dgm:spPr/>
    </dgm:pt>
  </dgm:ptLst>
  <dgm:cxnLst>
    <dgm:cxn modelId="{EB289705-4E6C-4D19-ABF1-B782EE8E2326}" srcId="{EA2AEE40-58AD-447E-84B0-E255821B1E98}" destId="{840002C8-962F-4F6C-90F3-ACB952D02CCA}" srcOrd="3" destOrd="0" parTransId="{D2E6408D-9C02-4D83-BDF2-4BC06559CAB2}" sibTransId="{93C17F9E-39F1-47E5-B799-EFC5967FFEA2}"/>
    <dgm:cxn modelId="{E540D717-D642-4647-98DB-08D55C6B3ED7}" type="presOf" srcId="{0184D824-0332-4492-9513-D1D10BFD2C68}" destId="{AF0DF55B-5DC5-43D7-B0C5-430C80CD0AB1}" srcOrd="0" destOrd="0" presId="urn:microsoft.com/office/officeart/2008/layout/LinedList"/>
    <dgm:cxn modelId="{B5953B26-A264-47DB-AABE-2D3D7EDAE8D7}" srcId="{EA2AEE40-58AD-447E-84B0-E255821B1E98}" destId="{AB89161A-EC35-4C90-BF46-A79A75FE708D}" srcOrd="0" destOrd="0" parTransId="{3016E7E1-C47F-4F9C-8E71-D2743C4ED4F4}" sibTransId="{1D81BEC8-34B0-4772-9BC1-93DD7AB72C81}"/>
    <dgm:cxn modelId="{6FA3356D-59E5-466E-A8C2-7A3729F6B6E1}" srcId="{EA2AEE40-58AD-447E-84B0-E255821B1E98}" destId="{551AE0AF-FCE6-4E74-B126-D74BBB8F44FC}" srcOrd="2" destOrd="0" parTransId="{82F972CE-3BD0-40FE-9AFB-F940533A604E}" sibTransId="{E523FE48-63F1-4BDA-B7B2-C9C1CB395152}"/>
    <dgm:cxn modelId="{8703A083-2B8E-4DA6-827E-86EBA6868824}" type="presOf" srcId="{AB89161A-EC35-4C90-BF46-A79A75FE708D}" destId="{B26EFB1B-37AE-4324-9C1E-F2EFEDFE981B}" srcOrd="0" destOrd="0" presId="urn:microsoft.com/office/officeart/2008/layout/LinedList"/>
    <dgm:cxn modelId="{C1CE9E90-27AC-4C78-9DCD-D055DE50EC89}" type="presOf" srcId="{551AE0AF-FCE6-4E74-B126-D74BBB8F44FC}" destId="{F17F263A-52DC-4890-AC24-7CB4925AB324}" srcOrd="0" destOrd="0" presId="urn:microsoft.com/office/officeart/2008/layout/LinedList"/>
    <dgm:cxn modelId="{F026B8B5-3690-45BB-BF70-5A21464109F0}" type="presOf" srcId="{EA2AEE40-58AD-447E-84B0-E255821B1E98}" destId="{920644DE-E705-4AB6-921A-DFB8629457D5}" srcOrd="0" destOrd="0" presId="urn:microsoft.com/office/officeart/2008/layout/LinedList"/>
    <dgm:cxn modelId="{122846C5-EFBE-4483-88EC-560276282D87}" srcId="{EA2AEE40-58AD-447E-84B0-E255821B1E98}" destId="{0184D824-0332-4492-9513-D1D10BFD2C68}" srcOrd="1" destOrd="0" parTransId="{D361CBA2-F529-4B9D-9E11-5BC8292F0C6E}" sibTransId="{0BFB896E-4158-466B-B03F-E936C62D021D}"/>
    <dgm:cxn modelId="{54BCC5F2-447F-458F-9A77-B2DFA9DBF4D7}" type="presOf" srcId="{840002C8-962F-4F6C-90F3-ACB952D02CCA}" destId="{1CB5F778-54E8-4FDF-8085-FB259EF90440}" srcOrd="0" destOrd="0" presId="urn:microsoft.com/office/officeart/2008/layout/LinedList"/>
    <dgm:cxn modelId="{A95AB11B-4158-496D-8D9A-1697D7C7798F}" type="presParOf" srcId="{920644DE-E705-4AB6-921A-DFB8629457D5}" destId="{E2FFF981-4324-4159-AC21-1BC6F2FA4E1F}" srcOrd="0" destOrd="0" presId="urn:microsoft.com/office/officeart/2008/layout/LinedList"/>
    <dgm:cxn modelId="{CEABEF58-2BE6-452F-AC02-101F4DF11A44}" type="presParOf" srcId="{920644DE-E705-4AB6-921A-DFB8629457D5}" destId="{5842486D-E99F-41E7-8C41-4C8AE004D680}" srcOrd="1" destOrd="0" presId="urn:microsoft.com/office/officeart/2008/layout/LinedList"/>
    <dgm:cxn modelId="{9F6B7B81-ED60-48DD-A791-05FA4851D941}" type="presParOf" srcId="{5842486D-E99F-41E7-8C41-4C8AE004D680}" destId="{B26EFB1B-37AE-4324-9C1E-F2EFEDFE981B}" srcOrd="0" destOrd="0" presId="urn:microsoft.com/office/officeart/2008/layout/LinedList"/>
    <dgm:cxn modelId="{1EA4A56D-149A-4C7B-B442-9CDBB7329926}" type="presParOf" srcId="{5842486D-E99F-41E7-8C41-4C8AE004D680}" destId="{AEE27DC7-8F15-4F28-94B4-D5F1D9B39405}" srcOrd="1" destOrd="0" presId="urn:microsoft.com/office/officeart/2008/layout/LinedList"/>
    <dgm:cxn modelId="{75F4594E-6E6A-4ADE-8205-42047081D3FA}" type="presParOf" srcId="{920644DE-E705-4AB6-921A-DFB8629457D5}" destId="{F3D10E8A-FD02-4A6E-8AA8-4B6F9C567FF1}" srcOrd="2" destOrd="0" presId="urn:microsoft.com/office/officeart/2008/layout/LinedList"/>
    <dgm:cxn modelId="{47B6F22F-1B12-4A8A-B5F5-0DECDC9D0113}" type="presParOf" srcId="{920644DE-E705-4AB6-921A-DFB8629457D5}" destId="{4CACEC45-116F-425C-B24A-84565DAA888B}" srcOrd="3" destOrd="0" presId="urn:microsoft.com/office/officeart/2008/layout/LinedList"/>
    <dgm:cxn modelId="{8A23E18C-E2FB-4919-94CC-6ADCE69288A0}" type="presParOf" srcId="{4CACEC45-116F-425C-B24A-84565DAA888B}" destId="{AF0DF55B-5DC5-43D7-B0C5-430C80CD0AB1}" srcOrd="0" destOrd="0" presId="urn:microsoft.com/office/officeart/2008/layout/LinedList"/>
    <dgm:cxn modelId="{1678F753-CD46-4FDD-93EB-41A2E6DAE682}" type="presParOf" srcId="{4CACEC45-116F-425C-B24A-84565DAA888B}" destId="{87647FE6-601C-410B-9021-BEA8F79DECF3}" srcOrd="1" destOrd="0" presId="urn:microsoft.com/office/officeart/2008/layout/LinedList"/>
    <dgm:cxn modelId="{3FA96EEF-A15A-4537-A442-5146A7D463FE}" type="presParOf" srcId="{920644DE-E705-4AB6-921A-DFB8629457D5}" destId="{98C25388-5421-455A-9B23-F9D2F3F8C1C0}" srcOrd="4" destOrd="0" presId="urn:microsoft.com/office/officeart/2008/layout/LinedList"/>
    <dgm:cxn modelId="{E6A1560A-0196-410D-94E7-4FE536E727C8}" type="presParOf" srcId="{920644DE-E705-4AB6-921A-DFB8629457D5}" destId="{64BB8B54-300B-498D-8306-1161DDEE6401}" srcOrd="5" destOrd="0" presId="urn:microsoft.com/office/officeart/2008/layout/LinedList"/>
    <dgm:cxn modelId="{D9525DEF-CC99-47A0-B1B2-68EF43D62D1D}" type="presParOf" srcId="{64BB8B54-300B-498D-8306-1161DDEE6401}" destId="{F17F263A-52DC-4890-AC24-7CB4925AB324}" srcOrd="0" destOrd="0" presId="urn:microsoft.com/office/officeart/2008/layout/LinedList"/>
    <dgm:cxn modelId="{C20ED99C-5075-4FFF-A939-C3BE925C920F}" type="presParOf" srcId="{64BB8B54-300B-498D-8306-1161DDEE6401}" destId="{C983431A-0993-42DF-96AD-DF96B5E8B219}" srcOrd="1" destOrd="0" presId="urn:microsoft.com/office/officeart/2008/layout/LinedList"/>
    <dgm:cxn modelId="{C2DD0479-B087-48CF-8DF5-B2FD44DDDFC8}" type="presParOf" srcId="{920644DE-E705-4AB6-921A-DFB8629457D5}" destId="{B42C4AC7-7AC3-4632-9728-EB158A244546}" srcOrd="6" destOrd="0" presId="urn:microsoft.com/office/officeart/2008/layout/LinedList"/>
    <dgm:cxn modelId="{FBBDBE08-EC8D-40F2-8791-FECF9B9097D9}" type="presParOf" srcId="{920644DE-E705-4AB6-921A-DFB8629457D5}" destId="{6A3B2F5C-A222-4F35-BCA2-DFE7F6F39B8F}" srcOrd="7" destOrd="0" presId="urn:microsoft.com/office/officeart/2008/layout/LinedList"/>
    <dgm:cxn modelId="{A400C844-6ACA-4365-8C1C-725ED8C3C4B4}" type="presParOf" srcId="{6A3B2F5C-A222-4F35-BCA2-DFE7F6F39B8F}" destId="{1CB5F778-54E8-4FDF-8085-FB259EF90440}" srcOrd="0" destOrd="0" presId="urn:microsoft.com/office/officeart/2008/layout/LinedList"/>
    <dgm:cxn modelId="{AA17F1D6-297F-48CF-90D7-BE22494D8DF8}" type="presParOf" srcId="{6A3B2F5C-A222-4F35-BCA2-DFE7F6F39B8F}" destId="{65348034-A0FA-49D4-A9C8-3DB5D5A318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FF981-4324-4159-AC21-1BC6F2FA4E1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EFB1B-37AE-4324-9C1E-F2EFEDFE981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Benjamin Eck</a:t>
          </a:r>
        </a:p>
      </dsp:txBody>
      <dsp:txXfrm>
        <a:off x="0" y="0"/>
        <a:ext cx="6492875" cy="1276350"/>
      </dsp:txXfrm>
    </dsp:sp>
    <dsp:sp modelId="{F3D10E8A-FD02-4A6E-8AA8-4B6F9C567FF1}">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DF55B-5DC5-43D7-B0C5-430C80CD0AB1}">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David Kling</a:t>
          </a:r>
        </a:p>
      </dsp:txBody>
      <dsp:txXfrm>
        <a:off x="0" y="1276350"/>
        <a:ext cx="6492875" cy="1276350"/>
      </dsp:txXfrm>
    </dsp:sp>
    <dsp:sp modelId="{98C25388-5421-455A-9B23-F9D2F3F8C1C0}">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F263A-52DC-4890-AC24-7CB4925AB32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Michael Magliaro</a:t>
          </a:r>
        </a:p>
      </dsp:txBody>
      <dsp:txXfrm>
        <a:off x="0" y="2552700"/>
        <a:ext cx="6492875" cy="1276350"/>
      </dsp:txXfrm>
    </dsp:sp>
    <dsp:sp modelId="{B42C4AC7-7AC3-4632-9728-EB158A244546}">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5F778-54E8-4FDF-8085-FB259EF9044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Krunal Panchal</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EBD1-E3C6-4794-B226-86D70B86E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A4C72-D20F-462C-93ED-8EF812947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24E8-5684-411B-89C0-66E89BEF3D68}"/>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D5679064-14D7-4693-87D4-C8FE7233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B620A-8669-40A3-8AC0-1EB49DCCC01E}"/>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15645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39FF-C1FE-4D87-9C89-95B8E2DB8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4000E-5A44-48C5-B2C2-3FABF9199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2EF1D-C94E-44B4-BD48-CC2A3EDD4CD3}"/>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46E99E15-FC75-4D10-823F-E19CAAD87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E0929-E7AF-4267-AC16-DD847488A4E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97614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F98D1-09F6-4D8D-A096-CFF899419B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E37A7-9D26-4BC4-9FAD-A4264E715C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EFCEF-2298-4CFC-9100-9362BFCC797E}"/>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7DE98CD7-9D42-4E77-B6C9-70F6D3E40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6D091-468C-485D-B583-ACC2EA8179F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84584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DCB2-0424-4ACA-9CB0-175C3C6A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47770-6F4F-4BD0-9EBE-7DE2B22F8C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563B1-1B99-4905-8EFE-D64B40BFA594}"/>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E3CC2C64-E1CB-4573-8502-64AFF530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2E7D-4A7B-4D49-9021-491483EBAB30}"/>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9151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964F-1B2D-481D-A6A8-53B04CB49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E7517-C3B8-4FC9-8A5D-553E9ADD5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DCC842-4170-4B0D-8FF9-FF6F8F8AD238}"/>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B1EE20FE-BCB9-4986-A6A1-DEA5CB79A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9417E-691E-4B17-8E3D-7E127FA751D2}"/>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3581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9CE3-5B47-4AF5-9E08-96AC02B81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7734B-C319-40DD-908C-7E7C88C680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F0DA6-F86D-4DE9-9BF4-D206BF4F99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CA652-F341-46F9-B318-1F37C0B0D4FD}"/>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D71B0FA1-E06C-458F-B15E-872BC1BA6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79D82-0188-46E4-97A1-4C18ED708B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426170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5024-1D93-4255-8556-401312F17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312E5-F70C-47EC-BB18-3B53C0FA7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FD8C60-7934-4946-BF26-4CAC3D6B77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0709E-7BAD-4D6D-B5C8-E9F72FEF2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9264F5-BA4B-47D9-BE64-DA7515BBA5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13AFF7-887F-454A-A02F-CC1D813A9BD6}"/>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8" name="Footer Placeholder 7">
            <a:extLst>
              <a:ext uri="{FF2B5EF4-FFF2-40B4-BE49-F238E27FC236}">
                <a16:creationId xmlns:a16="http://schemas.microsoft.com/office/drawing/2014/main" id="{88B9931C-1A8E-4275-B875-7A11CF853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00904-135A-497B-9AC0-AD894C24FE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79932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B9-F8E0-469A-B5BB-A2E5B96CB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0B327-B6D2-4666-B9FC-B724BBC19167}"/>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4" name="Footer Placeholder 3">
            <a:extLst>
              <a:ext uri="{FF2B5EF4-FFF2-40B4-BE49-F238E27FC236}">
                <a16:creationId xmlns:a16="http://schemas.microsoft.com/office/drawing/2014/main" id="{FCE278C1-2864-47AB-AE00-13A52CB68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28134-2D0D-4A4E-A6EE-C84D8CD9EC1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6122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C2399-FF8C-445A-9947-984FFB3CE0EC}"/>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3" name="Footer Placeholder 2">
            <a:extLst>
              <a:ext uri="{FF2B5EF4-FFF2-40B4-BE49-F238E27FC236}">
                <a16:creationId xmlns:a16="http://schemas.microsoft.com/office/drawing/2014/main" id="{D17BB9C0-9210-44FA-9C6C-A9A86C89F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4D643-E631-479C-B9FF-01271878DD0D}"/>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4035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F8C2-F298-4670-9C62-F85C18113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81E6C-91AB-484D-BDC6-842053FA7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B0D34-F3D5-44B1-8917-0C8784C8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A1337-0616-416D-B0C1-DF5B83C37DF5}"/>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77511A8F-F4C3-45B9-96C0-68C0C435B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0EEE7-685B-4BB6-ACFC-B83CF3A1008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0697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6AF-568D-4011-BCEE-F6E59EAB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460C2-48AF-41CA-85DA-8E7144896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C050F-8CD8-47C5-A3D6-1CDC98DEA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EB38A7-F601-4A91-A11D-ED7A436137F9}"/>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6B50ABA8-4599-45A4-9EC8-2930DAAAF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D46AA-CA50-430C-BEF9-1AF1CF0464C7}"/>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4483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42B54-D35B-48DB-9FE3-C4F01801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58B75-BB46-4164-95C8-B5807B311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9BE8A-FCDC-4C07-A7EF-906423C6B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F37739C3-651C-4AA1-B30D-202E26F6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C4BD09-E5BB-4DB2-8B9F-3BC2BB92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F5C48-E248-40AD-92AA-8D8D008A1324}" type="slidenum">
              <a:rPr lang="en-US" smtClean="0"/>
              <a:t>‹#›</a:t>
            </a:fld>
            <a:endParaRPr lang="en-US"/>
          </a:p>
        </p:txBody>
      </p:sp>
    </p:spTree>
    <p:extLst>
      <p:ext uri="{BB962C8B-B14F-4D97-AF65-F5344CB8AC3E}">
        <p14:creationId xmlns:p14="http://schemas.microsoft.com/office/powerpoint/2010/main" val="357430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nlife.ca/audio/andrew-fountain-bible-trut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allethub.com/edu/happiest-places-to-live/32619/#methodolo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www.flickr.com/photos/hikingartist/3005682627/" TargetMode="External"/><Relationship Id="rId7" Type="http://schemas.openxmlformats.org/officeDocument/2006/relationships/hyperlink" Target="https://pixabay.com/de/vergr%C3%B6%C3%9Fern-glas-lupe-linse-41355/"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garethkay.typepad.com/brand_new/2007/08/apsotw---the-as.html" TargetMode="External"/><Relationship Id="rId4" Type="http://schemas.openxmlformats.org/officeDocument/2006/relationships/image" Target="../media/image5.jpg"/><Relationship Id="rId9" Type="http://schemas.openxmlformats.org/officeDocument/2006/relationships/hyperlink" Target="http://svprojectmanagement.com/stakeholder-adventure-ma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4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8949-6FA7-4C8B-98F0-D8AC91F65DF4}"/>
              </a:ext>
            </a:extLst>
          </p:cNvPr>
          <p:cNvSpPr>
            <a:spLocks noGrp="1"/>
          </p:cNvSpPr>
          <p:nvPr>
            <p:ph type="ctrTitle"/>
          </p:nvPr>
        </p:nvSpPr>
        <p:spPr>
          <a:xfrm>
            <a:off x="6311199" y="24663"/>
            <a:ext cx="5445352" cy="3556735"/>
          </a:xfrm>
        </p:spPr>
        <p:txBody>
          <a:bodyPr anchor="t">
            <a:normAutofit fontScale="90000"/>
          </a:bodyPr>
          <a:lstStyle/>
          <a:p>
            <a:pPr fontAlgn="base"/>
            <a:r>
              <a:rPr lang="en-US" sz="8800" b="1" dirty="0">
                <a:solidFill>
                  <a:schemeClr val="bg1"/>
                </a:solidFill>
                <a:latin typeface="Aharoni" panose="02010803020104030203" pitchFamily="2" charset="-79"/>
                <a:cs typeface="Aharoni" panose="02010803020104030203" pitchFamily="2" charset="-79"/>
              </a:rPr>
              <a:t>“Happiest Cities in  America”</a:t>
            </a:r>
          </a:p>
        </p:txBody>
      </p:sp>
      <p:sp>
        <p:nvSpPr>
          <p:cNvPr id="3" name="Subtitle 2">
            <a:extLst>
              <a:ext uri="{FF2B5EF4-FFF2-40B4-BE49-F238E27FC236}">
                <a16:creationId xmlns:a16="http://schemas.microsoft.com/office/drawing/2014/main" id="{BD2D1C6C-6EAC-4241-98C6-D383FF2B9F74}"/>
              </a:ext>
            </a:extLst>
          </p:cNvPr>
          <p:cNvSpPr>
            <a:spLocks noGrp="1"/>
          </p:cNvSpPr>
          <p:nvPr>
            <p:ph type="subTitle" idx="1"/>
          </p:nvPr>
        </p:nvSpPr>
        <p:spPr>
          <a:xfrm>
            <a:off x="6694690" y="3706703"/>
            <a:ext cx="5061861" cy="2432840"/>
          </a:xfrm>
          <a:ln>
            <a:solidFill>
              <a:schemeClr val="bg1"/>
            </a:solidFill>
          </a:ln>
        </p:spPr>
        <p:txBody>
          <a:bodyPr anchor="t">
            <a:normAutofit/>
          </a:bodyPr>
          <a:lstStyle/>
          <a:p>
            <a:r>
              <a:rPr lang="en-US" sz="4000" b="1" dirty="0">
                <a:solidFill>
                  <a:schemeClr val="bg1"/>
                </a:solidFill>
              </a:rPr>
              <a:t>How Can Data Science Substantiate a Study Using Additional Data Points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ree Clipart: Smiley Face Background | Prawny">
            <a:extLst>
              <a:ext uri="{FF2B5EF4-FFF2-40B4-BE49-F238E27FC236}">
                <a16:creationId xmlns:a16="http://schemas.microsoft.com/office/drawing/2014/main" id="{BEB0F6F0-7CFB-4945-BEF2-9B0605780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6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rgbClr val="F4E400"/>
            </a:gs>
          </a:gsLst>
          <a:lin ang="5400000" scaled="1"/>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5893F28-5F42-4F07-A91E-7F946180B8E7}"/>
              </a:ext>
            </a:extLst>
          </p:cNvPr>
          <p:cNvSpPr>
            <a:spLocks noGrp="1"/>
          </p:cNvSpPr>
          <p:nvPr>
            <p:ph type="title"/>
          </p:nvPr>
        </p:nvSpPr>
        <p:spPr>
          <a:xfrm>
            <a:off x="535020" y="685800"/>
            <a:ext cx="2780271" cy="5105400"/>
          </a:xfrm>
        </p:spPr>
        <p:txBody>
          <a:bodyPr>
            <a:normAutofit/>
          </a:bodyPr>
          <a:lstStyle/>
          <a:p>
            <a:r>
              <a:rPr lang="en-US" sz="5400" dirty="0">
                <a:solidFill>
                  <a:srgbClr val="FFFFFF"/>
                </a:solidFill>
                <a:latin typeface="Aharoni" panose="02010803020104030203" pitchFamily="2" charset="-79"/>
                <a:cs typeface="Aharoni" panose="02010803020104030203" pitchFamily="2" charset="-79"/>
              </a:rPr>
              <a:t>Team </a:t>
            </a:r>
            <a:r>
              <a:rPr lang="en-US" sz="8000" dirty="0">
                <a:solidFill>
                  <a:srgbClr val="FFFFFF"/>
                </a:solidFill>
                <a:latin typeface="Aharoni" panose="02010803020104030203" pitchFamily="2" charset="-79"/>
                <a:cs typeface="Aharoni" panose="02010803020104030203" pitchFamily="2" charset="-79"/>
              </a:rPr>
              <a:t>6</a:t>
            </a:r>
            <a:endParaRPr lang="en-US" sz="5400" dirty="0">
              <a:solidFill>
                <a:srgbClr val="FFFFFF"/>
              </a:solidFill>
              <a:latin typeface="Aharoni" panose="02010803020104030203" pitchFamily="2" charset="-79"/>
              <a:cs typeface="Aharoni" panose="02010803020104030203" pitchFamily="2" charset="-79"/>
            </a:endParaRPr>
          </a:p>
        </p:txBody>
      </p:sp>
      <p:graphicFrame>
        <p:nvGraphicFramePr>
          <p:cNvPr id="5" name="Content Placeholder 2">
            <a:extLst>
              <a:ext uri="{FF2B5EF4-FFF2-40B4-BE49-F238E27FC236}">
                <a16:creationId xmlns:a16="http://schemas.microsoft.com/office/drawing/2014/main" id="{889C8687-3D3F-4BC3-8A18-C8CD793D6FDE}"/>
              </a:ext>
            </a:extLst>
          </p:cNvPr>
          <p:cNvGraphicFramePr>
            <a:graphicFrameLocks noGrp="1"/>
          </p:cNvGraphicFramePr>
          <p:nvPr>
            <p:ph idx="1"/>
            <p:extLst>
              <p:ext uri="{D42A27DB-BD31-4B8C-83A1-F6EECF244321}">
                <p14:modId xmlns:p14="http://schemas.microsoft.com/office/powerpoint/2010/main" val="2685668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67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084DE58-46E8-44BF-9E59-4695D36CF3F8}"/>
              </a:ext>
            </a:extLst>
          </p:cNvPr>
          <p:cNvGraphicFramePr>
            <a:graphicFrameLocks noGrp="1"/>
          </p:cNvGraphicFramePr>
          <p:nvPr>
            <p:extLst>
              <p:ext uri="{D42A27DB-BD31-4B8C-83A1-F6EECF244321}">
                <p14:modId xmlns:p14="http://schemas.microsoft.com/office/powerpoint/2010/main" val="797233988"/>
              </p:ext>
            </p:extLst>
          </p:nvPr>
        </p:nvGraphicFramePr>
        <p:xfrm>
          <a:off x="643467" y="1069963"/>
          <a:ext cx="10905066" cy="4718077"/>
        </p:xfrm>
        <a:graphic>
          <a:graphicData uri="http://schemas.openxmlformats.org/drawingml/2006/table">
            <a:tbl>
              <a:tblPr firstRow="1" bandRow="1">
                <a:noFill/>
                <a:tableStyleId>{073A0DAA-6AF3-43AB-8588-CEC1D06C72B9}</a:tableStyleId>
              </a:tblPr>
              <a:tblGrid>
                <a:gridCol w="4163248">
                  <a:extLst>
                    <a:ext uri="{9D8B030D-6E8A-4147-A177-3AD203B41FA5}">
                      <a16:colId xmlns:a16="http://schemas.microsoft.com/office/drawing/2014/main" val="4285495573"/>
                    </a:ext>
                  </a:extLst>
                </a:gridCol>
                <a:gridCol w="2818324">
                  <a:extLst>
                    <a:ext uri="{9D8B030D-6E8A-4147-A177-3AD203B41FA5}">
                      <a16:colId xmlns:a16="http://schemas.microsoft.com/office/drawing/2014/main" val="343865832"/>
                    </a:ext>
                  </a:extLst>
                </a:gridCol>
                <a:gridCol w="3923494">
                  <a:extLst>
                    <a:ext uri="{9D8B030D-6E8A-4147-A177-3AD203B41FA5}">
                      <a16:colId xmlns:a16="http://schemas.microsoft.com/office/drawing/2014/main" val="1902448744"/>
                    </a:ext>
                  </a:extLst>
                </a:gridCol>
              </a:tblGrid>
              <a:tr h="674011">
                <a:tc>
                  <a:txBody>
                    <a:bodyPr/>
                    <a:lstStyle/>
                    <a:p>
                      <a:r>
                        <a:rPr lang="en-US" sz="2300" b="1">
                          <a:solidFill>
                            <a:schemeClr val="tx1">
                              <a:lumMod val="75000"/>
                              <a:lumOff val="25000"/>
                            </a:schemeClr>
                          </a:solidFill>
                        </a:rPr>
                        <a:t>Topic</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2300" b="1">
                          <a:solidFill>
                            <a:schemeClr val="tx1">
                              <a:lumMod val="75000"/>
                              <a:lumOff val="25000"/>
                            </a:schemeClr>
                          </a:solidFill>
                        </a:rPr>
                        <a:t>Presenter</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2300" b="1">
                          <a:solidFill>
                            <a:schemeClr val="tx1">
                              <a:lumMod val="75000"/>
                              <a:lumOff val="25000"/>
                            </a:schemeClr>
                          </a:solidFill>
                        </a:rPr>
                        <a:t>Time (Minutes)</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753781936"/>
                  </a:ext>
                </a:extLst>
              </a:tr>
              <a:tr h="674011">
                <a:tc>
                  <a:txBody>
                    <a:bodyPr/>
                    <a:lstStyle/>
                    <a:p>
                      <a:r>
                        <a:rPr lang="en-US" sz="2300">
                          <a:solidFill>
                            <a:schemeClr val="tx1">
                              <a:lumMod val="75000"/>
                              <a:lumOff val="25000"/>
                            </a:schemeClr>
                          </a:solidFill>
                        </a:rPr>
                        <a:t>Project Intro &amp; Survey</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Mike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1</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20501676"/>
                  </a:ext>
                </a:extLst>
              </a:tr>
              <a:tr h="674011">
                <a:tc>
                  <a:txBody>
                    <a:bodyPr/>
                    <a:lstStyle/>
                    <a:p>
                      <a:r>
                        <a:rPr lang="en-US" sz="2300">
                          <a:solidFill>
                            <a:schemeClr val="tx1">
                              <a:lumMod val="75000"/>
                              <a:lumOff val="25000"/>
                            </a:schemeClr>
                          </a:solidFill>
                        </a:rPr>
                        <a:t>Using Yelp Restaurant Data</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Ben</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518327750"/>
                  </a:ext>
                </a:extLst>
              </a:tr>
              <a:tr h="674011">
                <a:tc>
                  <a:txBody>
                    <a:bodyPr/>
                    <a:lstStyle/>
                    <a:p>
                      <a:r>
                        <a:rPr lang="en-US" sz="2300">
                          <a:solidFill>
                            <a:schemeClr val="tx1">
                              <a:lumMod val="75000"/>
                              <a:lumOff val="25000"/>
                            </a:schemeClr>
                          </a:solidFill>
                        </a:rPr>
                        <a:t>Using data.gov Census Data</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Dave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32950575"/>
                  </a:ext>
                </a:extLst>
              </a:tr>
              <a:tr h="674011">
                <a:tc>
                  <a:txBody>
                    <a:bodyPr/>
                    <a:lstStyle/>
                    <a:p>
                      <a:r>
                        <a:rPr lang="en-US" sz="2300">
                          <a:solidFill>
                            <a:schemeClr val="tx1">
                              <a:lumMod val="75000"/>
                              <a:lumOff val="25000"/>
                            </a:schemeClr>
                          </a:solidFill>
                        </a:rPr>
                        <a:t>Using weather Data</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Krunal</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264168952"/>
                  </a:ext>
                </a:extLst>
              </a:tr>
              <a:tr h="674011">
                <a:tc>
                  <a:txBody>
                    <a:bodyPr/>
                    <a:lstStyle/>
                    <a:p>
                      <a:r>
                        <a:rPr lang="en-US" sz="2300">
                          <a:solidFill>
                            <a:schemeClr val="tx1">
                              <a:lumMod val="75000"/>
                              <a:lumOff val="25000"/>
                            </a:schemeClr>
                          </a:solidFill>
                        </a:rPr>
                        <a:t>Using Yelp Bar Data</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Mike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06897171"/>
                  </a:ext>
                </a:extLst>
              </a:tr>
              <a:tr h="674011">
                <a:tc>
                  <a:txBody>
                    <a:bodyPr/>
                    <a:lstStyle/>
                    <a:p>
                      <a:r>
                        <a:rPr lang="en-US" sz="2300">
                          <a:solidFill>
                            <a:schemeClr val="tx1">
                              <a:lumMod val="75000"/>
                              <a:lumOff val="25000"/>
                            </a:schemeClr>
                          </a:solidFill>
                        </a:rPr>
                        <a:t>Conclusion</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2300">
                          <a:solidFill>
                            <a:schemeClr val="tx1">
                              <a:lumMod val="75000"/>
                              <a:lumOff val="25000"/>
                            </a:schemeClr>
                          </a:solidFill>
                        </a:rPr>
                        <a:t>??</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2300" dirty="0">
                          <a:solidFill>
                            <a:schemeClr val="tx1">
                              <a:lumMod val="75000"/>
                              <a:lumOff val="25000"/>
                            </a:schemeClr>
                          </a:solidFill>
                        </a:rPr>
                        <a:t>1</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288832774"/>
                  </a:ext>
                </a:extLst>
              </a:tr>
            </a:tbl>
          </a:graphicData>
        </a:graphic>
      </p:graphicFrame>
    </p:spTree>
    <p:extLst>
      <p:ext uri="{BB962C8B-B14F-4D97-AF65-F5344CB8AC3E}">
        <p14:creationId xmlns:p14="http://schemas.microsoft.com/office/powerpoint/2010/main" val="155107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Our Question…. </a:t>
            </a:r>
          </a:p>
        </p:txBody>
      </p:sp>
      <p:pic>
        <p:nvPicPr>
          <p:cNvPr id="4" name="Picture 3">
            <a:extLst>
              <a:ext uri="{FF2B5EF4-FFF2-40B4-BE49-F238E27FC236}">
                <a16:creationId xmlns:a16="http://schemas.microsoft.com/office/drawing/2014/main" id="{690DAE5A-F3FC-4926-A066-F0308AEC18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81356" y="0"/>
            <a:ext cx="2659595" cy="1992923"/>
          </a:xfrm>
          <a:prstGeom prst="rect">
            <a:avLst/>
          </a:prstGeom>
        </p:spPr>
      </p:pic>
      <p:sp>
        <p:nvSpPr>
          <p:cNvPr id="6" name="Rectangle 5">
            <a:extLst>
              <a:ext uri="{FF2B5EF4-FFF2-40B4-BE49-F238E27FC236}">
                <a16:creationId xmlns:a16="http://schemas.microsoft.com/office/drawing/2014/main" id="{06297F18-B50B-412F-884A-0907DE044CA8}"/>
              </a:ext>
            </a:extLst>
          </p:cNvPr>
          <p:cNvSpPr/>
          <p:nvPr/>
        </p:nvSpPr>
        <p:spPr>
          <a:xfrm>
            <a:off x="816434" y="1287004"/>
            <a:ext cx="10515600" cy="2123658"/>
          </a:xfrm>
          <a:prstGeom prst="rect">
            <a:avLst/>
          </a:prstGeom>
        </p:spPr>
        <p:txBody>
          <a:bodyPr wrap="square">
            <a:spAutoFit/>
          </a:bodyPr>
          <a:lstStyle/>
          <a:p>
            <a:r>
              <a:rPr lang="en-US" sz="4400" dirty="0"/>
              <a:t>How Can Data Science Substantiate the “Happiest Cities in America” Study  By Using Additional Data Points?</a:t>
            </a:r>
            <a:endParaRPr lang="en-US" sz="3600" dirty="0"/>
          </a:p>
        </p:txBody>
      </p:sp>
      <p:sp>
        <p:nvSpPr>
          <p:cNvPr id="7" name="Rectangle 6">
            <a:extLst>
              <a:ext uri="{FF2B5EF4-FFF2-40B4-BE49-F238E27FC236}">
                <a16:creationId xmlns:a16="http://schemas.microsoft.com/office/drawing/2014/main" id="{E42B6AAC-3B7A-4519-8D91-150C481DB2F2}"/>
              </a:ext>
            </a:extLst>
          </p:cNvPr>
          <p:cNvSpPr/>
          <p:nvPr/>
        </p:nvSpPr>
        <p:spPr>
          <a:xfrm>
            <a:off x="220442" y="3888166"/>
            <a:ext cx="11751115" cy="2585323"/>
          </a:xfrm>
          <a:prstGeom prst="rect">
            <a:avLst/>
          </a:prstGeom>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Using Pandas to clean and format our data set(s)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Creating a </a:t>
            </a:r>
            <a:r>
              <a:rPr lang="en-US" b="0" i="0" dirty="0" err="1">
                <a:effectLst/>
                <a:latin typeface="Arial" panose="020B0604020202020204" pitchFamily="34" charset="0"/>
              </a:rPr>
              <a:t>Jupyter</a:t>
            </a:r>
            <a:r>
              <a:rPr lang="en-US" b="0" i="0" dirty="0">
                <a:effectLst/>
                <a:latin typeface="Arial" panose="020B0604020202020204" pitchFamily="34" charset="0"/>
              </a:rPr>
              <a:t> Notebook describing the data exploration and cleanup process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Creating a </a:t>
            </a:r>
            <a:r>
              <a:rPr lang="en-US" b="0" i="0" dirty="0" err="1">
                <a:effectLst/>
                <a:latin typeface="Arial" panose="020B0604020202020204" pitchFamily="34" charset="0"/>
              </a:rPr>
              <a:t>Jupyter</a:t>
            </a:r>
            <a:r>
              <a:rPr lang="en-US" b="0" i="0" dirty="0">
                <a:effectLst/>
                <a:latin typeface="Arial" panose="020B0604020202020204" pitchFamily="34" charset="0"/>
              </a:rPr>
              <a:t> Notebook illustrating the  final data analysis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Using Matplotlib to create visualizations of our data </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Using </a:t>
            </a:r>
            <a:r>
              <a:rPr lang="en-US" b="0" i="0" dirty="0">
                <a:effectLst/>
                <a:latin typeface="Arial" panose="020B0604020202020204" pitchFamily="34" charset="0"/>
              </a:rPr>
              <a:t>API’s to find data pertinent to your primary research questions</a:t>
            </a:r>
          </a:p>
        </p:txBody>
      </p:sp>
    </p:spTree>
    <p:extLst>
      <p:ext uri="{BB962C8B-B14F-4D97-AF65-F5344CB8AC3E}">
        <p14:creationId xmlns:p14="http://schemas.microsoft.com/office/powerpoint/2010/main" val="25533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fontScale="90000"/>
          </a:bodyPr>
          <a:lstStyle/>
          <a:p>
            <a:r>
              <a:rPr lang="en-US" b="1" dirty="0"/>
              <a:t>The Baseline - Happiest Cities in America Survey</a:t>
            </a:r>
            <a:br>
              <a:rPr lang="en-US" dirty="0"/>
            </a:br>
            <a:r>
              <a:rPr lang="en-US" sz="1800" dirty="0"/>
              <a:t>Mar 11, 2019  |  Adam McCann, Financial Writer</a:t>
            </a:r>
            <a:endParaRPr lang="en-US" dirty="0"/>
          </a:p>
        </p:txBody>
      </p:sp>
      <p:sp>
        <p:nvSpPr>
          <p:cNvPr id="3" name="Content Placeholder 2">
            <a:extLst>
              <a:ext uri="{FF2B5EF4-FFF2-40B4-BE49-F238E27FC236}">
                <a16:creationId xmlns:a16="http://schemas.microsoft.com/office/drawing/2014/main" id="{C49DB911-2A05-43A6-A722-16F2917BDE42}"/>
              </a:ext>
            </a:extLst>
          </p:cNvPr>
          <p:cNvSpPr>
            <a:spLocks noGrp="1"/>
          </p:cNvSpPr>
          <p:nvPr>
            <p:ph idx="1"/>
          </p:nvPr>
        </p:nvSpPr>
        <p:spPr>
          <a:xfrm>
            <a:off x="838200" y="1439126"/>
            <a:ext cx="10515600" cy="2821789"/>
          </a:xfrm>
        </p:spPr>
        <p:txBody>
          <a:bodyPr>
            <a:normAutofit/>
          </a:bodyPr>
          <a:lstStyle/>
          <a:p>
            <a:r>
              <a:rPr lang="en-US" sz="2000" dirty="0"/>
              <a:t>WalletHub drew upon the various findings in order to determine which among more than 180 of the largest U.S. cities is home to the happiest people in America including the 150 most populated U.S. cities, plus at least two of the most populated cities in each state.</a:t>
            </a:r>
          </a:p>
          <a:p>
            <a:r>
              <a:rPr lang="en-US" sz="2000" dirty="0"/>
              <a:t>Three key dimensions were analyzed: 1) Emotional &amp; Physical Well-Being, 2) Income &amp; Employment and 3) Community &amp; Environment  and 31 key indicators of happiness, ranging from depression rate to income-growth rate to average leisure time spent per day. </a:t>
            </a:r>
          </a:p>
        </p:txBody>
      </p:sp>
      <p:sp>
        <p:nvSpPr>
          <p:cNvPr id="4" name="Rectangle 3">
            <a:extLst>
              <a:ext uri="{FF2B5EF4-FFF2-40B4-BE49-F238E27FC236}">
                <a16:creationId xmlns:a16="http://schemas.microsoft.com/office/drawing/2014/main" id="{B466BB58-C528-4248-98A1-B7C266D705E8}"/>
              </a:ext>
            </a:extLst>
          </p:cNvPr>
          <p:cNvSpPr/>
          <p:nvPr/>
        </p:nvSpPr>
        <p:spPr>
          <a:xfrm>
            <a:off x="2548378" y="6376937"/>
            <a:ext cx="7104669" cy="307777"/>
          </a:xfrm>
          <a:prstGeom prst="rect">
            <a:avLst/>
          </a:prstGeom>
        </p:spPr>
        <p:txBody>
          <a:bodyPr wrap="square">
            <a:spAutoFit/>
          </a:bodyPr>
          <a:lstStyle/>
          <a:p>
            <a:pPr algn="ctr"/>
            <a:r>
              <a:rPr lang="en-US" sz="1400" dirty="0">
                <a:hlinkClick r:id="rId2"/>
              </a:rPr>
              <a:t>https://wallethub.com/edu/happiest-places-to-live/32619/#methodology</a:t>
            </a:r>
            <a:endParaRPr lang="en-US" sz="1400" dirty="0"/>
          </a:p>
        </p:txBody>
      </p:sp>
      <p:pic>
        <p:nvPicPr>
          <p:cNvPr id="5" name="Picture 4">
            <a:extLst>
              <a:ext uri="{FF2B5EF4-FFF2-40B4-BE49-F238E27FC236}">
                <a16:creationId xmlns:a16="http://schemas.microsoft.com/office/drawing/2014/main" id="{C8BD49F5-64C0-4D9F-80F7-079B3C946520}"/>
              </a:ext>
            </a:extLst>
          </p:cNvPr>
          <p:cNvPicPr>
            <a:picLocks noChangeAspect="1"/>
          </p:cNvPicPr>
          <p:nvPr/>
        </p:nvPicPr>
        <p:blipFill>
          <a:blip r:embed="rId3"/>
          <a:stretch>
            <a:fillRect/>
          </a:stretch>
        </p:blipFill>
        <p:spPr>
          <a:xfrm>
            <a:off x="3709186" y="3459840"/>
            <a:ext cx="3815074" cy="2776099"/>
          </a:xfrm>
          <a:prstGeom prst="rect">
            <a:avLst/>
          </a:prstGeom>
        </p:spPr>
      </p:pic>
    </p:spTree>
    <p:extLst>
      <p:ext uri="{BB962C8B-B14F-4D97-AF65-F5344CB8AC3E}">
        <p14:creationId xmlns:p14="http://schemas.microsoft.com/office/powerpoint/2010/main" val="22237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The Details - Happiest Cities in America Survey</a:t>
            </a:r>
            <a:br>
              <a:rPr lang="en-US" dirty="0"/>
            </a:br>
            <a:r>
              <a:rPr lang="en-US" sz="1800" dirty="0"/>
              <a:t>Mar 11, 2019  |  Adam McCann, Financial Writer</a:t>
            </a:r>
            <a:endParaRPr lang="en-US" dirty="0"/>
          </a:p>
        </p:txBody>
      </p:sp>
      <p:sp>
        <p:nvSpPr>
          <p:cNvPr id="8" name="Rectangle 7">
            <a:extLst>
              <a:ext uri="{FF2B5EF4-FFF2-40B4-BE49-F238E27FC236}">
                <a16:creationId xmlns:a16="http://schemas.microsoft.com/office/drawing/2014/main" id="{D23543C6-F360-4B99-B66B-096E5706FC6A}"/>
              </a:ext>
            </a:extLst>
          </p:cNvPr>
          <p:cNvSpPr/>
          <p:nvPr/>
        </p:nvSpPr>
        <p:spPr>
          <a:xfrm>
            <a:off x="429377" y="1595183"/>
            <a:ext cx="3686086" cy="4308872"/>
          </a:xfrm>
          <a:prstGeom prst="rect">
            <a:avLst/>
          </a:prstGeom>
          <a:ln>
            <a:noFill/>
          </a:ln>
        </p:spPr>
        <p:txBody>
          <a:bodyPr wrap="square">
            <a:spAutoFit/>
          </a:bodyPr>
          <a:lstStyle/>
          <a:p>
            <a:pPr fontAlgn="base"/>
            <a:r>
              <a:rPr lang="en-US" sz="2000" b="0" i="0" dirty="0">
                <a:solidFill>
                  <a:srgbClr val="000000"/>
                </a:solidFill>
                <a:effectLst/>
                <a:latin typeface="ProximaNova-Bold"/>
              </a:rPr>
              <a:t>Emotional &amp; Physical Well-Being</a:t>
            </a:r>
          </a:p>
          <a:p>
            <a:pPr marL="285750" indent="-285750" fontAlgn="base">
              <a:buFont typeface="Arial" panose="020B0604020202020204" pitchFamily="34" charset="0"/>
              <a:buChar char="•"/>
            </a:pPr>
            <a:r>
              <a:rPr lang="en-US" b="0" i="0" dirty="0">
                <a:solidFill>
                  <a:srgbClr val="000000"/>
                </a:solidFill>
                <a:effectLst/>
                <a:latin typeface="ProximaNova-Regular"/>
              </a:rPr>
              <a:t>Life-Satisfaction Index</a:t>
            </a:r>
          </a:p>
          <a:p>
            <a:pPr marL="285750" indent="-285750" fontAlgn="base">
              <a:buFont typeface="Arial" panose="020B0604020202020204" pitchFamily="34" charset="0"/>
              <a:buChar char="•"/>
            </a:pPr>
            <a:r>
              <a:rPr lang="en-US" b="0" i="0" dirty="0">
                <a:solidFill>
                  <a:srgbClr val="000000"/>
                </a:solidFill>
                <a:effectLst/>
                <a:latin typeface="ProximaNova-Regular"/>
              </a:rPr>
              <a:t>Emotional-Health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Depression Rate</a:t>
            </a:r>
          </a:p>
          <a:p>
            <a:pPr marL="285750" indent="-285750" fontAlgn="base">
              <a:buFont typeface="Arial" panose="020B0604020202020204" pitchFamily="34" charset="0"/>
              <a:buChar char="•"/>
            </a:pPr>
            <a:r>
              <a:rPr lang="en-US" b="0" i="0" dirty="0">
                <a:solidFill>
                  <a:srgbClr val="000000"/>
                </a:solidFill>
                <a:effectLst/>
                <a:latin typeface="ProximaNova-Regular"/>
              </a:rPr>
              <a:t>Suicide Rate</a:t>
            </a:r>
          </a:p>
          <a:p>
            <a:pPr marL="285750" indent="-285750" fontAlgn="base">
              <a:buFont typeface="Arial" panose="020B0604020202020204" pitchFamily="34" charset="0"/>
              <a:buChar char="•"/>
            </a:pPr>
            <a:r>
              <a:rPr lang="en-US" b="0" i="0" dirty="0">
                <a:solidFill>
                  <a:srgbClr val="000000"/>
                </a:solidFill>
                <a:effectLst/>
                <a:latin typeface="ProximaNova-Regular"/>
              </a:rPr>
              <a:t>Adequate-Sleep Rate</a:t>
            </a:r>
          </a:p>
          <a:p>
            <a:pPr marL="285750" indent="-285750" fontAlgn="base">
              <a:buFont typeface="Arial" panose="020B0604020202020204" pitchFamily="34" charset="0"/>
              <a:buChar char="•"/>
            </a:pPr>
            <a:r>
              <a:rPr lang="en-US" b="0" i="0" dirty="0">
                <a:solidFill>
                  <a:srgbClr val="000000"/>
                </a:solidFill>
                <a:effectLst/>
                <a:latin typeface="ProximaNova-Regular"/>
              </a:rPr>
              <a:t>Physical-Health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Sports-Participation Rate</a:t>
            </a:r>
          </a:p>
          <a:p>
            <a:pPr marL="285750" indent="-285750" fontAlgn="base">
              <a:buFont typeface="Arial" panose="020B0604020202020204" pitchFamily="34" charset="0"/>
              <a:buChar char="•"/>
            </a:pPr>
            <a:r>
              <a:rPr lang="en-US" b="0" i="0" dirty="0">
                <a:solidFill>
                  <a:srgbClr val="000000"/>
                </a:solidFill>
                <a:effectLst/>
                <a:latin typeface="ProximaNova-Regular"/>
              </a:rPr>
              <a:t>Marijuana usage</a:t>
            </a:r>
          </a:p>
          <a:p>
            <a:pPr marL="285750" indent="-285750" fontAlgn="base">
              <a:buFont typeface="Arial" panose="020B0604020202020204" pitchFamily="34" charset="0"/>
              <a:buChar char="•"/>
            </a:pPr>
            <a:r>
              <a:rPr lang="en-US" b="0" i="0" dirty="0">
                <a:solidFill>
                  <a:srgbClr val="000000"/>
                </a:solidFill>
                <a:effectLst/>
                <a:latin typeface="ProximaNova-Regular"/>
              </a:rPr>
              <a:t>Opioid Prescriptions Dispensed</a:t>
            </a:r>
          </a:p>
          <a:p>
            <a:pPr marL="285750" indent="-285750" fontAlgn="base">
              <a:buFont typeface="Arial" panose="020B0604020202020204" pitchFamily="34" charset="0"/>
              <a:buChar char="•"/>
            </a:pPr>
            <a:r>
              <a:rPr lang="en-US" b="0" i="0" dirty="0">
                <a:solidFill>
                  <a:srgbClr val="000000"/>
                </a:solidFill>
                <a:effectLst/>
                <a:latin typeface="ProximaNova-Regular"/>
              </a:rPr>
              <a:t>Illness &amp; Disability Index</a:t>
            </a:r>
          </a:p>
          <a:p>
            <a:pPr marL="285750" indent="-285750" fontAlgn="base">
              <a:buFont typeface="Arial" panose="020B0604020202020204" pitchFamily="34" charset="0"/>
              <a:buChar char="•"/>
            </a:pPr>
            <a:r>
              <a:rPr lang="en-US" b="0" i="0" dirty="0">
                <a:solidFill>
                  <a:srgbClr val="000000"/>
                </a:solidFill>
                <a:effectLst/>
                <a:latin typeface="ProximaNova-Regular"/>
              </a:rPr>
              <a:t>Life Expectancy</a:t>
            </a:r>
          </a:p>
          <a:p>
            <a:pPr marL="285750" indent="-285750" fontAlgn="base">
              <a:buFont typeface="Arial" panose="020B0604020202020204" pitchFamily="34" charset="0"/>
              <a:buChar char="•"/>
            </a:pPr>
            <a:r>
              <a:rPr lang="en-US" b="0" i="0" dirty="0">
                <a:solidFill>
                  <a:srgbClr val="000000"/>
                </a:solidFill>
                <a:effectLst/>
                <a:latin typeface="ProximaNova-Regular"/>
              </a:rPr>
              <a:t>Food-Insecurity Rate</a:t>
            </a:r>
          </a:p>
          <a:p>
            <a:pPr marL="285750" indent="-285750" fontAlgn="base">
              <a:buFont typeface="Arial" panose="020B0604020202020204" pitchFamily="34" charset="0"/>
              <a:buChar char="•"/>
            </a:pPr>
            <a:endParaRPr lang="en-US" dirty="0">
              <a:solidFill>
                <a:srgbClr val="000000"/>
              </a:solidFill>
              <a:latin typeface="ProximaNova-Regular"/>
            </a:endParaRPr>
          </a:p>
          <a:p>
            <a:pPr marL="285750" indent="-285750" fontAlgn="base">
              <a:buFont typeface="Arial" panose="020B0604020202020204" pitchFamily="34" charset="0"/>
              <a:buChar char="•"/>
            </a:pPr>
            <a:endParaRPr lang="en-US" sz="2000" b="0" i="0" dirty="0">
              <a:solidFill>
                <a:srgbClr val="000000"/>
              </a:solidFill>
              <a:effectLst/>
              <a:latin typeface="ProximaNova-Regular"/>
            </a:endParaRPr>
          </a:p>
        </p:txBody>
      </p:sp>
      <p:sp>
        <p:nvSpPr>
          <p:cNvPr id="9" name="Rectangle 8">
            <a:extLst>
              <a:ext uri="{FF2B5EF4-FFF2-40B4-BE49-F238E27FC236}">
                <a16:creationId xmlns:a16="http://schemas.microsoft.com/office/drawing/2014/main" id="{C969DF95-BF3D-4BB3-8D40-4C8FBDE5EC7F}"/>
              </a:ext>
            </a:extLst>
          </p:cNvPr>
          <p:cNvSpPr/>
          <p:nvPr/>
        </p:nvSpPr>
        <p:spPr>
          <a:xfrm>
            <a:off x="4586805" y="1595183"/>
            <a:ext cx="3008119" cy="4001095"/>
          </a:xfrm>
          <a:prstGeom prst="rect">
            <a:avLst/>
          </a:prstGeom>
          <a:ln>
            <a:noFill/>
          </a:ln>
        </p:spPr>
        <p:txBody>
          <a:bodyPr wrap="square">
            <a:spAutoFit/>
          </a:bodyPr>
          <a:lstStyle/>
          <a:p>
            <a:pPr fontAlgn="base"/>
            <a:r>
              <a:rPr lang="en-US" sz="2000" dirty="0">
                <a:solidFill>
                  <a:srgbClr val="000000"/>
                </a:solidFill>
                <a:latin typeface="ProximaNova-Bold"/>
              </a:rPr>
              <a:t>Income &amp; Employment </a:t>
            </a:r>
          </a:p>
          <a:p>
            <a:pPr marL="285750" indent="-285750" fontAlgn="base">
              <a:buFont typeface="Arial" panose="020B0604020202020204" pitchFamily="34" charset="0"/>
              <a:buChar char="•"/>
            </a:pPr>
            <a:r>
              <a:rPr lang="en-US" dirty="0">
                <a:latin typeface="ProximaNova-Bold"/>
              </a:rPr>
              <a:t>Income-Growth Rate</a:t>
            </a:r>
          </a:p>
          <a:p>
            <a:pPr marL="285750" indent="-285750" fontAlgn="base">
              <a:buFont typeface="Arial" panose="020B0604020202020204" pitchFamily="34" charset="0"/>
              <a:buChar char="•"/>
            </a:pPr>
            <a:r>
              <a:rPr lang="en-US" dirty="0">
                <a:latin typeface="ProximaNova-Bold"/>
              </a:rPr>
              <a:t>Households Earnings</a:t>
            </a:r>
          </a:p>
          <a:p>
            <a:pPr marL="285750" indent="-285750" fontAlgn="base">
              <a:buFont typeface="Arial" panose="020B0604020202020204" pitchFamily="34" charset="0"/>
              <a:buChar char="•"/>
            </a:pPr>
            <a:r>
              <a:rPr lang="en-US" dirty="0">
                <a:latin typeface="ProximaNova-Bold"/>
              </a:rPr>
              <a:t>Poverty Rate</a:t>
            </a:r>
          </a:p>
          <a:p>
            <a:pPr marL="285750" indent="-285750" fontAlgn="base">
              <a:buFont typeface="Arial" panose="020B0604020202020204" pitchFamily="34" charset="0"/>
              <a:buChar char="•"/>
            </a:pPr>
            <a:r>
              <a:rPr lang="en-US" dirty="0">
                <a:latin typeface="ProximaNova-Bold"/>
              </a:rPr>
              <a:t>Job Satisfaction</a:t>
            </a:r>
          </a:p>
          <a:p>
            <a:pPr marL="285750" indent="-285750" fontAlgn="base">
              <a:buFont typeface="Arial" panose="020B0604020202020204" pitchFamily="34" charset="0"/>
              <a:buChar char="•"/>
            </a:pPr>
            <a:r>
              <a:rPr lang="en-US" dirty="0">
                <a:latin typeface="ProximaNova-Bold"/>
              </a:rPr>
              <a:t>4+ Star Job Opportunities</a:t>
            </a:r>
          </a:p>
          <a:p>
            <a:pPr marL="285750" indent="-285750" fontAlgn="base">
              <a:buFont typeface="Arial" panose="020B0604020202020204" pitchFamily="34" charset="0"/>
              <a:buChar char="•"/>
            </a:pPr>
            <a:r>
              <a:rPr lang="en-US" dirty="0">
                <a:latin typeface="ProximaNova-Bold"/>
              </a:rPr>
              <a:t>Job Security</a:t>
            </a:r>
          </a:p>
          <a:p>
            <a:pPr marL="285750" indent="-285750" fontAlgn="base">
              <a:buFont typeface="Arial" panose="020B0604020202020204" pitchFamily="34" charset="0"/>
              <a:buChar char="•"/>
            </a:pPr>
            <a:r>
              <a:rPr lang="en-US" dirty="0">
                <a:latin typeface="ProximaNova-Bold"/>
              </a:rPr>
              <a:t>Unemployment Rate</a:t>
            </a:r>
          </a:p>
          <a:p>
            <a:pPr marL="285750" indent="-285750" fontAlgn="base">
              <a:buFont typeface="Arial" panose="020B0604020202020204" pitchFamily="34" charset="0"/>
              <a:buChar char="•"/>
            </a:pPr>
            <a:r>
              <a:rPr lang="en-US" dirty="0">
                <a:latin typeface="ProximaNova-Bold"/>
              </a:rPr>
              <a:t>Underemployment Rate</a:t>
            </a:r>
          </a:p>
          <a:p>
            <a:pPr marL="285750" indent="-285750" fontAlgn="base">
              <a:buFont typeface="Arial" panose="020B0604020202020204" pitchFamily="34" charset="0"/>
              <a:buChar char="•"/>
            </a:pPr>
            <a:r>
              <a:rPr lang="en-US" dirty="0">
                <a:latin typeface="ProximaNova-Bold"/>
              </a:rPr>
              <a:t>Bankruptcy Rate</a:t>
            </a:r>
          </a:p>
          <a:p>
            <a:pPr marL="285750" indent="-285750" fontAlgn="base">
              <a:buFont typeface="Arial" panose="020B0604020202020204" pitchFamily="34" charset="0"/>
              <a:buChar char="•"/>
            </a:pPr>
            <a:r>
              <a:rPr lang="en-US" dirty="0">
                <a:latin typeface="ProximaNova-Bold"/>
              </a:rPr>
              <a:t>Weekly Work Hours</a:t>
            </a:r>
          </a:p>
          <a:p>
            <a:pPr marL="285750" indent="-285750" fontAlgn="base">
              <a:buFont typeface="Arial" panose="020B0604020202020204" pitchFamily="34" charset="0"/>
              <a:buChar char="•"/>
            </a:pPr>
            <a:r>
              <a:rPr lang="en-US" dirty="0">
                <a:latin typeface="ProximaNova-Bold"/>
              </a:rPr>
              <a:t>Commute Time</a:t>
            </a: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p:txBody>
      </p:sp>
      <p:sp>
        <p:nvSpPr>
          <p:cNvPr id="10" name="Rectangle 9">
            <a:extLst>
              <a:ext uri="{FF2B5EF4-FFF2-40B4-BE49-F238E27FC236}">
                <a16:creationId xmlns:a16="http://schemas.microsoft.com/office/drawing/2014/main" id="{BC8D2C4E-78D2-4FAA-9FF6-BF153AC29D1D}"/>
              </a:ext>
            </a:extLst>
          </p:cNvPr>
          <p:cNvSpPr/>
          <p:nvPr/>
        </p:nvSpPr>
        <p:spPr>
          <a:xfrm>
            <a:off x="7746838" y="1595183"/>
            <a:ext cx="3849217" cy="2616101"/>
          </a:xfrm>
          <a:prstGeom prst="rect">
            <a:avLst/>
          </a:prstGeom>
        </p:spPr>
        <p:txBody>
          <a:bodyPr wrap="square">
            <a:spAutoFit/>
          </a:bodyPr>
          <a:lstStyle/>
          <a:p>
            <a:pPr fontAlgn="base"/>
            <a:r>
              <a:rPr lang="en-US" sz="2000" dirty="0">
                <a:solidFill>
                  <a:srgbClr val="000000"/>
                </a:solidFill>
                <a:latin typeface="ProximaNova-Bold"/>
              </a:rPr>
              <a:t>Community &amp; Environment</a:t>
            </a:r>
          </a:p>
          <a:p>
            <a:pPr marL="285750" indent="-285750" fontAlgn="base">
              <a:buFont typeface="Arial" panose="020B0604020202020204" pitchFamily="34" charset="0"/>
              <a:buChar char="•"/>
            </a:pPr>
            <a:r>
              <a:rPr lang="en-US" dirty="0">
                <a:solidFill>
                  <a:srgbClr val="000000"/>
                </a:solidFill>
                <a:latin typeface="ProximaNova-Bold"/>
              </a:rPr>
              <a:t>Strength of Social Ties</a:t>
            </a:r>
          </a:p>
          <a:p>
            <a:pPr marL="285750" indent="-285750" fontAlgn="base">
              <a:buFont typeface="Arial" panose="020B0604020202020204" pitchFamily="34" charset="0"/>
              <a:buChar char="•"/>
            </a:pPr>
            <a:r>
              <a:rPr lang="en-US" dirty="0">
                <a:solidFill>
                  <a:srgbClr val="000000"/>
                </a:solidFill>
                <a:latin typeface="ProximaNova-Bold"/>
              </a:rPr>
              <a:t>WalletHub’s Most Caring Cities Ranking</a:t>
            </a:r>
          </a:p>
          <a:p>
            <a:pPr marL="285750" indent="-285750" fontAlgn="base">
              <a:buFont typeface="Arial" panose="020B0604020202020204" pitchFamily="34" charset="0"/>
              <a:buChar char="•"/>
            </a:pPr>
            <a:r>
              <a:rPr lang="en-US" dirty="0">
                <a:solidFill>
                  <a:srgbClr val="000000"/>
                </a:solidFill>
                <a:latin typeface="ProximaNova-Bold"/>
              </a:rPr>
              <a:t>Separation &amp; Divorce Rate</a:t>
            </a:r>
          </a:p>
          <a:p>
            <a:pPr marL="285750" indent="-285750" fontAlgn="base">
              <a:buFont typeface="Arial" panose="020B0604020202020204" pitchFamily="34" charset="0"/>
              <a:buChar char="•"/>
            </a:pPr>
            <a:r>
              <a:rPr lang="en-US" dirty="0">
                <a:solidFill>
                  <a:srgbClr val="000000"/>
                </a:solidFill>
                <a:latin typeface="ProximaNova-Bold"/>
              </a:rPr>
              <a:t>Ideal Weather</a:t>
            </a:r>
          </a:p>
          <a:p>
            <a:pPr marL="285750" indent="-285750" fontAlgn="base">
              <a:buFont typeface="Arial" panose="020B0604020202020204" pitchFamily="34" charset="0"/>
              <a:buChar char="•"/>
            </a:pPr>
            <a:r>
              <a:rPr lang="en-US" dirty="0">
                <a:solidFill>
                  <a:srgbClr val="000000"/>
                </a:solidFill>
                <a:latin typeface="ProximaNova-Bold"/>
              </a:rPr>
              <a:t>Acres of Parkland</a:t>
            </a:r>
          </a:p>
          <a:p>
            <a:pPr marL="285750" indent="-285750" fontAlgn="base">
              <a:buFont typeface="Arial" panose="020B0604020202020204" pitchFamily="34" charset="0"/>
              <a:buChar char="•"/>
            </a:pPr>
            <a:r>
              <a:rPr lang="en-US" dirty="0">
                <a:solidFill>
                  <a:srgbClr val="000000"/>
                </a:solidFill>
                <a:latin typeface="ProximaNova-Bold"/>
              </a:rPr>
              <a:t>Average Leisure Time Spent per Day</a:t>
            </a:r>
          </a:p>
          <a:p>
            <a:pPr marL="285750" indent="-285750" fontAlgn="base">
              <a:buFont typeface="Arial" panose="020B0604020202020204" pitchFamily="34" charset="0"/>
              <a:buChar char="•"/>
            </a:pPr>
            <a:r>
              <a:rPr lang="en-US" dirty="0">
                <a:solidFill>
                  <a:srgbClr val="000000"/>
                </a:solidFill>
                <a:latin typeface="ProximaNova-Bold"/>
              </a:rPr>
              <a:t>Well-Being “Community” Rank</a:t>
            </a:r>
            <a:endParaRPr lang="en-US" b="0" i="0" dirty="0">
              <a:solidFill>
                <a:srgbClr val="000000"/>
              </a:solidFill>
              <a:effectLst/>
              <a:latin typeface="ProximaNova-Regular"/>
            </a:endParaRPr>
          </a:p>
        </p:txBody>
      </p:sp>
    </p:spTree>
    <p:extLst>
      <p:ext uri="{BB962C8B-B14F-4D97-AF65-F5344CB8AC3E}">
        <p14:creationId xmlns:p14="http://schemas.microsoft.com/office/powerpoint/2010/main" val="335100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2063046" cy="1325563"/>
          </a:xfrm>
        </p:spPr>
        <p:txBody>
          <a:bodyPr>
            <a:normAutofit/>
          </a:bodyPr>
          <a:lstStyle/>
          <a:p>
            <a:r>
              <a:rPr lang="en-US" dirty="0"/>
              <a:t>Are People Happier Because of Bars &amp; Cannabis…. </a:t>
            </a:r>
            <a:br>
              <a:rPr lang="en-US" dirty="0"/>
            </a:br>
            <a:endParaRPr lang="en-US" dirty="0"/>
          </a:p>
        </p:txBody>
      </p:sp>
      <p:sp>
        <p:nvSpPr>
          <p:cNvPr id="6" name="Rectangle 5">
            <a:extLst>
              <a:ext uri="{FF2B5EF4-FFF2-40B4-BE49-F238E27FC236}">
                <a16:creationId xmlns:a16="http://schemas.microsoft.com/office/drawing/2014/main" id="{06297F18-B50B-412F-884A-0907DE044CA8}"/>
              </a:ext>
            </a:extLst>
          </p:cNvPr>
          <p:cNvSpPr/>
          <p:nvPr/>
        </p:nvSpPr>
        <p:spPr>
          <a:xfrm>
            <a:off x="74526" y="1668739"/>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 </a:t>
            </a:r>
            <a:r>
              <a:rPr lang="en-US" sz="2000" dirty="0"/>
              <a:t>Yelp API, Wikipedia (CSV), survey (CSV) </a:t>
            </a:r>
          </a:p>
          <a:p>
            <a:r>
              <a:rPr lang="en-US" sz="2000" u="sng" dirty="0"/>
              <a:t>Data Requirements:</a:t>
            </a:r>
            <a:r>
              <a:rPr lang="en-US" sz="2000" dirty="0"/>
              <a:t> Survey results, Bars &amp; Cannabis within 5M radius, listing of states with legal cannabis</a:t>
            </a:r>
          </a:p>
          <a:p>
            <a:r>
              <a:rPr lang="en-US" sz="2000" u="sng" dirty="0"/>
              <a:t>Data Sourced:</a:t>
            </a:r>
            <a:r>
              <a:rPr lang="en-US" sz="2000" dirty="0"/>
              <a:t> ~10K records with names, state, city, ratings, reviews</a:t>
            </a:r>
          </a:p>
        </p:txBody>
      </p:sp>
      <p:sp>
        <p:nvSpPr>
          <p:cNvPr id="4" name="Rectangle 3">
            <a:extLst>
              <a:ext uri="{FF2B5EF4-FFF2-40B4-BE49-F238E27FC236}">
                <a16:creationId xmlns:a16="http://schemas.microsoft.com/office/drawing/2014/main" id="{23341EE6-B6C6-4BD9-89A7-ACC445136953}"/>
              </a:ext>
            </a:extLst>
          </p:cNvPr>
          <p:cNvSpPr/>
          <p:nvPr/>
        </p:nvSpPr>
        <p:spPr>
          <a:xfrm>
            <a:off x="6150430" y="1664382"/>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r>
              <a:rPr lang="en-US" sz="2000" dirty="0"/>
              <a:t>Validating YELP records pulled versus YELP Web query</a:t>
            </a:r>
          </a:p>
          <a:p>
            <a:r>
              <a:rPr lang="en-US" sz="2000" dirty="0"/>
              <a:t>Bars with multiple categories (Restaurant, Bar, </a:t>
            </a:r>
            <a:r>
              <a:rPr lang="en-US" sz="2000" dirty="0" err="1"/>
              <a:t>etc</a:t>
            </a:r>
            <a:r>
              <a:rPr lang="en-US" sz="2000" dirty="0"/>
              <a:t>)</a:t>
            </a:r>
          </a:p>
          <a:p>
            <a:r>
              <a:rPr lang="en-US" sz="2000" dirty="0"/>
              <a:t>YELP categorization of Cannabis </a:t>
            </a:r>
          </a:p>
          <a:p>
            <a:r>
              <a:rPr lang="en-US" sz="2000" dirty="0"/>
              <a:t> </a:t>
            </a:r>
          </a:p>
          <a:p>
            <a:endParaRPr lang="en-US" sz="2000" dirty="0"/>
          </a:p>
        </p:txBody>
      </p:sp>
      <p:sp>
        <p:nvSpPr>
          <p:cNvPr id="5" name="Rectangle 4">
            <a:extLst>
              <a:ext uri="{FF2B5EF4-FFF2-40B4-BE49-F238E27FC236}">
                <a16:creationId xmlns:a16="http://schemas.microsoft.com/office/drawing/2014/main" id="{2034B602-04F0-4011-89AD-78125637A9C0}"/>
              </a:ext>
            </a:extLst>
          </p:cNvPr>
          <p:cNvSpPr/>
          <p:nvPr/>
        </p:nvSpPr>
        <p:spPr>
          <a:xfrm>
            <a:off x="85412" y="4672283"/>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r>
              <a:rPr lang="en-US" sz="2000" dirty="0"/>
              <a:t>Data Cleansing was minimal as predominance came from YELP</a:t>
            </a:r>
          </a:p>
          <a:p>
            <a:r>
              <a:rPr lang="en-US" sz="2000" dirty="0"/>
              <a:t>City/State naming conventions (St. vs Saint)</a:t>
            </a:r>
          </a:p>
          <a:p>
            <a:r>
              <a:rPr lang="en-US" sz="2000" dirty="0"/>
              <a:t>Sparsity of cannabis data </a:t>
            </a:r>
          </a:p>
          <a:p>
            <a:endParaRPr lang="en-US" sz="2000" dirty="0"/>
          </a:p>
        </p:txBody>
      </p:sp>
      <p:pic>
        <p:nvPicPr>
          <p:cNvPr id="7" name="Picture 6">
            <a:extLst>
              <a:ext uri="{FF2B5EF4-FFF2-40B4-BE49-F238E27FC236}">
                <a16:creationId xmlns:a16="http://schemas.microsoft.com/office/drawing/2014/main" id="{CF7472E2-15FA-4A93-8F2A-331A71349F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16628" y="918495"/>
            <a:ext cx="1012372" cy="692463"/>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C3811F0-4322-4428-80D5-2929CF315C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57063" y="3826024"/>
            <a:ext cx="836413" cy="836413"/>
          </a:xfrm>
          <a:prstGeom prst="rect">
            <a:avLst/>
          </a:prstGeom>
        </p:spPr>
      </p:pic>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7639" y="955434"/>
            <a:ext cx="892628" cy="655524"/>
          </a:xfrm>
          <a:prstGeom prst="rect">
            <a:avLst/>
          </a:prstGeom>
        </p:spPr>
      </p:pic>
      <p:sp>
        <p:nvSpPr>
          <p:cNvPr id="14" name="Rectangle 13">
            <a:extLst>
              <a:ext uri="{FF2B5EF4-FFF2-40B4-BE49-F238E27FC236}">
                <a16:creationId xmlns:a16="http://schemas.microsoft.com/office/drawing/2014/main" id="{D3DE5EE8-FD90-4176-93EB-4BBE6EE26DA4}"/>
              </a:ext>
            </a:extLst>
          </p:cNvPr>
          <p:cNvSpPr/>
          <p:nvPr/>
        </p:nvSpPr>
        <p:spPr>
          <a:xfrm>
            <a:off x="6150430" y="4662437"/>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r>
              <a:rPr lang="en-US" sz="2000" dirty="0"/>
              <a:t>Detailed and Summarized analysis on Yelp data joined with Survey by City and State legality</a:t>
            </a:r>
          </a:p>
          <a:p>
            <a:r>
              <a:rPr lang="en-US" sz="2000" dirty="0"/>
              <a:t>Groupings by mileage radius</a:t>
            </a:r>
          </a:p>
          <a:p>
            <a:endParaRPr lang="en-US" sz="2000" dirty="0"/>
          </a:p>
          <a:p>
            <a:endParaRPr lang="en-US" sz="2000" dirty="0"/>
          </a:p>
        </p:txBody>
      </p:sp>
      <p:pic>
        <p:nvPicPr>
          <p:cNvPr id="16" name="Picture 15" descr="A drawing of a cartoon character&#10;&#10;Description generated with high confidence">
            <a:extLst>
              <a:ext uri="{FF2B5EF4-FFF2-40B4-BE49-F238E27FC236}">
                <a16:creationId xmlns:a16="http://schemas.microsoft.com/office/drawing/2014/main" id="{DC136734-D59E-410E-90B6-366D1DA470D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6013" y="3726833"/>
            <a:ext cx="1670565" cy="890543"/>
          </a:xfrm>
          <a:prstGeom prst="rect">
            <a:avLst/>
          </a:prstGeom>
        </p:spPr>
      </p:pic>
    </p:spTree>
    <p:extLst>
      <p:ext uri="{BB962C8B-B14F-4D97-AF65-F5344CB8AC3E}">
        <p14:creationId xmlns:p14="http://schemas.microsoft.com/office/powerpoint/2010/main" val="40673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2063046" cy="1325563"/>
          </a:xfrm>
        </p:spPr>
        <p:txBody>
          <a:bodyPr>
            <a:normAutofit/>
          </a:bodyPr>
          <a:lstStyle/>
          <a:p>
            <a:r>
              <a:rPr lang="en-US" dirty="0"/>
              <a:t>Are People Happier Because of Cannabis…. </a:t>
            </a:r>
          </a:p>
        </p:txBody>
      </p:sp>
      <p:sp>
        <p:nvSpPr>
          <p:cNvPr id="6" name="Rectangle 5">
            <a:extLst>
              <a:ext uri="{FF2B5EF4-FFF2-40B4-BE49-F238E27FC236}">
                <a16:creationId xmlns:a16="http://schemas.microsoft.com/office/drawing/2014/main" id="{06297F18-B50B-412F-884A-0907DE044CA8}"/>
              </a:ext>
            </a:extLst>
          </p:cNvPr>
          <p:cNvSpPr/>
          <p:nvPr/>
        </p:nvSpPr>
        <p:spPr>
          <a:xfrm>
            <a:off x="361361" y="1635254"/>
            <a:ext cx="9074870" cy="1077218"/>
          </a:xfrm>
          <a:prstGeom prst="rect">
            <a:avLst/>
          </a:prstGeom>
        </p:spPr>
        <p:txBody>
          <a:bodyPr wrap="square">
            <a:spAutoFit/>
          </a:bodyPr>
          <a:lstStyle/>
          <a:p>
            <a:r>
              <a:rPr lang="en-US" sz="3200" dirty="0"/>
              <a:t>How Can Data Science Substantiate the “Happiest Cities in America” Study  Using Additional Data Points</a:t>
            </a:r>
          </a:p>
        </p:txBody>
      </p:sp>
    </p:spTree>
    <p:extLst>
      <p:ext uri="{BB962C8B-B14F-4D97-AF65-F5344CB8AC3E}">
        <p14:creationId xmlns:p14="http://schemas.microsoft.com/office/powerpoint/2010/main" val="42871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5F23-BC8C-4E52-80D7-6FA0DE30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88A75E-9531-4AD0-956B-2D30C9B04F05}"/>
              </a:ext>
            </a:extLst>
          </p:cNvPr>
          <p:cNvSpPr>
            <a:spLocks noGrp="1"/>
          </p:cNvSpPr>
          <p:nvPr>
            <p:ph idx="1"/>
          </p:nvPr>
        </p:nvSpPr>
        <p:spPr/>
        <p:txBody>
          <a:bodyPr>
            <a:normAutofit/>
          </a:bodyPr>
          <a:lstStyle/>
          <a:p>
            <a:r>
              <a:rPr lang="en-US" sz="2000" dirty="0"/>
              <a:t>You will also be responsible for preparing a 10 minute presentation.</a:t>
            </a:r>
          </a:p>
          <a:p>
            <a:r>
              <a:rPr lang="en-US" sz="2000" dirty="0"/>
              <a:t>This will be a formal presentation. </a:t>
            </a:r>
          </a:p>
          <a:p>
            <a:r>
              <a:rPr lang="en-US" sz="2000" dirty="0"/>
              <a:t>One in which you explain in detail:</a:t>
            </a:r>
          </a:p>
          <a:p>
            <a:pPr lvl="1"/>
            <a:r>
              <a:rPr lang="en-US" sz="1600" dirty="0"/>
              <a:t>The questions you and your group found interesting, and what motivated you to answer them</a:t>
            </a:r>
          </a:p>
          <a:p>
            <a:pPr lvl="1"/>
            <a:r>
              <a:rPr lang="en-US" sz="1600" dirty="0">
                <a:highlight>
                  <a:srgbClr val="FFFF00"/>
                </a:highlight>
              </a:rPr>
              <a:t>Where and how you found the data you used to answer these questions</a:t>
            </a:r>
          </a:p>
          <a:p>
            <a:pPr lvl="1"/>
            <a:r>
              <a:rPr lang="en-US" sz="1600" dirty="0">
                <a:highlight>
                  <a:srgbClr val="FFFF00"/>
                </a:highlight>
              </a:rPr>
              <a:t>The data exploration and cleanup process (accompanied by your </a:t>
            </a:r>
            <a:r>
              <a:rPr lang="en-US" sz="1600" dirty="0" err="1">
                <a:highlight>
                  <a:srgbClr val="FFFF00"/>
                </a:highlight>
              </a:rPr>
              <a:t>Jupyter</a:t>
            </a:r>
            <a:r>
              <a:rPr lang="en-US" sz="1600" dirty="0">
                <a:highlight>
                  <a:srgbClr val="FFFF00"/>
                </a:highlight>
              </a:rPr>
              <a:t> Notebook)</a:t>
            </a:r>
          </a:p>
          <a:p>
            <a:pPr lvl="1"/>
            <a:r>
              <a:rPr lang="en-US" sz="1600" dirty="0">
                <a:highlight>
                  <a:srgbClr val="FFFF00"/>
                </a:highlight>
              </a:rPr>
              <a:t>The analysis process (accompanied by your </a:t>
            </a:r>
            <a:r>
              <a:rPr lang="en-US" sz="1600" dirty="0" err="1">
                <a:highlight>
                  <a:srgbClr val="FFFF00"/>
                </a:highlight>
              </a:rPr>
              <a:t>Jupyter</a:t>
            </a:r>
            <a:r>
              <a:rPr lang="en-US" sz="1600" dirty="0">
                <a:highlight>
                  <a:srgbClr val="FFFF00"/>
                </a:highlight>
              </a:rPr>
              <a:t> Notebook)</a:t>
            </a:r>
          </a:p>
          <a:p>
            <a:pPr lvl="1"/>
            <a:r>
              <a:rPr lang="en-US" sz="1600" dirty="0">
                <a:highlight>
                  <a:srgbClr val="00FF00"/>
                </a:highlight>
              </a:rPr>
              <a:t>Your conclusions. This should include a numerical summary as well as visualizations of that summary</a:t>
            </a:r>
          </a:p>
          <a:p>
            <a:pPr lvl="1"/>
            <a:r>
              <a:rPr lang="en-US" sz="1600" dirty="0">
                <a:highlight>
                  <a:srgbClr val="00FF00"/>
                </a:highlight>
              </a:rPr>
              <a:t>Discuss the implications of your findings. This is where you get to have an open-ended discussion about what your findings "mean".</a:t>
            </a:r>
          </a:p>
        </p:txBody>
      </p:sp>
    </p:spTree>
    <p:extLst>
      <p:ext uri="{BB962C8B-B14F-4D97-AF65-F5344CB8AC3E}">
        <p14:creationId xmlns:p14="http://schemas.microsoft.com/office/powerpoint/2010/main" val="1675566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640</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Calibri</vt:lpstr>
      <vt:lpstr>Calibri Light</vt:lpstr>
      <vt:lpstr>ProximaNova-Bold</vt:lpstr>
      <vt:lpstr>ProximaNova-Regular</vt:lpstr>
      <vt:lpstr>Office Theme</vt:lpstr>
      <vt:lpstr>“Happiest Cities in  America”</vt:lpstr>
      <vt:lpstr>Team 6</vt:lpstr>
      <vt:lpstr>PowerPoint Presentation</vt:lpstr>
      <vt:lpstr>Our Question…. </vt:lpstr>
      <vt:lpstr>The Baseline - Happiest Cities in America Survey Mar 11, 2019  |  Adam McCann, Financial Writer</vt:lpstr>
      <vt:lpstr>The Details - Happiest Cities in America Survey Mar 11, 2019  |  Adam McCann, Financial Writer</vt:lpstr>
      <vt:lpstr>Are People Happier Because of Bars &amp; Cannabis….  </vt:lpstr>
      <vt:lpstr>Are People Happier Because of Cannabis….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“Happiest Cities in  America”</dc:title>
  <dc:creator>Magliaro, Michael [JJCUS]</dc:creator>
  <cp:lastModifiedBy>Magliaro, Michael [JJCUS]</cp:lastModifiedBy>
  <cp:revision>9</cp:revision>
  <dcterms:created xsi:type="dcterms:W3CDTF">2019-03-27T22:27:31Z</dcterms:created>
  <dcterms:modified xsi:type="dcterms:W3CDTF">2019-03-28T22:27:17Z</dcterms:modified>
</cp:coreProperties>
</file>