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448"/>
    <p:restoredTop sz="94694"/>
  </p:normalViewPr>
  <p:slideViewPr>
    <p:cSldViewPr snapToGrid="0">
      <p:cViewPr varScale="1">
        <p:scale>
          <a:sx n="117" d="100"/>
          <a:sy n="117" d="100"/>
        </p:scale>
        <p:origin x="108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4020ED-26A3-3440-8CB9-406B076BB047}" type="datetimeFigureOut">
              <a:rPr lang="en-US" smtClean="0"/>
              <a:t>7/24/24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014D8D-13CC-A347-AC9E-FB18F3D9CA54}" type="slidenum">
              <a:rPr lang="en-US" smtClean="0"/>
              <a:t>‹#›</a:t>
            </a:fld>
            <a:endParaRPr lang="en-US"/>
          </a:p>
        </p:txBody>
      </p:sp>
    </p:spTree>
    <p:extLst>
      <p:ext uri="{BB962C8B-B14F-4D97-AF65-F5344CB8AC3E}">
        <p14:creationId xmlns:p14="http://schemas.microsoft.com/office/powerpoint/2010/main" val="21399225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D014D8D-13CC-A347-AC9E-FB18F3D9CA54}" type="slidenum">
              <a:rPr lang="en-US" smtClean="0"/>
              <a:t>1</a:t>
            </a:fld>
            <a:endParaRPr lang="en-US"/>
          </a:p>
        </p:txBody>
      </p:sp>
    </p:spTree>
    <p:extLst>
      <p:ext uri="{BB962C8B-B14F-4D97-AF65-F5344CB8AC3E}">
        <p14:creationId xmlns:p14="http://schemas.microsoft.com/office/powerpoint/2010/main" val="9599870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2C09B-591C-0909-E896-269DBDC10D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C58237-1C13-386E-5837-04C99C554F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CB31664-3BCF-6896-C66F-6C5F1CA134DE}"/>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C4BBAB9B-A295-1891-5E63-625D57AF9A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218D07-6B50-3981-FAC0-F4F6FD2D373B}"/>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3387709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69F6F-742B-8633-B663-C6507F5140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036285A-1351-3311-82BE-398F5C8F78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34807-D863-CEA2-F5FF-B6D2A61577B4}"/>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7574722D-454C-D5FA-7C23-68478C5905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153161-4F51-9139-AC0D-0F3F346E0226}"/>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1069320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AE2C7C-B3A2-F8F0-DBD7-C84E50F640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5E6C8-D2DB-097D-AFDB-2ADDFD52EE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8F42AB-F3CD-60D5-77B3-DE718DE74591}"/>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AF9A6790-7F5E-375B-911D-49AC0E41E9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6A9F98-A304-8727-096A-C654D8D4B4D6}"/>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1793922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92561-F575-E265-7DD6-C1ECBF4C4F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6F6A0D-D157-93F4-AC1D-F0B0D8A8C8F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BD2323-CA2A-22A6-7B33-1E6E962A1047}"/>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D3528635-3068-7C2B-FC0D-B6A21CFCF3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1D568A-25C5-A393-4E4E-DC9899C1FEFD}"/>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1790253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D7B0A-8708-FF02-DA76-541AD3C17A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1B26546-CBA9-CCB3-6FB0-95F5CCE623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CC09941-3359-4E38-CFF4-E6992E2A7B3F}"/>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829A1E0B-399A-EBA3-B076-0F6A331951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42854D-9760-5140-378B-B68BA81C7FA5}"/>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33535999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E6E09-3766-634C-072A-F62A264904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1EF6001-08B8-81B1-FB8B-6C1332E77C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973AC5-8FAB-3936-DB2C-50CD869E500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29A278-CDEE-E3CE-668A-4E660C9A293A}"/>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6" name="Footer Placeholder 5">
            <a:extLst>
              <a:ext uri="{FF2B5EF4-FFF2-40B4-BE49-F238E27FC236}">
                <a16:creationId xmlns:a16="http://schemas.microsoft.com/office/drawing/2014/main" id="{4201FAC2-0218-A4D4-9AF9-27D87CDEE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0C80D05-B9AB-9AFB-1558-42F8FC68DF38}"/>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3902629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3946-54D1-BE23-7EFD-5BD9A5FFD64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12184C-28D9-E271-EE53-EC704C6EDD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EAC9FEC-61D4-1779-A4E7-A3EA39374B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EEA27-F908-7DDC-04C7-FB1B94760B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2BF5AB-357B-266E-310E-FC78325BAC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0581BBF-D642-AE05-0AAE-0AEAB69A7B32}"/>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8" name="Footer Placeholder 7">
            <a:extLst>
              <a:ext uri="{FF2B5EF4-FFF2-40B4-BE49-F238E27FC236}">
                <a16:creationId xmlns:a16="http://schemas.microsoft.com/office/drawing/2014/main" id="{D7F75D1C-E872-1BAC-AE00-C4B8295F34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0FB3F36-7612-585C-0DB3-F8CEC68FF1F3}"/>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13781991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57A4B-0BBC-703C-135B-2CB71DE26E5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B943CD-8515-55D2-263E-72A6431D1D0C}"/>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4" name="Footer Placeholder 3">
            <a:extLst>
              <a:ext uri="{FF2B5EF4-FFF2-40B4-BE49-F238E27FC236}">
                <a16:creationId xmlns:a16="http://schemas.microsoft.com/office/drawing/2014/main" id="{0833DA9C-A5B0-0BAC-5AF3-63647C9A11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B1C26-45A2-36FE-40C2-CE14E43D79DE}"/>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14585541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E515D2-F002-54D5-5DCF-4CD7D37D8841}"/>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3" name="Footer Placeholder 2">
            <a:extLst>
              <a:ext uri="{FF2B5EF4-FFF2-40B4-BE49-F238E27FC236}">
                <a16:creationId xmlns:a16="http://schemas.microsoft.com/office/drawing/2014/main" id="{FF672839-B27A-F924-6890-026C25944F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D432E99-4938-03DC-4052-8DFDA18C628F}"/>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332927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FBDA13-BED4-C3BF-29AF-ED51589BB9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F03F86F-E364-B08D-054F-3547A8BEBE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6C58D7-18E7-F04A-A328-E46042FFD7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E9827-AED1-3048-6120-CB1B588ED565}"/>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6" name="Footer Placeholder 5">
            <a:extLst>
              <a:ext uri="{FF2B5EF4-FFF2-40B4-BE49-F238E27FC236}">
                <a16:creationId xmlns:a16="http://schemas.microsoft.com/office/drawing/2014/main" id="{AFB7783D-656E-1C12-2A74-6B8D45691A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61E60F-1F64-9604-ADB0-27272A0BC7EB}"/>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3283877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9292E-63F6-6BA5-D888-80BA00604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934D3D-CF25-8F0B-396D-01785DD5047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B984CF0-B1D8-24CD-C1FF-C44757E545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59A183-540C-29A0-37C5-B8A4044CECBE}"/>
              </a:ext>
            </a:extLst>
          </p:cNvPr>
          <p:cNvSpPr>
            <a:spLocks noGrp="1"/>
          </p:cNvSpPr>
          <p:nvPr>
            <p:ph type="dt" sz="half" idx="10"/>
          </p:nvPr>
        </p:nvSpPr>
        <p:spPr/>
        <p:txBody>
          <a:bodyPr/>
          <a:lstStyle/>
          <a:p>
            <a:fld id="{4C6B9407-8739-C649-845E-7E4FB8F9CB50}" type="datetimeFigureOut">
              <a:rPr lang="en-US" smtClean="0"/>
              <a:t>7/24/24</a:t>
            </a:fld>
            <a:endParaRPr lang="en-US"/>
          </a:p>
        </p:txBody>
      </p:sp>
      <p:sp>
        <p:nvSpPr>
          <p:cNvPr id="6" name="Footer Placeholder 5">
            <a:extLst>
              <a:ext uri="{FF2B5EF4-FFF2-40B4-BE49-F238E27FC236}">
                <a16:creationId xmlns:a16="http://schemas.microsoft.com/office/drawing/2014/main" id="{64EED7DF-33A7-8A7B-ECBF-AAC04E8800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4728C-90B3-6438-4A94-1BBFED3197B2}"/>
              </a:ext>
            </a:extLst>
          </p:cNvPr>
          <p:cNvSpPr>
            <a:spLocks noGrp="1"/>
          </p:cNvSpPr>
          <p:nvPr>
            <p:ph type="sldNum" sz="quarter" idx="12"/>
          </p:nvPr>
        </p:nvSpPr>
        <p:spPr/>
        <p:txBody>
          <a:bodyPr/>
          <a:lstStyle/>
          <a:p>
            <a:fld id="{EB461431-8852-594C-B202-55E20304A818}" type="slidenum">
              <a:rPr lang="en-US" smtClean="0"/>
              <a:t>‹#›</a:t>
            </a:fld>
            <a:endParaRPr lang="en-US"/>
          </a:p>
        </p:txBody>
      </p:sp>
    </p:spTree>
    <p:extLst>
      <p:ext uri="{BB962C8B-B14F-4D97-AF65-F5344CB8AC3E}">
        <p14:creationId xmlns:p14="http://schemas.microsoft.com/office/powerpoint/2010/main" val="67000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EF4A3C-6F15-1C10-5377-9CC44D4FB9C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ED8EDC-D9E1-8EEB-BD7E-B71E6AE9DA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647F25-2E93-8D8A-91B4-A9F0DBDC27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6B9407-8739-C649-845E-7E4FB8F9CB50}" type="datetimeFigureOut">
              <a:rPr lang="en-US" smtClean="0"/>
              <a:t>7/24/24</a:t>
            </a:fld>
            <a:endParaRPr lang="en-US"/>
          </a:p>
        </p:txBody>
      </p:sp>
      <p:sp>
        <p:nvSpPr>
          <p:cNvPr id="5" name="Footer Placeholder 4">
            <a:extLst>
              <a:ext uri="{FF2B5EF4-FFF2-40B4-BE49-F238E27FC236}">
                <a16:creationId xmlns:a16="http://schemas.microsoft.com/office/drawing/2014/main" id="{78548F36-8DFC-47F7-0B81-B0FC5E5E156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7484D90-65E3-7893-3EA5-EFB0CCD73A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461431-8852-594C-B202-55E20304A818}" type="slidenum">
              <a:rPr lang="en-US" smtClean="0"/>
              <a:t>‹#›</a:t>
            </a:fld>
            <a:endParaRPr lang="en-US"/>
          </a:p>
        </p:txBody>
      </p:sp>
    </p:spTree>
    <p:extLst>
      <p:ext uri="{BB962C8B-B14F-4D97-AF65-F5344CB8AC3E}">
        <p14:creationId xmlns:p14="http://schemas.microsoft.com/office/powerpoint/2010/main" val="339675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8E40806-5E37-E6AA-4664-E40CBE74A204}"/>
              </a:ext>
            </a:extLst>
          </p:cNvPr>
          <p:cNvPicPr>
            <a:picLocks noChangeAspect="1"/>
          </p:cNvPicPr>
          <p:nvPr/>
        </p:nvPicPr>
        <p:blipFill>
          <a:blip r:embed="rId3"/>
          <a:stretch>
            <a:fillRect/>
          </a:stretch>
        </p:blipFill>
        <p:spPr>
          <a:xfrm>
            <a:off x="1029511" y="465180"/>
            <a:ext cx="8105242" cy="5797009"/>
          </a:xfrm>
          <a:prstGeom prst="rect">
            <a:avLst/>
          </a:prstGeom>
        </p:spPr>
      </p:pic>
      <p:sp>
        <p:nvSpPr>
          <p:cNvPr id="4" name="TextBox 3">
            <a:extLst>
              <a:ext uri="{FF2B5EF4-FFF2-40B4-BE49-F238E27FC236}">
                <a16:creationId xmlns:a16="http://schemas.microsoft.com/office/drawing/2014/main" id="{2C94E6D1-8A97-554E-ECB4-50E53E03D681}"/>
              </a:ext>
            </a:extLst>
          </p:cNvPr>
          <p:cNvSpPr txBox="1"/>
          <p:nvPr/>
        </p:nvSpPr>
        <p:spPr>
          <a:xfrm>
            <a:off x="4526499" y="152401"/>
            <a:ext cx="3139001" cy="369332"/>
          </a:xfrm>
          <a:prstGeom prst="rect">
            <a:avLst/>
          </a:prstGeom>
          <a:noFill/>
        </p:spPr>
        <p:txBody>
          <a:bodyPr wrap="none" rtlCol="0">
            <a:spAutoFit/>
          </a:bodyPr>
          <a:lstStyle/>
          <a:p>
            <a:r>
              <a:rPr lang="en-US" dirty="0"/>
              <a:t>Generative AI Crossword Puzzle</a:t>
            </a:r>
          </a:p>
        </p:txBody>
      </p:sp>
      <p:sp>
        <p:nvSpPr>
          <p:cNvPr id="7" name="TextBox 6">
            <a:extLst>
              <a:ext uri="{FF2B5EF4-FFF2-40B4-BE49-F238E27FC236}">
                <a16:creationId xmlns:a16="http://schemas.microsoft.com/office/drawing/2014/main" id="{AD706A36-6ECA-9DAE-3F6D-DC043FABD52B}"/>
              </a:ext>
            </a:extLst>
          </p:cNvPr>
          <p:cNvSpPr txBox="1"/>
          <p:nvPr/>
        </p:nvSpPr>
        <p:spPr>
          <a:xfrm>
            <a:off x="53800" y="152401"/>
            <a:ext cx="3865057" cy="6263253"/>
          </a:xfrm>
          <a:prstGeom prst="rect">
            <a:avLst/>
          </a:prstGeom>
          <a:noFill/>
        </p:spPr>
        <p:txBody>
          <a:bodyPr wrap="square" rtlCol="0">
            <a:spAutoFit/>
          </a:bodyPr>
          <a:lstStyle/>
          <a:p>
            <a:r>
              <a:rPr lang="en-US" sz="1400" b="1" dirty="0"/>
              <a:t>Across</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1. Software program used in AI that simulates human conversation using text or voice interactions.</a:t>
            </a:r>
          </a:p>
          <a:p>
            <a:br>
              <a:rPr lang="en-US" sz="900" dirty="0">
                <a:effectLst/>
                <a:latin typeface="Amazon Ember" panose="020B0603020204020204" pitchFamily="34" charset="0"/>
              </a:rPr>
            </a:br>
            <a:r>
              <a:rPr lang="en-US" sz="900" dirty="0">
                <a:effectLst/>
                <a:latin typeface="Amazon Ember" panose="020B0603020204020204" pitchFamily="34" charset="0"/>
              </a:rPr>
              <a:t>3. Ability for a given application to access info about the physical environment, anticipate changes, and automatically adapt its behavior using real time responses. Ex. generating emergency-based responses due to pattern changes in the weather that detects thunderstorms.</a:t>
            </a:r>
          </a:p>
          <a:p>
            <a:br>
              <a:rPr lang="en-US" sz="900" dirty="0">
                <a:effectLst/>
                <a:latin typeface="Amazon Ember" panose="020B0603020204020204" pitchFamily="34" charset="0"/>
              </a:rPr>
            </a:br>
            <a:r>
              <a:rPr lang="en-US" sz="900" dirty="0">
                <a:effectLst/>
                <a:latin typeface="Amazon Ember" panose="020B0603020204020204" pitchFamily="34" charset="0"/>
              </a:rPr>
              <a:t>5. Technique where a model that is trained on a generic dataset, has additional conditions applied in order to gain more specific capabilities, for example using this technique for a specific domain or a private dataset. The process of using this technique is more cost effective than retraining a model from scratch.</a:t>
            </a:r>
          </a:p>
          <a:p>
            <a:br>
              <a:rPr lang="en-US" sz="900" dirty="0">
                <a:effectLst/>
                <a:latin typeface="Amazon Ember" panose="020B0603020204020204" pitchFamily="34" charset="0"/>
              </a:rPr>
            </a:br>
            <a:r>
              <a:rPr lang="en-US" sz="900" dirty="0">
                <a:effectLst/>
                <a:latin typeface="Amazon Ember" panose="020B0603020204020204" pitchFamily="34" charset="0"/>
              </a:rPr>
              <a:t>6. Also known as ‘base models’ trained using large datasets, and suitable for a broad range of generative AI use cases. Creating one is time consuming, requiring numerous training cycles, and expensive, due to the amount of compute resources required. GPT, BERT, Titan, and Midjourney are a few examples.</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7. The process of running data points within an ML model to produce or calculate a desired output (‘prediction’).</a:t>
            </a:r>
            <a:br>
              <a:rPr lang="en-US" sz="900" dirty="0">
                <a:effectLst/>
                <a:latin typeface="Amazon Ember" panose="020B0603020204020204" pitchFamily="34" charset="0"/>
              </a:rPr>
            </a:br>
            <a:endParaRPr lang="en-US" sz="900" dirty="0">
              <a:effectLst/>
              <a:latin typeface="Amazon Ember" panose="020B0603020204020204" pitchFamily="34" charset="0"/>
            </a:endParaRPr>
          </a:p>
          <a:p>
            <a:endParaRPr lang="en-US" sz="900" dirty="0">
              <a:effectLst/>
              <a:latin typeface="Amazon Ember" panose="020B0603020204020204" pitchFamily="34" charset="0"/>
            </a:endParaRPr>
          </a:p>
          <a:p>
            <a:endParaRPr lang="en-US" sz="900" dirty="0">
              <a:latin typeface="Amazon Ember" panose="020B0603020204020204" pitchFamily="34" charset="0"/>
            </a:endParaRPr>
          </a:p>
          <a:p>
            <a:endParaRPr lang="en-US" sz="900" dirty="0">
              <a:effectLst/>
              <a:latin typeface="Amazon Ember" panose="020B0603020204020204" pitchFamily="34" charset="0"/>
            </a:endParaRPr>
          </a:p>
          <a:p>
            <a:endParaRPr lang="en-US" sz="900" dirty="0">
              <a:latin typeface="Amazon Ember" panose="020B0603020204020204" pitchFamily="34" charset="0"/>
            </a:endParaRPr>
          </a:p>
          <a:p>
            <a:endParaRPr lang="en-US" sz="900" dirty="0">
              <a:effectLst/>
              <a:latin typeface="Amazon Ember" panose="020B0603020204020204" pitchFamily="34" charset="0"/>
            </a:endParaRPr>
          </a:p>
          <a:p>
            <a:endParaRPr lang="en-US" sz="900" dirty="0">
              <a:latin typeface="Amazon Ember" panose="020B0603020204020204" pitchFamily="34" charset="0"/>
            </a:endParaRPr>
          </a:p>
          <a:p>
            <a:endParaRPr lang="en-US" sz="900" dirty="0">
              <a:effectLst/>
              <a:latin typeface="Amazon Ember" panose="020B0603020204020204" pitchFamily="34" charset="0"/>
            </a:endParaRPr>
          </a:p>
          <a:p>
            <a:endParaRPr lang="en-US" sz="900" dirty="0">
              <a:latin typeface="Amazon Ember" panose="020B0603020204020204" pitchFamily="34" charset="0"/>
            </a:endParaRPr>
          </a:p>
          <a:p>
            <a:endParaRPr lang="en-US" sz="900" dirty="0">
              <a:latin typeface="Amazon Ember" panose="020B0603020204020204" pitchFamily="34" charset="0"/>
            </a:endParaRPr>
          </a:p>
          <a:p>
            <a:endParaRPr lang="en-US" sz="900" dirty="0">
              <a:effectLst/>
              <a:latin typeface="Amazon Ember" panose="020B0603020204020204" pitchFamily="34" charset="0"/>
            </a:endParaRPr>
          </a:p>
          <a:p>
            <a:r>
              <a:rPr lang="en-US" sz="900" dirty="0">
                <a:effectLst/>
                <a:latin typeface="Amazon Ember" panose="020B0603020204020204" pitchFamily="34" charset="0"/>
              </a:rPr>
              <a:t>10. A basic concept of artificial intelligence that enables the generation of outputs based on massively trained datasets, deep learning algorithms, and input prompts from users.</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12. Different variables that developers tune when they are training a ML model that helps it set up patterns for how it will perform on new data.</a:t>
            </a:r>
          </a:p>
          <a:p>
            <a:endParaRPr lang="en-US" sz="900" dirty="0">
              <a:effectLst/>
              <a:latin typeface="Amazon Ember" panose="020B0603020204020204" pitchFamily="34" charset="0"/>
            </a:endParaRPr>
          </a:p>
          <a:p>
            <a:endParaRPr lang="en-US" sz="900" dirty="0"/>
          </a:p>
        </p:txBody>
      </p:sp>
      <p:sp>
        <p:nvSpPr>
          <p:cNvPr id="8" name="TextBox 7">
            <a:extLst>
              <a:ext uri="{FF2B5EF4-FFF2-40B4-BE49-F238E27FC236}">
                <a16:creationId xmlns:a16="http://schemas.microsoft.com/office/drawing/2014/main" id="{7A6522A0-F5AD-59B0-CE2D-024DBB2C3A94}"/>
              </a:ext>
            </a:extLst>
          </p:cNvPr>
          <p:cNvSpPr txBox="1"/>
          <p:nvPr/>
        </p:nvSpPr>
        <p:spPr>
          <a:xfrm>
            <a:off x="8860971" y="0"/>
            <a:ext cx="3299001" cy="6124754"/>
          </a:xfrm>
          <a:prstGeom prst="rect">
            <a:avLst/>
          </a:prstGeom>
          <a:noFill/>
        </p:spPr>
        <p:txBody>
          <a:bodyPr wrap="square" rtlCol="0">
            <a:spAutoFit/>
          </a:bodyPr>
          <a:lstStyle/>
          <a:p>
            <a:r>
              <a:rPr lang="en-US" sz="1400" b="1" dirty="0"/>
              <a:t>Down</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1. In deep learning, this is is the collection of text, audio, images, or other source organized into a dataset. Items like newspapers, videos, music, voice recordings, books, tweets, and even recipes can make up the body of information. Once gathered, it can be used to train a model. If an AI use case requires a specific problem or objective to address, it will require a collection of data specific to the use case (e.g., medical journals) to achieve the desired machine learning or natural language output.</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2. A large language model developed by Anthropic designed to generate conversational outputs that are helpful, sophisticated, harmless, and honest. It can assist with a variety of use cases that include summarization, creative writing, general Q&amp;A, software development, and search.</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4. Generative models focused on creating novel images by adding and removing noise to input images repeatedly over a series of iterations. The final image ends up looking similar to the images used as part of the training dataset.</a:t>
            </a:r>
            <a:br>
              <a:rPr lang="en-US" sz="900" dirty="0">
                <a:effectLst/>
                <a:latin typeface="Amazon Ember" panose="020B0603020204020204" pitchFamily="34" charset="0"/>
              </a:rPr>
            </a:br>
            <a:endParaRPr lang="en-US" sz="900" dirty="0">
              <a:effectLst/>
              <a:latin typeface="Amazon Ember" panose="020B0603020204020204" pitchFamily="34" charset="0"/>
            </a:endParaRPr>
          </a:p>
          <a:p>
            <a:r>
              <a:rPr lang="en-US" sz="900" dirty="0">
                <a:effectLst/>
                <a:latin typeface="Amazon Ember" panose="020B0603020204020204" pitchFamily="34" charset="0"/>
              </a:rPr>
              <a:t>8. An open source language framework project that combines your application with LLMs and other sources of data to deliver feature-rich capabilities in a generative AI tool.</a:t>
            </a:r>
          </a:p>
          <a:p>
            <a:endParaRPr lang="en-US" sz="900" dirty="0">
              <a:effectLst/>
              <a:latin typeface="Amazon Ember" panose="020B0603020204020204" pitchFamily="34" charset="0"/>
            </a:endParaRPr>
          </a:p>
          <a:p>
            <a:r>
              <a:rPr lang="en-US" sz="900" dirty="0">
                <a:effectLst/>
                <a:latin typeface="Amazon Ember" panose="020B0603020204020204" pitchFamily="34" charset="0"/>
              </a:rPr>
              <a:t>9. A sub-field of artificial intelligence (AI) and computer science that focuses on the use of data and algorithms to imitate the way that humans learn.</a:t>
            </a:r>
          </a:p>
          <a:p>
            <a:endParaRPr lang="en-US" sz="900" dirty="0">
              <a:effectLst/>
              <a:latin typeface="Amazon Ember" panose="020B0603020204020204" pitchFamily="34" charset="0"/>
            </a:endParaRPr>
          </a:p>
          <a:p>
            <a:r>
              <a:rPr lang="en-US" sz="900" dirty="0">
                <a:effectLst/>
                <a:latin typeface="Amazon Ember" panose="020B0603020204020204" pitchFamily="34" charset="0"/>
              </a:rPr>
              <a:t>11. This type of inference is a form of in-context learning that enables a model to make predictions about new classes after being trained on a single example of that class.</a:t>
            </a:r>
          </a:p>
          <a:p>
            <a:endParaRPr lang="en-US" sz="900" dirty="0">
              <a:effectLst/>
              <a:latin typeface="Amazon Ember" panose="020B0603020204020204" pitchFamily="34" charset="0"/>
            </a:endParaRPr>
          </a:p>
          <a:p>
            <a:r>
              <a:rPr lang="en-US" sz="900" dirty="0">
                <a:effectLst/>
                <a:latin typeface="Amazon Ember" panose="020B0603020204020204" pitchFamily="34" charset="0"/>
              </a:rPr>
              <a:t>13. The text input supplied to large language models to allow it to generate novel text.</a:t>
            </a:r>
          </a:p>
          <a:p>
            <a:endParaRPr lang="en-US" sz="900" dirty="0">
              <a:effectLst/>
              <a:latin typeface="Amazon Ember" panose="020B0603020204020204" pitchFamily="34" charset="0"/>
            </a:endParaRPr>
          </a:p>
          <a:p>
            <a:r>
              <a:rPr lang="en-US" sz="900" dirty="0">
                <a:effectLst/>
                <a:latin typeface="Amazon Ember" panose="020B0603020204020204" pitchFamily="34" charset="0"/>
              </a:rPr>
              <a:t>14. Guiding a model towards providing the best output is the goal of this type of engineering.</a:t>
            </a:r>
          </a:p>
          <a:p>
            <a:endParaRPr lang="en-US" sz="900" dirty="0"/>
          </a:p>
        </p:txBody>
      </p:sp>
    </p:spTree>
    <p:extLst>
      <p:ext uri="{BB962C8B-B14F-4D97-AF65-F5344CB8AC3E}">
        <p14:creationId xmlns:p14="http://schemas.microsoft.com/office/powerpoint/2010/main" val="40747905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611</Words>
  <Application>Microsoft Macintosh PowerPoint</Application>
  <PresentationFormat>Widescreen</PresentationFormat>
  <Paragraphs>33</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Amazon Ember</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Microsoft Office User</dc:creator>
  <cp:lastModifiedBy>Microsoft Office User</cp:lastModifiedBy>
  <cp:revision>1</cp:revision>
  <dcterms:created xsi:type="dcterms:W3CDTF">2024-07-24T20:13:08Z</dcterms:created>
  <dcterms:modified xsi:type="dcterms:W3CDTF">2024-07-24T20:23:33Z</dcterms:modified>
</cp:coreProperties>
</file>