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7" r:id="rId8"/>
    <p:sldId id="263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3A307F-39E5-4C63-B45E-13DDF4C8D89C}">
          <p14:sldIdLst>
            <p14:sldId id="256"/>
            <p14:sldId id="258"/>
            <p14:sldId id="260"/>
            <p14:sldId id="261"/>
            <p14:sldId id="262"/>
            <p14:sldId id="268"/>
            <p14:sldId id="267"/>
            <p14:sldId id="263"/>
            <p14:sldId id="26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20B5-20D1-4DE3-AEAD-E473237E3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3CE4-5A50-4141-9F8F-4CAB882D0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1004-A3CB-4BC9-8237-4AC34C10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ABE6-E9AE-44A9-9E60-366F66EC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C75D-DADF-42DF-8ACA-732B376C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9DBE-9207-4AA5-A2CF-3BD4AFA7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215C-F8A4-4C74-B18E-ADED3896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F8D5-7142-4617-BE8D-620AA359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BB79-D04E-4963-9F2A-0552E2E2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B948-A0C0-4639-AA26-8E27EF99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C520-A397-4EAF-BE4C-FA5F58B53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155F-981D-4C57-9249-2E4C8860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6672-2689-4BF0-BBD2-BB073240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77DE-D5B4-4FA1-9A75-A2259BA9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25A4-46C8-4324-AAED-BEFC9CFB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1CA8-7A2A-4782-83EA-860977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6C18-6F0F-44AE-B172-4A72D26A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F580-5ADA-477B-96D8-C7E71574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B008-FA43-4290-9790-417AD57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55DC-AA78-4A98-9829-FE9B045B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4418-59AE-4496-A4A6-BE2BDC39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547B-3CCD-4208-9C50-1598FA7D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8237-D975-4D35-9F13-6F95347C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86F2-B725-49FF-BB5E-F1685CC0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60CD-F73D-4214-9174-D208DC35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44C-DC47-478E-ADAC-E64897A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E74D-8130-4EF6-B563-6243A190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2E9-AB72-49B7-A738-32ED7F3A8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B5E0-126F-41DE-882C-BFC128D3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3D8F-9D7B-409F-ABE5-5A18010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4A8A-14C4-4351-A7E0-920C0D33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D09A-0F77-4688-AEC7-02930BB3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A1A7-9E10-4486-B3E3-1E411A5F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5BE68-947F-4370-867B-086DAC869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441F4-B704-4AC7-B181-B0E7C1A7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95C31-DC16-4B9F-8AAD-157056403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7220-0378-464C-9284-C6CC1C0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EE52-38FF-45D4-BBA4-24209AF2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9C18-B722-43DC-99EB-636B2A80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8A53-12D6-49BD-9B0B-4EE6FDC3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60D1E-A4C0-4C2C-A39B-BAB1B29A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C80E7-5CDF-42CA-9FD1-3F5C566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333BC-CB0C-4815-A874-DC4ED7A1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53DA2-CE07-42A3-A8C5-FF5C8C6D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DD4B-192C-46BC-BE72-4292A91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563D-485B-48CC-A789-4C11095B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9775-32F9-44F9-ABE1-167FFC98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6DDA-6C82-43E1-9B02-C175AE03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1E9B-4801-41DD-B954-2905E5D3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3ABA-A514-4C32-8DF1-029FD61F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A794-8108-4A91-A409-6837806A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980B-D89A-4C6E-86BF-CCE6E8B6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6C19-A5F5-4496-B447-2CC28E3E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B220A-3CED-4CEC-82AC-18FFFEE5F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34C9A-08AF-467D-86B4-EA419338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B298-9A84-4C5D-8631-1EEF79B4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26478-162E-45C3-8CA0-F82DEDDF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BBBF-D407-4259-B428-319C70E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9642D-A615-4256-8B86-334AEC3D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4230-ABD4-4AAD-AEE0-F4302926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057A-BADA-43D7-A83C-96FCA187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CA8D-4BCA-4E3D-9679-DCF068F4FA06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235-5AED-4E5E-BEE0-973EA813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F1BE-CDD1-4DF3-9C28-AC929A38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E82E-9331-4E02-AEEB-FA7D3747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downloads/" TargetMode="External"/><Relationship Id="rId2" Type="http://schemas.openxmlformats.org/officeDocument/2006/relationships/hyperlink" Target="http://www.oracle.com/technetwork/java/javase/downloads/jre8-downloads-213315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B070-254A-4089-B41A-ECC6DCA6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SensoDx Software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D291-51BC-44BE-8858-1A25AD5AD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Feb. 27, 2018</a:t>
            </a:r>
          </a:p>
        </p:txBody>
      </p:sp>
    </p:spTree>
    <p:extLst>
      <p:ext uri="{BB962C8B-B14F-4D97-AF65-F5344CB8AC3E}">
        <p14:creationId xmlns:p14="http://schemas.microsoft.com/office/powerpoint/2010/main" val="96225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C921-BCBC-4285-9C6B-9114CC5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the Application SW on an Instrument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97FD-3D0B-41D0-9A9B-B3722EB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Java Runtime Environment for operating system</a:t>
            </a:r>
          </a:p>
          <a:p>
            <a:pPr lvl="1"/>
            <a:r>
              <a:rPr lang="en-US" sz="1800" dirty="0">
                <a:hlinkClick r:id="rId2"/>
              </a:rPr>
              <a:t>http://www.oracle.com/technetwork/java/javase/downloads/jre8-downloads-2133155.html</a:t>
            </a:r>
            <a:endParaRPr lang="en-US" sz="1800" dirty="0"/>
          </a:p>
          <a:p>
            <a:r>
              <a:rPr lang="en-US" dirty="0"/>
              <a:t>Run jar from batch file</a:t>
            </a:r>
          </a:p>
          <a:p>
            <a:pPr lvl="1"/>
            <a:r>
              <a:rPr lang="en-US" dirty="0"/>
              <a:t>java -jar .\</a:t>
            </a:r>
            <a:r>
              <a:rPr lang="en-US" dirty="0" err="1"/>
              <a:t>dist</a:t>
            </a:r>
            <a:r>
              <a:rPr lang="en-US" dirty="0"/>
              <a:t>\Instrument_GUI.jar</a:t>
            </a:r>
          </a:p>
          <a:p>
            <a:r>
              <a:rPr lang="en-US" dirty="0"/>
              <a:t>Done if system is configured to connect to cloud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local database required, then</a:t>
            </a:r>
          </a:p>
          <a:p>
            <a:pPr lvl="1"/>
            <a:r>
              <a:rPr lang="en-US" dirty="0"/>
              <a:t>Download and install MySQL database, </a:t>
            </a:r>
            <a:r>
              <a:rPr lang="en-US" dirty="0">
                <a:hlinkClick r:id="rId3"/>
              </a:rPr>
              <a:t>https://www.mysql.com/downloads/</a:t>
            </a:r>
            <a:endParaRPr lang="en-US" dirty="0"/>
          </a:p>
          <a:p>
            <a:pPr lvl="1"/>
            <a:r>
              <a:rPr lang="en-US" dirty="0"/>
              <a:t>Run SQL script to load database tables, (</a:t>
            </a:r>
            <a:r>
              <a:rPr lang="en-US" dirty="0" err="1"/>
              <a:t>sensodx_sql_db.sql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068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F1A9-1008-4C6E-B4A6-40DD1686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EB8E-C0E9-4D3F-B615-9C7A00DE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the </a:t>
            </a:r>
            <a:r>
              <a:rPr lang="en-US" dirty="0" err="1"/>
              <a:t>SensoDx</a:t>
            </a:r>
            <a:r>
              <a:rPr lang="en-US" dirty="0"/>
              <a:t> database in Amazon Web Services (AWS)</a:t>
            </a:r>
          </a:p>
          <a:p>
            <a:r>
              <a:rPr lang="en-US" dirty="0"/>
              <a:t>In application</a:t>
            </a:r>
          </a:p>
          <a:p>
            <a:pPr lvl="1"/>
            <a:r>
              <a:rPr lang="en-US" dirty="0"/>
              <a:t>At start-up, connect to AWS database</a:t>
            </a:r>
          </a:p>
          <a:p>
            <a:pPr lvl="1"/>
            <a:r>
              <a:rPr lang="en-US" dirty="0"/>
              <a:t>Allow user to select local database</a:t>
            </a:r>
          </a:p>
          <a:p>
            <a:endParaRPr lang="en-US" dirty="0"/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At start-up, connect to AWS database</a:t>
            </a:r>
          </a:p>
          <a:p>
            <a:pPr lvl="2"/>
            <a:r>
              <a:rPr lang="en-US" dirty="0"/>
              <a:t>If successfully connected to AWS database, check if there’s any local data in local database</a:t>
            </a:r>
          </a:p>
          <a:p>
            <a:pPr lvl="3"/>
            <a:r>
              <a:rPr lang="en-US" dirty="0"/>
              <a:t>If yes, move local data to AWS database (sync up the cloud database)</a:t>
            </a:r>
          </a:p>
          <a:p>
            <a:pPr lvl="1"/>
            <a:r>
              <a:rPr lang="en-US" dirty="0"/>
              <a:t>If unable to connect to AWS database</a:t>
            </a:r>
          </a:p>
          <a:p>
            <a:pPr lvl="2"/>
            <a:r>
              <a:rPr lang="en-US" dirty="0"/>
              <a:t>Advise user that WIFI connection needed to use cloud database</a:t>
            </a:r>
          </a:p>
          <a:p>
            <a:pPr lvl="2"/>
            <a:r>
              <a:rPr lang="en-US" dirty="0"/>
              <a:t>Advise user that a data sync is required within TBD days (configurable duration for </a:t>
            </a:r>
            <a:r>
              <a:rPr lang="en-US"/>
              <a:t>standalone operation)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0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83696-DCD6-4B47-AE75-A7C2918D8AF1}"/>
              </a:ext>
            </a:extLst>
          </p:cNvPr>
          <p:cNvSpPr txBox="1"/>
          <p:nvPr/>
        </p:nvSpPr>
        <p:spPr>
          <a:xfrm>
            <a:off x="182880" y="1691997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Presentation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7476C-3F35-4EA9-BAF3-1870C4A09455}"/>
              </a:ext>
            </a:extLst>
          </p:cNvPr>
          <p:cNvSpPr txBox="1"/>
          <p:nvPr/>
        </p:nvSpPr>
        <p:spPr>
          <a:xfrm>
            <a:off x="3558540" y="157817"/>
            <a:ext cx="507492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SensoDx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EC676-AE88-4CEA-A6B0-985955EC511C}"/>
              </a:ext>
            </a:extLst>
          </p:cNvPr>
          <p:cNvSpPr txBox="1"/>
          <p:nvPr/>
        </p:nvSpPr>
        <p:spPr>
          <a:xfrm>
            <a:off x="182880" y="3600806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Middle Tier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8197-F4E4-474D-8E7B-A0A6A076D34C}"/>
              </a:ext>
            </a:extLst>
          </p:cNvPr>
          <p:cNvSpPr txBox="1"/>
          <p:nvPr/>
        </p:nvSpPr>
        <p:spPr>
          <a:xfrm>
            <a:off x="182880" y="5509615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 Level Layer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24460E-1FBD-47DA-A1C1-8D8CEAA5E9A6}"/>
              </a:ext>
            </a:extLst>
          </p:cNvPr>
          <p:cNvSpPr/>
          <p:nvPr/>
        </p:nvSpPr>
        <p:spPr>
          <a:xfrm>
            <a:off x="2164080" y="1144785"/>
            <a:ext cx="2320290" cy="1257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User Interface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55E0EC-D120-4317-9378-E13355A03A60}"/>
              </a:ext>
            </a:extLst>
          </p:cNvPr>
          <p:cNvSpPr/>
          <p:nvPr/>
        </p:nvSpPr>
        <p:spPr>
          <a:xfrm>
            <a:off x="4650105" y="1144785"/>
            <a:ext cx="2320290" cy="1257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Dashboard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3A593B-1345-441F-A5F0-7834E988749F}"/>
              </a:ext>
            </a:extLst>
          </p:cNvPr>
          <p:cNvSpPr/>
          <p:nvPr/>
        </p:nvSpPr>
        <p:spPr>
          <a:xfrm>
            <a:off x="9622155" y="1100850"/>
            <a:ext cx="2320290" cy="1257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Diagnostic Application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9A4785-70AC-471C-9F5C-6105499C39D7}"/>
              </a:ext>
            </a:extLst>
          </p:cNvPr>
          <p:cNvSpPr/>
          <p:nvPr/>
        </p:nvSpPr>
        <p:spPr>
          <a:xfrm>
            <a:off x="7136130" y="1144785"/>
            <a:ext cx="2320290" cy="1257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Applications (</a:t>
            </a:r>
            <a:r>
              <a:rPr lang="en-US" i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01E8D-A063-4595-B827-89C89588CDF9}"/>
              </a:ext>
            </a:extLst>
          </p:cNvPr>
          <p:cNvSpPr/>
          <p:nvPr/>
        </p:nvSpPr>
        <p:spPr>
          <a:xfrm>
            <a:off x="3463291" y="3156822"/>
            <a:ext cx="4741542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SensoDx Business Logic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246AED-4C03-4C84-8AB4-847BEEDDA9B8}"/>
              </a:ext>
            </a:extLst>
          </p:cNvPr>
          <p:cNvSpPr/>
          <p:nvPr/>
        </p:nvSpPr>
        <p:spPr>
          <a:xfrm>
            <a:off x="7770494" y="5168859"/>
            <a:ext cx="3314699" cy="1257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Machine Control Firmware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92CDB210-F86E-43F5-9D22-53BF5D7065F5}"/>
              </a:ext>
            </a:extLst>
          </p:cNvPr>
          <p:cNvSpPr/>
          <p:nvPr/>
        </p:nvSpPr>
        <p:spPr>
          <a:xfrm>
            <a:off x="2581275" y="5102778"/>
            <a:ext cx="1268730" cy="1426609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4466A2-4FFB-4234-B69B-09E9BD7EB38B}"/>
              </a:ext>
            </a:extLst>
          </p:cNvPr>
          <p:cNvCxnSpPr>
            <a:cxnSpLocks/>
          </p:cNvCxnSpPr>
          <p:nvPr/>
        </p:nvCxnSpPr>
        <p:spPr>
          <a:xfrm>
            <a:off x="7924800" y="4404834"/>
            <a:ext cx="0" cy="9801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D57EE6-8D86-4C74-8687-69182B82CE74}"/>
              </a:ext>
            </a:extLst>
          </p:cNvPr>
          <p:cNvCxnSpPr>
            <a:cxnSpLocks/>
          </p:cNvCxnSpPr>
          <p:nvPr/>
        </p:nvCxnSpPr>
        <p:spPr>
          <a:xfrm>
            <a:off x="3710940" y="4294822"/>
            <a:ext cx="0" cy="6000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86ADC9-7A32-4576-A4A4-0BE1F7F87E09}"/>
              </a:ext>
            </a:extLst>
          </p:cNvPr>
          <p:cNvCxnSpPr/>
          <p:nvPr/>
        </p:nvCxnSpPr>
        <p:spPr>
          <a:xfrm>
            <a:off x="3850005" y="2402085"/>
            <a:ext cx="0" cy="7547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41AAD5-2C44-4276-A856-F356DDD79D98}"/>
              </a:ext>
            </a:extLst>
          </p:cNvPr>
          <p:cNvCxnSpPr/>
          <p:nvPr/>
        </p:nvCxnSpPr>
        <p:spPr>
          <a:xfrm>
            <a:off x="5810250" y="2548890"/>
            <a:ext cx="0" cy="445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6DBEC7-75EE-40D5-8FAB-D1199AB430BC}"/>
              </a:ext>
            </a:extLst>
          </p:cNvPr>
          <p:cNvCxnSpPr/>
          <p:nvPr/>
        </p:nvCxnSpPr>
        <p:spPr>
          <a:xfrm>
            <a:off x="7793354" y="2402085"/>
            <a:ext cx="0" cy="7547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7A13066-4C35-4DD5-8860-71481C50E832}"/>
              </a:ext>
            </a:extLst>
          </p:cNvPr>
          <p:cNvSpPr/>
          <p:nvPr/>
        </p:nvSpPr>
        <p:spPr>
          <a:xfrm>
            <a:off x="4152900" y="5168859"/>
            <a:ext cx="3314699" cy="1257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Algorithms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12147-DA7B-4632-8D69-5A05141F7418}"/>
              </a:ext>
            </a:extLst>
          </p:cNvPr>
          <p:cNvCxnSpPr/>
          <p:nvPr/>
        </p:nvCxnSpPr>
        <p:spPr>
          <a:xfrm>
            <a:off x="5829300" y="4594859"/>
            <a:ext cx="0" cy="4707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AB4969-EB38-4165-80A9-45452F9408AD}"/>
              </a:ext>
            </a:extLst>
          </p:cNvPr>
          <p:cNvSpPr/>
          <p:nvPr/>
        </p:nvSpPr>
        <p:spPr>
          <a:xfrm>
            <a:off x="8361047" y="3123601"/>
            <a:ext cx="3581398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Operations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FD384B-FC74-4EC6-9F36-3C4E41D4EFE4}"/>
              </a:ext>
            </a:extLst>
          </p:cNvPr>
          <p:cNvCxnSpPr>
            <a:cxnSpLocks/>
          </p:cNvCxnSpPr>
          <p:nvPr/>
        </p:nvCxnSpPr>
        <p:spPr>
          <a:xfrm>
            <a:off x="9837420" y="4503420"/>
            <a:ext cx="0" cy="581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7F10EE-1C59-41B5-8929-34F90F8CFF73}"/>
              </a:ext>
            </a:extLst>
          </p:cNvPr>
          <p:cNvCxnSpPr>
            <a:cxnSpLocks/>
          </p:cNvCxnSpPr>
          <p:nvPr/>
        </p:nvCxnSpPr>
        <p:spPr>
          <a:xfrm>
            <a:off x="10066020" y="2358150"/>
            <a:ext cx="0" cy="6074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3C41A8C-961C-47EB-89EE-33E410FE03F1}"/>
              </a:ext>
            </a:extLst>
          </p:cNvPr>
          <p:cNvSpPr/>
          <p:nvPr/>
        </p:nvSpPr>
        <p:spPr>
          <a:xfrm>
            <a:off x="10405113" y="4022644"/>
            <a:ext cx="1055370" cy="6272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816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9975-2FE5-4BB3-A295-DD613A6E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SensoDx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46DD-6C77-4B54-99A8-AA4937BF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13AD-FE43-4F8F-A4F4-70920E23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25625"/>
            <a:ext cx="10088880" cy="48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04EB-D773-405A-AD26-21171B3D9F59}"/>
              </a:ext>
            </a:extLst>
          </p:cNvPr>
          <p:cNvSpPr txBox="1"/>
          <p:nvPr/>
        </p:nvSpPr>
        <p:spPr>
          <a:xfrm>
            <a:off x="3803333" y="148590"/>
            <a:ext cx="45853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Instrument Software Architecture (near term)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462FB-BEE2-43CC-9C89-02714CB51586}"/>
              </a:ext>
            </a:extLst>
          </p:cNvPr>
          <p:cNvSpPr/>
          <p:nvPr/>
        </p:nvSpPr>
        <p:spPr>
          <a:xfrm>
            <a:off x="7882890" y="5258307"/>
            <a:ext cx="2000250" cy="1085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Interface Control Board (IICB) and Firmware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D64AC-D557-4AA0-BEA9-F876E0B143E8}"/>
              </a:ext>
            </a:extLst>
          </p:cNvPr>
          <p:cNvSpPr/>
          <p:nvPr/>
        </p:nvSpPr>
        <p:spPr>
          <a:xfrm>
            <a:off x="3147536" y="2547311"/>
            <a:ext cx="2297430" cy="1369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Test Processing Logic</a:t>
            </a:r>
            <a:r>
              <a:rPr lang="en-US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2DFB7-7C4D-4C05-9C21-A02CFCDAB19B}"/>
              </a:ext>
            </a:extLst>
          </p:cNvPr>
          <p:cNvSpPr/>
          <p:nvPr/>
        </p:nvSpPr>
        <p:spPr>
          <a:xfrm>
            <a:off x="7734300" y="2576423"/>
            <a:ext cx="2297430" cy="136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Task Management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55F90B-1E1B-4BE4-B25D-380FD0B8C217}"/>
              </a:ext>
            </a:extLst>
          </p:cNvPr>
          <p:cNvSpPr/>
          <p:nvPr/>
        </p:nvSpPr>
        <p:spPr>
          <a:xfrm>
            <a:off x="4632959" y="4903475"/>
            <a:ext cx="1268730" cy="159442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 </a:t>
            </a:r>
            <a:r>
              <a:rPr lang="en-US" sz="1200" dirty="0">
                <a:solidFill>
                  <a:schemeClr val="tx1"/>
                </a:solidFill>
              </a:rPr>
              <a:t>(deployed locally, on a LAN, or in cloud)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99ABF-1738-4CE0-860C-003214EB6273}"/>
              </a:ext>
            </a:extLst>
          </p:cNvPr>
          <p:cNvSpPr/>
          <p:nvPr/>
        </p:nvSpPr>
        <p:spPr>
          <a:xfrm>
            <a:off x="824864" y="5171511"/>
            <a:ext cx="3314699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Algorithms</a:t>
            </a: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258E0BF2-6936-4820-9F71-3CE2E8EEA6DD}"/>
              </a:ext>
            </a:extLst>
          </p:cNvPr>
          <p:cNvSpPr/>
          <p:nvPr/>
        </p:nvSpPr>
        <p:spPr>
          <a:xfrm>
            <a:off x="3564731" y="873591"/>
            <a:ext cx="1463040" cy="1028700"/>
          </a:xfrm>
          <a:prstGeom prst="bevel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95BE0D1-C86D-4167-8D93-ACCF435D8A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06" r="18923"/>
          <a:stretch/>
        </p:blipFill>
        <p:spPr>
          <a:xfrm>
            <a:off x="396721" y="379422"/>
            <a:ext cx="2039296" cy="1660742"/>
          </a:xfrm>
          <a:prstGeom prst="rect">
            <a:avLst/>
          </a:prstGeom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EFEF8-04D0-40EE-9337-481EEC055568}"/>
              </a:ext>
            </a:extLst>
          </p:cNvPr>
          <p:cNvCxnSpPr/>
          <p:nvPr/>
        </p:nvCxnSpPr>
        <p:spPr>
          <a:xfrm>
            <a:off x="8883015" y="4091940"/>
            <a:ext cx="0" cy="994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1D02C-DC33-4F84-B8CE-63EC31010894}"/>
              </a:ext>
            </a:extLst>
          </p:cNvPr>
          <p:cNvCxnSpPr/>
          <p:nvPr/>
        </p:nvCxnSpPr>
        <p:spPr>
          <a:xfrm>
            <a:off x="3394710" y="3916679"/>
            <a:ext cx="0" cy="11701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A34CC0-DCA9-4D45-A62A-402A8CD7ABD2}"/>
              </a:ext>
            </a:extLst>
          </p:cNvPr>
          <p:cNvCxnSpPr>
            <a:cxnSpLocks/>
          </p:cNvCxnSpPr>
          <p:nvPr/>
        </p:nvCxnSpPr>
        <p:spPr>
          <a:xfrm>
            <a:off x="5014912" y="3945791"/>
            <a:ext cx="12859" cy="846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DB7BD7-3067-418A-90BA-EF3AE10A553B}"/>
              </a:ext>
            </a:extLst>
          </p:cNvPr>
          <p:cNvCxnSpPr/>
          <p:nvPr/>
        </p:nvCxnSpPr>
        <p:spPr>
          <a:xfrm>
            <a:off x="4296251" y="205740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C43301-DB89-42DB-AAFF-56FA1452F6E3}"/>
              </a:ext>
            </a:extLst>
          </p:cNvPr>
          <p:cNvSpPr txBox="1"/>
          <p:nvPr/>
        </p:nvSpPr>
        <p:spPr>
          <a:xfrm>
            <a:off x="5014912" y="4225639"/>
            <a:ext cx="11429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JDBC interface via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A5E48C-9E79-4F19-BDFE-A91FBB089096}"/>
              </a:ext>
            </a:extLst>
          </p:cNvPr>
          <p:cNvSpPr txBox="1"/>
          <p:nvPr/>
        </p:nvSpPr>
        <p:spPr>
          <a:xfrm>
            <a:off x="1309212" y="4330866"/>
            <a:ext cx="21921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Algorithms receive test images. Algorithms return score result.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300118-5D1A-4958-8079-5F1D67C4989B}"/>
              </a:ext>
            </a:extLst>
          </p:cNvPr>
          <p:cNvSpPr txBox="1"/>
          <p:nvPr/>
        </p:nvSpPr>
        <p:spPr>
          <a:xfrm>
            <a:off x="338258" y="2833401"/>
            <a:ext cx="15324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Submit job with</a:t>
            </a:r>
          </a:p>
          <a:p>
            <a:r>
              <a:rPr lang="en-US" sz="1200" dirty="0"/>
              <a:t>Cartridge information</a:t>
            </a:r>
          </a:p>
          <a:p>
            <a:r>
              <a:rPr lang="en-US" sz="1200" dirty="0"/>
              <a:t>and test images</a:t>
            </a:r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A01E7B1B-8456-4B97-863C-26EDD75AFF8B}"/>
              </a:ext>
            </a:extLst>
          </p:cNvPr>
          <p:cNvSpPr/>
          <p:nvPr/>
        </p:nvSpPr>
        <p:spPr>
          <a:xfrm>
            <a:off x="8091249" y="873591"/>
            <a:ext cx="1583531" cy="1028700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Diagnostic Application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76E69A-116C-4A6E-A84B-6C274D68E533}"/>
              </a:ext>
            </a:extLst>
          </p:cNvPr>
          <p:cNvCxnSpPr/>
          <p:nvPr/>
        </p:nvCxnSpPr>
        <p:spPr>
          <a:xfrm>
            <a:off x="8883015" y="2040164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19483F3-21CB-43B0-B62E-8CF48976C30B}"/>
              </a:ext>
            </a:extLst>
          </p:cNvPr>
          <p:cNvSpPr/>
          <p:nvPr/>
        </p:nvSpPr>
        <p:spPr>
          <a:xfrm>
            <a:off x="9674780" y="3289460"/>
            <a:ext cx="1055370" cy="6272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290BDC-4A46-40C5-BD58-0FCAE9F8964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870665" y="3142441"/>
            <a:ext cx="1135427" cy="141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47E569-8B96-4549-A0B0-44C3E68FBA95}"/>
              </a:ext>
            </a:extLst>
          </p:cNvPr>
          <p:cNvSpPr/>
          <p:nvPr/>
        </p:nvSpPr>
        <p:spPr>
          <a:xfrm>
            <a:off x="7236979" y="640080"/>
            <a:ext cx="3717600" cy="606933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4D283-AD78-4063-9C1A-2358F89506AF}"/>
              </a:ext>
            </a:extLst>
          </p:cNvPr>
          <p:cNvSpPr/>
          <p:nvPr/>
        </p:nvSpPr>
        <p:spPr>
          <a:xfrm>
            <a:off x="9609889" y="4225639"/>
            <a:ext cx="1315877" cy="8406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Diagnostic Algorithms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ACFA1D-8FA8-4089-9F43-9E08F81CDD98}"/>
              </a:ext>
            </a:extLst>
          </p:cNvPr>
          <p:cNvCxnSpPr>
            <a:cxnSpLocks/>
          </p:cNvCxnSpPr>
          <p:nvPr/>
        </p:nvCxnSpPr>
        <p:spPr>
          <a:xfrm>
            <a:off x="9335335" y="3945791"/>
            <a:ext cx="339445" cy="3643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8DC58CD-DFA7-4DF4-87DF-5A05E1B95C5E}"/>
              </a:ext>
            </a:extLst>
          </p:cNvPr>
          <p:cNvCxnSpPr/>
          <p:nvPr/>
        </p:nvCxnSpPr>
        <p:spPr>
          <a:xfrm>
            <a:off x="6309360" y="979587"/>
            <a:ext cx="788670" cy="76920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04EB-D773-405A-AD26-21171B3D9F59}"/>
              </a:ext>
            </a:extLst>
          </p:cNvPr>
          <p:cNvSpPr txBox="1"/>
          <p:nvPr/>
        </p:nvSpPr>
        <p:spPr>
          <a:xfrm>
            <a:off x="3803333" y="148590"/>
            <a:ext cx="45853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Instrument Software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462FB-BEE2-43CC-9C89-02714CB51586}"/>
              </a:ext>
            </a:extLst>
          </p:cNvPr>
          <p:cNvSpPr/>
          <p:nvPr/>
        </p:nvSpPr>
        <p:spPr>
          <a:xfrm>
            <a:off x="7882890" y="5258307"/>
            <a:ext cx="2000250" cy="1085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Interface Control Board (IICB) and </a:t>
            </a:r>
            <a:r>
              <a:rPr lang="en-US" dirty="0" err="1">
                <a:solidFill>
                  <a:schemeClr val="tx1"/>
                </a:solidFill>
              </a:rPr>
              <a:t>Firmaware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D64AC-D557-4AA0-BEA9-F876E0B143E8}"/>
              </a:ext>
            </a:extLst>
          </p:cNvPr>
          <p:cNvSpPr/>
          <p:nvPr/>
        </p:nvSpPr>
        <p:spPr>
          <a:xfrm>
            <a:off x="3147536" y="2547311"/>
            <a:ext cx="2297430" cy="136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Test Processing Logic</a:t>
            </a:r>
            <a:r>
              <a:rPr lang="en-US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2DFB7-7C4D-4C05-9C21-A02CFCDAB19B}"/>
              </a:ext>
            </a:extLst>
          </p:cNvPr>
          <p:cNvSpPr/>
          <p:nvPr/>
        </p:nvSpPr>
        <p:spPr>
          <a:xfrm>
            <a:off x="7734300" y="2576423"/>
            <a:ext cx="2297430" cy="136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Task Management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55F90B-1E1B-4BE4-B25D-380FD0B8C217}"/>
              </a:ext>
            </a:extLst>
          </p:cNvPr>
          <p:cNvSpPr/>
          <p:nvPr/>
        </p:nvSpPr>
        <p:spPr>
          <a:xfrm>
            <a:off x="4632959" y="4903475"/>
            <a:ext cx="1268730" cy="1594424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 </a:t>
            </a:r>
            <a:r>
              <a:rPr lang="en-US" sz="1200" dirty="0">
                <a:solidFill>
                  <a:schemeClr val="tx1"/>
                </a:solidFill>
              </a:rPr>
              <a:t>(deployed locally, on a LAN, or in cloud)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99ABF-1738-4CE0-860C-003214EB6273}"/>
              </a:ext>
            </a:extLst>
          </p:cNvPr>
          <p:cNvSpPr/>
          <p:nvPr/>
        </p:nvSpPr>
        <p:spPr>
          <a:xfrm>
            <a:off x="824864" y="5171511"/>
            <a:ext cx="3314699" cy="1257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Algorithms</a:t>
            </a: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258E0BF2-6936-4820-9F71-3CE2E8EEA6DD}"/>
              </a:ext>
            </a:extLst>
          </p:cNvPr>
          <p:cNvSpPr/>
          <p:nvPr/>
        </p:nvSpPr>
        <p:spPr>
          <a:xfrm>
            <a:off x="3564731" y="873591"/>
            <a:ext cx="1463040" cy="1028700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95BE0D1-C86D-4167-8D93-ACCF435D8A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06" r="18923"/>
          <a:stretch/>
        </p:blipFill>
        <p:spPr>
          <a:xfrm>
            <a:off x="396721" y="379422"/>
            <a:ext cx="2039296" cy="1660742"/>
          </a:xfrm>
          <a:prstGeom prst="rect">
            <a:avLst/>
          </a:prstGeom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EFEF8-04D0-40EE-9337-481EEC055568}"/>
              </a:ext>
            </a:extLst>
          </p:cNvPr>
          <p:cNvCxnSpPr/>
          <p:nvPr/>
        </p:nvCxnSpPr>
        <p:spPr>
          <a:xfrm>
            <a:off x="8883015" y="4091940"/>
            <a:ext cx="0" cy="994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1D02C-DC33-4F84-B8CE-63EC31010894}"/>
              </a:ext>
            </a:extLst>
          </p:cNvPr>
          <p:cNvCxnSpPr/>
          <p:nvPr/>
        </p:nvCxnSpPr>
        <p:spPr>
          <a:xfrm>
            <a:off x="3394710" y="3916679"/>
            <a:ext cx="0" cy="11701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A34CC0-DCA9-4D45-A62A-402A8CD7ABD2}"/>
              </a:ext>
            </a:extLst>
          </p:cNvPr>
          <p:cNvCxnSpPr>
            <a:cxnSpLocks/>
          </p:cNvCxnSpPr>
          <p:nvPr/>
        </p:nvCxnSpPr>
        <p:spPr>
          <a:xfrm>
            <a:off x="5014912" y="3945791"/>
            <a:ext cx="12859" cy="846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DB7BD7-3067-418A-90BA-EF3AE10A553B}"/>
              </a:ext>
            </a:extLst>
          </p:cNvPr>
          <p:cNvCxnSpPr/>
          <p:nvPr/>
        </p:nvCxnSpPr>
        <p:spPr>
          <a:xfrm>
            <a:off x="4296251" y="205740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C43301-DB89-42DB-AAFF-56FA1452F6E3}"/>
              </a:ext>
            </a:extLst>
          </p:cNvPr>
          <p:cNvSpPr txBox="1"/>
          <p:nvPr/>
        </p:nvSpPr>
        <p:spPr>
          <a:xfrm>
            <a:off x="5014912" y="4225639"/>
            <a:ext cx="11429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JDBC interface via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A5E48C-9E79-4F19-BDFE-A91FBB089096}"/>
              </a:ext>
            </a:extLst>
          </p:cNvPr>
          <p:cNvSpPr txBox="1"/>
          <p:nvPr/>
        </p:nvSpPr>
        <p:spPr>
          <a:xfrm>
            <a:off x="1309212" y="4330866"/>
            <a:ext cx="21921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Algorithms receive test images. Algorithms return score result.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300118-5D1A-4958-8079-5F1D67C4989B}"/>
              </a:ext>
            </a:extLst>
          </p:cNvPr>
          <p:cNvSpPr txBox="1"/>
          <p:nvPr/>
        </p:nvSpPr>
        <p:spPr>
          <a:xfrm>
            <a:off x="5838176" y="2244953"/>
            <a:ext cx="177420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1. Is Cartridge Valid?</a:t>
            </a:r>
          </a:p>
          <a:p>
            <a:r>
              <a:rPr lang="en-US" sz="1200" dirty="0"/>
              <a:t>2. Submit job with</a:t>
            </a:r>
          </a:p>
          <a:p>
            <a:r>
              <a:rPr lang="en-US" sz="1200" dirty="0"/>
              <a:t>Cartridge (cartridge ID or </a:t>
            </a:r>
          </a:p>
          <a:p>
            <a:r>
              <a:rPr lang="en-US" sz="1200" dirty="0"/>
              <a:t>“Trust Me”) information</a:t>
            </a:r>
          </a:p>
          <a:p>
            <a:r>
              <a:rPr lang="en-US" sz="1200" dirty="0"/>
              <a:t>and test images</a:t>
            </a:r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A01E7B1B-8456-4B97-863C-26EDD75AFF8B}"/>
              </a:ext>
            </a:extLst>
          </p:cNvPr>
          <p:cNvSpPr/>
          <p:nvPr/>
        </p:nvSpPr>
        <p:spPr>
          <a:xfrm>
            <a:off x="8091249" y="873591"/>
            <a:ext cx="1583531" cy="1028700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Diagnostic Application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76E69A-116C-4A6E-A84B-6C274D68E533}"/>
              </a:ext>
            </a:extLst>
          </p:cNvPr>
          <p:cNvCxnSpPr/>
          <p:nvPr/>
        </p:nvCxnSpPr>
        <p:spPr>
          <a:xfrm>
            <a:off x="8883015" y="2040164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19483F3-21CB-43B0-B62E-8CF48976C30B}"/>
              </a:ext>
            </a:extLst>
          </p:cNvPr>
          <p:cNvSpPr/>
          <p:nvPr/>
        </p:nvSpPr>
        <p:spPr>
          <a:xfrm>
            <a:off x="9674780" y="3289460"/>
            <a:ext cx="1055370" cy="6272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290BDC-4A46-40C5-BD58-0FCAE9F89648}"/>
              </a:ext>
            </a:extLst>
          </p:cNvPr>
          <p:cNvCxnSpPr>
            <a:cxnSpLocks/>
          </p:cNvCxnSpPr>
          <p:nvPr/>
        </p:nvCxnSpPr>
        <p:spPr>
          <a:xfrm>
            <a:off x="5586410" y="3231995"/>
            <a:ext cx="20259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0898B2-1598-43EA-8F64-F3BAA3571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20" y="3332266"/>
            <a:ext cx="1023925" cy="102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704EB-D773-405A-AD26-21171B3D9F59}"/>
              </a:ext>
            </a:extLst>
          </p:cNvPr>
          <p:cNvSpPr txBox="1"/>
          <p:nvPr/>
        </p:nvSpPr>
        <p:spPr>
          <a:xfrm>
            <a:off x="3803333" y="148590"/>
            <a:ext cx="45853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Feb. 27, 2018 Demo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D64AC-D557-4AA0-BEA9-F876E0B143E8}"/>
              </a:ext>
            </a:extLst>
          </p:cNvPr>
          <p:cNvSpPr/>
          <p:nvPr/>
        </p:nvSpPr>
        <p:spPr>
          <a:xfrm>
            <a:off x="3147536" y="2547311"/>
            <a:ext cx="2297430" cy="136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Test Processing Logic</a:t>
            </a:r>
            <a:r>
              <a:rPr lang="en-US" dirty="0"/>
              <a:t>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55F90B-1E1B-4BE4-B25D-380FD0B8C217}"/>
              </a:ext>
            </a:extLst>
          </p:cNvPr>
          <p:cNvSpPr/>
          <p:nvPr/>
        </p:nvSpPr>
        <p:spPr>
          <a:xfrm>
            <a:off x="2316134" y="4661337"/>
            <a:ext cx="1268730" cy="1594424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 </a:t>
            </a:r>
            <a:r>
              <a:rPr lang="en-US" sz="1200" dirty="0">
                <a:solidFill>
                  <a:schemeClr val="tx1"/>
                </a:solidFill>
              </a:rPr>
              <a:t>(deployed locally, on a LAN, or in cloud)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258E0BF2-6936-4820-9F71-3CE2E8EEA6DD}"/>
              </a:ext>
            </a:extLst>
          </p:cNvPr>
          <p:cNvSpPr/>
          <p:nvPr/>
        </p:nvSpPr>
        <p:spPr>
          <a:xfrm>
            <a:off x="3564731" y="873591"/>
            <a:ext cx="1463040" cy="1028700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95BE0D1-C86D-4167-8D93-ACCF435D8A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06" r="18923"/>
          <a:stretch/>
        </p:blipFill>
        <p:spPr>
          <a:xfrm>
            <a:off x="396721" y="379422"/>
            <a:ext cx="2039296" cy="1660742"/>
          </a:xfrm>
          <a:prstGeom prst="rect">
            <a:avLst/>
          </a:prstGeom>
          <a:ln>
            <a:noFill/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A34CC0-DCA9-4D45-A62A-402A8CD7ABD2}"/>
              </a:ext>
            </a:extLst>
          </p:cNvPr>
          <p:cNvCxnSpPr>
            <a:cxnSpLocks/>
          </p:cNvCxnSpPr>
          <p:nvPr/>
        </p:nvCxnSpPr>
        <p:spPr>
          <a:xfrm>
            <a:off x="3371592" y="3748048"/>
            <a:ext cx="12859" cy="8467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DB7BD7-3067-418A-90BA-EF3AE10A553B}"/>
              </a:ext>
            </a:extLst>
          </p:cNvPr>
          <p:cNvCxnSpPr/>
          <p:nvPr/>
        </p:nvCxnSpPr>
        <p:spPr>
          <a:xfrm>
            <a:off x="4296251" y="205740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C43301-DB89-42DB-AAFF-56FA1452F6E3}"/>
              </a:ext>
            </a:extLst>
          </p:cNvPr>
          <p:cNvSpPr txBox="1"/>
          <p:nvPr/>
        </p:nvSpPr>
        <p:spPr>
          <a:xfrm>
            <a:off x="2379001" y="3961164"/>
            <a:ext cx="11429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JDBC interface via URL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290BDC-4A46-40C5-BD58-0FCAE9F89648}"/>
              </a:ext>
            </a:extLst>
          </p:cNvPr>
          <p:cNvCxnSpPr>
            <a:cxnSpLocks/>
          </p:cNvCxnSpPr>
          <p:nvPr/>
        </p:nvCxnSpPr>
        <p:spPr>
          <a:xfrm>
            <a:off x="6345644" y="3748048"/>
            <a:ext cx="13947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Image result for folder icons">
            <a:extLst>
              <a:ext uri="{FF2B5EF4-FFF2-40B4-BE49-F238E27FC236}">
                <a16:creationId xmlns:a16="http://schemas.microsoft.com/office/drawing/2014/main" id="{6542E43B-43E9-4ECC-99FF-FC4A2C253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383029" cy="13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05DDE-AD45-49BD-9D37-E142C6A25F89}"/>
              </a:ext>
            </a:extLst>
          </p:cNvPr>
          <p:cNvSpPr txBox="1"/>
          <p:nvPr/>
        </p:nvSpPr>
        <p:spPr>
          <a:xfrm>
            <a:off x="5130770" y="3748048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AppWatchFolder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22A9E2-0A3C-4117-A353-437D0F1B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39" y="3296615"/>
            <a:ext cx="1023925" cy="10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B0E9B9B-4E74-49B5-BBD7-492872D7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04" y="4651441"/>
            <a:ext cx="1023925" cy="1023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2FDC67-C0D0-4AE2-A3B4-21EE8758511F}"/>
              </a:ext>
            </a:extLst>
          </p:cNvPr>
          <p:cNvSpPr txBox="1"/>
          <p:nvPr/>
        </p:nvSpPr>
        <p:spPr>
          <a:xfrm>
            <a:off x="7740349" y="3699554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MC_Watchfolder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D81D7-7206-4489-A1F4-2E45D380EE92}"/>
              </a:ext>
            </a:extLst>
          </p:cNvPr>
          <p:cNvSpPr txBox="1"/>
          <p:nvPr/>
        </p:nvSpPr>
        <p:spPr>
          <a:xfrm>
            <a:off x="5637966" y="5027662"/>
            <a:ext cx="899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DiagAlg</a:t>
            </a:r>
            <a:r>
              <a:rPr lang="en-US" sz="1100" dirty="0"/>
              <a:t>_</a:t>
            </a:r>
            <a:br>
              <a:rPr lang="en-US" sz="1100" dirty="0"/>
            </a:br>
            <a:r>
              <a:rPr lang="en-US" sz="1100" dirty="0" err="1"/>
              <a:t>Watchfolder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0D49-1AA2-40B1-951C-EAB636F9F033}"/>
              </a:ext>
            </a:extLst>
          </p:cNvPr>
          <p:cNvSpPr/>
          <p:nvPr/>
        </p:nvSpPr>
        <p:spPr>
          <a:xfrm>
            <a:off x="8676923" y="2423160"/>
            <a:ext cx="2777481" cy="117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Simulate Machine Control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Press built in test job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Drop XML into </a:t>
            </a:r>
            <a:r>
              <a:rPr lang="en-US" sz="1200" dirty="0" err="1">
                <a:solidFill>
                  <a:schemeClr val="tx1"/>
                </a:solidFill>
              </a:rPr>
              <a:t>AppWatchFolder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F8718A-955C-4DFB-B66B-58CDD14DB02C}"/>
              </a:ext>
            </a:extLst>
          </p:cNvPr>
          <p:cNvSpPr/>
          <p:nvPr/>
        </p:nvSpPr>
        <p:spPr>
          <a:xfrm>
            <a:off x="6635113" y="5286022"/>
            <a:ext cx="2613561" cy="117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Simulate Diagnostic Results Component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Receive request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Generate result (random number between 0 …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1D02C-DC33-4F84-B8CE-63EC31010894}"/>
              </a:ext>
            </a:extLst>
          </p:cNvPr>
          <p:cNvCxnSpPr>
            <a:cxnSpLocks/>
          </p:cNvCxnSpPr>
          <p:nvPr/>
        </p:nvCxnSpPr>
        <p:spPr>
          <a:xfrm>
            <a:off x="5943599" y="4300388"/>
            <a:ext cx="0" cy="4372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7533-4532-4E23-9C64-193EBACF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isCartridgeValid</a:t>
            </a:r>
            <a:r>
              <a:rPr lang="en-US" dirty="0"/>
              <a:t>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7F86-BC9B-4D4A-A5E0-24649A7AA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C01BC-1CA1-480F-8F69-6E331A417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dirty="0"/>
              <a:t>&lt;?xml version="1.0" encoding="utf-8"?&gt;</a:t>
            </a:r>
          </a:p>
          <a:p>
            <a:pPr marL="45720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SensoDx</a:t>
            </a:r>
            <a:r>
              <a:rPr lang="en-US" sz="1600" dirty="0"/>
              <a:t>&gt;</a:t>
            </a:r>
          </a:p>
          <a:p>
            <a:pPr marL="457200" lvl="1" indent="0">
              <a:buNone/>
            </a:pPr>
            <a:r>
              <a:rPr lang="en-US" sz="1600" dirty="0"/>
              <a:t>     &lt;</a:t>
            </a:r>
            <a:r>
              <a:rPr lang="en-US" sz="1600" dirty="0" err="1"/>
              <a:t>isCartridgeValid</a:t>
            </a:r>
            <a:r>
              <a:rPr lang="en-US" sz="1600" dirty="0"/>
              <a:t>&gt;1234567890&lt;/</a:t>
            </a:r>
            <a:r>
              <a:rPr lang="en-US" sz="1600" dirty="0" err="1"/>
              <a:t>isCartridgeValid</a:t>
            </a:r>
            <a:r>
              <a:rPr lang="en-US" sz="1600" dirty="0"/>
              <a:t>&gt;</a:t>
            </a:r>
          </a:p>
          <a:p>
            <a:pPr marL="457200" lvl="1" indent="0">
              <a:buNone/>
            </a:pPr>
            <a:r>
              <a:rPr lang="en-US" sz="1600" dirty="0"/>
              <a:t>     &lt;InfoPanel1&gt;</a:t>
            </a:r>
          </a:p>
          <a:p>
            <a:pPr marL="457200" lvl="1" indent="0">
              <a:buNone/>
            </a:pPr>
            <a:r>
              <a:rPr lang="en-US" sz="1600" dirty="0"/>
              <a:t>                Request to know if Cartridge is Valid</a:t>
            </a:r>
          </a:p>
          <a:p>
            <a:pPr marL="457200" lvl="1" indent="0">
              <a:buNone/>
            </a:pPr>
            <a:r>
              <a:rPr lang="en-US" sz="1600" dirty="0"/>
              <a:t>     &lt;/InfoPanel1&gt;</a:t>
            </a:r>
          </a:p>
          <a:p>
            <a:pPr marL="457200" lvl="1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SensoDx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B0FF-4258-47FE-9012-A76BDE64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7936A-261C-4BA6-A2AA-79A02852B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77840" cy="368458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/>
              <a:t>&lt;?xml version="1.0" encoding="utf-8"?&gt;</a:t>
            </a:r>
          </a:p>
          <a:p>
            <a:pPr marL="45720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SensoDx</a:t>
            </a:r>
            <a:r>
              <a:rPr lang="en-US" sz="1600" dirty="0"/>
              <a:t>&gt; </a:t>
            </a:r>
          </a:p>
          <a:p>
            <a:pPr marL="457200" lvl="1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isCartridgeValid_response</a:t>
            </a:r>
            <a:r>
              <a:rPr lang="en-US" sz="1600" dirty="0"/>
              <a:t> </a:t>
            </a:r>
            <a:r>
              <a:rPr lang="en-US" sz="1600" dirty="0" err="1"/>
              <a:t>cartridgeID</a:t>
            </a:r>
            <a:r>
              <a:rPr lang="en-US" sz="1600" dirty="0"/>
              <a:t>="1234567890"&gt; 		false</a:t>
            </a:r>
          </a:p>
          <a:p>
            <a:pPr marL="457200" lvl="1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isCartridgeValid_response</a:t>
            </a:r>
            <a:r>
              <a:rPr lang="en-US" sz="1600" dirty="0"/>
              <a:t>&gt;</a:t>
            </a:r>
          </a:p>
          <a:p>
            <a:pPr marL="457200" lvl="1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SensoDx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0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45B6-67AB-4C4C-9D7D-AB052670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Submit Job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C45F-3EA2-484A-A726-706A5C9E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0" y="835025"/>
            <a:ext cx="5928360" cy="5657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SensoDx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&lt;Test&gt;</a:t>
            </a:r>
          </a:p>
          <a:p>
            <a:pPr marL="0" indent="0">
              <a:buNone/>
            </a:pPr>
            <a:r>
              <a:rPr lang="en-US" sz="1600" dirty="0"/>
              <a:t>            &lt;Instrument </a:t>
            </a:r>
            <a:r>
              <a:rPr lang="en-US" sz="1600" dirty="0" err="1"/>
              <a:t>InstrumentID</a:t>
            </a:r>
            <a:r>
              <a:rPr lang="en-US" sz="1600" dirty="0"/>
              <a:t>="2017040300001" /&gt;</a:t>
            </a:r>
          </a:p>
          <a:p>
            <a:pPr marL="0" indent="0">
              <a:buNone/>
            </a:pPr>
            <a:r>
              <a:rPr lang="en-US" sz="1600" dirty="0"/>
              <a:t>           &lt;Cartridge </a:t>
            </a:r>
            <a:r>
              <a:rPr lang="en-US" sz="1600" dirty="0" err="1"/>
              <a:t>CartridgeID</a:t>
            </a:r>
            <a:r>
              <a:rPr lang="en-US" sz="1600" dirty="0"/>
              <a:t>="</a:t>
            </a:r>
            <a:r>
              <a:rPr lang="en-US" sz="1600" dirty="0" err="1"/>
              <a:t>TrustMe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         &lt;</a:t>
            </a:r>
            <a:r>
              <a:rPr lang="en-US" sz="1600" dirty="0" err="1"/>
              <a:t>AssayType</a:t>
            </a:r>
            <a:r>
              <a:rPr lang="en-US" sz="1600" dirty="0"/>
              <a:t>&gt;2&lt;/</a:t>
            </a:r>
            <a:r>
              <a:rPr lang="en-US" sz="1600" dirty="0" err="1"/>
              <a:t>AssayType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   &lt;/Cartridge&gt;</a:t>
            </a:r>
          </a:p>
          <a:p>
            <a:pPr marL="0" indent="0">
              <a:buNone/>
            </a:pPr>
            <a:r>
              <a:rPr lang="en-US" sz="1600" dirty="0"/>
              <a:t>           &lt;</a:t>
            </a:r>
            <a:r>
              <a:rPr lang="en-US" sz="1600" dirty="0" err="1"/>
              <a:t>TestImages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        &lt;Image&gt;./20180116_276.tif&lt;/Image&gt;</a:t>
            </a:r>
          </a:p>
          <a:p>
            <a:pPr marL="0" indent="0">
              <a:buNone/>
            </a:pPr>
            <a:r>
              <a:rPr lang="en-US" sz="1600" dirty="0"/>
              <a:t>                &lt;Image&gt;./ 20180116_277.tif &lt;/Image&gt;</a:t>
            </a:r>
          </a:p>
          <a:p>
            <a:pPr marL="0" indent="0">
              <a:buNone/>
            </a:pPr>
            <a:r>
              <a:rPr lang="en-US" sz="1600" dirty="0"/>
              <a:t>                &lt;Image&gt;./ 20180116_278.tif &lt;/Image&gt;</a:t>
            </a:r>
          </a:p>
          <a:p>
            <a:pPr marL="0" indent="0">
              <a:buNone/>
            </a:pPr>
            <a:r>
              <a:rPr lang="en-US" sz="1600" dirty="0"/>
              <a:t>            &lt;/</a:t>
            </a:r>
            <a:r>
              <a:rPr lang="en-US" sz="1600" dirty="0" err="1"/>
              <a:t>TestImages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    &lt;Timestamp&gt;20171107_093559001&lt;/Timestamp&gt;</a:t>
            </a:r>
          </a:p>
          <a:p>
            <a:pPr marL="0" indent="0">
              <a:buNone/>
            </a:pPr>
            <a:r>
              <a:rPr lang="en-US" sz="1600" dirty="0"/>
              <a:t>     &lt;/Test&gt;</a:t>
            </a:r>
          </a:p>
          <a:p>
            <a:pPr marL="0" indent="0">
              <a:buNone/>
            </a:pPr>
            <a:r>
              <a:rPr lang="en-US" sz="1600" dirty="0"/>
              <a:t>     &lt;InfoPanel1&gt;Processing a Test&lt;/InfoPanel1&gt;</a:t>
            </a:r>
          </a:p>
          <a:p>
            <a:pPr marL="0" indent="0">
              <a:buNone/>
            </a:pPr>
            <a:r>
              <a:rPr lang="en-US" sz="1600" dirty="0"/>
              <a:t>     &lt;InfoPanel2&gt;Executed </a:t>
            </a:r>
            <a:r>
              <a:rPr lang="en-US" sz="1600" dirty="0" err="1"/>
              <a:t>xyz</a:t>
            </a:r>
            <a:r>
              <a:rPr lang="en-US" sz="1600" dirty="0"/>
              <a:t> in module </a:t>
            </a:r>
            <a:r>
              <a:rPr lang="en-US" sz="1600" dirty="0" err="1"/>
              <a:t>abc</a:t>
            </a:r>
            <a:r>
              <a:rPr lang="en-US" sz="1600" dirty="0"/>
              <a:t>&lt;/InfoPanel2&gt;</a:t>
            </a:r>
          </a:p>
          <a:p>
            <a:pPr marL="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SensoDx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29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7F8E-0027-457E-B9B3-E66BF52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94995"/>
          </a:xfrm>
        </p:spPr>
        <p:txBody>
          <a:bodyPr>
            <a:noAutofit/>
          </a:bodyPr>
          <a:lstStyle/>
          <a:p>
            <a:r>
              <a:rPr lang="en-US" sz="4800" dirty="0"/>
              <a:t>Diagnostic Test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45D7-2BF7-4933-9565-9DE43205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581" y="1189912"/>
            <a:ext cx="1409380" cy="319087"/>
          </a:xfrm>
        </p:spPr>
        <p:txBody>
          <a:bodyPr>
            <a:no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03B27-4617-404E-80BF-3EB3D16F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6371"/>
            <a:ext cx="5157787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SensoDx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RequestDiagResult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TestID</a:t>
            </a:r>
            <a:r>
              <a:rPr lang="en-US" sz="1800" dirty="0"/>
              <a:t>&gt;2496&lt;/</a:t>
            </a:r>
            <a:r>
              <a:rPr lang="en-US" sz="1800" dirty="0" err="1"/>
              <a:t>TestID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AssayType</a:t>
            </a:r>
            <a:r>
              <a:rPr lang="en-US" sz="1800" dirty="0"/>
              <a:t>&gt;2&lt;/</a:t>
            </a:r>
            <a:r>
              <a:rPr lang="en-US" sz="1800" dirty="0" err="1"/>
              <a:t>AssayType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TestImages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ImagePath</a:t>
            </a:r>
            <a:r>
              <a:rPr lang="en-US" sz="1800" dirty="0"/>
              <a:t>&gt;.\1234.tif&lt;/</a:t>
            </a:r>
            <a:r>
              <a:rPr lang="en-US" sz="1800" dirty="0" err="1"/>
              <a:t>ImagePath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&lt;</a:t>
            </a:r>
            <a:r>
              <a:rPr lang="en-US" sz="1800" dirty="0" err="1"/>
              <a:t>ImagePath</a:t>
            </a:r>
            <a:r>
              <a:rPr lang="en-US" sz="1800" dirty="0"/>
              <a:t>&gt;.\1235.tif&lt;/</a:t>
            </a:r>
            <a:r>
              <a:rPr lang="en-US" sz="1800" dirty="0" err="1"/>
              <a:t>ImagePath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&lt;</a:t>
            </a:r>
            <a:r>
              <a:rPr lang="en-US" sz="1800" dirty="0" err="1"/>
              <a:t>ImagePath</a:t>
            </a:r>
            <a:r>
              <a:rPr lang="en-US" sz="1800" dirty="0"/>
              <a:t>&gt;.\1236.tif&lt;/</a:t>
            </a:r>
            <a:r>
              <a:rPr lang="en-US" sz="1800" dirty="0" err="1"/>
              <a:t>ImagePath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&lt;/</a:t>
            </a:r>
            <a:r>
              <a:rPr lang="en-US" sz="1800" dirty="0" err="1"/>
              <a:t>TestImages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&lt;Timestamp&gt;2018-02-20 10:33:37.111</a:t>
            </a:r>
          </a:p>
          <a:p>
            <a:pPr marL="0" indent="0">
              <a:buNone/>
            </a:pPr>
            <a:r>
              <a:rPr lang="en-US" sz="1800" dirty="0"/>
              <a:t>            &lt;/Timestamp&gt;</a:t>
            </a:r>
          </a:p>
          <a:p>
            <a:pPr marL="0" indent="0">
              <a:buNone/>
            </a:pPr>
            <a:r>
              <a:rPr lang="en-US" sz="1800" dirty="0"/>
              <a:t>   &lt;/</a:t>
            </a:r>
            <a:r>
              <a:rPr lang="en-US" sz="1800" dirty="0" err="1"/>
              <a:t>RequestDiagResult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SensoDx</a:t>
            </a:r>
            <a:r>
              <a:rPr lang="en-US" sz="1800" dirty="0"/>
              <a:t>&gt;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719D-65A7-4C42-B7E3-7BF7A934C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032514"/>
            <a:ext cx="1569086" cy="39385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Response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0FE97-59AB-4D88-B98E-AAF1B132B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26371"/>
            <a:ext cx="5183188" cy="492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SensoDx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&lt;</a:t>
            </a:r>
            <a:r>
              <a:rPr lang="en-US" sz="2000" dirty="0" err="1"/>
              <a:t>DiagTestResult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&lt;</a:t>
            </a:r>
            <a:r>
              <a:rPr lang="en-US" sz="2000" dirty="0" err="1"/>
              <a:t>TestID</a:t>
            </a:r>
            <a:r>
              <a:rPr lang="en-US" sz="2000" dirty="0"/>
              <a:t>&gt;2496&lt;/</a:t>
            </a:r>
            <a:r>
              <a:rPr lang="en-US" sz="2000" dirty="0" err="1"/>
              <a:t>TestID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&lt;</a:t>
            </a:r>
            <a:r>
              <a:rPr lang="en-US" sz="2000" dirty="0" err="1"/>
              <a:t>ResultScore</a:t>
            </a:r>
            <a:r>
              <a:rPr lang="en-US" sz="2000" dirty="0"/>
              <a:t>&gt;0.9894127432802498</a:t>
            </a:r>
          </a:p>
          <a:p>
            <a:pPr marL="0" indent="0">
              <a:buNone/>
            </a:pPr>
            <a:r>
              <a:rPr lang="en-US" sz="2000" dirty="0"/>
              <a:t>               &lt;/</a:t>
            </a:r>
            <a:r>
              <a:rPr lang="en-US" sz="2000" dirty="0" err="1"/>
              <a:t>ResultScore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&lt;Timestamp&gt;2018-02-20 10:33:37.393</a:t>
            </a:r>
          </a:p>
          <a:p>
            <a:pPr marL="0" indent="0">
              <a:buNone/>
            </a:pPr>
            <a:r>
              <a:rPr lang="en-US" sz="2000" dirty="0"/>
              <a:t>               &lt;/Timestamp&gt;</a:t>
            </a:r>
          </a:p>
          <a:p>
            <a:pPr marL="0" indent="0">
              <a:buNone/>
            </a:pPr>
            <a:r>
              <a:rPr lang="en-US" sz="2000" dirty="0"/>
              <a:t>   &lt;/</a:t>
            </a:r>
            <a:r>
              <a:rPr lang="en-US" sz="2000" dirty="0" err="1"/>
              <a:t>DiagTestResult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SensoDx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70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800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SensoDx Software Diagram</vt:lpstr>
      <vt:lpstr>PowerPoint Presentation</vt:lpstr>
      <vt:lpstr>SensoDx Database Design</vt:lpstr>
      <vt:lpstr>PowerPoint Presentation</vt:lpstr>
      <vt:lpstr>PowerPoint Presentation</vt:lpstr>
      <vt:lpstr>PowerPoint Presentation</vt:lpstr>
      <vt:lpstr>isCartridgeValid Communication</vt:lpstr>
      <vt:lpstr>Submit Job example</vt:lpstr>
      <vt:lpstr>Diagnostic Test Communication</vt:lpstr>
      <vt:lpstr>To Run the Application SW on an Instrument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SensoDx Software Diagram</dc:title>
  <dc:creator>David Kloosterman</dc:creator>
  <cp:lastModifiedBy>David Kloosterman</cp:lastModifiedBy>
  <cp:revision>38</cp:revision>
  <dcterms:created xsi:type="dcterms:W3CDTF">2017-12-19T18:38:39Z</dcterms:created>
  <dcterms:modified xsi:type="dcterms:W3CDTF">2018-02-25T19:59:12Z</dcterms:modified>
</cp:coreProperties>
</file>