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Poppins"/>
      <p:regular r:id="rId8"/>
      <p:bold r:id="rId9"/>
      <p:italic r:id="rId10"/>
      <p:boldItalic r:id="rId11"/>
    </p:embeddedFont>
    <p:embeddedFont>
      <p:font typeface="Source Code Pro"/>
      <p:regular r:id="rId12"/>
      <p:bold r:id="rId13"/>
      <p:italic r:id="rId14"/>
      <p:boldItalic r:id="rId15"/>
    </p:embeddedFont>
    <p:embeddedFont>
      <p:font typeface="PT Sans"/>
      <p:regular r:id="rId16"/>
      <p:bold r:id="rId17"/>
      <p:italic r:id="rId18"/>
      <p:boldItalic r:id="rId19"/>
    </p:embeddedFont>
    <p:embeddedFont>
      <p:font typeface="IBM Plex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Mono-regular.fntdata"/><Relationship Id="rId22" Type="http://schemas.openxmlformats.org/officeDocument/2006/relationships/font" Target="fonts/IBMPlexMono-italic.fntdata"/><Relationship Id="rId21" Type="http://schemas.openxmlformats.org/officeDocument/2006/relationships/font" Target="fonts/IBMPlexMono-bold.fntdata"/><Relationship Id="rId23" Type="http://schemas.openxmlformats.org/officeDocument/2006/relationships/font" Target="fonts/IBMPlex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oppi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oppins-regular.fntdata"/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PTSans-bold.fntdata"/><Relationship Id="rId16" Type="http://schemas.openxmlformats.org/officeDocument/2006/relationships/font" Target="fonts/PTSans-regular.fntdata"/><Relationship Id="rId19" Type="http://schemas.openxmlformats.org/officeDocument/2006/relationships/font" Target="fonts/PTSans-boldItalic.fntdata"/><Relationship Id="rId18" Type="http://schemas.openxmlformats.org/officeDocument/2006/relationships/font" Target="fonts/PT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4ed99bf1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24ed99bf1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30c952d61f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30c952d61f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30c952d61f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30c952d61f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9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architsharma01/loan-approval-prediction-dataset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sn5ZNSd0i7w4igdFnGob1pZktMykrib3/view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Loan Risk Analysis</a:t>
            </a:r>
            <a:endParaRPr/>
          </a:p>
        </p:txBody>
      </p:sp>
      <p:sp>
        <p:nvSpPr>
          <p:cNvPr id="1426" name="Google Shape;1426;p32"/>
          <p:cNvSpPr txBox="1"/>
          <p:nvPr>
            <p:ph idx="2" type="subTitle"/>
          </p:nvPr>
        </p:nvSpPr>
        <p:spPr>
          <a:xfrm>
            <a:off x="655350" y="1339600"/>
            <a:ext cx="7833300" cy="3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Web-Based Platform: Develop a user-friendly web platform for employees of a consumer finance company to review and manage loan applications.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Machine Learning-Driven Risk Analysis: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a machine learning model (XGBoost) to analyze loan applicant data and generate predictions about the likelihood of default.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model will assess key features such as income, loan amount, credit score, assets, and more to predict the risk associated with each applicant.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Graphical Representations of Decisions: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SHAP (SHapley Additive exPlanations) values to visually explain how individual features contributed to each prediction.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Verbal Explanations: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employees with human-readable, verbal explanations for each decision, clearly stating why a loan was assessed as risky or not risky, based on the applicant’s profile and risk factors.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32"/>
          <p:cNvSpPr txBox="1"/>
          <p:nvPr/>
        </p:nvSpPr>
        <p:spPr>
          <a:xfrm>
            <a:off x="83225" y="97100"/>
            <a:ext cx="21615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Team - TechSperts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8" name="Google Shape;1428;p32"/>
          <p:cNvSpPr txBox="1"/>
          <p:nvPr/>
        </p:nvSpPr>
        <p:spPr>
          <a:xfrm>
            <a:off x="720000" y="946588"/>
            <a:ext cx="2958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Proposed Solution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33"/>
          <p:cNvSpPr txBox="1"/>
          <p:nvPr>
            <p:ph idx="2" type="subTitle"/>
          </p:nvPr>
        </p:nvSpPr>
        <p:spPr>
          <a:xfrm>
            <a:off x="655350" y="239750"/>
            <a:ext cx="78333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/>
              <a:t>Loan Approval Dataset</a:t>
            </a:r>
            <a:r>
              <a:rPr lang="en"/>
              <a:t>: </a:t>
            </a:r>
            <a:r>
              <a:rPr b="1" lang="en"/>
              <a:t>cibil score</a:t>
            </a:r>
            <a:r>
              <a:rPr lang="en"/>
              <a:t>, </a:t>
            </a:r>
            <a:r>
              <a:rPr b="1" lang="en"/>
              <a:t>income</a:t>
            </a:r>
            <a:r>
              <a:rPr lang="en"/>
              <a:t>, </a:t>
            </a:r>
            <a:r>
              <a:rPr b="1" lang="en"/>
              <a:t>employment status</a:t>
            </a:r>
            <a:r>
              <a:rPr lang="en"/>
              <a:t>, </a:t>
            </a:r>
            <a:r>
              <a:rPr b="1" lang="en"/>
              <a:t>loan term</a:t>
            </a:r>
            <a:r>
              <a:rPr lang="en"/>
              <a:t>, </a:t>
            </a:r>
            <a:r>
              <a:rPr b="1" lang="en"/>
              <a:t>loan amount</a:t>
            </a:r>
            <a:r>
              <a:rPr lang="en"/>
              <a:t>, </a:t>
            </a:r>
            <a:r>
              <a:rPr b="1" lang="en"/>
              <a:t>assets value</a:t>
            </a:r>
            <a:r>
              <a:rPr lang="en"/>
              <a:t>, and </a:t>
            </a:r>
            <a:r>
              <a:rPr b="1" lang="en"/>
              <a:t>loan status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4" name="Google Shape;14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01" y="959500"/>
            <a:ext cx="4900777" cy="16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" name="Google Shape;143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300" y="2825050"/>
            <a:ext cx="2494325" cy="20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" name="Google Shape;1436;p33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9275" y="959500"/>
            <a:ext cx="2669373" cy="165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7" name="Google Shape;143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1700" y="2825050"/>
            <a:ext cx="2494326" cy="208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8" name="Google Shape;1438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19275" y="2825050"/>
            <a:ext cx="2456763" cy="20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34"/>
          <p:cNvSpPr txBox="1"/>
          <p:nvPr>
            <p:ph type="title"/>
          </p:nvPr>
        </p:nvSpPr>
        <p:spPr>
          <a:xfrm>
            <a:off x="654750" y="97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pic>
        <p:nvPicPr>
          <p:cNvPr id="1444" name="Google Shape;1444;p34" title="Loan Prediction - Google Chrome 2024-10-19 17-03-2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250" y="776425"/>
            <a:ext cx="8307900" cy="45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