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6" r:id="rId144"/>
    <p:sldId id="407" r:id="rId145"/>
    <p:sldId id="408" r:id="rId146"/>
    <p:sldId id="409" r:id="rId147"/>
    <p:sldId id="410" r:id="rId148"/>
    <p:sldId id="411" r:id="rId149"/>
    <p:sldId id="412" r:id="rId150"/>
    <p:sldId id="413" r:id="rId151"/>
    <p:sldId id="414" r:id="rId152"/>
    <p:sldId id="415" r:id="rId153"/>
    <p:sldId id="416" r:id="rId154"/>
    <p:sldId id="417" r:id="rId155"/>
    <p:sldId id="418" r:id="rId156"/>
    <p:sldId id="419" r:id="rId157"/>
    <p:sldId id="420" r:id="rId158"/>
    <p:sldId id="421" r:id="rId15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9100" y="1095375"/>
            <a:ext cx="381000" cy="476250"/>
          </a:xfrm>
          <a:custGeom>
            <a:avLst/>
            <a:gdLst/>
            <a:ahLst/>
            <a:cxnLst/>
            <a:rect l="l" t="t" r="r" b="b"/>
            <a:pathLst>
              <a:path w="381000" h="476250">
                <a:moveTo>
                  <a:pt x="0" y="476250"/>
                </a:moveTo>
                <a:lnTo>
                  <a:pt x="381000" y="476250"/>
                </a:lnTo>
                <a:lnTo>
                  <a:pt x="381000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095375"/>
            <a:ext cx="333375" cy="4762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2925" y="1524000"/>
            <a:ext cx="371475" cy="476250"/>
          </a:xfrm>
          <a:custGeom>
            <a:avLst/>
            <a:gdLst/>
            <a:ahLst/>
            <a:cxnLst/>
            <a:rect l="l" t="t" r="r" b="b"/>
            <a:pathLst>
              <a:path w="371475" h="476250">
                <a:moveTo>
                  <a:pt x="0" y="476250"/>
                </a:moveTo>
                <a:lnTo>
                  <a:pt x="371475" y="476250"/>
                </a:lnTo>
                <a:lnTo>
                  <a:pt x="371475" y="0"/>
                </a:lnTo>
                <a:lnTo>
                  <a:pt x="0" y="0"/>
                </a:lnTo>
                <a:lnTo>
                  <a:pt x="0" y="4762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524000"/>
            <a:ext cx="361950" cy="4762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25" y="1447800"/>
            <a:ext cx="561975" cy="4191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0947" y="708660"/>
            <a:ext cx="7644130" cy="1014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accent2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accent2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6575" y="1559242"/>
            <a:ext cx="3978275" cy="430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657" y="134239"/>
            <a:ext cx="8528684" cy="1208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073086"/>
            <a:ext cx="8492490" cy="364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accent2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ltiplication" TargetMode="External"/><Relationship Id="rId3" Type="http://schemas.openxmlformats.org/officeDocument/2006/relationships/hyperlink" Target="https://en.wikipedia.org/wiki/Variable_(mathematics)" TargetMode="External"/><Relationship Id="rId7" Type="http://schemas.openxmlformats.org/officeDocument/2006/relationships/hyperlink" Target="https://en.wikipedia.org/wiki/Subtraction" TargetMode="External"/><Relationship Id="rId2" Type="http://schemas.openxmlformats.org/officeDocument/2006/relationships/hyperlink" Target="https://en.wikipedia.org/wiki/Mathematical_expr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ddition" TargetMode="External"/><Relationship Id="rId5" Type="http://schemas.openxmlformats.org/officeDocument/2006/relationships/hyperlink" Target="https://en.wikipedia.org/wiki/Coefficient" TargetMode="External"/><Relationship Id="rId10" Type="http://schemas.openxmlformats.org/officeDocument/2006/relationships/hyperlink" Target="https://en.wikipedia.org/wiki/Exponent" TargetMode="External"/><Relationship Id="rId4" Type="http://schemas.openxmlformats.org/officeDocument/2006/relationships/hyperlink" Target="https://en.wikipedia.org/wiki/Indeterminate_(variable)" TargetMode="External"/><Relationship Id="rId9" Type="http://schemas.openxmlformats.org/officeDocument/2006/relationships/hyperlink" Target="https://en.wikipedia.org/wiki/Integer" TargetMode="Externa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dictionary.reference.com/browse/algorithms" TargetMode="External"/><Relationship Id="rId2" Type="http://schemas.openxmlformats.org/officeDocument/2006/relationships/hyperlink" Target="http://dictionary.reference.com/browse/polynomial-time%20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ictionary.reference.com/browse/provably%20unsolvable" TargetMode="External"/><Relationship Id="rId5" Type="http://schemas.openxmlformats.org/officeDocument/2006/relationships/hyperlink" Target="http://dictionary.reference.com/browse/provably%20difficult" TargetMode="External"/><Relationship Id="rId4" Type="http://schemas.openxmlformats.org/officeDocument/2006/relationships/hyperlink" Target="http://dictionary.reference.com/browse/algorithm" TargetMode="Externa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terministic_algorithm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ondeterministic_polynomial_time" TargetMode="External"/></Relationships>
</file>

<file path=ppt/slides/_rels/slide1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5" Type="http://schemas.openxmlformats.org/officeDocument/2006/relationships/image" Target="../media/image59.png"/><Relationship Id="rId10" Type="http://schemas.openxmlformats.org/officeDocument/2006/relationships/image" Target="../media/image61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_(complexity)" TargetMode="External"/><Relationship Id="rId2" Type="http://schemas.openxmlformats.org/officeDocument/2006/relationships/hyperlink" Target="https://en.wikipedia.org/wiki/Polynomial_time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P_(complexity)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duction_(complexity)" TargetMode="External"/><Relationship Id="rId2" Type="http://schemas.openxmlformats.org/officeDocument/2006/relationships/hyperlink" Target="https://en.wikipedia.org/wiki/NP_(complexity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olynomial_time" TargetMode="Externa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_(complexity)" TargetMode="External"/><Relationship Id="rId2" Type="http://schemas.openxmlformats.org/officeDocument/2006/relationships/hyperlink" Target="https://en.wikipedia.org/wiki/Decision_proble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lynomial_time" TargetMode="External"/><Relationship Id="rId5" Type="http://schemas.openxmlformats.org/officeDocument/2006/relationships/hyperlink" Target="https://en.wikipedia.org/wiki/Nondeterministic_algorithm" TargetMode="External"/><Relationship Id="rId4" Type="http://schemas.openxmlformats.org/officeDocument/2006/relationships/hyperlink" Target="https://en.wikipedia.org/wiki/NP-har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63.png"/><Relationship Id="rId17" Type="http://schemas.openxmlformats.org/officeDocument/2006/relationships/image" Target="../media/image57.png"/><Relationship Id="rId2" Type="http://schemas.openxmlformats.org/officeDocument/2006/relationships/image" Target="../media/image48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5.png"/><Relationship Id="rId5" Type="http://schemas.openxmlformats.org/officeDocument/2006/relationships/image" Target="../media/image51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59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65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jp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837" y="1224025"/>
            <a:ext cx="7943850" cy="914400"/>
          </a:xfrm>
          <a:custGeom>
            <a:avLst/>
            <a:gdLst/>
            <a:ahLst/>
            <a:cxnLst/>
            <a:rect l="l" t="t" r="r" b="b"/>
            <a:pathLst>
              <a:path w="7943850" h="914400">
                <a:moveTo>
                  <a:pt x="0" y="914400"/>
                </a:moveTo>
                <a:lnTo>
                  <a:pt x="0" y="0"/>
                </a:lnTo>
                <a:lnTo>
                  <a:pt x="7943786" y="0"/>
                </a:lnTo>
              </a:path>
            </a:pathLst>
          </a:custGeom>
          <a:ln w="28575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050" y="4076700"/>
            <a:ext cx="6524625" cy="0"/>
          </a:xfrm>
          <a:custGeom>
            <a:avLst/>
            <a:gdLst/>
            <a:ahLst/>
            <a:cxnLst/>
            <a:rect l="l" t="t" r="r" b="b"/>
            <a:pathLst>
              <a:path w="6524625">
                <a:moveTo>
                  <a:pt x="0" y="0"/>
                </a:moveTo>
                <a:lnTo>
                  <a:pt x="652411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4184" y="2437447"/>
            <a:ext cx="8216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latin typeface="Comic Sans MS"/>
                <a:cs typeface="Comic Sans MS"/>
              </a:rPr>
              <a:t>COMPUTATIONAL</a:t>
            </a:r>
            <a:r>
              <a:rPr sz="3950" b="1" spc="165" dirty="0">
                <a:latin typeface="Comic Sans MS"/>
                <a:cs typeface="Comic Sans MS"/>
              </a:rPr>
              <a:t> </a:t>
            </a:r>
            <a:r>
              <a:rPr sz="3950" b="1" spc="-10" dirty="0">
                <a:latin typeface="Comic Sans MS"/>
                <a:cs typeface="Comic Sans MS"/>
              </a:rPr>
              <a:t>COMPLEXITY</a:t>
            </a:r>
            <a:endParaRPr sz="39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7892" y="1531048"/>
            <a:ext cx="15163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Unit</a:t>
            </a:r>
            <a:r>
              <a:rPr sz="3200" b="1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spc="-25" dirty="0">
                <a:solidFill>
                  <a:srgbClr val="3333CC"/>
                </a:solidFill>
                <a:latin typeface="Comic Sans MS"/>
                <a:cs typeface="Comic Sans MS"/>
              </a:rPr>
              <a:t>VI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1911985"/>
            <a:ext cx="6199505" cy="17710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Corresponding</a:t>
            </a:r>
            <a:r>
              <a:rPr sz="3200" spc="-175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language: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3200">
              <a:latin typeface="Comic Sans MS"/>
              <a:cs typeface="Comic Sans MS"/>
            </a:endParaRPr>
          </a:p>
          <a:p>
            <a:pPr marL="1844039">
              <a:lnSpc>
                <a:spcPct val="100000"/>
              </a:lnSpc>
              <a:tabLst>
                <a:tab pos="3415029" algn="l"/>
              </a:tabLst>
            </a:pPr>
            <a:r>
              <a:rPr sz="3000" i="1" spc="-10" dirty="0">
                <a:latin typeface="Comic Sans MS"/>
                <a:cs typeface="Comic Sans MS"/>
              </a:rPr>
              <a:t>PRIMES</a:t>
            </a:r>
            <a:r>
              <a:rPr sz="3000" i="1" dirty="0">
                <a:latin typeface="Comic Sans MS"/>
                <a:cs typeface="Comic Sans MS"/>
              </a:rPr>
              <a:t>	</a:t>
            </a:r>
            <a:r>
              <a:rPr sz="2850" spc="60" dirty="0">
                <a:latin typeface="Symbol"/>
                <a:cs typeface="Symbol"/>
              </a:rPr>
              <a:t></a:t>
            </a:r>
            <a:r>
              <a:rPr sz="2850" spc="50" dirty="0">
                <a:latin typeface="Times New Roman"/>
                <a:cs typeface="Times New Roman"/>
              </a:rPr>
              <a:t> </a:t>
            </a:r>
            <a:r>
              <a:rPr sz="2850" spc="-70" dirty="0">
                <a:latin typeface="Comic Sans MS"/>
                <a:cs typeface="Comic Sans MS"/>
              </a:rPr>
              <a:t>{1,</a:t>
            </a:r>
            <a:r>
              <a:rPr sz="2850" spc="-210" dirty="0">
                <a:latin typeface="Comic Sans MS"/>
                <a:cs typeface="Comic Sans MS"/>
              </a:rPr>
              <a:t> </a:t>
            </a:r>
            <a:r>
              <a:rPr sz="2850" spc="-40" dirty="0">
                <a:latin typeface="Comic Sans MS"/>
                <a:cs typeface="Comic Sans MS"/>
              </a:rPr>
              <a:t>2,</a:t>
            </a:r>
            <a:r>
              <a:rPr sz="2850" spc="-305" dirty="0">
                <a:latin typeface="Comic Sans MS"/>
                <a:cs typeface="Comic Sans MS"/>
              </a:rPr>
              <a:t> </a:t>
            </a:r>
            <a:r>
              <a:rPr sz="2850" spc="-40" dirty="0">
                <a:latin typeface="Comic Sans MS"/>
                <a:cs typeface="Comic Sans MS"/>
              </a:rPr>
              <a:t>3,</a:t>
            </a:r>
            <a:r>
              <a:rPr sz="2850" spc="-270" dirty="0">
                <a:latin typeface="Comic Sans MS"/>
                <a:cs typeface="Comic Sans MS"/>
              </a:rPr>
              <a:t> </a:t>
            </a:r>
            <a:r>
              <a:rPr sz="2850" spc="-40" dirty="0">
                <a:latin typeface="Comic Sans MS"/>
                <a:cs typeface="Comic Sans MS"/>
              </a:rPr>
              <a:t>5,</a:t>
            </a:r>
            <a:r>
              <a:rPr sz="2850" spc="-220" dirty="0">
                <a:latin typeface="Comic Sans MS"/>
                <a:cs typeface="Comic Sans MS"/>
              </a:rPr>
              <a:t> </a:t>
            </a:r>
            <a:r>
              <a:rPr sz="2850" spc="-40" dirty="0">
                <a:latin typeface="Comic Sans MS"/>
                <a:cs typeface="Comic Sans MS"/>
              </a:rPr>
              <a:t>7,</a:t>
            </a:r>
            <a:r>
              <a:rPr sz="2850" spc="-400" dirty="0">
                <a:latin typeface="Comic Sans MS"/>
                <a:cs typeface="Comic Sans MS"/>
              </a:rPr>
              <a:t> </a:t>
            </a:r>
            <a:r>
              <a:rPr sz="2850" spc="-25" dirty="0">
                <a:latin typeface="Arial MT"/>
                <a:cs typeface="Arial MT"/>
              </a:rPr>
              <a:t>…</a:t>
            </a:r>
            <a:r>
              <a:rPr sz="2850" spc="-25" dirty="0">
                <a:latin typeface="Comic Sans MS"/>
                <a:cs typeface="Comic Sans MS"/>
              </a:rPr>
              <a:t>}</a:t>
            </a:r>
            <a:endParaRPr sz="28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162" y="157226"/>
            <a:ext cx="6553200" cy="9144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30"/>
              </a:spcBef>
              <a:tabLst>
                <a:tab pos="2298700" algn="l"/>
                <a:tab pos="4973320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Problem: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320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250" i="1" spc="-75" baseline="-4761" dirty="0">
                <a:latin typeface="Comic Sans MS"/>
                <a:cs typeface="Comic Sans MS"/>
              </a:rPr>
              <a:t>x</a:t>
            </a:r>
            <a:r>
              <a:rPr sz="5250" i="1" baseline="-4761" dirty="0"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prime?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6026" y="5193665"/>
            <a:ext cx="525589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will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show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5724525"/>
            <a:chOff x="123825" y="990600"/>
            <a:chExt cx="9020175" cy="572452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5" y="2743258"/>
              <a:ext cx="8239198" cy="397187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80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30"/>
              </a:spcBef>
            </a:pPr>
            <a:r>
              <a:rPr sz="3350" dirty="0">
                <a:solidFill>
                  <a:srgbClr val="333399"/>
                </a:solidFill>
                <a:latin typeface="Arial MT"/>
                <a:cs typeface="Arial MT"/>
              </a:rPr>
              <a:t>Recursive,</a:t>
            </a:r>
            <a:r>
              <a:rPr sz="3350" spc="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333399"/>
                </a:solidFill>
                <a:latin typeface="Arial MT"/>
                <a:cs typeface="Arial MT"/>
              </a:rPr>
              <a:t>RE,</a:t>
            </a:r>
            <a:r>
              <a:rPr sz="3350" spc="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333399"/>
                </a:solidFill>
                <a:latin typeface="Arial MT"/>
                <a:cs typeface="Arial MT"/>
              </a:rPr>
              <a:t>Undecidable</a:t>
            </a:r>
            <a:r>
              <a:rPr sz="3350" spc="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rgbClr val="333399"/>
                </a:solidFill>
                <a:latin typeface="Arial MT"/>
                <a:cs typeface="Arial MT"/>
              </a:rPr>
              <a:t>languages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1951" y="4519866"/>
            <a:ext cx="61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(DFA)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776" y="4197667"/>
            <a:ext cx="2148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8694" algn="l"/>
              </a:tabLst>
            </a:pPr>
            <a:r>
              <a:rPr sz="2700" spc="-15" baseline="7716" dirty="0">
                <a:latin typeface="Arial MT"/>
                <a:cs typeface="Arial MT"/>
              </a:rPr>
              <a:t>Regular</a:t>
            </a:r>
            <a:r>
              <a:rPr sz="2700" baseline="7716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Context-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3553" y="4569205"/>
            <a:ext cx="86233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ts val="2865"/>
              </a:lnSpc>
              <a:spcBef>
                <a:spcPts val="105"/>
              </a:spcBef>
            </a:pPr>
            <a:r>
              <a:rPr sz="2400" spc="-20" dirty="0">
                <a:latin typeface="Arial MT"/>
                <a:cs typeface="Arial MT"/>
              </a:rPr>
              <a:t>free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 MT"/>
                <a:cs typeface="Arial MT"/>
              </a:rPr>
              <a:t>(PDA)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4883" y="4256676"/>
            <a:ext cx="618490" cy="1036319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Context sensitive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3702" y="4492870"/>
            <a:ext cx="313690" cy="1180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10" dirty="0">
                <a:latin typeface="Arial MT"/>
                <a:cs typeface="Arial MT"/>
              </a:rPr>
              <a:t>Recursive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9444" y="3507463"/>
            <a:ext cx="618490" cy="2000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Recursively </a:t>
            </a:r>
            <a:r>
              <a:rPr sz="2000" dirty="0">
                <a:latin typeface="Arial MT"/>
                <a:cs typeface="Arial MT"/>
              </a:rPr>
              <a:t>Enumerable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(RE)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375" y="2160206"/>
            <a:ext cx="3350260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Non-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Languages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(all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languages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which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TMs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spc="-10" dirty="0">
                <a:latin typeface="Arial MT"/>
                <a:cs typeface="Arial MT"/>
              </a:rPr>
              <a:t>built)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5762" y="2138362"/>
            <a:ext cx="8534400" cy="4572000"/>
          </a:xfrm>
          <a:custGeom>
            <a:avLst/>
            <a:gdLst/>
            <a:ahLst/>
            <a:cxnLst/>
            <a:rect l="l" t="t" r="r" b="b"/>
            <a:pathLst>
              <a:path w="8534400" h="4572000">
                <a:moveTo>
                  <a:pt x="0" y="4572000"/>
                </a:moveTo>
                <a:lnTo>
                  <a:pt x="8534400" y="4572000"/>
                </a:lnTo>
                <a:lnTo>
                  <a:pt x="85344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54800" y="2144331"/>
            <a:ext cx="185420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TMs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that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may</a:t>
            </a:r>
            <a:r>
              <a:rPr sz="20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Arial MT"/>
                <a:cs typeface="Arial MT"/>
              </a:rPr>
              <a:t>or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may</a:t>
            </a:r>
            <a:r>
              <a:rPr sz="20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not</a:t>
            </a:r>
            <a:r>
              <a:rPr sz="20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 MT"/>
                <a:cs typeface="Arial MT"/>
              </a:rPr>
              <a:t>halt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5276" y="1985009"/>
            <a:ext cx="2776855" cy="2744470"/>
          </a:xfrm>
          <a:custGeom>
            <a:avLst/>
            <a:gdLst/>
            <a:ahLst/>
            <a:cxnLst/>
            <a:rect l="l" t="t" r="r" b="b"/>
            <a:pathLst>
              <a:path w="2776854" h="2744470">
                <a:moveTo>
                  <a:pt x="413512" y="2663063"/>
                </a:moveTo>
                <a:lnTo>
                  <a:pt x="382130" y="2667825"/>
                </a:lnTo>
                <a:lnTo>
                  <a:pt x="12573" y="228600"/>
                </a:lnTo>
                <a:lnTo>
                  <a:pt x="0" y="230505"/>
                </a:lnTo>
                <a:lnTo>
                  <a:pt x="369557" y="2669743"/>
                </a:lnTo>
                <a:lnTo>
                  <a:pt x="338201" y="2674493"/>
                </a:lnTo>
                <a:lnTo>
                  <a:pt x="387223" y="2744089"/>
                </a:lnTo>
                <a:lnTo>
                  <a:pt x="407238" y="2682367"/>
                </a:lnTo>
                <a:lnTo>
                  <a:pt x="413512" y="2663063"/>
                </a:lnTo>
                <a:close/>
              </a:path>
              <a:path w="2776854" h="2744470">
                <a:moveTo>
                  <a:pt x="1632712" y="2434463"/>
                </a:moveTo>
                <a:lnTo>
                  <a:pt x="1601330" y="2439225"/>
                </a:lnTo>
                <a:lnTo>
                  <a:pt x="1231773" y="0"/>
                </a:lnTo>
                <a:lnTo>
                  <a:pt x="1219200" y="1905"/>
                </a:lnTo>
                <a:lnTo>
                  <a:pt x="1588757" y="2441143"/>
                </a:lnTo>
                <a:lnTo>
                  <a:pt x="1557401" y="2445893"/>
                </a:lnTo>
                <a:lnTo>
                  <a:pt x="1606423" y="2515489"/>
                </a:lnTo>
                <a:lnTo>
                  <a:pt x="1626438" y="2453767"/>
                </a:lnTo>
                <a:lnTo>
                  <a:pt x="1632712" y="2434463"/>
                </a:lnTo>
                <a:close/>
              </a:path>
              <a:path w="2776854" h="2744470">
                <a:moveTo>
                  <a:pt x="2776474" y="1901317"/>
                </a:moveTo>
                <a:lnTo>
                  <a:pt x="2744965" y="1905825"/>
                </a:lnTo>
                <a:lnTo>
                  <a:pt x="2603373" y="914400"/>
                </a:lnTo>
                <a:lnTo>
                  <a:pt x="2590800" y="916305"/>
                </a:lnTo>
                <a:lnTo>
                  <a:pt x="2732379" y="1907628"/>
                </a:lnTo>
                <a:lnTo>
                  <a:pt x="2701036" y="1912112"/>
                </a:lnTo>
                <a:lnTo>
                  <a:pt x="2749423" y="1982089"/>
                </a:lnTo>
                <a:lnTo>
                  <a:pt x="2770124" y="1920240"/>
                </a:lnTo>
                <a:lnTo>
                  <a:pt x="2776474" y="1901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58896" y="1396936"/>
            <a:ext cx="4404995" cy="792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25"/>
              </a:spcBef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TMs</a:t>
            </a:r>
            <a:r>
              <a:rPr sz="20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 MT"/>
                <a:cs typeface="Arial MT"/>
              </a:rPr>
              <a:t>exist</a:t>
            </a:r>
            <a:endParaRPr sz="2000">
              <a:latin typeface="Arial MT"/>
              <a:cs typeface="Arial MT"/>
            </a:endParaRPr>
          </a:p>
          <a:p>
            <a:pPr marL="2072005">
              <a:lnSpc>
                <a:spcPts val="1805"/>
              </a:lnSpc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TMs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always</a:t>
            </a:r>
            <a:r>
              <a:rPr sz="20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 MT"/>
                <a:cs typeface="Arial MT"/>
              </a:rPr>
              <a:t>halt</a:t>
            </a:r>
            <a:endParaRPr sz="2000">
              <a:latin typeface="Arial MT"/>
              <a:cs typeface="Arial MT"/>
            </a:endParaRPr>
          </a:p>
          <a:p>
            <a:pPr marL="1385570">
              <a:lnSpc>
                <a:spcPts val="2100"/>
              </a:lnSpc>
            </a:pPr>
            <a:r>
              <a:rPr sz="2000" spc="-25" dirty="0">
                <a:solidFill>
                  <a:srgbClr val="006FC0"/>
                </a:solidFill>
                <a:latin typeface="Arial MT"/>
                <a:cs typeface="Arial MT"/>
              </a:rPr>
              <a:t>LBA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71826" y="1751583"/>
            <a:ext cx="1221740" cy="543560"/>
          </a:xfrm>
          <a:custGeom>
            <a:avLst/>
            <a:gdLst/>
            <a:ahLst/>
            <a:cxnLst/>
            <a:rect l="l" t="t" r="r" b="b"/>
            <a:pathLst>
              <a:path w="1221739" h="543560">
                <a:moveTo>
                  <a:pt x="54482" y="473710"/>
                </a:moveTo>
                <a:lnTo>
                  <a:pt x="0" y="539114"/>
                </a:lnTo>
                <a:lnTo>
                  <a:pt x="84962" y="543560"/>
                </a:lnTo>
                <a:lnTo>
                  <a:pt x="74488" y="519556"/>
                </a:lnTo>
                <a:lnTo>
                  <a:pt x="60706" y="519556"/>
                </a:lnTo>
                <a:lnTo>
                  <a:pt x="55625" y="507873"/>
                </a:lnTo>
                <a:lnTo>
                  <a:pt x="67184" y="502816"/>
                </a:lnTo>
                <a:lnTo>
                  <a:pt x="54482" y="473710"/>
                </a:lnTo>
                <a:close/>
              </a:path>
              <a:path w="1221739" h="543560">
                <a:moveTo>
                  <a:pt x="67184" y="502816"/>
                </a:moveTo>
                <a:lnTo>
                  <a:pt x="55625" y="507873"/>
                </a:lnTo>
                <a:lnTo>
                  <a:pt x="60706" y="519556"/>
                </a:lnTo>
                <a:lnTo>
                  <a:pt x="72279" y="514493"/>
                </a:lnTo>
                <a:lnTo>
                  <a:pt x="67184" y="502816"/>
                </a:lnTo>
                <a:close/>
              </a:path>
              <a:path w="1221739" h="543560">
                <a:moveTo>
                  <a:pt x="72279" y="514493"/>
                </a:moveTo>
                <a:lnTo>
                  <a:pt x="60706" y="519556"/>
                </a:lnTo>
                <a:lnTo>
                  <a:pt x="74488" y="519556"/>
                </a:lnTo>
                <a:lnTo>
                  <a:pt x="72279" y="514493"/>
                </a:lnTo>
                <a:close/>
              </a:path>
              <a:path w="1221739" h="543560">
                <a:moveTo>
                  <a:pt x="1216533" y="0"/>
                </a:moveTo>
                <a:lnTo>
                  <a:pt x="67184" y="502816"/>
                </a:lnTo>
                <a:lnTo>
                  <a:pt x="72279" y="514493"/>
                </a:lnTo>
                <a:lnTo>
                  <a:pt x="1221739" y="11556"/>
                </a:lnTo>
                <a:lnTo>
                  <a:pt x="1216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4890" y="6128067"/>
            <a:ext cx="30346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“Undecidable”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05700" y="5643562"/>
            <a:ext cx="957580" cy="547370"/>
          </a:xfrm>
          <a:custGeom>
            <a:avLst/>
            <a:gdLst/>
            <a:ahLst/>
            <a:cxnLst/>
            <a:rect l="l" t="t" r="r" b="b"/>
            <a:pathLst>
              <a:path w="957579" h="547370">
                <a:moveTo>
                  <a:pt x="85725" y="85725"/>
                </a:moveTo>
                <a:lnTo>
                  <a:pt x="78562" y="71437"/>
                </a:lnTo>
                <a:lnTo>
                  <a:pt x="42799" y="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533400"/>
                </a:lnTo>
                <a:lnTo>
                  <a:pt x="57150" y="533400"/>
                </a:lnTo>
                <a:lnTo>
                  <a:pt x="57150" y="85725"/>
                </a:lnTo>
                <a:lnTo>
                  <a:pt x="85725" y="85725"/>
                </a:lnTo>
                <a:close/>
              </a:path>
              <a:path w="957579" h="547370">
                <a:moveTo>
                  <a:pt x="957199" y="304800"/>
                </a:moveTo>
                <a:lnTo>
                  <a:pt x="863219" y="286004"/>
                </a:lnTo>
                <a:lnTo>
                  <a:pt x="870750" y="313588"/>
                </a:lnTo>
                <a:lnTo>
                  <a:pt x="115316" y="519620"/>
                </a:lnTo>
                <a:lnTo>
                  <a:pt x="122809" y="547179"/>
                </a:lnTo>
                <a:lnTo>
                  <a:pt x="878281" y="341134"/>
                </a:lnTo>
                <a:lnTo>
                  <a:pt x="885825" y="368706"/>
                </a:lnTo>
                <a:lnTo>
                  <a:pt x="951585" y="309816"/>
                </a:lnTo>
                <a:lnTo>
                  <a:pt x="957199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8975" y="6280784"/>
            <a:ext cx="2724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“Decidable”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33802" y="5034026"/>
            <a:ext cx="3367404" cy="1385570"/>
          </a:xfrm>
          <a:custGeom>
            <a:avLst/>
            <a:gdLst/>
            <a:ahLst/>
            <a:cxnLst/>
            <a:rect l="l" t="t" r="r" b="b"/>
            <a:pathLst>
              <a:path w="3367404" h="1385570">
                <a:moveTo>
                  <a:pt x="198501" y="90297"/>
                </a:moveTo>
                <a:lnTo>
                  <a:pt x="191008" y="69088"/>
                </a:lnTo>
                <a:lnTo>
                  <a:pt x="166624" y="0"/>
                </a:lnTo>
                <a:lnTo>
                  <a:pt x="113411" y="79629"/>
                </a:lnTo>
                <a:lnTo>
                  <a:pt x="141744" y="83185"/>
                </a:lnTo>
                <a:lnTo>
                  <a:pt x="0" y="1217371"/>
                </a:lnTo>
                <a:lnTo>
                  <a:pt x="28321" y="1220914"/>
                </a:lnTo>
                <a:lnTo>
                  <a:pt x="170065" y="86741"/>
                </a:lnTo>
                <a:lnTo>
                  <a:pt x="198501" y="90297"/>
                </a:lnTo>
                <a:close/>
              </a:path>
              <a:path w="3367404" h="1385570">
                <a:moveTo>
                  <a:pt x="1233297" y="381000"/>
                </a:moveTo>
                <a:lnTo>
                  <a:pt x="1139444" y="400177"/>
                </a:lnTo>
                <a:lnTo>
                  <a:pt x="1157147" y="422732"/>
                </a:lnTo>
                <a:lnTo>
                  <a:pt x="157734" y="1207897"/>
                </a:lnTo>
                <a:lnTo>
                  <a:pt x="175387" y="1230376"/>
                </a:lnTo>
                <a:lnTo>
                  <a:pt x="1174737" y="445135"/>
                </a:lnTo>
                <a:lnTo>
                  <a:pt x="1192403" y="467614"/>
                </a:lnTo>
                <a:lnTo>
                  <a:pt x="1217764" y="413893"/>
                </a:lnTo>
                <a:lnTo>
                  <a:pt x="1233297" y="381000"/>
                </a:lnTo>
                <a:close/>
              </a:path>
              <a:path w="3367404" h="1385570">
                <a:moveTo>
                  <a:pt x="2300097" y="381000"/>
                </a:moveTo>
                <a:lnTo>
                  <a:pt x="2204339" y="379349"/>
                </a:lnTo>
                <a:lnTo>
                  <a:pt x="2216683" y="405117"/>
                </a:lnTo>
                <a:lnTo>
                  <a:pt x="389001" y="1282458"/>
                </a:lnTo>
                <a:lnTo>
                  <a:pt x="401320" y="1308214"/>
                </a:lnTo>
                <a:lnTo>
                  <a:pt x="2229040" y="430885"/>
                </a:lnTo>
                <a:lnTo>
                  <a:pt x="2241423" y="456692"/>
                </a:lnTo>
                <a:lnTo>
                  <a:pt x="2286216" y="398907"/>
                </a:lnTo>
                <a:lnTo>
                  <a:pt x="2300097" y="381000"/>
                </a:lnTo>
                <a:close/>
              </a:path>
              <a:path w="3367404" h="1385570">
                <a:moveTo>
                  <a:pt x="3366897" y="685736"/>
                </a:moveTo>
                <a:lnTo>
                  <a:pt x="3273679" y="663790"/>
                </a:lnTo>
                <a:lnTo>
                  <a:pt x="3280232" y="691591"/>
                </a:lnTo>
                <a:lnTo>
                  <a:pt x="468122" y="1357630"/>
                </a:lnTo>
                <a:lnTo>
                  <a:pt x="474599" y="1385443"/>
                </a:lnTo>
                <a:lnTo>
                  <a:pt x="3286798" y="719404"/>
                </a:lnTo>
                <a:lnTo>
                  <a:pt x="3293364" y="747204"/>
                </a:lnTo>
                <a:lnTo>
                  <a:pt x="3363823" y="688301"/>
                </a:lnTo>
                <a:lnTo>
                  <a:pt x="3366897" y="685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5" y="2743258"/>
            <a:ext cx="8239198" cy="397187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951" y="4519866"/>
            <a:ext cx="61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(DFA)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3553" y="4569205"/>
            <a:ext cx="86233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ts val="2865"/>
              </a:lnSpc>
              <a:spcBef>
                <a:spcPts val="105"/>
              </a:spcBef>
            </a:pPr>
            <a:r>
              <a:rPr sz="2400" spc="-20" dirty="0">
                <a:latin typeface="Arial MT"/>
                <a:cs typeface="Arial MT"/>
              </a:rPr>
              <a:t>free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 MT"/>
                <a:cs typeface="Arial MT"/>
              </a:rPr>
              <a:t>(PDA)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4883" y="4256676"/>
            <a:ext cx="618490" cy="1036319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Context sensitive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53702" y="4492870"/>
            <a:ext cx="313690" cy="1180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10" dirty="0">
                <a:latin typeface="Arial MT"/>
                <a:cs typeface="Arial MT"/>
              </a:rPr>
              <a:t>Recursive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9444" y="3507463"/>
            <a:ext cx="618490" cy="2000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Recursively </a:t>
            </a:r>
            <a:r>
              <a:rPr sz="2000" dirty="0">
                <a:latin typeface="Arial MT"/>
                <a:cs typeface="Arial MT"/>
              </a:rPr>
              <a:t>Enumerable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(RE)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0995" y="906525"/>
            <a:ext cx="8544560" cy="5808980"/>
            <a:chOff x="380995" y="906525"/>
            <a:chExt cx="8544560" cy="5808980"/>
          </a:xfrm>
        </p:grpSpPr>
        <p:sp>
          <p:nvSpPr>
            <p:cNvPr id="17" name="object 17"/>
            <p:cNvSpPr/>
            <p:nvPr/>
          </p:nvSpPr>
          <p:spPr>
            <a:xfrm>
              <a:off x="385762" y="2138362"/>
              <a:ext cx="8534400" cy="4572000"/>
            </a:xfrm>
            <a:custGeom>
              <a:avLst/>
              <a:gdLst/>
              <a:ahLst/>
              <a:cxnLst/>
              <a:rect l="l" t="t" r="r" b="b"/>
              <a:pathLst>
                <a:path w="8534400" h="4572000">
                  <a:moveTo>
                    <a:pt x="0" y="4572000"/>
                  </a:moveTo>
                  <a:lnTo>
                    <a:pt x="8534400" y="4572000"/>
                  </a:lnTo>
                  <a:lnTo>
                    <a:pt x="85344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51963" y="906525"/>
              <a:ext cx="4184015" cy="2527300"/>
            </a:xfrm>
            <a:custGeom>
              <a:avLst/>
              <a:gdLst/>
              <a:ahLst/>
              <a:cxnLst/>
              <a:rect l="l" t="t" r="r" b="b"/>
              <a:pathLst>
                <a:path w="4184015" h="2527300">
                  <a:moveTo>
                    <a:pt x="1300861" y="2298573"/>
                  </a:moveTo>
                  <a:lnTo>
                    <a:pt x="1298282" y="2246503"/>
                  </a:lnTo>
                  <a:lnTo>
                    <a:pt x="1296670" y="2213610"/>
                  </a:lnTo>
                  <a:lnTo>
                    <a:pt x="1268945" y="2229193"/>
                  </a:lnTo>
                  <a:lnTo>
                    <a:pt x="11049" y="0"/>
                  </a:lnTo>
                  <a:lnTo>
                    <a:pt x="0" y="6223"/>
                  </a:lnTo>
                  <a:lnTo>
                    <a:pt x="1257884" y="2235416"/>
                  </a:lnTo>
                  <a:lnTo>
                    <a:pt x="1230249" y="2250948"/>
                  </a:lnTo>
                  <a:lnTo>
                    <a:pt x="1300861" y="2298573"/>
                  </a:lnTo>
                  <a:close/>
                </a:path>
                <a:path w="4184015" h="2527300">
                  <a:moveTo>
                    <a:pt x="3882136" y="2527173"/>
                  </a:moveTo>
                  <a:lnTo>
                    <a:pt x="3873296" y="2480691"/>
                  </a:lnTo>
                  <a:lnTo>
                    <a:pt x="3866261" y="2443607"/>
                  </a:lnTo>
                  <a:lnTo>
                    <a:pt x="3841026" y="2462873"/>
                  </a:lnTo>
                  <a:lnTo>
                    <a:pt x="2591816" y="827913"/>
                  </a:lnTo>
                  <a:lnTo>
                    <a:pt x="2581783" y="835660"/>
                  </a:lnTo>
                  <a:lnTo>
                    <a:pt x="3830866" y="2470620"/>
                  </a:lnTo>
                  <a:lnTo>
                    <a:pt x="3805682" y="2489835"/>
                  </a:lnTo>
                  <a:lnTo>
                    <a:pt x="3882136" y="2527173"/>
                  </a:lnTo>
                  <a:close/>
                </a:path>
                <a:path w="4184015" h="2527300">
                  <a:moveTo>
                    <a:pt x="4183761" y="336677"/>
                  </a:moveTo>
                  <a:lnTo>
                    <a:pt x="4171188" y="336296"/>
                  </a:lnTo>
                  <a:lnTo>
                    <a:pt x="4106811" y="2374646"/>
                  </a:lnTo>
                  <a:lnTo>
                    <a:pt x="4075176" y="2373630"/>
                  </a:lnTo>
                  <a:lnTo>
                    <a:pt x="4110863" y="2450973"/>
                  </a:lnTo>
                  <a:lnTo>
                    <a:pt x="4144949" y="2387727"/>
                  </a:lnTo>
                  <a:lnTo>
                    <a:pt x="4151249" y="2376043"/>
                  </a:lnTo>
                  <a:lnTo>
                    <a:pt x="4119511" y="2375039"/>
                  </a:lnTo>
                  <a:lnTo>
                    <a:pt x="4183761" y="336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52792" y="284797"/>
            <a:ext cx="7750809" cy="4304665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48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Decidable</a:t>
            </a:r>
            <a:r>
              <a:rPr sz="2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endParaRPr sz="2000">
              <a:latin typeface="Arial"/>
              <a:cs typeface="Arial"/>
            </a:endParaRPr>
          </a:p>
          <a:p>
            <a:pPr marL="2999740" marR="17780" indent="1602105">
              <a:lnSpc>
                <a:spcPct val="137700"/>
              </a:lnSpc>
              <a:spcBef>
                <a:spcPts val="490"/>
              </a:spcBef>
            </a:pP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Membership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 </a:t>
            </a:r>
            <a:r>
              <a:rPr sz="2000" b="1" spc="6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Halting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Non-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Languages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z="2000">
              <a:latin typeface="Arial MT"/>
              <a:cs typeface="Arial MT"/>
            </a:endParaRPr>
          </a:p>
          <a:p>
            <a:pPr marR="885825" algn="ctr">
              <a:lnSpc>
                <a:spcPts val="2290"/>
              </a:lnSpc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  <a:p>
            <a:pPr marL="4632960" algn="ctr">
              <a:lnSpc>
                <a:spcPts val="2290"/>
              </a:lnSpc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2000">
              <a:latin typeface="Arial MT"/>
              <a:cs typeface="Arial MT"/>
            </a:endParaRPr>
          </a:p>
          <a:p>
            <a:pPr marL="1557020">
              <a:lnSpc>
                <a:spcPct val="100000"/>
              </a:lnSpc>
              <a:tabLst>
                <a:tab pos="2507615" algn="l"/>
              </a:tabLst>
            </a:pPr>
            <a:r>
              <a:rPr sz="2700" spc="-15" baseline="7716" dirty="0">
                <a:latin typeface="Arial MT"/>
                <a:cs typeface="Arial MT"/>
              </a:rPr>
              <a:t>Regular</a:t>
            </a:r>
            <a:r>
              <a:rPr sz="2700" baseline="7716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Context-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0" y="151511"/>
            <a:ext cx="3390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Halting</a:t>
            </a:r>
            <a:r>
              <a:rPr sz="36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457" y="853757"/>
            <a:ext cx="8536305" cy="26638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806450" indent="-343535">
              <a:lnSpc>
                <a:spcPts val="3829"/>
              </a:lnSpc>
              <a:spcBef>
                <a:spcPts val="260"/>
              </a:spcBef>
            </a:pP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Input:</a:t>
            </a:r>
            <a:r>
              <a:rPr sz="3200" b="1" spc="-50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program</a:t>
            </a:r>
            <a:r>
              <a:rPr sz="3200" spc="-135" dirty="0">
                <a:latin typeface="Comic Sans MS"/>
                <a:cs typeface="Comic Sans MS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i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in</a:t>
            </a:r>
            <a:r>
              <a:rPr sz="3200" spc="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some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programming </a:t>
            </a:r>
            <a:r>
              <a:rPr sz="3200" dirty="0">
                <a:latin typeface="Comic Sans MS"/>
                <a:cs typeface="Comic Sans MS"/>
              </a:rPr>
              <a:t>language</a:t>
            </a:r>
            <a:r>
              <a:rPr sz="3200" spc="-1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5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input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 </a:t>
            </a:r>
            <a:r>
              <a:rPr sz="3200" dirty="0">
                <a:latin typeface="Comic Sans MS"/>
                <a:cs typeface="Comic Sans MS"/>
              </a:rPr>
              <a:t>for</a:t>
            </a:r>
            <a:r>
              <a:rPr sz="3200" spc="-70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endParaRPr sz="3200">
              <a:latin typeface="Comic Sans MS"/>
              <a:cs typeface="Comic Sans MS"/>
            </a:endParaRPr>
          </a:p>
          <a:p>
            <a:pPr marL="355600" marR="104775" indent="-343535">
              <a:lnSpc>
                <a:spcPts val="3829"/>
              </a:lnSpc>
              <a:spcBef>
                <a:spcPts val="750"/>
              </a:spcBef>
            </a:pP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Output:</a:t>
            </a:r>
            <a:r>
              <a:rPr sz="3200" b="1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Does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go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into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infinite</a:t>
            </a:r>
            <a:r>
              <a:rPr sz="3200" spc="-16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loop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spc="-20" dirty="0">
                <a:latin typeface="Comic Sans MS"/>
                <a:cs typeface="Comic Sans MS"/>
              </a:rPr>
              <a:t>when </a:t>
            </a:r>
            <a:r>
              <a:rPr sz="3200" dirty="0">
                <a:latin typeface="Comic Sans MS"/>
                <a:cs typeface="Comic Sans MS"/>
              </a:rPr>
              <a:t>given</a:t>
            </a:r>
            <a:r>
              <a:rPr sz="3200" spc="-7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I?</a:t>
            </a:r>
            <a:r>
              <a:rPr sz="3200" spc="-8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it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finish.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200" b="1" spc="-10" dirty="0">
                <a:latin typeface="Comic Sans MS"/>
                <a:cs typeface="Comic Sans MS"/>
              </a:rPr>
              <a:t>true</a:t>
            </a:r>
            <a:r>
              <a:rPr sz="3200" b="1" spc="-4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if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</a:t>
            </a:r>
            <a:r>
              <a:rPr sz="3200" i="1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terminates;</a:t>
            </a:r>
            <a:r>
              <a:rPr sz="3200" spc="-145" dirty="0">
                <a:latin typeface="Comic Sans MS"/>
                <a:cs typeface="Comic Sans MS"/>
              </a:rPr>
              <a:t> </a:t>
            </a:r>
            <a:r>
              <a:rPr sz="3200" b="1" dirty="0">
                <a:latin typeface="Comic Sans MS"/>
                <a:cs typeface="Comic Sans MS"/>
              </a:rPr>
              <a:t>false</a:t>
            </a:r>
            <a:r>
              <a:rPr sz="3200" b="1" spc="-4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if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</a:t>
            </a:r>
            <a:r>
              <a:rPr sz="3200" i="1" spc="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runs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forever.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94" y="276019"/>
            <a:ext cx="3104155" cy="28432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304800"/>
            <a:ext cx="3228975" cy="25241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79876" y="1370075"/>
            <a:ext cx="1689100" cy="622300"/>
            <a:chOff x="3579876" y="1370075"/>
            <a:chExt cx="1689100" cy="622300"/>
          </a:xfrm>
        </p:grpSpPr>
        <p:sp>
          <p:nvSpPr>
            <p:cNvPr id="5" name="object 5"/>
            <p:cNvSpPr/>
            <p:nvPr/>
          </p:nvSpPr>
          <p:spPr>
            <a:xfrm>
              <a:off x="3586226" y="137642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371600" y="0"/>
                  </a:moveTo>
                  <a:lnTo>
                    <a:pt x="1371600" y="152273"/>
                  </a:lnTo>
                  <a:lnTo>
                    <a:pt x="0" y="152273"/>
                  </a:lnTo>
                  <a:lnTo>
                    <a:pt x="0" y="457200"/>
                  </a:lnTo>
                  <a:lnTo>
                    <a:pt x="1371600" y="457200"/>
                  </a:lnTo>
                  <a:lnTo>
                    <a:pt x="1371600" y="609600"/>
                  </a:lnTo>
                  <a:lnTo>
                    <a:pt x="1676400" y="3048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6226" y="137642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152273"/>
                  </a:moveTo>
                  <a:lnTo>
                    <a:pt x="1371600" y="152273"/>
                  </a:lnTo>
                  <a:lnTo>
                    <a:pt x="1371600" y="0"/>
                  </a:lnTo>
                  <a:lnTo>
                    <a:pt x="1676400" y="304800"/>
                  </a:lnTo>
                  <a:lnTo>
                    <a:pt x="1371600" y="609600"/>
                  </a:lnTo>
                  <a:lnTo>
                    <a:pt x="1371600" y="457200"/>
                  </a:lnTo>
                  <a:lnTo>
                    <a:pt x="0" y="457200"/>
                  </a:lnTo>
                  <a:lnTo>
                    <a:pt x="0" y="152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4114800"/>
            <a:ext cx="3228975" cy="252412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627876" y="2894076"/>
            <a:ext cx="774700" cy="1079500"/>
            <a:chOff x="6627876" y="2894076"/>
            <a:chExt cx="774700" cy="1079500"/>
          </a:xfrm>
        </p:grpSpPr>
        <p:sp>
          <p:nvSpPr>
            <p:cNvPr id="9" name="object 9"/>
            <p:cNvSpPr/>
            <p:nvPr/>
          </p:nvSpPr>
          <p:spPr>
            <a:xfrm>
              <a:off x="6634226" y="2900426"/>
              <a:ext cx="762000" cy="1066800"/>
            </a:xfrm>
            <a:custGeom>
              <a:avLst/>
              <a:gdLst/>
              <a:ahLst/>
              <a:cxnLst/>
              <a:rect l="l" t="t" r="r" b="b"/>
              <a:pathLst>
                <a:path w="762000" h="1066800">
                  <a:moveTo>
                    <a:pt x="571500" y="0"/>
                  </a:moveTo>
                  <a:lnTo>
                    <a:pt x="190500" y="0"/>
                  </a:lnTo>
                  <a:lnTo>
                    <a:pt x="190500" y="685800"/>
                  </a:lnTo>
                  <a:lnTo>
                    <a:pt x="0" y="685800"/>
                  </a:lnTo>
                  <a:lnTo>
                    <a:pt x="381000" y="1066800"/>
                  </a:lnTo>
                  <a:lnTo>
                    <a:pt x="762000" y="685800"/>
                  </a:lnTo>
                  <a:lnTo>
                    <a:pt x="571500" y="6858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4226" y="2900426"/>
              <a:ext cx="762000" cy="1066800"/>
            </a:xfrm>
            <a:custGeom>
              <a:avLst/>
              <a:gdLst/>
              <a:ahLst/>
              <a:cxnLst/>
              <a:rect l="l" t="t" r="r" b="b"/>
              <a:pathLst>
                <a:path w="762000" h="1066800">
                  <a:moveTo>
                    <a:pt x="0" y="685800"/>
                  </a:moveTo>
                  <a:lnTo>
                    <a:pt x="190500" y="685800"/>
                  </a:lnTo>
                  <a:lnTo>
                    <a:pt x="190500" y="0"/>
                  </a:lnTo>
                  <a:lnTo>
                    <a:pt x="571500" y="0"/>
                  </a:lnTo>
                  <a:lnTo>
                    <a:pt x="571500" y="685800"/>
                  </a:lnTo>
                  <a:lnTo>
                    <a:pt x="762000" y="685800"/>
                  </a:lnTo>
                  <a:lnTo>
                    <a:pt x="381000" y="106680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51276" y="5180076"/>
            <a:ext cx="2070100" cy="774700"/>
            <a:chOff x="3351276" y="5180076"/>
            <a:chExt cx="2070100" cy="774700"/>
          </a:xfrm>
        </p:grpSpPr>
        <p:sp>
          <p:nvSpPr>
            <p:cNvPr id="12" name="object 12"/>
            <p:cNvSpPr/>
            <p:nvPr/>
          </p:nvSpPr>
          <p:spPr>
            <a:xfrm>
              <a:off x="3357626" y="5186426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380873" y="0"/>
                  </a:moveTo>
                  <a:lnTo>
                    <a:pt x="0" y="381000"/>
                  </a:lnTo>
                  <a:lnTo>
                    <a:pt x="380873" y="761936"/>
                  </a:lnTo>
                  <a:lnTo>
                    <a:pt x="380873" y="571436"/>
                  </a:lnTo>
                  <a:lnTo>
                    <a:pt x="2057400" y="571436"/>
                  </a:lnTo>
                  <a:lnTo>
                    <a:pt x="2057400" y="190500"/>
                  </a:lnTo>
                  <a:lnTo>
                    <a:pt x="380873" y="190500"/>
                  </a:lnTo>
                  <a:lnTo>
                    <a:pt x="38087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7626" y="5186426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380873" y="0"/>
                  </a:lnTo>
                  <a:lnTo>
                    <a:pt x="380873" y="190500"/>
                  </a:lnTo>
                  <a:lnTo>
                    <a:pt x="2057400" y="190500"/>
                  </a:lnTo>
                  <a:lnTo>
                    <a:pt x="2057400" y="571436"/>
                  </a:lnTo>
                  <a:lnTo>
                    <a:pt x="380873" y="571436"/>
                  </a:lnTo>
                  <a:lnTo>
                    <a:pt x="380873" y="76193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3697" y="4310062"/>
            <a:ext cx="1232296" cy="21669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800" y="2914650"/>
            <a:ext cx="276225" cy="2762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0650" y="6191250"/>
            <a:ext cx="2762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46810" y="1006093"/>
            <a:ext cx="68668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Halting</a:t>
            </a:r>
            <a:r>
              <a:rPr sz="4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Problem</a:t>
            </a:r>
            <a:r>
              <a:rPr sz="4400"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using</a:t>
            </a:r>
            <a:r>
              <a:rPr sz="4400" spc="-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25" dirty="0">
                <a:solidFill>
                  <a:srgbClr val="333399"/>
                </a:solidFill>
                <a:latin typeface="Arial MT"/>
                <a:cs typeface="Arial MT"/>
              </a:rPr>
              <a:t>UTM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761" y="1954339"/>
            <a:ext cx="5894705" cy="12979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Given: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TM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M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b="1" spc="-50" dirty="0"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Aim: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Build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another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TM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called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“H”,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output:</a:t>
            </a:r>
            <a:endParaRPr sz="20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52777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“</a:t>
            </a:r>
            <a:r>
              <a:rPr sz="1800" i="1" dirty="0">
                <a:latin typeface="Arial"/>
                <a:cs typeface="Arial"/>
              </a:rPr>
              <a:t>accept</a:t>
            </a:r>
            <a:r>
              <a:rPr sz="1800" dirty="0">
                <a:latin typeface="Arial MT"/>
                <a:cs typeface="Arial MT"/>
              </a:rPr>
              <a:t>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accepts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2777"/>
              <a:buFont typeface="Wingdings"/>
              <a:buChar char=""/>
              <a:tabLst>
                <a:tab pos="756285" algn="l"/>
              </a:tabLst>
            </a:pPr>
            <a:r>
              <a:rPr sz="1800" dirty="0">
                <a:latin typeface="Arial MT"/>
                <a:cs typeface="Arial MT"/>
              </a:rPr>
              <a:t>“reject”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otherwise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761" y="3563005"/>
            <a:ext cx="2483485" cy="6623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34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42900" algn="l"/>
              </a:tabLst>
            </a:pPr>
            <a:r>
              <a:rPr sz="2000" dirty="0">
                <a:latin typeface="Arial MT"/>
                <a:cs typeface="Arial MT"/>
              </a:rPr>
              <a:t>An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H:</a:t>
            </a:r>
            <a:endParaRPr sz="2000">
              <a:latin typeface="Arial MT"/>
              <a:cs typeface="Arial MT"/>
            </a:endParaRPr>
          </a:p>
          <a:p>
            <a:pPr marL="285750" marR="31115" lvl="1" indent="-285750" algn="r">
              <a:lnSpc>
                <a:spcPct val="100000"/>
              </a:lnSpc>
              <a:spcBef>
                <a:spcPts val="204"/>
              </a:spcBef>
              <a:buClr>
                <a:srgbClr val="FF0000"/>
              </a:buClr>
              <a:buSzPct val="52777"/>
              <a:buFont typeface="Wingdings"/>
              <a:buChar char=""/>
              <a:tabLst>
                <a:tab pos="285750" algn="l"/>
              </a:tabLst>
            </a:pPr>
            <a:r>
              <a:rPr sz="1800" dirty="0">
                <a:latin typeface="Arial MT"/>
                <a:cs typeface="Arial MT"/>
              </a:rPr>
              <a:t>Simulate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 </a:t>
            </a:r>
            <a:r>
              <a:rPr sz="1800" spc="-50" dirty="0">
                <a:latin typeface="Arial MT"/>
                <a:cs typeface="Arial MT"/>
              </a:rPr>
              <a:t>w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0595" y="4830762"/>
            <a:ext cx="1577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2777"/>
              <a:buFont typeface="Wingdings"/>
              <a:buChar char=""/>
              <a:tabLst>
                <a:tab pos="298450" algn="l"/>
                <a:tab pos="1430655" algn="l"/>
              </a:tabLst>
            </a:pPr>
            <a:r>
              <a:rPr sz="1800" spc="-10" dirty="0">
                <a:latin typeface="Arial MT"/>
                <a:cs typeface="Arial MT"/>
              </a:rPr>
              <a:t>H(&lt;M,w&gt;)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5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69130" y="4525581"/>
            <a:ext cx="8699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latin typeface="Arial"/>
                <a:cs typeface="Arial"/>
              </a:rPr>
              <a:t>accept</a:t>
            </a:r>
            <a:r>
              <a:rPr sz="2000" spc="-10" dirty="0">
                <a:latin typeface="Arial MT"/>
                <a:cs typeface="Arial MT"/>
              </a:rPr>
              <a:t>,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4225" y="4525581"/>
            <a:ext cx="16427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M</a:t>
            </a:r>
            <a:r>
              <a:rPr sz="2000" i="1" spc="-4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halts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9130" y="5136197"/>
            <a:ext cx="7359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latin typeface="Arial"/>
                <a:cs typeface="Arial"/>
              </a:rPr>
              <a:t>reject</a:t>
            </a:r>
            <a:r>
              <a:rPr sz="2000" spc="-10" dirty="0">
                <a:latin typeface="Arial MT"/>
                <a:cs typeface="Arial MT"/>
              </a:rPr>
              <a:t>,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7295" y="5136197"/>
            <a:ext cx="25704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halt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6226" y="4500626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122705" y="1059803"/>
                </a:lnTo>
                <a:lnTo>
                  <a:pt x="98488" y="1040733"/>
                </a:lnTo>
                <a:lnTo>
                  <a:pt x="82176" y="1012471"/>
                </a:lnTo>
                <a:lnTo>
                  <a:pt x="76200" y="977900"/>
                </a:lnTo>
                <a:lnTo>
                  <a:pt x="76200" y="622173"/>
                </a:lnTo>
                <a:lnTo>
                  <a:pt x="70205" y="587621"/>
                </a:lnTo>
                <a:lnTo>
                  <a:pt x="53863" y="559403"/>
                </a:lnTo>
                <a:lnTo>
                  <a:pt x="29640" y="540377"/>
                </a:lnTo>
                <a:lnTo>
                  <a:pt x="0" y="533400"/>
                </a:lnTo>
                <a:lnTo>
                  <a:pt x="29640" y="526403"/>
                </a:lnTo>
                <a:lnTo>
                  <a:pt x="53863" y="507333"/>
                </a:lnTo>
                <a:lnTo>
                  <a:pt x="70205" y="479071"/>
                </a:lnTo>
                <a:lnTo>
                  <a:pt x="76200" y="444500"/>
                </a:lnTo>
                <a:lnTo>
                  <a:pt x="76200" y="88773"/>
                </a:lnTo>
                <a:lnTo>
                  <a:pt x="82176" y="54221"/>
                </a:lnTo>
                <a:lnTo>
                  <a:pt x="98488" y="26003"/>
                </a:lnTo>
                <a:lnTo>
                  <a:pt x="122705" y="6977"/>
                </a:lnTo>
                <a:lnTo>
                  <a:pt x="1524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186426" y="309625"/>
            <a:ext cx="3286125" cy="409575"/>
          </a:xfrm>
          <a:prstGeom prst="rect">
            <a:avLst/>
          </a:prstGeom>
          <a:solidFill>
            <a:srgbClr val="CCFFCC"/>
          </a:solidFill>
          <a:ln w="9534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Turing Machine</a:t>
            </a:r>
            <a:r>
              <a:rPr sz="2000" spc="-16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simulator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82054" y="714629"/>
            <a:ext cx="385445" cy="385445"/>
          </a:xfrm>
          <a:custGeom>
            <a:avLst/>
            <a:gdLst/>
            <a:ahLst/>
            <a:cxnLst/>
            <a:rect l="l" t="t" r="r" b="b"/>
            <a:pathLst>
              <a:path w="385445" h="385444">
                <a:moveTo>
                  <a:pt x="327150" y="336043"/>
                </a:moveTo>
                <a:lnTo>
                  <a:pt x="304673" y="358521"/>
                </a:lnTo>
                <a:lnTo>
                  <a:pt x="385445" y="385445"/>
                </a:lnTo>
                <a:lnTo>
                  <a:pt x="371982" y="345059"/>
                </a:lnTo>
                <a:lnTo>
                  <a:pt x="336169" y="345059"/>
                </a:lnTo>
                <a:lnTo>
                  <a:pt x="327150" y="336043"/>
                </a:lnTo>
                <a:close/>
              </a:path>
              <a:path w="385445" h="385444">
                <a:moveTo>
                  <a:pt x="336043" y="327150"/>
                </a:moveTo>
                <a:lnTo>
                  <a:pt x="327150" y="336043"/>
                </a:lnTo>
                <a:lnTo>
                  <a:pt x="336169" y="345059"/>
                </a:lnTo>
                <a:lnTo>
                  <a:pt x="345059" y="336169"/>
                </a:lnTo>
                <a:lnTo>
                  <a:pt x="336043" y="327150"/>
                </a:lnTo>
                <a:close/>
              </a:path>
              <a:path w="385445" h="385444">
                <a:moveTo>
                  <a:pt x="358521" y="304673"/>
                </a:moveTo>
                <a:lnTo>
                  <a:pt x="336043" y="327150"/>
                </a:lnTo>
                <a:lnTo>
                  <a:pt x="345059" y="336169"/>
                </a:lnTo>
                <a:lnTo>
                  <a:pt x="336169" y="345059"/>
                </a:lnTo>
                <a:lnTo>
                  <a:pt x="371982" y="345059"/>
                </a:lnTo>
                <a:lnTo>
                  <a:pt x="358521" y="304673"/>
                </a:lnTo>
                <a:close/>
              </a:path>
              <a:path w="385445" h="385444">
                <a:moveTo>
                  <a:pt x="9017" y="0"/>
                </a:moveTo>
                <a:lnTo>
                  <a:pt x="0" y="9017"/>
                </a:lnTo>
                <a:lnTo>
                  <a:pt x="327150" y="336043"/>
                </a:lnTo>
                <a:lnTo>
                  <a:pt x="336043" y="327150"/>
                </a:lnTo>
                <a:lnTo>
                  <a:pt x="9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30935" y="6204267"/>
            <a:ext cx="11360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Question: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1639" y="6204267"/>
            <a:ext cx="52571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halt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w,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happen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H?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81496" y="3600196"/>
            <a:ext cx="2286635" cy="419734"/>
            <a:chOff x="6381496" y="3600196"/>
            <a:chExt cx="2286635" cy="419734"/>
          </a:xfrm>
        </p:grpSpPr>
        <p:sp>
          <p:nvSpPr>
            <p:cNvPr id="24" name="object 24"/>
            <p:cNvSpPr/>
            <p:nvPr/>
          </p:nvSpPr>
          <p:spPr>
            <a:xfrm>
              <a:off x="6386576" y="3605276"/>
              <a:ext cx="2276475" cy="409575"/>
            </a:xfrm>
            <a:custGeom>
              <a:avLst/>
              <a:gdLst/>
              <a:ahLst/>
              <a:cxnLst/>
              <a:rect l="l" t="t" r="r" b="b"/>
              <a:pathLst>
                <a:path w="2276475" h="409575">
                  <a:moveTo>
                    <a:pt x="2276475" y="0"/>
                  </a:moveTo>
                  <a:lnTo>
                    <a:pt x="0" y="0"/>
                  </a:lnTo>
                  <a:lnTo>
                    <a:pt x="0" y="409575"/>
                  </a:lnTo>
                  <a:lnTo>
                    <a:pt x="2276475" y="409575"/>
                  </a:lnTo>
                  <a:lnTo>
                    <a:pt x="227647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86576" y="3605276"/>
              <a:ext cx="2276475" cy="409575"/>
            </a:xfrm>
            <a:custGeom>
              <a:avLst/>
              <a:gdLst/>
              <a:ahLst/>
              <a:cxnLst/>
              <a:rect l="l" t="t" r="r" b="b"/>
              <a:pathLst>
                <a:path w="2276475" h="409575">
                  <a:moveTo>
                    <a:pt x="0" y="409575"/>
                  </a:moveTo>
                  <a:lnTo>
                    <a:pt x="2276475" y="409575"/>
                  </a:lnTo>
                  <a:lnTo>
                    <a:pt x="2276475" y="0"/>
                  </a:lnTo>
                  <a:lnTo>
                    <a:pt x="0" y="0"/>
                  </a:lnTo>
                  <a:lnTo>
                    <a:pt x="0" y="4095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70396" y="3628961"/>
            <a:ext cx="21126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Implies: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RE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00626" y="3884929"/>
            <a:ext cx="1983739" cy="702945"/>
          </a:xfrm>
          <a:custGeom>
            <a:avLst/>
            <a:gdLst/>
            <a:ahLst/>
            <a:cxnLst/>
            <a:rect l="l" t="t" r="r" b="b"/>
            <a:pathLst>
              <a:path w="1983739" h="702945">
                <a:moveTo>
                  <a:pt x="59436" y="630936"/>
                </a:moveTo>
                <a:lnTo>
                  <a:pt x="0" y="691769"/>
                </a:lnTo>
                <a:lnTo>
                  <a:pt x="84454" y="702945"/>
                </a:lnTo>
                <a:lnTo>
                  <a:pt x="75453" y="677037"/>
                </a:lnTo>
                <a:lnTo>
                  <a:pt x="61975" y="677037"/>
                </a:lnTo>
                <a:lnTo>
                  <a:pt x="57912" y="665099"/>
                </a:lnTo>
                <a:lnTo>
                  <a:pt x="69867" y="660959"/>
                </a:lnTo>
                <a:lnTo>
                  <a:pt x="59436" y="630936"/>
                </a:lnTo>
                <a:close/>
              </a:path>
              <a:path w="1983739" h="702945">
                <a:moveTo>
                  <a:pt x="69867" y="660959"/>
                </a:moveTo>
                <a:lnTo>
                  <a:pt x="57912" y="665099"/>
                </a:lnTo>
                <a:lnTo>
                  <a:pt x="61975" y="677037"/>
                </a:lnTo>
                <a:lnTo>
                  <a:pt x="74006" y="672873"/>
                </a:lnTo>
                <a:lnTo>
                  <a:pt x="69867" y="660959"/>
                </a:lnTo>
                <a:close/>
              </a:path>
              <a:path w="1983739" h="702945">
                <a:moveTo>
                  <a:pt x="74006" y="672873"/>
                </a:moveTo>
                <a:lnTo>
                  <a:pt x="61975" y="677037"/>
                </a:lnTo>
                <a:lnTo>
                  <a:pt x="75453" y="677037"/>
                </a:lnTo>
                <a:lnTo>
                  <a:pt x="74006" y="672873"/>
                </a:lnTo>
                <a:close/>
              </a:path>
              <a:path w="1983739" h="702945">
                <a:moveTo>
                  <a:pt x="1979040" y="0"/>
                </a:moveTo>
                <a:lnTo>
                  <a:pt x="69867" y="660959"/>
                </a:lnTo>
                <a:lnTo>
                  <a:pt x="74006" y="672873"/>
                </a:lnTo>
                <a:lnTo>
                  <a:pt x="1983232" y="12065"/>
                </a:lnTo>
                <a:lnTo>
                  <a:pt x="1979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3010" y="1006093"/>
            <a:ext cx="19913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Claim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809746" y="4800346"/>
            <a:ext cx="2143760" cy="1305560"/>
            <a:chOff x="3809746" y="4800346"/>
            <a:chExt cx="2143760" cy="1305560"/>
          </a:xfrm>
        </p:grpSpPr>
        <p:sp>
          <p:nvSpPr>
            <p:cNvPr id="12" name="object 12"/>
            <p:cNvSpPr/>
            <p:nvPr/>
          </p:nvSpPr>
          <p:spPr>
            <a:xfrm>
              <a:off x="3814826" y="48054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917573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436"/>
                  </a:lnTo>
                  <a:lnTo>
                    <a:pt x="5701" y="1128941"/>
                  </a:lnTo>
                  <a:lnTo>
                    <a:pt x="21941" y="1174384"/>
                  </a:lnTo>
                  <a:lnTo>
                    <a:pt x="47426" y="1214471"/>
                  </a:lnTo>
                  <a:lnTo>
                    <a:pt x="80859" y="1247906"/>
                  </a:lnTo>
                  <a:lnTo>
                    <a:pt x="120946" y="1273392"/>
                  </a:lnTo>
                  <a:lnTo>
                    <a:pt x="166391" y="1289634"/>
                  </a:lnTo>
                  <a:lnTo>
                    <a:pt x="215900" y="1295336"/>
                  </a:lnTo>
                  <a:lnTo>
                    <a:pt x="1917573" y="1295336"/>
                  </a:lnTo>
                  <a:lnTo>
                    <a:pt x="1967088" y="1289634"/>
                  </a:lnTo>
                  <a:lnTo>
                    <a:pt x="2012551" y="1273392"/>
                  </a:lnTo>
                  <a:lnTo>
                    <a:pt x="2052663" y="1247906"/>
                  </a:lnTo>
                  <a:lnTo>
                    <a:pt x="2086123" y="1214471"/>
                  </a:lnTo>
                  <a:lnTo>
                    <a:pt x="2111633" y="1174384"/>
                  </a:lnTo>
                  <a:lnTo>
                    <a:pt x="2127891" y="1128941"/>
                  </a:lnTo>
                  <a:lnTo>
                    <a:pt x="2133600" y="1079436"/>
                  </a:lnTo>
                  <a:lnTo>
                    <a:pt x="2133600" y="215900"/>
                  </a:lnTo>
                  <a:lnTo>
                    <a:pt x="2127891" y="166391"/>
                  </a:lnTo>
                  <a:lnTo>
                    <a:pt x="2111633" y="120946"/>
                  </a:lnTo>
                  <a:lnTo>
                    <a:pt x="2086123" y="80859"/>
                  </a:lnTo>
                  <a:lnTo>
                    <a:pt x="2052663" y="47426"/>
                  </a:lnTo>
                  <a:lnTo>
                    <a:pt x="2012551" y="21941"/>
                  </a:lnTo>
                  <a:lnTo>
                    <a:pt x="1967088" y="5701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4826" y="48054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917573" y="0"/>
                  </a:lnTo>
                  <a:lnTo>
                    <a:pt x="1967088" y="5701"/>
                  </a:lnTo>
                  <a:lnTo>
                    <a:pt x="2012551" y="21941"/>
                  </a:lnTo>
                  <a:lnTo>
                    <a:pt x="2052663" y="47426"/>
                  </a:lnTo>
                  <a:lnTo>
                    <a:pt x="2086123" y="80859"/>
                  </a:lnTo>
                  <a:lnTo>
                    <a:pt x="2111633" y="120946"/>
                  </a:lnTo>
                  <a:lnTo>
                    <a:pt x="2127891" y="166391"/>
                  </a:lnTo>
                  <a:lnTo>
                    <a:pt x="2133600" y="215900"/>
                  </a:lnTo>
                  <a:lnTo>
                    <a:pt x="2133600" y="1079436"/>
                  </a:lnTo>
                  <a:lnTo>
                    <a:pt x="2127891" y="1128941"/>
                  </a:lnTo>
                  <a:lnTo>
                    <a:pt x="2111633" y="1174384"/>
                  </a:lnTo>
                  <a:lnTo>
                    <a:pt x="2086123" y="1214471"/>
                  </a:lnTo>
                  <a:lnTo>
                    <a:pt x="2052663" y="1247906"/>
                  </a:lnTo>
                  <a:lnTo>
                    <a:pt x="2012551" y="1273392"/>
                  </a:lnTo>
                  <a:lnTo>
                    <a:pt x="1967088" y="1289634"/>
                  </a:lnTo>
                  <a:lnTo>
                    <a:pt x="1917573" y="1295336"/>
                  </a:lnTo>
                  <a:lnTo>
                    <a:pt x="215900" y="1295336"/>
                  </a:lnTo>
                  <a:lnTo>
                    <a:pt x="166391" y="1289634"/>
                  </a:lnTo>
                  <a:lnTo>
                    <a:pt x="120946" y="1273392"/>
                  </a:lnTo>
                  <a:lnTo>
                    <a:pt x="80859" y="1247906"/>
                  </a:lnTo>
                  <a:lnTo>
                    <a:pt x="47426" y="1214471"/>
                  </a:lnTo>
                  <a:lnTo>
                    <a:pt x="21941" y="1174384"/>
                  </a:lnTo>
                  <a:lnTo>
                    <a:pt x="5701" y="1128941"/>
                  </a:lnTo>
                  <a:lnTo>
                    <a:pt x="0" y="1079436"/>
                  </a:lnTo>
                  <a:lnTo>
                    <a:pt x="0" y="215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76089" y="5280977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4626" y="5136197"/>
            <a:ext cx="8051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&lt;M,w&gt;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2826" y="5224526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273" y="44447"/>
                </a:moveTo>
                <a:lnTo>
                  <a:pt x="533273" y="76200"/>
                </a:lnTo>
                <a:lnTo>
                  <a:pt x="596773" y="44450"/>
                </a:lnTo>
                <a:lnTo>
                  <a:pt x="533273" y="44447"/>
                </a:lnTo>
                <a:close/>
              </a:path>
              <a:path w="609600" h="76200">
                <a:moveTo>
                  <a:pt x="533273" y="31747"/>
                </a:moveTo>
                <a:lnTo>
                  <a:pt x="533273" y="44447"/>
                </a:lnTo>
                <a:lnTo>
                  <a:pt x="545973" y="44450"/>
                </a:lnTo>
                <a:lnTo>
                  <a:pt x="545973" y="31750"/>
                </a:lnTo>
                <a:lnTo>
                  <a:pt x="533273" y="31747"/>
                </a:lnTo>
                <a:close/>
              </a:path>
              <a:path w="609600" h="76200">
                <a:moveTo>
                  <a:pt x="533273" y="0"/>
                </a:moveTo>
                <a:lnTo>
                  <a:pt x="533273" y="31747"/>
                </a:lnTo>
                <a:lnTo>
                  <a:pt x="545973" y="31750"/>
                </a:lnTo>
                <a:lnTo>
                  <a:pt x="545973" y="44450"/>
                </a:lnTo>
                <a:lnTo>
                  <a:pt x="596778" y="44447"/>
                </a:lnTo>
                <a:lnTo>
                  <a:pt x="609473" y="38100"/>
                </a:lnTo>
                <a:lnTo>
                  <a:pt x="533273" y="0"/>
                </a:lnTo>
                <a:close/>
              </a:path>
              <a:path w="609600" h="76200">
                <a:moveTo>
                  <a:pt x="0" y="31623"/>
                </a:moveTo>
                <a:lnTo>
                  <a:pt x="0" y="44323"/>
                </a:lnTo>
                <a:lnTo>
                  <a:pt x="533273" y="44447"/>
                </a:lnTo>
                <a:lnTo>
                  <a:pt x="533273" y="31747"/>
                </a:lnTo>
                <a:lnTo>
                  <a:pt x="0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45504" y="5034026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52" y="28297"/>
                </a:moveTo>
                <a:lnTo>
                  <a:pt x="0" y="146685"/>
                </a:lnTo>
                <a:lnTo>
                  <a:pt x="5715" y="157987"/>
                </a:lnTo>
                <a:lnTo>
                  <a:pt x="242365" y="39723"/>
                </a:lnTo>
                <a:lnTo>
                  <a:pt x="236652" y="28297"/>
                </a:lnTo>
                <a:close/>
              </a:path>
              <a:path w="307975" h="158114">
                <a:moveTo>
                  <a:pt x="290639" y="22606"/>
                </a:moveTo>
                <a:lnTo>
                  <a:pt x="248031" y="22606"/>
                </a:lnTo>
                <a:lnTo>
                  <a:pt x="253746" y="34036"/>
                </a:lnTo>
                <a:lnTo>
                  <a:pt x="242365" y="39723"/>
                </a:lnTo>
                <a:lnTo>
                  <a:pt x="256540" y="68072"/>
                </a:lnTo>
                <a:lnTo>
                  <a:pt x="290639" y="22606"/>
                </a:lnTo>
                <a:close/>
              </a:path>
              <a:path w="307975" h="158114">
                <a:moveTo>
                  <a:pt x="248031" y="22606"/>
                </a:moveTo>
                <a:lnTo>
                  <a:pt x="236652" y="28297"/>
                </a:lnTo>
                <a:lnTo>
                  <a:pt x="242365" y="39723"/>
                </a:lnTo>
                <a:lnTo>
                  <a:pt x="253746" y="34036"/>
                </a:lnTo>
                <a:lnTo>
                  <a:pt x="248031" y="22606"/>
                </a:lnTo>
                <a:close/>
              </a:path>
              <a:path w="307975" h="158114">
                <a:moveTo>
                  <a:pt x="307594" y="0"/>
                </a:moveTo>
                <a:lnTo>
                  <a:pt x="222504" y="0"/>
                </a:lnTo>
                <a:lnTo>
                  <a:pt x="236652" y="28297"/>
                </a:lnTo>
                <a:lnTo>
                  <a:pt x="248031" y="22606"/>
                </a:lnTo>
                <a:lnTo>
                  <a:pt x="290639" y="22606"/>
                </a:lnTo>
                <a:lnTo>
                  <a:pt x="307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62761" y="2034539"/>
            <a:ext cx="7526020" cy="30740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5080" indent="-343535">
              <a:lnSpc>
                <a:spcPct val="101699"/>
              </a:lnSpc>
              <a:spcBef>
                <a:spcPts val="6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  <a:tab pos="1842770" algn="l"/>
              </a:tabLst>
            </a:pP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Claim:</a:t>
            </a:r>
            <a:r>
              <a:rPr sz="3200" dirty="0">
                <a:latin typeface="Arial MT"/>
                <a:cs typeface="Arial MT"/>
              </a:rPr>
              <a:t>	No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that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always</a:t>
            </a:r>
            <a:r>
              <a:rPr sz="3200" spc="1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guaranteed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halt,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exist!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Proof: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(Alan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Turing,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1936)</a:t>
            </a:r>
            <a:endParaRPr sz="3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SzPct val="56363"/>
              <a:buFont typeface="Wingdings"/>
              <a:buChar char=""/>
              <a:tabLst>
                <a:tab pos="756285" algn="l"/>
              </a:tabLst>
            </a:pPr>
            <a:r>
              <a:rPr sz="2750" dirty="0">
                <a:latin typeface="Arial MT"/>
                <a:cs typeface="Arial MT"/>
              </a:rPr>
              <a:t>By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contradiction,</a:t>
            </a:r>
            <a:r>
              <a:rPr sz="2750" spc="2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let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us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assume</a:t>
            </a:r>
            <a:r>
              <a:rPr sz="2750" spc="2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H</a:t>
            </a:r>
            <a:r>
              <a:rPr sz="2750" spc="-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exists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2750">
              <a:latin typeface="Arial MT"/>
              <a:cs typeface="Arial MT"/>
            </a:endParaRPr>
          </a:p>
          <a:p>
            <a:pPr marR="1353185" algn="r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“accept”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45504" y="5561710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82" y="129656"/>
                </a:moveTo>
                <a:lnTo>
                  <a:pt x="222504" y="158051"/>
                </a:lnTo>
                <a:lnTo>
                  <a:pt x="307594" y="158051"/>
                </a:lnTo>
                <a:lnTo>
                  <a:pt x="290576" y="135331"/>
                </a:lnTo>
                <a:lnTo>
                  <a:pt x="248031" y="135331"/>
                </a:lnTo>
                <a:lnTo>
                  <a:pt x="236682" y="129656"/>
                </a:lnTo>
                <a:close/>
              </a:path>
              <a:path w="307975" h="158114">
                <a:moveTo>
                  <a:pt x="242360" y="118286"/>
                </a:moveTo>
                <a:lnTo>
                  <a:pt x="236682" y="129656"/>
                </a:lnTo>
                <a:lnTo>
                  <a:pt x="248031" y="135331"/>
                </a:lnTo>
                <a:lnTo>
                  <a:pt x="253746" y="123977"/>
                </a:lnTo>
                <a:lnTo>
                  <a:pt x="242360" y="118286"/>
                </a:lnTo>
                <a:close/>
              </a:path>
              <a:path w="307975" h="158114">
                <a:moveTo>
                  <a:pt x="256540" y="89890"/>
                </a:moveTo>
                <a:lnTo>
                  <a:pt x="242360" y="118286"/>
                </a:lnTo>
                <a:lnTo>
                  <a:pt x="253746" y="123977"/>
                </a:lnTo>
                <a:lnTo>
                  <a:pt x="248031" y="135331"/>
                </a:lnTo>
                <a:lnTo>
                  <a:pt x="290576" y="135331"/>
                </a:lnTo>
                <a:lnTo>
                  <a:pt x="256540" y="89890"/>
                </a:lnTo>
                <a:close/>
              </a:path>
              <a:path w="307975" h="158114">
                <a:moveTo>
                  <a:pt x="5715" y="0"/>
                </a:moveTo>
                <a:lnTo>
                  <a:pt x="0" y="11302"/>
                </a:lnTo>
                <a:lnTo>
                  <a:pt x="236682" y="129656"/>
                </a:lnTo>
                <a:lnTo>
                  <a:pt x="242360" y="118286"/>
                </a:lnTo>
                <a:lnTo>
                  <a:pt x="5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94069" y="5536247"/>
            <a:ext cx="83502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latin typeface="Arial MT"/>
                <a:cs typeface="Arial MT"/>
              </a:rPr>
              <a:t>“reject”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30947" y="1014094"/>
            <a:ext cx="43446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HP</a:t>
            </a:r>
            <a:r>
              <a:rPr sz="4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Proof</a:t>
            </a:r>
            <a:r>
              <a:rPr sz="4400" spc="-1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(step</a:t>
            </a:r>
            <a:r>
              <a:rPr sz="4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25" dirty="0">
                <a:solidFill>
                  <a:srgbClr val="333399"/>
                </a:solidFill>
                <a:latin typeface="Arial MT"/>
                <a:cs typeface="Arial MT"/>
              </a:rPr>
              <a:t>1)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66745" y="4952746"/>
            <a:ext cx="2143760" cy="1305560"/>
            <a:chOff x="2666745" y="4952746"/>
            <a:chExt cx="2143760" cy="1305560"/>
          </a:xfrm>
        </p:grpSpPr>
        <p:sp>
          <p:nvSpPr>
            <p:cNvPr id="12" name="object 12"/>
            <p:cNvSpPr/>
            <p:nvPr/>
          </p:nvSpPr>
          <p:spPr>
            <a:xfrm>
              <a:off x="2671825" y="49578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917573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436"/>
                  </a:lnTo>
                  <a:lnTo>
                    <a:pt x="5701" y="1128941"/>
                  </a:lnTo>
                  <a:lnTo>
                    <a:pt x="21941" y="1174384"/>
                  </a:lnTo>
                  <a:lnTo>
                    <a:pt x="47426" y="1214471"/>
                  </a:lnTo>
                  <a:lnTo>
                    <a:pt x="80859" y="1247906"/>
                  </a:lnTo>
                  <a:lnTo>
                    <a:pt x="120946" y="1273392"/>
                  </a:lnTo>
                  <a:lnTo>
                    <a:pt x="166391" y="1289634"/>
                  </a:lnTo>
                  <a:lnTo>
                    <a:pt x="215900" y="1295336"/>
                  </a:lnTo>
                  <a:lnTo>
                    <a:pt x="1917573" y="1295336"/>
                  </a:lnTo>
                  <a:lnTo>
                    <a:pt x="1967088" y="1289634"/>
                  </a:lnTo>
                  <a:lnTo>
                    <a:pt x="2012551" y="1273392"/>
                  </a:lnTo>
                  <a:lnTo>
                    <a:pt x="2052663" y="1247906"/>
                  </a:lnTo>
                  <a:lnTo>
                    <a:pt x="2086123" y="1214471"/>
                  </a:lnTo>
                  <a:lnTo>
                    <a:pt x="2111633" y="1174384"/>
                  </a:lnTo>
                  <a:lnTo>
                    <a:pt x="2127891" y="1128941"/>
                  </a:lnTo>
                  <a:lnTo>
                    <a:pt x="2133600" y="1079436"/>
                  </a:lnTo>
                  <a:lnTo>
                    <a:pt x="2133600" y="215900"/>
                  </a:lnTo>
                  <a:lnTo>
                    <a:pt x="2127891" y="166391"/>
                  </a:lnTo>
                  <a:lnTo>
                    <a:pt x="2111633" y="120946"/>
                  </a:lnTo>
                  <a:lnTo>
                    <a:pt x="2086123" y="80859"/>
                  </a:lnTo>
                  <a:lnTo>
                    <a:pt x="2052663" y="47426"/>
                  </a:lnTo>
                  <a:lnTo>
                    <a:pt x="2012551" y="21941"/>
                  </a:lnTo>
                  <a:lnTo>
                    <a:pt x="1967088" y="5701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71825" y="49578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917573" y="0"/>
                  </a:lnTo>
                  <a:lnTo>
                    <a:pt x="1967088" y="5701"/>
                  </a:lnTo>
                  <a:lnTo>
                    <a:pt x="2012551" y="21941"/>
                  </a:lnTo>
                  <a:lnTo>
                    <a:pt x="2052663" y="47426"/>
                  </a:lnTo>
                  <a:lnTo>
                    <a:pt x="2086123" y="80859"/>
                  </a:lnTo>
                  <a:lnTo>
                    <a:pt x="2111633" y="120946"/>
                  </a:lnTo>
                  <a:lnTo>
                    <a:pt x="2127891" y="166391"/>
                  </a:lnTo>
                  <a:lnTo>
                    <a:pt x="2133600" y="215900"/>
                  </a:lnTo>
                  <a:lnTo>
                    <a:pt x="2133600" y="1079436"/>
                  </a:lnTo>
                  <a:lnTo>
                    <a:pt x="2127891" y="1128941"/>
                  </a:lnTo>
                  <a:lnTo>
                    <a:pt x="2111633" y="1174384"/>
                  </a:lnTo>
                  <a:lnTo>
                    <a:pt x="2086123" y="1214471"/>
                  </a:lnTo>
                  <a:lnTo>
                    <a:pt x="2052663" y="1247906"/>
                  </a:lnTo>
                  <a:lnTo>
                    <a:pt x="2012551" y="1273392"/>
                  </a:lnTo>
                  <a:lnTo>
                    <a:pt x="1967088" y="1289634"/>
                  </a:lnTo>
                  <a:lnTo>
                    <a:pt x="1917573" y="1295336"/>
                  </a:lnTo>
                  <a:lnTo>
                    <a:pt x="215900" y="1295336"/>
                  </a:lnTo>
                  <a:lnTo>
                    <a:pt x="166391" y="1289634"/>
                  </a:lnTo>
                  <a:lnTo>
                    <a:pt x="120946" y="1273392"/>
                  </a:lnTo>
                  <a:lnTo>
                    <a:pt x="80859" y="1247906"/>
                  </a:lnTo>
                  <a:lnTo>
                    <a:pt x="47426" y="1214471"/>
                  </a:lnTo>
                  <a:lnTo>
                    <a:pt x="21941" y="1174384"/>
                  </a:lnTo>
                  <a:lnTo>
                    <a:pt x="5701" y="1128941"/>
                  </a:lnTo>
                  <a:lnTo>
                    <a:pt x="0" y="1079436"/>
                  </a:lnTo>
                  <a:lnTo>
                    <a:pt x="0" y="215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32200" y="5433695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0375" y="5288597"/>
            <a:ext cx="54737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&lt;M&gt;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02504" y="5186426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52" y="28297"/>
                </a:moveTo>
                <a:lnTo>
                  <a:pt x="0" y="146685"/>
                </a:lnTo>
                <a:lnTo>
                  <a:pt x="5715" y="157987"/>
                </a:lnTo>
                <a:lnTo>
                  <a:pt x="242365" y="39723"/>
                </a:lnTo>
                <a:lnTo>
                  <a:pt x="236652" y="28297"/>
                </a:lnTo>
                <a:close/>
              </a:path>
              <a:path w="307975" h="158114">
                <a:moveTo>
                  <a:pt x="290639" y="22606"/>
                </a:moveTo>
                <a:lnTo>
                  <a:pt x="248031" y="22606"/>
                </a:lnTo>
                <a:lnTo>
                  <a:pt x="253746" y="34036"/>
                </a:lnTo>
                <a:lnTo>
                  <a:pt x="242365" y="39723"/>
                </a:lnTo>
                <a:lnTo>
                  <a:pt x="256540" y="68072"/>
                </a:lnTo>
                <a:lnTo>
                  <a:pt x="290639" y="22606"/>
                </a:lnTo>
                <a:close/>
              </a:path>
              <a:path w="307975" h="158114">
                <a:moveTo>
                  <a:pt x="248031" y="22606"/>
                </a:moveTo>
                <a:lnTo>
                  <a:pt x="236652" y="28297"/>
                </a:lnTo>
                <a:lnTo>
                  <a:pt x="242365" y="39723"/>
                </a:lnTo>
                <a:lnTo>
                  <a:pt x="253746" y="34036"/>
                </a:lnTo>
                <a:lnTo>
                  <a:pt x="248031" y="22606"/>
                </a:lnTo>
                <a:close/>
              </a:path>
              <a:path w="307975" h="158114">
                <a:moveTo>
                  <a:pt x="307594" y="0"/>
                </a:moveTo>
                <a:lnTo>
                  <a:pt x="222504" y="0"/>
                </a:lnTo>
                <a:lnTo>
                  <a:pt x="236652" y="28297"/>
                </a:lnTo>
                <a:lnTo>
                  <a:pt x="248031" y="22606"/>
                </a:lnTo>
                <a:lnTo>
                  <a:pt x="290639" y="22606"/>
                </a:lnTo>
                <a:lnTo>
                  <a:pt x="307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26126" y="4926393"/>
            <a:ext cx="9702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“accept”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02504" y="5714085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82" y="129682"/>
                </a:moveTo>
                <a:lnTo>
                  <a:pt x="222504" y="158076"/>
                </a:lnTo>
                <a:lnTo>
                  <a:pt x="307594" y="158076"/>
                </a:lnTo>
                <a:lnTo>
                  <a:pt x="290576" y="135356"/>
                </a:lnTo>
                <a:lnTo>
                  <a:pt x="248031" y="135356"/>
                </a:lnTo>
                <a:lnTo>
                  <a:pt x="236682" y="129682"/>
                </a:lnTo>
                <a:close/>
              </a:path>
              <a:path w="307975" h="158114">
                <a:moveTo>
                  <a:pt x="242361" y="118310"/>
                </a:moveTo>
                <a:lnTo>
                  <a:pt x="236682" y="129682"/>
                </a:lnTo>
                <a:lnTo>
                  <a:pt x="248031" y="135356"/>
                </a:lnTo>
                <a:lnTo>
                  <a:pt x="253746" y="124002"/>
                </a:lnTo>
                <a:lnTo>
                  <a:pt x="242361" y="118310"/>
                </a:lnTo>
                <a:close/>
              </a:path>
              <a:path w="307975" h="158114">
                <a:moveTo>
                  <a:pt x="256540" y="89915"/>
                </a:moveTo>
                <a:lnTo>
                  <a:pt x="242361" y="118310"/>
                </a:lnTo>
                <a:lnTo>
                  <a:pt x="253746" y="124002"/>
                </a:lnTo>
                <a:lnTo>
                  <a:pt x="248031" y="135356"/>
                </a:lnTo>
                <a:lnTo>
                  <a:pt x="290576" y="135356"/>
                </a:lnTo>
                <a:lnTo>
                  <a:pt x="256540" y="89915"/>
                </a:lnTo>
                <a:close/>
              </a:path>
              <a:path w="307975" h="158114">
                <a:moveTo>
                  <a:pt x="5715" y="0"/>
                </a:moveTo>
                <a:lnTo>
                  <a:pt x="0" y="11353"/>
                </a:lnTo>
                <a:lnTo>
                  <a:pt x="236682" y="129682"/>
                </a:lnTo>
                <a:lnTo>
                  <a:pt x="242361" y="118310"/>
                </a:lnTo>
                <a:lnTo>
                  <a:pt x="5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49926" y="5689282"/>
            <a:ext cx="835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“reject”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295146" y="4190746"/>
            <a:ext cx="6329680" cy="2372360"/>
            <a:chOff x="1295146" y="4190746"/>
            <a:chExt cx="6329680" cy="2372360"/>
          </a:xfrm>
        </p:grpSpPr>
        <p:sp>
          <p:nvSpPr>
            <p:cNvPr id="21" name="object 21"/>
            <p:cNvSpPr/>
            <p:nvPr/>
          </p:nvSpPr>
          <p:spPr>
            <a:xfrm>
              <a:off x="1300226" y="4195826"/>
              <a:ext cx="5867400" cy="2362200"/>
            </a:xfrm>
            <a:custGeom>
              <a:avLst/>
              <a:gdLst/>
              <a:ahLst/>
              <a:cxnLst/>
              <a:rect l="l" t="t" r="r" b="b"/>
              <a:pathLst>
                <a:path w="5867400" h="2362200">
                  <a:moveTo>
                    <a:pt x="5473573" y="0"/>
                  </a:moveTo>
                  <a:lnTo>
                    <a:pt x="393700" y="0"/>
                  </a:lnTo>
                  <a:lnTo>
                    <a:pt x="344292" y="3065"/>
                  </a:lnTo>
                  <a:lnTo>
                    <a:pt x="296722" y="12016"/>
                  </a:lnTo>
                  <a:lnTo>
                    <a:pt x="251358" y="26486"/>
                  </a:lnTo>
                  <a:lnTo>
                    <a:pt x="208568" y="46105"/>
                  </a:lnTo>
                  <a:lnTo>
                    <a:pt x="168719" y="70506"/>
                  </a:lnTo>
                  <a:lnTo>
                    <a:pt x="132181" y="99320"/>
                  </a:lnTo>
                  <a:lnTo>
                    <a:pt x="99320" y="132181"/>
                  </a:lnTo>
                  <a:lnTo>
                    <a:pt x="70506" y="168719"/>
                  </a:lnTo>
                  <a:lnTo>
                    <a:pt x="46105" y="208568"/>
                  </a:lnTo>
                  <a:lnTo>
                    <a:pt x="26486" y="251358"/>
                  </a:lnTo>
                  <a:lnTo>
                    <a:pt x="12016" y="296722"/>
                  </a:lnTo>
                  <a:lnTo>
                    <a:pt x="3065" y="344292"/>
                  </a:lnTo>
                  <a:lnTo>
                    <a:pt x="0" y="393700"/>
                  </a:lnTo>
                  <a:lnTo>
                    <a:pt x="0" y="1968423"/>
                  </a:lnTo>
                  <a:lnTo>
                    <a:pt x="3065" y="2017811"/>
                  </a:lnTo>
                  <a:lnTo>
                    <a:pt x="12016" y="2065368"/>
                  </a:lnTo>
                  <a:lnTo>
                    <a:pt x="26486" y="2110725"/>
                  </a:lnTo>
                  <a:lnTo>
                    <a:pt x="46105" y="2153513"/>
                  </a:lnTo>
                  <a:lnTo>
                    <a:pt x="70506" y="2193363"/>
                  </a:lnTo>
                  <a:lnTo>
                    <a:pt x="99320" y="2229907"/>
                  </a:lnTo>
                  <a:lnTo>
                    <a:pt x="132181" y="2262775"/>
                  </a:lnTo>
                  <a:lnTo>
                    <a:pt x="168719" y="2291598"/>
                  </a:lnTo>
                  <a:lnTo>
                    <a:pt x="208568" y="2316008"/>
                  </a:lnTo>
                  <a:lnTo>
                    <a:pt x="251358" y="2335636"/>
                  </a:lnTo>
                  <a:lnTo>
                    <a:pt x="296722" y="2350112"/>
                  </a:lnTo>
                  <a:lnTo>
                    <a:pt x="344292" y="2359069"/>
                  </a:lnTo>
                  <a:lnTo>
                    <a:pt x="393700" y="2362136"/>
                  </a:lnTo>
                  <a:lnTo>
                    <a:pt x="5473573" y="2362136"/>
                  </a:lnTo>
                  <a:lnTo>
                    <a:pt x="5522982" y="2359069"/>
                  </a:lnTo>
                  <a:lnTo>
                    <a:pt x="5570558" y="2350112"/>
                  </a:lnTo>
                  <a:lnTo>
                    <a:pt x="5615931" y="2335636"/>
                  </a:lnTo>
                  <a:lnTo>
                    <a:pt x="5658733" y="2316008"/>
                  </a:lnTo>
                  <a:lnTo>
                    <a:pt x="5698595" y="2291598"/>
                  </a:lnTo>
                  <a:lnTo>
                    <a:pt x="5735147" y="2262775"/>
                  </a:lnTo>
                  <a:lnTo>
                    <a:pt x="5768022" y="2229907"/>
                  </a:lnTo>
                  <a:lnTo>
                    <a:pt x="5796851" y="2193363"/>
                  </a:lnTo>
                  <a:lnTo>
                    <a:pt x="5821266" y="2153513"/>
                  </a:lnTo>
                  <a:lnTo>
                    <a:pt x="5840896" y="2110725"/>
                  </a:lnTo>
                  <a:lnTo>
                    <a:pt x="5855374" y="2065368"/>
                  </a:lnTo>
                  <a:lnTo>
                    <a:pt x="5864332" y="2017811"/>
                  </a:lnTo>
                  <a:lnTo>
                    <a:pt x="5867400" y="1968423"/>
                  </a:lnTo>
                  <a:lnTo>
                    <a:pt x="5867400" y="393700"/>
                  </a:lnTo>
                  <a:lnTo>
                    <a:pt x="5864332" y="344292"/>
                  </a:lnTo>
                  <a:lnTo>
                    <a:pt x="5855374" y="296722"/>
                  </a:lnTo>
                  <a:lnTo>
                    <a:pt x="5840896" y="251358"/>
                  </a:lnTo>
                  <a:lnTo>
                    <a:pt x="5821266" y="208568"/>
                  </a:lnTo>
                  <a:lnTo>
                    <a:pt x="5796851" y="168719"/>
                  </a:lnTo>
                  <a:lnTo>
                    <a:pt x="5768022" y="132181"/>
                  </a:lnTo>
                  <a:lnTo>
                    <a:pt x="5735147" y="99320"/>
                  </a:lnTo>
                  <a:lnTo>
                    <a:pt x="5698595" y="70506"/>
                  </a:lnTo>
                  <a:lnTo>
                    <a:pt x="5658733" y="46105"/>
                  </a:lnTo>
                  <a:lnTo>
                    <a:pt x="5615931" y="26486"/>
                  </a:lnTo>
                  <a:lnTo>
                    <a:pt x="5570558" y="12016"/>
                  </a:lnTo>
                  <a:lnTo>
                    <a:pt x="5522982" y="3065"/>
                  </a:lnTo>
                  <a:lnTo>
                    <a:pt x="5473573" y="0"/>
                  </a:lnTo>
                  <a:close/>
                </a:path>
              </a:pathLst>
            </a:custGeom>
            <a:solidFill>
              <a:srgbClr val="FFCC99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0226" y="4195826"/>
              <a:ext cx="5867400" cy="2362200"/>
            </a:xfrm>
            <a:custGeom>
              <a:avLst/>
              <a:gdLst/>
              <a:ahLst/>
              <a:cxnLst/>
              <a:rect l="l" t="t" r="r" b="b"/>
              <a:pathLst>
                <a:path w="5867400" h="2362200">
                  <a:moveTo>
                    <a:pt x="0" y="393700"/>
                  </a:moveTo>
                  <a:lnTo>
                    <a:pt x="3065" y="344292"/>
                  </a:lnTo>
                  <a:lnTo>
                    <a:pt x="12016" y="296722"/>
                  </a:lnTo>
                  <a:lnTo>
                    <a:pt x="26486" y="251358"/>
                  </a:lnTo>
                  <a:lnTo>
                    <a:pt x="46105" y="208568"/>
                  </a:lnTo>
                  <a:lnTo>
                    <a:pt x="70506" y="168719"/>
                  </a:lnTo>
                  <a:lnTo>
                    <a:pt x="99320" y="132181"/>
                  </a:lnTo>
                  <a:lnTo>
                    <a:pt x="132181" y="99320"/>
                  </a:lnTo>
                  <a:lnTo>
                    <a:pt x="168719" y="70506"/>
                  </a:lnTo>
                  <a:lnTo>
                    <a:pt x="208568" y="46105"/>
                  </a:lnTo>
                  <a:lnTo>
                    <a:pt x="251358" y="26486"/>
                  </a:lnTo>
                  <a:lnTo>
                    <a:pt x="296722" y="12016"/>
                  </a:lnTo>
                  <a:lnTo>
                    <a:pt x="344292" y="3065"/>
                  </a:lnTo>
                  <a:lnTo>
                    <a:pt x="393700" y="0"/>
                  </a:lnTo>
                  <a:lnTo>
                    <a:pt x="5473573" y="0"/>
                  </a:lnTo>
                  <a:lnTo>
                    <a:pt x="5522982" y="3065"/>
                  </a:lnTo>
                  <a:lnTo>
                    <a:pt x="5570558" y="12016"/>
                  </a:lnTo>
                  <a:lnTo>
                    <a:pt x="5615931" y="26486"/>
                  </a:lnTo>
                  <a:lnTo>
                    <a:pt x="5658733" y="46105"/>
                  </a:lnTo>
                  <a:lnTo>
                    <a:pt x="5698595" y="70506"/>
                  </a:lnTo>
                  <a:lnTo>
                    <a:pt x="5735147" y="99320"/>
                  </a:lnTo>
                  <a:lnTo>
                    <a:pt x="5768022" y="132181"/>
                  </a:lnTo>
                  <a:lnTo>
                    <a:pt x="5796851" y="168719"/>
                  </a:lnTo>
                  <a:lnTo>
                    <a:pt x="5821266" y="208568"/>
                  </a:lnTo>
                  <a:lnTo>
                    <a:pt x="5840896" y="251358"/>
                  </a:lnTo>
                  <a:lnTo>
                    <a:pt x="5855374" y="296722"/>
                  </a:lnTo>
                  <a:lnTo>
                    <a:pt x="5864332" y="344292"/>
                  </a:lnTo>
                  <a:lnTo>
                    <a:pt x="5867400" y="393700"/>
                  </a:lnTo>
                  <a:lnTo>
                    <a:pt x="5867400" y="1968423"/>
                  </a:lnTo>
                  <a:lnTo>
                    <a:pt x="5864332" y="2017811"/>
                  </a:lnTo>
                  <a:lnTo>
                    <a:pt x="5855374" y="2065368"/>
                  </a:lnTo>
                  <a:lnTo>
                    <a:pt x="5840896" y="2110725"/>
                  </a:lnTo>
                  <a:lnTo>
                    <a:pt x="5821266" y="2153513"/>
                  </a:lnTo>
                  <a:lnTo>
                    <a:pt x="5796851" y="2193363"/>
                  </a:lnTo>
                  <a:lnTo>
                    <a:pt x="5768022" y="2229907"/>
                  </a:lnTo>
                  <a:lnTo>
                    <a:pt x="5735147" y="2262775"/>
                  </a:lnTo>
                  <a:lnTo>
                    <a:pt x="5698595" y="2291598"/>
                  </a:lnTo>
                  <a:lnTo>
                    <a:pt x="5658733" y="2316008"/>
                  </a:lnTo>
                  <a:lnTo>
                    <a:pt x="5615931" y="2335636"/>
                  </a:lnTo>
                  <a:lnTo>
                    <a:pt x="5570558" y="2350112"/>
                  </a:lnTo>
                  <a:lnTo>
                    <a:pt x="5522982" y="2359069"/>
                  </a:lnTo>
                  <a:lnTo>
                    <a:pt x="5473573" y="2362136"/>
                  </a:lnTo>
                  <a:lnTo>
                    <a:pt x="393700" y="2362136"/>
                  </a:lnTo>
                  <a:lnTo>
                    <a:pt x="344292" y="2359069"/>
                  </a:lnTo>
                  <a:lnTo>
                    <a:pt x="296722" y="2350112"/>
                  </a:lnTo>
                  <a:lnTo>
                    <a:pt x="251358" y="2335636"/>
                  </a:lnTo>
                  <a:lnTo>
                    <a:pt x="208568" y="2316008"/>
                  </a:lnTo>
                  <a:lnTo>
                    <a:pt x="168719" y="2291598"/>
                  </a:lnTo>
                  <a:lnTo>
                    <a:pt x="132181" y="2262775"/>
                  </a:lnTo>
                  <a:lnTo>
                    <a:pt x="99320" y="2229907"/>
                  </a:lnTo>
                  <a:lnTo>
                    <a:pt x="70506" y="2193363"/>
                  </a:lnTo>
                  <a:lnTo>
                    <a:pt x="46105" y="2153513"/>
                  </a:lnTo>
                  <a:lnTo>
                    <a:pt x="26486" y="2110725"/>
                  </a:lnTo>
                  <a:lnTo>
                    <a:pt x="12016" y="2065368"/>
                  </a:lnTo>
                  <a:lnTo>
                    <a:pt x="3065" y="2017811"/>
                  </a:lnTo>
                  <a:lnTo>
                    <a:pt x="0" y="1968423"/>
                  </a:lnTo>
                  <a:lnTo>
                    <a:pt x="0" y="3937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50051" y="5104638"/>
              <a:ext cx="1374775" cy="773430"/>
            </a:xfrm>
            <a:custGeom>
              <a:avLst/>
              <a:gdLst/>
              <a:ahLst/>
              <a:cxnLst/>
              <a:rect l="l" t="t" r="r" b="b"/>
              <a:pathLst>
                <a:path w="1374775" h="773429">
                  <a:moveTo>
                    <a:pt x="1374648" y="81788"/>
                  </a:moveTo>
                  <a:lnTo>
                    <a:pt x="1289558" y="81788"/>
                  </a:lnTo>
                  <a:lnTo>
                    <a:pt x="1303705" y="110096"/>
                  </a:lnTo>
                  <a:lnTo>
                    <a:pt x="725131" y="399402"/>
                  </a:lnTo>
                  <a:lnTo>
                    <a:pt x="6223" y="0"/>
                  </a:lnTo>
                  <a:lnTo>
                    <a:pt x="0" y="11049"/>
                  </a:lnTo>
                  <a:lnTo>
                    <a:pt x="711365" y="406285"/>
                  </a:lnTo>
                  <a:lnTo>
                    <a:pt x="254" y="761847"/>
                  </a:lnTo>
                  <a:lnTo>
                    <a:pt x="5969" y="773201"/>
                  </a:lnTo>
                  <a:lnTo>
                    <a:pt x="724865" y="413778"/>
                  </a:lnTo>
                  <a:lnTo>
                    <a:pt x="1305001" y="736079"/>
                  </a:lnTo>
                  <a:lnTo>
                    <a:pt x="1289558" y="763828"/>
                  </a:lnTo>
                  <a:lnTo>
                    <a:pt x="1374648" y="767524"/>
                  </a:lnTo>
                  <a:lnTo>
                    <a:pt x="1357376" y="742238"/>
                  </a:lnTo>
                  <a:lnTo>
                    <a:pt x="1326642" y="697217"/>
                  </a:lnTo>
                  <a:lnTo>
                    <a:pt x="1311186" y="724966"/>
                  </a:lnTo>
                  <a:lnTo>
                    <a:pt x="738632" y="406895"/>
                  </a:lnTo>
                  <a:lnTo>
                    <a:pt x="1309408" y="121513"/>
                  </a:lnTo>
                  <a:lnTo>
                    <a:pt x="1323594" y="149860"/>
                  </a:lnTo>
                  <a:lnTo>
                    <a:pt x="1357693" y="104394"/>
                  </a:lnTo>
                  <a:lnTo>
                    <a:pt x="1374648" y="81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90866" y="5689282"/>
            <a:ext cx="835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“reject”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1016" y="4907216"/>
            <a:ext cx="9683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“accept”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2761" y="2043811"/>
            <a:ext cx="7329170" cy="25876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22300" marR="553720" indent="-610235">
              <a:lnSpc>
                <a:spcPts val="3080"/>
              </a:lnSpc>
              <a:spcBef>
                <a:spcPts val="2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622300" algn="l"/>
              </a:tabLst>
            </a:pPr>
            <a:r>
              <a:rPr sz="2600" dirty="0">
                <a:latin typeface="Arial MT"/>
                <a:cs typeface="Arial MT"/>
              </a:rPr>
              <a:t>Let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construct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new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TM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600" b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a </a:t>
            </a:r>
            <a:r>
              <a:rPr sz="2600" spc="-10" dirty="0">
                <a:latin typeface="Arial MT"/>
                <a:cs typeface="Arial MT"/>
              </a:rPr>
              <a:t>subroutine:</a:t>
            </a:r>
            <a:endParaRPr sz="2600">
              <a:latin typeface="Arial MT"/>
              <a:cs typeface="Arial MT"/>
            </a:endParaRPr>
          </a:p>
          <a:p>
            <a:pPr marL="1003935" lvl="1" indent="-534035">
              <a:lnSpc>
                <a:spcPct val="100000"/>
              </a:lnSpc>
              <a:spcBef>
                <a:spcPts val="540"/>
              </a:spcBef>
              <a:buClr>
                <a:srgbClr val="FF0000"/>
              </a:buClr>
              <a:buSzPct val="55813"/>
              <a:buFont typeface="Wingdings"/>
              <a:buChar char=""/>
              <a:tabLst>
                <a:tab pos="1003935" algn="l"/>
              </a:tabLst>
            </a:pPr>
            <a:r>
              <a:rPr sz="2150" dirty="0">
                <a:latin typeface="Arial MT"/>
                <a:cs typeface="Arial MT"/>
              </a:rPr>
              <a:t>On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input</a:t>
            </a:r>
            <a:r>
              <a:rPr sz="2150" spc="105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&lt;M&gt;:</a:t>
            </a:r>
            <a:endParaRPr sz="2150">
              <a:latin typeface="Arial MT"/>
              <a:cs typeface="Arial MT"/>
            </a:endParaRPr>
          </a:p>
          <a:p>
            <a:pPr marL="927735">
              <a:lnSpc>
                <a:spcPct val="100000"/>
              </a:lnSpc>
              <a:spcBef>
                <a:spcPts val="495"/>
              </a:spcBef>
              <a:tabLst>
                <a:tab pos="1385570" algn="l"/>
                <a:tab pos="4650105" algn="l"/>
              </a:tabLst>
            </a:pPr>
            <a:r>
              <a:rPr sz="950" spc="-25" dirty="0">
                <a:solidFill>
                  <a:srgbClr val="3333CC"/>
                </a:solidFill>
                <a:latin typeface="Arial MT"/>
                <a:cs typeface="Arial MT"/>
              </a:rPr>
              <a:t>1.</a:t>
            </a:r>
            <a:r>
              <a:rPr sz="950" dirty="0">
                <a:solidFill>
                  <a:srgbClr val="3333CC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Run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&lt;M,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&lt;M&gt;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&gt;;</a:t>
            </a:r>
            <a:r>
              <a:rPr sz="2000" dirty="0">
                <a:latin typeface="Arial MT"/>
                <a:cs typeface="Arial MT"/>
              </a:rPr>
              <a:t>	//(i.e.,</a:t>
            </a:r>
            <a:r>
              <a:rPr sz="2000" spc="-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itself)</a:t>
            </a:r>
            <a:endParaRPr sz="2000">
              <a:latin typeface="Arial MT"/>
              <a:cs typeface="Arial MT"/>
            </a:endParaRPr>
          </a:p>
          <a:p>
            <a:pPr marL="927735">
              <a:lnSpc>
                <a:spcPct val="100000"/>
              </a:lnSpc>
              <a:spcBef>
                <a:spcPts val="455"/>
              </a:spcBef>
              <a:tabLst>
                <a:tab pos="1385570" algn="l"/>
              </a:tabLst>
            </a:pPr>
            <a:r>
              <a:rPr sz="950" spc="-25" dirty="0">
                <a:solidFill>
                  <a:srgbClr val="3333CC"/>
                </a:solidFill>
                <a:latin typeface="Arial MT"/>
                <a:cs typeface="Arial MT"/>
              </a:rPr>
              <a:t>2.</a:t>
            </a:r>
            <a:r>
              <a:rPr sz="950" dirty="0">
                <a:solidFill>
                  <a:srgbClr val="3333CC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opposite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outputs;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000">
              <a:latin typeface="Arial MT"/>
              <a:cs typeface="Arial MT"/>
            </a:endParaRPr>
          </a:p>
          <a:p>
            <a:pPr marL="506730">
              <a:lnSpc>
                <a:spcPct val="100000"/>
              </a:lnSpc>
            </a:pP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95362" y="5453126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1523936" y="44448"/>
                </a:moveTo>
                <a:lnTo>
                  <a:pt x="1523936" y="76200"/>
                </a:lnTo>
                <a:lnTo>
                  <a:pt x="1587436" y="44450"/>
                </a:lnTo>
                <a:lnTo>
                  <a:pt x="1523936" y="44448"/>
                </a:lnTo>
                <a:close/>
              </a:path>
              <a:path w="1600200" h="76200">
                <a:moveTo>
                  <a:pt x="1523936" y="31748"/>
                </a:moveTo>
                <a:lnTo>
                  <a:pt x="1523936" y="44448"/>
                </a:lnTo>
                <a:lnTo>
                  <a:pt x="1536763" y="44450"/>
                </a:lnTo>
                <a:lnTo>
                  <a:pt x="1536763" y="31750"/>
                </a:lnTo>
                <a:lnTo>
                  <a:pt x="1523936" y="31748"/>
                </a:lnTo>
                <a:close/>
              </a:path>
              <a:path w="1600200" h="76200">
                <a:moveTo>
                  <a:pt x="1523936" y="0"/>
                </a:moveTo>
                <a:lnTo>
                  <a:pt x="1523936" y="31748"/>
                </a:lnTo>
                <a:lnTo>
                  <a:pt x="1536763" y="31750"/>
                </a:lnTo>
                <a:lnTo>
                  <a:pt x="1536763" y="44450"/>
                </a:lnTo>
                <a:lnTo>
                  <a:pt x="1587438" y="44448"/>
                </a:lnTo>
                <a:lnTo>
                  <a:pt x="1600136" y="38100"/>
                </a:lnTo>
                <a:lnTo>
                  <a:pt x="1523936" y="0"/>
                </a:lnTo>
                <a:close/>
              </a:path>
              <a:path w="1600200" h="76200">
                <a:moveTo>
                  <a:pt x="0" y="31623"/>
                </a:moveTo>
                <a:lnTo>
                  <a:pt x="0" y="44323"/>
                </a:lnTo>
                <a:lnTo>
                  <a:pt x="1523936" y="44448"/>
                </a:lnTo>
                <a:lnTo>
                  <a:pt x="1523936" y="31748"/>
                </a:lnTo>
                <a:lnTo>
                  <a:pt x="0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99210" y="5517515"/>
            <a:ext cx="14147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&lt;M,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“&lt;M&gt;”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200" y="0"/>
            <a:ext cx="6543675" cy="704850"/>
          </a:xfrm>
          <a:custGeom>
            <a:avLst/>
            <a:gdLst/>
            <a:ahLst/>
            <a:cxnLst/>
            <a:rect l="l" t="t" r="r" b="b"/>
            <a:pathLst>
              <a:path w="6543675" h="704850">
                <a:moveTo>
                  <a:pt x="6543675" y="0"/>
                </a:moveTo>
                <a:lnTo>
                  <a:pt x="0" y="0"/>
                </a:lnTo>
                <a:lnTo>
                  <a:pt x="0" y="704850"/>
                </a:lnTo>
                <a:lnTo>
                  <a:pt x="6543675" y="704850"/>
                </a:lnTo>
                <a:lnTo>
                  <a:pt x="6543675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5257" y="23431"/>
            <a:ext cx="633285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Therefore,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exists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exist.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But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can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such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0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exist?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(if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not,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exist)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434467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HP</a:t>
            </a:r>
            <a:r>
              <a:rPr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Proof</a:t>
            </a:r>
            <a:r>
              <a:rPr spc="-1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(step</a:t>
            </a:r>
            <a:r>
              <a:rPr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333399"/>
                </a:solidFill>
                <a:latin typeface="Arial MT"/>
                <a:cs typeface="Arial MT"/>
              </a:rPr>
              <a:t>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3010" y="1963204"/>
            <a:ext cx="7247890" cy="12401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5600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notion</a:t>
            </a:r>
            <a:r>
              <a:rPr sz="2600" spc="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inputing</a:t>
            </a:r>
            <a:r>
              <a:rPr sz="2600" spc="1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“&lt;M&gt;”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itself</a:t>
            </a:r>
            <a:endParaRPr sz="2600">
              <a:latin typeface="Arial MT"/>
              <a:cs typeface="Arial MT"/>
            </a:endParaRPr>
          </a:p>
          <a:p>
            <a:pPr marL="756285" marR="5080" lvl="1" indent="-285750">
              <a:lnSpc>
                <a:spcPct val="102000"/>
              </a:lnSpc>
              <a:spcBef>
                <a:spcPts val="505"/>
              </a:spcBef>
              <a:buClr>
                <a:srgbClr val="FF0000"/>
              </a:buClr>
              <a:buSzPct val="55813"/>
              <a:buFont typeface="Wingdings"/>
              <a:buChar char=""/>
              <a:tabLst>
                <a:tab pos="756285" algn="l"/>
              </a:tabLst>
            </a:pPr>
            <a:r>
              <a:rPr sz="2150" dirty="0">
                <a:latin typeface="Arial MT"/>
                <a:cs typeface="Arial MT"/>
              </a:rPr>
              <a:t>A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program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can</a:t>
            </a:r>
            <a:r>
              <a:rPr sz="2150" spc="10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be</a:t>
            </a:r>
            <a:r>
              <a:rPr sz="2150" spc="10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input</a:t>
            </a:r>
            <a:r>
              <a:rPr sz="2150" spc="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</a:t>
            </a:r>
            <a:r>
              <a:rPr sz="2150" spc="10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itself</a:t>
            </a:r>
            <a:r>
              <a:rPr sz="2150" spc="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(e.g.,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compiler</a:t>
            </a:r>
            <a:r>
              <a:rPr sz="2150" spc="-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is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spc="-50" dirty="0">
                <a:latin typeface="Arial MT"/>
                <a:cs typeface="Arial MT"/>
              </a:rPr>
              <a:t>a </a:t>
            </a:r>
            <a:r>
              <a:rPr sz="2150" dirty="0">
                <a:latin typeface="Arial MT"/>
                <a:cs typeface="Arial MT"/>
              </a:rPr>
              <a:t>program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that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takes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any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program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as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input)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69130" y="3381057"/>
            <a:ext cx="3987800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17600" algn="l"/>
              </a:tabLst>
            </a:pPr>
            <a:r>
              <a:rPr sz="2000" i="1" spc="-10" dirty="0">
                <a:latin typeface="Arial"/>
                <a:cs typeface="Arial"/>
              </a:rPr>
              <a:t>accept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	if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4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accept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&lt;M&gt;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70610" algn="l"/>
              </a:tabLst>
            </a:pPr>
            <a:r>
              <a:rPr sz="2000" i="1" spc="-10" dirty="0">
                <a:latin typeface="Arial"/>
                <a:cs typeface="Arial"/>
              </a:rPr>
              <a:t>reject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	if M</a:t>
            </a:r>
            <a:r>
              <a:rPr sz="2000" spc="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accepts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&lt;M&gt;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86226" y="3357626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122705" y="1059803"/>
                </a:lnTo>
                <a:lnTo>
                  <a:pt x="98488" y="1040733"/>
                </a:lnTo>
                <a:lnTo>
                  <a:pt x="82176" y="1012471"/>
                </a:lnTo>
                <a:lnTo>
                  <a:pt x="76200" y="977900"/>
                </a:lnTo>
                <a:lnTo>
                  <a:pt x="76200" y="622173"/>
                </a:lnTo>
                <a:lnTo>
                  <a:pt x="70205" y="587621"/>
                </a:lnTo>
                <a:lnTo>
                  <a:pt x="53863" y="559403"/>
                </a:lnTo>
                <a:lnTo>
                  <a:pt x="29640" y="540377"/>
                </a:lnTo>
                <a:lnTo>
                  <a:pt x="0" y="533400"/>
                </a:lnTo>
                <a:lnTo>
                  <a:pt x="29640" y="526403"/>
                </a:lnTo>
                <a:lnTo>
                  <a:pt x="53863" y="507333"/>
                </a:lnTo>
                <a:lnTo>
                  <a:pt x="70205" y="479071"/>
                </a:lnTo>
                <a:lnTo>
                  <a:pt x="76200" y="444500"/>
                </a:lnTo>
                <a:lnTo>
                  <a:pt x="76200" y="88773"/>
                </a:lnTo>
                <a:lnTo>
                  <a:pt x="82176" y="54221"/>
                </a:lnTo>
                <a:lnTo>
                  <a:pt x="98488" y="26003"/>
                </a:lnTo>
                <a:lnTo>
                  <a:pt x="122705" y="6977"/>
                </a:lnTo>
                <a:lnTo>
                  <a:pt x="1524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09445" y="3686111"/>
            <a:ext cx="11766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D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(&lt;M&gt;)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6778" y="5059616"/>
            <a:ext cx="393509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18235" algn="l"/>
              </a:tabLst>
            </a:pPr>
            <a:r>
              <a:rPr sz="2000" i="1" spc="-10" dirty="0">
                <a:solidFill>
                  <a:srgbClr val="3333CC"/>
                </a:solidFill>
                <a:latin typeface="Arial"/>
                <a:cs typeface="Arial"/>
              </a:rPr>
              <a:t>accept</a:t>
            </a:r>
            <a:r>
              <a:rPr sz="2000" spc="-10" dirty="0">
                <a:solidFill>
                  <a:srgbClr val="3333CC"/>
                </a:solidFill>
                <a:latin typeface="Arial MT"/>
                <a:cs typeface="Arial MT"/>
              </a:rPr>
              <a:t>,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	if</a:t>
            </a:r>
            <a:r>
              <a:rPr sz="2000" spc="-2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D</a:t>
            </a:r>
            <a:r>
              <a:rPr sz="2000" spc="-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does</a:t>
            </a:r>
            <a:r>
              <a:rPr sz="2000" spc="5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not</a:t>
            </a:r>
            <a:r>
              <a:rPr sz="2000" spc="-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accept</a:t>
            </a:r>
            <a:r>
              <a:rPr sz="2000" spc="-10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Arial MT"/>
                <a:cs typeface="Arial MT"/>
              </a:rPr>
              <a:t>&lt;D&gt;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070610" algn="l"/>
              </a:tabLst>
            </a:pPr>
            <a:r>
              <a:rPr sz="2000" i="1" spc="-10" dirty="0">
                <a:solidFill>
                  <a:srgbClr val="3333CC"/>
                </a:solidFill>
                <a:latin typeface="Arial"/>
                <a:cs typeface="Arial"/>
              </a:rPr>
              <a:t>reject</a:t>
            </a:r>
            <a:r>
              <a:rPr sz="2000" spc="-10" dirty="0">
                <a:solidFill>
                  <a:srgbClr val="3333CC"/>
                </a:solidFill>
                <a:latin typeface="Arial MT"/>
                <a:cs typeface="Arial MT"/>
              </a:rPr>
              <a:t>,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	if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D</a:t>
            </a:r>
            <a:r>
              <a:rPr sz="2000" spc="7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accepts</a:t>
            </a:r>
            <a:r>
              <a:rPr sz="2000" spc="-9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Arial MT"/>
                <a:cs typeface="Arial MT"/>
              </a:rPr>
              <a:t>&lt;D&gt;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7176" y="5034026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736"/>
                </a:moveTo>
                <a:lnTo>
                  <a:pt x="122705" y="1059750"/>
                </a:lnTo>
                <a:lnTo>
                  <a:pt x="98488" y="1040698"/>
                </a:lnTo>
                <a:lnTo>
                  <a:pt x="82176" y="1012440"/>
                </a:lnTo>
                <a:lnTo>
                  <a:pt x="76200" y="977836"/>
                </a:lnTo>
                <a:lnTo>
                  <a:pt x="76200" y="622236"/>
                </a:lnTo>
                <a:lnTo>
                  <a:pt x="70205" y="587642"/>
                </a:lnTo>
                <a:lnTo>
                  <a:pt x="53863" y="559406"/>
                </a:lnTo>
                <a:lnTo>
                  <a:pt x="29640" y="540376"/>
                </a:lnTo>
                <a:lnTo>
                  <a:pt x="0" y="533400"/>
                </a:lnTo>
                <a:lnTo>
                  <a:pt x="29640" y="526403"/>
                </a:lnTo>
                <a:lnTo>
                  <a:pt x="53863" y="507333"/>
                </a:lnTo>
                <a:lnTo>
                  <a:pt x="70205" y="479071"/>
                </a:lnTo>
                <a:lnTo>
                  <a:pt x="76200" y="444500"/>
                </a:lnTo>
                <a:lnTo>
                  <a:pt x="76200" y="88773"/>
                </a:lnTo>
                <a:lnTo>
                  <a:pt x="82176" y="54221"/>
                </a:lnTo>
                <a:lnTo>
                  <a:pt x="98488" y="26003"/>
                </a:lnTo>
                <a:lnTo>
                  <a:pt x="122705" y="6977"/>
                </a:lnTo>
                <a:lnTo>
                  <a:pt x="1524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87220" y="5365115"/>
            <a:ext cx="11480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D</a:t>
            </a:r>
            <a:r>
              <a:rPr sz="2000" spc="6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(&lt;D&gt;)</a:t>
            </a:r>
            <a:r>
              <a:rPr sz="2000" spc="-14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Arial MT"/>
                <a:cs typeface="Arial MT"/>
              </a:rPr>
              <a:t>=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7712" y="4443476"/>
            <a:ext cx="4772025" cy="409575"/>
          </a:xfrm>
          <a:prstGeom prst="rect">
            <a:avLst/>
          </a:prstGeom>
          <a:solidFill>
            <a:srgbClr val="CCFFCC"/>
          </a:solidFill>
          <a:ln w="953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2000" spc="-10" dirty="0">
                <a:latin typeface="Arial MT"/>
                <a:cs typeface="Arial MT"/>
              </a:rPr>
              <a:t>Now,</a:t>
            </a:r>
            <a:r>
              <a:rPr sz="2000" dirty="0">
                <a:latin typeface="Arial MT"/>
                <a:cs typeface="Arial MT"/>
              </a:rPr>
              <a:t> what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happens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 D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itself?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7762" y="6224587"/>
            <a:ext cx="6153150" cy="409575"/>
          </a:xfrm>
          <a:prstGeom prst="rect">
            <a:avLst/>
          </a:prstGeom>
          <a:solidFill>
            <a:srgbClr val="CCFFCC"/>
          </a:solidFill>
          <a:ln w="9534">
            <a:solidFill>
              <a:srgbClr val="FF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370"/>
              </a:spcBef>
              <a:tabLst>
                <a:tab pos="2547620" algn="l"/>
                <a:tab pos="3138170" algn="l"/>
              </a:tabLst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0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contradiction!!!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000" spc="-25" dirty="0">
                <a:latin typeface="Arial MT"/>
                <a:cs typeface="Arial MT"/>
              </a:rPr>
              <a:t>==&gt;</a:t>
            </a:r>
            <a:r>
              <a:rPr sz="2000" dirty="0">
                <a:latin typeface="Arial MT"/>
                <a:cs typeface="Arial MT"/>
              </a:rPr>
              <a:t>	Neither</a:t>
            </a:r>
            <a:r>
              <a:rPr sz="2000" spc="-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exist.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342518"/>
            <a:ext cx="6099175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Paradoxes</a:t>
            </a:r>
            <a:r>
              <a:rPr spc="-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&amp;</a:t>
            </a:r>
            <a:r>
              <a:rPr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Strange Loops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1782" y="5822950"/>
            <a:ext cx="730567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903979" algn="ctr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fun</a:t>
            </a:r>
            <a:r>
              <a:rPr sz="2000" i="1" spc="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book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for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further</a:t>
            </a:r>
            <a:r>
              <a:rPr sz="2000" i="1" spc="-140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reading:</a:t>
            </a:r>
            <a:endParaRPr sz="2000">
              <a:latin typeface="Arial"/>
              <a:cs typeface="Arial"/>
            </a:endParaRPr>
          </a:p>
          <a:p>
            <a:pPr marL="339090" algn="ctr">
              <a:lnSpc>
                <a:spcPct val="100000"/>
              </a:lnSpc>
              <a:spcBef>
                <a:spcPts val="5"/>
              </a:spcBef>
            </a:pP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“Godel,</a:t>
            </a:r>
            <a:r>
              <a:rPr sz="2000" b="1" i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Escher,</a:t>
            </a:r>
            <a:r>
              <a:rPr sz="2000" b="1" i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Arial"/>
                <a:cs typeface="Arial"/>
              </a:rPr>
              <a:t>Bach:</a:t>
            </a:r>
            <a:r>
              <a:rPr sz="2000" b="1" i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2000" b="1" i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Eternal</a:t>
            </a:r>
            <a:r>
              <a:rPr sz="2000" b="1" i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Golden</a:t>
            </a:r>
            <a:r>
              <a:rPr sz="2000" b="1" i="1" spc="-10" dirty="0">
                <a:solidFill>
                  <a:srgbClr val="C00000"/>
                </a:solidFill>
                <a:latin typeface="Arial"/>
                <a:cs typeface="Arial"/>
              </a:rPr>
              <a:t> Braid”</a:t>
            </a:r>
            <a:endParaRPr sz="2000">
              <a:latin typeface="Arial"/>
              <a:cs typeface="Arial"/>
            </a:endParaRPr>
          </a:p>
          <a:p>
            <a:pPr marL="1830705" algn="ctr">
              <a:lnSpc>
                <a:spcPct val="100000"/>
              </a:lnSpc>
            </a:pP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by</a:t>
            </a:r>
            <a:r>
              <a:rPr sz="2000" b="1" i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Douglas</a:t>
            </a:r>
            <a:r>
              <a:rPr sz="2000" b="1" i="1" spc="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Hofstadter</a:t>
            </a:r>
            <a:r>
              <a:rPr sz="2000" b="1" i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Arial"/>
                <a:cs typeface="Arial"/>
              </a:rPr>
              <a:t>(Pulitzer</a:t>
            </a:r>
            <a:r>
              <a:rPr sz="2000" b="1" i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Arial"/>
                <a:cs typeface="Arial"/>
              </a:rPr>
              <a:t>winner,</a:t>
            </a:r>
            <a:r>
              <a:rPr sz="2000" b="1" i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Arial"/>
                <a:cs typeface="Arial"/>
              </a:rPr>
              <a:t>1980)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617" y="2179256"/>
            <a:ext cx="715899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 marR="5080" indent="-915669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E.g.,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Barber’s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paradox,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Achilles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&amp;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Tortoise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(Zeno’s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paradox) </a:t>
            </a:r>
            <a:r>
              <a:rPr sz="2000" dirty="0">
                <a:latin typeface="Arial MT"/>
                <a:cs typeface="Arial MT"/>
              </a:rPr>
              <a:t>MC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Escher’s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paintings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2600" y="2819400"/>
            <a:ext cx="2457450" cy="30480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5400" y="2971800"/>
            <a:ext cx="28860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280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30"/>
              </a:spcBef>
            </a:pPr>
            <a:r>
              <a:rPr dirty="0"/>
              <a:t>Which</a:t>
            </a:r>
            <a:r>
              <a:rPr spc="-13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these</a:t>
            </a:r>
            <a:r>
              <a:rPr spc="-80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spc="-10" dirty="0"/>
              <a:t>Undecidable?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55168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Does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200" i="1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accept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10" dirty="0">
                <a:latin typeface="Calibri"/>
                <a:cs typeface="Calibri"/>
              </a:rPr>
              <a:t> strings?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575" y="2197988"/>
            <a:ext cx="53073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Does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200" i="1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accept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strings?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475" y="2680321"/>
            <a:ext cx="8062595" cy="12090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915"/>
              </a:spcBef>
              <a:buChar char="•"/>
              <a:tabLst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Does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150" baseline="-19841" dirty="0">
                <a:latin typeface="Times New Roman"/>
                <a:cs typeface="Times New Roman"/>
              </a:rPr>
              <a:t>1</a:t>
            </a:r>
            <a:r>
              <a:rPr sz="3150" spc="330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accept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M</a:t>
            </a:r>
            <a:r>
              <a:rPr sz="3150" spc="-37" baseline="-19841" dirty="0">
                <a:latin typeface="Times New Roman"/>
                <a:cs typeface="Times New Roman"/>
              </a:rPr>
              <a:t>2</a:t>
            </a:r>
            <a:r>
              <a:rPr sz="3200" spc="-2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93700" algn="l"/>
              </a:tabLst>
            </a:pPr>
            <a:r>
              <a:rPr sz="3200" dirty="0">
                <a:latin typeface="Calibri"/>
                <a:cs typeface="Calibri"/>
              </a:rPr>
              <a:t>Does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200" i="1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take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1000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steps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792" y="3858323"/>
            <a:ext cx="279971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w</a:t>
            </a:r>
            <a:r>
              <a:rPr sz="3200" spc="-2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175" y="4439539"/>
            <a:ext cx="76631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30"/>
              </a:spcBef>
              <a:buChar char="•"/>
              <a:tabLst>
                <a:tab pos="381000" algn="l"/>
              </a:tabLst>
            </a:pPr>
            <a:r>
              <a:rPr sz="3200" dirty="0">
                <a:latin typeface="Calibri"/>
                <a:cs typeface="Calibri"/>
              </a:rPr>
              <a:t>Does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150" baseline="-19841" dirty="0">
                <a:latin typeface="Times New Roman"/>
                <a:cs typeface="Times New Roman"/>
              </a:rPr>
              <a:t>1</a:t>
            </a:r>
            <a:r>
              <a:rPr sz="3150" spc="322" baseline="-1984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take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steps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150" baseline="-19841" dirty="0">
                <a:latin typeface="Times New Roman"/>
                <a:cs typeface="Times New Roman"/>
              </a:rPr>
              <a:t>2</a:t>
            </a:r>
            <a:r>
              <a:rPr sz="3150" spc="195" baseline="-19841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792" y="4925948"/>
            <a:ext cx="27997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w</a:t>
            </a:r>
            <a:r>
              <a:rPr sz="3200" spc="-25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8651" y="3871976"/>
            <a:ext cx="1438275" cy="485775"/>
          </a:xfrm>
          <a:prstGeom prst="rect">
            <a:avLst/>
          </a:prstGeom>
          <a:ln w="28575">
            <a:solidFill>
              <a:srgbClr val="008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75"/>
              </a:spcBef>
            </a:pPr>
            <a:r>
              <a:rPr sz="2400" spc="-10" dirty="0">
                <a:latin typeface="Calibri"/>
                <a:cs typeface="Calibri"/>
              </a:rPr>
              <a:t>Decidable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126" y="1624075"/>
            <a:ext cx="1771650" cy="4953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spc="-10" dirty="0">
                <a:latin typeface="Calibri"/>
                <a:cs typeface="Calibri"/>
              </a:rPr>
              <a:t>Undecidable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9851" y="2252726"/>
            <a:ext cx="1771650" cy="49530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20"/>
              </a:spcBef>
            </a:pPr>
            <a:r>
              <a:rPr sz="2400" spc="-10" dirty="0">
                <a:latin typeface="Calibri"/>
                <a:cs typeface="Calibri"/>
              </a:rPr>
              <a:t>Undecidable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2076" y="2290826"/>
            <a:ext cx="495300" cy="1771650"/>
          </a:xfrm>
          <a:custGeom>
            <a:avLst/>
            <a:gdLst/>
            <a:ahLst/>
            <a:cxnLst/>
            <a:rect l="l" t="t" r="r" b="b"/>
            <a:pathLst>
              <a:path w="495300" h="1771650">
                <a:moveTo>
                  <a:pt x="0" y="1771650"/>
                </a:moveTo>
                <a:lnTo>
                  <a:pt x="495300" y="1771650"/>
                </a:lnTo>
                <a:lnTo>
                  <a:pt x="495300" y="0"/>
                </a:lnTo>
                <a:lnTo>
                  <a:pt x="0" y="0"/>
                </a:lnTo>
                <a:lnTo>
                  <a:pt x="0" y="177165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77977" y="2398213"/>
            <a:ext cx="330835" cy="15862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latin typeface="Calibri"/>
                <a:cs typeface="Calibri"/>
              </a:rPr>
              <a:t>Undecidable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8651" y="5110162"/>
            <a:ext cx="1771650" cy="4857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sz="2400" spc="-10" dirty="0">
                <a:latin typeface="Calibri"/>
                <a:cs typeface="Calibri"/>
              </a:rPr>
              <a:t>Undecidable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90562"/>
            <a:ext cx="4462145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0534" marR="5080" indent="-457834">
              <a:lnSpc>
                <a:spcPct val="115799"/>
              </a:lnSpc>
              <a:spcBef>
                <a:spcPts val="95"/>
              </a:spcBef>
              <a:tabLst>
                <a:tab pos="2476500" algn="l"/>
                <a:tab pos="3858260" algn="l"/>
                <a:tab pos="4325620" algn="l"/>
              </a:tabLst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Decider</a:t>
            </a:r>
            <a:r>
              <a:rPr sz="3200" spc="-8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for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	</a:t>
            </a:r>
            <a:r>
              <a:rPr sz="5025" i="1" spc="-120" baseline="-3316" dirty="0">
                <a:latin typeface="Comic Sans MS"/>
                <a:cs typeface="Comic Sans MS"/>
              </a:rPr>
              <a:t>PRIMES</a:t>
            </a:r>
            <a:r>
              <a:rPr sz="5025" i="1" spc="-67" baseline="-3316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9900"/>
                </a:solidFill>
                <a:latin typeface="Comic Sans MS"/>
                <a:cs typeface="Comic Sans MS"/>
              </a:rPr>
              <a:t>: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250" i="1" spc="-75" baseline="4761" dirty="0">
                <a:latin typeface="Comic Sans MS"/>
                <a:cs typeface="Comic Sans MS"/>
              </a:rPr>
              <a:t>x</a:t>
            </a:r>
            <a:r>
              <a:rPr sz="5250" i="1" baseline="4761" dirty="0">
                <a:latin typeface="Comic Sans MS"/>
                <a:cs typeface="Comic Sans MS"/>
              </a:rPr>
              <a:t>	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210" y="1569290"/>
            <a:ext cx="1676400" cy="654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Divide</a:t>
            </a:r>
            <a:r>
              <a:rPr sz="3200" spc="3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100" i="1" spc="-50" dirty="0">
                <a:latin typeface="Comic Sans MS"/>
                <a:cs typeface="Comic Sans MS"/>
              </a:rPr>
              <a:t>x</a:t>
            </a:r>
            <a:endParaRPr sz="4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9162" y="1683130"/>
            <a:ext cx="47802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3200" u="sng" dirty="0">
                <a:solidFill>
                  <a:srgbClr val="3333CC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o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ssible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numbers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9210" y="2252228"/>
            <a:ext cx="302069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807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between</a:t>
            </a:r>
            <a:r>
              <a:rPr sz="3200" spc="2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100" spc="-75" baseline="-4084" dirty="0">
                <a:latin typeface="Comic Sans MS"/>
                <a:cs typeface="Comic Sans MS"/>
              </a:rPr>
              <a:t>2</a:t>
            </a:r>
            <a:r>
              <a:rPr sz="5100" baseline="-4084" dirty="0"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3810" y="3315384"/>
            <a:ext cx="4801235" cy="18237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  <a:tabLst>
                <a:tab pos="451104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them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divides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325" i="1" spc="-75" baseline="8607" dirty="0">
                <a:latin typeface="Comic Sans MS"/>
                <a:cs typeface="Comic Sans MS"/>
              </a:rPr>
              <a:t>x</a:t>
            </a:r>
            <a:endParaRPr sz="5325" baseline="8607">
              <a:latin typeface="Comic Sans MS"/>
              <a:cs typeface="Comic Sans MS"/>
            </a:endParaRPr>
          </a:p>
          <a:p>
            <a:pPr marL="38100" marR="2465705">
              <a:lnSpc>
                <a:spcPts val="4660"/>
              </a:lnSpc>
            </a:pPr>
            <a:r>
              <a:rPr sz="32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Then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reject </a:t>
            </a:r>
            <a:r>
              <a:rPr sz="32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Else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96935" y="2267736"/>
            <a:ext cx="302260" cy="502284"/>
            <a:chOff x="4596935" y="2267736"/>
            <a:chExt cx="302260" cy="502284"/>
          </a:xfrm>
        </p:grpSpPr>
        <p:sp>
          <p:nvSpPr>
            <p:cNvPr id="8" name="object 8"/>
            <p:cNvSpPr/>
            <p:nvPr/>
          </p:nvSpPr>
          <p:spPr>
            <a:xfrm>
              <a:off x="4606948" y="2582361"/>
              <a:ext cx="62230" cy="36830"/>
            </a:xfrm>
            <a:custGeom>
              <a:avLst/>
              <a:gdLst/>
              <a:ahLst/>
              <a:cxnLst/>
              <a:rect l="l" t="t" r="r" b="b"/>
              <a:pathLst>
                <a:path w="62229" h="36830">
                  <a:moveTo>
                    <a:pt x="0" y="36290"/>
                  </a:moveTo>
                  <a:lnTo>
                    <a:pt x="61714" y="0"/>
                  </a:lnTo>
                </a:path>
              </a:pathLst>
            </a:custGeom>
            <a:ln w="200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8662" y="2592869"/>
              <a:ext cx="91440" cy="156845"/>
            </a:xfrm>
            <a:custGeom>
              <a:avLst/>
              <a:gdLst/>
              <a:ahLst/>
              <a:cxnLst/>
              <a:rect l="l" t="t" r="r" b="b"/>
              <a:pathLst>
                <a:path w="91439" h="156844">
                  <a:moveTo>
                    <a:pt x="0" y="0"/>
                  </a:moveTo>
                  <a:lnTo>
                    <a:pt x="91148" y="156628"/>
                  </a:lnTo>
                </a:path>
              </a:pathLst>
            </a:custGeom>
            <a:ln w="40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9303" y="2277709"/>
              <a:ext cx="120014" cy="471805"/>
            </a:xfrm>
            <a:custGeom>
              <a:avLst/>
              <a:gdLst/>
              <a:ahLst/>
              <a:cxnLst/>
              <a:rect l="l" t="t" r="r" b="b"/>
              <a:pathLst>
                <a:path w="120014" h="471805">
                  <a:moveTo>
                    <a:pt x="0" y="471788"/>
                  </a:moveTo>
                  <a:lnTo>
                    <a:pt x="119633" y="0"/>
                  </a:lnTo>
                </a:path>
              </a:pathLst>
            </a:custGeom>
            <a:ln w="199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92393" y="2182976"/>
            <a:ext cx="318135" cy="655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00" i="1" spc="-70" dirty="0">
                <a:latin typeface="Comic Sans MS"/>
                <a:cs typeface="Comic Sans MS"/>
              </a:rPr>
              <a:t>x</a:t>
            </a:r>
            <a:endParaRPr sz="4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29063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Reducibility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29559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Introduction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7657" y="2034539"/>
            <a:ext cx="5736590" cy="2082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699"/>
              </a:lnSpc>
              <a:spcBef>
                <a:spcPts val="10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  <a:tab pos="2167255" algn="l"/>
                <a:tab pos="3111500" algn="l"/>
                <a:tab pos="3663950" algn="l"/>
                <a:tab pos="4904105" algn="l"/>
              </a:tabLst>
            </a:pPr>
            <a:r>
              <a:rPr sz="3200" spc="-10" dirty="0">
                <a:latin typeface="Arial MT"/>
                <a:cs typeface="Arial MT"/>
              </a:rPr>
              <a:t>Method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for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proving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0" dirty="0">
                <a:latin typeface="Arial MT"/>
                <a:cs typeface="Arial MT"/>
              </a:rPr>
              <a:t>that </a:t>
            </a:r>
            <a:r>
              <a:rPr sz="3200" spc="-10" dirty="0">
                <a:latin typeface="Arial MT"/>
                <a:cs typeface="Arial MT"/>
              </a:rPr>
              <a:t>computationally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unsolvable. </a:t>
            </a:r>
            <a:r>
              <a:rPr sz="3200" b="1" i="1" spc="-10" dirty="0">
                <a:latin typeface="Arial"/>
                <a:cs typeface="Arial"/>
              </a:rPr>
              <a:t>reducibility</a:t>
            </a:r>
            <a:r>
              <a:rPr sz="3200" spc="-1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  <a:tab pos="937260" algn="l"/>
                <a:tab pos="3092450" algn="l"/>
                <a:tab pos="3692525" algn="l"/>
                <a:tab pos="4226560" algn="l"/>
                <a:tab pos="5237480" algn="l"/>
              </a:tabLst>
            </a:pPr>
            <a:r>
              <a:rPr sz="3200" spc="-5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b="1" i="1" spc="-10" dirty="0">
                <a:latin typeface="Arial"/>
                <a:cs typeface="Arial"/>
              </a:rPr>
              <a:t>reduction</a:t>
            </a:r>
            <a:r>
              <a:rPr sz="3200" b="1" i="1" dirty="0">
                <a:latin typeface="Arial"/>
                <a:cs typeface="Arial"/>
              </a:rPr>
              <a:t>	</a:t>
            </a:r>
            <a:r>
              <a:rPr sz="3200" spc="-25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50" dirty="0">
                <a:latin typeface="Arial MT"/>
                <a:cs typeface="Arial MT"/>
              </a:rPr>
              <a:t>a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way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of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0615" y="2034539"/>
            <a:ext cx="2896235" cy="20821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27025" marR="5715" indent="-171450">
              <a:lnSpc>
                <a:spcPct val="101699"/>
              </a:lnSpc>
              <a:spcBef>
                <a:spcPts val="65"/>
              </a:spcBef>
              <a:tabLst>
                <a:tab pos="1032510" algn="l"/>
                <a:tab pos="1814195" algn="l"/>
                <a:tab pos="2291080" algn="l"/>
              </a:tabLst>
            </a:pPr>
            <a:r>
              <a:rPr sz="3200" spc="-10" dirty="0">
                <a:latin typeface="Arial MT"/>
                <a:cs typeface="Arial MT"/>
              </a:rPr>
              <a:t>problems</a:t>
            </a:r>
            <a:r>
              <a:rPr sz="3200" dirty="0">
                <a:latin typeface="Arial MT"/>
                <a:cs typeface="Arial MT"/>
              </a:rPr>
              <a:t>		</a:t>
            </a:r>
            <a:r>
              <a:rPr sz="3200" spc="-25" dirty="0">
                <a:latin typeface="Arial MT"/>
                <a:cs typeface="Arial MT"/>
              </a:rPr>
              <a:t>are It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10" dirty="0">
                <a:latin typeface="Arial MT"/>
                <a:cs typeface="Arial MT"/>
              </a:rPr>
              <a:t>called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195830" algn="l"/>
              </a:tabLst>
            </a:pPr>
            <a:r>
              <a:rPr sz="3200" spc="-10" dirty="0">
                <a:latin typeface="Arial MT"/>
                <a:cs typeface="Arial MT"/>
              </a:rPr>
              <a:t>converting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one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875" y="4094860"/>
            <a:ext cx="8433435" cy="14903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ts val="3829"/>
              </a:lnSpc>
              <a:spcBef>
                <a:spcPts val="245"/>
              </a:spcBef>
            </a:pP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another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such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way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that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1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solution</a:t>
            </a:r>
            <a:r>
              <a:rPr sz="3200" spc="1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1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11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second</a:t>
            </a:r>
            <a:r>
              <a:rPr sz="3200" spc="25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19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18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18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used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solve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first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problem.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57" y="-60261"/>
            <a:ext cx="8845550" cy="68643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  <a:tab pos="2444115" algn="l"/>
              </a:tabLst>
            </a:pPr>
            <a:r>
              <a:rPr sz="2700" spc="-10" dirty="0">
                <a:latin typeface="Arial MT"/>
                <a:cs typeface="Arial MT"/>
              </a:rPr>
              <a:t>Reducibility's</a:t>
            </a:r>
            <a:r>
              <a:rPr sz="2700" dirty="0">
                <a:latin typeface="Arial MT"/>
                <a:cs typeface="Arial MT"/>
              </a:rPr>
              <a:t>	come</a:t>
            </a:r>
            <a:r>
              <a:rPr sz="2700" spc="-1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up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often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in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everyday</a:t>
            </a:r>
            <a:r>
              <a:rPr sz="2700" spc="85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life.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E.g.</a:t>
            </a:r>
            <a:r>
              <a:rPr sz="2700" spc="-8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You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want</a:t>
            </a:r>
            <a:r>
              <a:rPr sz="2700" spc="4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8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find</a:t>
            </a:r>
            <a:r>
              <a:rPr sz="2700" spc="5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your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way</a:t>
            </a:r>
            <a:r>
              <a:rPr sz="2700" spc="-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around</a:t>
            </a:r>
            <a:r>
              <a:rPr sz="2700" spc="4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8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new</a:t>
            </a: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city.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would</a:t>
            </a:r>
            <a:r>
              <a:rPr sz="2700" spc="1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be</a:t>
            </a:r>
            <a:r>
              <a:rPr sz="2700" spc="-7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easy</a:t>
            </a:r>
            <a:r>
              <a:rPr sz="2700" spc="-7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if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you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had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70" dirty="0">
                <a:latin typeface="Arial MT"/>
                <a:cs typeface="Arial MT"/>
              </a:rPr>
              <a:t> </a:t>
            </a:r>
            <a:r>
              <a:rPr sz="2700" spc="-20" dirty="0">
                <a:latin typeface="Arial MT"/>
                <a:cs typeface="Arial MT"/>
              </a:rPr>
              <a:t>map.</a:t>
            </a:r>
            <a:endParaRPr sz="2700">
              <a:latin typeface="Arial MT"/>
              <a:cs typeface="Arial MT"/>
            </a:endParaRPr>
          </a:p>
          <a:p>
            <a:pPr marL="354330" marR="5080" indent="-342265" algn="just">
              <a:lnSpc>
                <a:spcPts val="3229"/>
              </a:lnSpc>
              <a:spcBef>
                <a:spcPts val="780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Thus,</a:t>
            </a:r>
            <a:r>
              <a:rPr sz="2700" spc="30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you</a:t>
            </a:r>
            <a:r>
              <a:rPr sz="2700" spc="16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can</a:t>
            </a:r>
            <a:r>
              <a:rPr sz="2700" spc="16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reduce</a:t>
            </a:r>
            <a:r>
              <a:rPr sz="2700" spc="2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2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problem</a:t>
            </a:r>
            <a:r>
              <a:rPr sz="2700" spc="30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2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finding</a:t>
            </a:r>
            <a:r>
              <a:rPr sz="2700" spc="3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your</a:t>
            </a:r>
            <a:r>
              <a:rPr sz="2700" spc="320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way 	</a:t>
            </a:r>
            <a:r>
              <a:rPr sz="2700" dirty="0">
                <a:latin typeface="Arial MT"/>
                <a:cs typeface="Arial MT"/>
              </a:rPr>
              <a:t>around</a:t>
            </a:r>
            <a:r>
              <a:rPr sz="2700" spc="4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city</a:t>
            </a:r>
            <a:r>
              <a:rPr sz="2700" spc="-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4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problem</a:t>
            </a:r>
            <a:r>
              <a:rPr sz="2700" spc="1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obtaining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map</a:t>
            </a:r>
            <a:r>
              <a:rPr sz="2700" spc="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4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the 	</a:t>
            </a:r>
            <a:r>
              <a:rPr sz="2700" spc="-10" dirty="0">
                <a:latin typeface="Arial MT"/>
                <a:cs typeface="Arial MT"/>
              </a:rPr>
              <a:t>city.</a:t>
            </a:r>
            <a:endParaRPr sz="2700">
              <a:latin typeface="Arial MT"/>
              <a:cs typeface="Arial MT"/>
            </a:endParaRPr>
          </a:p>
          <a:p>
            <a:pPr marL="354330" marR="23495" indent="-342265" algn="just">
              <a:lnSpc>
                <a:spcPts val="3229"/>
              </a:lnSpc>
              <a:spcBef>
                <a:spcPts val="675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Reducibility</a:t>
            </a:r>
            <a:r>
              <a:rPr sz="2700" spc="57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always</a:t>
            </a:r>
            <a:r>
              <a:rPr sz="2700" spc="-2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involves</a:t>
            </a:r>
            <a:r>
              <a:rPr sz="2700" spc="6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two</a:t>
            </a:r>
            <a:r>
              <a:rPr sz="2700" spc="64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problems,</a:t>
            </a:r>
            <a:r>
              <a:rPr sz="2700" spc="64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which</a:t>
            </a:r>
            <a:r>
              <a:rPr sz="2700" spc="63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we 	</a:t>
            </a:r>
            <a:r>
              <a:rPr sz="2700" dirty="0">
                <a:latin typeface="Arial MT"/>
                <a:cs typeface="Arial MT"/>
              </a:rPr>
              <a:t>call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and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B.</a:t>
            </a:r>
            <a:endParaRPr sz="2700">
              <a:latin typeface="Arial MT"/>
              <a:cs typeface="Arial MT"/>
            </a:endParaRPr>
          </a:p>
          <a:p>
            <a:pPr marL="354965" indent="-342265" algn="just"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4965" algn="l"/>
              </a:tabLst>
            </a:pPr>
            <a:r>
              <a:rPr sz="2700" dirty="0">
                <a:latin typeface="Arial MT"/>
                <a:cs typeface="Arial MT"/>
              </a:rPr>
              <a:t>If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6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reduces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B,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we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can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use</a:t>
            </a:r>
            <a:r>
              <a:rPr sz="2700" spc="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6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solution</a:t>
            </a:r>
            <a:r>
              <a:rPr sz="2700" spc="16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B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solve</a:t>
            </a:r>
            <a:r>
              <a:rPr sz="2700" spc="8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A.</a:t>
            </a:r>
            <a:endParaRPr sz="2700">
              <a:latin typeface="Arial MT"/>
              <a:cs typeface="Arial MT"/>
            </a:endParaRPr>
          </a:p>
          <a:p>
            <a:pPr marL="354330" marR="5080" indent="-342265" algn="just">
              <a:lnSpc>
                <a:spcPts val="3229"/>
              </a:lnSpc>
              <a:spcBef>
                <a:spcPts val="780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So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in</a:t>
            </a:r>
            <a:r>
              <a:rPr sz="2700" spc="-5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our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example,</a:t>
            </a:r>
            <a:r>
              <a:rPr sz="2700" spc="10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is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problem</a:t>
            </a:r>
            <a:r>
              <a:rPr sz="2700" spc="10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finding</a:t>
            </a:r>
            <a:r>
              <a:rPr sz="2700" spc="9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your</a:t>
            </a:r>
            <a:r>
              <a:rPr sz="2700" spc="10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way 	</a:t>
            </a:r>
            <a:r>
              <a:rPr sz="2700" dirty="0">
                <a:latin typeface="Arial MT"/>
                <a:cs typeface="Arial MT"/>
              </a:rPr>
              <a:t>around</a:t>
            </a:r>
            <a:r>
              <a:rPr sz="2700" spc="6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6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city</a:t>
            </a:r>
            <a:r>
              <a:rPr sz="2700" spc="56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and</a:t>
            </a:r>
            <a:r>
              <a:rPr sz="2700" spc="6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B</a:t>
            </a:r>
            <a:r>
              <a:rPr sz="2700" spc="6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is</a:t>
            </a:r>
            <a:r>
              <a:rPr sz="2700" spc="6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6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problem</a:t>
            </a:r>
            <a:r>
              <a:rPr sz="2700" spc="-3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63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obtaining</a:t>
            </a:r>
            <a:r>
              <a:rPr sz="2700" spc="645" dirty="0">
                <a:latin typeface="Arial MT"/>
                <a:cs typeface="Arial MT"/>
              </a:rPr>
              <a:t> </a:t>
            </a:r>
            <a:r>
              <a:rPr sz="2700" spc="-50" dirty="0">
                <a:latin typeface="Arial MT"/>
                <a:cs typeface="Arial MT"/>
              </a:rPr>
              <a:t>a 	</a:t>
            </a:r>
            <a:r>
              <a:rPr sz="2700" spc="-20" dirty="0">
                <a:latin typeface="Arial MT"/>
                <a:cs typeface="Arial MT"/>
              </a:rPr>
              <a:t>map.</a:t>
            </a:r>
            <a:endParaRPr sz="2700">
              <a:latin typeface="Arial MT"/>
              <a:cs typeface="Arial MT"/>
            </a:endParaRPr>
          </a:p>
          <a:p>
            <a:pPr marL="354330" marR="13970" indent="-342265" algn="just">
              <a:lnSpc>
                <a:spcPct val="99700"/>
              </a:lnSpc>
              <a:spcBef>
                <a:spcPts val="570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Note</a:t>
            </a:r>
            <a:r>
              <a:rPr sz="2700" spc="10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that</a:t>
            </a:r>
            <a:r>
              <a:rPr sz="2700" spc="1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reducibility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says</a:t>
            </a:r>
            <a:r>
              <a:rPr sz="2700" spc="19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nothing</a:t>
            </a:r>
            <a:r>
              <a:rPr sz="2700" spc="1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about</a:t>
            </a:r>
            <a:r>
              <a:rPr sz="2700" spc="1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solving</a:t>
            </a:r>
            <a:r>
              <a:rPr sz="2700" spc="27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5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or</a:t>
            </a:r>
            <a:r>
              <a:rPr sz="2700" spc="125" dirty="0">
                <a:latin typeface="Arial MT"/>
                <a:cs typeface="Arial MT"/>
              </a:rPr>
              <a:t> </a:t>
            </a:r>
            <a:r>
              <a:rPr sz="2700" spc="-50" dirty="0">
                <a:latin typeface="Arial MT"/>
                <a:cs typeface="Arial MT"/>
              </a:rPr>
              <a:t>B 	</a:t>
            </a:r>
            <a:r>
              <a:rPr sz="2700" dirty="0">
                <a:latin typeface="Arial MT"/>
                <a:cs typeface="Arial MT"/>
              </a:rPr>
              <a:t>alone,</a:t>
            </a:r>
            <a:r>
              <a:rPr sz="2700" spc="25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but</a:t>
            </a:r>
            <a:r>
              <a:rPr sz="2700" spc="30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only</a:t>
            </a:r>
            <a:r>
              <a:rPr sz="2700" spc="22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about</a:t>
            </a:r>
            <a:r>
              <a:rPr sz="2700" spc="30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26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solvability</a:t>
            </a:r>
            <a:r>
              <a:rPr sz="2700" spc="225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335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260" dirty="0">
                <a:latin typeface="Arial MT"/>
                <a:cs typeface="Arial MT"/>
              </a:rPr>
              <a:t>  </a:t>
            </a:r>
            <a:r>
              <a:rPr sz="2700" dirty="0">
                <a:latin typeface="Arial MT"/>
                <a:cs typeface="Arial MT"/>
              </a:rPr>
              <a:t>in</a:t>
            </a:r>
            <a:r>
              <a:rPr sz="2700" spc="260" dirty="0">
                <a:latin typeface="Arial MT"/>
                <a:cs typeface="Arial MT"/>
              </a:rPr>
              <a:t>  </a:t>
            </a:r>
            <a:r>
              <a:rPr sz="2700" spc="-25" dirty="0">
                <a:latin typeface="Arial MT"/>
                <a:cs typeface="Arial MT"/>
              </a:rPr>
              <a:t>the 	</a:t>
            </a:r>
            <a:r>
              <a:rPr sz="2700" dirty="0">
                <a:latin typeface="Arial MT"/>
                <a:cs typeface="Arial MT"/>
              </a:rPr>
              <a:t>presence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-8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7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solution</a:t>
            </a:r>
            <a:r>
              <a:rPr sz="2700" spc="1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-7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B.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5257" y="1921510"/>
            <a:ext cx="873950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3535" algn="just">
              <a:lnSpc>
                <a:spcPct val="100800"/>
              </a:lnSpc>
              <a:spcBef>
                <a:spcPts val="10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5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6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traveling</a:t>
            </a:r>
            <a:r>
              <a:rPr sz="3200" spc="4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5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Pune</a:t>
            </a:r>
            <a:r>
              <a:rPr sz="3200" spc="60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5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Delhi </a:t>
            </a:r>
            <a:r>
              <a:rPr sz="3200" dirty="0">
                <a:latin typeface="Arial MT"/>
                <a:cs typeface="Arial MT"/>
              </a:rPr>
              <a:t>reduces</a:t>
            </a:r>
            <a:r>
              <a:rPr sz="3200" spc="140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114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90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90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114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buying</a:t>
            </a:r>
            <a:r>
              <a:rPr sz="3200" spc="125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80" dirty="0">
                <a:latin typeface="Arial MT"/>
                <a:cs typeface="Arial MT"/>
              </a:rPr>
              <a:t>  </a:t>
            </a:r>
            <a:r>
              <a:rPr sz="3200" spc="-10" dirty="0">
                <a:latin typeface="Arial MT"/>
                <a:cs typeface="Arial MT"/>
              </a:rPr>
              <a:t>plane </a:t>
            </a:r>
            <a:r>
              <a:rPr sz="3200" dirty="0">
                <a:latin typeface="Arial MT"/>
                <a:cs typeface="Arial MT"/>
              </a:rPr>
              <a:t>ticket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between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two</a:t>
            </a:r>
            <a:r>
              <a:rPr sz="3200" spc="8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cities</a:t>
            </a:r>
            <a:endParaRPr sz="3200">
              <a:latin typeface="Arial MT"/>
              <a:cs typeface="Arial MT"/>
            </a:endParaRPr>
          </a:p>
          <a:p>
            <a:pPr marL="355600" marR="5080" indent="-343535" algn="just">
              <a:lnSpc>
                <a:spcPct val="100699"/>
              </a:lnSpc>
              <a:spcBef>
                <a:spcPts val="71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10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315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340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measuring</a:t>
            </a:r>
            <a:r>
              <a:rPr sz="3200" spc="305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10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area</a:t>
            </a:r>
            <a:r>
              <a:rPr sz="3200" spc="305" dirty="0">
                <a:latin typeface="Arial MT"/>
                <a:cs typeface="Arial MT"/>
              </a:rPr>
              <a:t> 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340" dirty="0">
                <a:latin typeface="Arial MT"/>
                <a:cs typeface="Arial MT"/>
              </a:rPr>
              <a:t>  </a:t>
            </a:r>
            <a:r>
              <a:rPr sz="3200" spc="-50" dirty="0">
                <a:latin typeface="Arial MT"/>
                <a:cs typeface="Arial MT"/>
              </a:rPr>
              <a:t>a </a:t>
            </a:r>
            <a:r>
              <a:rPr sz="3200" dirty="0">
                <a:latin typeface="Arial MT"/>
                <a:cs typeface="Arial MT"/>
              </a:rPr>
              <a:t>rectangle</a:t>
            </a:r>
            <a:r>
              <a:rPr sz="3200" spc="434" dirty="0">
                <a:latin typeface="Arial MT"/>
                <a:cs typeface="Arial MT"/>
              </a:rPr>
              <a:t>   </a:t>
            </a:r>
            <a:r>
              <a:rPr sz="3200" dirty="0">
                <a:latin typeface="Arial MT"/>
                <a:cs typeface="Arial MT"/>
              </a:rPr>
              <a:t>reduces</a:t>
            </a:r>
            <a:r>
              <a:rPr sz="3200" spc="445" dirty="0">
                <a:latin typeface="Arial MT"/>
                <a:cs typeface="Arial MT"/>
              </a:rPr>
              <a:t>  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430" dirty="0">
                <a:latin typeface="Arial MT"/>
                <a:cs typeface="Arial MT"/>
              </a:rPr>
              <a:t>  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434" dirty="0">
                <a:latin typeface="Arial MT"/>
                <a:cs typeface="Arial MT"/>
              </a:rPr>
              <a:t>   </a:t>
            </a:r>
            <a:r>
              <a:rPr sz="3200" dirty="0">
                <a:latin typeface="Arial MT"/>
                <a:cs typeface="Arial MT"/>
              </a:rPr>
              <a:t>problem</a:t>
            </a:r>
            <a:r>
              <a:rPr sz="3200" spc="430" dirty="0">
                <a:latin typeface="Arial MT"/>
                <a:cs typeface="Arial MT"/>
              </a:rPr>
              <a:t>   </a:t>
            </a:r>
            <a:r>
              <a:rPr sz="3200" spc="-25" dirty="0">
                <a:latin typeface="Arial MT"/>
                <a:cs typeface="Arial MT"/>
              </a:rPr>
              <a:t>of </a:t>
            </a:r>
            <a:r>
              <a:rPr sz="3200" dirty="0">
                <a:latin typeface="Arial MT"/>
                <a:cs typeface="Arial MT"/>
              </a:rPr>
              <a:t>measuring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its length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width.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739" y="1931035"/>
            <a:ext cx="8992235" cy="49403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4330" marR="5080" indent="-342265" algn="just">
              <a:lnSpc>
                <a:spcPct val="101600"/>
              </a:lnSpc>
              <a:spcBef>
                <a:spcPts val="70"/>
              </a:spcBef>
              <a:buClr>
                <a:srgbClr val="3333CC"/>
              </a:buClr>
              <a:buSzPct val="60655"/>
              <a:buFont typeface="Wingdings"/>
              <a:buChar char=""/>
              <a:tabLst>
                <a:tab pos="355600" algn="l"/>
              </a:tabLst>
            </a:pPr>
            <a:r>
              <a:rPr sz="3050" dirty="0">
                <a:latin typeface="Arial MT"/>
                <a:cs typeface="Arial MT"/>
              </a:rPr>
              <a:t>Reducibility</a:t>
            </a:r>
            <a:r>
              <a:rPr sz="3050" spc="21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plays</a:t>
            </a:r>
            <a:r>
              <a:rPr sz="3050" spc="29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an</a:t>
            </a:r>
            <a:r>
              <a:rPr sz="3050" spc="34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important</a:t>
            </a:r>
            <a:r>
              <a:rPr sz="3050" spc="24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role</a:t>
            </a:r>
            <a:r>
              <a:rPr sz="3050" spc="35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in</a:t>
            </a:r>
            <a:r>
              <a:rPr sz="3050" spc="265" dirty="0">
                <a:latin typeface="Arial MT"/>
                <a:cs typeface="Arial MT"/>
              </a:rPr>
              <a:t> </a:t>
            </a:r>
            <a:r>
              <a:rPr sz="3050" spc="-10" dirty="0">
                <a:latin typeface="Arial MT"/>
                <a:cs typeface="Arial MT"/>
              </a:rPr>
              <a:t>classifying 	</a:t>
            </a:r>
            <a:r>
              <a:rPr sz="3050" dirty="0">
                <a:latin typeface="Arial MT"/>
                <a:cs typeface="Arial MT"/>
              </a:rPr>
              <a:t>problems</a:t>
            </a:r>
            <a:r>
              <a:rPr sz="3050" spc="38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by</a:t>
            </a:r>
            <a:r>
              <a:rPr sz="3050" spc="29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decidability,</a:t>
            </a:r>
            <a:r>
              <a:rPr sz="3050" spc="48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and</a:t>
            </a:r>
            <a:r>
              <a:rPr sz="3050" spc="43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later</a:t>
            </a:r>
            <a:r>
              <a:rPr sz="3050" spc="52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in</a:t>
            </a:r>
            <a:r>
              <a:rPr sz="3050" spc="430" dirty="0">
                <a:latin typeface="Arial MT"/>
                <a:cs typeface="Arial MT"/>
              </a:rPr>
              <a:t> </a:t>
            </a:r>
            <a:r>
              <a:rPr sz="3050" spc="-10" dirty="0">
                <a:latin typeface="Arial MT"/>
                <a:cs typeface="Arial MT"/>
              </a:rPr>
              <a:t>complexity 	</a:t>
            </a:r>
            <a:r>
              <a:rPr sz="3050" dirty="0">
                <a:latin typeface="Arial MT"/>
                <a:cs typeface="Arial MT"/>
              </a:rPr>
              <a:t>theory</a:t>
            </a:r>
            <a:r>
              <a:rPr sz="3050" spc="3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as</a:t>
            </a:r>
            <a:r>
              <a:rPr sz="3050" spc="110" dirty="0">
                <a:latin typeface="Arial MT"/>
                <a:cs typeface="Arial MT"/>
              </a:rPr>
              <a:t> </a:t>
            </a:r>
            <a:r>
              <a:rPr sz="3050" spc="-20" dirty="0">
                <a:latin typeface="Arial MT"/>
                <a:cs typeface="Arial MT"/>
              </a:rPr>
              <a:t>well.</a:t>
            </a:r>
            <a:endParaRPr sz="3050">
              <a:latin typeface="Arial MT"/>
              <a:cs typeface="Arial MT"/>
            </a:endParaRPr>
          </a:p>
          <a:p>
            <a:pPr marL="354330" marR="5080" indent="-342265" algn="just">
              <a:lnSpc>
                <a:spcPct val="101600"/>
              </a:lnSpc>
              <a:spcBef>
                <a:spcPts val="790"/>
              </a:spcBef>
              <a:buClr>
                <a:srgbClr val="3333CC"/>
              </a:buClr>
              <a:buSzPct val="60655"/>
              <a:buFont typeface="Wingdings"/>
              <a:buChar char=""/>
              <a:tabLst>
                <a:tab pos="355600" algn="l"/>
              </a:tabLst>
            </a:pPr>
            <a:r>
              <a:rPr sz="3050" dirty="0">
                <a:latin typeface="Arial MT"/>
                <a:cs typeface="Arial MT"/>
              </a:rPr>
              <a:t>When</a:t>
            </a:r>
            <a:r>
              <a:rPr sz="3050" spc="61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</a:t>
            </a:r>
            <a:r>
              <a:rPr sz="3050" spc="58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is</a:t>
            </a:r>
            <a:r>
              <a:rPr sz="3050" spc="64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reducible</a:t>
            </a:r>
            <a:r>
              <a:rPr sz="3050" spc="63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to</a:t>
            </a:r>
            <a:r>
              <a:rPr sz="3050" spc="69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B,</a:t>
            </a:r>
            <a:r>
              <a:rPr sz="3050" spc="65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solving</a:t>
            </a:r>
            <a:r>
              <a:rPr sz="3050" spc="63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</a:t>
            </a:r>
            <a:r>
              <a:rPr sz="3050" spc="58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cannot</a:t>
            </a:r>
            <a:r>
              <a:rPr sz="3050" spc="600" dirty="0">
                <a:latin typeface="Arial MT"/>
                <a:cs typeface="Arial MT"/>
              </a:rPr>
              <a:t> </a:t>
            </a:r>
            <a:r>
              <a:rPr sz="3050" spc="-25" dirty="0">
                <a:latin typeface="Arial MT"/>
                <a:cs typeface="Arial MT"/>
              </a:rPr>
              <a:t>be 	</a:t>
            </a:r>
            <a:r>
              <a:rPr sz="3050" dirty="0">
                <a:latin typeface="Arial MT"/>
                <a:cs typeface="Arial MT"/>
              </a:rPr>
              <a:t>harder</a:t>
            </a:r>
            <a:r>
              <a:rPr sz="3050" spc="70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than</a:t>
            </a:r>
            <a:r>
              <a:rPr sz="3050" spc="-4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solving</a:t>
            </a:r>
            <a:r>
              <a:rPr sz="3050" spc="-4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B</a:t>
            </a:r>
            <a:r>
              <a:rPr sz="3050" spc="71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because</a:t>
            </a:r>
            <a:r>
              <a:rPr sz="3050" spc="69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</a:t>
            </a:r>
            <a:r>
              <a:rPr sz="3050" spc="-1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solution</a:t>
            </a:r>
            <a:r>
              <a:rPr sz="3050" spc="-4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to</a:t>
            </a:r>
            <a:r>
              <a:rPr sz="3050" spc="-45" dirty="0">
                <a:latin typeface="Arial MT"/>
                <a:cs typeface="Arial MT"/>
              </a:rPr>
              <a:t>  </a:t>
            </a:r>
            <a:r>
              <a:rPr sz="3050" spc="-50" dirty="0">
                <a:latin typeface="Arial MT"/>
                <a:cs typeface="Arial MT"/>
              </a:rPr>
              <a:t>B 	</a:t>
            </a:r>
            <a:r>
              <a:rPr sz="3050" dirty="0">
                <a:latin typeface="Arial MT"/>
                <a:cs typeface="Arial MT"/>
              </a:rPr>
              <a:t>gives</a:t>
            </a:r>
            <a:r>
              <a:rPr sz="3050" spc="16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</a:t>
            </a:r>
            <a:r>
              <a:rPr sz="3050" spc="-7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solution</a:t>
            </a:r>
            <a:r>
              <a:rPr sz="3050" spc="8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to </a:t>
            </a:r>
            <a:r>
              <a:rPr sz="3050" spc="-25" dirty="0">
                <a:latin typeface="Arial MT"/>
                <a:cs typeface="Arial MT"/>
              </a:rPr>
              <a:t>A.</a:t>
            </a:r>
            <a:endParaRPr sz="3050">
              <a:latin typeface="Arial MT"/>
              <a:cs typeface="Arial MT"/>
            </a:endParaRPr>
          </a:p>
          <a:p>
            <a:pPr marL="354330" marR="5080" indent="-342265" algn="just">
              <a:lnSpc>
                <a:spcPct val="101200"/>
              </a:lnSpc>
              <a:spcBef>
                <a:spcPts val="800"/>
              </a:spcBef>
              <a:buClr>
                <a:srgbClr val="3333CC"/>
              </a:buClr>
              <a:buSzPct val="60655"/>
              <a:buFont typeface="Wingdings"/>
              <a:buChar char=""/>
              <a:tabLst>
                <a:tab pos="355600" algn="l"/>
              </a:tabLst>
            </a:pPr>
            <a:r>
              <a:rPr sz="3050" dirty="0">
                <a:latin typeface="Arial MT"/>
                <a:cs typeface="Arial MT"/>
              </a:rPr>
              <a:t>In</a:t>
            </a:r>
            <a:r>
              <a:rPr sz="3050" spc="40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terms</a:t>
            </a:r>
            <a:r>
              <a:rPr sz="3050" spc="21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of</a:t>
            </a:r>
            <a:r>
              <a:rPr sz="3050" spc="27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computability</a:t>
            </a:r>
            <a:r>
              <a:rPr sz="3050" spc="30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theory,</a:t>
            </a:r>
            <a:r>
              <a:rPr sz="3050" spc="29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if</a:t>
            </a:r>
            <a:r>
              <a:rPr sz="3050" spc="355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A</a:t>
            </a:r>
            <a:r>
              <a:rPr sz="3050" spc="360" dirty="0">
                <a:latin typeface="Arial MT"/>
                <a:cs typeface="Arial MT"/>
              </a:rPr>
              <a:t> </a:t>
            </a:r>
            <a:r>
              <a:rPr sz="3050" dirty="0">
                <a:latin typeface="Arial MT"/>
                <a:cs typeface="Arial MT"/>
              </a:rPr>
              <a:t>is</a:t>
            </a:r>
            <a:r>
              <a:rPr sz="3050" spc="265" dirty="0">
                <a:latin typeface="Arial MT"/>
                <a:cs typeface="Arial MT"/>
              </a:rPr>
              <a:t> </a:t>
            </a:r>
            <a:r>
              <a:rPr sz="3050" spc="-10" dirty="0">
                <a:latin typeface="Arial MT"/>
                <a:cs typeface="Arial MT"/>
              </a:rPr>
              <a:t>reducible 	</a:t>
            </a:r>
            <a:r>
              <a:rPr sz="3050" dirty="0">
                <a:latin typeface="Arial MT"/>
                <a:cs typeface="Arial MT"/>
              </a:rPr>
              <a:t>to</a:t>
            </a:r>
            <a:r>
              <a:rPr sz="3050" spc="2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B</a:t>
            </a:r>
            <a:r>
              <a:rPr sz="3050" spc="1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and</a:t>
            </a:r>
            <a:r>
              <a:rPr sz="3050" spc="3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B</a:t>
            </a:r>
            <a:r>
              <a:rPr sz="3050" spc="50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is</a:t>
            </a:r>
            <a:r>
              <a:rPr sz="3050" spc="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decidable,</a:t>
            </a:r>
            <a:r>
              <a:rPr sz="3050" spc="2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A</a:t>
            </a:r>
            <a:r>
              <a:rPr sz="3050" spc="1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also</a:t>
            </a:r>
            <a:r>
              <a:rPr sz="3050" spc="35" dirty="0">
                <a:latin typeface="Arial MT"/>
                <a:cs typeface="Arial MT"/>
              </a:rPr>
              <a:t>  </a:t>
            </a:r>
            <a:r>
              <a:rPr sz="3050" dirty="0">
                <a:latin typeface="Arial MT"/>
                <a:cs typeface="Arial MT"/>
              </a:rPr>
              <a:t>is</a:t>
            </a:r>
            <a:r>
              <a:rPr sz="3050" spc="10" dirty="0">
                <a:latin typeface="Arial MT"/>
                <a:cs typeface="Arial MT"/>
              </a:rPr>
              <a:t>  </a:t>
            </a:r>
            <a:r>
              <a:rPr sz="3050" spc="-10" dirty="0">
                <a:latin typeface="Arial MT"/>
                <a:cs typeface="Arial MT"/>
              </a:rPr>
              <a:t>decidable. 	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Equivalently,</a:t>
            </a:r>
            <a:r>
              <a:rPr sz="3050" spc="2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3050" spc="2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3050" spc="3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3050" spc="2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undecidable</a:t>
            </a:r>
            <a:r>
              <a:rPr sz="3050" spc="2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3050" spc="2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reducible</a:t>
            </a:r>
            <a:r>
              <a:rPr sz="3050" spc="2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spc="-25" dirty="0">
                <a:solidFill>
                  <a:srgbClr val="FF0000"/>
                </a:solidFill>
                <a:latin typeface="Arial MT"/>
                <a:cs typeface="Arial MT"/>
              </a:rPr>
              <a:t>to 	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B,</a:t>
            </a:r>
            <a:r>
              <a:rPr sz="305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B</a:t>
            </a:r>
            <a:r>
              <a:rPr sz="30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3050" spc="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0000"/>
                </a:solidFill>
                <a:latin typeface="Arial MT"/>
                <a:cs typeface="Arial MT"/>
              </a:rPr>
              <a:t>undecidable.</a:t>
            </a:r>
            <a:endParaRPr sz="3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309626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Reducability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457" y="2558986"/>
            <a:ext cx="1536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057" y="1984946"/>
            <a:ext cx="5779770" cy="826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5960" marR="43180" indent="-657860">
              <a:lnSpc>
                <a:spcPct val="122200"/>
              </a:lnSpc>
              <a:spcBef>
                <a:spcPts val="95"/>
              </a:spcBef>
              <a:buClr>
                <a:srgbClr val="3333CC"/>
              </a:buClr>
              <a:buSzPct val="62790"/>
              <a:buFont typeface="Wingdings"/>
              <a:buChar char=""/>
              <a:tabLst>
                <a:tab pos="695960" algn="l"/>
              </a:tabLst>
            </a:pPr>
            <a:r>
              <a:rPr sz="2150" u="sng" spc="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</a:t>
            </a:r>
            <a:r>
              <a:rPr sz="2150" u="sng" spc="-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prove:</a:t>
            </a:r>
            <a:r>
              <a:rPr sz="2150" spc="229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Problem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</a:t>
            </a:r>
            <a:r>
              <a:rPr sz="2250" baseline="-16666" dirty="0">
                <a:latin typeface="Arial MT"/>
                <a:cs typeface="Arial MT"/>
              </a:rPr>
              <a:t>1</a:t>
            </a:r>
            <a:r>
              <a:rPr sz="2250" spc="247" baseline="-16666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is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undecidable </a:t>
            </a:r>
            <a:r>
              <a:rPr sz="21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Given/known:</a:t>
            </a:r>
            <a:r>
              <a:rPr sz="2150" spc="3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Problem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</a:t>
            </a:r>
            <a:r>
              <a:rPr sz="2250" baseline="-16666" dirty="0">
                <a:latin typeface="Arial MT"/>
                <a:cs typeface="Arial MT"/>
              </a:rPr>
              <a:t>2</a:t>
            </a:r>
            <a:r>
              <a:rPr sz="2250" spc="352" baseline="-16666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is</a:t>
            </a:r>
            <a:r>
              <a:rPr sz="2150" spc="-4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undecidable</a:t>
            </a:r>
            <a:endParaRPr sz="2150">
              <a:latin typeface="Arial MT"/>
              <a:cs typeface="Arial MT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2407" y="2893919"/>
          <a:ext cx="6781165" cy="2401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6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-50" dirty="0">
                          <a:solidFill>
                            <a:srgbClr val="3333CC"/>
                          </a:solidFill>
                          <a:latin typeface="Wingdings"/>
                          <a:cs typeface="Wingdings"/>
                        </a:rPr>
                        <a:t></a:t>
                      </a:r>
                      <a:endParaRPr sz="1350">
                        <a:latin typeface="Wingdings"/>
                        <a:cs typeface="Wingdings"/>
                      </a:endParaRPr>
                    </a:p>
                  </a:txBody>
                  <a:tcPr marL="0" marR="0" marT="78740" marB="0"/>
                </a:tc>
                <a:tc gridSpan="2">
                  <a:txBody>
                    <a:bodyPr/>
                    <a:lstStyle/>
                    <a:p>
                      <a:pPr marL="364490">
                        <a:lnSpc>
                          <a:spcPts val="2400"/>
                        </a:lnSpc>
                      </a:pPr>
                      <a:r>
                        <a:rPr sz="21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Reduction</a:t>
                      </a:r>
                      <a:r>
                        <a:rPr sz="2150" u="sng" spc="114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150" u="sng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idea: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1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“Reduce”</a:t>
                      </a:r>
                      <a:r>
                        <a:rPr sz="2000" spc="-1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025" baseline="-18518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025" spc="412" baseline="-18518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025" spc="-37" baseline="-18518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: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7385" indent="-495300">
                        <a:lnSpc>
                          <a:spcPts val="2120"/>
                        </a:lnSpc>
                        <a:buClr>
                          <a:srgbClr val="3333CC"/>
                        </a:buClr>
                        <a:buSzPct val="50000"/>
                        <a:buFont typeface="Wingdings"/>
                        <a:buChar char=""/>
                        <a:tabLst>
                          <a:tab pos="667385" algn="l"/>
                        </a:tabLst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Convert</a:t>
                      </a:r>
                      <a:r>
                        <a:rPr sz="1800" spc="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baseline="-18518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’s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8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baseline="-18518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’s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8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instance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s.t.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62928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1039494" algn="l"/>
                        </a:tabLst>
                      </a:pPr>
                      <a:r>
                        <a:rPr sz="750" spc="-25" dirty="0">
                          <a:solidFill>
                            <a:srgbClr val="FFCF00"/>
                          </a:solidFill>
                          <a:latin typeface="Arial MT"/>
                          <a:cs typeface="Arial MT"/>
                        </a:rPr>
                        <a:t>i)</a:t>
                      </a:r>
                      <a:r>
                        <a:rPr sz="750" dirty="0">
                          <a:solidFill>
                            <a:srgbClr val="FFCF00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baseline="-18518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800" spc="30" baseline="-18518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decides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only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if</a:t>
                      </a:r>
                      <a:r>
                        <a:rPr sz="140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baseline="-18518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30" baseline="-18518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decides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13030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39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Therefore,</a:t>
                      </a:r>
                      <a:r>
                        <a:rPr sz="2000" spc="-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025" baseline="-18518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2025" spc="300" baseline="-18518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 decidable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1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ts val="237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contradiction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1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4.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135255" marB="0"/>
                </a:tc>
                <a:tc>
                  <a:txBody>
                    <a:bodyPr/>
                    <a:lstStyle/>
                    <a:p>
                      <a:pPr marL="2959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Therefore,</a:t>
                      </a:r>
                      <a:r>
                        <a:rPr sz="20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2025" baseline="-18518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2025" spc="352" baseline="-18518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has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undecidable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64535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Reduction</a:t>
            </a:r>
            <a:r>
              <a:rPr spc="-1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Technique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95626" y="3357626"/>
            <a:ext cx="1752600" cy="1143000"/>
          </a:xfrm>
          <a:prstGeom prst="rect">
            <a:avLst/>
          </a:prstGeom>
          <a:solidFill>
            <a:srgbClr val="00E3A8"/>
          </a:solidFill>
          <a:ln w="953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5"/>
              </a:spcBef>
            </a:pPr>
            <a:endParaRPr sz="20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Construct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33626" y="3852798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473" y="44574"/>
                </a:moveTo>
                <a:lnTo>
                  <a:pt x="609473" y="76200"/>
                </a:lnTo>
                <a:lnTo>
                  <a:pt x="672719" y="44576"/>
                </a:lnTo>
                <a:lnTo>
                  <a:pt x="609473" y="44574"/>
                </a:lnTo>
                <a:close/>
              </a:path>
              <a:path w="685800" h="76200">
                <a:moveTo>
                  <a:pt x="609473" y="0"/>
                </a:moveTo>
                <a:lnTo>
                  <a:pt x="609473" y="44574"/>
                </a:lnTo>
                <a:lnTo>
                  <a:pt x="622300" y="44576"/>
                </a:lnTo>
                <a:lnTo>
                  <a:pt x="622300" y="31750"/>
                </a:lnTo>
                <a:lnTo>
                  <a:pt x="672973" y="31750"/>
                </a:lnTo>
                <a:lnTo>
                  <a:pt x="609473" y="0"/>
                </a:lnTo>
                <a:close/>
              </a:path>
              <a:path w="685800" h="76200">
                <a:moveTo>
                  <a:pt x="672973" y="31750"/>
                </a:moveTo>
                <a:lnTo>
                  <a:pt x="622300" y="31750"/>
                </a:lnTo>
                <a:lnTo>
                  <a:pt x="622300" y="44576"/>
                </a:lnTo>
                <a:lnTo>
                  <a:pt x="672724" y="44574"/>
                </a:lnTo>
                <a:lnTo>
                  <a:pt x="685673" y="38100"/>
                </a:lnTo>
                <a:lnTo>
                  <a:pt x="672973" y="31750"/>
                </a:lnTo>
                <a:close/>
              </a:path>
              <a:path w="685800" h="76200">
                <a:moveTo>
                  <a:pt x="60947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473" y="44574"/>
                </a:lnTo>
                <a:lnTo>
                  <a:pt x="60947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8098" y="392899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44571"/>
                </a:moveTo>
                <a:lnTo>
                  <a:pt x="304800" y="76200"/>
                </a:lnTo>
                <a:lnTo>
                  <a:pt x="368046" y="44576"/>
                </a:lnTo>
                <a:lnTo>
                  <a:pt x="304800" y="44571"/>
                </a:lnTo>
                <a:close/>
              </a:path>
              <a:path w="381000" h="76200">
                <a:moveTo>
                  <a:pt x="304800" y="0"/>
                </a:moveTo>
                <a:lnTo>
                  <a:pt x="304800" y="44571"/>
                </a:lnTo>
                <a:lnTo>
                  <a:pt x="317500" y="44576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576"/>
                </a:lnTo>
                <a:lnTo>
                  <a:pt x="368056" y="44571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571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841423" y="3349048"/>
            <a:ext cx="1631314" cy="1456690"/>
            <a:chOff x="5841423" y="3349048"/>
            <a:chExt cx="1631314" cy="1456690"/>
          </a:xfrm>
        </p:grpSpPr>
        <p:sp>
          <p:nvSpPr>
            <p:cNvPr id="15" name="object 15"/>
            <p:cNvSpPr/>
            <p:nvPr/>
          </p:nvSpPr>
          <p:spPr>
            <a:xfrm>
              <a:off x="7015098" y="3928998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44572"/>
                  </a:moveTo>
                  <a:lnTo>
                    <a:pt x="381000" y="76200"/>
                  </a:lnTo>
                  <a:lnTo>
                    <a:pt x="444246" y="44576"/>
                  </a:lnTo>
                  <a:lnTo>
                    <a:pt x="381000" y="44572"/>
                  </a:lnTo>
                  <a:close/>
                </a:path>
                <a:path w="457200" h="76200">
                  <a:moveTo>
                    <a:pt x="381000" y="0"/>
                  </a:moveTo>
                  <a:lnTo>
                    <a:pt x="381000" y="44572"/>
                  </a:lnTo>
                  <a:lnTo>
                    <a:pt x="393700" y="44576"/>
                  </a:lnTo>
                  <a:lnTo>
                    <a:pt x="393700" y="31750"/>
                  </a:lnTo>
                  <a:lnTo>
                    <a:pt x="444500" y="3175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576"/>
                  </a:lnTo>
                  <a:lnTo>
                    <a:pt x="444254" y="44572"/>
                  </a:lnTo>
                  <a:lnTo>
                    <a:pt x="457200" y="38100"/>
                  </a:lnTo>
                  <a:lnTo>
                    <a:pt x="444500" y="31750"/>
                  </a:lnTo>
                  <a:close/>
                </a:path>
                <a:path w="457200" h="76200">
                  <a:moveTo>
                    <a:pt x="381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00" y="44572"/>
                  </a:lnTo>
                  <a:lnTo>
                    <a:pt x="381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46190" y="3353815"/>
              <a:ext cx="1185545" cy="1185545"/>
            </a:xfrm>
            <a:custGeom>
              <a:avLst/>
              <a:gdLst/>
              <a:ahLst/>
              <a:cxnLst/>
              <a:rect l="l" t="t" r="r" b="b"/>
              <a:pathLst>
                <a:path w="1185545" h="1185545">
                  <a:moveTo>
                    <a:pt x="592709" y="0"/>
                  </a:moveTo>
                  <a:lnTo>
                    <a:pt x="1185417" y="592709"/>
                  </a:lnTo>
                  <a:lnTo>
                    <a:pt x="592709" y="1185418"/>
                  </a:lnTo>
                  <a:lnTo>
                    <a:pt x="0" y="592709"/>
                  </a:lnTo>
                  <a:lnTo>
                    <a:pt x="592709" y="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43725" y="4500498"/>
              <a:ext cx="76200" cy="304800"/>
            </a:xfrm>
            <a:custGeom>
              <a:avLst/>
              <a:gdLst/>
              <a:ahLst/>
              <a:cxnLst/>
              <a:rect l="l" t="t" r="r" b="b"/>
              <a:pathLst>
                <a:path w="76200" h="304800">
                  <a:moveTo>
                    <a:pt x="31623" y="228600"/>
                  </a:moveTo>
                  <a:lnTo>
                    <a:pt x="0" y="228600"/>
                  </a:lnTo>
                  <a:lnTo>
                    <a:pt x="38100" y="304800"/>
                  </a:lnTo>
                  <a:lnTo>
                    <a:pt x="69850" y="241300"/>
                  </a:lnTo>
                  <a:lnTo>
                    <a:pt x="31623" y="241300"/>
                  </a:lnTo>
                  <a:lnTo>
                    <a:pt x="31623" y="228600"/>
                  </a:lnTo>
                  <a:close/>
                </a:path>
                <a:path w="76200" h="304800">
                  <a:moveTo>
                    <a:pt x="44323" y="0"/>
                  </a:moveTo>
                  <a:lnTo>
                    <a:pt x="31623" y="0"/>
                  </a:lnTo>
                  <a:lnTo>
                    <a:pt x="31623" y="241300"/>
                  </a:lnTo>
                  <a:lnTo>
                    <a:pt x="44450" y="241300"/>
                  </a:lnTo>
                  <a:lnTo>
                    <a:pt x="44323" y="0"/>
                  </a:lnTo>
                  <a:close/>
                </a:path>
                <a:path w="76200" h="304800">
                  <a:moveTo>
                    <a:pt x="76200" y="228600"/>
                  </a:moveTo>
                  <a:lnTo>
                    <a:pt x="44443" y="228600"/>
                  </a:lnTo>
                  <a:lnTo>
                    <a:pt x="44450" y="241300"/>
                  </a:lnTo>
                  <a:lnTo>
                    <a:pt x="69850" y="241300"/>
                  </a:lnTo>
                  <a:lnTo>
                    <a:pt x="76200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38466" y="3781742"/>
            <a:ext cx="4305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yes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4565" y="3823017"/>
            <a:ext cx="835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Decide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760" y="4738687"/>
            <a:ext cx="7071995" cy="1097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558925" algn="r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no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0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Conclusion:</a:t>
            </a:r>
            <a:r>
              <a:rPr sz="2000" spc="-2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 could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solve P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solve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25" baseline="-18518" dirty="0">
                <a:latin typeface="Arial MT"/>
                <a:cs typeface="Arial MT"/>
              </a:rPr>
              <a:t>2</a:t>
            </a:r>
            <a:r>
              <a:rPr sz="2025" spc="382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well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6945" y="3724338"/>
            <a:ext cx="82550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spc="-25" dirty="0">
                <a:latin typeface="Arial MT"/>
                <a:cs typeface="Arial MT"/>
              </a:rPr>
              <a:t>P</a:t>
            </a:r>
            <a:r>
              <a:rPr sz="1575" spc="-37" baseline="-15873" dirty="0">
                <a:latin typeface="Arial MT"/>
                <a:cs typeface="Arial MT"/>
              </a:rPr>
              <a:t>1</a:t>
            </a:r>
            <a:endParaRPr sz="1575" baseline="-15873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instance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14898" y="3928998"/>
            <a:ext cx="381000" cy="76200"/>
          </a:xfrm>
          <a:custGeom>
            <a:avLst/>
            <a:gdLst/>
            <a:ahLst/>
            <a:cxnLst/>
            <a:rect l="l" t="t" r="r" b="b"/>
            <a:pathLst>
              <a:path w="381000" h="76200">
                <a:moveTo>
                  <a:pt x="304800" y="44571"/>
                </a:moveTo>
                <a:lnTo>
                  <a:pt x="304800" y="76200"/>
                </a:lnTo>
                <a:lnTo>
                  <a:pt x="368046" y="44576"/>
                </a:lnTo>
                <a:lnTo>
                  <a:pt x="304800" y="44571"/>
                </a:lnTo>
                <a:close/>
              </a:path>
              <a:path w="381000" h="76200">
                <a:moveTo>
                  <a:pt x="304800" y="0"/>
                </a:moveTo>
                <a:lnTo>
                  <a:pt x="304800" y="44571"/>
                </a:lnTo>
                <a:lnTo>
                  <a:pt x="317500" y="44576"/>
                </a:lnTo>
                <a:lnTo>
                  <a:pt x="317500" y="31750"/>
                </a:lnTo>
                <a:lnTo>
                  <a:pt x="368300" y="31750"/>
                </a:lnTo>
                <a:lnTo>
                  <a:pt x="304800" y="0"/>
                </a:lnTo>
                <a:close/>
              </a:path>
              <a:path w="381000" h="76200">
                <a:moveTo>
                  <a:pt x="368300" y="31750"/>
                </a:moveTo>
                <a:lnTo>
                  <a:pt x="317500" y="31750"/>
                </a:lnTo>
                <a:lnTo>
                  <a:pt x="317500" y="44576"/>
                </a:lnTo>
                <a:lnTo>
                  <a:pt x="368056" y="44571"/>
                </a:lnTo>
                <a:lnTo>
                  <a:pt x="381000" y="38100"/>
                </a:lnTo>
                <a:lnTo>
                  <a:pt x="368300" y="31750"/>
                </a:lnTo>
                <a:close/>
              </a:path>
              <a:path w="381000" h="76200">
                <a:moveTo>
                  <a:pt x="304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4800" y="44571"/>
                </a:lnTo>
                <a:lnTo>
                  <a:pt x="304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02663" y="3695763"/>
            <a:ext cx="82550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50" spc="-25" dirty="0">
                <a:latin typeface="Arial MT"/>
                <a:cs typeface="Arial MT"/>
              </a:rPr>
              <a:t>P</a:t>
            </a:r>
            <a:r>
              <a:rPr sz="1575" spc="-37" baseline="-15873" dirty="0">
                <a:latin typeface="Arial MT"/>
                <a:cs typeface="Arial MT"/>
              </a:rPr>
              <a:t>2</a:t>
            </a:r>
            <a:endParaRPr sz="1575" baseline="-15873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550" spc="-10" dirty="0">
                <a:latin typeface="Arial MT"/>
                <a:cs typeface="Arial MT"/>
              </a:rPr>
              <a:t>instance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34388" y="2331338"/>
            <a:ext cx="196913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Arial MT"/>
                <a:cs typeface="Arial MT"/>
              </a:rPr>
              <a:t>Reduce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25" baseline="-18518" dirty="0">
                <a:latin typeface="Arial MT"/>
                <a:cs typeface="Arial MT"/>
              </a:rPr>
              <a:t>2</a:t>
            </a:r>
            <a:r>
              <a:rPr sz="2025" spc="397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25" dirty="0">
                <a:latin typeface="Arial MT"/>
                <a:cs typeface="Arial MT"/>
              </a:rPr>
              <a:t>P</a:t>
            </a:r>
            <a:r>
              <a:rPr sz="2025" spc="-37" baseline="-18518" dirty="0">
                <a:latin typeface="Arial MT"/>
                <a:cs typeface="Arial MT"/>
              </a:rPr>
              <a:t>1</a:t>
            </a:r>
            <a:r>
              <a:rPr sz="2000" spc="-25" dirty="0"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1776" y="2081276"/>
            <a:ext cx="1619250" cy="1019175"/>
          </a:xfrm>
          <a:prstGeom prst="rect">
            <a:avLst/>
          </a:prstGeom>
          <a:solidFill>
            <a:srgbClr val="FFCC99"/>
          </a:solidFill>
          <a:ln w="953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9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Note:</a:t>
            </a:r>
            <a:endParaRPr sz="2000">
              <a:latin typeface="Arial MT"/>
              <a:cs typeface="Arial MT"/>
            </a:endParaRPr>
          </a:p>
          <a:p>
            <a:pPr marL="95885" marR="1270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as </a:t>
            </a:r>
            <a:r>
              <a:rPr sz="2000" dirty="0">
                <a:latin typeface="Arial MT"/>
                <a:cs typeface="Arial MT"/>
              </a:rPr>
              <a:t>P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25" spc="330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==&gt;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P</a:t>
            </a:r>
            <a:r>
              <a:rPr sz="2025" spc="-37" baseline="-18518" dirty="0">
                <a:latin typeface="Arial MT"/>
                <a:cs typeface="Arial MT"/>
              </a:rPr>
              <a:t>2</a:t>
            </a:r>
            <a:endParaRPr sz="2025" baseline="-1851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0127" y="681355"/>
            <a:ext cx="2575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696262"/>
                </a:solidFill>
                <a:latin typeface="Arial MT"/>
                <a:cs typeface="Arial MT"/>
              </a:rPr>
              <a:t>Reducibility</a:t>
            </a:r>
            <a:endParaRPr sz="3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2047875"/>
            <a:ext cx="767715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309" y="166624"/>
            <a:ext cx="16383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3333CC"/>
                </a:solidFill>
                <a:latin typeface="Comic Sans MS"/>
                <a:cs typeface="Comic Sans MS"/>
              </a:rPr>
              <a:t>Review</a:t>
            </a:r>
            <a:endParaRPr sz="39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marR="1074420" indent="-457834">
              <a:lnSpc>
                <a:spcPct val="100699"/>
              </a:lnSpc>
              <a:spcBef>
                <a:spcPts val="100"/>
              </a:spcBef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1C1C1C"/>
                </a:solidFill>
              </a:rPr>
              <a:t>Decidable</a:t>
            </a:r>
            <a:r>
              <a:rPr sz="3200" spc="-125" dirty="0">
                <a:solidFill>
                  <a:srgbClr val="1C1C1C"/>
                </a:solidFill>
              </a:rPr>
              <a:t> </a:t>
            </a:r>
            <a:r>
              <a:rPr sz="3200" dirty="0">
                <a:solidFill>
                  <a:srgbClr val="1C1C1C"/>
                </a:solidFill>
              </a:rPr>
              <a:t>Language:-</a:t>
            </a:r>
            <a:r>
              <a:rPr sz="3200" dirty="0">
                <a:solidFill>
                  <a:srgbClr val="FF0000"/>
                </a:solidFill>
              </a:rPr>
              <a:t>TM</a:t>
            </a:r>
            <a:r>
              <a:rPr sz="3200" spc="-14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exist </a:t>
            </a:r>
            <a:r>
              <a:rPr sz="3200" spc="-10" dirty="0">
                <a:solidFill>
                  <a:srgbClr val="3333CC"/>
                </a:solidFill>
              </a:rPr>
              <a:t>which </a:t>
            </a:r>
            <a:r>
              <a:rPr sz="3200" dirty="0">
                <a:solidFill>
                  <a:srgbClr val="3333CC"/>
                </a:solidFill>
              </a:rPr>
              <a:t>definitely</a:t>
            </a:r>
            <a:r>
              <a:rPr sz="3200" spc="-2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halt</a:t>
            </a:r>
            <a:r>
              <a:rPr sz="3200" spc="3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for</a:t>
            </a:r>
            <a:r>
              <a:rPr sz="3200" spc="-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any</a:t>
            </a:r>
            <a:r>
              <a:rPr sz="3200" spc="-4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4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string </a:t>
            </a:r>
            <a:r>
              <a:rPr sz="3200" dirty="0">
                <a:solidFill>
                  <a:srgbClr val="3333CC"/>
                </a:solidFill>
              </a:rPr>
              <a:t>(Recursive</a:t>
            </a:r>
            <a:r>
              <a:rPr sz="3200" spc="-17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Language</a:t>
            </a:r>
            <a:r>
              <a:rPr sz="3200" spc="-85" dirty="0">
                <a:solidFill>
                  <a:srgbClr val="3333CC"/>
                </a:solidFill>
              </a:rPr>
              <a:t> </a:t>
            </a:r>
            <a:r>
              <a:rPr sz="3200" spc="-50" dirty="0">
                <a:solidFill>
                  <a:srgbClr val="3333CC"/>
                </a:solidFill>
              </a:rPr>
              <a:t>)</a:t>
            </a:r>
            <a:endParaRPr sz="3200"/>
          </a:p>
          <a:p>
            <a:pPr marL="470534" marR="5080" indent="-457834">
              <a:lnSpc>
                <a:spcPct val="100800"/>
              </a:lnSpc>
              <a:spcBef>
                <a:spcPts val="710"/>
              </a:spcBef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1C1C1C"/>
                </a:solidFill>
              </a:rPr>
              <a:t>Undecidable</a:t>
            </a:r>
            <a:r>
              <a:rPr sz="3200" spc="-229" dirty="0">
                <a:solidFill>
                  <a:srgbClr val="1C1C1C"/>
                </a:solidFill>
              </a:rPr>
              <a:t> </a:t>
            </a:r>
            <a:r>
              <a:rPr sz="3200" dirty="0">
                <a:solidFill>
                  <a:srgbClr val="1C1C1C"/>
                </a:solidFill>
              </a:rPr>
              <a:t>Language:</a:t>
            </a:r>
            <a:r>
              <a:rPr sz="3200" spc="-135" dirty="0">
                <a:solidFill>
                  <a:srgbClr val="1C1C1C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No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TM</a:t>
            </a:r>
            <a:r>
              <a:rPr sz="3200" spc="4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exist</a:t>
            </a:r>
            <a:r>
              <a:rPr sz="3200" spc="-35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which </a:t>
            </a:r>
            <a:r>
              <a:rPr sz="3200" dirty="0">
                <a:solidFill>
                  <a:srgbClr val="3333CC"/>
                </a:solidFill>
              </a:rPr>
              <a:t>definitely</a:t>
            </a:r>
            <a:r>
              <a:rPr sz="3200" spc="-2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halt</a:t>
            </a:r>
            <a:r>
              <a:rPr sz="3200" spc="3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for</a:t>
            </a:r>
            <a:r>
              <a:rPr sz="3200" spc="-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any</a:t>
            </a:r>
            <a:r>
              <a:rPr sz="3200" spc="-4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4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string </a:t>
            </a:r>
            <a:r>
              <a:rPr sz="3200" dirty="0">
                <a:solidFill>
                  <a:srgbClr val="3333CC"/>
                </a:solidFill>
              </a:rPr>
              <a:t>(Recursively</a:t>
            </a:r>
            <a:r>
              <a:rPr sz="3200" spc="-16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Enumerable</a:t>
            </a:r>
            <a:r>
              <a:rPr sz="3200" spc="-17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Language</a:t>
            </a:r>
            <a:r>
              <a:rPr sz="3200" spc="-95" dirty="0">
                <a:solidFill>
                  <a:srgbClr val="3333CC"/>
                </a:solidFill>
              </a:rPr>
              <a:t> </a:t>
            </a:r>
            <a:r>
              <a:rPr sz="3200" spc="-50" dirty="0">
                <a:solidFill>
                  <a:srgbClr val="3333CC"/>
                </a:solidFill>
              </a:rPr>
              <a:t>)</a:t>
            </a:r>
            <a:endParaRPr sz="3200"/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3333CC"/>
                </a:solidFill>
              </a:rPr>
              <a:t>Reducibility</a:t>
            </a:r>
            <a:endParaRPr sz="32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03910">
              <a:lnSpc>
                <a:spcPct val="100000"/>
              </a:lnSpc>
              <a:spcBef>
                <a:spcPts val="130"/>
              </a:spcBef>
            </a:pPr>
            <a:r>
              <a:rPr sz="3200" b="1" i="1" dirty="0">
                <a:solidFill>
                  <a:srgbClr val="333399"/>
                </a:solidFill>
                <a:latin typeface="Arial"/>
                <a:cs typeface="Arial"/>
              </a:rPr>
              <a:t>Undecidable</a:t>
            </a:r>
            <a:r>
              <a:rPr sz="3200" b="1" i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i="1" spc="-10" dirty="0">
                <a:solidFill>
                  <a:srgbClr val="333399"/>
                </a:solidFill>
                <a:latin typeface="Arial"/>
                <a:cs typeface="Arial"/>
              </a:rPr>
              <a:t>Problem: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200" b="1" i="1" dirty="0">
                <a:solidFill>
                  <a:srgbClr val="333399"/>
                </a:solidFill>
                <a:latin typeface="Arial"/>
                <a:cs typeface="Arial"/>
              </a:rPr>
              <a:t>Post</a:t>
            </a:r>
            <a:r>
              <a:rPr sz="3200" b="1" i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99"/>
                </a:solidFill>
                <a:latin typeface="Arial"/>
                <a:cs typeface="Arial"/>
              </a:rPr>
              <a:t>Correspondence</a:t>
            </a:r>
            <a:r>
              <a:rPr sz="3200" b="1" i="1" spc="-1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333399"/>
                </a:solidFill>
                <a:latin typeface="Arial"/>
                <a:cs typeface="Arial"/>
              </a:rPr>
              <a:t>Problem</a:t>
            </a:r>
            <a:r>
              <a:rPr sz="3200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32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32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200" b="1" i="1" spc="-20" dirty="0">
                <a:solidFill>
                  <a:srgbClr val="333399"/>
                </a:solidFill>
                <a:latin typeface="Arial"/>
                <a:cs typeface="Arial"/>
              </a:rPr>
              <a:t>PCP</a:t>
            </a:r>
            <a:r>
              <a:rPr sz="3200" spc="-20" dirty="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04998"/>
            <a:ext cx="9143999" cy="4876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739" y="2083752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24226" y="2590858"/>
            <a:ext cx="4800600" cy="2600960"/>
            <a:chOff x="2824226" y="2590858"/>
            <a:chExt cx="4800600" cy="2600960"/>
          </a:xfrm>
        </p:grpSpPr>
        <p:sp>
          <p:nvSpPr>
            <p:cNvPr id="3" name="object 3"/>
            <p:cNvSpPr/>
            <p:nvPr/>
          </p:nvSpPr>
          <p:spPr>
            <a:xfrm>
              <a:off x="3281426" y="2595625"/>
              <a:ext cx="3581400" cy="2590800"/>
            </a:xfrm>
            <a:custGeom>
              <a:avLst/>
              <a:gdLst/>
              <a:ahLst/>
              <a:cxnLst/>
              <a:rect l="l" t="t" r="r" b="b"/>
              <a:pathLst>
                <a:path w="3581400" h="2590800">
                  <a:moveTo>
                    <a:pt x="0" y="2590800"/>
                  </a:moveTo>
                  <a:lnTo>
                    <a:pt x="3581400" y="2590800"/>
                  </a:lnTo>
                  <a:lnTo>
                    <a:pt x="3581400" y="0"/>
                  </a:lnTo>
                  <a:lnTo>
                    <a:pt x="0" y="0"/>
                  </a:lnTo>
                  <a:lnTo>
                    <a:pt x="0" y="2590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62699" y="3189350"/>
              <a:ext cx="762000" cy="1270000"/>
            </a:xfrm>
            <a:custGeom>
              <a:avLst/>
              <a:gdLst/>
              <a:ahLst/>
              <a:cxnLst/>
              <a:rect l="l" t="t" r="r" b="b"/>
              <a:pathLst>
                <a:path w="762000" h="1270000">
                  <a:moveTo>
                    <a:pt x="762000" y="1206373"/>
                  </a:moveTo>
                  <a:lnTo>
                    <a:pt x="749300" y="1200023"/>
                  </a:lnTo>
                  <a:lnTo>
                    <a:pt x="635000" y="1142873"/>
                  </a:lnTo>
                  <a:lnTo>
                    <a:pt x="635000" y="1200023"/>
                  </a:lnTo>
                  <a:lnTo>
                    <a:pt x="0" y="1200023"/>
                  </a:lnTo>
                  <a:lnTo>
                    <a:pt x="0" y="1212723"/>
                  </a:lnTo>
                  <a:lnTo>
                    <a:pt x="635000" y="1212723"/>
                  </a:lnTo>
                  <a:lnTo>
                    <a:pt x="635000" y="1269873"/>
                  </a:lnTo>
                  <a:lnTo>
                    <a:pt x="749300" y="1212723"/>
                  </a:lnTo>
                  <a:lnTo>
                    <a:pt x="762000" y="1206373"/>
                  </a:lnTo>
                  <a:close/>
                </a:path>
                <a:path w="762000" h="1270000">
                  <a:moveTo>
                    <a:pt x="762000" y="63500"/>
                  </a:moveTo>
                  <a:lnTo>
                    <a:pt x="635000" y="0"/>
                  </a:lnTo>
                  <a:lnTo>
                    <a:pt x="635000" y="57150"/>
                  </a:lnTo>
                  <a:lnTo>
                    <a:pt x="0" y="57023"/>
                  </a:lnTo>
                  <a:lnTo>
                    <a:pt x="0" y="69723"/>
                  </a:lnTo>
                  <a:lnTo>
                    <a:pt x="635000" y="69850"/>
                  </a:lnTo>
                  <a:lnTo>
                    <a:pt x="635000" y="127000"/>
                  </a:lnTo>
                  <a:lnTo>
                    <a:pt x="749300" y="69850"/>
                  </a:lnTo>
                  <a:lnTo>
                    <a:pt x="7620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4226" y="2964560"/>
              <a:ext cx="3814767" cy="1776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339" y="3297114"/>
            <a:ext cx="2675890" cy="107696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75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750" spc="3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350" i="1" spc="-75" baseline="6704" dirty="0">
                <a:latin typeface="Comic Sans MS"/>
                <a:cs typeface="Comic Sans MS"/>
              </a:rPr>
              <a:t>x</a:t>
            </a:r>
            <a:endParaRPr sz="4350" baseline="6704">
              <a:latin typeface="Comic Sans MS"/>
              <a:cs typeface="Comic Sans MS"/>
            </a:endParaRPr>
          </a:p>
          <a:p>
            <a:pPr marL="572135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solidFill>
                  <a:srgbClr val="CC0099"/>
                </a:solidFill>
                <a:latin typeface="Comic Sans MS"/>
                <a:cs typeface="Comic Sans MS"/>
              </a:rPr>
              <a:t>(Input</a:t>
            </a:r>
            <a:r>
              <a:rPr sz="2400" spc="-8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CC0099"/>
                </a:solidFill>
                <a:latin typeface="Comic Sans MS"/>
                <a:cs typeface="Comic Sans MS"/>
              </a:rPr>
              <a:t>string)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4214" y="2904553"/>
            <a:ext cx="1280160" cy="2079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0">
              <a:lnSpc>
                <a:spcPts val="3745"/>
              </a:lnSpc>
              <a:spcBef>
                <a:spcPts val="125"/>
              </a:spcBef>
            </a:pP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YES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ts val="2785"/>
              </a:lnSpc>
            </a:pPr>
            <a:r>
              <a:rPr sz="2400" spc="-10" dirty="0">
                <a:solidFill>
                  <a:srgbClr val="CC0099"/>
                </a:solidFill>
                <a:latin typeface="Comic Sans MS"/>
                <a:cs typeface="Comic Sans MS"/>
              </a:rPr>
              <a:t>(Accept)</a:t>
            </a:r>
            <a:endParaRPr sz="2400">
              <a:latin typeface="Comic Sans MS"/>
              <a:cs typeface="Comic Sans MS"/>
            </a:endParaRPr>
          </a:p>
          <a:p>
            <a:pPr marL="165100">
              <a:lnSpc>
                <a:spcPts val="3745"/>
              </a:lnSpc>
              <a:spcBef>
                <a:spcPts val="3080"/>
              </a:spcBef>
            </a:pP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3200">
              <a:latin typeface="Comic Sans MS"/>
              <a:cs typeface="Comic Sans MS"/>
            </a:endParaRPr>
          </a:p>
          <a:p>
            <a:pPr marL="88900">
              <a:lnSpc>
                <a:spcPts val="2785"/>
              </a:lnSpc>
            </a:pPr>
            <a:r>
              <a:rPr sz="2400" spc="-10" dirty="0">
                <a:solidFill>
                  <a:srgbClr val="CC0099"/>
                </a:solidFill>
                <a:latin typeface="Comic Sans MS"/>
                <a:cs typeface="Comic Sans MS"/>
              </a:rPr>
              <a:t>(Reject)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000" y="158990"/>
            <a:ext cx="6412230" cy="284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21300"/>
              </a:lnSpc>
              <a:spcBef>
                <a:spcPts val="9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decider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solves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corresponding</a:t>
            </a:r>
            <a:r>
              <a:rPr sz="3200" spc="-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200">
              <a:latin typeface="Comic Sans MS"/>
              <a:cs typeface="Comic Sans MS"/>
            </a:endParaRPr>
          </a:p>
          <a:p>
            <a:pPr marL="2939415">
              <a:lnSpc>
                <a:spcPct val="100000"/>
              </a:lnSpc>
            </a:pPr>
            <a:r>
              <a:rPr sz="2750" dirty="0">
                <a:solidFill>
                  <a:srgbClr val="CC0099"/>
                </a:solidFill>
                <a:latin typeface="Comic Sans MS"/>
                <a:cs typeface="Comic Sans MS"/>
              </a:rPr>
              <a:t>Decider</a:t>
            </a:r>
            <a:r>
              <a:rPr sz="2750" spc="175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r>
              <a:rPr sz="2750" spc="4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2900" i="1" spc="-40" dirty="0">
                <a:latin typeface="Comic Sans MS"/>
                <a:cs typeface="Comic Sans MS"/>
              </a:rPr>
              <a:t>PRIMES</a:t>
            </a:r>
            <a:endParaRPr sz="2900">
              <a:latin typeface="Comic Sans MS"/>
              <a:cs typeface="Comic Sans MS"/>
            </a:endParaRPr>
          </a:p>
          <a:p>
            <a:pPr marR="99695" algn="r">
              <a:lnSpc>
                <a:spcPct val="100000"/>
              </a:lnSpc>
              <a:spcBef>
                <a:spcPts val="395"/>
              </a:spcBef>
            </a:pPr>
            <a:r>
              <a:rPr sz="4950" i="1" spc="-15" baseline="13468" dirty="0">
                <a:latin typeface="Comic Sans MS"/>
                <a:cs typeface="Comic Sans MS"/>
              </a:rPr>
              <a:t>q</a:t>
            </a:r>
            <a:r>
              <a:rPr sz="1950" i="1" spc="-10" dirty="0">
                <a:latin typeface="Comic Sans MS"/>
                <a:cs typeface="Comic Sans MS"/>
              </a:rPr>
              <a:t>accept</a:t>
            </a:r>
            <a:endParaRPr sz="19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9803" y="3366106"/>
            <a:ext cx="2794000" cy="17202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19760" algn="l"/>
              </a:tabLst>
            </a:pPr>
            <a:r>
              <a:rPr sz="3600" spc="-25" dirty="0">
                <a:solidFill>
                  <a:srgbClr val="009900"/>
                </a:solidFill>
                <a:latin typeface="Comic Sans MS"/>
                <a:cs typeface="Comic Sans MS"/>
              </a:rPr>
              <a:t>is</a:t>
            </a:r>
            <a:r>
              <a:rPr sz="3600" dirty="0">
                <a:solidFill>
                  <a:srgbClr val="009900"/>
                </a:solidFill>
                <a:latin typeface="Comic Sans MS"/>
                <a:cs typeface="Comic Sans MS"/>
              </a:rPr>
              <a:t>	</a:t>
            </a:r>
            <a:r>
              <a:rPr sz="6975" i="1" baseline="-2986" dirty="0">
                <a:latin typeface="Comic Sans MS"/>
                <a:cs typeface="Comic Sans MS"/>
              </a:rPr>
              <a:t>x</a:t>
            </a:r>
            <a:r>
              <a:rPr sz="6975" i="1" spc="765" baseline="-2986" dirty="0"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009900"/>
                </a:solidFill>
                <a:latin typeface="Comic Sans MS"/>
                <a:cs typeface="Comic Sans MS"/>
              </a:rPr>
              <a:t>prime?</a:t>
            </a:r>
            <a:endParaRPr sz="3600">
              <a:latin typeface="Comic Sans MS"/>
              <a:cs typeface="Comic Sans MS"/>
            </a:endParaRPr>
          </a:p>
          <a:p>
            <a:pPr marL="1807845">
              <a:lnSpc>
                <a:spcPct val="100000"/>
              </a:lnSpc>
              <a:spcBef>
                <a:spcPts val="3585"/>
              </a:spcBef>
            </a:pPr>
            <a:r>
              <a:rPr sz="5175" i="1" spc="-15" baseline="13687" dirty="0">
                <a:latin typeface="Comic Sans MS"/>
                <a:cs typeface="Comic Sans MS"/>
              </a:rPr>
              <a:t>q</a:t>
            </a:r>
            <a:r>
              <a:rPr sz="2000" i="1" spc="-10" dirty="0">
                <a:latin typeface="Comic Sans MS"/>
                <a:cs typeface="Comic Sans MS"/>
              </a:rPr>
              <a:t>reject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9144000" cy="5143500"/>
            <a:chOff x="0" y="99060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19099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4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828800"/>
              <a:ext cx="8686800" cy="47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905000"/>
              <a:ext cx="8953500" cy="42291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8739" y="2083752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990600"/>
            <a:ext cx="9067800" cy="5791200"/>
            <a:chOff x="76200" y="990600"/>
            <a:chExt cx="9067800" cy="5791200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" y="1904998"/>
              <a:ext cx="8877300" cy="4876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5257" y="2083752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09499"/>
            <a:ext cx="67113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3200" b="1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Post</a:t>
            </a:r>
            <a:r>
              <a:rPr sz="3200" b="1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Correspondence</a:t>
            </a:r>
            <a:r>
              <a:rPr sz="3200" b="1" spc="-2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1250568"/>
            <a:ext cx="12141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Input: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01314" y="1223799"/>
            <a:ext cx="4219575" cy="611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5491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Two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sets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775" i="1" baseline="2164" dirty="0">
                <a:latin typeface="Times New Roman"/>
                <a:cs typeface="Times New Roman"/>
              </a:rPr>
              <a:t>n</a:t>
            </a:r>
            <a:r>
              <a:rPr sz="5775" i="1" spc="502" baseline="2164" dirty="0"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1259" y="3073380"/>
            <a:ext cx="3451860" cy="198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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i="1" spc="-505" dirty="0">
                <a:latin typeface="Times New Roman"/>
                <a:cs typeface="Times New Roman"/>
              </a:rPr>
              <a:t>w</a:t>
            </a:r>
            <a:r>
              <a:rPr sz="4500" spc="52" baseline="-16666" dirty="0">
                <a:latin typeface="Times New Roman"/>
                <a:cs typeface="Times New Roman"/>
              </a:rPr>
              <a:t>1</a:t>
            </a:r>
            <a:r>
              <a:rPr sz="3600" spc="25" dirty="0">
                <a:latin typeface="Times New Roman"/>
                <a:cs typeface="Times New Roman"/>
              </a:rPr>
              <a:t>,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w</a:t>
            </a:r>
            <a:r>
              <a:rPr sz="4500" baseline="-16666" dirty="0">
                <a:latin typeface="Times New Roman"/>
                <a:cs typeface="Times New Roman"/>
              </a:rPr>
              <a:t>2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Arial MT"/>
                <a:cs typeface="Arial MT"/>
              </a:rPr>
              <a:t>…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4500" i="1" spc="-37" baseline="-16666" dirty="0">
                <a:latin typeface="Times New Roman"/>
                <a:cs typeface="Times New Roman"/>
              </a:rPr>
              <a:t>n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40"/>
              </a:spcBef>
            </a:pP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3600" i="1" dirty="0">
                <a:latin typeface="Times New Roman"/>
                <a:cs typeface="Times New Roman"/>
              </a:rPr>
              <a:t>B</a:t>
            </a:r>
            <a:r>
              <a:rPr sz="3600" i="1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</a:t>
            </a:r>
            <a:r>
              <a:rPr sz="3600" spc="-185" dirty="0">
                <a:latin typeface="Times New Roman"/>
                <a:cs typeface="Times New Roman"/>
              </a:rPr>
              <a:t> </a:t>
            </a:r>
            <a:r>
              <a:rPr sz="3600" i="1" spc="-114" dirty="0">
                <a:latin typeface="Times New Roman"/>
                <a:cs typeface="Times New Roman"/>
              </a:rPr>
              <a:t>v</a:t>
            </a:r>
            <a:r>
              <a:rPr sz="4500" spc="-172" baseline="-16666" dirty="0">
                <a:latin typeface="Times New Roman"/>
                <a:cs typeface="Times New Roman"/>
              </a:rPr>
              <a:t>1</a:t>
            </a:r>
            <a:r>
              <a:rPr sz="3600" spc="-114" dirty="0">
                <a:latin typeface="Times New Roman"/>
                <a:cs typeface="Times New Roman"/>
              </a:rPr>
              <a:t>,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i="1" spc="120" dirty="0">
                <a:latin typeface="Times New Roman"/>
                <a:cs typeface="Times New Roman"/>
              </a:rPr>
              <a:t>v</a:t>
            </a:r>
            <a:r>
              <a:rPr sz="4500" spc="179" baseline="-16666" dirty="0">
                <a:latin typeface="Times New Roman"/>
                <a:cs typeface="Times New Roman"/>
              </a:rPr>
              <a:t>2</a:t>
            </a:r>
            <a:r>
              <a:rPr sz="3600" spc="120" dirty="0">
                <a:latin typeface="Times New Roman"/>
                <a:cs typeface="Times New Roman"/>
              </a:rPr>
              <a:t>,</a:t>
            </a:r>
            <a:r>
              <a:rPr sz="3600" spc="120" dirty="0">
                <a:latin typeface="Arial MT"/>
                <a:cs typeface="Arial MT"/>
              </a:rPr>
              <a:t>…</a:t>
            </a:r>
            <a:r>
              <a:rPr sz="3600" spc="120" dirty="0">
                <a:latin typeface="Times New Roman"/>
                <a:cs typeface="Times New Roman"/>
              </a:rPr>
              <a:t>,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i="1" spc="-37" baseline="-16666" dirty="0">
                <a:latin typeface="Times New Roman"/>
                <a:cs typeface="Times New Roman"/>
              </a:rPr>
              <a:t>n</a:t>
            </a:r>
            <a:endParaRPr sz="4500" baseline="-1666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82" y="258699"/>
            <a:ext cx="77177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P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ost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orrespondence</a:t>
            </a:r>
            <a:r>
              <a:rPr sz="3200" spc="-22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782" y="850582"/>
            <a:ext cx="41573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sequence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296" y="850582"/>
            <a:ext cx="195135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such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that: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1893" y="799333"/>
            <a:ext cx="1503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i="1" dirty="0">
                <a:latin typeface="Times New Roman"/>
                <a:cs typeface="Times New Roman"/>
              </a:rPr>
              <a:t>i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30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j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dirty="0">
                <a:latin typeface="Arial MT"/>
                <a:cs typeface="Arial MT"/>
              </a:rPr>
              <a:t>…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84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k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640" y="2349565"/>
            <a:ext cx="4114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134235" algn="l"/>
              </a:tabLst>
            </a:pPr>
            <a:r>
              <a:rPr sz="3600" i="1" spc="-285" dirty="0">
                <a:latin typeface="Times New Roman"/>
                <a:cs typeface="Times New Roman"/>
              </a:rPr>
              <a:t>w</a:t>
            </a:r>
            <a:r>
              <a:rPr sz="4500" i="1" spc="397" baseline="-16666" dirty="0">
                <a:latin typeface="Times New Roman"/>
                <a:cs typeface="Times New Roman"/>
              </a:rPr>
              <a:t>i</a:t>
            </a:r>
            <a:r>
              <a:rPr sz="3600" i="1" spc="15" dirty="0">
                <a:latin typeface="Times New Roman"/>
                <a:cs typeface="Times New Roman"/>
              </a:rPr>
              <a:t>w</a:t>
            </a:r>
            <a:r>
              <a:rPr sz="3600" i="1" spc="-530" dirty="0">
                <a:latin typeface="Times New Roman"/>
                <a:cs typeface="Times New Roman"/>
              </a:rPr>
              <a:t> </a:t>
            </a:r>
            <a:r>
              <a:rPr sz="4500" i="1" baseline="-16666" dirty="0">
                <a:latin typeface="Times New Roman"/>
                <a:cs typeface="Times New Roman"/>
              </a:rPr>
              <a:t>j</a:t>
            </a:r>
            <a:r>
              <a:rPr sz="4500" i="1" spc="-352" baseline="-16666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Arial MT"/>
                <a:cs typeface="Arial MT"/>
              </a:rPr>
              <a:t></a:t>
            </a:r>
            <a:r>
              <a:rPr sz="3600" spc="-459" dirty="0">
                <a:latin typeface="Arial MT"/>
                <a:cs typeface="Arial MT"/>
              </a:rPr>
              <a:t> </a:t>
            </a:r>
            <a:r>
              <a:rPr sz="3600" i="1" spc="-35" dirty="0">
                <a:latin typeface="Times New Roman"/>
                <a:cs typeface="Times New Roman"/>
              </a:rPr>
              <a:t>w</a:t>
            </a:r>
            <a:r>
              <a:rPr sz="4500" i="1" spc="-52" baseline="-16666" dirty="0">
                <a:latin typeface="Times New Roman"/>
                <a:cs typeface="Times New Roman"/>
              </a:rPr>
              <a:t>k</a:t>
            </a:r>
            <a:r>
              <a:rPr sz="4500" i="1" baseline="-16666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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4500" i="1" baseline="-16666" dirty="0">
                <a:latin typeface="Times New Roman"/>
                <a:cs typeface="Times New Roman"/>
              </a:rPr>
              <a:t>i</a:t>
            </a:r>
            <a:r>
              <a:rPr sz="3600" i="1" dirty="0">
                <a:latin typeface="Times New Roman"/>
                <a:cs typeface="Times New Roman"/>
              </a:rPr>
              <a:t>v</a:t>
            </a:r>
            <a:r>
              <a:rPr sz="3600" i="1" spc="-385" dirty="0">
                <a:latin typeface="Times New Roman"/>
                <a:cs typeface="Times New Roman"/>
              </a:rPr>
              <a:t> </a:t>
            </a:r>
            <a:r>
              <a:rPr sz="4500" i="1" baseline="-16666" dirty="0">
                <a:latin typeface="Times New Roman"/>
                <a:cs typeface="Times New Roman"/>
              </a:rPr>
              <a:t>j</a:t>
            </a:r>
            <a:r>
              <a:rPr sz="4500" i="1" spc="-359" baseline="-16666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Arial MT"/>
                <a:cs typeface="Arial MT"/>
              </a:rPr>
              <a:t></a:t>
            </a: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i="1" spc="-37" baseline="-16666" dirty="0">
                <a:latin typeface="Times New Roman"/>
                <a:cs typeface="Times New Roman"/>
              </a:rPr>
              <a:t>k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75" y="2446591"/>
            <a:ext cx="22637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PC-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solution: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975" y="5498465"/>
            <a:ext cx="68814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Indices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may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repeated</a:t>
            </a:r>
            <a:r>
              <a:rPr sz="3200" spc="-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omitted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982" y="334899"/>
            <a:ext cx="1730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3125" y="291621"/>
            <a:ext cx="549275" cy="1150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85"/>
              </a:spcBef>
            </a:pPr>
            <a:r>
              <a:rPr sz="3600" spc="-25" dirty="0"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3543" y="291634"/>
            <a:ext cx="759460" cy="1146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z="3600" spc="-25" dirty="0">
                <a:latin typeface="Times New Roman"/>
                <a:cs typeface="Times New Roman"/>
              </a:rPr>
              <a:t>100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8788" y="292080"/>
            <a:ext cx="759460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z="3600" spc="-25" dirty="0">
                <a:latin typeface="Times New Roman"/>
                <a:cs typeface="Times New Roman"/>
              </a:rPr>
              <a:t>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6601" y="1871884"/>
            <a:ext cx="766445" cy="13195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880"/>
              </a:spcBef>
            </a:pP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3600" spc="-25" dirty="0">
                <a:latin typeface="Times New Roman"/>
                <a:cs typeface="Times New Roman"/>
              </a:rPr>
              <a:t>001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9989" y="1873558"/>
            <a:ext cx="759460" cy="13214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865"/>
              </a:spcBef>
            </a:pP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3600" spc="-25" dirty="0">
                <a:latin typeface="Times New Roman"/>
                <a:cs typeface="Times New Roman"/>
              </a:rPr>
              <a:t>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8949" y="1871661"/>
            <a:ext cx="549275" cy="1323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865"/>
              </a:spcBef>
            </a:pP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3600" spc="-25" dirty="0"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120" y="777976"/>
            <a:ext cx="47625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-50" dirty="0">
                <a:latin typeface="Times New Roman"/>
                <a:cs typeface="Times New Roman"/>
              </a:rPr>
              <a:t>A</a:t>
            </a:r>
            <a:r>
              <a:rPr sz="3600" i="1" spc="-51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4517" y="2540101"/>
            <a:ext cx="50673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dirty="0">
                <a:latin typeface="Times New Roman"/>
                <a:cs typeface="Times New Roman"/>
              </a:rPr>
              <a:t>B</a:t>
            </a:r>
            <a:r>
              <a:rPr sz="3600" i="1" spc="-34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657" y="4154175"/>
            <a:ext cx="3290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364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PC-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400" spc="-209" baseline="1543" dirty="0">
                <a:latin typeface="Times New Roman"/>
                <a:cs typeface="Times New Roman"/>
              </a:rPr>
              <a:t>2,1,3</a:t>
            </a:r>
            <a:endParaRPr sz="5400" baseline="154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0191" y="4178280"/>
            <a:ext cx="30302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125" dirty="0">
                <a:latin typeface="Times New Roman"/>
                <a:cs typeface="Times New Roman"/>
              </a:rPr>
              <a:t>w</a:t>
            </a:r>
            <a:r>
              <a:rPr sz="4500" spc="322" baseline="-16666" dirty="0">
                <a:latin typeface="Times New Roman"/>
                <a:cs typeface="Times New Roman"/>
              </a:rPr>
              <a:t>2</a:t>
            </a:r>
            <a:r>
              <a:rPr sz="3600" i="1" spc="-445" dirty="0">
                <a:latin typeface="Times New Roman"/>
                <a:cs typeface="Times New Roman"/>
              </a:rPr>
              <a:t>w</a:t>
            </a:r>
            <a:r>
              <a:rPr sz="4500" spc="-30" baseline="-16666" dirty="0">
                <a:latin typeface="Times New Roman"/>
                <a:cs typeface="Times New Roman"/>
              </a:rPr>
              <a:t>1</a:t>
            </a:r>
            <a:r>
              <a:rPr sz="3600" i="1" spc="-215" dirty="0">
                <a:latin typeface="Times New Roman"/>
                <a:cs typeface="Times New Roman"/>
              </a:rPr>
              <a:t>w</a:t>
            </a:r>
            <a:r>
              <a:rPr sz="4500" spc="127" baseline="-16666" dirty="0">
                <a:latin typeface="Times New Roman"/>
                <a:cs typeface="Times New Roman"/>
              </a:rPr>
              <a:t>3</a:t>
            </a:r>
            <a:r>
              <a:rPr sz="4500" spc="-44" baseline="-16666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</a:t>
            </a:r>
            <a:r>
              <a:rPr sz="3600" spc="-225" dirty="0">
                <a:latin typeface="Times New Roman"/>
                <a:cs typeface="Times New Roman"/>
              </a:rPr>
              <a:t> </a:t>
            </a:r>
            <a:r>
              <a:rPr sz="3600" i="1" spc="-65" dirty="0">
                <a:latin typeface="Times New Roman"/>
                <a:cs typeface="Times New Roman"/>
              </a:rPr>
              <a:t>v</a:t>
            </a:r>
            <a:r>
              <a:rPr sz="4500" spc="-97" baseline="-16666" dirty="0">
                <a:latin typeface="Times New Roman"/>
                <a:cs typeface="Times New Roman"/>
              </a:rPr>
              <a:t>2</a:t>
            </a:r>
            <a:r>
              <a:rPr sz="3600" i="1" spc="-65" dirty="0">
                <a:latin typeface="Times New Roman"/>
                <a:cs typeface="Times New Roman"/>
              </a:rPr>
              <a:t>v</a:t>
            </a:r>
            <a:r>
              <a:rPr sz="4500" spc="-97" baseline="-16666" dirty="0">
                <a:latin typeface="Times New Roman"/>
                <a:cs typeface="Times New Roman"/>
              </a:rPr>
              <a:t>1</a:t>
            </a:r>
            <a:r>
              <a:rPr sz="3600" i="1" spc="-65" dirty="0">
                <a:latin typeface="Times New Roman"/>
                <a:cs typeface="Times New Roman"/>
              </a:rPr>
              <a:t>v</a:t>
            </a:r>
            <a:r>
              <a:rPr sz="4500" spc="-9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94480" y="5511896"/>
            <a:ext cx="1852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Times New Roman"/>
                <a:cs typeface="Times New Roman"/>
              </a:rPr>
              <a:t>11100111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982" y="334899"/>
            <a:ext cx="1730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2605" y="1894402"/>
            <a:ext cx="654050" cy="11855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705"/>
              </a:spcBef>
            </a:pP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3100" spc="-25" dirty="0">
                <a:latin typeface="Times New Roman"/>
                <a:cs typeface="Times New Roman"/>
              </a:rPr>
              <a:t>101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7514" y="169954"/>
            <a:ext cx="522605" cy="126301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85"/>
              </a:spcBef>
            </a:pPr>
            <a:r>
              <a:rPr sz="3600" i="1" spc="-110" dirty="0">
                <a:latin typeface="Times New Roman"/>
                <a:cs typeface="Times New Roman"/>
              </a:rPr>
              <a:t>w</a:t>
            </a:r>
            <a:r>
              <a:rPr sz="4500" spc="-165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3000" spc="-25" dirty="0">
                <a:latin typeface="Times New Roman"/>
                <a:cs typeface="Times New Roman"/>
              </a:rPr>
              <a:t>10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8643" y="292080"/>
            <a:ext cx="717550" cy="110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0"/>
              </a:spcBef>
            </a:pPr>
            <a:r>
              <a:rPr sz="3350" spc="-25" dirty="0">
                <a:latin typeface="Times New Roman"/>
                <a:cs typeface="Times New Roman"/>
              </a:rPr>
              <a:t>101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64449" y="1873558"/>
            <a:ext cx="530225" cy="13214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65"/>
              </a:spcBef>
            </a:pP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3600" spc="-25" dirty="0"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78926" y="1879169"/>
            <a:ext cx="766445" cy="13023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805"/>
              </a:spcBef>
            </a:pPr>
            <a:r>
              <a:rPr sz="3600" i="1" spc="-25" dirty="0">
                <a:latin typeface="Times New Roman"/>
                <a:cs typeface="Times New Roman"/>
              </a:rPr>
              <a:t>v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3600" spc="-25" dirty="0">
                <a:latin typeface="Times New Roman"/>
                <a:cs typeface="Times New Roman"/>
              </a:rPr>
              <a:t>011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3951" y="233474"/>
            <a:ext cx="766445" cy="124333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80"/>
              </a:spcBef>
            </a:pP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65"/>
              </a:spcBef>
            </a:pPr>
            <a:r>
              <a:rPr sz="3600" spc="-25" dirty="0">
                <a:latin typeface="Times New Roman"/>
                <a:cs typeface="Times New Roman"/>
              </a:rPr>
              <a:t>011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120" y="777976"/>
            <a:ext cx="47625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spc="-50" dirty="0">
                <a:latin typeface="Times New Roman"/>
                <a:cs typeface="Times New Roman"/>
              </a:rPr>
              <a:t>A</a:t>
            </a:r>
            <a:r>
              <a:rPr sz="3600" i="1" spc="-51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4517" y="2540101"/>
            <a:ext cx="50673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i="1" dirty="0">
                <a:latin typeface="Times New Roman"/>
                <a:cs typeface="Times New Roman"/>
              </a:rPr>
              <a:t>B</a:t>
            </a:r>
            <a:r>
              <a:rPr sz="3600" i="1" spc="-34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1079" y="3972305"/>
            <a:ext cx="37617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There</a:t>
            </a:r>
            <a:r>
              <a:rPr sz="32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 solution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08615" y="354441"/>
          <a:ext cx="4219575" cy="2833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36195">
                        <a:lnSpc>
                          <a:spcPts val="3950"/>
                        </a:lnSpc>
                      </a:pPr>
                      <a:r>
                        <a:rPr sz="3600" i="1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4500" spc="-37" baseline="-16666" dirty="0">
                          <a:latin typeface="Times New Roman"/>
                          <a:cs typeface="Times New Roman"/>
                        </a:rPr>
                        <a:t>1</a:t>
                      </a:r>
                      <a:endParaRPr sz="4500" baseline="-1666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3950"/>
                        </a:lnSpc>
                      </a:pPr>
                      <a:r>
                        <a:rPr sz="3600" i="1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4500" spc="-37" baseline="-16666" dirty="0">
                          <a:latin typeface="Times New Roman"/>
                          <a:cs typeface="Times New Roman"/>
                        </a:rPr>
                        <a:t>2</a:t>
                      </a:r>
                      <a:endParaRPr sz="4500" baseline="-1666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0">
                        <a:lnSpc>
                          <a:spcPts val="3929"/>
                        </a:lnSpc>
                      </a:pPr>
                      <a:r>
                        <a:rPr sz="3600" i="1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4500" spc="-37" baseline="-16666" dirty="0">
                          <a:latin typeface="Times New Roman"/>
                          <a:cs typeface="Times New Roman"/>
                        </a:rPr>
                        <a:t>3</a:t>
                      </a:r>
                      <a:endParaRPr sz="4500" baseline="-16666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845">
                <a:tc>
                  <a:txBody>
                    <a:bodyPr/>
                    <a:lstStyle/>
                    <a:p>
                      <a:pPr marL="31750">
                        <a:lnSpc>
                          <a:spcPts val="3825"/>
                        </a:lnSpc>
                      </a:pPr>
                      <a:r>
                        <a:rPr sz="3600" spc="-25" dirty="0">
                          <a:latin typeface="Times New Roman"/>
                          <a:cs typeface="Times New Roman"/>
                        </a:rPr>
                        <a:t>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3750"/>
                        </a:lnSpc>
                      </a:pPr>
                      <a:r>
                        <a:rPr sz="3600" spc="-25" dirty="0">
                          <a:latin typeface="Times New Roman"/>
                          <a:cs typeface="Times New Roman"/>
                        </a:rPr>
                        <a:t>001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3750"/>
                        </a:lnSpc>
                      </a:pPr>
                      <a:r>
                        <a:rPr sz="3600" spc="-20" dirty="0">
                          <a:latin typeface="Times New Roman"/>
                          <a:cs typeface="Times New Roman"/>
                        </a:rPr>
                        <a:t>1000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3600" i="1" spc="-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4500" spc="-37" baseline="-16666" dirty="0">
                          <a:latin typeface="Times New Roman"/>
                          <a:cs typeface="Times New Roman"/>
                        </a:rPr>
                        <a:t>1</a:t>
                      </a:r>
                      <a:endParaRPr sz="4500" baseline="-16666">
                        <a:latin typeface="Times New Roman"/>
                        <a:cs typeface="Times New Roman"/>
                      </a:endParaRPr>
                    </a:p>
                  </a:txBody>
                  <a:tcPr marL="0" marR="0" marT="252095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600" i="1" spc="-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4500" spc="-37" baseline="-16666" dirty="0">
                          <a:latin typeface="Times New Roman"/>
                          <a:cs typeface="Times New Roman"/>
                        </a:rPr>
                        <a:t>2</a:t>
                      </a:r>
                      <a:endParaRPr sz="4500" baseline="-16666">
                        <a:latin typeface="Times New Roman"/>
                        <a:cs typeface="Times New Roman"/>
                      </a:endParaRPr>
                    </a:p>
                  </a:txBody>
                  <a:tcPr marL="0" marR="0" marT="251460" marB="0"/>
                </a:tc>
                <a:tc>
                  <a:txBody>
                    <a:bodyPr/>
                    <a:lstStyle/>
                    <a:p>
                      <a:pPr marL="699770">
                        <a:lnSpc>
                          <a:spcPct val="100000"/>
                        </a:lnSpc>
                        <a:spcBef>
                          <a:spcPts val="1965"/>
                        </a:spcBef>
                      </a:pPr>
                      <a:r>
                        <a:rPr sz="3600" i="1" spc="-2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4500" spc="-37" baseline="-16666" dirty="0">
                          <a:latin typeface="Times New Roman"/>
                          <a:cs typeface="Times New Roman"/>
                        </a:rPr>
                        <a:t>3</a:t>
                      </a:r>
                      <a:endParaRPr sz="4500" baseline="-16666">
                        <a:latin typeface="Times New Roman"/>
                        <a:cs typeface="Times New Roman"/>
                      </a:endParaRPr>
                    </a:p>
                  </a:txBody>
                  <a:tcPr marL="0" marR="0" marT="2495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155575">
                        <a:lnSpc>
                          <a:spcPts val="4115"/>
                        </a:lnSpc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4115"/>
                        </a:lnSpc>
                      </a:pPr>
                      <a:r>
                        <a:rPr sz="36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9905">
                        <a:lnSpc>
                          <a:spcPts val="4050"/>
                        </a:lnSpc>
                      </a:pPr>
                      <a:r>
                        <a:rPr sz="3600" spc="-25" dirty="0">
                          <a:latin typeface="Times New Roman"/>
                          <a:cs typeface="Times New Roman"/>
                        </a:rPr>
                        <a:t>011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8739" y="334899"/>
            <a:ext cx="8880475" cy="5983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1625">
              <a:lnSpc>
                <a:spcPts val="365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  <a:p>
            <a:pPr marL="2564765">
              <a:lnSpc>
                <a:spcPts val="4130"/>
              </a:lnSpc>
            </a:pPr>
            <a:r>
              <a:rPr sz="3600" i="1" spc="-50" dirty="0">
                <a:latin typeface="Times New Roman"/>
                <a:cs typeface="Times New Roman"/>
              </a:rPr>
              <a:t>A</a:t>
            </a:r>
            <a:r>
              <a:rPr sz="3600" i="1" spc="-51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3600">
              <a:latin typeface="Times New Roman"/>
              <a:cs typeface="Times New Roman"/>
            </a:endParaRPr>
          </a:p>
          <a:p>
            <a:pPr marL="2468245">
              <a:lnSpc>
                <a:spcPct val="100000"/>
              </a:lnSpc>
            </a:pPr>
            <a:r>
              <a:rPr sz="3600" i="1" dirty="0">
                <a:latin typeface="Times New Roman"/>
                <a:cs typeface="Times New Roman"/>
              </a:rPr>
              <a:t>B</a:t>
            </a:r>
            <a:r>
              <a:rPr sz="3600" i="1" spc="-34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:</a:t>
            </a:r>
            <a:endParaRPr sz="3600">
              <a:latin typeface="Times New Roman"/>
              <a:cs typeface="Times New Roman"/>
            </a:endParaRPr>
          </a:p>
          <a:p>
            <a:pPr marL="12700" marR="1398270" indent="2212340">
              <a:lnSpc>
                <a:spcPct val="240000"/>
              </a:lnSpc>
              <a:spcBef>
                <a:spcPts val="1605"/>
              </a:spcBef>
              <a:tabLst>
                <a:tab pos="7192645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There</a:t>
            </a:r>
            <a:r>
              <a:rPr sz="32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 solution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Because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total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length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400" i="1" spc="-75" baseline="1543" dirty="0">
                <a:latin typeface="Times New Roman"/>
                <a:cs typeface="Times New Roman"/>
              </a:rPr>
              <a:t>B</a:t>
            </a:r>
            <a:endParaRPr sz="5400" baseline="154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65785" algn="l"/>
                <a:tab pos="8585835" algn="l"/>
              </a:tabLst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smaller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than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total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length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600" i="1" spc="-50" dirty="0">
                <a:latin typeface="Times New Roman"/>
                <a:cs typeface="Times New Roman"/>
              </a:rPr>
              <a:t>A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0600"/>
            <a:ext cx="9144000" cy="5143500"/>
            <a:chOff x="0" y="99060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419099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4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1828800"/>
              <a:ext cx="8686800" cy="47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19300"/>
              <a:ext cx="9143969" cy="4114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8739" y="2196782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8876" y="6509384"/>
            <a:ext cx="3359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CF00"/>
                </a:solidFill>
                <a:latin typeface="Comic Sans MS"/>
                <a:cs typeface="Comic Sans MS"/>
              </a:rPr>
              <a:t>146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5143500"/>
            <a:chOff x="123825" y="990600"/>
            <a:chExt cx="9020175" cy="5143500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" y="2019300"/>
              <a:ext cx="8801100" cy="4114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31457" y="2196782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5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746" y="103585"/>
            <a:ext cx="6341686" cy="47100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76212"/>
            <a:ext cx="21082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5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3875" y="1571625"/>
            <a:ext cx="7610475" cy="2705735"/>
            <a:chOff x="523875" y="1571625"/>
            <a:chExt cx="7610475" cy="2705735"/>
          </a:xfrm>
        </p:grpSpPr>
        <p:sp>
          <p:nvSpPr>
            <p:cNvPr id="5" name="object 5"/>
            <p:cNvSpPr/>
            <p:nvPr/>
          </p:nvSpPr>
          <p:spPr>
            <a:xfrm>
              <a:off x="538162" y="1757426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685800" y="0"/>
                  </a:moveTo>
                  <a:lnTo>
                    <a:pt x="152400" y="304800"/>
                  </a:lnTo>
                </a:path>
                <a:path w="685800" h="762000">
                  <a:moveTo>
                    <a:pt x="533400" y="457200"/>
                  </a:moveTo>
                  <a:lnTo>
                    <a:pt x="0" y="76200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7800" y="1619250"/>
              <a:ext cx="1143000" cy="914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71562" y="1757426"/>
              <a:ext cx="1067435" cy="723900"/>
            </a:xfrm>
            <a:custGeom>
              <a:avLst/>
              <a:gdLst/>
              <a:ahLst/>
              <a:cxnLst/>
              <a:rect l="l" t="t" r="r" b="b"/>
              <a:pathLst>
                <a:path w="1067435" h="723900">
                  <a:moveTo>
                    <a:pt x="1066863" y="0"/>
                  </a:moveTo>
                  <a:lnTo>
                    <a:pt x="838263" y="152400"/>
                  </a:lnTo>
                </a:path>
                <a:path w="1067435" h="723900">
                  <a:moveTo>
                    <a:pt x="228663" y="571500"/>
                  </a:moveTo>
                  <a:lnTo>
                    <a:pt x="0" y="72390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6500" y="1600200"/>
              <a:ext cx="1143000" cy="10477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33625" y="1757426"/>
              <a:ext cx="1485900" cy="725805"/>
            </a:xfrm>
            <a:custGeom>
              <a:avLst/>
              <a:gdLst/>
              <a:ahLst/>
              <a:cxnLst/>
              <a:rect l="l" t="t" r="r" b="b"/>
              <a:pathLst>
                <a:path w="1485900" h="725805">
                  <a:moveTo>
                    <a:pt x="1485900" y="0"/>
                  </a:moveTo>
                  <a:lnTo>
                    <a:pt x="952500" y="304800"/>
                  </a:lnTo>
                </a:path>
                <a:path w="1485900" h="725805">
                  <a:moveTo>
                    <a:pt x="266700" y="457200"/>
                  </a:moveTo>
                  <a:lnTo>
                    <a:pt x="0" y="725424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200" y="1600200"/>
              <a:ext cx="1143000" cy="10477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38425" y="1833625"/>
              <a:ext cx="2019300" cy="533400"/>
            </a:xfrm>
            <a:custGeom>
              <a:avLst/>
              <a:gdLst/>
              <a:ahLst/>
              <a:cxnLst/>
              <a:rect l="l" t="t" r="r" b="b"/>
              <a:pathLst>
                <a:path w="2019300" h="533400">
                  <a:moveTo>
                    <a:pt x="2019300" y="0"/>
                  </a:moveTo>
                  <a:lnTo>
                    <a:pt x="1790700" y="152400"/>
                  </a:lnTo>
                </a:path>
                <a:path w="2019300" h="533400">
                  <a:moveTo>
                    <a:pt x="228600" y="381000"/>
                  </a:moveTo>
                  <a:lnTo>
                    <a:pt x="0" y="53340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400" y="1571625"/>
              <a:ext cx="1143000" cy="10572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6126" y="1709801"/>
              <a:ext cx="2371725" cy="828675"/>
            </a:xfrm>
            <a:custGeom>
              <a:avLst/>
              <a:gdLst/>
              <a:ahLst/>
              <a:cxnLst/>
              <a:rect l="l" t="t" r="r" b="b"/>
              <a:pathLst>
                <a:path w="2371725" h="828675">
                  <a:moveTo>
                    <a:pt x="2371725" y="0"/>
                  </a:moveTo>
                  <a:lnTo>
                    <a:pt x="1838325" y="304800"/>
                  </a:lnTo>
                </a:path>
                <a:path w="2371725" h="828675">
                  <a:moveTo>
                    <a:pt x="533400" y="523875"/>
                  </a:moveTo>
                  <a:lnTo>
                    <a:pt x="0" y="828675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0" y="1571625"/>
              <a:ext cx="1143000" cy="10572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81501" y="1728851"/>
              <a:ext cx="2266950" cy="806450"/>
            </a:xfrm>
            <a:custGeom>
              <a:avLst/>
              <a:gdLst/>
              <a:ahLst/>
              <a:cxnLst/>
              <a:rect l="l" t="t" r="r" b="b"/>
              <a:pathLst>
                <a:path w="2266950" h="806450">
                  <a:moveTo>
                    <a:pt x="2266950" y="0"/>
                  </a:moveTo>
                  <a:lnTo>
                    <a:pt x="1733550" y="304800"/>
                  </a:lnTo>
                </a:path>
                <a:path w="2266950" h="806450">
                  <a:moveTo>
                    <a:pt x="350774" y="619125"/>
                  </a:moveTo>
                  <a:lnTo>
                    <a:pt x="0" y="806450"/>
                  </a:lnTo>
                </a:path>
                <a:path w="2266950" h="806450">
                  <a:moveTo>
                    <a:pt x="1227074" y="523875"/>
                  </a:moveTo>
                  <a:lnTo>
                    <a:pt x="876300" y="712724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53150" y="1600200"/>
              <a:ext cx="1143000" cy="10477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19826" y="1757426"/>
              <a:ext cx="1171575" cy="684530"/>
            </a:xfrm>
            <a:custGeom>
              <a:avLst/>
              <a:gdLst/>
              <a:ahLst/>
              <a:cxnLst/>
              <a:rect l="l" t="t" r="r" b="b"/>
              <a:pathLst>
                <a:path w="1171575" h="684530">
                  <a:moveTo>
                    <a:pt x="1171575" y="0"/>
                  </a:moveTo>
                  <a:lnTo>
                    <a:pt x="819150" y="188849"/>
                  </a:lnTo>
                </a:path>
                <a:path w="1171575" h="684530">
                  <a:moveTo>
                    <a:pt x="350774" y="495300"/>
                  </a:moveTo>
                  <a:lnTo>
                    <a:pt x="0" y="684149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1350" y="1571625"/>
              <a:ext cx="1143000" cy="10572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67551" y="1766951"/>
              <a:ext cx="1379855" cy="755650"/>
            </a:xfrm>
            <a:custGeom>
              <a:avLst/>
              <a:gdLst/>
              <a:ahLst/>
              <a:cxnLst/>
              <a:rect l="l" t="t" r="r" b="b"/>
              <a:pathLst>
                <a:path w="1379854" h="755650">
                  <a:moveTo>
                    <a:pt x="1084199" y="66675"/>
                  </a:moveTo>
                  <a:lnTo>
                    <a:pt x="742950" y="249174"/>
                  </a:lnTo>
                </a:path>
                <a:path w="1379854" h="755650">
                  <a:moveTo>
                    <a:pt x="341249" y="571500"/>
                  </a:moveTo>
                  <a:lnTo>
                    <a:pt x="0" y="755650"/>
                  </a:lnTo>
                </a:path>
                <a:path w="1379854" h="755650">
                  <a:moveTo>
                    <a:pt x="1379474" y="0"/>
                  </a:moveTo>
                  <a:lnTo>
                    <a:pt x="1028700" y="188849"/>
                  </a:lnTo>
                </a:path>
                <a:path w="1379854" h="755650">
                  <a:moveTo>
                    <a:pt x="1171575" y="485775"/>
                  </a:moveTo>
                  <a:lnTo>
                    <a:pt x="819150" y="674624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0325" y="3252851"/>
              <a:ext cx="685800" cy="1019175"/>
            </a:xfrm>
            <a:custGeom>
              <a:avLst/>
              <a:gdLst/>
              <a:ahLst/>
              <a:cxnLst/>
              <a:rect l="l" t="t" r="r" b="b"/>
              <a:pathLst>
                <a:path w="685800" h="1019175">
                  <a:moveTo>
                    <a:pt x="342900" y="0"/>
                  </a:moveTo>
                  <a:lnTo>
                    <a:pt x="0" y="342519"/>
                  </a:lnTo>
                  <a:lnTo>
                    <a:pt x="171450" y="342519"/>
                  </a:lnTo>
                  <a:lnTo>
                    <a:pt x="171450" y="676529"/>
                  </a:lnTo>
                  <a:lnTo>
                    <a:pt x="0" y="676529"/>
                  </a:lnTo>
                  <a:lnTo>
                    <a:pt x="342900" y="1019175"/>
                  </a:lnTo>
                  <a:lnTo>
                    <a:pt x="685800" y="676529"/>
                  </a:lnTo>
                  <a:lnTo>
                    <a:pt x="514350" y="676529"/>
                  </a:lnTo>
                  <a:lnTo>
                    <a:pt x="514350" y="342519"/>
                  </a:lnTo>
                  <a:lnTo>
                    <a:pt x="685800" y="342519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00325" y="3252851"/>
              <a:ext cx="685800" cy="1019175"/>
            </a:xfrm>
            <a:custGeom>
              <a:avLst/>
              <a:gdLst/>
              <a:ahLst/>
              <a:cxnLst/>
              <a:rect l="l" t="t" r="r" b="b"/>
              <a:pathLst>
                <a:path w="685800" h="1019175">
                  <a:moveTo>
                    <a:pt x="0" y="342519"/>
                  </a:moveTo>
                  <a:lnTo>
                    <a:pt x="342900" y="0"/>
                  </a:lnTo>
                  <a:lnTo>
                    <a:pt x="685800" y="342519"/>
                  </a:lnTo>
                  <a:lnTo>
                    <a:pt x="514350" y="342519"/>
                  </a:lnTo>
                  <a:lnTo>
                    <a:pt x="514350" y="676529"/>
                  </a:lnTo>
                  <a:lnTo>
                    <a:pt x="685800" y="676529"/>
                  </a:lnTo>
                  <a:lnTo>
                    <a:pt x="342900" y="1019175"/>
                  </a:lnTo>
                  <a:lnTo>
                    <a:pt x="0" y="676529"/>
                  </a:lnTo>
                  <a:lnTo>
                    <a:pt x="171450" y="676529"/>
                  </a:lnTo>
                  <a:lnTo>
                    <a:pt x="171450" y="342519"/>
                  </a:lnTo>
                  <a:lnTo>
                    <a:pt x="0" y="34251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89601" y="2837497"/>
            <a:ext cx="1609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99"/>
                </a:solidFill>
                <a:latin typeface="Comic Sans MS"/>
                <a:cs typeface="Comic Sans MS"/>
              </a:rPr>
              <a:t>Numerator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16509" y="4455731"/>
            <a:ext cx="8425180" cy="1571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93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333399"/>
                </a:solidFill>
                <a:latin typeface="Comic Sans MS"/>
                <a:cs typeface="Comic Sans MS"/>
              </a:rPr>
              <a:t>Denominator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But</a:t>
            </a:r>
            <a:r>
              <a:rPr sz="2400" b="1" spc="-3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In</a:t>
            </a:r>
            <a:r>
              <a:rPr sz="2400" b="1" spc="-1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general</a:t>
            </a:r>
            <a:r>
              <a:rPr sz="2400" b="1" spc="-8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there</a:t>
            </a:r>
            <a:r>
              <a:rPr sz="2400" b="1" spc="-1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is</a:t>
            </a:r>
            <a:r>
              <a:rPr sz="2400" b="1" spc="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no</a:t>
            </a:r>
            <a:r>
              <a:rPr sz="2400" b="1" spc="-8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any</a:t>
            </a:r>
            <a:r>
              <a:rPr sz="2400" b="1" spc="-7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algorithm</a:t>
            </a:r>
            <a:r>
              <a:rPr sz="2400" b="1" spc="-1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present</a:t>
            </a:r>
            <a:r>
              <a:rPr sz="2400" b="1" spc="-3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to</a:t>
            </a:r>
            <a:r>
              <a:rPr sz="2400" b="1" spc="-8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spc="-20" dirty="0">
                <a:solidFill>
                  <a:srgbClr val="333399"/>
                </a:solidFill>
                <a:latin typeface="Comic Sans MS"/>
                <a:cs typeface="Comic Sans MS"/>
              </a:rPr>
              <a:t>find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out</a:t>
            </a:r>
            <a:r>
              <a:rPr sz="2400" b="1" spc="-8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match</a:t>
            </a:r>
            <a:r>
              <a:rPr sz="2400" b="1" spc="35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for</a:t>
            </a:r>
            <a:r>
              <a:rPr sz="2400" b="1" spc="-30" dirty="0">
                <a:solidFill>
                  <a:srgbClr val="3333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333399"/>
                </a:solidFill>
                <a:latin typeface="Comic Sans MS"/>
                <a:cs typeface="Comic Sans MS"/>
              </a:rPr>
              <a:t>PCP</a:t>
            </a:r>
            <a:r>
              <a:rPr sz="2400" b="1" spc="-10" dirty="0">
                <a:solidFill>
                  <a:srgbClr val="333399"/>
                </a:solidFill>
                <a:latin typeface="Comic Sans MS"/>
                <a:cs typeface="Comic Sans MS"/>
              </a:rPr>
              <a:t> problem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9028" y="155599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291" y="0"/>
                </a:lnTo>
              </a:path>
            </a:pathLst>
          </a:custGeom>
          <a:ln w="18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7982" y="185164"/>
            <a:ext cx="7985759" cy="185293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Theorem:</a:t>
            </a:r>
            <a:endParaRPr sz="3200">
              <a:latin typeface="Comic Sans MS"/>
              <a:cs typeface="Comic Sans MS"/>
            </a:endParaRPr>
          </a:p>
          <a:p>
            <a:pPr marL="410209">
              <a:lnSpc>
                <a:spcPct val="100000"/>
              </a:lnSpc>
              <a:spcBef>
                <a:spcPts val="715"/>
              </a:spcBef>
              <a:tabLst>
                <a:tab pos="3117215" algn="l"/>
                <a:tab pos="3624579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850" i="1" spc="-50" dirty="0">
                <a:latin typeface="Comic Sans MS"/>
                <a:cs typeface="Comic Sans MS"/>
              </a:rPr>
              <a:t>L</a:t>
            </a:r>
            <a:r>
              <a:rPr sz="3850" i="1" dirty="0"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decidable,</a:t>
            </a:r>
            <a:endParaRPr sz="3200">
              <a:latin typeface="Comic Sans MS"/>
              <a:cs typeface="Comic Sans MS"/>
            </a:endParaRPr>
          </a:p>
          <a:p>
            <a:pPr marL="410209">
              <a:lnSpc>
                <a:spcPct val="100000"/>
              </a:lnSpc>
              <a:spcBef>
                <a:spcPts val="335"/>
              </a:spcBef>
              <a:tabLst>
                <a:tab pos="456057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then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its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complement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325" i="1" baseline="-2347" dirty="0">
                <a:latin typeface="Comic Sans MS"/>
                <a:cs typeface="Comic Sans MS"/>
              </a:rPr>
              <a:t>L</a:t>
            </a:r>
            <a:r>
              <a:rPr sz="5325" i="1" spc="637" baseline="-2347" dirty="0"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too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6828" y="513739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291" y="0"/>
                </a:lnTo>
              </a:path>
            </a:pathLst>
          </a:custGeom>
          <a:ln w="18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9135" y="5926444"/>
            <a:ext cx="270510" cy="0"/>
          </a:xfrm>
          <a:custGeom>
            <a:avLst/>
            <a:gdLst/>
            <a:ahLst/>
            <a:cxnLst/>
            <a:rect l="l" t="t" r="r" b="b"/>
            <a:pathLst>
              <a:path w="270510">
                <a:moveTo>
                  <a:pt x="0" y="0"/>
                </a:moveTo>
                <a:lnTo>
                  <a:pt x="269991" y="0"/>
                </a:lnTo>
              </a:path>
            </a:pathLst>
          </a:custGeom>
          <a:ln w="237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6057" y="3619148"/>
            <a:ext cx="8647430" cy="288671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Proof:</a:t>
            </a:r>
            <a:endParaRPr sz="3200">
              <a:latin typeface="Comic Sans MS"/>
              <a:cs typeface="Comic Sans MS"/>
            </a:endParaRPr>
          </a:p>
          <a:p>
            <a:pPr marL="643255">
              <a:lnSpc>
                <a:spcPct val="100000"/>
              </a:lnSpc>
              <a:spcBef>
                <a:spcPts val="1270"/>
              </a:spcBef>
              <a:tabLst>
                <a:tab pos="5160010" algn="l"/>
                <a:tab pos="610616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Build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100" i="1" dirty="0">
                <a:latin typeface="Times New Roman"/>
                <a:cs typeface="Times New Roman"/>
              </a:rPr>
              <a:t>M</a:t>
            </a:r>
            <a:r>
              <a:rPr sz="4100" i="1" spc="-465" dirty="0">
                <a:latin typeface="Times New Roman"/>
                <a:cs typeface="Times New Roman"/>
              </a:rPr>
              <a:t> </a:t>
            </a:r>
            <a:r>
              <a:rPr sz="6150" spc="-75" baseline="4065" dirty="0">
                <a:latin typeface="Symbol"/>
                <a:cs typeface="Symbol"/>
              </a:rPr>
              <a:t></a:t>
            </a:r>
            <a:r>
              <a:rPr sz="6150" baseline="4065" dirty="0">
                <a:latin typeface="Times New Roman"/>
                <a:cs typeface="Times New Roman"/>
              </a:rPr>
              <a:t>	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endParaRPr sz="3200">
              <a:latin typeface="Comic Sans MS"/>
              <a:cs typeface="Comic Sans MS"/>
            </a:endParaRPr>
          </a:p>
          <a:p>
            <a:pPr marL="643255">
              <a:lnSpc>
                <a:spcPct val="100000"/>
              </a:lnSpc>
              <a:spcBef>
                <a:spcPts val="385"/>
              </a:spcBef>
              <a:tabLst>
                <a:tab pos="2360295" algn="l"/>
                <a:tab pos="2831465" algn="l"/>
              </a:tabLst>
            </a:pP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550" i="1" spc="-50" dirty="0">
                <a:latin typeface="Comic Sans MS"/>
                <a:cs typeface="Comic Sans MS"/>
              </a:rPr>
              <a:t>L</a:t>
            </a:r>
            <a:r>
              <a:rPr sz="3550" i="1" dirty="0">
                <a:latin typeface="Comic Sans MS"/>
                <a:cs typeface="Comic Sans MS"/>
              </a:rPr>
              <a:t>	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4800" spc="-75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4800" spc="-30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4800" spc="15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4800" spc="-202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4800" spc="-67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4800" baseline="1736">
              <a:latin typeface="Comic Sans MS"/>
              <a:cs typeface="Comic Sans MS"/>
            </a:endParaRPr>
          </a:p>
          <a:p>
            <a:pPr marR="91440" algn="ctr">
              <a:lnSpc>
                <a:spcPct val="100000"/>
              </a:lnSpc>
              <a:spcBef>
                <a:spcPts val="1500"/>
              </a:spcBef>
              <a:tabLst>
                <a:tab pos="3856354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</a:t>
            </a:r>
            <a:r>
              <a:rPr sz="3200" spc="-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6150" i="1" baseline="-6775" dirty="0">
                <a:latin typeface="Times New Roman"/>
                <a:cs typeface="Times New Roman"/>
              </a:rPr>
              <a:t>M</a:t>
            </a:r>
            <a:r>
              <a:rPr sz="6150" i="1" spc="-727" baseline="-6775" dirty="0">
                <a:latin typeface="Times New Roman"/>
                <a:cs typeface="Times New Roman"/>
              </a:rPr>
              <a:t> </a:t>
            </a:r>
            <a:r>
              <a:rPr sz="6150" baseline="-4065" dirty="0">
                <a:latin typeface="Symbol"/>
                <a:cs typeface="Symbol"/>
              </a:rPr>
              <a:t></a:t>
            </a:r>
            <a:r>
              <a:rPr sz="6150" spc="-120" baseline="-406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decider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675" i="1" baseline="-4369" dirty="0">
                <a:latin typeface="Comic Sans MS"/>
                <a:cs typeface="Comic Sans MS"/>
              </a:rPr>
              <a:t>L</a:t>
            </a:r>
            <a:r>
              <a:rPr sz="6675" i="1" spc="157" baseline="-4369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45110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333399"/>
                </a:solidFill>
                <a:latin typeface="Arial"/>
                <a:cs typeface="Arial"/>
              </a:rPr>
              <a:t>Time</a:t>
            </a:r>
            <a:r>
              <a:rPr b="1" spc="-1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333399"/>
                </a:solidFill>
                <a:latin typeface="Arial"/>
                <a:cs typeface="Arial"/>
              </a:rPr>
              <a:t>Complexity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739" y="2074481"/>
            <a:ext cx="8837930" cy="34442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6350" indent="227965" algn="just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Comic Sans MS"/>
                <a:cs typeface="Comic Sans MS"/>
              </a:rPr>
              <a:t>Computability</a:t>
            </a:r>
            <a:r>
              <a:rPr sz="2750" b="1" spc="340" dirty="0">
                <a:latin typeface="Comic Sans MS"/>
                <a:cs typeface="Comic Sans MS"/>
              </a:rPr>
              <a:t>   </a:t>
            </a:r>
            <a:r>
              <a:rPr sz="2750" b="1" dirty="0">
                <a:latin typeface="Comic Sans MS"/>
                <a:cs typeface="Comic Sans MS"/>
              </a:rPr>
              <a:t>Classes:</a:t>
            </a:r>
            <a:r>
              <a:rPr sz="2750" b="1" spc="360" dirty="0">
                <a:latin typeface="Comic Sans MS"/>
                <a:cs typeface="Comic Sans MS"/>
              </a:rPr>
              <a:t>   </a:t>
            </a:r>
            <a:r>
              <a:rPr sz="2750" dirty="0">
                <a:latin typeface="Comic Sans MS"/>
                <a:cs typeface="Comic Sans MS"/>
              </a:rPr>
              <a:t>sets</a:t>
            </a:r>
            <a:r>
              <a:rPr sz="2750" spc="345" dirty="0">
                <a:latin typeface="Comic Sans MS"/>
                <a:cs typeface="Comic Sans MS"/>
              </a:rPr>
              <a:t>   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350" dirty="0">
                <a:latin typeface="Comic Sans MS"/>
                <a:cs typeface="Comic Sans MS"/>
              </a:rPr>
              <a:t>    </a:t>
            </a:r>
            <a:r>
              <a:rPr sz="2750" spc="-10" dirty="0">
                <a:latin typeface="Comic Sans MS"/>
                <a:cs typeface="Comic Sans MS"/>
              </a:rPr>
              <a:t>problems </a:t>
            </a:r>
            <a:r>
              <a:rPr sz="2750" dirty="0">
                <a:latin typeface="Comic Sans MS"/>
                <a:cs typeface="Comic Sans MS"/>
              </a:rPr>
              <a:t>(languages)</a:t>
            </a:r>
            <a:r>
              <a:rPr sz="2750" spc="37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that</a:t>
            </a:r>
            <a:r>
              <a:rPr sz="2750" spc="3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can</a:t>
            </a:r>
            <a:r>
              <a:rPr sz="2750" spc="3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be</a:t>
            </a:r>
            <a:r>
              <a:rPr sz="2750" spc="3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solved</a:t>
            </a:r>
            <a:r>
              <a:rPr sz="2750" spc="37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(decided/recognized) </a:t>
            </a:r>
            <a:r>
              <a:rPr sz="2750" dirty="0">
                <a:latin typeface="Comic Sans MS"/>
                <a:cs typeface="Comic Sans MS"/>
              </a:rPr>
              <a:t>by</a:t>
            </a:r>
            <a:r>
              <a:rPr sz="2750" spc="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-2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given</a:t>
            </a:r>
            <a:r>
              <a:rPr sz="2750" spc="17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machine.</a:t>
            </a:r>
            <a:endParaRPr sz="2750">
              <a:latin typeface="Comic Sans MS"/>
              <a:cs typeface="Comic Sans MS"/>
            </a:endParaRPr>
          </a:p>
          <a:p>
            <a:pPr marL="12700" marR="5080" indent="-11430" algn="just">
              <a:lnSpc>
                <a:spcPct val="101699"/>
              </a:lnSpc>
              <a:spcBef>
                <a:spcPts val="3404"/>
              </a:spcBef>
              <a:buFont typeface="Arial MT"/>
              <a:buChar char="•"/>
              <a:tabLst>
                <a:tab pos="135890" algn="l"/>
              </a:tabLst>
            </a:pPr>
            <a:r>
              <a:rPr sz="2750" b="1" dirty="0">
                <a:latin typeface="Comic Sans MS"/>
                <a:cs typeface="Comic Sans MS"/>
              </a:rPr>
              <a:t>	Complexity</a:t>
            </a:r>
            <a:r>
              <a:rPr sz="2750" b="1" spc="495" dirty="0">
                <a:latin typeface="Comic Sans MS"/>
                <a:cs typeface="Comic Sans MS"/>
              </a:rPr>
              <a:t> </a:t>
            </a:r>
            <a:r>
              <a:rPr sz="2750" b="1" dirty="0">
                <a:latin typeface="Comic Sans MS"/>
                <a:cs typeface="Comic Sans MS"/>
              </a:rPr>
              <a:t>Classes:</a:t>
            </a:r>
            <a:r>
              <a:rPr sz="2750" b="1" spc="5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sets</a:t>
            </a:r>
            <a:r>
              <a:rPr sz="2750" spc="7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4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problems</a:t>
            </a:r>
            <a:r>
              <a:rPr sz="2750" spc="45" dirty="0">
                <a:latin typeface="Comic Sans MS"/>
                <a:cs typeface="Comic Sans MS"/>
              </a:rPr>
              <a:t>  </a:t>
            </a:r>
            <a:r>
              <a:rPr sz="2750" spc="-10" dirty="0">
                <a:latin typeface="Comic Sans MS"/>
                <a:cs typeface="Comic Sans MS"/>
              </a:rPr>
              <a:t>(languages) </a:t>
            </a:r>
            <a:r>
              <a:rPr sz="2750" dirty="0">
                <a:latin typeface="Comic Sans MS"/>
                <a:cs typeface="Comic Sans MS"/>
              </a:rPr>
              <a:t>that</a:t>
            </a:r>
            <a:r>
              <a:rPr sz="2750" spc="8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can</a:t>
            </a:r>
            <a:r>
              <a:rPr sz="2750" spc="9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be</a:t>
            </a:r>
            <a:r>
              <a:rPr sz="2750" spc="9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solved</a:t>
            </a:r>
            <a:r>
              <a:rPr sz="2750" spc="11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(decided)</a:t>
            </a:r>
            <a:r>
              <a:rPr sz="2750" spc="9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by</a:t>
            </a:r>
            <a:r>
              <a:rPr sz="2750" spc="5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6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given</a:t>
            </a:r>
            <a:r>
              <a:rPr sz="2750" spc="55" dirty="0">
                <a:latin typeface="Comic Sans MS"/>
                <a:cs typeface="Comic Sans MS"/>
              </a:rPr>
              <a:t>  </a:t>
            </a:r>
            <a:r>
              <a:rPr sz="2750" spc="-10" dirty="0">
                <a:latin typeface="Comic Sans MS"/>
                <a:cs typeface="Comic Sans MS"/>
              </a:rPr>
              <a:t>machine </a:t>
            </a:r>
            <a:r>
              <a:rPr sz="2750" dirty="0">
                <a:latin typeface="Comic Sans MS"/>
                <a:cs typeface="Comic Sans MS"/>
              </a:rPr>
              <a:t>(usually</a:t>
            </a:r>
            <a:r>
              <a:rPr sz="2750" spc="31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33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TM)</a:t>
            </a:r>
            <a:r>
              <a:rPr sz="2750" spc="34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within</a:t>
            </a:r>
            <a:r>
              <a:rPr sz="2750" spc="27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33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limited</a:t>
            </a:r>
            <a:r>
              <a:rPr sz="2750" spc="34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amount</a:t>
            </a:r>
            <a:r>
              <a:rPr sz="2750" spc="270" dirty="0">
                <a:latin typeface="Comic Sans MS"/>
                <a:cs typeface="Comic Sans MS"/>
              </a:rPr>
              <a:t>  </a:t>
            </a:r>
            <a:r>
              <a:rPr sz="2750" spc="-10" dirty="0">
                <a:latin typeface="Comic Sans MS"/>
                <a:cs typeface="Comic Sans MS"/>
              </a:rPr>
              <a:t>(usually </a:t>
            </a:r>
            <a:r>
              <a:rPr sz="2750" dirty="0">
                <a:latin typeface="Comic Sans MS"/>
                <a:cs typeface="Comic Sans MS"/>
              </a:rPr>
              <a:t>function</a:t>
            </a:r>
            <a:r>
              <a:rPr sz="2750" spc="17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input</a:t>
            </a:r>
            <a:r>
              <a:rPr sz="2750" spc="114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size)</a:t>
            </a:r>
            <a:r>
              <a:rPr sz="2750" spc="17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-5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time</a:t>
            </a:r>
            <a:r>
              <a:rPr sz="2750" spc="12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or</a:t>
            </a:r>
            <a:r>
              <a:rPr sz="2750" spc="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space.</a:t>
            </a:r>
            <a:r>
              <a:rPr sz="2750" spc="5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(Tractable)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947" y="424878"/>
            <a:ext cx="67830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Solvable</a:t>
            </a:r>
            <a:r>
              <a:rPr sz="32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32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Unsolvable</a:t>
            </a:r>
            <a:r>
              <a:rPr sz="32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3399"/>
                </a:solidFill>
                <a:latin typeface="Arial"/>
                <a:cs typeface="Arial"/>
              </a:rPr>
              <a:t>Problems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2803" y="1252219"/>
            <a:ext cx="13195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omic Sans MS"/>
                <a:cs typeface="Comic Sans MS"/>
              </a:rPr>
              <a:t>Problem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250" y="2458719"/>
            <a:ext cx="176466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omic Sans MS"/>
                <a:cs typeface="Comic Sans MS"/>
              </a:rPr>
              <a:t>Unsolvable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8704" y="2487294"/>
            <a:ext cx="14001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omic Sans MS"/>
                <a:cs typeface="Comic Sans MS"/>
              </a:rPr>
              <a:t>Solvable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2876" y="1761362"/>
            <a:ext cx="2286000" cy="685165"/>
          </a:xfrm>
          <a:custGeom>
            <a:avLst/>
            <a:gdLst/>
            <a:ahLst/>
            <a:cxnLst/>
            <a:rect l="l" t="t" r="r" b="b"/>
            <a:pathLst>
              <a:path w="2286000" h="685164">
                <a:moveTo>
                  <a:pt x="2285873" y="684911"/>
                </a:moveTo>
                <a:lnTo>
                  <a:pt x="2268550" y="658368"/>
                </a:lnTo>
                <a:lnTo>
                  <a:pt x="2239391" y="613664"/>
                </a:lnTo>
                <a:lnTo>
                  <a:pt x="2223363" y="641057"/>
                </a:lnTo>
                <a:lnTo>
                  <a:pt x="1127125" y="0"/>
                </a:lnTo>
                <a:lnTo>
                  <a:pt x="1123886" y="5524"/>
                </a:lnTo>
                <a:lnTo>
                  <a:pt x="1120648" y="127"/>
                </a:lnTo>
                <a:lnTo>
                  <a:pt x="62026" y="634098"/>
                </a:lnTo>
                <a:lnTo>
                  <a:pt x="45720" y="606806"/>
                </a:lnTo>
                <a:lnTo>
                  <a:pt x="0" y="678561"/>
                </a:lnTo>
                <a:lnTo>
                  <a:pt x="84836" y="672211"/>
                </a:lnTo>
                <a:lnTo>
                  <a:pt x="72453" y="651510"/>
                </a:lnTo>
                <a:lnTo>
                  <a:pt x="68541" y="644994"/>
                </a:lnTo>
                <a:lnTo>
                  <a:pt x="1123810" y="12903"/>
                </a:lnTo>
                <a:lnTo>
                  <a:pt x="2216988" y="651967"/>
                </a:lnTo>
                <a:lnTo>
                  <a:pt x="2200910" y="679450"/>
                </a:lnTo>
                <a:lnTo>
                  <a:pt x="2285873" y="684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00301" y="2990214"/>
            <a:ext cx="2487930" cy="845185"/>
          </a:xfrm>
          <a:custGeom>
            <a:avLst/>
            <a:gdLst/>
            <a:ahLst/>
            <a:cxnLst/>
            <a:rect l="l" t="t" r="r" b="b"/>
            <a:pathLst>
              <a:path w="2487929" h="845185">
                <a:moveTo>
                  <a:pt x="1116457" y="10541"/>
                </a:moveTo>
                <a:lnTo>
                  <a:pt x="1109091" y="254"/>
                </a:lnTo>
                <a:lnTo>
                  <a:pt x="57975" y="758939"/>
                </a:lnTo>
                <a:lnTo>
                  <a:pt x="39370" y="733171"/>
                </a:lnTo>
                <a:lnTo>
                  <a:pt x="0" y="808609"/>
                </a:lnTo>
                <a:lnTo>
                  <a:pt x="84074" y="795020"/>
                </a:lnTo>
                <a:lnTo>
                  <a:pt x="70751" y="776605"/>
                </a:lnTo>
                <a:lnTo>
                  <a:pt x="65392" y="769188"/>
                </a:lnTo>
                <a:lnTo>
                  <a:pt x="1116457" y="10541"/>
                </a:lnTo>
                <a:close/>
              </a:path>
              <a:path w="2487929" h="845185">
                <a:moveTo>
                  <a:pt x="2487549" y="845185"/>
                </a:moveTo>
                <a:lnTo>
                  <a:pt x="2470264" y="816737"/>
                </a:lnTo>
                <a:lnTo>
                  <a:pt x="2443353" y="772414"/>
                </a:lnTo>
                <a:lnTo>
                  <a:pt x="2426436" y="799223"/>
                </a:lnTo>
                <a:lnTo>
                  <a:pt x="1155827" y="0"/>
                </a:lnTo>
                <a:lnTo>
                  <a:pt x="1149096" y="10795"/>
                </a:lnTo>
                <a:lnTo>
                  <a:pt x="2419642" y="809980"/>
                </a:lnTo>
                <a:lnTo>
                  <a:pt x="2402713" y="836803"/>
                </a:lnTo>
                <a:lnTo>
                  <a:pt x="2487549" y="845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83310" y="3767391"/>
            <a:ext cx="1420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mic Sans MS"/>
                <a:cs typeface="Comic Sans MS"/>
              </a:rPr>
              <a:t>Decidable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6130" y="3764343"/>
            <a:ext cx="1775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omic Sans MS"/>
                <a:cs typeface="Comic Sans MS"/>
              </a:rPr>
              <a:t>Undecidable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473646"/>
            <a:ext cx="5558155" cy="1243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5"/>
              </a:spcBef>
            </a:pP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Complexity</a:t>
            </a:r>
            <a:r>
              <a:rPr sz="395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definitions</a:t>
            </a:r>
            <a:r>
              <a:rPr sz="3950" spc="1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rgbClr val="333399"/>
                </a:solidFill>
                <a:latin typeface="Arial MT"/>
                <a:cs typeface="Arial MT"/>
              </a:rPr>
              <a:t>or </a:t>
            </a:r>
            <a:r>
              <a:rPr sz="3950" spc="-10" dirty="0">
                <a:solidFill>
                  <a:srgbClr val="333399"/>
                </a:solidFill>
                <a:latin typeface="Arial MT"/>
                <a:cs typeface="Arial MT"/>
              </a:rPr>
              <a:t>Measurements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761" y="1935607"/>
            <a:ext cx="2656205" cy="179006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Big-</a:t>
            </a:r>
            <a:r>
              <a:rPr sz="3200" spc="-25" dirty="0">
                <a:latin typeface="Arial MT"/>
                <a:cs typeface="Arial MT"/>
              </a:rPr>
              <a:t>Oh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Big-</a:t>
            </a:r>
            <a:r>
              <a:rPr sz="3200" spc="-10" dirty="0">
                <a:latin typeface="Arial MT"/>
                <a:cs typeface="Arial MT"/>
              </a:rPr>
              <a:t>Theta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Big</a:t>
            </a:r>
            <a:r>
              <a:rPr sz="3200" spc="-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-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Omega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83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25"/>
              </a:spcBef>
            </a:pPr>
            <a:r>
              <a:rPr sz="2750" dirty="0"/>
              <a:t>Big</a:t>
            </a:r>
            <a:r>
              <a:rPr sz="2750" spc="90" dirty="0"/>
              <a:t> </a:t>
            </a:r>
            <a:r>
              <a:rPr sz="2750" dirty="0"/>
              <a:t>Oh</a:t>
            </a:r>
            <a:r>
              <a:rPr sz="2750" spc="10" dirty="0"/>
              <a:t> </a:t>
            </a:r>
            <a:r>
              <a:rPr sz="2750" spc="-25" dirty="0"/>
              <a:t>(</a:t>
            </a:r>
            <a:r>
              <a:rPr sz="2750" i="1" spc="-25" dirty="0">
                <a:latin typeface="Calibri"/>
                <a:cs typeface="Calibri"/>
              </a:rPr>
              <a:t>O</a:t>
            </a:r>
            <a:r>
              <a:rPr sz="2750" spc="-25" dirty="0"/>
              <a:t>)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00410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35"/>
              </a:spcBef>
            </a:pPr>
            <a:r>
              <a:rPr dirty="0"/>
              <a:t>f(n)=</a:t>
            </a:r>
            <a:r>
              <a:rPr spc="-85" dirty="0"/>
              <a:t> </a:t>
            </a:r>
            <a:r>
              <a:rPr dirty="0"/>
              <a:t>O(g(n))</a:t>
            </a:r>
            <a:r>
              <a:rPr spc="-105" dirty="0"/>
              <a:t> </a:t>
            </a:r>
            <a:r>
              <a:rPr sz="2500" i="1" spc="-10" dirty="0">
                <a:solidFill>
                  <a:srgbClr val="FF0000"/>
                </a:solidFill>
                <a:latin typeface="Comic Sans MS"/>
                <a:cs typeface="Comic Sans MS"/>
              </a:rPr>
              <a:t>iff</a:t>
            </a:r>
            <a:r>
              <a:rPr sz="2500" i="1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exist</a:t>
            </a:r>
            <a:r>
              <a:rPr spc="-65" dirty="0"/>
              <a:t> </a:t>
            </a:r>
            <a:r>
              <a:rPr dirty="0"/>
              <a:t>positive</a:t>
            </a:r>
            <a:r>
              <a:rPr spc="-110" dirty="0"/>
              <a:t> </a:t>
            </a:r>
            <a:r>
              <a:rPr dirty="0"/>
              <a:t>constants</a:t>
            </a:r>
            <a:r>
              <a:rPr spc="-110" dirty="0"/>
              <a:t> </a:t>
            </a:r>
            <a:r>
              <a:rPr dirty="0"/>
              <a:t>c</a:t>
            </a:r>
            <a:r>
              <a:rPr spc="-2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25" dirty="0"/>
              <a:t>n0</a:t>
            </a:r>
            <a:endParaRPr sz="2500">
              <a:latin typeface="Comic Sans MS"/>
              <a:cs typeface="Comic Sans MS"/>
            </a:endParaRPr>
          </a:p>
          <a:p>
            <a:pPr marL="298450">
              <a:lnSpc>
                <a:spcPct val="100000"/>
              </a:lnSpc>
              <a:spcBef>
                <a:spcPts val="30"/>
              </a:spcBef>
            </a:pPr>
            <a:r>
              <a:rPr dirty="0"/>
              <a:t>such</a:t>
            </a:r>
            <a:r>
              <a:rPr spc="-25" dirty="0"/>
              <a:t> </a:t>
            </a:r>
            <a:r>
              <a:rPr dirty="0"/>
              <a:t>that f(n)</a:t>
            </a:r>
            <a:r>
              <a:rPr spc="-35" dirty="0"/>
              <a:t> </a:t>
            </a:r>
            <a:r>
              <a:rPr dirty="0"/>
              <a:t>≤</a:t>
            </a:r>
            <a:r>
              <a:rPr spc="-5" dirty="0"/>
              <a:t> </a:t>
            </a:r>
            <a:r>
              <a:rPr dirty="0"/>
              <a:t>cg(n)</a:t>
            </a:r>
            <a:r>
              <a:rPr spc="-4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all</a:t>
            </a:r>
            <a:r>
              <a:rPr spc="-45" dirty="0"/>
              <a:t> </a:t>
            </a:r>
            <a:r>
              <a:rPr dirty="0"/>
              <a:t>n</a:t>
            </a:r>
            <a:r>
              <a:rPr spc="30" dirty="0"/>
              <a:t> </a:t>
            </a:r>
            <a:r>
              <a:rPr dirty="0"/>
              <a:t>≥</a:t>
            </a:r>
            <a:r>
              <a:rPr spc="-80" dirty="0"/>
              <a:t> </a:t>
            </a:r>
            <a:r>
              <a:rPr spc="-25" dirty="0"/>
              <a:t>n0</a:t>
            </a:r>
          </a:p>
          <a:p>
            <a:pPr marL="298450">
              <a:lnSpc>
                <a:spcPct val="100000"/>
              </a:lnSpc>
              <a:spcBef>
                <a:spcPts val="2900"/>
              </a:spcBef>
            </a:pPr>
            <a:r>
              <a:rPr spc="-45" dirty="0"/>
              <a:t>O-</a:t>
            </a:r>
            <a:r>
              <a:rPr dirty="0"/>
              <a:t>notation</a:t>
            </a:r>
            <a:r>
              <a:rPr spc="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give</a:t>
            </a:r>
            <a:r>
              <a:rPr spc="-10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>
                <a:solidFill>
                  <a:srgbClr val="FF0000"/>
                </a:solidFill>
              </a:rPr>
              <a:t>upper bound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dirty="0"/>
              <a:t>on</a:t>
            </a:r>
            <a:r>
              <a:rPr spc="4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9628" y="3377905"/>
            <a:ext cx="2918297" cy="3032419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717" y="516953"/>
            <a:ext cx="239903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/>
              <a:t>Omega </a:t>
            </a:r>
            <a:r>
              <a:rPr sz="2750" spc="-10" dirty="0"/>
              <a:t>Notation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364807" y="1372869"/>
            <a:ext cx="8121650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Big</a:t>
            </a:r>
            <a:r>
              <a:rPr sz="2400" spc="3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oh</a:t>
            </a:r>
            <a:r>
              <a:rPr sz="2400" spc="-8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provides</a:t>
            </a:r>
            <a:r>
              <a:rPr sz="2400" spc="-1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an</a:t>
            </a:r>
            <a:r>
              <a:rPr sz="2400" spc="-2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asymptotic</a:t>
            </a:r>
            <a:r>
              <a:rPr sz="2400" spc="-2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upper</a:t>
            </a:r>
            <a:r>
              <a:rPr sz="24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bound</a:t>
            </a:r>
            <a:r>
              <a:rPr sz="2400" spc="-3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on</a:t>
            </a:r>
            <a:r>
              <a:rPr sz="2400" spc="-3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omic Sans MS"/>
                <a:cs typeface="Comic Sans MS"/>
              </a:rPr>
              <a:t>function.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Omega</a:t>
            </a:r>
            <a:r>
              <a:rPr sz="2400" spc="-6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provides</a:t>
            </a:r>
            <a:r>
              <a:rPr sz="2400" spc="-7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an</a:t>
            </a:r>
            <a:r>
              <a:rPr sz="2400" spc="-1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asymptotic</a:t>
            </a:r>
            <a:r>
              <a:rPr sz="2400" spc="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lower</a:t>
            </a:r>
            <a:r>
              <a:rPr sz="24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bound</a:t>
            </a:r>
            <a:r>
              <a:rPr sz="2400" spc="-9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on</a:t>
            </a:r>
            <a:r>
              <a:rPr sz="2400" spc="-1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a</a:t>
            </a:r>
            <a:r>
              <a:rPr sz="2400" spc="2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omic Sans MS"/>
                <a:cs typeface="Comic Sans MS"/>
              </a:rPr>
              <a:t>function.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5" y="3219450"/>
            <a:ext cx="3257550" cy="3438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950" y="2362200"/>
            <a:ext cx="7934325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67" y="330580"/>
            <a:ext cx="22009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/>
              <a:t>Theta</a:t>
            </a:r>
            <a:r>
              <a:rPr sz="2750" spc="50" dirty="0"/>
              <a:t> </a:t>
            </a:r>
            <a:r>
              <a:rPr sz="2750" spc="-10" dirty="0"/>
              <a:t>Notation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364807" y="1356351"/>
            <a:ext cx="7813675" cy="784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35"/>
              </a:spcBef>
            </a:pP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Theta</a:t>
            </a:r>
            <a:r>
              <a:rPr sz="2400" spc="-2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notation</a:t>
            </a:r>
            <a:r>
              <a:rPr sz="2400" spc="-5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is</a:t>
            </a:r>
            <a:r>
              <a:rPr sz="2400" spc="-3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used</a:t>
            </a:r>
            <a:r>
              <a:rPr sz="2400" spc="-12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when</a:t>
            </a:r>
            <a:r>
              <a:rPr sz="2400" spc="-5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function</a:t>
            </a:r>
            <a:r>
              <a:rPr sz="2400" spc="-5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500" i="1" dirty="0">
                <a:solidFill>
                  <a:srgbClr val="C0504D"/>
                </a:solidFill>
                <a:latin typeface="Comic Sans MS"/>
                <a:cs typeface="Comic Sans MS"/>
              </a:rPr>
              <a:t>f</a:t>
            </a:r>
            <a:r>
              <a:rPr sz="2500" i="1" spc="-4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can</a:t>
            </a:r>
            <a:r>
              <a:rPr sz="2400" spc="2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be</a:t>
            </a:r>
            <a:r>
              <a:rPr sz="2400" spc="-3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omic Sans MS"/>
                <a:cs typeface="Comic Sans MS"/>
              </a:rPr>
              <a:t>bounded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965"/>
              </a:lnSpc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both</a:t>
            </a:r>
            <a:r>
              <a:rPr sz="24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from</a:t>
            </a:r>
            <a:r>
              <a:rPr sz="24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above</a:t>
            </a:r>
            <a:r>
              <a:rPr sz="2400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and</a:t>
            </a:r>
            <a:r>
              <a:rPr sz="24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below</a:t>
            </a:r>
            <a:r>
              <a:rPr sz="2400" spc="-1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by</a:t>
            </a:r>
            <a:r>
              <a:rPr sz="2400" spc="-3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the</a:t>
            </a:r>
            <a:r>
              <a:rPr sz="2400" spc="4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same</a:t>
            </a:r>
            <a:r>
              <a:rPr sz="2400" spc="-3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function</a:t>
            </a:r>
            <a:r>
              <a:rPr sz="2400" spc="-2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500" i="1" spc="-50" dirty="0">
                <a:solidFill>
                  <a:srgbClr val="C0504D"/>
                </a:solidFill>
                <a:latin typeface="Comic Sans MS"/>
                <a:cs typeface="Comic Sans MS"/>
              </a:rPr>
              <a:t>g</a:t>
            </a:r>
            <a:endParaRPr sz="25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" y="2362200"/>
            <a:ext cx="8534400" cy="771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0350" y="3438525"/>
            <a:ext cx="32099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28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30"/>
              </a:spcBef>
            </a:pPr>
            <a:r>
              <a:rPr dirty="0"/>
              <a:t>How</a:t>
            </a:r>
            <a:r>
              <a:rPr spc="-95" dirty="0"/>
              <a:t> </a:t>
            </a:r>
            <a:r>
              <a:rPr dirty="0"/>
              <a:t>bad</a:t>
            </a:r>
            <a:r>
              <a:rPr spc="-65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exponential</a:t>
            </a:r>
            <a:r>
              <a:rPr spc="-105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722234" cy="10039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4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Fibonacci</a:t>
            </a:r>
            <a:r>
              <a:rPr sz="3200" spc="-1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recursive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fib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cannot </a:t>
            </a:r>
            <a:r>
              <a:rPr sz="3200" dirty="0">
                <a:latin typeface="Calibri"/>
                <a:cs typeface="Calibri"/>
              </a:rPr>
              <a:t>even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fib(50)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590800"/>
            <a:ext cx="67056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84580"/>
            <a:ext cx="26758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3950" spc="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class</a:t>
            </a:r>
            <a:r>
              <a:rPr sz="395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spc="-50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0" y="1855152"/>
            <a:ext cx="9170670" cy="47123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30530" marR="113664" indent="-342265" algn="just">
              <a:lnSpc>
                <a:spcPct val="101600"/>
              </a:lnSpc>
              <a:spcBef>
                <a:spcPts val="5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318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5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</a:t>
            </a:r>
            <a:r>
              <a:rPr sz="2400" spc="4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consists</a:t>
            </a:r>
            <a:r>
              <a:rPr sz="2400" spc="5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those</a:t>
            </a:r>
            <a:r>
              <a:rPr sz="2400" spc="4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problems</a:t>
            </a:r>
            <a:r>
              <a:rPr sz="2400" spc="4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4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4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solvable</a:t>
            </a:r>
            <a:r>
              <a:rPr sz="2400" spc="43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 	</a:t>
            </a:r>
            <a:r>
              <a:rPr sz="2400" spc="-10" dirty="0">
                <a:latin typeface="Arial MT"/>
                <a:cs typeface="Arial MT"/>
              </a:rPr>
              <a:t>polynomial </a:t>
            </a:r>
            <a:r>
              <a:rPr sz="2400" spc="-20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 marL="431800" marR="103505" indent="-343535" algn="just">
              <a:lnSpc>
                <a:spcPct val="99100"/>
              </a:lnSpc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31800" algn="l"/>
              </a:tabLst>
            </a:pP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specifically,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problems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solved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 </a:t>
            </a:r>
            <a:r>
              <a:rPr sz="2400" dirty="0">
                <a:latin typeface="Arial MT"/>
                <a:cs typeface="Arial MT"/>
              </a:rPr>
              <a:t>O(n</a:t>
            </a:r>
            <a:r>
              <a:rPr sz="2325" baseline="26881" dirty="0">
                <a:latin typeface="Arial MT"/>
                <a:cs typeface="Arial MT"/>
              </a:rPr>
              <a:t>k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constant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k,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problem</a:t>
            </a:r>
            <a:endParaRPr sz="2400">
              <a:latin typeface="Arial MT"/>
              <a:cs typeface="Arial MT"/>
            </a:endParaRPr>
          </a:p>
          <a:p>
            <a:pPr marL="43180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318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size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 </a:t>
            </a:r>
            <a:r>
              <a:rPr sz="2400" b="1" spc="-10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  <a:p>
            <a:pPr marL="431800" marR="93980" indent="-343535" algn="just">
              <a:lnSpc>
                <a:spcPct val="100000"/>
              </a:lnSpc>
              <a:spcBef>
                <a:spcPts val="65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31800" algn="l"/>
              </a:tabLst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4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</a:t>
            </a:r>
            <a:r>
              <a:rPr sz="2400" spc="4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4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said</a:t>
            </a:r>
            <a:r>
              <a:rPr sz="2400" spc="3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4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4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polynomially</a:t>
            </a:r>
            <a:r>
              <a:rPr sz="2400" spc="43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bounded</a:t>
            </a:r>
            <a:r>
              <a:rPr sz="2400" spc="3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5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4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worst- </a:t>
            </a:r>
            <a:r>
              <a:rPr sz="2400" dirty="0">
                <a:latin typeface="Arial MT"/>
                <a:cs typeface="Arial MT"/>
              </a:rPr>
              <a:t>case</a:t>
            </a:r>
            <a:r>
              <a:rPr sz="2400" spc="4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complexity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bounded</a:t>
            </a:r>
            <a:r>
              <a:rPr sz="2400" spc="5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5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4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polynomial</a:t>
            </a:r>
            <a:r>
              <a:rPr sz="2400" spc="5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5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size.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 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said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polynomially bounded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there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polynomially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bounded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it.</a:t>
            </a:r>
            <a:endParaRPr sz="2400">
              <a:latin typeface="Arial MT"/>
              <a:cs typeface="Arial MT"/>
            </a:endParaRPr>
          </a:p>
          <a:p>
            <a:pPr marL="431800" indent="-342900" algn="just">
              <a:lnSpc>
                <a:spcPts val="2865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31800" algn="l"/>
              </a:tabLst>
            </a:pPr>
            <a:r>
              <a:rPr sz="2400" dirty="0">
                <a:latin typeface="Arial MT"/>
                <a:cs typeface="Arial MT"/>
              </a:rPr>
              <a:t>P</a:t>
            </a:r>
            <a:r>
              <a:rPr sz="2400" spc="4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4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</a:t>
            </a:r>
            <a:r>
              <a:rPr sz="2400" spc="5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5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decision</a:t>
            </a:r>
            <a:r>
              <a:rPr sz="2400" spc="4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problems</a:t>
            </a:r>
            <a:r>
              <a:rPr sz="2400" spc="4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4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polynomially</a:t>
            </a:r>
            <a:endParaRPr sz="2400">
              <a:latin typeface="Arial MT"/>
              <a:cs typeface="Arial MT"/>
            </a:endParaRPr>
          </a:p>
          <a:p>
            <a:pPr marL="431800">
              <a:lnSpc>
                <a:spcPts val="2865"/>
              </a:lnSpc>
            </a:pPr>
            <a:r>
              <a:rPr sz="2400" spc="-10" dirty="0">
                <a:latin typeface="Arial MT"/>
                <a:cs typeface="Arial MT"/>
              </a:rPr>
              <a:t>bounded.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8147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" dirty="0">
                <a:solidFill>
                  <a:srgbClr val="333399"/>
                </a:solidFill>
                <a:latin typeface="Arial MT"/>
                <a:cs typeface="Arial MT"/>
              </a:rPr>
              <a:t>NP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739" y="1958086"/>
            <a:ext cx="8879840" cy="40640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55600" marR="167005" indent="-343535">
              <a:lnSpc>
                <a:spcPct val="80000"/>
              </a:lnSpc>
              <a:spcBef>
                <a:spcPts val="750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  <a:tab pos="3619500" algn="l"/>
              </a:tabLst>
            </a:pPr>
            <a:r>
              <a:rPr sz="2700" b="1" dirty="0">
                <a:latin typeface="Arial"/>
                <a:cs typeface="Arial"/>
              </a:rPr>
              <a:t>NP</a:t>
            </a:r>
            <a:r>
              <a:rPr sz="2700" b="1" spc="-2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is</a:t>
            </a:r>
            <a:r>
              <a:rPr sz="2700" b="1" spc="5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not</a:t>
            </a:r>
            <a:r>
              <a:rPr sz="2700" b="1" spc="5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the</a:t>
            </a:r>
            <a:r>
              <a:rPr sz="2700" b="1" spc="5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same</a:t>
            </a:r>
            <a:r>
              <a:rPr sz="2700" b="1" spc="-9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as</a:t>
            </a:r>
            <a:r>
              <a:rPr sz="2700" b="1" spc="-85" dirty="0">
                <a:latin typeface="Arial"/>
                <a:cs typeface="Arial"/>
              </a:rPr>
              <a:t> </a:t>
            </a:r>
            <a:r>
              <a:rPr sz="2700" b="1" spc="-50" dirty="0">
                <a:latin typeface="Arial"/>
                <a:cs typeface="Arial"/>
              </a:rPr>
              <a:t>non-</a:t>
            </a:r>
            <a:r>
              <a:rPr sz="2700" b="1" spc="-10" dirty="0">
                <a:latin typeface="Arial"/>
                <a:cs typeface="Arial"/>
              </a:rPr>
              <a:t>polynomial complexity/running</a:t>
            </a:r>
            <a:r>
              <a:rPr sz="2700" b="1" dirty="0">
                <a:latin typeface="Arial"/>
                <a:cs typeface="Arial"/>
              </a:rPr>
              <a:t>	time.</a:t>
            </a:r>
            <a:r>
              <a:rPr sz="2700" b="1" spc="-2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NP</a:t>
            </a:r>
            <a:r>
              <a:rPr sz="2700" b="1" spc="-1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does</a:t>
            </a:r>
            <a:r>
              <a:rPr sz="2700" b="1" spc="-1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not</a:t>
            </a:r>
            <a:r>
              <a:rPr sz="2700" b="1" spc="5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stand</a:t>
            </a:r>
            <a:r>
              <a:rPr sz="2700" b="1" spc="6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for</a:t>
            </a:r>
            <a:r>
              <a:rPr sz="2700" b="1" spc="-85" dirty="0">
                <a:latin typeface="Arial"/>
                <a:cs typeface="Arial"/>
              </a:rPr>
              <a:t> </a:t>
            </a:r>
            <a:r>
              <a:rPr sz="2700" b="1" spc="-25" dirty="0">
                <a:latin typeface="Arial"/>
                <a:cs typeface="Arial"/>
              </a:rPr>
              <a:t>not </a:t>
            </a:r>
            <a:r>
              <a:rPr sz="2700" b="1" spc="-10" dirty="0">
                <a:latin typeface="Arial"/>
                <a:cs typeface="Arial"/>
              </a:rPr>
              <a:t>polynomial.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ts val="3235"/>
              </a:lnSpc>
              <a:spcBef>
                <a:spcPts val="65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b="1" dirty="0">
                <a:latin typeface="Arial"/>
                <a:cs typeface="Arial"/>
              </a:rPr>
              <a:t>NP</a:t>
            </a:r>
            <a:r>
              <a:rPr sz="2700" b="1" spc="-10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=</a:t>
            </a:r>
            <a:r>
              <a:rPr sz="2700" b="1" spc="-95" dirty="0">
                <a:latin typeface="Arial"/>
                <a:cs typeface="Arial"/>
              </a:rPr>
              <a:t> </a:t>
            </a:r>
            <a:r>
              <a:rPr sz="2700" b="1" spc="-30" dirty="0">
                <a:latin typeface="Arial"/>
                <a:cs typeface="Arial"/>
              </a:rPr>
              <a:t>Non-</a:t>
            </a:r>
            <a:r>
              <a:rPr sz="2700" b="1" dirty="0">
                <a:latin typeface="Arial"/>
                <a:cs typeface="Arial"/>
              </a:rPr>
              <a:t>Deterministic</a:t>
            </a:r>
            <a:r>
              <a:rPr sz="2700" b="1" spc="220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polynomial</a:t>
            </a:r>
            <a:r>
              <a:rPr sz="2700" b="1" spc="-35" dirty="0">
                <a:latin typeface="Arial"/>
                <a:cs typeface="Arial"/>
              </a:rPr>
              <a:t> </a:t>
            </a:r>
            <a:r>
              <a:rPr sz="2700" b="1" spc="-20" dirty="0">
                <a:latin typeface="Arial"/>
                <a:cs typeface="Arial"/>
              </a:rPr>
              <a:t>time</a:t>
            </a:r>
            <a:endParaRPr sz="2700">
              <a:latin typeface="Arial"/>
              <a:cs typeface="Arial"/>
            </a:endParaRPr>
          </a:p>
          <a:p>
            <a:pPr marL="355600" marR="5080" indent="-343535">
              <a:lnSpc>
                <a:spcPct val="80000"/>
              </a:lnSpc>
              <a:spcBef>
                <a:spcPts val="645"/>
              </a:spcBef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NP</a:t>
            </a:r>
            <a:r>
              <a:rPr sz="2700" spc="-8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represents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the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class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-8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decision</a:t>
            </a:r>
            <a:r>
              <a:rPr sz="2700" spc="5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problems</a:t>
            </a:r>
            <a:r>
              <a:rPr sz="2700" spc="-8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which</a:t>
            </a:r>
            <a:r>
              <a:rPr sz="2700" spc="130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can </a:t>
            </a:r>
            <a:r>
              <a:rPr sz="2700" dirty="0">
                <a:latin typeface="Arial MT"/>
                <a:cs typeface="Arial MT"/>
              </a:rPr>
              <a:t>be</a:t>
            </a:r>
            <a:r>
              <a:rPr sz="2700" spc="-8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solved</a:t>
            </a:r>
            <a:r>
              <a:rPr sz="2700" spc="6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in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polynomial</a:t>
            </a:r>
            <a:r>
              <a:rPr sz="2700" spc="1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time</a:t>
            </a:r>
            <a:r>
              <a:rPr sz="2700" spc="-7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by</a:t>
            </a:r>
            <a:r>
              <a:rPr sz="2700" spc="-7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</a:t>
            </a:r>
            <a:r>
              <a:rPr sz="2700" spc="-65" dirty="0">
                <a:latin typeface="Arial MT"/>
                <a:cs typeface="Arial MT"/>
              </a:rPr>
              <a:t> </a:t>
            </a:r>
            <a:r>
              <a:rPr sz="2700" spc="-50" dirty="0">
                <a:latin typeface="Arial MT"/>
                <a:cs typeface="Arial MT"/>
              </a:rPr>
              <a:t>non-</a:t>
            </a:r>
            <a:r>
              <a:rPr sz="2700" spc="-10" dirty="0">
                <a:latin typeface="Arial MT"/>
                <a:cs typeface="Arial MT"/>
              </a:rPr>
              <a:t>deterministic </a:t>
            </a:r>
            <a:r>
              <a:rPr sz="2700" dirty="0">
                <a:latin typeface="Arial MT"/>
                <a:cs typeface="Arial MT"/>
              </a:rPr>
              <a:t>model</a:t>
            </a:r>
            <a:r>
              <a:rPr sz="2700" spc="-5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of</a:t>
            </a:r>
            <a:r>
              <a:rPr sz="2700" spc="3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computation.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ts val="3220"/>
              </a:lnSpc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dirty="0">
                <a:latin typeface="Arial MT"/>
                <a:cs typeface="Arial MT"/>
              </a:rPr>
              <a:t>NP</a:t>
            </a:r>
            <a:r>
              <a:rPr sz="2700" spc="-13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means</a:t>
            </a:r>
            <a:r>
              <a:rPr sz="2700" spc="-12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verifiable</a:t>
            </a:r>
            <a:r>
              <a:rPr sz="2700" spc="12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in</a:t>
            </a:r>
            <a:r>
              <a:rPr sz="2700" spc="-6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polynomial</a:t>
            </a:r>
            <a:r>
              <a:rPr sz="2700" spc="70" dirty="0">
                <a:latin typeface="Arial MT"/>
                <a:cs typeface="Arial MT"/>
              </a:rPr>
              <a:t> </a:t>
            </a:r>
            <a:r>
              <a:rPr sz="2700" spc="-20" dirty="0">
                <a:latin typeface="Arial MT"/>
                <a:cs typeface="Arial MT"/>
              </a:rPr>
              <a:t>time</a:t>
            </a:r>
            <a:endParaRPr sz="2700">
              <a:latin typeface="Arial MT"/>
              <a:cs typeface="Arial MT"/>
            </a:endParaRPr>
          </a:p>
          <a:p>
            <a:pPr marL="355600" indent="-342900">
              <a:lnSpc>
                <a:spcPts val="3235"/>
              </a:lnSpc>
              <a:buClr>
                <a:srgbClr val="3333CC"/>
              </a:buClr>
              <a:buSzPct val="61111"/>
              <a:buFont typeface="Wingdings"/>
              <a:buChar char=""/>
              <a:tabLst>
                <a:tab pos="355600" algn="l"/>
              </a:tabLst>
            </a:pPr>
            <a:r>
              <a:rPr sz="2700" spc="-10" dirty="0">
                <a:latin typeface="Arial MT"/>
                <a:cs typeface="Arial MT"/>
              </a:rPr>
              <a:t>Verifiable?</a:t>
            </a:r>
            <a:endParaRPr sz="2700">
              <a:latin typeface="Arial MT"/>
              <a:cs typeface="Arial MT"/>
            </a:endParaRPr>
          </a:p>
          <a:p>
            <a:pPr marL="756285" marR="196215" lvl="1" indent="-286385">
              <a:lnSpc>
                <a:spcPct val="78200"/>
              </a:lnSpc>
              <a:spcBef>
                <a:spcPts val="69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somehow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given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‘certificate’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solution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can </a:t>
            </a:r>
            <a:r>
              <a:rPr sz="2400" dirty="0">
                <a:latin typeface="Arial MT"/>
                <a:cs typeface="Arial MT"/>
              </a:rPr>
              <a:t>verify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legitimacy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polynomial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357" y="66421"/>
            <a:ext cx="9020810" cy="6706234"/>
            <a:chOff x="66357" y="66421"/>
            <a:chExt cx="9020810" cy="6706234"/>
          </a:xfrm>
        </p:grpSpPr>
        <p:sp>
          <p:nvSpPr>
            <p:cNvPr id="3" name="object 3"/>
            <p:cNvSpPr/>
            <p:nvPr/>
          </p:nvSpPr>
          <p:spPr>
            <a:xfrm>
              <a:off x="71437" y="71501"/>
              <a:ext cx="9010650" cy="6696075"/>
            </a:xfrm>
            <a:custGeom>
              <a:avLst/>
              <a:gdLst/>
              <a:ahLst/>
              <a:cxnLst/>
              <a:rect l="l" t="t" r="r" b="b"/>
              <a:pathLst>
                <a:path w="9010650" h="6696075">
                  <a:moveTo>
                    <a:pt x="0" y="329946"/>
                  </a:moveTo>
                  <a:lnTo>
                    <a:pt x="3576" y="281177"/>
                  </a:lnTo>
                  <a:lnTo>
                    <a:pt x="13963" y="234696"/>
                  </a:lnTo>
                  <a:lnTo>
                    <a:pt x="30653" y="190880"/>
                  </a:lnTo>
                  <a:lnTo>
                    <a:pt x="53134" y="150241"/>
                  </a:lnTo>
                  <a:lnTo>
                    <a:pt x="80898" y="113410"/>
                  </a:lnTo>
                  <a:lnTo>
                    <a:pt x="113423" y="80899"/>
                  </a:lnTo>
                  <a:lnTo>
                    <a:pt x="150228" y="53085"/>
                  </a:lnTo>
                  <a:lnTo>
                    <a:pt x="190766" y="30606"/>
                  </a:lnTo>
                  <a:lnTo>
                    <a:pt x="234556" y="13970"/>
                  </a:lnTo>
                  <a:lnTo>
                    <a:pt x="281063" y="3555"/>
                  </a:lnTo>
                  <a:lnTo>
                    <a:pt x="329806" y="0"/>
                  </a:lnTo>
                  <a:lnTo>
                    <a:pt x="8680386" y="0"/>
                  </a:lnTo>
                  <a:lnTo>
                    <a:pt x="8729154" y="3555"/>
                  </a:lnTo>
                  <a:lnTo>
                    <a:pt x="8775636" y="13970"/>
                  </a:lnTo>
                  <a:lnTo>
                    <a:pt x="8819451" y="30606"/>
                  </a:lnTo>
                  <a:lnTo>
                    <a:pt x="8859964" y="53085"/>
                  </a:lnTo>
                  <a:lnTo>
                    <a:pt x="8896794" y="80899"/>
                  </a:lnTo>
                  <a:lnTo>
                    <a:pt x="8929306" y="113410"/>
                  </a:lnTo>
                  <a:lnTo>
                    <a:pt x="8956992" y="150241"/>
                  </a:lnTo>
                  <a:lnTo>
                    <a:pt x="8979471" y="190880"/>
                  </a:lnTo>
                  <a:lnTo>
                    <a:pt x="8996235" y="234696"/>
                  </a:lnTo>
                  <a:lnTo>
                    <a:pt x="9006522" y="281177"/>
                  </a:lnTo>
                  <a:lnTo>
                    <a:pt x="9010078" y="329946"/>
                  </a:lnTo>
                  <a:lnTo>
                    <a:pt x="9010078" y="6365875"/>
                  </a:lnTo>
                  <a:lnTo>
                    <a:pt x="9006522" y="6414643"/>
                  </a:lnTo>
                  <a:lnTo>
                    <a:pt x="8996235" y="6461201"/>
                  </a:lnTo>
                  <a:lnTo>
                    <a:pt x="8979471" y="6505016"/>
                  </a:lnTo>
                  <a:lnTo>
                    <a:pt x="8956992" y="6545592"/>
                  </a:lnTo>
                  <a:lnTo>
                    <a:pt x="8929306" y="6582409"/>
                  </a:lnTo>
                  <a:lnTo>
                    <a:pt x="8896794" y="6614960"/>
                  </a:lnTo>
                  <a:lnTo>
                    <a:pt x="8859964" y="6642747"/>
                  </a:lnTo>
                  <a:lnTo>
                    <a:pt x="8819451" y="6665240"/>
                  </a:lnTo>
                  <a:lnTo>
                    <a:pt x="8775636" y="6681942"/>
                  </a:lnTo>
                  <a:lnTo>
                    <a:pt x="8729154" y="6692337"/>
                  </a:lnTo>
                  <a:lnTo>
                    <a:pt x="8680386" y="6695914"/>
                  </a:lnTo>
                  <a:lnTo>
                    <a:pt x="329806" y="6695916"/>
                  </a:lnTo>
                  <a:lnTo>
                    <a:pt x="281063" y="6692337"/>
                  </a:lnTo>
                  <a:lnTo>
                    <a:pt x="234556" y="6681942"/>
                  </a:lnTo>
                  <a:lnTo>
                    <a:pt x="190766" y="6665240"/>
                  </a:lnTo>
                  <a:lnTo>
                    <a:pt x="150228" y="6642747"/>
                  </a:lnTo>
                  <a:lnTo>
                    <a:pt x="113423" y="6614960"/>
                  </a:lnTo>
                  <a:lnTo>
                    <a:pt x="80898" y="6582409"/>
                  </a:lnTo>
                  <a:lnTo>
                    <a:pt x="53134" y="6545592"/>
                  </a:lnTo>
                  <a:lnTo>
                    <a:pt x="30653" y="6505016"/>
                  </a:lnTo>
                  <a:lnTo>
                    <a:pt x="13963" y="6461201"/>
                  </a:lnTo>
                  <a:lnTo>
                    <a:pt x="3576" y="6414643"/>
                  </a:lnTo>
                  <a:lnTo>
                    <a:pt x="0" y="6365875"/>
                  </a:lnTo>
                  <a:lnTo>
                    <a:pt x="0" y="32994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" y="66675"/>
              <a:ext cx="2657475" cy="8953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1552" y="191071"/>
            <a:ext cx="1960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rgbClr val="696262"/>
                </a:solidFill>
                <a:latin typeface="Arial"/>
                <a:cs typeface="Arial"/>
              </a:rPr>
              <a:t>Outline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7250" y="1195211"/>
            <a:ext cx="8058150" cy="5243830"/>
            <a:chOff x="857250" y="1195211"/>
            <a:chExt cx="8058150" cy="52438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0" y="1195211"/>
              <a:ext cx="8058150" cy="6145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50" y="1200150"/>
              <a:ext cx="451485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50" y="1762125"/>
              <a:ext cx="8058150" cy="628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7858125" y="0"/>
                  </a:moveTo>
                  <a:lnTo>
                    <a:pt x="85801" y="0"/>
                  </a:lnTo>
                  <a:lnTo>
                    <a:pt x="52400" y="6858"/>
                  </a:lnTo>
                  <a:lnTo>
                    <a:pt x="25133" y="25653"/>
                  </a:lnTo>
                  <a:lnTo>
                    <a:pt x="6743" y="53339"/>
                  </a:lnTo>
                  <a:lnTo>
                    <a:pt x="0" y="87375"/>
                  </a:lnTo>
                  <a:lnTo>
                    <a:pt x="0" y="436372"/>
                  </a:lnTo>
                  <a:lnTo>
                    <a:pt x="6743" y="470408"/>
                  </a:lnTo>
                  <a:lnTo>
                    <a:pt x="25133" y="498094"/>
                  </a:lnTo>
                  <a:lnTo>
                    <a:pt x="52400" y="516889"/>
                  </a:lnTo>
                  <a:lnTo>
                    <a:pt x="85801" y="523748"/>
                  </a:lnTo>
                  <a:lnTo>
                    <a:pt x="7858125" y="523748"/>
                  </a:lnTo>
                  <a:lnTo>
                    <a:pt x="7891526" y="516889"/>
                  </a:lnTo>
                  <a:lnTo>
                    <a:pt x="7918704" y="498094"/>
                  </a:lnTo>
                  <a:lnTo>
                    <a:pt x="7937119" y="470408"/>
                  </a:lnTo>
                  <a:lnTo>
                    <a:pt x="7943850" y="436372"/>
                  </a:lnTo>
                  <a:lnTo>
                    <a:pt x="7943850" y="87375"/>
                  </a:lnTo>
                  <a:lnTo>
                    <a:pt x="7937119" y="53339"/>
                  </a:lnTo>
                  <a:lnTo>
                    <a:pt x="7918704" y="25653"/>
                  </a:lnTo>
                  <a:lnTo>
                    <a:pt x="7891526" y="6858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0" y="87375"/>
                  </a:moveTo>
                  <a:lnTo>
                    <a:pt x="6743" y="53339"/>
                  </a:lnTo>
                  <a:lnTo>
                    <a:pt x="25133" y="25653"/>
                  </a:lnTo>
                  <a:lnTo>
                    <a:pt x="52400" y="6858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858"/>
                  </a:lnTo>
                  <a:lnTo>
                    <a:pt x="7918704" y="25653"/>
                  </a:lnTo>
                  <a:lnTo>
                    <a:pt x="7937119" y="53339"/>
                  </a:lnTo>
                  <a:lnTo>
                    <a:pt x="7943850" y="87375"/>
                  </a:lnTo>
                  <a:lnTo>
                    <a:pt x="7943850" y="436372"/>
                  </a:lnTo>
                  <a:lnTo>
                    <a:pt x="7937119" y="470408"/>
                  </a:lnTo>
                  <a:lnTo>
                    <a:pt x="7918704" y="498094"/>
                  </a:lnTo>
                  <a:lnTo>
                    <a:pt x="7891526" y="516889"/>
                  </a:lnTo>
                  <a:lnTo>
                    <a:pt x="7858125" y="523748"/>
                  </a:lnTo>
                  <a:lnTo>
                    <a:pt x="85801" y="523748"/>
                  </a:lnTo>
                  <a:lnTo>
                    <a:pt x="52400" y="516889"/>
                  </a:lnTo>
                  <a:lnTo>
                    <a:pt x="25133" y="498094"/>
                  </a:lnTo>
                  <a:lnTo>
                    <a:pt x="6743" y="470408"/>
                  </a:lnTo>
                  <a:lnTo>
                    <a:pt x="0" y="436372"/>
                  </a:lnTo>
                  <a:lnTo>
                    <a:pt x="0" y="8737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50" y="1781175"/>
              <a:ext cx="5905500" cy="447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50" y="2343150"/>
              <a:ext cx="8058150" cy="628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6"/>
                  </a:lnTo>
                  <a:lnTo>
                    <a:pt x="7858125" y="514096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6"/>
                  </a:lnTo>
                  <a:lnTo>
                    <a:pt x="85801" y="514096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250" y="2914650"/>
              <a:ext cx="8058150" cy="6381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50" y="3495675"/>
              <a:ext cx="8058150" cy="6286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250" y="4076700"/>
              <a:ext cx="8058150" cy="6286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5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2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2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5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2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2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250" y="4648200"/>
              <a:ext cx="8058150" cy="6381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18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8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8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18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250" y="5229225"/>
              <a:ext cx="8058150" cy="6381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6"/>
                  </a:lnTo>
                  <a:lnTo>
                    <a:pt x="6743" y="52450"/>
                  </a:lnTo>
                  <a:lnTo>
                    <a:pt x="0" y="85725"/>
                  </a:lnTo>
                  <a:lnTo>
                    <a:pt x="0" y="428472"/>
                  </a:lnTo>
                  <a:lnTo>
                    <a:pt x="6743" y="461835"/>
                  </a:lnTo>
                  <a:lnTo>
                    <a:pt x="25133" y="489077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77"/>
                  </a:lnTo>
                  <a:lnTo>
                    <a:pt x="7937119" y="461835"/>
                  </a:lnTo>
                  <a:lnTo>
                    <a:pt x="7943850" y="428472"/>
                  </a:lnTo>
                  <a:lnTo>
                    <a:pt x="7943850" y="85725"/>
                  </a:lnTo>
                  <a:lnTo>
                    <a:pt x="7937119" y="52450"/>
                  </a:lnTo>
                  <a:lnTo>
                    <a:pt x="7918704" y="25146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450"/>
                  </a:lnTo>
                  <a:lnTo>
                    <a:pt x="25133" y="25146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6"/>
                  </a:lnTo>
                  <a:lnTo>
                    <a:pt x="7937119" y="52450"/>
                  </a:lnTo>
                  <a:lnTo>
                    <a:pt x="7943850" y="85725"/>
                  </a:lnTo>
                  <a:lnTo>
                    <a:pt x="7943850" y="428472"/>
                  </a:lnTo>
                  <a:lnTo>
                    <a:pt x="7937119" y="461835"/>
                  </a:lnTo>
                  <a:lnTo>
                    <a:pt x="7918704" y="489077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77"/>
                  </a:lnTo>
                  <a:lnTo>
                    <a:pt x="6743" y="461835"/>
                  </a:lnTo>
                  <a:lnTo>
                    <a:pt x="0" y="428472"/>
                  </a:lnTo>
                  <a:lnTo>
                    <a:pt x="0" y="8572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50" y="5810250"/>
              <a:ext cx="8058150" cy="62865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95"/>
                  </a:lnTo>
                  <a:lnTo>
                    <a:pt x="6743" y="52336"/>
                  </a:lnTo>
                  <a:lnTo>
                    <a:pt x="0" y="85699"/>
                  </a:lnTo>
                  <a:lnTo>
                    <a:pt x="0" y="428459"/>
                  </a:lnTo>
                  <a:lnTo>
                    <a:pt x="6743" y="461822"/>
                  </a:lnTo>
                  <a:lnTo>
                    <a:pt x="25133" y="489064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64"/>
                  </a:lnTo>
                  <a:lnTo>
                    <a:pt x="7937119" y="461822"/>
                  </a:lnTo>
                  <a:lnTo>
                    <a:pt x="7943850" y="428459"/>
                  </a:lnTo>
                  <a:lnTo>
                    <a:pt x="7943850" y="85699"/>
                  </a:lnTo>
                  <a:lnTo>
                    <a:pt x="7937119" y="52336"/>
                  </a:lnTo>
                  <a:lnTo>
                    <a:pt x="7918704" y="2509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699"/>
                  </a:moveTo>
                  <a:lnTo>
                    <a:pt x="6743" y="52336"/>
                  </a:lnTo>
                  <a:lnTo>
                    <a:pt x="25133" y="2509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95"/>
                  </a:lnTo>
                  <a:lnTo>
                    <a:pt x="7937119" y="52336"/>
                  </a:lnTo>
                  <a:lnTo>
                    <a:pt x="7943850" y="85699"/>
                  </a:lnTo>
                  <a:lnTo>
                    <a:pt x="7943850" y="428459"/>
                  </a:lnTo>
                  <a:lnTo>
                    <a:pt x="7937119" y="461822"/>
                  </a:lnTo>
                  <a:lnTo>
                    <a:pt x="7918704" y="489064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64"/>
                  </a:lnTo>
                  <a:lnTo>
                    <a:pt x="6743" y="461822"/>
                  </a:lnTo>
                  <a:lnTo>
                    <a:pt x="0" y="428459"/>
                  </a:lnTo>
                  <a:lnTo>
                    <a:pt x="0" y="85699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09014" y="1269682"/>
            <a:ext cx="6096000" cy="5040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15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15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Degree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215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5897880" algn="l"/>
              </a:tabLst>
            </a:pPr>
            <a:r>
              <a:rPr sz="2150" dirty="0">
                <a:latin typeface="Arial MT"/>
                <a:cs typeface="Arial MT"/>
              </a:rPr>
              <a:t>Deterministic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20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non</a:t>
            </a:r>
            <a:r>
              <a:rPr sz="2150" spc="2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deterministic</a:t>
            </a:r>
            <a:r>
              <a:rPr sz="2150" spc="8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algorithms</a:t>
            </a:r>
            <a:r>
              <a:rPr sz="2150" dirty="0">
                <a:latin typeface="Arial MT"/>
                <a:cs typeface="Arial MT"/>
              </a:rPr>
              <a:t>	</a:t>
            </a:r>
            <a:r>
              <a:rPr sz="2150" spc="-50" dirty="0">
                <a:latin typeface="Arial MT"/>
                <a:cs typeface="Arial MT"/>
              </a:rPr>
              <a:t>P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2150" spc="-25" dirty="0">
                <a:latin typeface="Arial MT"/>
                <a:cs typeface="Arial MT"/>
              </a:rPr>
              <a:t>,NP,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NP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hard</a:t>
            </a:r>
            <a:r>
              <a:rPr sz="2150" spc="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NP</a:t>
            </a:r>
            <a:r>
              <a:rPr sz="2150" spc="-3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Complete</a:t>
            </a:r>
            <a:endParaRPr sz="2150">
              <a:latin typeface="Arial MT"/>
              <a:cs typeface="Arial MT"/>
            </a:endParaRPr>
          </a:p>
          <a:p>
            <a:pPr marL="12700" marR="232410">
              <a:lnSpc>
                <a:spcPct val="177600"/>
              </a:lnSpc>
              <a:tabLst>
                <a:tab pos="5470525" algn="l"/>
              </a:tabLst>
            </a:pPr>
            <a:r>
              <a:rPr sz="2150" dirty="0">
                <a:latin typeface="Arial MT"/>
                <a:cs typeface="Arial MT"/>
              </a:rPr>
              <a:t>NP</a:t>
            </a:r>
            <a:r>
              <a:rPr sz="2150" spc="-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Complete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Proof-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3-SAT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&amp;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Vertex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Cover</a:t>
            </a:r>
            <a:r>
              <a:rPr sz="2150" dirty="0">
                <a:latin typeface="Arial MT"/>
                <a:cs typeface="Arial MT"/>
              </a:rPr>
              <a:t>	</a:t>
            </a:r>
            <a:r>
              <a:rPr sz="2150" spc="-25" dirty="0">
                <a:latin typeface="Arial MT"/>
                <a:cs typeface="Arial MT"/>
              </a:rPr>
              <a:t>NP </a:t>
            </a:r>
            <a:r>
              <a:rPr sz="2150" dirty="0">
                <a:latin typeface="Arial MT"/>
                <a:cs typeface="Arial MT"/>
              </a:rPr>
              <a:t>hard</a:t>
            </a:r>
            <a:r>
              <a:rPr sz="2150" spc="1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Problem-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Hamiltonian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Cycle</a:t>
            </a:r>
            <a:endParaRPr sz="2150">
              <a:latin typeface="Arial MT"/>
              <a:cs typeface="Arial MT"/>
            </a:endParaRPr>
          </a:p>
          <a:p>
            <a:pPr marL="12700" marR="847090">
              <a:lnSpc>
                <a:spcPct val="177600"/>
              </a:lnSpc>
              <a:spcBef>
                <a:spcPts val="70"/>
              </a:spcBef>
              <a:tabLst>
                <a:tab pos="1090295" algn="l"/>
              </a:tabLst>
            </a:pPr>
            <a:r>
              <a:rPr sz="2150" dirty="0">
                <a:latin typeface="Arial MT"/>
                <a:cs typeface="Arial MT"/>
              </a:rPr>
              <a:t>Menagerie</a:t>
            </a:r>
            <a:r>
              <a:rPr sz="2150" spc="25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complexity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classes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Turing Degree</a:t>
            </a:r>
            <a:r>
              <a:rPr sz="2150" dirty="0">
                <a:latin typeface="Arial MT"/>
                <a:cs typeface="Arial MT"/>
              </a:rPr>
              <a:t>	Randomization-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Sorting</a:t>
            </a:r>
            <a:r>
              <a:rPr sz="2150" spc="19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algorithm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2150" dirty="0">
                <a:latin typeface="Arial MT"/>
                <a:cs typeface="Arial MT"/>
              </a:rPr>
              <a:t>Approximation-TSP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Max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Clique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4282" y="1610441"/>
            <a:ext cx="5447665" cy="645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12665" algn="l"/>
              </a:tabLst>
            </a:pPr>
            <a:r>
              <a:rPr sz="4050" i="1" spc="-50" dirty="0">
                <a:latin typeface="Times New Roman"/>
                <a:cs typeface="Times New Roman"/>
              </a:rPr>
              <a:t>M</a:t>
            </a:r>
            <a:r>
              <a:rPr sz="4050" i="1" dirty="0">
                <a:latin typeface="Times New Roman"/>
                <a:cs typeface="Times New Roman"/>
              </a:rPr>
              <a:t>	</a:t>
            </a:r>
            <a:r>
              <a:rPr sz="6000" i="1" baseline="-3472" dirty="0">
                <a:latin typeface="Times New Roman"/>
                <a:cs typeface="Times New Roman"/>
              </a:rPr>
              <a:t>M</a:t>
            </a:r>
            <a:r>
              <a:rPr sz="6000" i="1" spc="-682" baseline="-3472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Symbol"/>
                <a:cs typeface="Symbol"/>
              </a:rPr>
              <a:t>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4576" y="482447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80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12" y="4296"/>
                </a:lnTo>
                <a:lnTo>
                  <a:pt x="359719" y="16682"/>
                </a:lnTo>
                <a:lnTo>
                  <a:pt x="401263" y="36406"/>
                </a:lnTo>
                <a:lnTo>
                  <a:pt x="438489" y="62716"/>
                </a:lnTo>
                <a:lnTo>
                  <a:pt x="470642" y="94858"/>
                </a:lnTo>
                <a:lnTo>
                  <a:pt x="496965" y="132080"/>
                </a:lnTo>
                <a:lnTo>
                  <a:pt x="516702" y="173629"/>
                </a:lnTo>
                <a:lnTo>
                  <a:pt x="529099" y="218753"/>
                </a:lnTo>
                <a:lnTo>
                  <a:pt x="533400" y="266700"/>
                </a:lnTo>
                <a:lnTo>
                  <a:pt x="529099" y="314612"/>
                </a:lnTo>
                <a:lnTo>
                  <a:pt x="516702" y="359719"/>
                </a:lnTo>
                <a:lnTo>
                  <a:pt x="496965" y="401263"/>
                </a:lnTo>
                <a:lnTo>
                  <a:pt x="470642" y="438489"/>
                </a:lnTo>
                <a:lnTo>
                  <a:pt x="438489" y="470642"/>
                </a:lnTo>
                <a:lnTo>
                  <a:pt x="401263" y="496965"/>
                </a:lnTo>
                <a:lnTo>
                  <a:pt x="359719" y="516702"/>
                </a:lnTo>
                <a:lnTo>
                  <a:pt x="314612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80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7426" y="297662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76200" y="342900"/>
                </a:moveTo>
                <a:lnTo>
                  <a:pt x="80496" y="294953"/>
                </a:lnTo>
                <a:lnTo>
                  <a:pt x="92882" y="249829"/>
                </a:lnTo>
                <a:lnTo>
                  <a:pt x="112606" y="208280"/>
                </a:lnTo>
                <a:lnTo>
                  <a:pt x="138916" y="171058"/>
                </a:lnTo>
                <a:lnTo>
                  <a:pt x="171058" y="138916"/>
                </a:lnTo>
                <a:lnTo>
                  <a:pt x="208280" y="112606"/>
                </a:lnTo>
                <a:lnTo>
                  <a:pt x="249829" y="92882"/>
                </a:lnTo>
                <a:lnTo>
                  <a:pt x="294953" y="80496"/>
                </a:lnTo>
                <a:lnTo>
                  <a:pt x="342900" y="76200"/>
                </a:lnTo>
                <a:lnTo>
                  <a:pt x="390812" y="80496"/>
                </a:lnTo>
                <a:lnTo>
                  <a:pt x="435919" y="92882"/>
                </a:lnTo>
                <a:lnTo>
                  <a:pt x="477463" y="112606"/>
                </a:lnTo>
                <a:lnTo>
                  <a:pt x="514689" y="138916"/>
                </a:lnTo>
                <a:lnTo>
                  <a:pt x="546842" y="171058"/>
                </a:lnTo>
                <a:lnTo>
                  <a:pt x="573165" y="208279"/>
                </a:lnTo>
                <a:lnTo>
                  <a:pt x="592902" y="249829"/>
                </a:lnTo>
                <a:lnTo>
                  <a:pt x="605299" y="294953"/>
                </a:lnTo>
                <a:lnTo>
                  <a:pt x="609600" y="342900"/>
                </a:lnTo>
                <a:lnTo>
                  <a:pt x="605299" y="390812"/>
                </a:lnTo>
                <a:lnTo>
                  <a:pt x="592902" y="435919"/>
                </a:lnTo>
                <a:lnTo>
                  <a:pt x="573165" y="477463"/>
                </a:lnTo>
                <a:lnTo>
                  <a:pt x="546842" y="514689"/>
                </a:lnTo>
                <a:lnTo>
                  <a:pt x="514689" y="546842"/>
                </a:lnTo>
                <a:lnTo>
                  <a:pt x="477463" y="573165"/>
                </a:lnTo>
                <a:lnTo>
                  <a:pt x="435919" y="592902"/>
                </a:lnTo>
                <a:lnTo>
                  <a:pt x="390812" y="605299"/>
                </a:lnTo>
                <a:lnTo>
                  <a:pt x="342900" y="609600"/>
                </a:lnTo>
                <a:lnTo>
                  <a:pt x="294953" y="605299"/>
                </a:lnTo>
                <a:lnTo>
                  <a:pt x="249829" y="592902"/>
                </a:lnTo>
                <a:lnTo>
                  <a:pt x="208280" y="573165"/>
                </a:lnTo>
                <a:lnTo>
                  <a:pt x="171058" y="546842"/>
                </a:lnTo>
                <a:lnTo>
                  <a:pt x="138916" y="514689"/>
                </a:lnTo>
                <a:lnTo>
                  <a:pt x="112606" y="477463"/>
                </a:lnTo>
                <a:lnTo>
                  <a:pt x="92882" y="435919"/>
                </a:lnTo>
                <a:lnTo>
                  <a:pt x="80496" y="390812"/>
                </a:lnTo>
                <a:lnTo>
                  <a:pt x="76200" y="342900"/>
                </a:lnTo>
                <a:close/>
              </a:path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362" y="2290762"/>
            <a:ext cx="2286000" cy="3505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20015" rIns="0" bIns="0" rtlCol="0">
            <a:spAutoFit/>
          </a:bodyPr>
          <a:lstStyle/>
          <a:p>
            <a:pPr marR="12065" algn="ctr">
              <a:lnSpc>
                <a:spcPts val="3945"/>
              </a:lnSpc>
              <a:spcBef>
                <a:spcPts val="945"/>
              </a:spcBef>
            </a:pPr>
            <a:r>
              <a:rPr sz="4950" i="1" spc="-15" baseline="13468" dirty="0">
                <a:latin typeface="Comic Sans MS"/>
                <a:cs typeface="Comic Sans MS"/>
              </a:rPr>
              <a:t>q</a:t>
            </a:r>
            <a:r>
              <a:rPr sz="1950" i="1" spc="-10" dirty="0">
                <a:latin typeface="Comic Sans MS"/>
                <a:cs typeface="Comic Sans MS"/>
              </a:rPr>
              <a:t>accept</a:t>
            </a:r>
            <a:endParaRPr sz="1950">
              <a:latin typeface="Comic Sans MS"/>
              <a:cs typeface="Comic Sans MS"/>
            </a:endParaRPr>
          </a:p>
          <a:p>
            <a:pPr marR="156845" algn="ctr">
              <a:lnSpc>
                <a:spcPts val="4485"/>
              </a:lnSpc>
            </a:pPr>
            <a:r>
              <a:rPr sz="3750" i="1" spc="-25" dirty="0">
                <a:latin typeface="Comic Sans MS"/>
                <a:cs typeface="Comic Sans MS"/>
              </a:rPr>
              <a:t>q</a:t>
            </a:r>
            <a:r>
              <a:rPr sz="3225" i="1" spc="-37" baseline="-23255" dirty="0">
                <a:latin typeface="Comic Sans MS"/>
                <a:cs typeface="Comic Sans MS"/>
              </a:rPr>
              <a:t>a</a:t>
            </a:r>
            <a:endParaRPr sz="3225" baseline="-23255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985"/>
              </a:spcBef>
            </a:pPr>
            <a:endParaRPr sz="2150">
              <a:latin typeface="Comic Sans MS"/>
              <a:cs typeface="Comic Sans MS"/>
            </a:endParaRPr>
          </a:p>
          <a:p>
            <a:pPr marR="236220" algn="ctr">
              <a:lnSpc>
                <a:spcPct val="100000"/>
              </a:lnSpc>
            </a:pPr>
            <a:r>
              <a:rPr sz="5025" i="1" spc="-15" baseline="14096" dirty="0">
                <a:latin typeface="Comic Sans MS"/>
                <a:cs typeface="Comic Sans MS"/>
              </a:rPr>
              <a:t>q</a:t>
            </a:r>
            <a:r>
              <a:rPr sz="1950" i="1" spc="-10" dirty="0">
                <a:latin typeface="Comic Sans MS"/>
                <a:cs typeface="Comic Sans MS"/>
              </a:rPr>
              <a:t>reject</a:t>
            </a:r>
            <a:endParaRPr sz="1950">
              <a:latin typeface="Comic Sans MS"/>
              <a:cs typeface="Comic Sans MS"/>
            </a:endParaRPr>
          </a:p>
          <a:p>
            <a:pPr marR="106680" algn="ctr">
              <a:lnSpc>
                <a:spcPct val="100000"/>
              </a:lnSpc>
              <a:spcBef>
                <a:spcPts val="105"/>
              </a:spcBef>
            </a:pPr>
            <a:r>
              <a:rPr sz="3300" i="1" spc="-25" dirty="0">
                <a:latin typeface="Comic Sans MS"/>
                <a:cs typeface="Comic Sans MS"/>
              </a:rPr>
              <a:t>q</a:t>
            </a:r>
            <a:r>
              <a:rPr sz="2850" i="1" spc="-37" baseline="-23391" dirty="0">
                <a:latin typeface="Comic Sans MS"/>
                <a:cs typeface="Comic Sans MS"/>
              </a:rPr>
              <a:t>r</a:t>
            </a:r>
            <a:endParaRPr sz="2850" baseline="-23391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86258" y="3505258"/>
            <a:ext cx="1381760" cy="495934"/>
            <a:chOff x="3886258" y="3505258"/>
            <a:chExt cx="1381760" cy="495934"/>
          </a:xfrm>
        </p:grpSpPr>
        <p:sp>
          <p:nvSpPr>
            <p:cNvPr id="7" name="object 7"/>
            <p:cNvSpPr/>
            <p:nvPr/>
          </p:nvSpPr>
          <p:spPr>
            <a:xfrm>
              <a:off x="3891026" y="3510026"/>
              <a:ext cx="1371600" cy="485775"/>
            </a:xfrm>
            <a:custGeom>
              <a:avLst/>
              <a:gdLst/>
              <a:ahLst/>
              <a:cxnLst/>
              <a:rect l="l" t="t" r="r" b="b"/>
              <a:pathLst>
                <a:path w="1371600" h="485775">
                  <a:moveTo>
                    <a:pt x="1028700" y="0"/>
                  </a:moveTo>
                  <a:lnTo>
                    <a:pt x="1028700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1028700" y="364236"/>
                  </a:lnTo>
                  <a:lnTo>
                    <a:pt x="1028700" y="485775"/>
                  </a:lnTo>
                  <a:lnTo>
                    <a:pt x="1371600" y="242824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1026" y="3510026"/>
              <a:ext cx="1371600" cy="485775"/>
            </a:xfrm>
            <a:custGeom>
              <a:avLst/>
              <a:gdLst/>
              <a:ahLst/>
              <a:cxnLst/>
              <a:rect l="l" t="t" r="r" b="b"/>
              <a:pathLst>
                <a:path w="1371600" h="485775">
                  <a:moveTo>
                    <a:pt x="0" y="121412"/>
                  </a:moveTo>
                  <a:lnTo>
                    <a:pt x="1028700" y="121412"/>
                  </a:lnTo>
                  <a:lnTo>
                    <a:pt x="1028700" y="0"/>
                  </a:lnTo>
                  <a:lnTo>
                    <a:pt x="1371600" y="242824"/>
                  </a:lnTo>
                  <a:lnTo>
                    <a:pt x="1028700" y="485775"/>
                  </a:lnTo>
                  <a:lnTo>
                    <a:pt x="1028700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710426" y="297662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266700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314612" y="4296"/>
                </a:lnTo>
                <a:lnTo>
                  <a:pt x="359719" y="16682"/>
                </a:lnTo>
                <a:lnTo>
                  <a:pt x="401263" y="36406"/>
                </a:lnTo>
                <a:lnTo>
                  <a:pt x="438489" y="62716"/>
                </a:lnTo>
                <a:lnTo>
                  <a:pt x="470642" y="94858"/>
                </a:lnTo>
                <a:lnTo>
                  <a:pt x="496965" y="132079"/>
                </a:lnTo>
                <a:lnTo>
                  <a:pt x="516702" y="173629"/>
                </a:lnTo>
                <a:lnTo>
                  <a:pt x="529099" y="218753"/>
                </a:lnTo>
                <a:lnTo>
                  <a:pt x="533400" y="266700"/>
                </a:lnTo>
                <a:lnTo>
                  <a:pt x="529099" y="314612"/>
                </a:lnTo>
                <a:lnTo>
                  <a:pt x="516702" y="359719"/>
                </a:lnTo>
                <a:lnTo>
                  <a:pt x="496965" y="401263"/>
                </a:lnTo>
                <a:lnTo>
                  <a:pt x="470642" y="438489"/>
                </a:lnTo>
                <a:lnTo>
                  <a:pt x="438489" y="470642"/>
                </a:lnTo>
                <a:lnTo>
                  <a:pt x="401263" y="496965"/>
                </a:lnTo>
                <a:lnTo>
                  <a:pt x="359719" y="516702"/>
                </a:lnTo>
                <a:lnTo>
                  <a:pt x="314612" y="529099"/>
                </a:lnTo>
                <a:lnTo>
                  <a:pt x="266700" y="533400"/>
                </a:lnTo>
                <a:lnTo>
                  <a:pt x="218753" y="529099"/>
                </a:lnTo>
                <a:lnTo>
                  <a:pt x="173629" y="516702"/>
                </a:lnTo>
                <a:lnTo>
                  <a:pt x="132079" y="496965"/>
                </a:lnTo>
                <a:lnTo>
                  <a:pt x="94858" y="470642"/>
                </a:lnTo>
                <a:lnTo>
                  <a:pt x="62716" y="438489"/>
                </a:lnTo>
                <a:lnTo>
                  <a:pt x="36406" y="401263"/>
                </a:lnTo>
                <a:lnTo>
                  <a:pt x="16682" y="359719"/>
                </a:lnTo>
                <a:lnTo>
                  <a:pt x="4296" y="314612"/>
                </a:lnTo>
                <a:lnTo>
                  <a:pt x="0" y="2667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34226" y="480542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76200" y="342900"/>
                </a:moveTo>
                <a:lnTo>
                  <a:pt x="80496" y="294953"/>
                </a:lnTo>
                <a:lnTo>
                  <a:pt x="92882" y="249829"/>
                </a:lnTo>
                <a:lnTo>
                  <a:pt x="112606" y="208280"/>
                </a:lnTo>
                <a:lnTo>
                  <a:pt x="138916" y="171058"/>
                </a:lnTo>
                <a:lnTo>
                  <a:pt x="171058" y="138916"/>
                </a:lnTo>
                <a:lnTo>
                  <a:pt x="208279" y="112606"/>
                </a:lnTo>
                <a:lnTo>
                  <a:pt x="249829" y="92882"/>
                </a:lnTo>
                <a:lnTo>
                  <a:pt x="294953" y="80496"/>
                </a:lnTo>
                <a:lnTo>
                  <a:pt x="342900" y="76200"/>
                </a:lnTo>
                <a:lnTo>
                  <a:pt x="390812" y="80496"/>
                </a:lnTo>
                <a:lnTo>
                  <a:pt x="435919" y="92882"/>
                </a:lnTo>
                <a:lnTo>
                  <a:pt x="477463" y="112606"/>
                </a:lnTo>
                <a:lnTo>
                  <a:pt x="514689" y="138916"/>
                </a:lnTo>
                <a:lnTo>
                  <a:pt x="546842" y="171058"/>
                </a:lnTo>
                <a:lnTo>
                  <a:pt x="573165" y="208280"/>
                </a:lnTo>
                <a:lnTo>
                  <a:pt x="592902" y="249829"/>
                </a:lnTo>
                <a:lnTo>
                  <a:pt x="605299" y="294953"/>
                </a:lnTo>
                <a:lnTo>
                  <a:pt x="609600" y="342900"/>
                </a:lnTo>
                <a:lnTo>
                  <a:pt x="605299" y="390812"/>
                </a:lnTo>
                <a:lnTo>
                  <a:pt x="592902" y="435919"/>
                </a:lnTo>
                <a:lnTo>
                  <a:pt x="573165" y="477463"/>
                </a:lnTo>
                <a:lnTo>
                  <a:pt x="546842" y="514689"/>
                </a:lnTo>
                <a:lnTo>
                  <a:pt x="514689" y="546842"/>
                </a:lnTo>
                <a:lnTo>
                  <a:pt x="477463" y="573165"/>
                </a:lnTo>
                <a:lnTo>
                  <a:pt x="435919" y="592902"/>
                </a:lnTo>
                <a:lnTo>
                  <a:pt x="390812" y="605299"/>
                </a:lnTo>
                <a:lnTo>
                  <a:pt x="342900" y="609600"/>
                </a:lnTo>
                <a:lnTo>
                  <a:pt x="294953" y="605299"/>
                </a:lnTo>
                <a:lnTo>
                  <a:pt x="249829" y="592902"/>
                </a:lnTo>
                <a:lnTo>
                  <a:pt x="208279" y="573165"/>
                </a:lnTo>
                <a:lnTo>
                  <a:pt x="171058" y="546842"/>
                </a:lnTo>
                <a:lnTo>
                  <a:pt x="138916" y="514689"/>
                </a:lnTo>
                <a:lnTo>
                  <a:pt x="112606" y="477463"/>
                </a:lnTo>
                <a:lnTo>
                  <a:pt x="92882" y="435919"/>
                </a:lnTo>
                <a:lnTo>
                  <a:pt x="80496" y="390812"/>
                </a:lnTo>
                <a:lnTo>
                  <a:pt x="76200" y="342900"/>
                </a:lnTo>
                <a:close/>
              </a:path>
              <a:path w="685800" h="685800">
                <a:moveTo>
                  <a:pt x="0" y="342900"/>
                </a:moveTo>
                <a:lnTo>
                  <a:pt x="3128" y="296348"/>
                </a:lnTo>
                <a:lnTo>
                  <a:pt x="12241" y="251706"/>
                </a:lnTo>
                <a:lnTo>
                  <a:pt x="26931" y="209383"/>
                </a:lnTo>
                <a:lnTo>
                  <a:pt x="46792" y="169784"/>
                </a:lnTo>
                <a:lnTo>
                  <a:pt x="71415" y="133319"/>
                </a:lnTo>
                <a:lnTo>
                  <a:pt x="100393" y="100393"/>
                </a:lnTo>
                <a:lnTo>
                  <a:pt x="133319" y="71415"/>
                </a:lnTo>
                <a:lnTo>
                  <a:pt x="169784" y="46792"/>
                </a:lnTo>
                <a:lnTo>
                  <a:pt x="209383" y="26931"/>
                </a:lnTo>
                <a:lnTo>
                  <a:pt x="251706" y="12241"/>
                </a:lnTo>
                <a:lnTo>
                  <a:pt x="296348" y="3128"/>
                </a:lnTo>
                <a:lnTo>
                  <a:pt x="342900" y="0"/>
                </a:lnTo>
                <a:lnTo>
                  <a:pt x="389424" y="3128"/>
                </a:lnTo>
                <a:lnTo>
                  <a:pt x="434048" y="12241"/>
                </a:lnTo>
                <a:lnTo>
                  <a:pt x="476363" y="26931"/>
                </a:lnTo>
                <a:lnTo>
                  <a:pt x="515958" y="46792"/>
                </a:lnTo>
                <a:lnTo>
                  <a:pt x="552426" y="71415"/>
                </a:lnTo>
                <a:lnTo>
                  <a:pt x="585358" y="100393"/>
                </a:lnTo>
                <a:lnTo>
                  <a:pt x="614345" y="133319"/>
                </a:lnTo>
                <a:lnTo>
                  <a:pt x="638979" y="169784"/>
                </a:lnTo>
                <a:lnTo>
                  <a:pt x="658850" y="209383"/>
                </a:lnTo>
                <a:lnTo>
                  <a:pt x="673549" y="251706"/>
                </a:lnTo>
                <a:lnTo>
                  <a:pt x="682669" y="296348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48" y="682669"/>
                </a:lnTo>
                <a:lnTo>
                  <a:pt x="251706" y="673549"/>
                </a:lnTo>
                <a:lnTo>
                  <a:pt x="209383" y="658850"/>
                </a:lnTo>
                <a:lnTo>
                  <a:pt x="169784" y="638979"/>
                </a:lnTo>
                <a:lnTo>
                  <a:pt x="133319" y="614345"/>
                </a:lnTo>
                <a:lnTo>
                  <a:pt x="100393" y="585358"/>
                </a:lnTo>
                <a:lnTo>
                  <a:pt x="71415" y="552426"/>
                </a:lnTo>
                <a:lnTo>
                  <a:pt x="46792" y="515958"/>
                </a:lnTo>
                <a:lnTo>
                  <a:pt x="26931" y="476363"/>
                </a:lnTo>
                <a:lnTo>
                  <a:pt x="12241" y="434048"/>
                </a:lnTo>
                <a:lnTo>
                  <a:pt x="3128" y="389424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8426" y="2290762"/>
            <a:ext cx="2209800" cy="3505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R="160020" algn="ctr">
              <a:lnSpc>
                <a:spcPts val="3670"/>
              </a:lnSpc>
              <a:spcBef>
                <a:spcPts val="955"/>
              </a:spcBef>
            </a:pPr>
            <a:r>
              <a:rPr sz="5025" i="1" spc="-37" baseline="14096" dirty="0">
                <a:latin typeface="Comic Sans MS"/>
                <a:cs typeface="Comic Sans MS"/>
              </a:rPr>
              <a:t>q</a:t>
            </a:r>
            <a:r>
              <a:rPr sz="1950" i="1" spc="-25" dirty="0">
                <a:latin typeface="Comic Sans MS"/>
                <a:cs typeface="Comic Sans MS"/>
              </a:rPr>
              <a:t>r</a:t>
            </a:r>
            <a:r>
              <a:rPr sz="4725" spc="-37" baseline="17636" dirty="0">
                <a:latin typeface="Symbol"/>
                <a:cs typeface="Symbol"/>
              </a:rPr>
              <a:t></a:t>
            </a:r>
            <a:r>
              <a:rPr sz="1950" i="1" spc="-25" dirty="0">
                <a:latin typeface="Comic Sans MS"/>
                <a:cs typeface="Comic Sans MS"/>
              </a:rPr>
              <a:t>eject</a:t>
            </a:r>
            <a:endParaRPr sz="1950">
              <a:latin typeface="Comic Sans MS"/>
              <a:cs typeface="Comic Sans MS"/>
            </a:endParaRPr>
          </a:p>
          <a:p>
            <a:pPr marR="233045" algn="ctr">
              <a:lnSpc>
                <a:spcPts val="4150"/>
              </a:lnSpc>
            </a:pPr>
            <a:r>
              <a:rPr sz="3750" i="1" spc="-25" dirty="0">
                <a:latin typeface="Comic Sans MS"/>
                <a:cs typeface="Comic Sans MS"/>
              </a:rPr>
              <a:t>q</a:t>
            </a:r>
            <a:r>
              <a:rPr sz="3225" i="1" spc="-37" baseline="-23255" dirty="0">
                <a:latin typeface="Comic Sans MS"/>
                <a:cs typeface="Comic Sans MS"/>
              </a:rPr>
              <a:t>a</a:t>
            </a:r>
            <a:endParaRPr sz="3225" baseline="-23255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1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150">
              <a:latin typeface="Comic Sans MS"/>
              <a:cs typeface="Comic Sans MS"/>
            </a:endParaRPr>
          </a:p>
          <a:p>
            <a:pPr marR="240665" algn="ctr">
              <a:lnSpc>
                <a:spcPct val="100000"/>
              </a:lnSpc>
              <a:spcBef>
                <a:spcPts val="5"/>
              </a:spcBef>
            </a:pPr>
            <a:r>
              <a:rPr sz="4950" i="1" spc="-15" baseline="13468" dirty="0">
                <a:latin typeface="Comic Sans MS"/>
                <a:cs typeface="Comic Sans MS"/>
              </a:rPr>
              <a:t>q</a:t>
            </a:r>
            <a:r>
              <a:rPr sz="1950" i="1" spc="-10" dirty="0">
                <a:latin typeface="Comic Sans MS"/>
                <a:cs typeface="Comic Sans MS"/>
              </a:rPr>
              <a:t>a</a:t>
            </a:r>
            <a:r>
              <a:rPr sz="4725" spc="-15" baseline="16754" dirty="0">
                <a:latin typeface="Symbol"/>
                <a:cs typeface="Symbol"/>
              </a:rPr>
              <a:t></a:t>
            </a:r>
            <a:r>
              <a:rPr sz="1950" i="1" spc="-10" dirty="0">
                <a:latin typeface="Comic Sans MS"/>
                <a:cs typeface="Comic Sans MS"/>
              </a:rPr>
              <a:t>ccept</a:t>
            </a:r>
            <a:endParaRPr sz="1950">
              <a:latin typeface="Comic Sans MS"/>
              <a:cs typeface="Comic Sans MS"/>
            </a:endParaRPr>
          </a:p>
          <a:p>
            <a:pPr marR="144780" algn="ctr">
              <a:lnSpc>
                <a:spcPct val="100000"/>
              </a:lnSpc>
              <a:spcBef>
                <a:spcPts val="25"/>
              </a:spcBef>
            </a:pPr>
            <a:r>
              <a:rPr sz="3350" i="1" spc="-25" dirty="0">
                <a:latin typeface="Comic Sans MS"/>
                <a:cs typeface="Comic Sans MS"/>
              </a:rPr>
              <a:t>q</a:t>
            </a:r>
            <a:r>
              <a:rPr sz="2925" i="1" spc="-37" baseline="-22792" dirty="0">
                <a:latin typeface="Comic Sans MS"/>
                <a:cs typeface="Comic Sans MS"/>
              </a:rPr>
              <a:t>r</a:t>
            </a:r>
            <a:endParaRPr sz="2925" baseline="-22792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5791" y="-94488"/>
            <a:ext cx="6433185" cy="120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Transform</a:t>
            </a:r>
            <a:r>
              <a:rPr sz="3200" spc="-2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reject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vice-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versa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625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696262"/>
                </a:solidFill>
                <a:latin typeface="Arial"/>
                <a:cs typeface="Arial"/>
              </a:rPr>
              <a:t>Polynomial</a:t>
            </a:r>
            <a:r>
              <a:rPr sz="3950" b="1" spc="20" dirty="0">
                <a:solidFill>
                  <a:srgbClr val="696262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696262"/>
                </a:solidFill>
                <a:latin typeface="Arial"/>
                <a:cs typeface="Arial"/>
              </a:rPr>
              <a:t>Problems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9802" y="1464881"/>
            <a:ext cx="7230745" cy="343090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6230" marR="46355" indent="-266065" algn="just">
              <a:lnSpc>
                <a:spcPts val="3080"/>
              </a:lnSpc>
              <a:spcBef>
                <a:spcPts val="26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317500" algn="l"/>
              </a:tabLst>
            </a:pPr>
            <a:r>
              <a:rPr sz="2600" b="1" dirty="0">
                <a:latin typeface="Arial"/>
                <a:cs typeface="Arial"/>
              </a:rPr>
              <a:t>Polynomial</a:t>
            </a:r>
            <a:r>
              <a:rPr sz="2600" b="1" spc="150" dirty="0">
                <a:latin typeface="Arial"/>
                <a:cs typeface="Arial"/>
              </a:rPr>
              <a:t> 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195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155" dirty="0">
                <a:latin typeface="Arial MT"/>
                <a:cs typeface="Arial MT"/>
              </a:rPr>
              <a:t> 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expression</a:t>
            </a:r>
            <a:r>
              <a:rPr sz="2600" u="sng" spc="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consisting</a:t>
            </a:r>
            <a:r>
              <a:rPr sz="2600" spc="200" dirty="0">
                <a:latin typeface="Arial MT"/>
                <a:cs typeface="Arial MT"/>
              </a:rPr>
              <a:t>  </a:t>
            </a:r>
            <a:r>
              <a:rPr sz="2600" spc="-25" dirty="0">
                <a:latin typeface="Arial MT"/>
                <a:cs typeface="Arial MT"/>
              </a:rPr>
              <a:t>of 	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variables</a:t>
            </a:r>
            <a:r>
              <a:rPr sz="2600" u="sng" spc="7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(or</a:t>
            </a:r>
            <a:r>
              <a:rPr sz="2600" u="sng" spc="-1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indeterminates</a:t>
            </a:r>
            <a:r>
              <a:rPr sz="2600" spc="-10" dirty="0">
                <a:latin typeface="Arial MT"/>
                <a:cs typeface="Arial MT"/>
              </a:rPr>
              <a:t>)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u="sng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5"/>
              </a:rPr>
              <a:t>coefficients</a:t>
            </a:r>
            <a:r>
              <a:rPr sz="2600" spc="-10" dirty="0">
                <a:latin typeface="Arial MT"/>
                <a:cs typeface="Arial MT"/>
              </a:rPr>
              <a:t>,</a:t>
            </a:r>
            <a:endParaRPr sz="2600">
              <a:latin typeface="Arial MT"/>
              <a:cs typeface="Arial MT"/>
            </a:endParaRPr>
          </a:p>
          <a:p>
            <a:pPr marL="317500" marR="17780" indent="-267335" algn="just">
              <a:lnSpc>
                <a:spcPct val="99900"/>
              </a:lnSpc>
              <a:spcBef>
                <a:spcPts val="545"/>
              </a:spcBef>
            </a:pP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10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involves</a:t>
            </a:r>
            <a:r>
              <a:rPr sz="2600" spc="114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only</a:t>
            </a:r>
            <a:r>
              <a:rPr sz="2600" spc="35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8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operations</a:t>
            </a:r>
            <a:r>
              <a:rPr sz="2600" spc="75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00" dirty="0">
                <a:latin typeface="Arial MT"/>
                <a:cs typeface="Arial MT"/>
              </a:rPr>
              <a:t> 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6"/>
              </a:rPr>
              <a:t>addition</a:t>
            </a:r>
            <a:r>
              <a:rPr sz="2600" spc="-10" dirty="0">
                <a:latin typeface="Arial MT"/>
                <a:cs typeface="Arial MT"/>
              </a:rPr>
              <a:t>,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7"/>
              </a:rPr>
              <a:t>subtraction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150" dirty="0">
                <a:latin typeface="Arial MT"/>
                <a:cs typeface="Arial MT"/>
              </a:rPr>
              <a:t> 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8"/>
              </a:rPr>
              <a:t>multiplication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19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130" dirty="0">
                <a:latin typeface="Arial MT"/>
                <a:cs typeface="Arial MT"/>
              </a:rPr>
              <a:t>  </a:t>
            </a:r>
            <a:r>
              <a:rPr sz="2600" spc="-30" dirty="0">
                <a:latin typeface="Arial MT"/>
                <a:cs typeface="Arial MT"/>
              </a:rPr>
              <a:t>non-</a:t>
            </a:r>
            <a:r>
              <a:rPr sz="2600" spc="-10" dirty="0">
                <a:latin typeface="Arial MT"/>
                <a:cs typeface="Arial MT"/>
              </a:rPr>
              <a:t>negative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9"/>
              </a:rPr>
              <a:t>integer</a:t>
            </a:r>
            <a:r>
              <a:rPr sz="2600" u="sng" spc="-6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10"/>
              </a:rPr>
              <a:t>exponents</a:t>
            </a:r>
            <a:r>
              <a:rPr sz="2600" spc="-1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316230" marR="556260" indent="-266065">
              <a:lnSpc>
                <a:spcPts val="3080"/>
              </a:lnSpc>
              <a:spcBef>
                <a:spcPts val="77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317500" algn="l"/>
              </a:tabLst>
            </a:pPr>
            <a:r>
              <a:rPr sz="2600" dirty="0">
                <a:latin typeface="Arial MT"/>
                <a:cs typeface="Arial MT"/>
              </a:rPr>
              <a:t>An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example</a:t>
            </a:r>
            <a:r>
              <a:rPr sz="2600" spc="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polynomial</a:t>
            </a:r>
            <a:r>
              <a:rPr sz="2600" spc="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single 	indeterminate</a:t>
            </a:r>
            <a:r>
              <a:rPr sz="2600" spc="1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(or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variable),</a:t>
            </a:r>
            <a:r>
              <a:rPr sz="2600" spc="254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-1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475" baseline="21885" dirty="0">
                <a:latin typeface="Arial MT"/>
                <a:cs typeface="Arial MT"/>
              </a:rPr>
              <a:t>2</a:t>
            </a:r>
            <a:r>
              <a:rPr sz="2475" spc="-172" baseline="21885" dirty="0">
                <a:latin typeface="Arial MT"/>
                <a:cs typeface="Arial MT"/>
              </a:rPr>
              <a:t> </a:t>
            </a:r>
            <a:r>
              <a:rPr sz="2600" spc="-1070" dirty="0">
                <a:latin typeface="Arial MT"/>
                <a:cs typeface="Arial MT"/>
              </a:rPr>
              <a:t>−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4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i="1" spc="-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+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7.</a:t>
            </a:r>
            <a:endParaRPr sz="2600">
              <a:latin typeface="Arial MT"/>
              <a:cs typeface="Arial MT"/>
            </a:endParaRPr>
          </a:p>
          <a:p>
            <a:pPr marL="316865" indent="-266065">
              <a:lnSpc>
                <a:spcPct val="100000"/>
              </a:lnSpc>
              <a:spcBef>
                <a:spcPts val="54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316865" algn="l"/>
              </a:tabLst>
            </a:pPr>
            <a:r>
              <a:rPr sz="2600" dirty="0">
                <a:latin typeface="Arial MT"/>
                <a:cs typeface="Arial MT"/>
              </a:rPr>
              <a:t>An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Example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Polynomial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algorithm</a:t>
            </a:r>
            <a:r>
              <a:rPr sz="2600" spc="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0(log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625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spc="-45" dirty="0">
                <a:solidFill>
                  <a:srgbClr val="696262"/>
                </a:solidFill>
                <a:latin typeface="Arial MT"/>
                <a:cs typeface="Arial MT"/>
              </a:rPr>
              <a:t>Non-</a:t>
            </a: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Polynomial</a:t>
            </a:r>
            <a:r>
              <a:rPr sz="3950" spc="26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696262"/>
                </a:solidFill>
                <a:latin typeface="Arial MT"/>
                <a:cs typeface="Arial MT"/>
              </a:rPr>
              <a:t>Problems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552" y="1464881"/>
            <a:ext cx="7580630" cy="3754754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7655" marR="799465" indent="-275590">
              <a:lnSpc>
                <a:spcPts val="3080"/>
              </a:lnSpc>
              <a:spcBef>
                <a:spcPts val="26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 property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no 	</a:t>
            </a:r>
            <a:r>
              <a:rPr sz="2600" u="sng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polynomial-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time</a:t>
            </a:r>
            <a:r>
              <a:rPr sz="2600" u="sng" spc="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algorithm</a:t>
            </a:r>
            <a:r>
              <a:rPr sz="2600" u="sng" spc="2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known.</a:t>
            </a:r>
            <a:endParaRPr sz="2600">
              <a:latin typeface="Arial MT"/>
              <a:cs typeface="Arial MT"/>
            </a:endParaRPr>
          </a:p>
          <a:p>
            <a:pPr marL="287655" marR="5080" indent="-275590">
              <a:lnSpc>
                <a:spcPct val="99900"/>
              </a:lnSpc>
              <a:spcBef>
                <a:spcPts val="545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includes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only</a:t>
            </a:r>
            <a:r>
              <a:rPr sz="2600" spc="-10" dirty="0">
                <a:latin typeface="Arial MT"/>
                <a:cs typeface="Arial MT"/>
              </a:rPr>
              <a:t> known 	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algorithms</a:t>
            </a:r>
            <a:r>
              <a:rPr sz="2600" u="sng" spc="8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require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number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steps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which 	</a:t>
            </a:r>
            <a:r>
              <a:rPr sz="2600" dirty="0">
                <a:latin typeface="Arial MT"/>
                <a:cs typeface="Arial MT"/>
              </a:rPr>
              <a:t>increases</a:t>
            </a:r>
            <a:r>
              <a:rPr sz="2600" spc="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exponentially</a:t>
            </a:r>
            <a:r>
              <a:rPr sz="2600" spc="1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size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25" dirty="0">
                <a:latin typeface="Arial MT"/>
                <a:cs typeface="Arial MT"/>
              </a:rPr>
              <a:t> the 	</a:t>
            </a:r>
            <a:r>
              <a:rPr sz="2600" dirty="0">
                <a:latin typeface="Arial MT"/>
                <a:cs typeface="Arial MT"/>
              </a:rPr>
              <a:t>problem,</a:t>
            </a:r>
            <a:r>
              <a:rPr sz="2600" spc="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those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</a:t>
            </a:r>
            <a:r>
              <a:rPr sz="2600" u="sng" spc="5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algorithm</a:t>
            </a:r>
            <a:r>
              <a:rPr sz="2600" u="sng" spc="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 	</a:t>
            </a:r>
            <a:r>
              <a:rPr sz="2600" spc="-10" dirty="0">
                <a:latin typeface="Arial MT"/>
                <a:cs typeface="Arial MT"/>
              </a:rPr>
              <a:t>known.</a:t>
            </a:r>
            <a:endParaRPr sz="2600">
              <a:latin typeface="Arial MT"/>
              <a:cs typeface="Arial MT"/>
            </a:endParaRPr>
          </a:p>
          <a:p>
            <a:pPr marL="287655" marR="274320" indent="-275590">
              <a:lnSpc>
                <a:spcPct val="101099"/>
              </a:lnSpc>
              <a:spcBef>
                <a:spcPts val="60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Within</a:t>
            </a:r>
            <a:r>
              <a:rPr sz="2600" spc="-1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these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two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1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" 	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5"/>
              </a:rPr>
              <a:t>provably</a:t>
            </a:r>
            <a:r>
              <a:rPr sz="2600" u="sng" spc="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5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5"/>
              </a:rPr>
              <a:t>difficult</a:t>
            </a:r>
            <a:r>
              <a:rPr sz="2600" u="sng" spc="-9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"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"</a:t>
            </a:r>
            <a:r>
              <a:rPr sz="2600" u="sng" spc="-11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6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6"/>
              </a:rPr>
              <a:t>provably</a:t>
            </a:r>
            <a:r>
              <a:rPr sz="2600" u="sng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6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6"/>
              </a:rPr>
              <a:t>unsolvable</a:t>
            </a:r>
            <a:r>
              <a:rPr sz="2600" u="sng" spc="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".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357" y="66421"/>
            <a:ext cx="9020810" cy="6706234"/>
            <a:chOff x="66357" y="66421"/>
            <a:chExt cx="9020810" cy="6706234"/>
          </a:xfrm>
        </p:grpSpPr>
        <p:sp>
          <p:nvSpPr>
            <p:cNvPr id="3" name="object 3"/>
            <p:cNvSpPr/>
            <p:nvPr/>
          </p:nvSpPr>
          <p:spPr>
            <a:xfrm>
              <a:off x="71437" y="71501"/>
              <a:ext cx="9010650" cy="6696075"/>
            </a:xfrm>
            <a:custGeom>
              <a:avLst/>
              <a:gdLst/>
              <a:ahLst/>
              <a:cxnLst/>
              <a:rect l="l" t="t" r="r" b="b"/>
              <a:pathLst>
                <a:path w="9010650" h="6696075">
                  <a:moveTo>
                    <a:pt x="0" y="329946"/>
                  </a:moveTo>
                  <a:lnTo>
                    <a:pt x="3576" y="281177"/>
                  </a:lnTo>
                  <a:lnTo>
                    <a:pt x="13963" y="234696"/>
                  </a:lnTo>
                  <a:lnTo>
                    <a:pt x="30653" y="190880"/>
                  </a:lnTo>
                  <a:lnTo>
                    <a:pt x="53134" y="150241"/>
                  </a:lnTo>
                  <a:lnTo>
                    <a:pt x="80898" y="113410"/>
                  </a:lnTo>
                  <a:lnTo>
                    <a:pt x="113423" y="80899"/>
                  </a:lnTo>
                  <a:lnTo>
                    <a:pt x="150228" y="53085"/>
                  </a:lnTo>
                  <a:lnTo>
                    <a:pt x="190766" y="30606"/>
                  </a:lnTo>
                  <a:lnTo>
                    <a:pt x="234556" y="13970"/>
                  </a:lnTo>
                  <a:lnTo>
                    <a:pt x="281063" y="3555"/>
                  </a:lnTo>
                  <a:lnTo>
                    <a:pt x="329806" y="0"/>
                  </a:lnTo>
                  <a:lnTo>
                    <a:pt x="8680386" y="0"/>
                  </a:lnTo>
                  <a:lnTo>
                    <a:pt x="8729154" y="3555"/>
                  </a:lnTo>
                  <a:lnTo>
                    <a:pt x="8775636" y="13970"/>
                  </a:lnTo>
                  <a:lnTo>
                    <a:pt x="8819451" y="30606"/>
                  </a:lnTo>
                  <a:lnTo>
                    <a:pt x="8859964" y="53085"/>
                  </a:lnTo>
                  <a:lnTo>
                    <a:pt x="8896794" y="80899"/>
                  </a:lnTo>
                  <a:lnTo>
                    <a:pt x="8929306" y="113410"/>
                  </a:lnTo>
                  <a:lnTo>
                    <a:pt x="8956992" y="150241"/>
                  </a:lnTo>
                  <a:lnTo>
                    <a:pt x="8979471" y="190880"/>
                  </a:lnTo>
                  <a:lnTo>
                    <a:pt x="8996235" y="234696"/>
                  </a:lnTo>
                  <a:lnTo>
                    <a:pt x="9006522" y="281177"/>
                  </a:lnTo>
                  <a:lnTo>
                    <a:pt x="9010078" y="329946"/>
                  </a:lnTo>
                  <a:lnTo>
                    <a:pt x="9010078" y="6365875"/>
                  </a:lnTo>
                  <a:lnTo>
                    <a:pt x="9006522" y="6414643"/>
                  </a:lnTo>
                  <a:lnTo>
                    <a:pt x="8996235" y="6461201"/>
                  </a:lnTo>
                  <a:lnTo>
                    <a:pt x="8979471" y="6505016"/>
                  </a:lnTo>
                  <a:lnTo>
                    <a:pt x="8956992" y="6545592"/>
                  </a:lnTo>
                  <a:lnTo>
                    <a:pt x="8929306" y="6582409"/>
                  </a:lnTo>
                  <a:lnTo>
                    <a:pt x="8896794" y="6614960"/>
                  </a:lnTo>
                  <a:lnTo>
                    <a:pt x="8859964" y="6642747"/>
                  </a:lnTo>
                  <a:lnTo>
                    <a:pt x="8819451" y="6665240"/>
                  </a:lnTo>
                  <a:lnTo>
                    <a:pt x="8775636" y="6681942"/>
                  </a:lnTo>
                  <a:lnTo>
                    <a:pt x="8729154" y="6692337"/>
                  </a:lnTo>
                  <a:lnTo>
                    <a:pt x="8680386" y="6695914"/>
                  </a:lnTo>
                  <a:lnTo>
                    <a:pt x="329806" y="6695916"/>
                  </a:lnTo>
                  <a:lnTo>
                    <a:pt x="281063" y="6692337"/>
                  </a:lnTo>
                  <a:lnTo>
                    <a:pt x="234556" y="6681942"/>
                  </a:lnTo>
                  <a:lnTo>
                    <a:pt x="190766" y="6665240"/>
                  </a:lnTo>
                  <a:lnTo>
                    <a:pt x="150228" y="6642747"/>
                  </a:lnTo>
                  <a:lnTo>
                    <a:pt x="113423" y="6614960"/>
                  </a:lnTo>
                  <a:lnTo>
                    <a:pt x="80898" y="6582409"/>
                  </a:lnTo>
                  <a:lnTo>
                    <a:pt x="53134" y="6545592"/>
                  </a:lnTo>
                  <a:lnTo>
                    <a:pt x="30653" y="6505016"/>
                  </a:lnTo>
                  <a:lnTo>
                    <a:pt x="13963" y="6461201"/>
                  </a:lnTo>
                  <a:lnTo>
                    <a:pt x="3576" y="6414643"/>
                  </a:lnTo>
                  <a:lnTo>
                    <a:pt x="0" y="6365875"/>
                  </a:lnTo>
                  <a:lnTo>
                    <a:pt x="0" y="32994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" y="66675"/>
              <a:ext cx="2657475" cy="8953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1552" y="191071"/>
            <a:ext cx="1960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rgbClr val="696262"/>
                </a:solidFill>
                <a:latin typeface="Arial"/>
                <a:cs typeface="Arial"/>
              </a:rPr>
              <a:t>Outline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7250" y="1195211"/>
            <a:ext cx="8058150" cy="5243830"/>
            <a:chOff x="857250" y="1195211"/>
            <a:chExt cx="8058150" cy="52438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0" y="1195211"/>
              <a:ext cx="8058150" cy="6145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50" y="1200150"/>
              <a:ext cx="451485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50" y="1762125"/>
              <a:ext cx="8058150" cy="628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7858125" y="0"/>
                  </a:moveTo>
                  <a:lnTo>
                    <a:pt x="85801" y="0"/>
                  </a:lnTo>
                  <a:lnTo>
                    <a:pt x="52400" y="6858"/>
                  </a:lnTo>
                  <a:lnTo>
                    <a:pt x="25133" y="25653"/>
                  </a:lnTo>
                  <a:lnTo>
                    <a:pt x="6743" y="53339"/>
                  </a:lnTo>
                  <a:lnTo>
                    <a:pt x="0" y="87375"/>
                  </a:lnTo>
                  <a:lnTo>
                    <a:pt x="0" y="436372"/>
                  </a:lnTo>
                  <a:lnTo>
                    <a:pt x="6743" y="470408"/>
                  </a:lnTo>
                  <a:lnTo>
                    <a:pt x="25133" y="498094"/>
                  </a:lnTo>
                  <a:lnTo>
                    <a:pt x="52400" y="516889"/>
                  </a:lnTo>
                  <a:lnTo>
                    <a:pt x="85801" y="523748"/>
                  </a:lnTo>
                  <a:lnTo>
                    <a:pt x="7858125" y="523748"/>
                  </a:lnTo>
                  <a:lnTo>
                    <a:pt x="7891526" y="516889"/>
                  </a:lnTo>
                  <a:lnTo>
                    <a:pt x="7918704" y="498094"/>
                  </a:lnTo>
                  <a:lnTo>
                    <a:pt x="7937119" y="470408"/>
                  </a:lnTo>
                  <a:lnTo>
                    <a:pt x="7943850" y="436372"/>
                  </a:lnTo>
                  <a:lnTo>
                    <a:pt x="7943850" y="87375"/>
                  </a:lnTo>
                  <a:lnTo>
                    <a:pt x="7937119" y="53339"/>
                  </a:lnTo>
                  <a:lnTo>
                    <a:pt x="7918704" y="25653"/>
                  </a:lnTo>
                  <a:lnTo>
                    <a:pt x="7891526" y="6858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0" y="87375"/>
                  </a:moveTo>
                  <a:lnTo>
                    <a:pt x="6743" y="53339"/>
                  </a:lnTo>
                  <a:lnTo>
                    <a:pt x="25133" y="25653"/>
                  </a:lnTo>
                  <a:lnTo>
                    <a:pt x="52400" y="6858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858"/>
                  </a:lnTo>
                  <a:lnTo>
                    <a:pt x="7918704" y="25653"/>
                  </a:lnTo>
                  <a:lnTo>
                    <a:pt x="7937119" y="53339"/>
                  </a:lnTo>
                  <a:lnTo>
                    <a:pt x="7943850" y="87375"/>
                  </a:lnTo>
                  <a:lnTo>
                    <a:pt x="7943850" y="436372"/>
                  </a:lnTo>
                  <a:lnTo>
                    <a:pt x="7937119" y="470408"/>
                  </a:lnTo>
                  <a:lnTo>
                    <a:pt x="7918704" y="498094"/>
                  </a:lnTo>
                  <a:lnTo>
                    <a:pt x="7891526" y="516889"/>
                  </a:lnTo>
                  <a:lnTo>
                    <a:pt x="7858125" y="523748"/>
                  </a:lnTo>
                  <a:lnTo>
                    <a:pt x="85801" y="523748"/>
                  </a:lnTo>
                  <a:lnTo>
                    <a:pt x="52400" y="516889"/>
                  </a:lnTo>
                  <a:lnTo>
                    <a:pt x="25133" y="498094"/>
                  </a:lnTo>
                  <a:lnTo>
                    <a:pt x="6743" y="470408"/>
                  </a:lnTo>
                  <a:lnTo>
                    <a:pt x="0" y="436372"/>
                  </a:lnTo>
                  <a:lnTo>
                    <a:pt x="0" y="8737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50" y="1781175"/>
              <a:ext cx="5905500" cy="447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50" y="2343150"/>
              <a:ext cx="8058150" cy="628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6"/>
                  </a:lnTo>
                  <a:lnTo>
                    <a:pt x="7858125" y="514096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6"/>
                  </a:lnTo>
                  <a:lnTo>
                    <a:pt x="85801" y="514096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250" y="2362200"/>
              <a:ext cx="6619875" cy="447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50" y="2914650"/>
              <a:ext cx="8058150" cy="6381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250" y="3495675"/>
              <a:ext cx="8058150" cy="6286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250" y="4076700"/>
              <a:ext cx="8058150" cy="6286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5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2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2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5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2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2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250" y="4648200"/>
              <a:ext cx="8058150" cy="6381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18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8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8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18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50" y="5229225"/>
              <a:ext cx="8058150" cy="6381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6"/>
                  </a:lnTo>
                  <a:lnTo>
                    <a:pt x="6743" y="52450"/>
                  </a:lnTo>
                  <a:lnTo>
                    <a:pt x="0" y="85725"/>
                  </a:lnTo>
                  <a:lnTo>
                    <a:pt x="0" y="428472"/>
                  </a:lnTo>
                  <a:lnTo>
                    <a:pt x="6743" y="461835"/>
                  </a:lnTo>
                  <a:lnTo>
                    <a:pt x="25133" y="489077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77"/>
                  </a:lnTo>
                  <a:lnTo>
                    <a:pt x="7937119" y="461835"/>
                  </a:lnTo>
                  <a:lnTo>
                    <a:pt x="7943850" y="428472"/>
                  </a:lnTo>
                  <a:lnTo>
                    <a:pt x="7943850" y="85725"/>
                  </a:lnTo>
                  <a:lnTo>
                    <a:pt x="7937119" y="52450"/>
                  </a:lnTo>
                  <a:lnTo>
                    <a:pt x="7918704" y="25146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450"/>
                  </a:lnTo>
                  <a:lnTo>
                    <a:pt x="25133" y="25146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6"/>
                  </a:lnTo>
                  <a:lnTo>
                    <a:pt x="7937119" y="52450"/>
                  </a:lnTo>
                  <a:lnTo>
                    <a:pt x="7943850" y="85725"/>
                  </a:lnTo>
                  <a:lnTo>
                    <a:pt x="7943850" y="428472"/>
                  </a:lnTo>
                  <a:lnTo>
                    <a:pt x="7937119" y="461835"/>
                  </a:lnTo>
                  <a:lnTo>
                    <a:pt x="7918704" y="489077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77"/>
                  </a:lnTo>
                  <a:lnTo>
                    <a:pt x="6743" y="461835"/>
                  </a:lnTo>
                  <a:lnTo>
                    <a:pt x="0" y="428472"/>
                  </a:lnTo>
                  <a:lnTo>
                    <a:pt x="0" y="8572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7250" y="5810250"/>
              <a:ext cx="8058150" cy="6286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95"/>
                  </a:lnTo>
                  <a:lnTo>
                    <a:pt x="6743" y="52336"/>
                  </a:lnTo>
                  <a:lnTo>
                    <a:pt x="0" y="85699"/>
                  </a:lnTo>
                  <a:lnTo>
                    <a:pt x="0" y="428459"/>
                  </a:lnTo>
                  <a:lnTo>
                    <a:pt x="6743" y="461822"/>
                  </a:lnTo>
                  <a:lnTo>
                    <a:pt x="25133" y="489064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64"/>
                  </a:lnTo>
                  <a:lnTo>
                    <a:pt x="7937119" y="461822"/>
                  </a:lnTo>
                  <a:lnTo>
                    <a:pt x="7943850" y="428459"/>
                  </a:lnTo>
                  <a:lnTo>
                    <a:pt x="7943850" y="85699"/>
                  </a:lnTo>
                  <a:lnTo>
                    <a:pt x="7937119" y="52336"/>
                  </a:lnTo>
                  <a:lnTo>
                    <a:pt x="7918704" y="2509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699"/>
                  </a:moveTo>
                  <a:lnTo>
                    <a:pt x="6743" y="52336"/>
                  </a:lnTo>
                  <a:lnTo>
                    <a:pt x="25133" y="2509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95"/>
                  </a:lnTo>
                  <a:lnTo>
                    <a:pt x="7937119" y="52336"/>
                  </a:lnTo>
                  <a:lnTo>
                    <a:pt x="7943850" y="85699"/>
                  </a:lnTo>
                  <a:lnTo>
                    <a:pt x="7943850" y="428459"/>
                  </a:lnTo>
                  <a:lnTo>
                    <a:pt x="7937119" y="461822"/>
                  </a:lnTo>
                  <a:lnTo>
                    <a:pt x="7918704" y="489064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64"/>
                  </a:lnTo>
                  <a:lnTo>
                    <a:pt x="6743" y="461822"/>
                  </a:lnTo>
                  <a:lnTo>
                    <a:pt x="0" y="428459"/>
                  </a:lnTo>
                  <a:lnTo>
                    <a:pt x="0" y="85699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009014" y="1269682"/>
            <a:ext cx="6227445" cy="5040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15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15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Degree</a:t>
            </a:r>
            <a:endParaRPr sz="2150">
              <a:latin typeface="Arial"/>
              <a:cs typeface="Arial"/>
            </a:endParaRPr>
          </a:p>
          <a:p>
            <a:pPr marL="12700" marR="655320">
              <a:lnSpc>
                <a:spcPts val="4580"/>
              </a:lnSpc>
              <a:spcBef>
                <a:spcPts val="335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215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problems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Deterministic</a:t>
            </a:r>
            <a:r>
              <a:rPr sz="2150" b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deterministic</a:t>
            </a:r>
            <a:endParaRPr sz="2150">
              <a:latin typeface="Arial"/>
              <a:cs typeface="Arial"/>
            </a:endParaRPr>
          </a:p>
          <a:p>
            <a:pPr marL="12700" marR="363855">
              <a:lnSpc>
                <a:spcPts val="4580"/>
              </a:lnSpc>
              <a:spcBef>
                <a:spcPts val="80"/>
              </a:spcBef>
              <a:tabLst>
                <a:tab pos="1595120" algn="l"/>
                <a:tab pos="5470525" algn="l"/>
              </a:tabLst>
            </a:pP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algorithms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150" dirty="0">
                <a:latin typeface="Arial MT"/>
                <a:cs typeface="Arial MT"/>
              </a:rPr>
              <a:t>P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spc="-35" dirty="0">
                <a:latin typeface="Arial MT"/>
                <a:cs typeface="Arial MT"/>
              </a:rPr>
              <a:t>,NP,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NP</a:t>
            </a:r>
            <a:r>
              <a:rPr sz="2150" spc="-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hard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NP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Complete </a:t>
            </a:r>
            <a:r>
              <a:rPr sz="2150" dirty="0">
                <a:latin typeface="Arial MT"/>
                <a:cs typeface="Arial MT"/>
              </a:rPr>
              <a:t>NP</a:t>
            </a:r>
            <a:r>
              <a:rPr sz="2150" spc="-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Complete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Proof-</a:t>
            </a:r>
            <a:r>
              <a:rPr sz="2150" spc="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3-SAT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&amp;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Vertex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Cover</a:t>
            </a:r>
            <a:r>
              <a:rPr sz="2150" dirty="0">
                <a:latin typeface="Arial MT"/>
                <a:cs typeface="Arial MT"/>
              </a:rPr>
              <a:t>	</a:t>
            </a:r>
            <a:r>
              <a:rPr sz="2150" spc="-25" dirty="0">
                <a:latin typeface="Arial MT"/>
                <a:cs typeface="Arial MT"/>
              </a:rPr>
              <a:t>NP </a:t>
            </a:r>
            <a:r>
              <a:rPr sz="2150" dirty="0">
                <a:latin typeface="Arial MT"/>
                <a:cs typeface="Arial MT"/>
              </a:rPr>
              <a:t>hard</a:t>
            </a:r>
            <a:r>
              <a:rPr sz="2150" spc="1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Problem-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Hamiltonian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Cycle</a:t>
            </a:r>
            <a:endParaRPr sz="2150">
              <a:latin typeface="Arial MT"/>
              <a:cs typeface="Arial MT"/>
            </a:endParaRPr>
          </a:p>
          <a:p>
            <a:pPr marL="12700" marR="5080">
              <a:lnSpc>
                <a:spcPts val="4580"/>
              </a:lnSpc>
              <a:spcBef>
                <a:spcPts val="80"/>
              </a:spcBef>
            </a:pPr>
            <a:r>
              <a:rPr sz="2150" dirty="0">
                <a:latin typeface="Arial MT"/>
                <a:cs typeface="Arial MT"/>
              </a:rPr>
              <a:t>Menagerie</a:t>
            </a:r>
            <a:r>
              <a:rPr sz="2150" spc="2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complexity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classes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Turing</a:t>
            </a:r>
            <a:r>
              <a:rPr sz="2150" spc="-4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Degree </a:t>
            </a:r>
            <a:r>
              <a:rPr sz="2150" dirty="0">
                <a:latin typeface="Arial MT"/>
                <a:cs typeface="Arial MT"/>
              </a:rPr>
              <a:t>Randomization-</a:t>
            </a:r>
            <a:r>
              <a:rPr sz="2150" spc="2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Sorting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algorithm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150" dirty="0">
                <a:latin typeface="Arial MT"/>
                <a:cs typeface="Arial MT"/>
              </a:rPr>
              <a:t>Approximation-TSP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Max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Clique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727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696262"/>
                </a:solidFill>
                <a:latin typeface="Arial"/>
                <a:cs typeface="Arial"/>
              </a:rPr>
              <a:t>Deterministic</a:t>
            </a:r>
            <a:r>
              <a:rPr sz="3950" b="1" spc="-55" dirty="0">
                <a:solidFill>
                  <a:srgbClr val="696262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696262"/>
                </a:solidFill>
                <a:latin typeface="Arial"/>
                <a:cs typeface="Arial"/>
              </a:rPr>
              <a:t>Algorithm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552" y="1464881"/>
            <a:ext cx="7647305" cy="161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7655" marR="5080" indent="-275590" algn="just">
              <a:lnSpc>
                <a:spcPct val="100299"/>
              </a:lnSpc>
              <a:spcBef>
                <a:spcPts val="114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b="1" dirty="0">
                <a:latin typeface="Arial"/>
                <a:cs typeface="Arial"/>
              </a:rPr>
              <a:t>Deterministic</a:t>
            </a:r>
            <a:r>
              <a:rPr sz="2600" b="1" spc="5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algorithm</a:t>
            </a:r>
            <a:r>
              <a:rPr sz="2600" b="1" spc="55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5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509" dirty="0">
                <a:latin typeface="Arial MT"/>
                <a:cs typeface="Arial MT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algorithm</a:t>
            </a:r>
            <a:r>
              <a:rPr sz="2600" spc="535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which, 	</a:t>
            </a:r>
            <a:r>
              <a:rPr sz="2600" dirty="0">
                <a:latin typeface="Arial MT"/>
                <a:cs typeface="Arial MT"/>
              </a:rPr>
              <a:t>given</a:t>
            </a:r>
            <a:r>
              <a:rPr sz="2600" spc="4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3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particular</a:t>
            </a:r>
            <a:r>
              <a:rPr sz="2600" spc="5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input,</a:t>
            </a:r>
            <a:r>
              <a:rPr sz="2600" spc="43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will</a:t>
            </a:r>
            <a:r>
              <a:rPr sz="2600" spc="4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always</a:t>
            </a:r>
            <a:r>
              <a:rPr sz="2600" spc="4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produce</a:t>
            </a:r>
            <a:r>
              <a:rPr sz="2600" spc="3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	</a:t>
            </a:r>
            <a:r>
              <a:rPr sz="2600" dirty="0">
                <a:latin typeface="Arial MT"/>
                <a:cs typeface="Arial MT"/>
              </a:rPr>
              <a:t>same</a:t>
            </a:r>
            <a:r>
              <a:rPr sz="2600" spc="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output,</a:t>
            </a:r>
            <a:r>
              <a:rPr sz="2600" spc="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underlying</a:t>
            </a:r>
            <a:r>
              <a:rPr sz="2600" spc="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machine</a:t>
            </a:r>
            <a:r>
              <a:rPr sz="2600" spc="10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always 	</a:t>
            </a:r>
            <a:r>
              <a:rPr sz="2600" dirty="0">
                <a:latin typeface="Arial MT"/>
                <a:cs typeface="Arial MT"/>
              </a:rPr>
              <a:t>passing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through the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same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sequence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states.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727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696262"/>
                </a:solidFill>
                <a:latin typeface="Arial"/>
                <a:cs typeface="Arial"/>
              </a:rPr>
              <a:t>Nondeterministic</a:t>
            </a:r>
            <a:r>
              <a:rPr sz="3950" b="1" spc="65" dirty="0">
                <a:solidFill>
                  <a:srgbClr val="696262"/>
                </a:solidFill>
                <a:latin typeface="Arial"/>
                <a:cs typeface="Arial"/>
              </a:rPr>
              <a:t> </a:t>
            </a:r>
            <a:r>
              <a:rPr sz="3950" b="1" spc="-10" dirty="0">
                <a:solidFill>
                  <a:srgbClr val="696262"/>
                </a:solidFill>
                <a:latin typeface="Arial"/>
                <a:cs typeface="Arial"/>
              </a:rPr>
              <a:t>algorithm</a:t>
            </a:r>
            <a:endParaRPr sz="3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552" y="1474787"/>
            <a:ext cx="7557134" cy="31902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8925" marR="5080" indent="-276860" algn="just">
              <a:lnSpc>
                <a:spcPct val="101899"/>
              </a:lnSpc>
              <a:spcBef>
                <a:spcPts val="75"/>
              </a:spcBef>
              <a:buClr>
                <a:srgbClr val="D24617"/>
              </a:buClr>
              <a:buSzPct val="86046"/>
              <a:buFont typeface="Segoe UI Symbol"/>
              <a:buChar char="⚫"/>
              <a:tabLst>
                <a:tab pos="288925" algn="l"/>
              </a:tabLst>
            </a:pPr>
            <a:r>
              <a:rPr sz="2150" b="1" dirty="0">
                <a:latin typeface="Arial"/>
                <a:cs typeface="Arial"/>
              </a:rPr>
              <a:t>Nondeterministic</a:t>
            </a:r>
            <a:r>
              <a:rPr sz="2150" b="1" spc="15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algorithm</a:t>
            </a:r>
            <a:r>
              <a:rPr sz="2150" b="1" spc="110" dirty="0">
                <a:latin typeface="Arial"/>
                <a:cs typeface="Arial"/>
              </a:rPr>
              <a:t> </a:t>
            </a:r>
            <a:r>
              <a:rPr sz="2150" dirty="0">
                <a:latin typeface="Arial MT"/>
                <a:cs typeface="Arial MT"/>
              </a:rPr>
              <a:t>is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algorithm</a:t>
            </a:r>
            <a:r>
              <a:rPr sz="2150" u="sng" spc="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that,</a:t>
            </a:r>
            <a:r>
              <a:rPr sz="2150" spc="1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even</a:t>
            </a:r>
            <a:r>
              <a:rPr sz="2150" spc="16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for </a:t>
            </a:r>
            <a:r>
              <a:rPr sz="2150" dirty="0">
                <a:latin typeface="Arial MT"/>
                <a:cs typeface="Arial MT"/>
              </a:rPr>
              <a:t>the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same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input,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can</a:t>
            </a:r>
            <a:r>
              <a:rPr sz="2150" spc="1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exhibit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different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behaviors</a:t>
            </a:r>
            <a:r>
              <a:rPr sz="2150" spc="2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on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different </a:t>
            </a:r>
            <a:r>
              <a:rPr sz="2150" dirty="0">
                <a:latin typeface="Arial MT"/>
                <a:cs typeface="Arial MT"/>
              </a:rPr>
              <a:t>runs,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as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opposed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u="sng" spc="13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15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deterministic</a:t>
            </a:r>
            <a:r>
              <a:rPr sz="2150" u="sng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15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algorithm</a:t>
            </a:r>
            <a:r>
              <a:rPr sz="2150" spc="-10" dirty="0">
                <a:latin typeface="Arial MT"/>
                <a:cs typeface="Arial MT"/>
              </a:rPr>
              <a:t>.</a:t>
            </a:r>
            <a:endParaRPr sz="2150">
              <a:latin typeface="Arial MT"/>
              <a:cs typeface="Arial MT"/>
            </a:endParaRPr>
          </a:p>
          <a:p>
            <a:pPr marL="288925" marR="154305" indent="-276860">
              <a:lnSpc>
                <a:spcPct val="103400"/>
              </a:lnSpc>
              <a:spcBef>
                <a:spcPts val="560"/>
              </a:spcBef>
              <a:buClr>
                <a:srgbClr val="D24617"/>
              </a:buClr>
              <a:buSzPct val="86046"/>
              <a:buFont typeface="Segoe UI Symbol"/>
              <a:buChar char="⚫"/>
              <a:tabLst>
                <a:tab pos="288925" algn="l"/>
              </a:tabLst>
            </a:pPr>
            <a:r>
              <a:rPr sz="2150" dirty="0">
                <a:latin typeface="Arial MT"/>
                <a:cs typeface="Arial MT"/>
                <a:hlinkClick r:id="rId4"/>
              </a:rPr>
              <a:t>An</a:t>
            </a:r>
            <a:r>
              <a:rPr sz="2150" spc="100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algorithm</a:t>
            </a:r>
            <a:r>
              <a:rPr sz="2150" spc="100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that</a:t>
            </a:r>
            <a:r>
              <a:rPr sz="2150" spc="110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solves</a:t>
            </a:r>
            <a:r>
              <a:rPr sz="2150" spc="145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a</a:t>
            </a:r>
            <a:r>
              <a:rPr sz="2150" spc="105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problem</a:t>
            </a:r>
            <a:r>
              <a:rPr sz="2150" spc="100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in</a:t>
            </a:r>
            <a:r>
              <a:rPr sz="2150" spc="25" dirty="0">
                <a:latin typeface="Arial MT"/>
                <a:cs typeface="Arial MT"/>
                <a:hlinkClick r:id="rId4"/>
              </a:rPr>
              <a:t> </a:t>
            </a:r>
            <a:r>
              <a:rPr sz="215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nondeterministic</a:t>
            </a:r>
            <a:r>
              <a:rPr sz="2150" spc="-10" dirty="0">
                <a:solidFill>
                  <a:srgbClr val="CC9900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215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polynomial</a:t>
            </a:r>
            <a:r>
              <a:rPr sz="2150" u="sng" spc="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15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time</a:t>
            </a:r>
            <a:r>
              <a:rPr sz="2150" spc="35" dirty="0">
                <a:solidFill>
                  <a:srgbClr val="CC9900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can</a:t>
            </a:r>
            <a:r>
              <a:rPr sz="2150" spc="95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run</a:t>
            </a:r>
            <a:r>
              <a:rPr sz="2150" spc="30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in</a:t>
            </a:r>
            <a:r>
              <a:rPr sz="2150" spc="25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polynomial</a:t>
            </a:r>
            <a:r>
              <a:rPr sz="2150" spc="229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time</a:t>
            </a:r>
            <a:r>
              <a:rPr sz="2150" spc="-60" dirty="0">
                <a:latin typeface="Arial MT"/>
                <a:cs typeface="Arial MT"/>
                <a:hlinkClick r:id="rId4"/>
              </a:rPr>
              <a:t> </a:t>
            </a:r>
            <a:r>
              <a:rPr sz="2150" dirty="0">
                <a:latin typeface="Arial MT"/>
                <a:cs typeface="Arial MT"/>
                <a:hlinkClick r:id="rId4"/>
              </a:rPr>
              <a:t>or</a:t>
            </a:r>
            <a:r>
              <a:rPr sz="2150" spc="135" dirty="0">
                <a:latin typeface="Arial MT"/>
                <a:cs typeface="Arial MT"/>
                <a:hlinkClick r:id="rId4"/>
              </a:rPr>
              <a:t> </a:t>
            </a:r>
            <a:r>
              <a:rPr sz="2150" spc="-10" dirty="0">
                <a:latin typeface="Arial MT"/>
                <a:cs typeface="Arial MT"/>
                <a:hlinkClick r:id="rId4"/>
              </a:rPr>
              <a:t>exponen</a:t>
            </a:r>
            <a:r>
              <a:rPr sz="2150" spc="-10" dirty="0">
                <a:latin typeface="Arial MT"/>
                <a:cs typeface="Arial MT"/>
              </a:rPr>
              <a:t>tial </a:t>
            </a:r>
            <a:r>
              <a:rPr sz="2150" dirty="0">
                <a:latin typeface="Arial MT"/>
                <a:cs typeface="Arial MT"/>
              </a:rPr>
              <a:t>time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depending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on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the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choices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it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makes</a:t>
            </a:r>
            <a:r>
              <a:rPr sz="2150" spc="1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during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execution.</a:t>
            </a:r>
            <a:endParaRPr sz="2150">
              <a:latin typeface="Arial MT"/>
              <a:cs typeface="Arial MT"/>
            </a:endParaRPr>
          </a:p>
          <a:p>
            <a:pPr marL="288925" marR="33655" indent="-276860">
              <a:lnSpc>
                <a:spcPct val="101899"/>
              </a:lnSpc>
              <a:spcBef>
                <a:spcPts val="600"/>
              </a:spcBef>
              <a:buClr>
                <a:srgbClr val="D24617"/>
              </a:buClr>
              <a:buSzPct val="86046"/>
              <a:buFont typeface="Segoe UI Symbol"/>
              <a:buChar char="⚫"/>
              <a:tabLst>
                <a:tab pos="288925" algn="l"/>
              </a:tabLst>
            </a:pPr>
            <a:r>
              <a:rPr sz="2150" dirty="0">
                <a:latin typeface="Arial MT"/>
                <a:cs typeface="Arial MT"/>
              </a:rPr>
              <a:t>The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nondeterministic</a:t>
            </a:r>
            <a:r>
              <a:rPr sz="2150" spc="10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algorithms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are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often</a:t>
            </a:r>
            <a:r>
              <a:rPr sz="2150" spc="20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used</a:t>
            </a:r>
            <a:r>
              <a:rPr sz="2150" spc="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find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an </a:t>
            </a:r>
            <a:r>
              <a:rPr sz="2150" dirty="0">
                <a:latin typeface="Arial MT"/>
                <a:cs typeface="Arial MT"/>
              </a:rPr>
              <a:t>approximation</a:t>
            </a:r>
            <a:r>
              <a:rPr sz="2150" spc="2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 a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solution,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when</a:t>
            </a:r>
            <a:r>
              <a:rPr sz="2150" spc="1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the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exact</a:t>
            </a:r>
            <a:r>
              <a:rPr sz="2150" spc="1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solution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would </a:t>
            </a:r>
            <a:r>
              <a:rPr sz="2150" dirty="0">
                <a:latin typeface="Arial MT"/>
                <a:cs typeface="Arial MT"/>
              </a:rPr>
              <a:t>be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too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costly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obtain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using</a:t>
            </a:r>
            <a:r>
              <a:rPr sz="2150" spc="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1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deterministic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one.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357" y="66421"/>
            <a:ext cx="9020810" cy="6706234"/>
            <a:chOff x="66357" y="66421"/>
            <a:chExt cx="9020810" cy="6706234"/>
          </a:xfrm>
        </p:grpSpPr>
        <p:sp>
          <p:nvSpPr>
            <p:cNvPr id="3" name="object 3"/>
            <p:cNvSpPr/>
            <p:nvPr/>
          </p:nvSpPr>
          <p:spPr>
            <a:xfrm>
              <a:off x="71437" y="71501"/>
              <a:ext cx="9010650" cy="6696075"/>
            </a:xfrm>
            <a:custGeom>
              <a:avLst/>
              <a:gdLst/>
              <a:ahLst/>
              <a:cxnLst/>
              <a:rect l="l" t="t" r="r" b="b"/>
              <a:pathLst>
                <a:path w="9010650" h="6696075">
                  <a:moveTo>
                    <a:pt x="0" y="329946"/>
                  </a:moveTo>
                  <a:lnTo>
                    <a:pt x="3576" y="281177"/>
                  </a:lnTo>
                  <a:lnTo>
                    <a:pt x="13963" y="234696"/>
                  </a:lnTo>
                  <a:lnTo>
                    <a:pt x="30653" y="190880"/>
                  </a:lnTo>
                  <a:lnTo>
                    <a:pt x="53134" y="150241"/>
                  </a:lnTo>
                  <a:lnTo>
                    <a:pt x="80898" y="113410"/>
                  </a:lnTo>
                  <a:lnTo>
                    <a:pt x="113423" y="80899"/>
                  </a:lnTo>
                  <a:lnTo>
                    <a:pt x="150228" y="53085"/>
                  </a:lnTo>
                  <a:lnTo>
                    <a:pt x="190766" y="30606"/>
                  </a:lnTo>
                  <a:lnTo>
                    <a:pt x="234556" y="13970"/>
                  </a:lnTo>
                  <a:lnTo>
                    <a:pt x="281063" y="3555"/>
                  </a:lnTo>
                  <a:lnTo>
                    <a:pt x="329806" y="0"/>
                  </a:lnTo>
                  <a:lnTo>
                    <a:pt x="8680386" y="0"/>
                  </a:lnTo>
                  <a:lnTo>
                    <a:pt x="8729154" y="3555"/>
                  </a:lnTo>
                  <a:lnTo>
                    <a:pt x="8775636" y="13970"/>
                  </a:lnTo>
                  <a:lnTo>
                    <a:pt x="8819451" y="30606"/>
                  </a:lnTo>
                  <a:lnTo>
                    <a:pt x="8859964" y="53085"/>
                  </a:lnTo>
                  <a:lnTo>
                    <a:pt x="8896794" y="80899"/>
                  </a:lnTo>
                  <a:lnTo>
                    <a:pt x="8929306" y="113410"/>
                  </a:lnTo>
                  <a:lnTo>
                    <a:pt x="8956992" y="150241"/>
                  </a:lnTo>
                  <a:lnTo>
                    <a:pt x="8979471" y="190880"/>
                  </a:lnTo>
                  <a:lnTo>
                    <a:pt x="8996235" y="234696"/>
                  </a:lnTo>
                  <a:lnTo>
                    <a:pt x="9006522" y="281177"/>
                  </a:lnTo>
                  <a:lnTo>
                    <a:pt x="9010078" y="329946"/>
                  </a:lnTo>
                  <a:lnTo>
                    <a:pt x="9010078" y="6365875"/>
                  </a:lnTo>
                  <a:lnTo>
                    <a:pt x="9006522" y="6414643"/>
                  </a:lnTo>
                  <a:lnTo>
                    <a:pt x="8996235" y="6461201"/>
                  </a:lnTo>
                  <a:lnTo>
                    <a:pt x="8979471" y="6505016"/>
                  </a:lnTo>
                  <a:lnTo>
                    <a:pt x="8956992" y="6545592"/>
                  </a:lnTo>
                  <a:lnTo>
                    <a:pt x="8929306" y="6582409"/>
                  </a:lnTo>
                  <a:lnTo>
                    <a:pt x="8896794" y="6614960"/>
                  </a:lnTo>
                  <a:lnTo>
                    <a:pt x="8859964" y="6642747"/>
                  </a:lnTo>
                  <a:lnTo>
                    <a:pt x="8819451" y="6665240"/>
                  </a:lnTo>
                  <a:lnTo>
                    <a:pt x="8775636" y="6681942"/>
                  </a:lnTo>
                  <a:lnTo>
                    <a:pt x="8729154" y="6692337"/>
                  </a:lnTo>
                  <a:lnTo>
                    <a:pt x="8680386" y="6695914"/>
                  </a:lnTo>
                  <a:lnTo>
                    <a:pt x="329806" y="6695916"/>
                  </a:lnTo>
                  <a:lnTo>
                    <a:pt x="281063" y="6692337"/>
                  </a:lnTo>
                  <a:lnTo>
                    <a:pt x="234556" y="6681942"/>
                  </a:lnTo>
                  <a:lnTo>
                    <a:pt x="190766" y="6665240"/>
                  </a:lnTo>
                  <a:lnTo>
                    <a:pt x="150228" y="6642747"/>
                  </a:lnTo>
                  <a:lnTo>
                    <a:pt x="113423" y="6614960"/>
                  </a:lnTo>
                  <a:lnTo>
                    <a:pt x="80898" y="6582409"/>
                  </a:lnTo>
                  <a:lnTo>
                    <a:pt x="53134" y="6545592"/>
                  </a:lnTo>
                  <a:lnTo>
                    <a:pt x="30653" y="6505016"/>
                  </a:lnTo>
                  <a:lnTo>
                    <a:pt x="13963" y="6461201"/>
                  </a:lnTo>
                  <a:lnTo>
                    <a:pt x="3576" y="6414643"/>
                  </a:lnTo>
                  <a:lnTo>
                    <a:pt x="0" y="6365875"/>
                  </a:lnTo>
                  <a:lnTo>
                    <a:pt x="0" y="32994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" y="66675"/>
              <a:ext cx="2657475" cy="8953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1552" y="191071"/>
            <a:ext cx="1960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rgbClr val="696262"/>
                </a:solidFill>
                <a:latin typeface="Arial"/>
                <a:cs typeface="Arial"/>
              </a:rPr>
              <a:t>Outline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7250" y="1195211"/>
            <a:ext cx="8058150" cy="5243830"/>
            <a:chOff x="857250" y="1195211"/>
            <a:chExt cx="8058150" cy="52438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0" y="1195211"/>
              <a:ext cx="8058150" cy="6145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50" y="1200150"/>
              <a:ext cx="451485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50" y="1762125"/>
              <a:ext cx="8058150" cy="628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7858125" y="0"/>
                  </a:moveTo>
                  <a:lnTo>
                    <a:pt x="85801" y="0"/>
                  </a:lnTo>
                  <a:lnTo>
                    <a:pt x="52400" y="6858"/>
                  </a:lnTo>
                  <a:lnTo>
                    <a:pt x="25133" y="25653"/>
                  </a:lnTo>
                  <a:lnTo>
                    <a:pt x="6743" y="53339"/>
                  </a:lnTo>
                  <a:lnTo>
                    <a:pt x="0" y="87375"/>
                  </a:lnTo>
                  <a:lnTo>
                    <a:pt x="0" y="436372"/>
                  </a:lnTo>
                  <a:lnTo>
                    <a:pt x="6743" y="470408"/>
                  </a:lnTo>
                  <a:lnTo>
                    <a:pt x="25133" y="498094"/>
                  </a:lnTo>
                  <a:lnTo>
                    <a:pt x="52400" y="516889"/>
                  </a:lnTo>
                  <a:lnTo>
                    <a:pt x="85801" y="523748"/>
                  </a:lnTo>
                  <a:lnTo>
                    <a:pt x="7858125" y="523748"/>
                  </a:lnTo>
                  <a:lnTo>
                    <a:pt x="7891526" y="516889"/>
                  </a:lnTo>
                  <a:lnTo>
                    <a:pt x="7918704" y="498094"/>
                  </a:lnTo>
                  <a:lnTo>
                    <a:pt x="7937119" y="470408"/>
                  </a:lnTo>
                  <a:lnTo>
                    <a:pt x="7943850" y="436372"/>
                  </a:lnTo>
                  <a:lnTo>
                    <a:pt x="7943850" y="87375"/>
                  </a:lnTo>
                  <a:lnTo>
                    <a:pt x="7937119" y="53339"/>
                  </a:lnTo>
                  <a:lnTo>
                    <a:pt x="7918704" y="25653"/>
                  </a:lnTo>
                  <a:lnTo>
                    <a:pt x="7891526" y="6858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0" y="87375"/>
                  </a:moveTo>
                  <a:lnTo>
                    <a:pt x="6743" y="53339"/>
                  </a:lnTo>
                  <a:lnTo>
                    <a:pt x="25133" y="25653"/>
                  </a:lnTo>
                  <a:lnTo>
                    <a:pt x="52400" y="6858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858"/>
                  </a:lnTo>
                  <a:lnTo>
                    <a:pt x="7918704" y="25653"/>
                  </a:lnTo>
                  <a:lnTo>
                    <a:pt x="7937119" y="53339"/>
                  </a:lnTo>
                  <a:lnTo>
                    <a:pt x="7943850" y="87375"/>
                  </a:lnTo>
                  <a:lnTo>
                    <a:pt x="7943850" y="436372"/>
                  </a:lnTo>
                  <a:lnTo>
                    <a:pt x="7937119" y="470408"/>
                  </a:lnTo>
                  <a:lnTo>
                    <a:pt x="7918704" y="498094"/>
                  </a:lnTo>
                  <a:lnTo>
                    <a:pt x="7891526" y="516889"/>
                  </a:lnTo>
                  <a:lnTo>
                    <a:pt x="7858125" y="523748"/>
                  </a:lnTo>
                  <a:lnTo>
                    <a:pt x="85801" y="523748"/>
                  </a:lnTo>
                  <a:lnTo>
                    <a:pt x="52400" y="516889"/>
                  </a:lnTo>
                  <a:lnTo>
                    <a:pt x="25133" y="498094"/>
                  </a:lnTo>
                  <a:lnTo>
                    <a:pt x="6743" y="470408"/>
                  </a:lnTo>
                  <a:lnTo>
                    <a:pt x="0" y="436372"/>
                  </a:lnTo>
                  <a:lnTo>
                    <a:pt x="0" y="8737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50" y="1781175"/>
              <a:ext cx="5905500" cy="447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50" y="2343150"/>
              <a:ext cx="8058150" cy="628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6"/>
                  </a:lnTo>
                  <a:lnTo>
                    <a:pt x="7858125" y="514096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6"/>
                  </a:lnTo>
                  <a:lnTo>
                    <a:pt x="85801" y="514096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250" y="2362200"/>
              <a:ext cx="6619875" cy="447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50" y="2914650"/>
              <a:ext cx="8058150" cy="6381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250" y="2933700"/>
              <a:ext cx="4657725" cy="457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250" y="3495675"/>
              <a:ext cx="8058150" cy="628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250" y="4076700"/>
              <a:ext cx="8058150" cy="6286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5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2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2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5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2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2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50" y="4648200"/>
              <a:ext cx="8058150" cy="6381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18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8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8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18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7250" y="5229225"/>
              <a:ext cx="8058150" cy="6381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6"/>
                  </a:lnTo>
                  <a:lnTo>
                    <a:pt x="6743" y="52450"/>
                  </a:lnTo>
                  <a:lnTo>
                    <a:pt x="0" y="85725"/>
                  </a:lnTo>
                  <a:lnTo>
                    <a:pt x="0" y="428472"/>
                  </a:lnTo>
                  <a:lnTo>
                    <a:pt x="6743" y="461835"/>
                  </a:lnTo>
                  <a:lnTo>
                    <a:pt x="25133" y="489077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77"/>
                  </a:lnTo>
                  <a:lnTo>
                    <a:pt x="7937119" y="461835"/>
                  </a:lnTo>
                  <a:lnTo>
                    <a:pt x="7943850" y="428472"/>
                  </a:lnTo>
                  <a:lnTo>
                    <a:pt x="7943850" y="85725"/>
                  </a:lnTo>
                  <a:lnTo>
                    <a:pt x="7937119" y="52450"/>
                  </a:lnTo>
                  <a:lnTo>
                    <a:pt x="7918704" y="25146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450"/>
                  </a:lnTo>
                  <a:lnTo>
                    <a:pt x="25133" y="25146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6"/>
                  </a:lnTo>
                  <a:lnTo>
                    <a:pt x="7937119" y="52450"/>
                  </a:lnTo>
                  <a:lnTo>
                    <a:pt x="7943850" y="85725"/>
                  </a:lnTo>
                  <a:lnTo>
                    <a:pt x="7943850" y="428472"/>
                  </a:lnTo>
                  <a:lnTo>
                    <a:pt x="7937119" y="461835"/>
                  </a:lnTo>
                  <a:lnTo>
                    <a:pt x="7918704" y="489077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77"/>
                  </a:lnTo>
                  <a:lnTo>
                    <a:pt x="6743" y="461835"/>
                  </a:lnTo>
                  <a:lnTo>
                    <a:pt x="0" y="428472"/>
                  </a:lnTo>
                  <a:lnTo>
                    <a:pt x="0" y="8572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57250" y="5810250"/>
              <a:ext cx="8058150" cy="6286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95"/>
                  </a:lnTo>
                  <a:lnTo>
                    <a:pt x="6743" y="52336"/>
                  </a:lnTo>
                  <a:lnTo>
                    <a:pt x="0" y="85699"/>
                  </a:lnTo>
                  <a:lnTo>
                    <a:pt x="0" y="428459"/>
                  </a:lnTo>
                  <a:lnTo>
                    <a:pt x="6743" y="461822"/>
                  </a:lnTo>
                  <a:lnTo>
                    <a:pt x="25133" y="489064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64"/>
                  </a:lnTo>
                  <a:lnTo>
                    <a:pt x="7937119" y="461822"/>
                  </a:lnTo>
                  <a:lnTo>
                    <a:pt x="7943850" y="428459"/>
                  </a:lnTo>
                  <a:lnTo>
                    <a:pt x="7943850" y="85699"/>
                  </a:lnTo>
                  <a:lnTo>
                    <a:pt x="7937119" y="52336"/>
                  </a:lnTo>
                  <a:lnTo>
                    <a:pt x="7918704" y="2509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699"/>
                  </a:moveTo>
                  <a:lnTo>
                    <a:pt x="6743" y="52336"/>
                  </a:lnTo>
                  <a:lnTo>
                    <a:pt x="25133" y="2509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95"/>
                  </a:lnTo>
                  <a:lnTo>
                    <a:pt x="7937119" y="52336"/>
                  </a:lnTo>
                  <a:lnTo>
                    <a:pt x="7943850" y="85699"/>
                  </a:lnTo>
                  <a:lnTo>
                    <a:pt x="7943850" y="428459"/>
                  </a:lnTo>
                  <a:lnTo>
                    <a:pt x="7937119" y="461822"/>
                  </a:lnTo>
                  <a:lnTo>
                    <a:pt x="7918704" y="489064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64"/>
                  </a:lnTo>
                  <a:lnTo>
                    <a:pt x="6743" y="461822"/>
                  </a:lnTo>
                  <a:lnTo>
                    <a:pt x="0" y="428459"/>
                  </a:lnTo>
                  <a:lnTo>
                    <a:pt x="0" y="85699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09014" y="1269682"/>
            <a:ext cx="6227445" cy="5040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15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15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Degree</a:t>
            </a:r>
            <a:endParaRPr sz="2150">
              <a:latin typeface="Arial"/>
              <a:cs typeface="Arial"/>
            </a:endParaRPr>
          </a:p>
          <a:p>
            <a:pPr marL="12700" marR="655320">
              <a:lnSpc>
                <a:spcPts val="4580"/>
              </a:lnSpc>
              <a:spcBef>
                <a:spcPts val="335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215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problems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Deterministic</a:t>
            </a:r>
            <a:r>
              <a:rPr sz="2150" b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deterministic</a:t>
            </a:r>
            <a:endParaRPr sz="2150">
              <a:latin typeface="Arial"/>
              <a:cs typeface="Arial"/>
            </a:endParaRPr>
          </a:p>
          <a:p>
            <a:pPr marL="12700" marR="320040" algn="just">
              <a:lnSpc>
                <a:spcPts val="4580"/>
              </a:lnSpc>
              <a:spcBef>
                <a:spcPts val="80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algorithms</a:t>
            </a:r>
            <a:r>
              <a:rPr sz="2150" b="1" spc="5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15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FF0000"/>
                </a:solidFill>
                <a:latin typeface="Arial"/>
                <a:cs typeface="Arial"/>
              </a:rPr>
              <a:t>,NP,</a:t>
            </a:r>
            <a:r>
              <a:rPr sz="215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hard</a:t>
            </a:r>
            <a:r>
              <a:rPr sz="2150" b="1" spc="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 Complete </a:t>
            </a:r>
            <a:r>
              <a:rPr sz="2150" dirty="0">
                <a:latin typeface="Arial MT"/>
                <a:cs typeface="Arial MT"/>
              </a:rPr>
              <a:t>NP</a:t>
            </a:r>
            <a:r>
              <a:rPr sz="2150" spc="-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Complete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Proof-</a:t>
            </a:r>
            <a:r>
              <a:rPr sz="2150" spc="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3-SAT</a:t>
            </a:r>
            <a:r>
              <a:rPr sz="2150" spc="6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&amp;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Vertex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Cover</a:t>
            </a:r>
            <a:r>
              <a:rPr sz="2150" spc="85" dirty="0">
                <a:latin typeface="Arial MT"/>
                <a:cs typeface="Arial MT"/>
              </a:rPr>
              <a:t>  </a:t>
            </a:r>
            <a:r>
              <a:rPr sz="2150" spc="-25" dirty="0">
                <a:latin typeface="Arial MT"/>
                <a:cs typeface="Arial MT"/>
              </a:rPr>
              <a:t>NP </a:t>
            </a:r>
            <a:r>
              <a:rPr sz="2150" dirty="0">
                <a:latin typeface="Arial MT"/>
                <a:cs typeface="Arial MT"/>
              </a:rPr>
              <a:t>hard</a:t>
            </a:r>
            <a:r>
              <a:rPr sz="2150" spc="17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Problem-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Hamiltonian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Cycle</a:t>
            </a:r>
            <a:endParaRPr sz="2150">
              <a:latin typeface="Arial MT"/>
              <a:cs typeface="Arial MT"/>
            </a:endParaRPr>
          </a:p>
          <a:p>
            <a:pPr marL="12700" marR="5080" algn="just">
              <a:lnSpc>
                <a:spcPts val="4580"/>
              </a:lnSpc>
              <a:spcBef>
                <a:spcPts val="80"/>
              </a:spcBef>
            </a:pPr>
            <a:r>
              <a:rPr sz="2150" dirty="0">
                <a:latin typeface="Arial MT"/>
                <a:cs typeface="Arial MT"/>
              </a:rPr>
              <a:t>Menagerie</a:t>
            </a:r>
            <a:r>
              <a:rPr sz="2150" spc="2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complexity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classes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Turing</a:t>
            </a:r>
            <a:r>
              <a:rPr sz="2150" spc="-4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Degree </a:t>
            </a:r>
            <a:r>
              <a:rPr sz="2150" dirty="0">
                <a:latin typeface="Arial MT"/>
                <a:cs typeface="Arial MT"/>
              </a:rPr>
              <a:t>Randomization-</a:t>
            </a:r>
            <a:r>
              <a:rPr sz="2150" spc="2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Sorting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algorithm</a:t>
            </a:r>
            <a:endParaRPr sz="21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739"/>
              </a:spcBef>
            </a:pPr>
            <a:r>
              <a:rPr sz="2150" dirty="0">
                <a:latin typeface="Arial MT"/>
                <a:cs typeface="Arial MT"/>
              </a:rPr>
              <a:t>Approximation-TSP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Max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Clique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625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P</a:t>
            </a:r>
            <a:r>
              <a:rPr sz="3950" spc="-15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696262"/>
                </a:solidFill>
                <a:latin typeface="Arial MT"/>
                <a:cs typeface="Arial MT"/>
              </a:rPr>
              <a:t>Class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552" y="1464881"/>
            <a:ext cx="7122795" cy="248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7655" marR="78740" indent="-275590">
              <a:lnSpc>
                <a:spcPct val="99900"/>
              </a:lnSpc>
              <a:spcBef>
                <a:spcPts val="13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informal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term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quickly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-1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above,</a:t>
            </a:r>
            <a:r>
              <a:rPr sz="2600" spc="19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means 	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existence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algorithm</a:t>
            </a:r>
            <a:r>
              <a:rPr sz="2600" spc="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task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that 	</a:t>
            </a:r>
            <a:r>
              <a:rPr sz="2600" dirty="0">
                <a:latin typeface="Arial MT"/>
                <a:cs typeface="Arial MT"/>
              </a:rPr>
              <a:t>runs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polynomial</a:t>
            </a:r>
            <a:r>
              <a:rPr sz="2600" u="sng" spc="1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time</a:t>
            </a:r>
            <a:r>
              <a:rPr sz="2600" spc="-1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287655" marR="5080" indent="-275590" algn="just">
              <a:lnSpc>
                <a:spcPct val="99900"/>
              </a:lnSpc>
              <a:spcBef>
                <a:spcPts val="635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general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questions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 which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some 	</a:t>
            </a:r>
            <a:r>
              <a:rPr sz="2600" dirty="0">
                <a:latin typeface="Arial MT"/>
                <a:cs typeface="Arial MT"/>
              </a:rPr>
              <a:t>algorithm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provide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 answer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</a:t>
            </a:r>
            <a:r>
              <a:rPr sz="2600" spc="-10" dirty="0">
                <a:latin typeface="Arial MT"/>
                <a:cs typeface="Arial MT"/>
              </a:rPr>
              <a:t>polynomial 	</a:t>
            </a:r>
            <a:r>
              <a:rPr sz="2600" dirty="0">
                <a:latin typeface="Arial MT"/>
                <a:cs typeface="Arial MT"/>
              </a:rPr>
              <a:t>time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called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"class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P</a:t>
            </a:r>
            <a:r>
              <a:rPr sz="2600" dirty="0">
                <a:latin typeface="Arial MT"/>
                <a:cs typeface="Arial MT"/>
              </a:rPr>
              <a:t>"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just</a:t>
            </a:r>
            <a:r>
              <a:rPr sz="2600" spc="-18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"</a:t>
            </a:r>
            <a:r>
              <a:rPr sz="2600" b="1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3"/>
              </a:rPr>
              <a:t>P</a:t>
            </a:r>
            <a:r>
              <a:rPr sz="2600" spc="-20" dirty="0">
                <a:latin typeface="Arial MT"/>
                <a:cs typeface="Arial MT"/>
              </a:rPr>
              <a:t>".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625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NP</a:t>
            </a:r>
            <a:r>
              <a:rPr sz="3950" spc="-10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spc="-20" dirty="0">
                <a:solidFill>
                  <a:srgbClr val="696262"/>
                </a:solidFill>
                <a:latin typeface="Arial MT"/>
                <a:cs typeface="Arial MT"/>
              </a:rPr>
              <a:t>Class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552" y="1464881"/>
            <a:ext cx="7444740" cy="2486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7655" marR="5080" indent="-275590">
              <a:lnSpc>
                <a:spcPct val="100299"/>
              </a:lnSpc>
              <a:spcBef>
                <a:spcPts val="114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For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some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questions,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there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known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way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to 	</a:t>
            </a:r>
            <a:r>
              <a:rPr sz="2600" dirty="0">
                <a:latin typeface="Arial MT"/>
                <a:cs typeface="Arial MT"/>
              </a:rPr>
              <a:t>find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answer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quickly,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but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if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one is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provided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with 	</a:t>
            </a:r>
            <a:r>
              <a:rPr sz="2600" spc="-10" dirty="0">
                <a:latin typeface="Arial MT"/>
                <a:cs typeface="Arial MT"/>
              </a:rPr>
              <a:t>information</a:t>
            </a:r>
            <a:r>
              <a:rPr sz="2600" spc="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showing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what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answer</a:t>
            </a:r>
            <a:r>
              <a:rPr sz="2600" spc="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is,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is 	</a:t>
            </a:r>
            <a:r>
              <a:rPr sz="2600" dirty="0">
                <a:latin typeface="Arial MT"/>
                <a:cs typeface="Arial MT"/>
              </a:rPr>
              <a:t>possible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verify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answer</a:t>
            </a:r>
            <a:r>
              <a:rPr sz="2600" spc="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quickly.</a:t>
            </a:r>
            <a:endParaRPr sz="2600">
              <a:latin typeface="Arial MT"/>
              <a:cs typeface="Arial MT"/>
            </a:endParaRPr>
          </a:p>
          <a:p>
            <a:pPr marL="288925" marR="209550" indent="-276860">
              <a:lnSpc>
                <a:spcPct val="101099"/>
              </a:lnSpc>
              <a:spcBef>
                <a:spcPts val="525"/>
              </a:spcBef>
              <a:buChar char="⚫"/>
              <a:tabLst>
                <a:tab pos="288925" algn="l"/>
                <a:tab pos="918210" algn="l"/>
                <a:tab pos="1003935" algn="l"/>
              </a:tabLst>
            </a:pPr>
            <a:r>
              <a:rPr sz="1500" dirty="0">
                <a:solidFill>
                  <a:srgbClr val="D24617"/>
                </a:solidFill>
                <a:latin typeface="Segoe UI Symbol"/>
                <a:cs typeface="Segoe UI Symbol"/>
              </a:rPr>
              <a:t>	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questions</a:t>
            </a:r>
            <a:r>
              <a:rPr sz="2600" spc="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answer </a:t>
            </a:r>
            <a:r>
              <a:rPr sz="2600" spc="-25" dirty="0">
                <a:latin typeface="Arial MT"/>
                <a:cs typeface="Arial MT"/>
              </a:rPr>
              <a:t>can</a:t>
            </a:r>
            <a:r>
              <a:rPr sz="2600" dirty="0">
                <a:latin typeface="Arial MT"/>
                <a:cs typeface="Arial MT"/>
              </a:rPr>
              <a:t>		be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verified</a:t>
            </a:r>
            <a:r>
              <a:rPr sz="2600" i="1" spc="-18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polynomial</a:t>
            </a:r>
            <a:r>
              <a:rPr sz="2600" spc="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time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called</a:t>
            </a:r>
            <a:r>
              <a:rPr sz="2600" spc="135" dirty="0">
                <a:latin typeface="Arial MT"/>
                <a:cs typeface="Arial MT"/>
              </a:rPr>
              <a:t> </a:t>
            </a:r>
            <a:r>
              <a:rPr sz="2600" b="1" u="sng" spc="-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2"/>
              </a:rPr>
              <a:t>NP</a:t>
            </a:r>
            <a:r>
              <a:rPr sz="2600" spc="-25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625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NP-</a:t>
            </a:r>
            <a:r>
              <a:rPr sz="3950" spc="1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Hard</a:t>
            </a:r>
            <a:r>
              <a:rPr sz="3950" spc="2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696262"/>
                </a:solidFill>
                <a:latin typeface="Arial MT"/>
                <a:cs typeface="Arial MT"/>
              </a:rPr>
              <a:t>Class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552" y="1426527"/>
            <a:ext cx="7446645" cy="414591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87655" marR="23495" indent="-275590">
              <a:lnSpc>
                <a:spcPct val="89100"/>
              </a:lnSpc>
              <a:spcBef>
                <a:spcPts val="465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  <a:tab pos="1337945" algn="l"/>
              </a:tabLst>
            </a:pPr>
            <a:r>
              <a:rPr sz="2600" b="1" dirty="0">
                <a:latin typeface="Arial"/>
                <a:cs typeface="Arial"/>
              </a:rPr>
              <a:t>NP-hard</a:t>
            </a:r>
            <a:r>
              <a:rPr sz="2600" b="1" spc="-110" dirty="0">
                <a:latin typeface="Arial"/>
                <a:cs typeface="Arial"/>
              </a:rPr>
              <a:t> </a:t>
            </a:r>
            <a:r>
              <a:rPr sz="2600" spc="-25" dirty="0">
                <a:latin typeface="Arial MT"/>
                <a:cs typeface="Arial MT"/>
              </a:rPr>
              <a:t>(</a:t>
            </a:r>
            <a:r>
              <a:rPr sz="2600" b="1" u="sng" spc="-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2"/>
              </a:rPr>
              <a:t>N</a:t>
            </a:r>
            <a:r>
              <a:rPr sz="2600" u="sng" spc="-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on-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deterministic</a:t>
            </a:r>
            <a:r>
              <a:rPr sz="2600" u="sng" spc="14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b="1" u="sng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"/>
                <a:cs typeface="Arial"/>
                <a:hlinkClick r:id="rId2"/>
              </a:rPr>
              <a:t>P</a:t>
            </a:r>
            <a:r>
              <a:rPr sz="2600" u="sng" spc="-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olynomial-</a:t>
            </a:r>
            <a:r>
              <a:rPr sz="26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time</a:t>
            </a:r>
            <a:r>
              <a:rPr sz="2600" spc="-20" dirty="0">
                <a:solidFill>
                  <a:srgbClr val="CC9900"/>
                </a:solidFill>
                <a:latin typeface="Arial MT"/>
                <a:cs typeface="Arial MT"/>
              </a:rPr>
              <a:t> 	</a:t>
            </a:r>
            <a:r>
              <a:rPr sz="2600" spc="-10" dirty="0">
                <a:latin typeface="Arial MT"/>
                <a:cs typeface="Arial MT"/>
              </a:rPr>
              <a:t>hard),</a:t>
            </a:r>
            <a:r>
              <a:rPr sz="2600" dirty="0">
                <a:latin typeface="Arial MT"/>
                <a:cs typeface="Arial MT"/>
              </a:rPr>
              <a:t>	is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class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informally, 	</a:t>
            </a:r>
            <a:r>
              <a:rPr sz="2600" dirty="0">
                <a:latin typeface="Arial MT"/>
                <a:cs typeface="Arial MT"/>
              </a:rPr>
              <a:t>"at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least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hard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hardest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u="sng" spc="-6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NP</a:t>
            </a:r>
            <a:r>
              <a:rPr sz="2600" spc="-20" dirty="0">
                <a:latin typeface="Arial MT"/>
                <a:cs typeface="Arial MT"/>
              </a:rPr>
              <a:t>".</a:t>
            </a:r>
            <a:endParaRPr sz="2600">
              <a:latin typeface="Arial MT"/>
              <a:cs typeface="Arial MT"/>
            </a:endParaRPr>
          </a:p>
          <a:p>
            <a:pPr marL="287655" marR="519430" indent="-275590">
              <a:lnSpc>
                <a:spcPct val="89100"/>
              </a:lnSpc>
              <a:spcBef>
                <a:spcPts val="675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precisely,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</a:t>
            </a:r>
            <a:r>
              <a:rPr sz="2600" spc="114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H</a:t>
            </a:r>
            <a:r>
              <a:rPr sz="2600" i="1" spc="-9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NP-hard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when 	</a:t>
            </a:r>
            <a:r>
              <a:rPr sz="2600" dirty="0">
                <a:latin typeface="Arial MT"/>
                <a:cs typeface="Arial MT"/>
              </a:rPr>
              <a:t>every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</a:t>
            </a:r>
            <a:r>
              <a:rPr sz="2600" spc="90" dirty="0">
                <a:latin typeface="Arial MT"/>
                <a:cs typeface="Arial MT"/>
              </a:rPr>
              <a:t> </a:t>
            </a:r>
            <a:r>
              <a:rPr sz="2600" i="1" dirty="0">
                <a:latin typeface="Arial"/>
                <a:cs typeface="Arial"/>
              </a:rPr>
              <a:t>L</a:t>
            </a:r>
            <a:r>
              <a:rPr sz="2600" i="1" spc="-114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NP</a:t>
            </a:r>
            <a:r>
              <a:rPr sz="2600" spc="-1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reduced</a:t>
            </a:r>
            <a:r>
              <a:rPr sz="2600" u="sng" spc="-3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 	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polynomial</a:t>
            </a:r>
            <a:r>
              <a:rPr sz="2600" u="sng" spc="14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time</a:t>
            </a:r>
            <a:r>
              <a:rPr sz="2600" u="sng" spc="-5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i="1" spc="-25" dirty="0">
                <a:latin typeface="Arial"/>
                <a:cs typeface="Arial"/>
              </a:rPr>
              <a:t>H</a:t>
            </a:r>
            <a:r>
              <a:rPr sz="2600" spc="-25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288925" marR="5080" indent="-276860">
              <a:lnSpc>
                <a:spcPct val="90300"/>
              </a:lnSpc>
              <a:spcBef>
                <a:spcPts val="640"/>
              </a:spcBef>
              <a:buChar char="⚫"/>
              <a:tabLst>
                <a:tab pos="288925" algn="l"/>
                <a:tab pos="1337945" algn="l"/>
              </a:tabLst>
            </a:pPr>
            <a:r>
              <a:rPr sz="1500" dirty="0">
                <a:solidFill>
                  <a:srgbClr val="D24617"/>
                </a:solidFill>
                <a:latin typeface="Segoe UI Symbol"/>
                <a:cs typeface="Segoe UI Symbol"/>
              </a:rPr>
              <a:t>	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consequence,</a:t>
            </a:r>
            <a:r>
              <a:rPr sz="2600" spc="1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finding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polynomial algorithm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solve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any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NP-</a:t>
            </a:r>
            <a:r>
              <a:rPr sz="2600" dirty="0">
                <a:latin typeface="Arial MT"/>
                <a:cs typeface="Arial MT"/>
              </a:rPr>
              <a:t>hard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</a:t>
            </a:r>
            <a:r>
              <a:rPr sz="2600" spc="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would </a:t>
            </a:r>
            <a:r>
              <a:rPr sz="2600" dirty="0">
                <a:latin typeface="Arial MT"/>
                <a:cs typeface="Arial MT"/>
              </a:rPr>
              <a:t>give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polynomial</a:t>
            </a:r>
            <a:r>
              <a:rPr sz="2600" spc="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algorithms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in </a:t>
            </a:r>
            <a:r>
              <a:rPr sz="2600" spc="-100" dirty="0">
                <a:latin typeface="Arial MT"/>
                <a:cs typeface="Arial MT"/>
              </a:rPr>
              <a:t>NP,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which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unlikely</a:t>
            </a:r>
            <a:r>
              <a:rPr sz="2600" spc="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many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them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are </a:t>
            </a:r>
            <a:r>
              <a:rPr sz="2600" spc="-10" dirty="0">
                <a:latin typeface="Arial MT"/>
                <a:cs typeface="Arial MT"/>
              </a:rPr>
              <a:t>considered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hard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625" rIns="0" bIns="0" rtlCol="0">
            <a:spAutoFit/>
          </a:bodyPr>
          <a:lstStyle/>
          <a:p>
            <a:pPr marL="71501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NP</a:t>
            </a:r>
            <a:r>
              <a:rPr sz="3950" spc="-15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Complete</a:t>
            </a:r>
            <a:r>
              <a:rPr sz="3950" spc="1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696262"/>
                </a:solidFill>
                <a:latin typeface="Arial MT"/>
                <a:cs typeface="Arial MT"/>
              </a:rPr>
              <a:t>Class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1552" y="1464881"/>
            <a:ext cx="7263765" cy="2954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7655" marR="5080" indent="-275590" algn="just">
              <a:lnSpc>
                <a:spcPct val="99900"/>
              </a:lnSpc>
              <a:spcBef>
                <a:spcPts val="13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  <a:hlinkClick r:id="rId2"/>
              </a:rPr>
              <a:t>In</a:t>
            </a:r>
            <a:r>
              <a:rPr sz="2600" spc="190" dirty="0">
                <a:latin typeface="Arial MT"/>
                <a:cs typeface="Arial MT"/>
                <a:hlinkClick r:id="rId2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computational</a:t>
            </a:r>
            <a:r>
              <a:rPr sz="2600" u="sng" spc="20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complexity</a:t>
            </a:r>
            <a:r>
              <a:rPr sz="2600" u="sng" spc="2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theory</a:t>
            </a:r>
            <a:r>
              <a:rPr sz="2600" dirty="0">
                <a:latin typeface="Arial MT"/>
                <a:cs typeface="Arial MT"/>
                <a:hlinkClick r:id="rId2"/>
              </a:rPr>
              <a:t>,</a:t>
            </a:r>
            <a:r>
              <a:rPr sz="2600" spc="310" dirty="0">
                <a:latin typeface="Arial MT"/>
                <a:cs typeface="Arial MT"/>
                <a:hlinkClick r:id="rId2"/>
              </a:rPr>
              <a:t> </a:t>
            </a:r>
            <a:r>
              <a:rPr sz="2600" dirty="0">
                <a:latin typeface="Arial MT"/>
                <a:cs typeface="Arial MT"/>
                <a:hlinkClick r:id="rId2"/>
              </a:rPr>
              <a:t>a</a:t>
            </a:r>
            <a:r>
              <a:rPr sz="2600" u="sng" spc="27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decision</a:t>
            </a:r>
            <a:r>
              <a:rPr sz="2600" spc="-10" dirty="0">
                <a:solidFill>
                  <a:srgbClr val="CC9900"/>
                </a:solidFill>
                <a:latin typeface="Arial MT"/>
                <a:cs typeface="Arial MT"/>
                <a:hlinkClick r:id="rId2"/>
              </a:rPr>
              <a:t> 	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problem</a:t>
            </a:r>
            <a:r>
              <a:rPr sz="2600" u="sng" spc="19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600" dirty="0">
                <a:latin typeface="Arial MT"/>
                <a:cs typeface="Arial MT"/>
                <a:hlinkClick r:id="rId2"/>
              </a:rPr>
              <a:t>is</a:t>
            </a:r>
            <a:r>
              <a:rPr sz="2600" spc="190" dirty="0">
                <a:latin typeface="Arial MT"/>
                <a:cs typeface="Arial MT"/>
                <a:hlinkClick r:id="rId2"/>
              </a:rPr>
              <a:t> </a:t>
            </a:r>
            <a:r>
              <a:rPr sz="2600" b="1" dirty="0">
                <a:latin typeface="Arial"/>
                <a:cs typeface="Arial"/>
                <a:hlinkClick r:id="rId2"/>
              </a:rPr>
              <a:t>NP-complete</a:t>
            </a:r>
            <a:r>
              <a:rPr sz="2600" b="1" spc="135" dirty="0">
                <a:latin typeface="Arial"/>
                <a:cs typeface="Arial"/>
                <a:hlinkClick r:id="rId2"/>
              </a:rPr>
              <a:t> </a:t>
            </a:r>
            <a:r>
              <a:rPr sz="2600" dirty="0">
                <a:latin typeface="Arial MT"/>
                <a:cs typeface="Arial MT"/>
                <a:hlinkClick r:id="rId2"/>
              </a:rPr>
              <a:t>when</a:t>
            </a:r>
            <a:r>
              <a:rPr sz="2600" spc="130" dirty="0">
                <a:latin typeface="Arial MT"/>
                <a:cs typeface="Arial MT"/>
                <a:hlinkClick r:id="rId2"/>
              </a:rPr>
              <a:t> </a:t>
            </a:r>
            <a:r>
              <a:rPr sz="2600" dirty="0">
                <a:latin typeface="Arial MT"/>
                <a:cs typeface="Arial MT"/>
                <a:hlinkClick r:id="rId2"/>
              </a:rPr>
              <a:t>it</a:t>
            </a:r>
            <a:r>
              <a:rPr sz="2600" spc="170" dirty="0">
                <a:latin typeface="Arial MT"/>
                <a:cs typeface="Arial MT"/>
                <a:hlinkClick r:id="rId2"/>
              </a:rPr>
              <a:t> </a:t>
            </a:r>
            <a:r>
              <a:rPr sz="2600" dirty="0">
                <a:latin typeface="Arial MT"/>
                <a:cs typeface="Arial MT"/>
                <a:hlinkClick r:id="rId2"/>
              </a:rPr>
              <a:t>is</a:t>
            </a:r>
            <a:r>
              <a:rPr sz="2600" spc="190" dirty="0">
                <a:latin typeface="Arial MT"/>
                <a:cs typeface="Arial MT"/>
                <a:hlinkClick r:id="rId2"/>
              </a:rPr>
              <a:t> </a:t>
            </a:r>
            <a:r>
              <a:rPr sz="2600" dirty="0">
                <a:latin typeface="Arial MT"/>
                <a:cs typeface="Arial MT"/>
                <a:hlinkClick r:id="rId2"/>
              </a:rPr>
              <a:t>both</a:t>
            </a:r>
            <a:r>
              <a:rPr sz="2600" spc="200" dirty="0">
                <a:latin typeface="Arial MT"/>
                <a:cs typeface="Arial MT"/>
                <a:hlinkClick r:id="rId2"/>
              </a:rPr>
              <a:t> </a:t>
            </a:r>
            <a:r>
              <a:rPr sz="2600" dirty="0">
                <a:latin typeface="Arial MT"/>
                <a:cs typeface="Arial MT"/>
                <a:hlinkClick r:id="rId2"/>
              </a:rPr>
              <a:t>in</a:t>
            </a:r>
            <a:r>
              <a:rPr sz="2600" u="sng" spc="204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600" u="sng" spc="-2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NP</a:t>
            </a:r>
            <a:r>
              <a:rPr sz="2600" spc="-25" dirty="0">
                <a:solidFill>
                  <a:srgbClr val="CC9900"/>
                </a:solidFill>
                <a:latin typeface="Arial MT"/>
                <a:cs typeface="Arial MT"/>
              </a:rPr>
              <a:t> 	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sz="2600" u="sng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NP-</a:t>
            </a:r>
            <a:r>
              <a:rPr sz="2600" u="sng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hard</a:t>
            </a:r>
            <a:r>
              <a:rPr sz="2600" spc="-2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287655" marR="11430" indent="-275590" algn="just">
              <a:lnSpc>
                <a:spcPts val="3080"/>
              </a:lnSpc>
              <a:spcBef>
                <a:spcPts val="770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13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24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95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NP-complete</a:t>
            </a:r>
            <a:r>
              <a:rPr sz="2600" spc="185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problems</a:t>
            </a:r>
            <a:r>
              <a:rPr sz="2600" spc="21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210" dirty="0">
                <a:latin typeface="Arial MT"/>
                <a:cs typeface="Arial MT"/>
              </a:rPr>
              <a:t>  </a:t>
            </a:r>
            <a:r>
              <a:rPr sz="2600" spc="-10" dirty="0">
                <a:latin typeface="Arial MT"/>
                <a:cs typeface="Arial MT"/>
              </a:rPr>
              <a:t>often 	denoted</a:t>
            </a:r>
            <a:r>
              <a:rPr sz="2600" spc="1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NP-C</a:t>
            </a:r>
            <a:r>
              <a:rPr sz="2600" b="1" spc="-150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b="1" spc="-20" dirty="0">
                <a:latin typeface="Arial"/>
                <a:cs typeface="Arial"/>
              </a:rPr>
              <a:t>NPC</a:t>
            </a:r>
            <a:r>
              <a:rPr sz="2600" spc="-20" dirty="0"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287655" marR="69850" indent="-275590" algn="just">
              <a:lnSpc>
                <a:spcPts val="3080"/>
              </a:lnSpc>
              <a:spcBef>
                <a:spcPts val="675"/>
              </a:spcBef>
              <a:buClr>
                <a:srgbClr val="D24617"/>
              </a:buClr>
              <a:buSzPct val="82692"/>
              <a:buFont typeface="Segoe UI Symbol"/>
              <a:buChar char="⚫"/>
              <a:tabLst>
                <a:tab pos="288925" algn="l"/>
              </a:tabLst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abbreviation</a:t>
            </a:r>
            <a:r>
              <a:rPr sz="2600" spc="14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"/>
                <a:cs typeface="Arial"/>
              </a:rPr>
              <a:t>NP</a:t>
            </a:r>
            <a:r>
              <a:rPr sz="2600" b="1" spc="-105" dirty="0">
                <a:latin typeface="Arial"/>
                <a:cs typeface="Arial"/>
              </a:rPr>
              <a:t> </a:t>
            </a:r>
            <a:r>
              <a:rPr sz="2600" dirty="0">
                <a:latin typeface="Arial MT"/>
                <a:cs typeface="Arial MT"/>
              </a:rPr>
              <a:t>refers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"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5"/>
              </a:rPr>
              <a:t>nondeterministic</a:t>
            </a:r>
            <a:r>
              <a:rPr sz="2600" spc="-10" dirty="0">
                <a:solidFill>
                  <a:srgbClr val="CC9900"/>
                </a:solidFill>
                <a:latin typeface="Arial MT"/>
                <a:cs typeface="Arial MT"/>
              </a:rPr>
              <a:t> 	</a:t>
            </a:r>
            <a:r>
              <a:rPr sz="2600" u="sng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6"/>
              </a:rPr>
              <a:t>polynomial time</a:t>
            </a:r>
            <a:r>
              <a:rPr sz="2600" spc="-10" dirty="0">
                <a:latin typeface="Arial MT"/>
                <a:cs typeface="Arial MT"/>
              </a:rPr>
              <a:t>".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62" y="919099"/>
            <a:ext cx="8763000" cy="4114800"/>
          </a:xfrm>
          <a:custGeom>
            <a:avLst/>
            <a:gdLst/>
            <a:ahLst/>
            <a:cxnLst/>
            <a:rect l="l" t="t" r="r" b="b"/>
            <a:pathLst>
              <a:path w="8763000" h="4114800">
                <a:moveTo>
                  <a:pt x="0" y="4114800"/>
                </a:moveTo>
                <a:lnTo>
                  <a:pt x="8763000" y="4114800"/>
                </a:lnTo>
                <a:lnTo>
                  <a:pt x="87630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7657" y="2748749"/>
            <a:ext cx="5306060" cy="704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7000" algn="l"/>
                <a:tab pos="2134235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2.</a:t>
            </a:r>
            <a:r>
              <a:rPr sz="32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Run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675" i="1" spc="-75" baseline="1872" dirty="0">
                <a:latin typeface="Times New Roman"/>
                <a:cs typeface="Times New Roman"/>
              </a:rPr>
              <a:t>M</a:t>
            </a:r>
            <a:r>
              <a:rPr sz="6675" i="1" baseline="1872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260" y="2749019"/>
            <a:ext cx="43688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i="1" spc="-50" dirty="0">
                <a:latin typeface="Times New Roman"/>
                <a:cs typeface="Times New Roman"/>
              </a:rPr>
              <a:t>w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5828" y="551839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8291" y="0"/>
                </a:lnTo>
              </a:path>
            </a:pathLst>
          </a:custGeom>
          <a:ln w="189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857" y="49950"/>
            <a:ext cx="5881370" cy="2334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995805">
              <a:lnSpc>
                <a:spcPct val="100000"/>
              </a:lnSpc>
              <a:spcBef>
                <a:spcPts val="770"/>
              </a:spcBef>
              <a:tabLst>
                <a:tab pos="5133975" algn="l"/>
              </a:tabLst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Turing</a:t>
            </a:r>
            <a:r>
              <a:rPr sz="3200" spc="-12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Machine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	</a:t>
            </a:r>
            <a:r>
              <a:rPr sz="6000" i="1" baseline="1388" dirty="0">
                <a:latin typeface="Times New Roman"/>
                <a:cs typeface="Times New Roman"/>
              </a:rPr>
              <a:t>M</a:t>
            </a:r>
            <a:r>
              <a:rPr sz="6000" i="1" spc="-682" baseline="1388" dirty="0">
                <a:latin typeface="Times New Roman"/>
                <a:cs typeface="Times New Roman"/>
              </a:rPr>
              <a:t> </a:t>
            </a:r>
            <a:r>
              <a:rPr sz="6000" spc="-75" baseline="4861" dirty="0">
                <a:latin typeface="Symbol"/>
                <a:cs typeface="Symbol"/>
              </a:rPr>
              <a:t></a:t>
            </a:r>
            <a:endParaRPr sz="6000" baseline="4861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4067175" algn="l"/>
                <a:tab pos="460692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w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do: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  <a:tabLst>
                <a:tab pos="1316990" algn="l"/>
                <a:tab pos="1964689" algn="l"/>
              </a:tabLst>
            </a:pP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r>
              <a:rPr sz="36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Let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decider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775" i="1" spc="-75" baseline="1443" dirty="0">
                <a:latin typeface="Comic Sans MS"/>
                <a:cs typeface="Comic Sans MS"/>
              </a:rPr>
              <a:t>L</a:t>
            </a:r>
            <a:endParaRPr sz="5775" baseline="1443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557" y="3525510"/>
            <a:ext cx="8282940" cy="3289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635" marR="1686560">
              <a:lnSpc>
                <a:spcPts val="4660"/>
              </a:lnSpc>
              <a:spcBef>
                <a:spcPts val="340"/>
              </a:spcBef>
              <a:tabLst>
                <a:tab pos="1964689" algn="l"/>
                <a:tab pos="2792095" algn="l"/>
              </a:tabLst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spc="-75" baseline="2109" dirty="0">
                <a:latin typeface="Times New Roman"/>
                <a:cs typeface="Times New Roman"/>
              </a:rPr>
              <a:t>M</a:t>
            </a:r>
            <a:r>
              <a:rPr sz="5925" i="1" baseline="2109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then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reject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spc="-75" baseline="-2812" dirty="0">
                <a:latin typeface="Times New Roman"/>
                <a:cs typeface="Times New Roman"/>
              </a:rPr>
              <a:t>M</a:t>
            </a:r>
            <a:r>
              <a:rPr sz="5925" i="1" baseline="-2812" dirty="0">
                <a:latin typeface="Times New Roman"/>
                <a:cs typeface="Times New Roman"/>
              </a:rPr>
              <a:t>	</a:t>
            </a:r>
            <a:r>
              <a:rPr sz="5925" i="1" spc="-1470" baseline="-2812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rejects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then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3200">
              <a:latin typeface="Comic Sans MS"/>
              <a:cs typeface="Comic Sans MS"/>
            </a:endParaRPr>
          </a:p>
          <a:p>
            <a:pPr marL="50800">
              <a:lnSpc>
                <a:spcPct val="100000"/>
              </a:lnSpc>
              <a:tabLst>
                <a:tab pos="1915795" algn="l"/>
                <a:tab pos="2449195" algn="l"/>
              </a:tabLst>
            </a:pPr>
            <a:r>
              <a:rPr sz="3200" spc="-10" dirty="0">
                <a:solidFill>
                  <a:srgbClr val="D50092"/>
                </a:solidFill>
                <a:latin typeface="Comic Sans MS"/>
                <a:cs typeface="Comic Sans MS"/>
              </a:rPr>
              <a:t>Accepts</a:t>
            </a:r>
            <a:r>
              <a:rPr sz="3200" dirty="0">
                <a:solidFill>
                  <a:srgbClr val="D50092"/>
                </a:solidFill>
                <a:latin typeface="Comic Sans MS"/>
                <a:cs typeface="Comic Sans MS"/>
              </a:rPr>
              <a:t>	</a:t>
            </a:r>
            <a:r>
              <a:rPr sz="5325" i="1" spc="-75" baseline="-8607" dirty="0">
                <a:latin typeface="Comic Sans MS"/>
                <a:cs typeface="Comic Sans MS"/>
              </a:rPr>
              <a:t>L</a:t>
            </a:r>
            <a:r>
              <a:rPr sz="5325" i="1" baseline="-8607" dirty="0"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D50092"/>
                </a:solidFill>
                <a:latin typeface="Comic Sans MS"/>
                <a:cs typeface="Comic Sans MS"/>
              </a:rPr>
              <a:t>and</a:t>
            </a:r>
            <a:r>
              <a:rPr sz="3200" spc="-45" dirty="0">
                <a:solidFill>
                  <a:srgbClr val="D50092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D50092"/>
                </a:solidFill>
                <a:latin typeface="Comic Sans MS"/>
                <a:cs typeface="Comic Sans MS"/>
              </a:rPr>
              <a:t>halts</a:t>
            </a:r>
            <a:r>
              <a:rPr sz="3200" spc="-10" dirty="0">
                <a:solidFill>
                  <a:srgbClr val="D50092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D50092"/>
                </a:solidFill>
                <a:latin typeface="Comic Sans MS"/>
                <a:cs typeface="Comic Sans MS"/>
              </a:rPr>
              <a:t>on</a:t>
            </a:r>
            <a:r>
              <a:rPr sz="3200" spc="10" dirty="0">
                <a:solidFill>
                  <a:srgbClr val="D50092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D50092"/>
                </a:solidFill>
                <a:latin typeface="Comic Sans MS"/>
                <a:cs typeface="Comic Sans MS"/>
              </a:rPr>
              <a:t>every</a:t>
            </a:r>
            <a:r>
              <a:rPr sz="3200" spc="-130" dirty="0">
                <a:solidFill>
                  <a:srgbClr val="D50092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D50092"/>
                </a:solidFill>
                <a:latin typeface="Comic Sans MS"/>
                <a:cs typeface="Comic Sans MS"/>
              </a:rPr>
              <a:t>input</a:t>
            </a:r>
            <a:r>
              <a:rPr sz="3200" spc="-40" dirty="0">
                <a:solidFill>
                  <a:srgbClr val="D50092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D50092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  <a:p>
            <a:pPr marR="125730" algn="r">
              <a:lnSpc>
                <a:spcPct val="100000"/>
              </a:lnSpc>
              <a:spcBef>
                <a:spcPts val="3945"/>
              </a:spcBef>
            </a:pPr>
            <a:r>
              <a:rPr sz="2400" dirty="0">
                <a:solidFill>
                  <a:srgbClr val="CC6600"/>
                </a:solidFill>
                <a:latin typeface="Comic Sans MS"/>
                <a:cs typeface="Comic Sans MS"/>
              </a:rPr>
              <a:t>END</a:t>
            </a:r>
            <a:r>
              <a:rPr sz="2400" spc="-45" dirty="0">
                <a:solidFill>
                  <a:srgbClr val="CC66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CC6600"/>
                </a:solidFill>
                <a:latin typeface="Comic Sans MS"/>
                <a:cs typeface="Comic Sans MS"/>
              </a:rPr>
              <a:t>OF</a:t>
            </a:r>
            <a:r>
              <a:rPr sz="2400" spc="10" dirty="0">
                <a:solidFill>
                  <a:srgbClr val="CC66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CC6600"/>
                </a:solidFill>
                <a:latin typeface="Comic Sans MS"/>
                <a:cs typeface="Comic Sans MS"/>
              </a:rPr>
              <a:t>PROOF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124" y="194055"/>
            <a:ext cx="6553200" cy="11182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14145" marR="5080" indent="-1401445">
              <a:lnSpc>
                <a:spcPts val="4280"/>
              </a:lnSpc>
              <a:spcBef>
                <a:spcPts val="245"/>
              </a:spcBef>
              <a:tabLst>
                <a:tab pos="2432050" algn="l"/>
              </a:tabLst>
            </a:pPr>
            <a:r>
              <a:rPr sz="3600" dirty="0">
                <a:solidFill>
                  <a:srgbClr val="696262"/>
                </a:solidFill>
                <a:latin typeface="Arial MT"/>
                <a:cs typeface="Arial MT"/>
              </a:rPr>
              <a:t>Relation</a:t>
            </a:r>
            <a:r>
              <a:rPr sz="3600" spc="-75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96262"/>
                </a:solidFill>
                <a:latin typeface="Arial MT"/>
                <a:cs typeface="Arial MT"/>
              </a:rPr>
              <a:t>between</a:t>
            </a:r>
            <a:r>
              <a:rPr sz="3600" spc="-1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96262"/>
                </a:solidFill>
                <a:latin typeface="Arial MT"/>
                <a:cs typeface="Arial MT"/>
              </a:rPr>
              <a:t>P,NP,NP</a:t>
            </a:r>
            <a:r>
              <a:rPr sz="3600" spc="-9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600" spc="-20" dirty="0">
                <a:solidFill>
                  <a:srgbClr val="696262"/>
                </a:solidFill>
                <a:latin typeface="Arial MT"/>
                <a:cs typeface="Arial MT"/>
              </a:rPr>
              <a:t>hard </a:t>
            </a:r>
            <a:r>
              <a:rPr sz="3600" spc="-25" dirty="0">
                <a:solidFill>
                  <a:srgbClr val="696262"/>
                </a:solidFill>
                <a:latin typeface="Arial MT"/>
                <a:cs typeface="Arial MT"/>
              </a:rPr>
              <a:t>and</a:t>
            </a:r>
            <a:r>
              <a:rPr sz="3600" dirty="0">
                <a:solidFill>
                  <a:srgbClr val="696262"/>
                </a:solidFill>
                <a:latin typeface="Arial MT"/>
                <a:cs typeface="Arial MT"/>
              </a:rPr>
              <a:t>	NP</a:t>
            </a:r>
            <a:r>
              <a:rPr sz="3600" spc="-15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696262"/>
                </a:solidFill>
                <a:latin typeface="Arial MT"/>
                <a:cs typeface="Arial MT"/>
              </a:rPr>
              <a:t>Complete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2000250"/>
            <a:ext cx="828675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357" y="66421"/>
            <a:ext cx="9020810" cy="6706234"/>
            <a:chOff x="66357" y="66421"/>
            <a:chExt cx="9020810" cy="6706234"/>
          </a:xfrm>
        </p:grpSpPr>
        <p:sp>
          <p:nvSpPr>
            <p:cNvPr id="3" name="object 3"/>
            <p:cNvSpPr/>
            <p:nvPr/>
          </p:nvSpPr>
          <p:spPr>
            <a:xfrm>
              <a:off x="71437" y="71501"/>
              <a:ext cx="9010650" cy="6696075"/>
            </a:xfrm>
            <a:custGeom>
              <a:avLst/>
              <a:gdLst/>
              <a:ahLst/>
              <a:cxnLst/>
              <a:rect l="l" t="t" r="r" b="b"/>
              <a:pathLst>
                <a:path w="9010650" h="6696075">
                  <a:moveTo>
                    <a:pt x="0" y="329946"/>
                  </a:moveTo>
                  <a:lnTo>
                    <a:pt x="3576" y="281177"/>
                  </a:lnTo>
                  <a:lnTo>
                    <a:pt x="13963" y="234696"/>
                  </a:lnTo>
                  <a:lnTo>
                    <a:pt x="30653" y="190880"/>
                  </a:lnTo>
                  <a:lnTo>
                    <a:pt x="53134" y="150241"/>
                  </a:lnTo>
                  <a:lnTo>
                    <a:pt x="80898" y="113410"/>
                  </a:lnTo>
                  <a:lnTo>
                    <a:pt x="113423" y="80899"/>
                  </a:lnTo>
                  <a:lnTo>
                    <a:pt x="150228" y="53085"/>
                  </a:lnTo>
                  <a:lnTo>
                    <a:pt x="190766" y="30606"/>
                  </a:lnTo>
                  <a:lnTo>
                    <a:pt x="234556" y="13970"/>
                  </a:lnTo>
                  <a:lnTo>
                    <a:pt x="281063" y="3555"/>
                  </a:lnTo>
                  <a:lnTo>
                    <a:pt x="329806" y="0"/>
                  </a:lnTo>
                  <a:lnTo>
                    <a:pt x="8680386" y="0"/>
                  </a:lnTo>
                  <a:lnTo>
                    <a:pt x="8729154" y="3555"/>
                  </a:lnTo>
                  <a:lnTo>
                    <a:pt x="8775636" y="13970"/>
                  </a:lnTo>
                  <a:lnTo>
                    <a:pt x="8819451" y="30606"/>
                  </a:lnTo>
                  <a:lnTo>
                    <a:pt x="8859964" y="53085"/>
                  </a:lnTo>
                  <a:lnTo>
                    <a:pt x="8896794" y="80899"/>
                  </a:lnTo>
                  <a:lnTo>
                    <a:pt x="8929306" y="113410"/>
                  </a:lnTo>
                  <a:lnTo>
                    <a:pt x="8956992" y="150241"/>
                  </a:lnTo>
                  <a:lnTo>
                    <a:pt x="8979471" y="190880"/>
                  </a:lnTo>
                  <a:lnTo>
                    <a:pt x="8996235" y="234696"/>
                  </a:lnTo>
                  <a:lnTo>
                    <a:pt x="9006522" y="281177"/>
                  </a:lnTo>
                  <a:lnTo>
                    <a:pt x="9010078" y="329946"/>
                  </a:lnTo>
                  <a:lnTo>
                    <a:pt x="9010078" y="6365875"/>
                  </a:lnTo>
                  <a:lnTo>
                    <a:pt x="9006522" y="6414643"/>
                  </a:lnTo>
                  <a:lnTo>
                    <a:pt x="8996235" y="6461201"/>
                  </a:lnTo>
                  <a:lnTo>
                    <a:pt x="8979471" y="6505016"/>
                  </a:lnTo>
                  <a:lnTo>
                    <a:pt x="8956992" y="6545592"/>
                  </a:lnTo>
                  <a:lnTo>
                    <a:pt x="8929306" y="6582409"/>
                  </a:lnTo>
                  <a:lnTo>
                    <a:pt x="8896794" y="6614960"/>
                  </a:lnTo>
                  <a:lnTo>
                    <a:pt x="8859964" y="6642747"/>
                  </a:lnTo>
                  <a:lnTo>
                    <a:pt x="8819451" y="6665240"/>
                  </a:lnTo>
                  <a:lnTo>
                    <a:pt x="8775636" y="6681942"/>
                  </a:lnTo>
                  <a:lnTo>
                    <a:pt x="8729154" y="6692337"/>
                  </a:lnTo>
                  <a:lnTo>
                    <a:pt x="8680386" y="6695914"/>
                  </a:lnTo>
                  <a:lnTo>
                    <a:pt x="329806" y="6695916"/>
                  </a:lnTo>
                  <a:lnTo>
                    <a:pt x="281063" y="6692337"/>
                  </a:lnTo>
                  <a:lnTo>
                    <a:pt x="234556" y="6681942"/>
                  </a:lnTo>
                  <a:lnTo>
                    <a:pt x="190766" y="6665240"/>
                  </a:lnTo>
                  <a:lnTo>
                    <a:pt x="150228" y="6642747"/>
                  </a:lnTo>
                  <a:lnTo>
                    <a:pt x="113423" y="6614960"/>
                  </a:lnTo>
                  <a:lnTo>
                    <a:pt x="80898" y="6582409"/>
                  </a:lnTo>
                  <a:lnTo>
                    <a:pt x="53134" y="6545592"/>
                  </a:lnTo>
                  <a:lnTo>
                    <a:pt x="30653" y="6505016"/>
                  </a:lnTo>
                  <a:lnTo>
                    <a:pt x="13963" y="6461201"/>
                  </a:lnTo>
                  <a:lnTo>
                    <a:pt x="3576" y="6414643"/>
                  </a:lnTo>
                  <a:lnTo>
                    <a:pt x="0" y="6365875"/>
                  </a:lnTo>
                  <a:lnTo>
                    <a:pt x="0" y="32994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" y="66675"/>
              <a:ext cx="2657475" cy="8953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1552" y="191071"/>
            <a:ext cx="1960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10" dirty="0">
                <a:solidFill>
                  <a:srgbClr val="696262"/>
                </a:solidFill>
                <a:latin typeface="Arial"/>
                <a:cs typeface="Arial"/>
              </a:rPr>
              <a:t>Outline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57250" y="1195211"/>
            <a:ext cx="8058150" cy="5243830"/>
            <a:chOff x="857250" y="1195211"/>
            <a:chExt cx="8058150" cy="52438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50" y="1195211"/>
              <a:ext cx="8058150" cy="6145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12192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50" y="1200150"/>
              <a:ext cx="4514850" cy="457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50" y="1762125"/>
              <a:ext cx="8058150" cy="628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7858125" y="0"/>
                  </a:moveTo>
                  <a:lnTo>
                    <a:pt x="85801" y="0"/>
                  </a:lnTo>
                  <a:lnTo>
                    <a:pt x="52400" y="6858"/>
                  </a:lnTo>
                  <a:lnTo>
                    <a:pt x="25133" y="25653"/>
                  </a:lnTo>
                  <a:lnTo>
                    <a:pt x="6743" y="53339"/>
                  </a:lnTo>
                  <a:lnTo>
                    <a:pt x="0" y="87375"/>
                  </a:lnTo>
                  <a:lnTo>
                    <a:pt x="0" y="436372"/>
                  </a:lnTo>
                  <a:lnTo>
                    <a:pt x="6743" y="470408"/>
                  </a:lnTo>
                  <a:lnTo>
                    <a:pt x="25133" y="498094"/>
                  </a:lnTo>
                  <a:lnTo>
                    <a:pt x="52400" y="516889"/>
                  </a:lnTo>
                  <a:lnTo>
                    <a:pt x="85801" y="523748"/>
                  </a:lnTo>
                  <a:lnTo>
                    <a:pt x="7858125" y="523748"/>
                  </a:lnTo>
                  <a:lnTo>
                    <a:pt x="7891526" y="516889"/>
                  </a:lnTo>
                  <a:lnTo>
                    <a:pt x="7918704" y="498094"/>
                  </a:lnTo>
                  <a:lnTo>
                    <a:pt x="7937119" y="470408"/>
                  </a:lnTo>
                  <a:lnTo>
                    <a:pt x="7943850" y="436372"/>
                  </a:lnTo>
                  <a:lnTo>
                    <a:pt x="7943850" y="87375"/>
                  </a:lnTo>
                  <a:lnTo>
                    <a:pt x="7937119" y="53339"/>
                  </a:lnTo>
                  <a:lnTo>
                    <a:pt x="7918704" y="25653"/>
                  </a:lnTo>
                  <a:lnTo>
                    <a:pt x="7891526" y="6858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1790700"/>
              <a:ext cx="7943850" cy="523875"/>
            </a:xfrm>
            <a:custGeom>
              <a:avLst/>
              <a:gdLst/>
              <a:ahLst/>
              <a:cxnLst/>
              <a:rect l="l" t="t" r="r" b="b"/>
              <a:pathLst>
                <a:path w="7943850" h="523875">
                  <a:moveTo>
                    <a:pt x="0" y="87375"/>
                  </a:moveTo>
                  <a:lnTo>
                    <a:pt x="6743" y="53339"/>
                  </a:lnTo>
                  <a:lnTo>
                    <a:pt x="25133" y="25653"/>
                  </a:lnTo>
                  <a:lnTo>
                    <a:pt x="52400" y="6858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858"/>
                  </a:lnTo>
                  <a:lnTo>
                    <a:pt x="7918704" y="25653"/>
                  </a:lnTo>
                  <a:lnTo>
                    <a:pt x="7937119" y="53339"/>
                  </a:lnTo>
                  <a:lnTo>
                    <a:pt x="7943850" y="87375"/>
                  </a:lnTo>
                  <a:lnTo>
                    <a:pt x="7943850" y="436372"/>
                  </a:lnTo>
                  <a:lnTo>
                    <a:pt x="7937119" y="470408"/>
                  </a:lnTo>
                  <a:lnTo>
                    <a:pt x="7918704" y="498094"/>
                  </a:lnTo>
                  <a:lnTo>
                    <a:pt x="7891526" y="516889"/>
                  </a:lnTo>
                  <a:lnTo>
                    <a:pt x="7858125" y="523748"/>
                  </a:lnTo>
                  <a:lnTo>
                    <a:pt x="85801" y="523748"/>
                  </a:lnTo>
                  <a:lnTo>
                    <a:pt x="52400" y="516889"/>
                  </a:lnTo>
                  <a:lnTo>
                    <a:pt x="25133" y="498094"/>
                  </a:lnTo>
                  <a:lnTo>
                    <a:pt x="6743" y="470408"/>
                  </a:lnTo>
                  <a:lnTo>
                    <a:pt x="0" y="436372"/>
                  </a:lnTo>
                  <a:lnTo>
                    <a:pt x="0" y="8737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7250" y="1781175"/>
              <a:ext cx="5905500" cy="4476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7250" y="2343150"/>
              <a:ext cx="8058150" cy="628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6"/>
                  </a:lnTo>
                  <a:lnTo>
                    <a:pt x="7858125" y="514096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400" y="23717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6"/>
                  </a:lnTo>
                  <a:lnTo>
                    <a:pt x="85801" y="514096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250" y="2362200"/>
              <a:ext cx="6619875" cy="447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50" y="2914650"/>
              <a:ext cx="8058150" cy="6381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146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1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1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6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4400" y="295275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6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146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1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1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250" y="2933700"/>
              <a:ext cx="4657725" cy="4572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7250" y="3495675"/>
              <a:ext cx="8058150" cy="6286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0"/>
                  </a:lnTo>
                  <a:lnTo>
                    <a:pt x="25133" y="25019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9"/>
                  </a:lnTo>
                  <a:lnTo>
                    <a:pt x="7891526" y="6730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4400" y="35337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9"/>
                  </a:lnTo>
                  <a:lnTo>
                    <a:pt x="52400" y="6730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0"/>
                  </a:lnTo>
                  <a:lnTo>
                    <a:pt x="7918704" y="25019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250" y="3514725"/>
              <a:ext cx="2905125" cy="457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90900" y="3514725"/>
              <a:ext cx="466725" cy="457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62350" y="3514725"/>
              <a:ext cx="523875" cy="4572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14750" y="3514725"/>
              <a:ext cx="466725" cy="457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10000" y="3514725"/>
              <a:ext cx="2971800" cy="457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7250" y="4076700"/>
              <a:ext cx="8058150" cy="62865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5"/>
                  </a:lnTo>
                  <a:lnTo>
                    <a:pt x="6743" y="52324"/>
                  </a:lnTo>
                  <a:lnTo>
                    <a:pt x="0" y="85725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492"/>
                  </a:lnTo>
                  <a:lnTo>
                    <a:pt x="85801" y="514223"/>
                  </a:lnTo>
                  <a:lnTo>
                    <a:pt x="7858125" y="514223"/>
                  </a:lnTo>
                  <a:lnTo>
                    <a:pt x="7891526" y="507492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725"/>
                  </a:lnTo>
                  <a:lnTo>
                    <a:pt x="7937119" y="52324"/>
                  </a:lnTo>
                  <a:lnTo>
                    <a:pt x="7918704" y="2514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4400" y="410527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324"/>
                  </a:lnTo>
                  <a:lnTo>
                    <a:pt x="25133" y="2514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5"/>
                  </a:lnTo>
                  <a:lnTo>
                    <a:pt x="7937119" y="52324"/>
                  </a:lnTo>
                  <a:lnTo>
                    <a:pt x="7943850" y="85725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492"/>
                  </a:lnTo>
                  <a:lnTo>
                    <a:pt x="7858125" y="514223"/>
                  </a:lnTo>
                  <a:lnTo>
                    <a:pt x="85801" y="514223"/>
                  </a:lnTo>
                  <a:lnTo>
                    <a:pt x="52400" y="507492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725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7250" y="4648200"/>
              <a:ext cx="8058150" cy="6381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18"/>
                  </a:lnTo>
                  <a:lnTo>
                    <a:pt x="6743" y="52324"/>
                  </a:lnTo>
                  <a:lnTo>
                    <a:pt x="0" y="85598"/>
                  </a:lnTo>
                  <a:lnTo>
                    <a:pt x="0" y="428498"/>
                  </a:lnTo>
                  <a:lnTo>
                    <a:pt x="6743" y="461772"/>
                  </a:lnTo>
                  <a:lnTo>
                    <a:pt x="25133" y="489076"/>
                  </a:lnTo>
                  <a:lnTo>
                    <a:pt x="52400" y="507364"/>
                  </a:lnTo>
                  <a:lnTo>
                    <a:pt x="85801" y="514095"/>
                  </a:lnTo>
                  <a:lnTo>
                    <a:pt x="7858125" y="514095"/>
                  </a:lnTo>
                  <a:lnTo>
                    <a:pt x="7891526" y="507364"/>
                  </a:lnTo>
                  <a:lnTo>
                    <a:pt x="7918704" y="489076"/>
                  </a:lnTo>
                  <a:lnTo>
                    <a:pt x="7937119" y="461772"/>
                  </a:lnTo>
                  <a:lnTo>
                    <a:pt x="7943850" y="428498"/>
                  </a:lnTo>
                  <a:lnTo>
                    <a:pt x="7943850" y="85598"/>
                  </a:lnTo>
                  <a:lnTo>
                    <a:pt x="7937119" y="52324"/>
                  </a:lnTo>
                  <a:lnTo>
                    <a:pt x="7918704" y="25018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4400" y="4686300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598"/>
                  </a:moveTo>
                  <a:lnTo>
                    <a:pt x="6743" y="52324"/>
                  </a:lnTo>
                  <a:lnTo>
                    <a:pt x="25133" y="25018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18"/>
                  </a:lnTo>
                  <a:lnTo>
                    <a:pt x="7937119" y="52324"/>
                  </a:lnTo>
                  <a:lnTo>
                    <a:pt x="7943850" y="85598"/>
                  </a:lnTo>
                  <a:lnTo>
                    <a:pt x="7943850" y="428498"/>
                  </a:lnTo>
                  <a:lnTo>
                    <a:pt x="7937119" y="461772"/>
                  </a:lnTo>
                  <a:lnTo>
                    <a:pt x="7918704" y="489076"/>
                  </a:lnTo>
                  <a:lnTo>
                    <a:pt x="7891526" y="507364"/>
                  </a:lnTo>
                  <a:lnTo>
                    <a:pt x="7858125" y="514095"/>
                  </a:lnTo>
                  <a:lnTo>
                    <a:pt x="85801" y="514095"/>
                  </a:lnTo>
                  <a:lnTo>
                    <a:pt x="52400" y="507364"/>
                  </a:lnTo>
                  <a:lnTo>
                    <a:pt x="25133" y="489076"/>
                  </a:lnTo>
                  <a:lnTo>
                    <a:pt x="6743" y="461772"/>
                  </a:lnTo>
                  <a:lnTo>
                    <a:pt x="0" y="428498"/>
                  </a:lnTo>
                  <a:lnTo>
                    <a:pt x="0" y="85598"/>
                  </a:lnTo>
                  <a:close/>
                </a:path>
              </a:pathLst>
            </a:custGeom>
            <a:ln w="38099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7250" y="5229225"/>
              <a:ext cx="8058150" cy="6381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146"/>
                  </a:lnTo>
                  <a:lnTo>
                    <a:pt x="6743" y="52450"/>
                  </a:lnTo>
                  <a:lnTo>
                    <a:pt x="0" y="85725"/>
                  </a:lnTo>
                  <a:lnTo>
                    <a:pt x="0" y="428472"/>
                  </a:lnTo>
                  <a:lnTo>
                    <a:pt x="6743" y="461835"/>
                  </a:lnTo>
                  <a:lnTo>
                    <a:pt x="25133" y="489077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77"/>
                  </a:lnTo>
                  <a:lnTo>
                    <a:pt x="7937119" y="461835"/>
                  </a:lnTo>
                  <a:lnTo>
                    <a:pt x="7943850" y="428472"/>
                  </a:lnTo>
                  <a:lnTo>
                    <a:pt x="7943850" y="85725"/>
                  </a:lnTo>
                  <a:lnTo>
                    <a:pt x="7937119" y="52450"/>
                  </a:lnTo>
                  <a:lnTo>
                    <a:pt x="7918704" y="25146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4400" y="52673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725"/>
                  </a:moveTo>
                  <a:lnTo>
                    <a:pt x="6743" y="52450"/>
                  </a:lnTo>
                  <a:lnTo>
                    <a:pt x="25133" y="25146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146"/>
                  </a:lnTo>
                  <a:lnTo>
                    <a:pt x="7937119" y="52450"/>
                  </a:lnTo>
                  <a:lnTo>
                    <a:pt x="7943850" y="85725"/>
                  </a:lnTo>
                  <a:lnTo>
                    <a:pt x="7943850" y="428472"/>
                  </a:lnTo>
                  <a:lnTo>
                    <a:pt x="7937119" y="461835"/>
                  </a:lnTo>
                  <a:lnTo>
                    <a:pt x="7918704" y="489077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77"/>
                  </a:lnTo>
                  <a:lnTo>
                    <a:pt x="6743" y="461835"/>
                  </a:lnTo>
                  <a:lnTo>
                    <a:pt x="0" y="428472"/>
                  </a:lnTo>
                  <a:lnTo>
                    <a:pt x="0" y="85725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7250" y="5810250"/>
              <a:ext cx="8058150" cy="62865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7858125" y="0"/>
                  </a:moveTo>
                  <a:lnTo>
                    <a:pt x="85801" y="0"/>
                  </a:lnTo>
                  <a:lnTo>
                    <a:pt x="52400" y="6731"/>
                  </a:lnTo>
                  <a:lnTo>
                    <a:pt x="25133" y="25095"/>
                  </a:lnTo>
                  <a:lnTo>
                    <a:pt x="6743" y="52336"/>
                  </a:lnTo>
                  <a:lnTo>
                    <a:pt x="0" y="85699"/>
                  </a:lnTo>
                  <a:lnTo>
                    <a:pt x="0" y="428459"/>
                  </a:lnTo>
                  <a:lnTo>
                    <a:pt x="6743" y="461822"/>
                  </a:lnTo>
                  <a:lnTo>
                    <a:pt x="25133" y="489064"/>
                  </a:lnTo>
                  <a:lnTo>
                    <a:pt x="52400" y="507441"/>
                  </a:lnTo>
                  <a:lnTo>
                    <a:pt x="85801" y="514172"/>
                  </a:lnTo>
                  <a:lnTo>
                    <a:pt x="7858125" y="514172"/>
                  </a:lnTo>
                  <a:lnTo>
                    <a:pt x="7891526" y="507441"/>
                  </a:lnTo>
                  <a:lnTo>
                    <a:pt x="7918704" y="489064"/>
                  </a:lnTo>
                  <a:lnTo>
                    <a:pt x="7937119" y="461822"/>
                  </a:lnTo>
                  <a:lnTo>
                    <a:pt x="7943850" y="428459"/>
                  </a:lnTo>
                  <a:lnTo>
                    <a:pt x="7943850" y="85699"/>
                  </a:lnTo>
                  <a:lnTo>
                    <a:pt x="7937119" y="52336"/>
                  </a:lnTo>
                  <a:lnTo>
                    <a:pt x="7918704" y="25095"/>
                  </a:lnTo>
                  <a:lnTo>
                    <a:pt x="7891526" y="6731"/>
                  </a:lnTo>
                  <a:lnTo>
                    <a:pt x="7858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14400" y="5838825"/>
              <a:ext cx="7943850" cy="514350"/>
            </a:xfrm>
            <a:custGeom>
              <a:avLst/>
              <a:gdLst/>
              <a:ahLst/>
              <a:cxnLst/>
              <a:rect l="l" t="t" r="r" b="b"/>
              <a:pathLst>
                <a:path w="7943850" h="514350">
                  <a:moveTo>
                    <a:pt x="0" y="85699"/>
                  </a:moveTo>
                  <a:lnTo>
                    <a:pt x="6743" y="52336"/>
                  </a:lnTo>
                  <a:lnTo>
                    <a:pt x="25133" y="25095"/>
                  </a:lnTo>
                  <a:lnTo>
                    <a:pt x="52400" y="6731"/>
                  </a:lnTo>
                  <a:lnTo>
                    <a:pt x="85801" y="0"/>
                  </a:lnTo>
                  <a:lnTo>
                    <a:pt x="7858125" y="0"/>
                  </a:lnTo>
                  <a:lnTo>
                    <a:pt x="7891526" y="6731"/>
                  </a:lnTo>
                  <a:lnTo>
                    <a:pt x="7918704" y="25095"/>
                  </a:lnTo>
                  <a:lnTo>
                    <a:pt x="7937119" y="52336"/>
                  </a:lnTo>
                  <a:lnTo>
                    <a:pt x="7943850" y="85699"/>
                  </a:lnTo>
                  <a:lnTo>
                    <a:pt x="7943850" y="428459"/>
                  </a:lnTo>
                  <a:lnTo>
                    <a:pt x="7937119" y="461822"/>
                  </a:lnTo>
                  <a:lnTo>
                    <a:pt x="7918704" y="489064"/>
                  </a:lnTo>
                  <a:lnTo>
                    <a:pt x="7891526" y="507441"/>
                  </a:lnTo>
                  <a:lnTo>
                    <a:pt x="7858125" y="514172"/>
                  </a:lnTo>
                  <a:lnTo>
                    <a:pt x="85801" y="514172"/>
                  </a:lnTo>
                  <a:lnTo>
                    <a:pt x="52400" y="507441"/>
                  </a:lnTo>
                  <a:lnTo>
                    <a:pt x="25133" y="489064"/>
                  </a:lnTo>
                  <a:lnTo>
                    <a:pt x="6743" y="461822"/>
                  </a:lnTo>
                  <a:lnTo>
                    <a:pt x="0" y="428459"/>
                  </a:lnTo>
                  <a:lnTo>
                    <a:pt x="0" y="85699"/>
                  </a:lnTo>
                  <a:close/>
                </a:path>
              </a:pathLst>
            </a:custGeom>
            <a:ln w="38100">
              <a:solidFill>
                <a:srgbClr val="BD4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09014" y="1269682"/>
            <a:ext cx="6227445" cy="50120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Machine</a:t>
            </a:r>
            <a:r>
              <a:rPr sz="2150" b="1" spc="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150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Turing</a:t>
            </a:r>
            <a:r>
              <a:rPr sz="215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Degree</a:t>
            </a:r>
            <a:endParaRPr sz="2150">
              <a:latin typeface="Arial"/>
              <a:cs typeface="Arial"/>
            </a:endParaRPr>
          </a:p>
          <a:p>
            <a:pPr marL="12700" marR="655320">
              <a:lnSpc>
                <a:spcPts val="4580"/>
              </a:lnSpc>
              <a:spcBef>
                <a:spcPts val="335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215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polynomial</a:t>
            </a:r>
            <a:r>
              <a:rPr sz="2150" b="1" spc="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problems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Deterministic</a:t>
            </a:r>
            <a:r>
              <a:rPr sz="2150" b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1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non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deterministic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1596390" algn="l"/>
              </a:tabLst>
            </a:pP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algorithms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	P</a:t>
            </a:r>
            <a:r>
              <a:rPr sz="215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FF0000"/>
                </a:solidFill>
                <a:latin typeface="Arial"/>
                <a:cs typeface="Arial"/>
              </a:rPr>
              <a:t>,NP,</a:t>
            </a:r>
            <a:r>
              <a:rPr sz="2150" b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2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hard</a:t>
            </a:r>
            <a:r>
              <a:rPr sz="21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2150" b="1" spc="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21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Complete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0"/>
              </a:spcBef>
            </a:pP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NP</a:t>
            </a:r>
            <a:r>
              <a:rPr sz="215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Complete</a:t>
            </a:r>
            <a:r>
              <a:rPr sz="215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Proof-</a:t>
            </a:r>
            <a:r>
              <a:rPr sz="215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3-SAT</a:t>
            </a:r>
            <a:r>
              <a:rPr sz="2150" b="1" spc="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15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FF0000"/>
                </a:solidFill>
                <a:latin typeface="Arial"/>
                <a:cs typeface="Arial"/>
              </a:rPr>
              <a:t>Vertex</a:t>
            </a:r>
            <a:r>
              <a:rPr sz="2150" b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FF0000"/>
                </a:solidFill>
                <a:latin typeface="Arial"/>
                <a:cs typeface="Arial"/>
              </a:rPr>
              <a:t>Cover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5"/>
              </a:spcBef>
            </a:pPr>
            <a:r>
              <a:rPr sz="2150" dirty="0">
                <a:latin typeface="Arial MT"/>
                <a:cs typeface="Arial MT"/>
              </a:rPr>
              <a:t>NP</a:t>
            </a:r>
            <a:r>
              <a:rPr sz="2150" spc="4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hard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Problem-</a:t>
            </a:r>
            <a:r>
              <a:rPr sz="2150" spc="18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Hamiltonian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Cycle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150" dirty="0">
                <a:latin typeface="Arial MT"/>
                <a:cs typeface="Arial MT"/>
              </a:rPr>
              <a:t>Menagerie</a:t>
            </a:r>
            <a:r>
              <a:rPr sz="2150" spc="2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complexity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classes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Turing</a:t>
            </a:r>
            <a:r>
              <a:rPr sz="2150" spc="-4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Degree</a:t>
            </a:r>
            <a:endParaRPr sz="2150">
              <a:latin typeface="Arial MT"/>
              <a:cs typeface="Arial MT"/>
            </a:endParaRPr>
          </a:p>
          <a:p>
            <a:pPr marL="12700" marR="1760855">
              <a:lnSpc>
                <a:spcPts val="5180"/>
              </a:lnSpc>
            </a:pPr>
            <a:r>
              <a:rPr sz="2150" dirty="0">
                <a:latin typeface="Arial MT"/>
                <a:cs typeface="Arial MT"/>
              </a:rPr>
              <a:t>Randomization-</a:t>
            </a:r>
            <a:r>
              <a:rPr sz="2150" spc="2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Sorting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algorithm </a:t>
            </a:r>
            <a:r>
              <a:rPr sz="2150" dirty="0">
                <a:latin typeface="Arial MT"/>
                <a:cs typeface="Arial MT"/>
              </a:rPr>
              <a:t>Approximation-TSP</a:t>
            </a:r>
            <a:r>
              <a:rPr sz="2150" spc="1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8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Max</a:t>
            </a:r>
            <a:r>
              <a:rPr sz="2150" spc="21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Clique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670" y="66733"/>
            <a:ext cx="9020175" cy="6705600"/>
            <a:chOff x="66670" y="66733"/>
            <a:chExt cx="9020175" cy="6705600"/>
          </a:xfrm>
        </p:grpSpPr>
        <p:sp>
          <p:nvSpPr>
            <p:cNvPr id="3" name="object 3"/>
            <p:cNvSpPr/>
            <p:nvPr/>
          </p:nvSpPr>
          <p:spPr>
            <a:xfrm>
              <a:off x="71437" y="71500"/>
              <a:ext cx="9010650" cy="6696075"/>
            </a:xfrm>
            <a:custGeom>
              <a:avLst/>
              <a:gdLst/>
              <a:ahLst/>
              <a:cxnLst/>
              <a:rect l="l" t="t" r="r" b="b"/>
              <a:pathLst>
                <a:path w="9010650" h="6696075">
                  <a:moveTo>
                    <a:pt x="0" y="329946"/>
                  </a:moveTo>
                  <a:lnTo>
                    <a:pt x="3576" y="281177"/>
                  </a:lnTo>
                  <a:lnTo>
                    <a:pt x="13963" y="234696"/>
                  </a:lnTo>
                  <a:lnTo>
                    <a:pt x="30653" y="190880"/>
                  </a:lnTo>
                  <a:lnTo>
                    <a:pt x="53134" y="150241"/>
                  </a:lnTo>
                  <a:lnTo>
                    <a:pt x="80898" y="113410"/>
                  </a:lnTo>
                  <a:lnTo>
                    <a:pt x="113423" y="80899"/>
                  </a:lnTo>
                  <a:lnTo>
                    <a:pt x="150228" y="53085"/>
                  </a:lnTo>
                  <a:lnTo>
                    <a:pt x="190766" y="30606"/>
                  </a:lnTo>
                  <a:lnTo>
                    <a:pt x="234556" y="13970"/>
                  </a:lnTo>
                  <a:lnTo>
                    <a:pt x="281063" y="3555"/>
                  </a:lnTo>
                  <a:lnTo>
                    <a:pt x="329806" y="0"/>
                  </a:lnTo>
                  <a:lnTo>
                    <a:pt x="8680386" y="0"/>
                  </a:lnTo>
                  <a:lnTo>
                    <a:pt x="8729154" y="3555"/>
                  </a:lnTo>
                  <a:lnTo>
                    <a:pt x="8775636" y="13970"/>
                  </a:lnTo>
                  <a:lnTo>
                    <a:pt x="8819451" y="30606"/>
                  </a:lnTo>
                  <a:lnTo>
                    <a:pt x="8859964" y="53085"/>
                  </a:lnTo>
                  <a:lnTo>
                    <a:pt x="8896794" y="80899"/>
                  </a:lnTo>
                  <a:lnTo>
                    <a:pt x="8929306" y="113410"/>
                  </a:lnTo>
                  <a:lnTo>
                    <a:pt x="8956992" y="150241"/>
                  </a:lnTo>
                  <a:lnTo>
                    <a:pt x="8979471" y="190880"/>
                  </a:lnTo>
                  <a:lnTo>
                    <a:pt x="8996235" y="234696"/>
                  </a:lnTo>
                  <a:lnTo>
                    <a:pt x="9006522" y="281177"/>
                  </a:lnTo>
                  <a:lnTo>
                    <a:pt x="9010078" y="329946"/>
                  </a:lnTo>
                  <a:lnTo>
                    <a:pt x="9010078" y="6365875"/>
                  </a:lnTo>
                  <a:lnTo>
                    <a:pt x="9006522" y="6414643"/>
                  </a:lnTo>
                  <a:lnTo>
                    <a:pt x="8996235" y="6461201"/>
                  </a:lnTo>
                  <a:lnTo>
                    <a:pt x="8979471" y="6505016"/>
                  </a:lnTo>
                  <a:lnTo>
                    <a:pt x="8956992" y="6545592"/>
                  </a:lnTo>
                  <a:lnTo>
                    <a:pt x="8929306" y="6582409"/>
                  </a:lnTo>
                  <a:lnTo>
                    <a:pt x="8896794" y="6614960"/>
                  </a:lnTo>
                  <a:lnTo>
                    <a:pt x="8859964" y="6642747"/>
                  </a:lnTo>
                  <a:lnTo>
                    <a:pt x="8819451" y="6665240"/>
                  </a:lnTo>
                  <a:lnTo>
                    <a:pt x="8775636" y="6681942"/>
                  </a:lnTo>
                  <a:lnTo>
                    <a:pt x="8729154" y="6692337"/>
                  </a:lnTo>
                  <a:lnTo>
                    <a:pt x="8680386" y="6695914"/>
                  </a:lnTo>
                  <a:lnTo>
                    <a:pt x="329806" y="6695916"/>
                  </a:lnTo>
                  <a:lnTo>
                    <a:pt x="281063" y="6692337"/>
                  </a:lnTo>
                  <a:lnTo>
                    <a:pt x="234556" y="6681942"/>
                  </a:lnTo>
                  <a:lnTo>
                    <a:pt x="190766" y="6665240"/>
                  </a:lnTo>
                  <a:lnTo>
                    <a:pt x="150228" y="6642747"/>
                  </a:lnTo>
                  <a:lnTo>
                    <a:pt x="113423" y="6614960"/>
                  </a:lnTo>
                  <a:lnTo>
                    <a:pt x="80898" y="6582409"/>
                  </a:lnTo>
                  <a:lnTo>
                    <a:pt x="53134" y="6545592"/>
                  </a:lnTo>
                  <a:lnTo>
                    <a:pt x="30653" y="6505016"/>
                  </a:lnTo>
                  <a:lnTo>
                    <a:pt x="13963" y="6461201"/>
                  </a:lnTo>
                  <a:lnTo>
                    <a:pt x="3576" y="6414643"/>
                  </a:lnTo>
                  <a:lnTo>
                    <a:pt x="0" y="6365875"/>
                  </a:lnTo>
                  <a:lnTo>
                    <a:pt x="0" y="32994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4" y="876300"/>
              <a:ext cx="285750" cy="419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49" y="590550"/>
              <a:ext cx="838200" cy="8191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9" y="590550"/>
              <a:ext cx="4114800" cy="8191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2449" y="590550"/>
              <a:ext cx="828675" cy="8191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4374" y="590550"/>
              <a:ext cx="1819275" cy="81915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3534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30"/>
              </a:spcBef>
            </a:pPr>
            <a:r>
              <a:rPr sz="3950" b="1" spc="-10" dirty="0">
                <a:solidFill>
                  <a:srgbClr val="7D7D7D"/>
                </a:solidFill>
                <a:latin typeface="Arial"/>
                <a:cs typeface="Arial"/>
              </a:rPr>
              <a:t>3-Satisfiability(3-</a:t>
            </a:r>
            <a:r>
              <a:rPr sz="3950" b="1" spc="-40" dirty="0">
                <a:solidFill>
                  <a:srgbClr val="7D7D7D"/>
                </a:solidFill>
                <a:latin typeface="Arial"/>
                <a:cs typeface="Arial"/>
              </a:rPr>
              <a:t>SAT)</a:t>
            </a:r>
            <a:endParaRPr sz="3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772" y="1518348"/>
            <a:ext cx="7688580" cy="44551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3555">
              <a:lnSpc>
                <a:spcPct val="101699"/>
              </a:lnSpc>
              <a:spcBef>
                <a:spcPts val="50"/>
              </a:spcBef>
            </a:pPr>
            <a:r>
              <a:rPr sz="2400" b="1" spc="-10" dirty="0">
                <a:latin typeface="Arial"/>
                <a:cs typeface="Arial"/>
              </a:rPr>
              <a:t>Instance</a:t>
            </a:r>
            <a:r>
              <a:rPr sz="2400" spc="-10" dirty="0">
                <a:latin typeface="Arial MT"/>
                <a:cs typeface="Arial MT"/>
              </a:rPr>
              <a:t>: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collection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clause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i="1" spc="-10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where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clause </a:t>
            </a: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exactly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3</a:t>
            </a:r>
            <a:r>
              <a:rPr sz="2400" i="1" spc="-17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literals,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boolean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i="1" spc="-25" dirty="0">
                <a:latin typeface="Arial"/>
                <a:cs typeface="Arial"/>
              </a:rPr>
              <a:t>v</a:t>
            </a:r>
            <a:r>
              <a:rPr sz="2400" spc="-25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12700" marR="261620">
              <a:lnSpc>
                <a:spcPts val="2850"/>
              </a:lnSpc>
              <a:spcBef>
                <a:spcPts val="1595"/>
              </a:spcBef>
            </a:pPr>
            <a:r>
              <a:rPr sz="2400" b="1" dirty="0">
                <a:latin typeface="Arial"/>
                <a:cs typeface="Arial"/>
              </a:rPr>
              <a:t>Question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truth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assignment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v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so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each </a:t>
            </a:r>
            <a:r>
              <a:rPr sz="2400" dirty="0">
                <a:latin typeface="Arial MT"/>
                <a:cs typeface="Arial MT"/>
              </a:rPr>
              <a:t>clause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satisfied?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465"/>
              </a:spcBef>
            </a:pPr>
            <a:r>
              <a:rPr sz="2400" b="1" dirty="0">
                <a:latin typeface="Arial"/>
                <a:cs typeface="Arial"/>
              </a:rPr>
              <a:t>Note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restricted</a:t>
            </a:r>
            <a:r>
              <a:rPr sz="2400" spc="-10" dirty="0">
                <a:latin typeface="Arial MT"/>
                <a:cs typeface="Arial MT"/>
              </a:rPr>
              <a:t> problem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normal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SAT.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3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40" dirty="0">
                <a:latin typeface="Arial MT"/>
                <a:cs typeface="Arial MT"/>
              </a:rPr>
              <a:t>SAT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NP-</a:t>
            </a:r>
            <a:r>
              <a:rPr sz="2400" dirty="0">
                <a:latin typeface="Arial MT"/>
                <a:cs typeface="Arial MT"/>
              </a:rPr>
              <a:t>complete,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implies that </a:t>
            </a:r>
            <a:r>
              <a:rPr sz="2400" spc="-45" dirty="0">
                <a:latin typeface="Arial MT"/>
                <a:cs typeface="Arial MT"/>
              </a:rPr>
              <a:t>SAT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NP- </a:t>
            </a:r>
            <a:r>
              <a:rPr sz="2400" dirty="0">
                <a:latin typeface="Arial MT"/>
                <a:cs typeface="Arial MT"/>
              </a:rPr>
              <a:t>complete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i="1" dirty="0">
                <a:latin typeface="Arial"/>
                <a:cs typeface="Arial"/>
              </a:rPr>
              <a:t>not</a:t>
            </a:r>
            <a:r>
              <a:rPr sz="2400" i="1" spc="-110" dirty="0">
                <a:latin typeface="Arial"/>
                <a:cs typeface="Arial"/>
              </a:rPr>
              <a:t> </a:t>
            </a:r>
            <a:r>
              <a:rPr sz="2400" spc="-35" dirty="0">
                <a:latin typeface="Arial MT"/>
                <a:cs typeface="Arial MT"/>
              </a:rPr>
              <a:t>visa-</a:t>
            </a:r>
            <a:r>
              <a:rPr sz="2400" dirty="0">
                <a:latin typeface="Arial MT"/>
                <a:cs typeface="Arial MT"/>
              </a:rPr>
              <a:t>versa,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perhaps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longer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clauses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what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makes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SAT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difficult?</a:t>
            </a:r>
            <a:endParaRPr sz="2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1475"/>
              </a:spcBef>
              <a:buSzPct val="91666"/>
              <a:buAutoNum type="arabicPlain"/>
              <a:tabLst>
                <a:tab pos="184150" algn="l"/>
              </a:tabLst>
            </a:pPr>
            <a:r>
              <a:rPr sz="2400" b="1" spc="-45" dirty="0">
                <a:latin typeface="Arial"/>
                <a:cs typeface="Arial"/>
              </a:rPr>
              <a:t>SAT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trivial.</a:t>
            </a:r>
            <a:endParaRPr sz="2400">
              <a:latin typeface="Arial MT"/>
              <a:cs typeface="Arial MT"/>
            </a:endParaRPr>
          </a:p>
          <a:p>
            <a:pPr marL="183515" indent="-170815">
              <a:lnSpc>
                <a:spcPct val="100000"/>
              </a:lnSpc>
              <a:spcBef>
                <a:spcPts val="1555"/>
              </a:spcBef>
              <a:buSzPct val="91666"/>
              <a:buAutoNum type="arabicPlain"/>
              <a:tabLst>
                <a:tab pos="183515" algn="l"/>
              </a:tabLst>
            </a:pPr>
            <a:r>
              <a:rPr sz="2400" b="1" spc="-45" dirty="0">
                <a:latin typeface="Arial"/>
                <a:cs typeface="Arial"/>
              </a:rPr>
              <a:t>SAT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P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437" y="71501"/>
            <a:ext cx="9010650" cy="6696075"/>
          </a:xfrm>
          <a:custGeom>
            <a:avLst/>
            <a:gdLst/>
            <a:ahLst/>
            <a:cxnLst/>
            <a:rect l="l" t="t" r="r" b="b"/>
            <a:pathLst>
              <a:path w="9010650" h="6696075">
                <a:moveTo>
                  <a:pt x="0" y="329946"/>
                </a:moveTo>
                <a:lnTo>
                  <a:pt x="3576" y="281177"/>
                </a:lnTo>
                <a:lnTo>
                  <a:pt x="13963" y="234696"/>
                </a:lnTo>
                <a:lnTo>
                  <a:pt x="30653" y="190880"/>
                </a:lnTo>
                <a:lnTo>
                  <a:pt x="53134" y="150241"/>
                </a:lnTo>
                <a:lnTo>
                  <a:pt x="80898" y="113410"/>
                </a:lnTo>
                <a:lnTo>
                  <a:pt x="113423" y="80899"/>
                </a:lnTo>
                <a:lnTo>
                  <a:pt x="150228" y="53085"/>
                </a:lnTo>
                <a:lnTo>
                  <a:pt x="190766" y="30606"/>
                </a:lnTo>
                <a:lnTo>
                  <a:pt x="234556" y="13970"/>
                </a:lnTo>
                <a:lnTo>
                  <a:pt x="281063" y="3555"/>
                </a:lnTo>
                <a:lnTo>
                  <a:pt x="329806" y="0"/>
                </a:lnTo>
                <a:lnTo>
                  <a:pt x="8680386" y="0"/>
                </a:lnTo>
                <a:lnTo>
                  <a:pt x="8729154" y="3555"/>
                </a:lnTo>
                <a:lnTo>
                  <a:pt x="8775636" y="13970"/>
                </a:lnTo>
                <a:lnTo>
                  <a:pt x="8819451" y="30606"/>
                </a:lnTo>
                <a:lnTo>
                  <a:pt x="8859964" y="53085"/>
                </a:lnTo>
                <a:lnTo>
                  <a:pt x="8896794" y="80899"/>
                </a:lnTo>
                <a:lnTo>
                  <a:pt x="8929306" y="113410"/>
                </a:lnTo>
                <a:lnTo>
                  <a:pt x="8956992" y="150241"/>
                </a:lnTo>
                <a:lnTo>
                  <a:pt x="8979471" y="190880"/>
                </a:lnTo>
                <a:lnTo>
                  <a:pt x="8996235" y="234696"/>
                </a:lnTo>
                <a:lnTo>
                  <a:pt x="9006522" y="281177"/>
                </a:lnTo>
                <a:lnTo>
                  <a:pt x="9010078" y="329946"/>
                </a:lnTo>
                <a:lnTo>
                  <a:pt x="9010078" y="6365875"/>
                </a:lnTo>
                <a:lnTo>
                  <a:pt x="9006522" y="6414643"/>
                </a:lnTo>
                <a:lnTo>
                  <a:pt x="8996235" y="6461201"/>
                </a:lnTo>
                <a:lnTo>
                  <a:pt x="8979471" y="6505016"/>
                </a:lnTo>
                <a:lnTo>
                  <a:pt x="8956992" y="6545592"/>
                </a:lnTo>
                <a:lnTo>
                  <a:pt x="8929306" y="6582409"/>
                </a:lnTo>
                <a:lnTo>
                  <a:pt x="8896794" y="6614960"/>
                </a:lnTo>
                <a:lnTo>
                  <a:pt x="8859964" y="6642747"/>
                </a:lnTo>
                <a:lnTo>
                  <a:pt x="8819451" y="6665240"/>
                </a:lnTo>
                <a:lnTo>
                  <a:pt x="8775636" y="6681942"/>
                </a:lnTo>
                <a:lnTo>
                  <a:pt x="8729154" y="6692337"/>
                </a:lnTo>
                <a:lnTo>
                  <a:pt x="8680386" y="6695914"/>
                </a:lnTo>
                <a:lnTo>
                  <a:pt x="329806" y="6695916"/>
                </a:lnTo>
                <a:lnTo>
                  <a:pt x="281063" y="6692337"/>
                </a:lnTo>
                <a:lnTo>
                  <a:pt x="234556" y="6681942"/>
                </a:lnTo>
                <a:lnTo>
                  <a:pt x="190766" y="6665240"/>
                </a:lnTo>
                <a:lnTo>
                  <a:pt x="150228" y="6642747"/>
                </a:lnTo>
                <a:lnTo>
                  <a:pt x="113423" y="6614960"/>
                </a:lnTo>
                <a:lnTo>
                  <a:pt x="80898" y="6582409"/>
                </a:lnTo>
                <a:lnTo>
                  <a:pt x="53134" y="6545592"/>
                </a:lnTo>
                <a:lnTo>
                  <a:pt x="30653" y="6505016"/>
                </a:lnTo>
                <a:lnTo>
                  <a:pt x="13963" y="6461201"/>
                </a:lnTo>
                <a:lnTo>
                  <a:pt x="3576" y="6414643"/>
                </a:lnTo>
                <a:lnTo>
                  <a:pt x="0" y="6365875"/>
                </a:lnTo>
                <a:lnTo>
                  <a:pt x="0" y="329946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625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30"/>
              </a:spcBef>
            </a:pPr>
            <a:r>
              <a:rPr sz="3950" i="1" spc="-90" dirty="0">
                <a:solidFill>
                  <a:srgbClr val="696262"/>
                </a:solidFill>
                <a:latin typeface="Arial"/>
                <a:cs typeface="Arial"/>
              </a:rPr>
              <a:t>3</a:t>
            </a:r>
            <a:r>
              <a:rPr sz="3950" spc="-90" dirty="0">
                <a:solidFill>
                  <a:srgbClr val="696262"/>
                </a:solidFill>
                <a:latin typeface="Arial MT"/>
                <a:cs typeface="Arial MT"/>
              </a:rPr>
              <a:t>-</a:t>
            </a: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SAT</a:t>
            </a:r>
            <a:r>
              <a:rPr sz="3950" spc="-70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696262"/>
                </a:solidFill>
                <a:latin typeface="Arial MT"/>
                <a:cs typeface="Arial MT"/>
              </a:rPr>
              <a:t>is</a:t>
            </a:r>
            <a:r>
              <a:rPr sz="3950" spc="-135" dirty="0">
                <a:solidFill>
                  <a:srgbClr val="696262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696262"/>
                </a:solidFill>
                <a:latin typeface="Arial MT"/>
                <a:cs typeface="Arial MT"/>
              </a:rPr>
              <a:t>NP-Complete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034" y="1770951"/>
            <a:ext cx="7842250" cy="358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Theorem: </a:t>
            </a:r>
            <a:r>
              <a:rPr sz="2400" i="1" dirty="0">
                <a:latin typeface="Arial"/>
                <a:cs typeface="Arial"/>
              </a:rPr>
              <a:t>3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70" dirty="0">
                <a:latin typeface="Arial MT"/>
                <a:cs typeface="Arial MT"/>
              </a:rPr>
              <a:t>SAT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NP-</a:t>
            </a:r>
            <a:r>
              <a:rPr sz="2400" spc="-10" dirty="0">
                <a:latin typeface="Arial MT"/>
                <a:cs typeface="Arial MT"/>
              </a:rPr>
              <a:t>Complete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Proof:</a:t>
            </a:r>
            <a:endParaRPr sz="2400">
              <a:latin typeface="Arial"/>
              <a:cs typeface="Arial"/>
            </a:endParaRPr>
          </a:p>
          <a:p>
            <a:pPr marL="288290" indent="-284480">
              <a:lnSpc>
                <a:spcPts val="2865"/>
              </a:lnSpc>
              <a:spcBef>
                <a:spcPts val="1555"/>
              </a:spcBef>
              <a:buSzPct val="95833"/>
              <a:buAutoNum type="arabicParenR"/>
              <a:tabLst>
                <a:tab pos="288290" algn="l"/>
                <a:tab pos="2748915" algn="l"/>
              </a:tabLst>
            </a:pPr>
            <a:r>
              <a:rPr sz="2400" i="1" dirty="0">
                <a:latin typeface="Arial"/>
                <a:cs typeface="Arial"/>
              </a:rPr>
              <a:t>3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45" dirty="0">
                <a:latin typeface="Arial MT"/>
                <a:cs typeface="Arial MT"/>
              </a:rPr>
              <a:t>SAT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NP.</a:t>
            </a:r>
            <a:r>
              <a:rPr sz="2400" dirty="0">
                <a:latin typeface="Arial MT"/>
                <a:cs typeface="Arial MT"/>
              </a:rPr>
              <a:t>	Given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assignment,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20" dirty="0">
                <a:latin typeface="Arial MT"/>
                <a:cs typeface="Arial MT"/>
              </a:rPr>
              <a:t> just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Arial MT"/>
                <a:cs typeface="Arial MT"/>
              </a:rPr>
              <a:t>check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clause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covered.</a:t>
            </a:r>
            <a:endParaRPr sz="2400">
              <a:latin typeface="Arial MT"/>
              <a:cs typeface="Arial MT"/>
            </a:endParaRPr>
          </a:p>
          <a:p>
            <a:pPr marL="12700" marR="5080" indent="-8890" algn="just">
              <a:lnSpc>
                <a:spcPct val="100400"/>
              </a:lnSpc>
              <a:spcBef>
                <a:spcPts val="1989"/>
              </a:spcBef>
              <a:buSzPct val="95833"/>
              <a:buAutoNum type="arabicParenR" startAt="2"/>
              <a:tabLst>
                <a:tab pos="288290" algn="l"/>
              </a:tabLst>
            </a:pPr>
            <a:r>
              <a:rPr sz="2400" dirty="0">
                <a:latin typeface="Arial MT"/>
                <a:cs typeface="Arial MT"/>
              </a:rPr>
              <a:t>3-</a:t>
            </a:r>
            <a:r>
              <a:rPr sz="2400" spc="-45" dirty="0">
                <a:latin typeface="Arial MT"/>
                <a:cs typeface="Arial MT"/>
              </a:rPr>
              <a:t>SAT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hard.</a:t>
            </a:r>
            <a:r>
              <a:rPr sz="2400" spc="315" dirty="0">
                <a:latin typeface="Arial MT"/>
                <a:cs typeface="Arial MT"/>
              </a:rPr>
              <a:t>    </a:t>
            </a:r>
            <a:r>
              <a:rPr sz="2400" spc="-105" dirty="0">
                <a:latin typeface="Arial MT"/>
                <a:cs typeface="Arial MT"/>
              </a:rPr>
              <a:t>To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this,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reduction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SAT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spc="6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3-</a:t>
            </a:r>
            <a:r>
              <a:rPr sz="2400" spc="-45" dirty="0">
                <a:latin typeface="Arial MT"/>
                <a:cs typeface="Arial MT"/>
              </a:rPr>
              <a:t>SAT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must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provided.</a:t>
            </a:r>
            <a:r>
              <a:rPr sz="2400" spc="195" dirty="0">
                <a:latin typeface="Arial MT"/>
                <a:cs typeface="Arial MT"/>
              </a:rPr>
              <a:t>  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transform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1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clause independently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based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length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280" rIns="0" bIns="0" rtlCol="0">
            <a:spAutoFit/>
          </a:bodyPr>
          <a:lstStyle/>
          <a:p>
            <a:pPr marL="842644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happened</a:t>
            </a:r>
            <a:r>
              <a:rPr spc="-11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10" dirty="0"/>
              <a:t>automata?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175" y="1549399"/>
            <a:ext cx="8107680" cy="4314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0" indent="-342900">
              <a:lnSpc>
                <a:spcPts val="2675"/>
              </a:lnSpc>
              <a:spcBef>
                <a:spcPts val="130"/>
              </a:spcBef>
              <a:buFont typeface="Arial MT"/>
              <a:buChar char="•"/>
              <a:tabLst>
                <a:tab pos="381000" algn="l"/>
              </a:tabLst>
            </a:pPr>
            <a:r>
              <a:rPr sz="2450" dirty="0">
                <a:latin typeface="Calibri"/>
                <a:cs typeface="Calibri"/>
              </a:rPr>
              <a:t>Problem</a:t>
            </a:r>
            <a:r>
              <a:rPr sz="2450" spc="1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NP</a:t>
            </a:r>
            <a:r>
              <a:rPr sz="2450" spc="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iff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it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decidable</a:t>
            </a:r>
            <a:r>
              <a:rPr sz="2450" spc="1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by</a:t>
            </a:r>
            <a:r>
              <a:rPr sz="2450" spc="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some</a:t>
            </a:r>
            <a:r>
              <a:rPr sz="2450" spc="165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non</a:t>
            </a:r>
            <a:endParaRPr sz="2450">
              <a:latin typeface="Calibri"/>
              <a:cs typeface="Calibri"/>
            </a:endParaRPr>
          </a:p>
          <a:p>
            <a:pPr marL="381000">
              <a:lnSpc>
                <a:spcPts val="2675"/>
              </a:lnSpc>
            </a:pPr>
            <a:r>
              <a:rPr sz="2450" dirty="0">
                <a:latin typeface="Calibri"/>
                <a:cs typeface="Calibri"/>
              </a:rPr>
              <a:t>deterministic</a:t>
            </a:r>
            <a:r>
              <a:rPr sz="2450" spc="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Turing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machine</a:t>
            </a:r>
            <a:r>
              <a:rPr sz="2450" spc="1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polynomial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time.</a:t>
            </a:r>
            <a:endParaRPr sz="2450">
              <a:latin typeface="Calibri"/>
              <a:cs typeface="Calibri"/>
            </a:endParaRPr>
          </a:p>
          <a:p>
            <a:pPr marL="381000" indent="-342900">
              <a:lnSpc>
                <a:spcPts val="2675"/>
              </a:lnSpc>
              <a:spcBef>
                <a:spcPts val="60"/>
              </a:spcBef>
              <a:buFont typeface="Arial MT"/>
              <a:buChar char="•"/>
              <a:tabLst>
                <a:tab pos="381000" algn="l"/>
              </a:tabLst>
            </a:pPr>
            <a:r>
              <a:rPr sz="2450" dirty="0">
                <a:latin typeface="Calibri"/>
                <a:cs typeface="Calibri"/>
              </a:rPr>
              <a:t>Remember</a:t>
            </a:r>
            <a:r>
              <a:rPr sz="2450" spc="3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that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the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model</a:t>
            </a:r>
            <a:r>
              <a:rPr sz="2450" spc="1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have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used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so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far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-60" dirty="0">
                <a:latin typeface="Calibri"/>
                <a:cs typeface="Calibri"/>
              </a:rPr>
              <a:t> a</a:t>
            </a:r>
            <a:endParaRPr sz="2450">
              <a:latin typeface="Calibri"/>
              <a:cs typeface="Calibri"/>
            </a:endParaRPr>
          </a:p>
          <a:p>
            <a:pPr marL="381000">
              <a:lnSpc>
                <a:spcPts val="2675"/>
              </a:lnSpc>
            </a:pPr>
            <a:r>
              <a:rPr sz="2450" dirty="0">
                <a:latin typeface="Calibri"/>
                <a:cs typeface="Calibri"/>
              </a:rPr>
              <a:t>deterministic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Turing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machine</a:t>
            </a:r>
            <a:endParaRPr sz="2450">
              <a:latin typeface="Calibri"/>
              <a:cs typeface="Calibri"/>
            </a:endParaRPr>
          </a:p>
          <a:p>
            <a:pPr marL="381000" indent="-342900">
              <a:lnSpc>
                <a:spcPts val="2670"/>
              </a:lnSpc>
              <a:spcBef>
                <a:spcPts val="65"/>
              </a:spcBef>
              <a:buFont typeface="Arial MT"/>
              <a:buChar char="•"/>
              <a:tabLst>
                <a:tab pos="381000" algn="l"/>
              </a:tabLst>
            </a:pPr>
            <a:r>
              <a:rPr sz="2450" dirty="0">
                <a:latin typeface="Calibri"/>
                <a:cs typeface="Calibri"/>
              </a:rPr>
              <a:t>It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provable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that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Non</a:t>
            </a:r>
            <a:r>
              <a:rPr sz="2450" spc="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Deterministic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Turing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Machine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spc="-25" dirty="0">
                <a:latin typeface="Calibri"/>
                <a:cs typeface="Calibri"/>
              </a:rPr>
              <a:t>is</a:t>
            </a:r>
            <a:endParaRPr sz="2450">
              <a:latin typeface="Calibri"/>
              <a:cs typeface="Calibri"/>
            </a:endParaRPr>
          </a:p>
          <a:p>
            <a:pPr marL="381000">
              <a:lnSpc>
                <a:spcPts val="2670"/>
              </a:lnSpc>
            </a:pPr>
            <a:r>
              <a:rPr sz="2450" dirty="0">
                <a:latin typeface="Calibri"/>
                <a:cs typeface="Calibri"/>
              </a:rPr>
              <a:t>equivalent</a:t>
            </a:r>
            <a:r>
              <a:rPr sz="2450" spc="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Deterministic</a:t>
            </a:r>
            <a:r>
              <a:rPr sz="2450" spc="8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Turing</a:t>
            </a:r>
            <a:r>
              <a:rPr sz="2450" spc="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Machine</a:t>
            </a:r>
            <a:endParaRPr sz="2450">
              <a:latin typeface="Calibri"/>
              <a:cs typeface="Calibri"/>
            </a:endParaRPr>
          </a:p>
          <a:p>
            <a:pPr marL="381000" indent="-3429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381000" algn="l"/>
              </a:tabLst>
            </a:pPr>
            <a:r>
              <a:rPr sz="2450" dirty="0">
                <a:latin typeface="Calibri"/>
                <a:cs typeface="Calibri"/>
              </a:rPr>
              <a:t>Remember</a:t>
            </a:r>
            <a:r>
              <a:rPr sz="2450" spc="18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NFA</a:t>
            </a:r>
            <a:r>
              <a:rPr sz="2450" spc="-8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to</a:t>
            </a:r>
            <a:r>
              <a:rPr sz="2450" spc="-1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DFA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conversion?</a:t>
            </a:r>
            <a:endParaRPr sz="2450">
              <a:latin typeface="Calibri"/>
              <a:cs typeface="Calibri"/>
            </a:endParaRPr>
          </a:p>
          <a:p>
            <a:pPr marL="781685" marR="30480" lvl="1" indent="-286385">
              <a:lnSpc>
                <a:spcPts val="2100"/>
              </a:lnSpc>
              <a:spcBef>
                <a:spcPts val="535"/>
              </a:spcBef>
              <a:buFont typeface="Arial MT"/>
              <a:buChar char="–"/>
              <a:tabLst>
                <a:tab pos="781685" algn="l"/>
              </a:tabLst>
            </a:pPr>
            <a:r>
              <a:rPr sz="2150" dirty="0">
                <a:latin typeface="Calibri"/>
                <a:cs typeface="Calibri"/>
              </a:rPr>
              <a:t>Given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an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NFA</a:t>
            </a:r>
            <a:r>
              <a:rPr sz="2150" spc="3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with</a:t>
            </a:r>
            <a:r>
              <a:rPr sz="2150" spc="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states</a:t>
            </a:r>
            <a:r>
              <a:rPr sz="2150" spc="-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how</a:t>
            </a:r>
            <a:r>
              <a:rPr sz="2150" spc="114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many</a:t>
            </a:r>
            <a:r>
              <a:rPr sz="2150" spc="8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states</a:t>
            </a:r>
            <a:r>
              <a:rPr sz="2150" spc="-1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does</a:t>
            </a:r>
            <a:r>
              <a:rPr sz="2150" spc="1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the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equivalent </a:t>
            </a:r>
            <a:r>
              <a:rPr sz="2150" dirty="0">
                <a:latin typeface="Calibri"/>
                <a:cs typeface="Calibri"/>
              </a:rPr>
              <a:t>DFA</a:t>
            </a:r>
            <a:r>
              <a:rPr sz="2150" spc="-20" dirty="0">
                <a:latin typeface="Calibri"/>
                <a:cs typeface="Calibri"/>
              </a:rPr>
              <a:t> have?</a:t>
            </a:r>
            <a:endParaRPr sz="2150">
              <a:latin typeface="Calibri"/>
              <a:cs typeface="Calibri"/>
            </a:endParaRPr>
          </a:p>
          <a:p>
            <a:pPr marL="781050" lvl="1" indent="-285750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781050" algn="l"/>
              </a:tabLst>
            </a:pPr>
            <a:r>
              <a:rPr sz="2150" dirty="0">
                <a:latin typeface="Calibri"/>
                <a:cs typeface="Calibri"/>
              </a:rPr>
              <a:t>Worst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case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….</a:t>
            </a:r>
            <a:r>
              <a:rPr sz="2150" spc="-20" dirty="0">
                <a:latin typeface="Calibri"/>
                <a:cs typeface="Calibri"/>
              </a:rPr>
              <a:t> </a:t>
            </a:r>
            <a:r>
              <a:rPr sz="2150" spc="-25" dirty="0">
                <a:latin typeface="Calibri"/>
                <a:cs typeface="Calibri"/>
              </a:rPr>
              <a:t>2</a:t>
            </a:r>
            <a:r>
              <a:rPr sz="2250" spc="-37" baseline="24074" dirty="0">
                <a:latin typeface="Calibri"/>
                <a:cs typeface="Calibri"/>
              </a:rPr>
              <a:t>n</a:t>
            </a:r>
            <a:endParaRPr sz="2250" baseline="24074">
              <a:latin typeface="Calibri"/>
              <a:cs typeface="Calibri"/>
            </a:endParaRPr>
          </a:p>
          <a:p>
            <a:pPr marL="381000" indent="-342900">
              <a:lnSpc>
                <a:spcPts val="2670"/>
              </a:lnSpc>
              <a:spcBef>
                <a:spcPts val="1780"/>
              </a:spcBef>
              <a:buFont typeface="Arial MT"/>
              <a:buChar char="•"/>
              <a:tabLst>
                <a:tab pos="381000" algn="l"/>
              </a:tabLst>
            </a:pPr>
            <a:r>
              <a:rPr sz="2450" dirty="0">
                <a:latin typeface="Calibri"/>
                <a:cs typeface="Calibri"/>
              </a:rPr>
              <a:t>The</a:t>
            </a:r>
            <a:r>
              <a:rPr sz="2450" spc="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deterministic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version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of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</a:t>
            </a:r>
            <a:r>
              <a:rPr sz="2450" spc="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poly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time</a:t>
            </a:r>
            <a:r>
              <a:rPr sz="2450" spc="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non</a:t>
            </a:r>
            <a:r>
              <a:rPr sz="2450" spc="7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deterministic</a:t>
            </a:r>
            <a:endParaRPr sz="2450">
              <a:latin typeface="Calibri"/>
              <a:cs typeface="Calibri"/>
            </a:endParaRPr>
          </a:p>
          <a:p>
            <a:pPr marL="381000">
              <a:lnSpc>
                <a:spcPts val="2670"/>
              </a:lnSpc>
            </a:pPr>
            <a:r>
              <a:rPr sz="2450" dirty="0">
                <a:latin typeface="Calibri"/>
                <a:cs typeface="Calibri"/>
              </a:rPr>
              <a:t>Turing</a:t>
            </a:r>
            <a:r>
              <a:rPr sz="2450" spc="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machine</a:t>
            </a:r>
            <a:r>
              <a:rPr sz="2450" spc="6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will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run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in</a:t>
            </a:r>
            <a:r>
              <a:rPr sz="2450" spc="-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exponential</a:t>
            </a:r>
            <a:r>
              <a:rPr sz="2450" spc="27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time</a:t>
            </a:r>
            <a:r>
              <a:rPr sz="2450" spc="6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(worst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case)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280" rIns="0" bIns="0" rtlCol="0">
            <a:spAutoFit/>
          </a:bodyPr>
          <a:lstStyle/>
          <a:p>
            <a:pPr marL="2806700">
              <a:lnSpc>
                <a:spcPct val="100000"/>
              </a:lnSpc>
              <a:spcBef>
                <a:spcPts val="130"/>
              </a:spcBef>
            </a:pPr>
            <a:r>
              <a:rPr dirty="0"/>
              <a:t>NP</a:t>
            </a:r>
            <a:r>
              <a:rPr spc="-6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59623"/>
            <a:ext cx="8074025" cy="437832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5080" indent="-343535">
              <a:lnSpc>
                <a:spcPts val="345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Graph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theory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fascinating(annoying?) </a:t>
            </a:r>
            <a:r>
              <a:rPr sz="3200" dirty="0">
                <a:latin typeface="Calibri"/>
                <a:cs typeface="Calibri"/>
              </a:rPr>
              <a:t>pairs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problems</a:t>
            </a:r>
            <a:endParaRPr sz="32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755015" algn="l"/>
              </a:tabLst>
            </a:pPr>
            <a:r>
              <a:rPr sz="2750" dirty="0">
                <a:latin typeface="Calibri"/>
                <a:cs typeface="Calibri"/>
              </a:rPr>
              <a:t>Shortest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path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algorithms?</a:t>
            </a:r>
            <a:endParaRPr sz="2750">
              <a:latin typeface="Calibri"/>
              <a:cs typeface="Calibri"/>
            </a:endParaRPr>
          </a:p>
          <a:p>
            <a:pPr marL="755015" lvl="1" indent="-285115">
              <a:lnSpc>
                <a:spcPts val="3150"/>
              </a:lnSpc>
              <a:spcBef>
                <a:spcPts val="380"/>
              </a:spcBef>
              <a:buFont typeface="Arial MT"/>
              <a:buChar char="–"/>
              <a:tabLst>
                <a:tab pos="755015" algn="l"/>
              </a:tabLst>
            </a:pPr>
            <a:r>
              <a:rPr sz="2750" dirty="0">
                <a:latin typeface="Calibri"/>
                <a:cs typeface="Calibri"/>
              </a:rPr>
              <a:t>Longest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path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-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NP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complete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(we’ll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define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NP</a:t>
            </a:r>
            <a:endParaRPr sz="2750">
              <a:latin typeface="Calibri"/>
              <a:cs typeface="Calibri"/>
            </a:endParaRPr>
          </a:p>
          <a:p>
            <a:pPr marL="756285">
              <a:lnSpc>
                <a:spcPts val="3150"/>
              </a:lnSpc>
            </a:pPr>
            <a:r>
              <a:rPr sz="2750" dirty="0">
                <a:latin typeface="Calibri"/>
                <a:cs typeface="Calibri"/>
              </a:rPr>
              <a:t>complete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later)</a:t>
            </a:r>
            <a:endParaRPr sz="2750">
              <a:latin typeface="Calibri"/>
              <a:cs typeface="Calibri"/>
            </a:endParaRPr>
          </a:p>
          <a:p>
            <a:pPr marL="755015" marR="357505" lvl="1" indent="-285115">
              <a:lnSpc>
                <a:spcPct val="92200"/>
              </a:lnSpc>
              <a:spcBef>
                <a:spcPts val="640"/>
              </a:spcBef>
              <a:buFont typeface="Arial MT"/>
              <a:buChar char="–"/>
              <a:tabLst>
                <a:tab pos="756285" algn="l"/>
              </a:tabLst>
            </a:pPr>
            <a:r>
              <a:rPr sz="2750" dirty="0">
                <a:latin typeface="Calibri"/>
                <a:cs typeface="Calibri"/>
              </a:rPr>
              <a:t>Eulerian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tours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(visit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every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vertex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but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cover</a:t>
            </a:r>
            <a:r>
              <a:rPr sz="2750" spc="-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every 	</a:t>
            </a:r>
            <a:r>
              <a:rPr sz="2750" dirty="0">
                <a:latin typeface="Calibri"/>
                <a:cs typeface="Calibri"/>
              </a:rPr>
              <a:t>edge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only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once,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even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degree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etc).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Solvable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	</a:t>
            </a:r>
            <a:r>
              <a:rPr sz="2750" dirty="0">
                <a:latin typeface="Calibri"/>
                <a:cs typeface="Calibri"/>
              </a:rPr>
              <a:t>polynomial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time!</a:t>
            </a:r>
            <a:endParaRPr sz="2750">
              <a:latin typeface="Calibri"/>
              <a:cs typeface="Calibri"/>
            </a:endParaRPr>
          </a:p>
          <a:p>
            <a:pPr marL="755015" marR="354330" lvl="1" indent="-285115">
              <a:lnSpc>
                <a:spcPts val="3080"/>
              </a:lnSpc>
              <a:spcBef>
                <a:spcPts val="665"/>
              </a:spcBef>
              <a:buFont typeface="Arial MT"/>
              <a:buChar char="–"/>
              <a:tabLst>
                <a:tab pos="756285" algn="l"/>
              </a:tabLst>
            </a:pPr>
            <a:r>
              <a:rPr sz="2750" dirty="0">
                <a:latin typeface="Calibri"/>
                <a:cs typeface="Calibri"/>
              </a:rPr>
              <a:t>Hamiltonian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tours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(visit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every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vertex,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no</a:t>
            </a:r>
            <a:r>
              <a:rPr sz="2750" spc="-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vertices 	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repeated).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NP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complete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6152" y="195580"/>
            <a:ext cx="7222490" cy="1242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796540" marR="5080" indent="-2784475">
              <a:lnSpc>
                <a:spcPct val="101400"/>
              </a:lnSpc>
              <a:spcBef>
                <a:spcPts val="60"/>
              </a:spcBef>
            </a:pPr>
            <a:r>
              <a:rPr sz="3950" dirty="0"/>
              <a:t>What</a:t>
            </a:r>
            <a:r>
              <a:rPr sz="3950" spc="-15" dirty="0"/>
              <a:t> </a:t>
            </a:r>
            <a:r>
              <a:rPr sz="3950" dirty="0"/>
              <a:t>is</a:t>
            </a:r>
            <a:r>
              <a:rPr sz="3950" spc="-20" dirty="0"/>
              <a:t> </a:t>
            </a:r>
            <a:r>
              <a:rPr sz="3950" dirty="0"/>
              <a:t>the</a:t>
            </a:r>
            <a:r>
              <a:rPr sz="3950" spc="20" dirty="0"/>
              <a:t> </a:t>
            </a:r>
            <a:r>
              <a:rPr sz="3950" dirty="0"/>
              <a:t>complexity</a:t>
            </a:r>
            <a:r>
              <a:rPr sz="3950" spc="125" dirty="0"/>
              <a:t> </a:t>
            </a:r>
            <a:r>
              <a:rPr sz="3950" dirty="0"/>
              <a:t>of</a:t>
            </a:r>
            <a:r>
              <a:rPr sz="3950" spc="-35" dirty="0"/>
              <a:t> </a:t>
            </a:r>
            <a:r>
              <a:rPr sz="3950" spc="-10" dirty="0"/>
              <a:t>primality testing?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25"/>
              </a:spcBef>
            </a:pPr>
            <a:r>
              <a:rPr dirty="0"/>
              <a:t>public</a:t>
            </a:r>
            <a:r>
              <a:rPr spc="-40" dirty="0"/>
              <a:t> </a:t>
            </a:r>
            <a:r>
              <a:rPr dirty="0"/>
              <a:t>static</a:t>
            </a:r>
            <a:r>
              <a:rPr spc="-114" dirty="0"/>
              <a:t> </a:t>
            </a:r>
            <a:r>
              <a:rPr dirty="0"/>
              <a:t>boolean</a:t>
            </a:r>
            <a:r>
              <a:rPr spc="-55" dirty="0"/>
              <a:t> </a:t>
            </a:r>
            <a:r>
              <a:rPr dirty="0"/>
              <a:t>isPrime(int</a:t>
            </a:r>
            <a:r>
              <a:rPr spc="-50" dirty="0"/>
              <a:t> </a:t>
            </a:r>
            <a:r>
              <a:rPr spc="-25" dirty="0"/>
              <a:t>n){ </a:t>
            </a:r>
            <a:r>
              <a:rPr dirty="0"/>
              <a:t>boolean</a:t>
            </a:r>
            <a:r>
              <a:rPr spc="-50" dirty="0"/>
              <a:t> </a:t>
            </a:r>
            <a:r>
              <a:rPr dirty="0"/>
              <a:t>answer</a:t>
            </a:r>
            <a:r>
              <a:rPr spc="-65" dirty="0"/>
              <a:t> </a:t>
            </a:r>
            <a:r>
              <a:rPr dirty="0"/>
              <a:t>=</a:t>
            </a:r>
            <a:r>
              <a:rPr spc="-70" dirty="0"/>
              <a:t> </a:t>
            </a:r>
            <a:r>
              <a:rPr dirty="0"/>
              <a:t>(n&gt;1)? true:</a:t>
            </a:r>
            <a:r>
              <a:rPr spc="10" dirty="0"/>
              <a:t> </a:t>
            </a:r>
            <a:r>
              <a:rPr spc="-10" dirty="0"/>
              <a:t>false;</a:t>
            </a:r>
          </a:p>
          <a:p>
            <a:pPr marL="241300">
              <a:lnSpc>
                <a:spcPct val="100000"/>
              </a:lnSpc>
              <a:spcBef>
                <a:spcPts val="2410"/>
              </a:spcBef>
            </a:pPr>
            <a:r>
              <a:rPr dirty="0"/>
              <a:t>for(int</a:t>
            </a:r>
            <a:r>
              <a:rPr spc="25" dirty="0"/>
              <a:t> </a:t>
            </a:r>
            <a:r>
              <a:rPr dirty="0"/>
              <a:t>i</a:t>
            </a:r>
            <a:r>
              <a:rPr spc="-50" dirty="0"/>
              <a:t> </a:t>
            </a:r>
            <a:r>
              <a:rPr dirty="0"/>
              <a:t>= 2;</a:t>
            </a:r>
            <a:r>
              <a:rPr spc="-114" dirty="0"/>
              <a:t> </a:t>
            </a:r>
            <a:r>
              <a:rPr dirty="0"/>
              <a:t>i*i</a:t>
            </a:r>
            <a:r>
              <a:rPr spc="20" dirty="0"/>
              <a:t> </a:t>
            </a:r>
            <a:r>
              <a:rPr dirty="0"/>
              <a:t>&lt;=</a:t>
            </a:r>
            <a:r>
              <a:rPr spc="-5" dirty="0"/>
              <a:t> </a:t>
            </a:r>
            <a:r>
              <a:rPr dirty="0"/>
              <a:t>n;</a:t>
            </a:r>
            <a:r>
              <a:rPr spc="-50" dirty="0"/>
              <a:t> </a:t>
            </a:r>
            <a:r>
              <a:rPr spc="-20" dirty="0"/>
              <a:t>++i)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{</a:t>
            </a:r>
          </a:p>
          <a:p>
            <a:pPr marL="469900" marR="55245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System.out.printf("%d\n",</a:t>
            </a:r>
            <a:r>
              <a:rPr spc="15" dirty="0"/>
              <a:t> </a:t>
            </a:r>
            <a:r>
              <a:rPr spc="-25" dirty="0"/>
              <a:t>i); </a:t>
            </a:r>
            <a:r>
              <a:rPr dirty="0"/>
              <a:t>if(n%i</a:t>
            </a:r>
            <a:r>
              <a:rPr spc="-5" dirty="0"/>
              <a:t> </a:t>
            </a:r>
            <a:r>
              <a:rPr dirty="0"/>
              <a:t>==</a:t>
            </a:r>
            <a:r>
              <a:rPr spc="-80" dirty="0"/>
              <a:t> </a:t>
            </a:r>
            <a:r>
              <a:rPr spc="-25" dirty="0"/>
              <a:t>0)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{</a:t>
            </a:r>
          </a:p>
          <a:p>
            <a:pPr marL="699135" marR="1734820">
              <a:lnSpc>
                <a:spcPct val="100000"/>
              </a:lnSpc>
              <a:spcBef>
                <a:spcPts val="5"/>
              </a:spcBef>
            </a:pPr>
            <a:r>
              <a:rPr dirty="0"/>
              <a:t>answer</a:t>
            </a:r>
            <a:r>
              <a:rPr spc="-45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10" dirty="0"/>
              <a:t>false; break;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}</a:t>
            </a: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}</a:t>
            </a:r>
          </a:p>
          <a:p>
            <a:pPr marL="241300">
              <a:lnSpc>
                <a:spcPct val="100000"/>
              </a:lnSpc>
            </a:pPr>
            <a:r>
              <a:rPr dirty="0"/>
              <a:t>return</a:t>
            </a:r>
            <a:r>
              <a:rPr spc="-50" dirty="0"/>
              <a:t> </a:t>
            </a:r>
            <a:r>
              <a:rPr spc="-10" dirty="0"/>
              <a:t>answer;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0"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5801" y="1702498"/>
            <a:ext cx="3669029" cy="27705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This</a:t>
            </a:r>
            <a:r>
              <a:rPr sz="1800" spc="-7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loops</a:t>
            </a:r>
            <a:r>
              <a:rPr sz="1800" spc="-14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until</a:t>
            </a:r>
            <a:r>
              <a:rPr sz="1800" spc="3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the square</a:t>
            </a:r>
            <a:r>
              <a:rPr sz="1800" spc="7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root</a:t>
            </a:r>
            <a:r>
              <a:rPr sz="1800" spc="-8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omic Sans MS"/>
                <a:cs typeface="Comic Sans MS"/>
              </a:rPr>
              <a:t>of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n</a:t>
            </a:r>
            <a:r>
              <a:rPr sz="1800" spc="-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So</a:t>
            </a:r>
            <a:r>
              <a:rPr sz="1800" spc="-7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this</a:t>
            </a:r>
            <a:r>
              <a:rPr sz="1800" spc="6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should</a:t>
            </a:r>
            <a:r>
              <a:rPr sz="1800" spc="-11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omic Sans MS"/>
                <a:cs typeface="Comic Sans MS"/>
              </a:rPr>
              <a:t>be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1800">
              <a:latin typeface="Comic Sans MS"/>
              <a:cs typeface="Comic Sans MS"/>
            </a:endParaRPr>
          </a:p>
          <a:p>
            <a:pPr marL="12700" marR="476884">
              <a:lnSpc>
                <a:spcPct val="99700"/>
              </a:lnSpc>
            </a:pP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But</a:t>
            </a:r>
            <a:r>
              <a:rPr sz="1800" spc="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what</a:t>
            </a:r>
            <a:r>
              <a:rPr sz="1800" spc="-7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is</a:t>
            </a:r>
            <a:r>
              <a:rPr sz="1800" spc="-2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the</a:t>
            </a:r>
            <a:r>
              <a:rPr sz="1800" spc="1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input</a:t>
            </a:r>
            <a:r>
              <a:rPr sz="1800" spc="-7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spc="-20" dirty="0">
                <a:solidFill>
                  <a:srgbClr val="C0504D"/>
                </a:solidFill>
                <a:latin typeface="Comic Sans MS"/>
                <a:cs typeface="Comic Sans MS"/>
              </a:rPr>
              <a:t>size?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How</a:t>
            </a:r>
            <a:r>
              <a:rPr sz="1800" spc="-2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many</a:t>
            </a:r>
            <a:r>
              <a:rPr sz="1800" spc="-2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bits</a:t>
            </a:r>
            <a:r>
              <a:rPr sz="1800" spc="2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does</a:t>
            </a:r>
            <a:r>
              <a:rPr sz="1800" spc="-3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it</a:t>
            </a:r>
            <a:r>
              <a:rPr sz="1800" spc="-8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take </a:t>
            </a:r>
            <a:r>
              <a:rPr sz="1800" spc="-25" dirty="0">
                <a:solidFill>
                  <a:srgbClr val="C0504D"/>
                </a:solidFill>
                <a:latin typeface="Comic Sans MS"/>
                <a:cs typeface="Comic Sans MS"/>
              </a:rPr>
              <a:t>to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represent</a:t>
            </a:r>
            <a:r>
              <a:rPr sz="1800" spc="-5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the</a:t>
            </a:r>
            <a:r>
              <a:rPr sz="1800" spc="-4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number</a:t>
            </a:r>
            <a:r>
              <a:rPr sz="1800" spc="-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omic Sans MS"/>
                <a:cs typeface="Comic Sans MS"/>
              </a:rPr>
              <a:t>n?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log(n)</a:t>
            </a:r>
            <a:r>
              <a:rPr sz="1800" spc="-114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=</a:t>
            </a:r>
            <a:r>
              <a:rPr sz="1800" spc="2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spc="-50" dirty="0">
                <a:solidFill>
                  <a:srgbClr val="C0504D"/>
                </a:solidFill>
                <a:latin typeface="Comic Sans MS"/>
                <a:cs typeface="Comic Sans MS"/>
              </a:rPr>
              <a:t>k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1800" dirty="0">
                <a:solidFill>
                  <a:srgbClr val="C0504D"/>
                </a:solidFill>
                <a:latin typeface="Comic Sans MS"/>
                <a:cs typeface="Comic Sans MS"/>
              </a:rPr>
              <a:t>What</a:t>
            </a:r>
            <a:r>
              <a:rPr sz="1800" spc="1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C0504D"/>
                </a:solidFill>
                <a:latin typeface="Comic Sans MS"/>
                <a:cs typeface="Comic Sans MS"/>
              </a:rPr>
              <a:t>is</a:t>
            </a:r>
            <a:endParaRPr sz="18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1981200"/>
            <a:ext cx="723900" cy="257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331" y="4191000"/>
            <a:ext cx="338768" cy="257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8250" y="4724400"/>
            <a:ext cx="3943350" cy="45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16525" y="5584507"/>
            <a:ext cx="216789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Naïve</a:t>
            </a:r>
            <a:r>
              <a:rPr sz="2400" spc="-55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C0504D"/>
                </a:solidFill>
                <a:latin typeface="Comic Sans MS"/>
                <a:cs typeface="Comic Sans MS"/>
              </a:rPr>
              <a:t>primality </a:t>
            </a:r>
            <a:r>
              <a:rPr sz="2400" dirty="0">
                <a:solidFill>
                  <a:srgbClr val="C0504D"/>
                </a:solidFill>
                <a:latin typeface="Comic Sans MS"/>
                <a:cs typeface="Comic Sans MS"/>
              </a:rPr>
              <a:t>testing</a:t>
            </a:r>
            <a:r>
              <a:rPr sz="2400" spc="-70" dirty="0">
                <a:solidFill>
                  <a:srgbClr val="C0504D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C0504D"/>
                </a:solidFill>
                <a:latin typeface="Comic Sans MS"/>
                <a:cs typeface="Comic Sans MS"/>
              </a:rPr>
              <a:t>is </a:t>
            </a:r>
            <a:r>
              <a:rPr sz="2400" spc="-10" dirty="0">
                <a:solidFill>
                  <a:srgbClr val="C0504D"/>
                </a:solidFill>
                <a:latin typeface="Comic Sans MS"/>
                <a:cs typeface="Comic Sans MS"/>
              </a:rPr>
              <a:t>exponential!!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280" rIns="0" bIns="0" rtlCol="0">
            <a:spAutoFit/>
          </a:bodyPr>
          <a:lstStyle/>
          <a:p>
            <a:pPr marL="2139315">
              <a:lnSpc>
                <a:spcPct val="100000"/>
              </a:lnSpc>
              <a:spcBef>
                <a:spcPts val="130"/>
              </a:spcBef>
            </a:pPr>
            <a:r>
              <a:rPr dirty="0"/>
              <a:t>Hamiltonian</a:t>
            </a:r>
            <a:r>
              <a:rPr spc="-200" dirty="0"/>
              <a:t> </a:t>
            </a:r>
            <a:r>
              <a:rPr spc="-10" dirty="0"/>
              <a:t>cycles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967980" cy="413257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Determining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whether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graph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Hamiltonian</a:t>
            </a:r>
            <a:r>
              <a:rPr sz="3200" spc="-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cycle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polynomial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algorithm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(yet!)</a:t>
            </a:r>
            <a:endParaRPr sz="3200">
              <a:latin typeface="Calibri"/>
              <a:cs typeface="Calibri"/>
            </a:endParaRPr>
          </a:p>
          <a:p>
            <a:pPr marL="355600" marR="59690" indent="-343535">
              <a:lnSpc>
                <a:spcPts val="3829"/>
              </a:lnSpc>
              <a:spcBef>
                <a:spcPts val="82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However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someone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vertices,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determining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whether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or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Hamiltonian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cycle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done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polynomial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Therefore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Hamiltonian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cycles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NP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24314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Summary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2761" y="1962150"/>
            <a:ext cx="5356860" cy="44513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</a:tabLst>
            </a:pPr>
            <a:r>
              <a:rPr sz="2750" dirty="0">
                <a:latin typeface="Arial MT"/>
                <a:cs typeface="Arial MT"/>
              </a:rPr>
              <a:t>Problems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vs.</a:t>
            </a:r>
            <a:r>
              <a:rPr sz="2750" spc="12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languages</a:t>
            </a:r>
            <a:endParaRPr sz="275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</a:tabLst>
            </a:pPr>
            <a:r>
              <a:rPr sz="2750" spc="-10" dirty="0">
                <a:latin typeface="Arial MT"/>
                <a:cs typeface="Arial MT"/>
              </a:rPr>
              <a:t>Decidability</a:t>
            </a:r>
            <a:endParaRPr sz="2750">
              <a:latin typeface="Arial MT"/>
              <a:cs typeface="Arial MT"/>
            </a:endParaRPr>
          </a:p>
          <a:p>
            <a:pPr marL="1003935" lvl="1" indent="-534035">
              <a:lnSpc>
                <a:spcPct val="100000"/>
              </a:lnSpc>
              <a:spcBef>
                <a:spcPts val="3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1003935" algn="l"/>
              </a:tabLst>
            </a:pPr>
            <a:r>
              <a:rPr sz="2400" spc="-10" dirty="0">
                <a:latin typeface="Arial MT"/>
                <a:cs typeface="Arial MT"/>
              </a:rPr>
              <a:t>Recursive</a:t>
            </a:r>
            <a:endParaRPr sz="240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</a:tabLst>
            </a:pPr>
            <a:r>
              <a:rPr sz="2750" spc="-10" dirty="0">
                <a:latin typeface="Arial MT"/>
                <a:cs typeface="Arial MT"/>
              </a:rPr>
              <a:t>Undecidability</a:t>
            </a:r>
            <a:endParaRPr sz="2750">
              <a:latin typeface="Arial MT"/>
              <a:cs typeface="Arial MT"/>
            </a:endParaRPr>
          </a:p>
          <a:p>
            <a:pPr marL="1003935" lvl="1" indent="-53403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1003935" algn="l"/>
              </a:tabLst>
            </a:pPr>
            <a:r>
              <a:rPr sz="2400" spc="-10" dirty="0">
                <a:latin typeface="Arial MT"/>
                <a:cs typeface="Arial MT"/>
              </a:rPr>
              <a:t>Recursively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Enumerable</a:t>
            </a:r>
            <a:endParaRPr sz="2400">
              <a:latin typeface="Arial MT"/>
              <a:cs typeface="Arial MT"/>
            </a:endParaRPr>
          </a:p>
          <a:p>
            <a:pPr marL="1003935" lvl="1" indent="-534035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1003935" algn="l"/>
              </a:tabLst>
            </a:pP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RE</a:t>
            </a:r>
            <a:endParaRPr sz="2400">
              <a:latin typeface="Arial MT"/>
              <a:cs typeface="Arial MT"/>
            </a:endParaRPr>
          </a:p>
          <a:p>
            <a:pPr marL="1003935" lvl="1" indent="-534035">
              <a:lnSpc>
                <a:spcPct val="100000"/>
              </a:lnSpc>
              <a:spcBef>
                <a:spcPts val="35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1003935" algn="l"/>
              </a:tabLst>
            </a:pPr>
            <a:r>
              <a:rPr sz="2400" spc="-10" dirty="0">
                <a:latin typeface="Arial MT"/>
                <a:cs typeface="Arial MT"/>
              </a:rPr>
              <a:t>Examples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languages</a:t>
            </a:r>
            <a:endParaRPr sz="240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  <a:tab pos="3813175" algn="l"/>
              </a:tabLst>
            </a:pPr>
            <a:r>
              <a:rPr sz="2750" dirty="0">
                <a:latin typeface="Arial MT"/>
                <a:cs typeface="Arial MT"/>
              </a:rPr>
              <a:t>The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diagonalization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10" dirty="0">
                <a:latin typeface="Arial MT"/>
                <a:cs typeface="Arial MT"/>
              </a:rPr>
              <a:t>technique</a:t>
            </a:r>
            <a:endParaRPr sz="275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</a:tabLst>
            </a:pPr>
            <a:r>
              <a:rPr sz="2750" spc="-10" dirty="0">
                <a:latin typeface="Arial MT"/>
                <a:cs typeface="Arial MT"/>
              </a:rPr>
              <a:t>Reducibility</a:t>
            </a:r>
            <a:endParaRPr sz="275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</a:tabLst>
            </a:pPr>
            <a:r>
              <a:rPr sz="2750" dirty="0">
                <a:latin typeface="Arial MT"/>
                <a:cs typeface="Arial MT"/>
              </a:rPr>
              <a:t>Time</a:t>
            </a:r>
            <a:r>
              <a:rPr sz="2750" spc="7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Complexity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383651" y="6509384"/>
            <a:ext cx="2355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74123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Decidability</a:t>
            </a:r>
            <a:r>
              <a:rPr spc="-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vs.</a:t>
            </a:r>
            <a:r>
              <a:rPr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Undecidability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2761" y="1964532"/>
            <a:ext cx="7505700" cy="42106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2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622300" algn="l"/>
              </a:tabLst>
            </a:pP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types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TMs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(based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halting):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sz="2000" spc="-10" dirty="0">
                <a:latin typeface="Arial MT"/>
                <a:cs typeface="Arial MT"/>
              </a:rPr>
              <a:t>(</a:t>
            </a:r>
            <a:r>
              <a:rPr sz="2000" i="1" spc="-10" dirty="0">
                <a:latin typeface="Arial"/>
                <a:cs typeface="Arial"/>
              </a:rPr>
              <a:t>Recursive</a:t>
            </a:r>
            <a:r>
              <a:rPr sz="2000" spc="-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1003935">
              <a:lnSpc>
                <a:spcPts val="2290"/>
              </a:lnSpc>
              <a:spcBef>
                <a:spcPts val="225"/>
              </a:spcBef>
            </a:pPr>
            <a:r>
              <a:rPr sz="2000" b="1" dirty="0">
                <a:latin typeface="Arial"/>
                <a:cs typeface="Arial"/>
              </a:rPr>
              <a:t>TMs</a:t>
            </a:r>
            <a:r>
              <a:rPr sz="2000" b="1" spc="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always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halt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matter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accepting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non-</a:t>
            </a:r>
            <a:endParaRPr sz="2000">
              <a:latin typeface="Arial MT"/>
              <a:cs typeface="Arial MT"/>
            </a:endParaRPr>
          </a:p>
          <a:p>
            <a:pPr marL="1003935">
              <a:lnSpc>
                <a:spcPts val="2290"/>
              </a:lnSpc>
            </a:pPr>
            <a:r>
              <a:rPr sz="2000" dirty="0">
                <a:latin typeface="Arial MT"/>
                <a:cs typeface="Arial MT"/>
              </a:rPr>
              <a:t>accepting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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Arial"/>
                <a:cs typeface="Arial"/>
              </a:rPr>
              <a:t>DECIDABLE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 MT"/>
                <a:cs typeface="Arial MT"/>
              </a:rPr>
              <a:t>PROBLEMS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Arial MT"/>
                <a:cs typeface="Arial MT"/>
              </a:rPr>
              <a:t>(</a:t>
            </a:r>
            <a:r>
              <a:rPr sz="2000" i="1" dirty="0">
                <a:latin typeface="Arial"/>
                <a:cs typeface="Arial"/>
              </a:rPr>
              <a:t>Recursively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enumerable</a:t>
            </a:r>
            <a:r>
              <a:rPr sz="2000" spc="-10" dirty="0">
                <a:latin typeface="Arial MT"/>
                <a:cs typeface="Arial MT"/>
              </a:rPr>
              <a:t>)</a:t>
            </a:r>
            <a:endParaRPr sz="2000">
              <a:latin typeface="Arial MT"/>
              <a:cs typeface="Arial MT"/>
            </a:endParaRPr>
          </a:p>
          <a:p>
            <a:pPr marL="1003935" marR="5080">
              <a:lnSpc>
                <a:spcPct val="90800"/>
              </a:lnSpc>
              <a:spcBef>
                <a:spcPts val="450"/>
              </a:spcBef>
            </a:pPr>
            <a:r>
              <a:rPr sz="2000" b="1" dirty="0">
                <a:latin typeface="Arial"/>
                <a:cs typeface="Arial"/>
              </a:rPr>
              <a:t>TMs</a:t>
            </a:r>
            <a:r>
              <a:rPr sz="2000" b="1" spc="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are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guaranteed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to</a:t>
            </a:r>
            <a:r>
              <a:rPr sz="2000" b="1" i="1" spc="7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halt</a:t>
            </a:r>
            <a:r>
              <a:rPr sz="2000" b="1" i="1" spc="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only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acceptance</a:t>
            </a:r>
            <a:r>
              <a:rPr sz="2000" dirty="0">
                <a:latin typeface="Arial MT"/>
                <a:cs typeface="Arial MT"/>
              </a:rPr>
              <a:t>.</a:t>
            </a:r>
            <a:r>
              <a:rPr sz="2000" spc="-17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If </a:t>
            </a:r>
            <a:r>
              <a:rPr sz="2000" dirty="0">
                <a:latin typeface="Arial MT"/>
                <a:cs typeface="Arial MT"/>
              </a:rPr>
              <a:t>non-accepting,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may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halt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(i.e.,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could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loop </a:t>
            </a:r>
            <a:r>
              <a:rPr sz="2000" spc="-10" dirty="0">
                <a:latin typeface="Arial MT"/>
                <a:cs typeface="Arial MT"/>
              </a:rPr>
              <a:t>forever).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200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622300" algn="l"/>
              </a:tabLst>
            </a:pPr>
            <a:r>
              <a:rPr sz="275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Undecidability:</a:t>
            </a:r>
            <a:endParaRPr sz="2750">
              <a:latin typeface="Arial"/>
              <a:cs typeface="Arial"/>
            </a:endParaRPr>
          </a:p>
          <a:p>
            <a:pPr marL="1003935" lvl="1" indent="-534035">
              <a:lnSpc>
                <a:spcPts val="2755"/>
              </a:lnSpc>
              <a:spcBef>
                <a:spcPts val="28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1003935" algn="l"/>
                <a:tab pos="6163945" algn="l"/>
              </a:tabLst>
            </a:pPr>
            <a:r>
              <a:rPr sz="2400" spc="-10" dirty="0">
                <a:latin typeface="Arial MT"/>
                <a:cs typeface="Arial MT"/>
              </a:rPr>
              <a:t>Undecidable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problems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those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that</a:t>
            </a:r>
            <a:r>
              <a:rPr sz="2400" dirty="0">
                <a:latin typeface="Arial MT"/>
                <a:cs typeface="Arial MT"/>
              </a:rPr>
              <a:t>	are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 MT"/>
                <a:cs typeface="Arial MT"/>
              </a:rPr>
              <a:t>not</a:t>
            </a:r>
            <a:endParaRPr sz="2400">
              <a:latin typeface="Arial MT"/>
              <a:cs typeface="Arial MT"/>
            </a:endParaRPr>
          </a:p>
          <a:p>
            <a:pPr marL="1003935">
              <a:lnSpc>
                <a:spcPts val="2755"/>
              </a:lnSpc>
            </a:pPr>
            <a:r>
              <a:rPr sz="2400" spc="-10" dirty="0">
                <a:latin typeface="Arial MT"/>
                <a:cs typeface="Arial MT"/>
              </a:rPr>
              <a:t>recursive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5724525"/>
            <a:chOff x="123825" y="990600"/>
            <a:chExt cx="9020175" cy="572452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5" y="2743258"/>
              <a:ext cx="8239198" cy="397187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980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30"/>
              </a:spcBef>
            </a:pPr>
            <a:r>
              <a:rPr sz="3350" dirty="0">
                <a:solidFill>
                  <a:srgbClr val="333399"/>
                </a:solidFill>
                <a:latin typeface="Arial MT"/>
                <a:cs typeface="Arial MT"/>
              </a:rPr>
              <a:t>Recursive,</a:t>
            </a:r>
            <a:r>
              <a:rPr sz="3350" spc="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333399"/>
                </a:solidFill>
                <a:latin typeface="Arial MT"/>
                <a:cs typeface="Arial MT"/>
              </a:rPr>
              <a:t>RE,</a:t>
            </a:r>
            <a:r>
              <a:rPr sz="3350" spc="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333399"/>
                </a:solidFill>
                <a:latin typeface="Arial MT"/>
                <a:cs typeface="Arial MT"/>
              </a:rPr>
              <a:t>Undecidable</a:t>
            </a:r>
            <a:r>
              <a:rPr sz="3350" spc="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rgbClr val="333399"/>
                </a:solidFill>
                <a:latin typeface="Arial MT"/>
                <a:cs typeface="Arial MT"/>
              </a:rPr>
              <a:t>languages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1951" y="4519866"/>
            <a:ext cx="61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(DFA)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776" y="4197667"/>
            <a:ext cx="2148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8694" algn="l"/>
              </a:tabLst>
            </a:pPr>
            <a:r>
              <a:rPr sz="2700" spc="-15" baseline="7716" dirty="0">
                <a:latin typeface="Arial MT"/>
                <a:cs typeface="Arial MT"/>
              </a:rPr>
              <a:t>Regular</a:t>
            </a:r>
            <a:r>
              <a:rPr sz="2700" baseline="7716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Context-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3553" y="4569205"/>
            <a:ext cx="86233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ts val="2865"/>
              </a:lnSpc>
              <a:spcBef>
                <a:spcPts val="105"/>
              </a:spcBef>
            </a:pPr>
            <a:r>
              <a:rPr sz="2400" spc="-20" dirty="0">
                <a:latin typeface="Arial MT"/>
                <a:cs typeface="Arial MT"/>
              </a:rPr>
              <a:t>free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 MT"/>
                <a:cs typeface="Arial MT"/>
              </a:rPr>
              <a:t>(PDA)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4883" y="4256676"/>
            <a:ext cx="618490" cy="1036319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Context sensitive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3702" y="4492870"/>
            <a:ext cx="313690" cy="1180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10" dirty="0">
                <a:latin typeface="Arial MT"/>
                <a:cs typeface="Arial MT"/>
              </a:rPr>
              <a:t>Recursive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9444" y="3507463"/>
            <a:ext cx="618490" cy="2000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Recursively </a:t>
            </a:r>
            <a:r>
              <a:rPr sz="2000" dirty="0">
                <a:latin typeface="Arial MT"/>
                <a:cs typeface="Arial MT"/>
              </a:rPr>
              <a:t>Enumerable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(RE)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0375" y="2160206"/>
            <a:ext cx="3350260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Non-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Languages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(all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languages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which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TMs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spc="-10" dirty="0">
                <a:latin typeface="Arial MT"/>
                <a:cs typeface="Arial MT"/>
              </a:rPr>
              <a:t>built)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5762" y="2138362"/>
            <a:ext cx="8534400" cy="4572000"/>
          </a:xfrm>
          <a:custGeom>
            <a:avLst/>
            <a:gdLst/>
            <a:ahLst/>
            <a:cxnLst/>
            <a:rect l="l" t="t" r="r" b="b"/>
            <a:pathLst>
              <a:path w="8534400" h="4572000">
                <a:moveTo>
                  <a:pt x="0" y="4572000"/>
                </a:moveTo>
                <a:lnTo>
                  <a:pt x="8534400" y="4572000"/>
                </a:lnTo>
                <a:lnTo>
                  <a:pt x="85344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54800" y="2144331"/>
            <a:ext cx="185420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TMs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that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may</a:t>
            </a:r>
            <a:r>
              <a:rPr sz="20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Arial MT"/>
                <a:cs typeface="Arial MT"/>
              </a:rPr>
              <a:t>or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may</a:t>
            </a:r>
            <a:r>
              <a:rPr sz="20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not</a:t>
            </a:r>
            <a:r>
              <a:rPr sz="2000" spc="-6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 MT"/>
                <a:cs typeface="Arial MT"/>
              </a:rPr>
              <a:t>halt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75276" y="1985009"/>
            <a:ext cx="2776855" cy="2744470"/>
          </a:xfrm>
          <a:custGeom>
            <a:avLst/>
            <a:gdLst/>
            <a:ahLst/>
            <a:cxnLst/>
            <a:rect l="l" t="t" r="r" b="b"/>
            <a:pathLst>
              <a:path w="2776854" h="2744470">
                <a:moveTo>
                  <a:pt x="413512" y="2663063"/>
                </a:moveTo>
                <a:lnTo>
                  <a:pt x="382130" y="2667825"/>
                </a:lnTo>
                <a:lnTo>
                  <a:pt x="12573" y="228600"/>
                </a:lnTo>
                <a:lnTo>
                  <a:pt x="0" y="230505"/>
                </a:lnTo>
                <a:lnTo>
                  <a:pt x="369557" y="2669743"/>
                </a:lnTo>
                <a:lnTo>
                  <a:pt x="338201" y="2674493"/>
                </a:lnTo>
                <a:lnTo>
                  <a:pt x="387223" y="2744089"/>
                </a:lnTo>
                <a:lnTo>
                  <a:pt x="407238" y="2682367"/>
                </a:lnTo>
                <a:lnTo>
                  <a:pt x="413512" y="2663063"/>
                </a:lnTo>
                <a:close/>
              </a:path>
              <a:path w="2776854" h="2744470">
                <a:moveTo>
                  <a:pt x="1632712" y="2434463"/>
                </a:moveTo>
                <a:lnTo>
                  <a:pt x="1601330" y="2439225"/>
                </a:lnTo>
                <a:lnTo>
                  <a:pt x="1231773" y="0"/>
                </a:lnTo>
                <a:lnTo>
                  <a:pt x="1219200" y="1905"/>
                </a:lnTo>
                <a:lnTo>
                  <a:pt x="1588757" y="2441143"/>
                </a:lnTo>
                <a:lnTo>
                  <a:pt x="1557401" y="2445893"/>
                </a:lnTo>
                <a:lnTo>
                  <a:pt x="1606423" y="2515489"/>
                </a:lnTo>
                <a:lnTo>
                  <a:pt x="1626438" y="2453767"/>
                </a:lnTo>
                <a:lnTo>
                  <a:pt x="1632712" y="2434463"/>
                </a:lnTo>
                <a:close/>
              </a:path>
              <a:path w="2776854" h="2744470">
                <a:moveTo>
                  <a:pt x="2776474" y="1901317"/>
                </a:moveTo>
                <a:lnTo>
                  <a:pt x="2744965" y="1905825"/>
                </a:lnTo>
                <a:lnTo>
                  <a:pt x="2603373" y="914400"/>
                </a:lnTo>
                <a:lnTo>
                  <a:pt x="2590800" y="916305"/>
                </a:lnTo>
                <a:lnTo>
                  <a:pt x="2732379" y="1907628"/>
                </a:lnTo>
                <a:lnTo>
                  <a:pt x="2701036" y="1912112"/>
                </a:lnTo>
                <a:lnTo>
                  <a:pt x="2749423" y="1982089"/>
                </a:lnTo>
                <a:lnTo>
                  <a:pt x="2770124" y="1920240"/>
                </a:lnTo>
                <a:lnTo>
                  <a:pt x="2776474" y="1901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58896" y="1396936"/>
            <a:ext cx="4404995" cy="7924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25"/>
              </a:spcBef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No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TMs</a:t>
            </a:r>
            <a:r>
              <a:rPr sz="2000" spc="-7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 MT"/>
                <a:cs typeface="Arial MT"/>
              </a:rPr>
              <a:t>exist</a:t>
            </a:r>
            <a:endParaRPr sz="2000">
              <a:latin typeface="Arial MT"/>
              <a:cs typeface="Arial MT"/>
            </a:endParaRPr>
          </a:p>
          <a:p>
            <a:pPr marL="2072005">
              <a:lnSpc>
                <a:spcPts val="1805"/>
              </a:lnSpc>
            </a:pP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TMs</a:t>
            </a:r>
            <a:r>
              <a:rPr sz="2000" spc="-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that</a:t>
            </a:r>
            <a:r>
              <a:rPr sz="20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always</a:t>
            </a:r>
            <a:r>
              <a:rPr sz="2000" spc="-4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 MT"/>
                <a:cs typeface="Arial MT"/>
              </a:rPr>
              <a:t>halt</a:t>
            </a:r>
            <a:endParaRPr sz="2000">
              <a:latin typeface="Arial MT"/>
              <a:cs typeface="Arial MT"/>
            </a:endParaRPr>
          </a:p>
          <a:p>
            <a:pPr marL="1385570">
              <a:lnSpc>
                <a:spcPts val="2100"/>
              </a:lnSpc>
            </a:pPr>
            <a:r>
              <a:rPr sz="2000" spc="-25" dirty="0">
                <a:solidFill>
                  <a:srgbClr val="006FC0"/>
                </a:solidFill>
                <a:latin typeface="Arial MT"/>
                <a:cs typeface="Arial MT"/>
              </a:rPr>
              <a:t>LBA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71826" y="1751583"/>
            <a:ext cx="1221740" cy="543560"/>
          </a:xfrm>
          <a:custGeom>
            <a:avLst/>
            <a:gdLst/>
            <a:ahLst/>
            <a:cxnLst/>
            <a:rect l="l" t="t" r="r" b="b"/>
            <a:pathLst>
              <a:path w="1221739" h="543560">
                <a:moveTo>
                  <a:pt x="54482" y="473710"/>
                </a:moveTo>
                <a:lnTo>
                  <a:pt x="0" y="539114"/>
                </a:lnTo>
                <a:lnTo>
                  <a:pt x="84962" y="543560"/>
                </a:lnTo>
                <a:lnTo>
                  <a:pt x="74488" y="519556"/>
                </a:lnTo>
                <a:lnTo>
                  <a:pt x="60706" y="519556"/>
                </a:lnTo>
                <a:lnTo>
                  <a:pt x="55625" y="507873"/>
                </a:lnTo>
                <a:lnTo>
                  <a:pt x="67184" y="502816"/>
                </a:lnTo>
                <a:lnTo>
                  <a:pt x="54482" y="473710"/>
                </a:lnTo>
                <a:close/>
              </a:path>
              <a:path w="1221739" h="543560">
                <a:moveTo>
                  <a:pt x="67184" y="502816"/>
                </a:moveTo>
                <a:lnTo>
                  <a:pt x="55625" y="507873"/>
                </a:lnTo>
                <a:lnTo>
                  <a:pt x="60706" y="519556"/>
                </a:lnTo>
                <a:lnTo>
                  <a:pt x="72279" y="514493"/>
                </a:lnTo>
                <a:lnTo>
                  <a:pt x="67184" y="502816"/>
                </a:lnTo>
                <a:close/>
              </a:path>
              <a:path w="1221739" h="543560">
                <a:moveTo>
                  <a:pt x="72279" y="514493"/>
                </a:moveTo>
                <a:lnTo>
                  <a:pt x="60706" y="519556"/>
                </a:lnTo>
                <a:lnTo>
                  <a:pt x="74488" y="519556"/>
                </a:lnTo>
                <a:lnTo>
                  <a:pt x="72279" y="514493"/>
                </a:lnTo>
                <a:close/>
              </a:path>
              <a:path w="1221739" h="543560">
                <a:moveTo>
                  <a:pt x="1216533" y="0"/>
                </a:moveTo>
                <a:lnTo>
                  <a:pt x="67184" y="502816"/>
                </a:lnTo>
                <a:lnTo>
                  <a:pt x="72279" y="514493"/>
                </a:lnTo>
                <a:lnTo>
                  <a:pt x="1221739" y="11556"/>
                </a:lnTo>
                <a:lnTo>
                  <a:pt x="1216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4890" y="6128067"/>
            <a:ext cx="30346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“Undecidable”</a:t>
            </a:r>
            <a:r>
              <a:rPr sz="20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505700" y="5643562"/>
            <a:ext cx="957580" cy="547370"/>
          </a:xfrm>
          <a:custGeom>
            <a:avLst/>
            <a:gdLst/>
            <a:ahLst/>
            <a:cxnLst/>
            <a:rect l="l" t="t" r="r" b="b"/>
            <a:pathLst>
              <a:path w="957579" h="547370">
                <a:moveTo>
                  <a:pt x="85725" y="85725"/>
                </a:moveTo>
                <a:lnTo>
                  <a:pt x="78562" y="71437"/>
                </a:lnTo>
                <a:lnTo>
                  <a:pt x="42799" y="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533400"/>
                </a:lnTo>
                <a:lnTo>
                  <a:pt x="57150" y="533400"/>
                </a:lnTo>
                <a:lnTo>
                  <a:pt x="57150" y="85725"/>
                </a:lnTo>
                <a:lnTo>
                  <a:pt x="85725" y="85725"/>
                </a:lnTo>
                <a:close/>
              </a:path>
              <a:path w="957579" h="547370">
                <a:moveTo>
                  <a:pt x="957199" y="304800"/>
                </a:moveTo>
                <a:lnTo>
                  <a:pt x="863219" y="286004"/>
                </a:lnTo>
                <a:lnTo>
                  <a:pt x="870750" y="313588"/>
                </a:lnTo>
                <a:lnTo>
                  <a:pt x="115316" y="519620"/>
                </a:lnTo>
                <a:lnTo>
                  <a:pt x="122809" y="547179"/>
                </a:lnTo>
                <a:lnTo>
                  <a:pt x="878281" y="341134"/>
                </a:lnTo>
                <a:lnTo>
                  <a:pt x="885825" y="368706"/>
                </a:lnTo>
                <a:lnTo>
                  <a:pt x="951585" y="309816"/>
                </a:lnTo>
                <a:lnTo>
                  <a:pt x="957199" y="304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88975" y="6280784"/>
            <a:ext cx="27247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“Decidable”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33802" y="5034026"/>
            <a:ext cx="3367404" cy="1385570"/>
          </a:xfrm>
          <a:custGeom>
            <a:avLst/>
            <a:gdLst/>
            <a:ahLst/>
            <a:cxnLst/>
            <a:rect l="l" t="t" r="r" b="b"/>
            <a:pathLst>
              <a:path w="3367404" h="1385570">
                <a:moveTo>
                  <a:pt x="198501" y="90297"/>
                </a:moveTo>
                <a:lnTo>
                  <a:pt x="191008" y="69088"/>
                </a:lnTo>
                <a:lnTo>
                  <a:pt x="166624" y="0"/>
                </a:lnTo>
                <a:lnTo>
                  <a:pt x="113411" y="79629"/>
                </a:lnTo>
                <a:lnTo>
                  <a:pt x="141744" y="83185"/>
                </a:lnTo>
                <a:lnTo>
                  <a:pt x="0" y="1217371"/>
                </a:lnTo>
                <a:lnTo>
                  <a:pt x="28321" y="1220914"/>
                </a:lnTo>
                <a:lnTo>
                  <a:pt x="170065" y="86741"/>
                </a:lnTo>
                <a:lnTo>
                  <a:pt x="198501" y="90297"/>
                </a:lnTo>
                <a:close/>
              </a:path>
              <a:path w="3367404" h="1385570">
                <a:moveTo>
                  <a:pt x="1233297" y="381000"/>
                </a:moveTo>
                <a:lnTo>
                  <a:pt x="1139444" y="400177"/>
                </a:lnTo>
                <a:lnTo>
                  <a:pt x="1157147" y="422732"/>
                </a:lnTo>
                <a:lnTo>
                  <a:pt x="157734" y="1207897"/>
                </a:lnTo>
                <a:lnTo>
                  <a:pt x="175387" y="1230376"/>
                </a:lnTo>
                <a:lnTo>
                  <a:pt x="1174737" y="445135"/>
                </a:lnTo>
                <a:lnTo>
                  <a:pt x="1192403" y="467614"/>
                </a:lnTo>
                <a:lnTo>
                  <a:pt x="1217764" y="413893"/>
                </a:lnTo>
                <a:lnTo>
                  <a:pt x="1233297" y="381000"/>
                </a:lnTo>
                <a:close/>
              </a:path>
              <a:path w="3367404" h="1385570">
                <a:moveTo>
                  <a:pt x="2300097" y="381000"/>
                </a:moveTo>
                <a:lnTo>
                  <a:pt x="2204339" y="379349"/>
                </a:lnTo>
                <a:lnTo>
                  <a:pt x="2216683" y="405117"/>
                </a:lnTo>
                <a:lnTo>
                  <a:pt x="389001" y="1282458"/>
                </a:lnTo>
                <a:lnTo>
                  <a:pt x="401320" y="1308214"/>
                </a:lnTo>
                <a:lnTo>
                  <a:pt x="2229040" y="430885"/>
                </a:lnTo>
                <a:lnTo>
                  <a:pt x="2241423" y="456692"/>
                </a:lnTo>
                <a:lnTo>
                  <a:pt x="2286216" y="398907"/>
                </a:lnTo>
                <a:lnTo>
                  <a:pt x="2300097" y="381000"/>
                </a:lnTo>
                <a:close/>
              </a:path>
              <a:path w="3367404" h="1385570">
                <a:moveTo>
                  <a:pt x="3366897" y="685736"/>
                </a:moveTo>
                <a:lnTo>
                  <a:pt x="3273679" y="663790"/>
                </a:lnTo>
                <a:lnTo>
                  <a:pt x="3280232" y="691591"/>
                </a:lnTo>
                <a:lnTo>
                  <a:pt x="468122" y="1357630"/>
                </a:lnTo>
                <a:lnTo>
                  <a:pt x="474599" y="1385443"/>
                </a:lnTo>
                <a:lnTo>
                  <a:pt x="3286798" y="719404"/>
                </a:lnTo>
                <a:lnTo>
                  <a:pt x="3293364" y="747204"/>
                </a:lnTo>
                <a:lnTo>
                  <a:pt x="3363823" y="688301"/>
                </a:lnTo>
                <a:lnTo>
                  <a:pt x="3366897" y="6857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-54356"/>
            <a:ext cx="6391910" cy="177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Recursive</a:t>
            </a:r>
            <a:r>
              <a:rPr sz="3800" spc="-2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Languages</a:t>
            </a:r>
            <a:r>
              <a:rPr sz="3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spc="-50" dirty="0">
                <a:solidFill>
                  <a:srgbClr val="333399"/>
                </a:solidFill>
                <a:latin typeface="Arial MT"/>
                <a:cs typeface="Arial MT"/>
              </a:rPr>
              <a:t>&amp;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Recursively</a:t>
            </a:r>
            <a:r>
              <a:rPr sz="3800" spc="-2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Enumerable</a:t>
            </a:r>
            <a:r>
              <a:rPr sz="3800"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spc="-20" dirty="0">
                <a:solidFill>
                  <a:srgbClr val="333399"/>
                </a:solidFill>
                <a:latin typeface="Arial MT"/>
                <a:cs typeface="Arial MT"/>
              </a:rPr>
              <a:t>(RE) </a:t>
            </a:r>
            <a:r>
              <a:rPr sz="3800" spc="-10" dirty="0">
                <a:solidFill>
                  <a:srgbClr val="333399"/>
                </a:solidFill>
                <a:latin typeface="Arial MT"/>
                <a:cs typeface="Arial MT"/>
              </a:rPr>
              <a:t>languages</a:t>
            </a:r>
            <a:endParaRPr sz="3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09746" y="2790570"/>
            <a:ext cx="2143760" cy="1305560"/>
            <a:chOff x="3809746" y="2790570"/>
            <a:chExt cx="2143760" cy="1305560"/>
          </a:xfrm>
        </p:grpSpPr>
        <p:sp>
          <p:nvSpPr>
            <p:cNvPr id="12" name="object 12"/>
            <p:cNvSpPr/>
            <p:nvPr/>
          </p:nvSpPr>
          <p:spPr>
            <a:xfrm>
              <a:off x="3814826" y="2795650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917573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373"/>
                  </a:lnTo>
                  <a:lnTo>
                    <a:pt x="5701" y="1128888"/>
                  </a:lnTo>
                  <a:lnTo>
                    <a:pt x="21941" y="1174351"/>
                  </a:lnTo>
                  <a:lnTo>
                    <a:pt x="47426" y="1214463"/>
                  </a:lnTo>
                  <a:lnTo>
                    <a:pt x="80859" y="1247923"/>
                  </a:lnTo>
                  <a:lnTo>
                    <a:pt x="120946" y="1273433"/>
                  </a:lnTo>
                  <a:lnTo>
                    <a:pt x="166391" y="1289691"/>
                  </a:lnTo>
                  <a:lnTo>
                    <a:pt x="215900" y="1295400"/>
                  </a:lnTo>
                  <a:lnTo>
                    <a:pt x="1917573" y="1295400"/>
                  </a:lnTo>
                  <a:lnTo>
                    <a:pt x="1967088" y="1289691"/>
                  </a:lnTo>
                  <a:lnTo>
                    <a:pt x="2012551" y="1273433"/>
                  </a:lnTo>
                  <a:lnTo>
                    <a:pt x="2052663" y="1247923"/>
                  </a:lnTo>
                  <a:lnTo>
                    <a:pt x="2086123" y="1214463"/>
                  </a:lnTo>
                  <a:lnTo>
                    <a:pt x="2111633" y="1174351"/>
                  </a:lnTo>
                  <a:lnTo>
                    <a:pt x="2127891" y="1128888"/>
                  </a:lnTo>
                  <a:lnTo>
                    <a:pt x="2133600" y="1079373"/>
                  </a:lnTo>
                  <a:lnTo>
                    <a:pt x="2133600" y="215900"/>
                  </a:lnTo>
                  <a:lnTo>
                    <a:pt x="2127891" y="166391"/>
                  </a:lnTo>
                  <a:lnTo>
                    <a:pt x="2111633" y="120946"/>
                  </a:lnTo>
                  <a:lnTo>
                    <a:pt x="2086123" y="80859"/>
                  </a:lnTo>
                  <a:lnTo>
                    <a:pt x="2052663" y="47426"/>
                  </a:lnTo>
                  <a:lnTo>
                    <a:pt x="2012551" y="21941"/>
                  </a:lnTo>
                  <a:lnTo>
                    <a:pt x="1967088" y="5701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14826" y="2795650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917573" y="0"/>
                  </a:lnTo>
                  <a:lnTo>
                    <a:pt x="1967088" y="5701"/>
                  </a:lnTo>
                  <a:lnTo>
                    <a:pt x="2012551" y="21941"/>
                  </a:lnTo>
                  <a:lnTo>
                    <a:pt x="2052663" y="47426"/>
                  </a:lnTo>
                  <a:lnTo>
                    <a:pt x="2086123" y="80859"/>
                  </a:lnTo>
                  <a:lnTo>
                    <a:pt x="2111633" y="120946"/>
                  </a:lnTo>
                  <a:lnTo>
                    <a:pt x="2127891" y="166391"/>
                  </a:lnTo>
                  <a:lnTo>
                    <a:pt x="2133600" y="215900"/>
                  </a:lnTo>
                  <a:lnTo>
                    <a:pt x="2133600" y="1079373"/>
                  </a:lnTo>
                  <a:lnTo>
                    <a:pt x="2127891" y="1128888"/>
                  </a:lnTo>
                  <a:lnTo>
                    <a:pt x="2111633" y="1174351"/>
                  </a:lnTo>
                  <a:lnTo>
                    <a:pt x="2086123" y="1214463"/>
                  </a:lnTo>
                  <a:lnTo>
                    <a:pt x="2052663" y="1247923"/>
                  </a:lnTo>
                  <a:lnTo>
                    <a:pt x="2012551" y="1273433"/>
                  </a:lnTo>
                  <a:lnTo>
                    <a:pt x="1967088" y="1289691"/>
                  </a:lnTo>
                  <a:lnTo>
                    <a:pt x="1917573" y="1295400"/>
                  </a:lnTo>
                  <a:lnTo>
                    <a:pt x="215900" y="1295400"/>
                  </a:lnTo>
                  <a:lnTo>
                    <a:pt x="166391" y="1289691"/>
                  </a:lnTo>
                  <a:lnTo>
                    <a:pt x="120946" y="1273433"/>
                  </a:lnTo>
                  <a:lnTo>
                    <a:pt x="80859" y="1247923"/>
                  </a:lnTo>
                  <a:lnTo>
                    <a:pt x="47426" y="1214463"/>
                  </a:lnTo>
                  <a:lnTo>
                    <a:pt x="21941" y="1174351"/>
                  </a:lnTo>
                  <a:lnTo>
                    <a:pt x="5701" y="1128888"/>
                  </a:lnTo>
                  <a:lnTo>
                    <a:pt x="0" y="1079373"/>
                  </a:lnTo>
                  <a:lnTo>
                    <a:pt x="0" y="215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7165" y="3264789"/>
            <a:ext cx="2406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0" dirty="0"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7279" y="3120453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0172" y="3024250"/>
            <a:ext cx="3353435" cy="369570"/>
          </a:xfrm>
          <a:custGeom>
            <a:avLst/>
            <a:gdLst/>
            <a:ahLst/>
            <a:cxnLst/>
            <a:rect l="l" t="t" r="r" b="b"/>
            <a:pathLst>
              <a:path w="3353435" h="369570">
                <a:moveTo>
                  <a:pt x="904925" y="337693"/>
                </a:moveTo>
                <a:lnTo>
                  <a:pt x="850900" y="337693"/>
                </a:lnTo>
                <a:lnTo>
                  <a:pt x="838174" y="337693"/>
                </a:lnTo>
                <a:lnTo>
                  <a:pt x="837184" y="369062"/>
                </a:lnTo>
                <a:lnTo>
                  <a:pt x="904925" y="337693"/>
                </a:lnTo>
                <a:close/>
              </a:path>
              <a:path w="3353435" h="369570">
                <a:moveTo>
                  <a:pt x="914527" y="333248"/>
                </a:moveTo>
                <a:lnTo>
                  <a:pt x="839597" y="292862"/>
                </a:lnTo>
                <a:lnTo>
                  <a:pt x="838581" y="324599"/>
                </a:lnTo>
                <a:lnTo>
                  <a:pt x="381" y="298450"/>
                </a:lnTo>
                <a:lnTo>
                  <a:pt x="0" y="311023"/>
                </a:lnTo>
                <a:lnTo>
                  <a:pt x="838187" y="337299"/>
                </a:lnTo>
                <a:lnTo>
                  <a:pt x="850900" y="337299"/>
                </a:lnTo>
                <a:lnTo>
                  <a:pt x="905776" y="337299"/>
                </a:lnTo>
                <a:lnTo>
                  <a:pt x="914527" y="333248"/>
                </a:lnTo>
                <a:close/>
              </a:path>
              <a:path w="3353435" h="369570">
                <a:moveTo>
                  <a:pt x="3352927" y="0"/>
                </a:moveTo>
                <a:lnTo>
                  <a:pt x="3267837" y="0"/>
                </a:lnTo>
                <a:lnTo>
                  <a:pt x="3281984" y="28308"/>
                </a:lnTo>
                <a:lnTo>
                  <a:pt x="3045333" y="146685"/>
                </a:lnTo>
                <a:lnTo>
                  <a:pt x="3051048" y="157988"/>
                </a:lnTo>
                <a:lnTo>
                  <a:pt x="3287687" y="39725"/>
                </a:lnTo>
                <a:lnTo>
                  <a:pt x="3301873" y="68072"/>
                </a:lnTo>
                <a:lnTo>
                  <a:pt x="3335959" y="22606"/>
                </a:lnTo>
                <a:lnTo>
                  <a:pt x="3352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6810" y="1931035"/>
            <a:ext cx="7380605" cy="11614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080" indent="-343535">
              <a:lnSpc>
                <a:spcPct val="102400"/>
              </a:lnSpc>
              <a:spcBef>
                <a:spcPts val="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4178935" algn="l"/>
              </a:tabLst>
            </a:pPr>
            <a:r>
              <a:rPr sz="2750" dirty="0">
                <a:latin typeface="Arial MT"/>
                <a:cs typeface="Arial MT"/>
              </a:rPr>
              <a:t>Any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TM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for</a:t>
            </a:r>
            <a:r>
              <a:rPr sz="2750" spc="7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Recursive</a:t>
            </a:r>
            <a:r>
              <a:rPr sz="2750" dirty="0">
                <a:latin typeface="Arial MT"/>
                <a:cs typeface="Arial MT"/>
              </a:rPr>
              <a:t>	language</a:t>
            </a:r>
            <a:r>
              <a:rPr sz="2750" spc="1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17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going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to </a:t>
            </a:r>
            <a:r>
              <a:rPr sz="2750" dirty="0">
                <a:latin typeface="Arial MT"/>
                <a:cs typeface="Arial MT"/>
              </a:rPr>
              <a:t>look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like</a:t>
            </a:r>
            <a:r>
              <a:rPr sz="2750" spc="100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this:</a:t>
            </a:r>
            <a:endParaRPr sz="2750">
              <a:latin typeface="Arial MT"/>
              <a:cs typeface="Arial MT"/>
            </a:endParaRPr>
          </a:p>
          <a:p>
            <a:pPr marR="962660" algn="r">
              <a:lnSpc>
                <a:spcPts val="2225"/>
              </a:lnSpc>
            </a:pPr>
            <a:r>
              <a:rPr sz="2000" b="1" i="1" spc="-10" dirty="0">
                <a:solidFill>
                  <a:srgbClr val="006600"/>
                </a:solidFill>
                <a:latin typeface="Arial"/>
                <a:cs typeface="Arial"/>
              </a:rPr>
              <a:t>“accept”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45504" y="3551935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52" y="129690"/>
                </a:moveTo>
                <a:lnTo>
                  <a:pt x="222504" y="157987"/>
                </a:lnTo>
                <a:lnTo>
                  <a:pt x="307594" y="157987"/>
                </a:lnTo>
                <a:lnTo>
                  <a:pt x="290639" y="135381"/>
                </a:lnTo>
                <a:lnTo>
                  <a:pt x="248031" y="135381"/>
                </a:lnTo>
                <a:lnTo>
                  <a:pt x="236652" y="129690"/>
                </a:lnTo>
                <a:close/>
              </a:path>
              <a:path w="307975" h="158114">
                <a:moveTo>
                  <a:pt x="242365" y="118264"/>
                </a:moveTo>
                <a:lnTo>
                  <a:pt x="236652" y="129690"/>
                </a:lnTo>
                <a:lnTo>
                  <a:pt x="248031" y="135381"/>
                </a:lnTo>
                <a:lnTo>
                  <a:pt x="253746" y="123951"/>
                </a:lnTo>
                <a:lnTo>
                  <a:pt x="242365" y="118264"/>
                </a:lnTo>
                <a:close/>
              </a:path>
              <a:path w="307975" h="158114">
                <a:moveTo>
                  <a:pt x="256540" y="89915"/>
                </a:moveTo>
                <a:lnTo>
                  <a:pt x="242365" y="118264"/>
                </a:lnTo>
                <a:lnTo>
                  <a:pt x="253746" y="123951"/>
                </a:lnTo>
                <a:lnTo>
                  <a:pt x="248031" y="135381"/>
                </a:lnTo>
                <a:lnTo>
                  <a:pt x="290639" y="135381"/>
                </a:lnTo>
                <a:lnTo>
                  <a:pt x="256540" y="89915"/>
                </a:lnTo>
                <a:close/>
              </a:path>
              <a:path w="307975" h="158114">
                <a:moveTo>
                  <a:pt x="5715" y="0"/>
                </a:moveTo>
                <a:lnTo>
                  <a:pt x="0" y="11302"/>
                </a:lnTo>
                <a:lnTo>
                  <a:pt x="236652" y="129690"/>
                </a:lnTo>
                <a:lnTo>
                  <a:pt x="242365" y="118264"/>
                </a:lnTo>
                <a:lnTo>
                  <a:pt x="5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3885946" y="5409946"/>
            <a:ext cx="2143760" cy="1305560"/>
            <a:chOff x="3885946" y="5409946"/>
            <a:chExt cx="2143760" cy="1305560"/>
          </a:xfrm>
        </p:grpSpPr>
        <p:sp>
          <p:nvSpPr>
            <p:cNvPr id="20" name="object 20"/>
            <p:cNvSpPr/>
            <p:nvPr/>
          </p:nvSpPr>
          <p:spPr>
            <a:xfrm>
              <a:off x="3891026" y="54150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917573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0"/>
                  </a:lnTo>
                  <a:lnTo>
                    <a:pt x="80859" y="47421"/>
                  </a:lnTo>
                  <a:lnTo>
                    <a:pt x="47426" y="80847"/>
                  </a:lnTo>
                  <a:lnTo>
                    <a:pt x="21941" y="120923"/>
                  </a:lnTo>
                  <a:lnTo>
                    <a:pt x="5701" y="166351"/>
                  </a:lnTo>
                  <a:lnTo>
                    <a:pt x="0" y="215836"/>
                  </a:lnTo>
                  <a:lnTo>
                    <a:pt x="0" y="1079436"/>
                  </a:lnTo>
                  <a:lnTo>
                    <a:pt x="5701" y="1128941"/>
                  </a:lnTo>
                  <a:lnTo>
                    <a:pt x="21941" y="1174384"/>
                  </a:lnTo>
                  <a:lnTo>
                    <a:pt x="47426" y="1214471"/>
                  </a:lnTo>
                  <a:lnTo>
                    <a:pt x="80859" y="1247906"/>
                  </a:lnTo>
                  <a:lnTo>
                    <a:pt x="120946" y="1273392"/>
                  </a:lnTo>
                  <a:lnTo>
                    <a:pt x="166391" y="1289634"/>
                  </a:lnTo>
                  <a:lnTo>
                    <a:pt x="215900" y="1295336"/>
                  </a:lnTo>
                  <a:lnTo>
                    <a:pt x="1917573" y="1295336"/>
                  </a:lnTo>
                  <a:lnTo>
                    <a:pt x="1967088" y="1289634"/>
                  </a:lnTo>
                  <a:lnTo>
                    <a:pt x="2012551" y="1273392"/>
                  </a:lnTo>
                  <a:lnTo>
                    <a:pt x="2052663" y="1247906"/>
                  </a:lnTo>
                  <a:lnTo>
                    <a:pt x="2086123" y="1214471"/>
                  </a:lnTo>
                  <a:lnTo>
                    <a:pt x="2111633" y="1174384"/>
                  </a:lnTo>
                  <a:lnTo>
                    <a:pt x="2127891" y="1128941"/>
                  </a:lnTo>
                  <a:lnTo>
                    <a:pt x="2133600" y="1079436"/>
                  </a:lnTo>
                  <a:lnTo>
                    <a:pt x="2133600" y="215836"/>
                  </a:lnTo>
                  <a:lnTo>
                    <a:pt x="2127891" y="166351"/>
                  </a:lnTo>
                  <a:lnTo>
                    <a:pt x="2111633" y="120923"/>
                  </a:lnTo>
                  <a:lnTo>
                    <a:pt x="2086123" y="80847"/>
                  </a:lnTo>
                  <a:lnTo>
                    <a:pt x="2052663" y="47421"/>
                  </a:lnTo>
                  <a:lnTo>
                    <a:pt x="2012551" y="21940"/>
                  </a:lnTo>
                  <a:lnTo>
                    <a:pt x="1967088" y="5701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1026" y="54150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0" y="215836"/>
                  </a:moveTo>
                  <a:lnTo>
                    <a:pt x="5701" y="166351"/>
                  </a:lnTo>
                  <a:lnTo>
                    <a:pt x="21941" y="120923"/>
                  </a:lnTo>
                  <a:lnTo>
                    <a:pt x="47426" y="80847"/>
                  </a:lnTo>
                  <a:lnTo>
                    <a:pt x="80859" y="47421"/>
                  </a:lnTo>
                  <a:lnTo>
                    <a:pt x="120946" y="21940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917573" y="0"/>
                  </a:lnTo>
                  <a:lnTo>
                    <a:pt x="1967088" y="5701"/>
                  </a:lnTo>
                  <a:lnTo>
                    <a:pt x="2012551" y="21940"/>
                  </a:lnTo>
                  <a:lnTo>
                    <a:pt x="2052663" y="47421"/>
                  </a:lnTo>
                  <a:lnTo>
                    <a:pt x="2086123" y="80847"/>
                  </a:lnTo>
                  <a:lnTo>
                    <a:pt x="2111633" y="120923"/>
                  </a:lnTo>
                  <a:lnTo>
                    <a:pt x="2127891" y="166351"/>
                  </a:lnTo>
                  <a:lnTo>
                    <a:pt x="2133600" y="215836"/>
                  </a:lnTo>
                  <a:lnTo>
                    <a:pt x="2133600" y="1079436"/>
                  </a:lnTo>
                  <a:lnTo>
                    <a:pt x="2127891" y="1128941"/>
                  </a:lnTo>
                  <a:lnTo>
                    <a:pt x="2111633" y="1174384"/>
                  </a:lnTo>
                  <a:lnTo>
                    <a:pt x="2086123" y="1214471"/>
                  </a:lnTo>
                  <a:lnTo>
                    <a:pt x="2052663" y="1247906"/>
                  </a:lnTo>
                  <a:lnTo>
                    <a:pt x="2012551" y="1273392"/>
                  </a:lnTo>
                  <a:lnTo>
                    <a:pt x="1967088" y="1289634"/>
                  </a:lnTo>
                  <a:lnTo>
                    <a:pt x="1917573" y="1295336"/>
                  </a:lnTo>
                  <a:lnTo>
                    <a:pt x="215900" y="1295336"/>
                  </a:lnTo>
                  <a:lnTo>
                    <a:pt x="166391" y="1289634"/>
                  </a:lnTo>
                  <a:lnTo>
                    <a:pt x="120946" y="1273392"/>
                  </a:lnTo>
                  <a:lnTo>
                    <a:pt x="80859" y="1247906"/>
                  </a:lnTo>
                  <a:lnTo>
                    <a:pt x="47426" y="1214471"/>
                  </a:lnTo>
                  <a:lnTo>
                    <a:pt x="21941" y="1174384"/>
                  </a:lnTo>
                  <a:lnTo>
                    <a:pt x="5701" y="1128941"/>
                  </a:lnTo>
                  <a:lnTo>
                    <a:pt x="0" y="1079436"/>
                  </a:lnTo>
                  <a:lnTo>
                    <a:pt x="0" y="2158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33239" y="5891529"/>
            <a:ext cx="24002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9679" y="5746432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2826" y="5643562"/>
            <a:ext cx="3276600" cy="342900"/>
          </a:xfrm>
          <a:custGeom>
            <a:avLst/>
            <a:gdLst/>
            <a:ahLst/>
            <a:cxnLst/>
            <a:rect l="l" t="t" r="r" b="b"/>
            <a:pathLst>
              <a:path w="3276600" h="342900">
                <a:moveTo>
                  <a:pt x="838073" y="304800"/>
                </a:moveTo>
                <a:lnTo>
                  <a:pt x="825373" y="298450"/>
                </a:lnTo>
                <a:lnTo>
                  <a:pt x="761873" y="266700"/>
                </a:lnTo>
                <a:lnTo>
                  <a:pt x="761873" y="298450"/>
                </a:lnTo>
                <a:lnTo>
                  <a:pt x="0" y="298450"/>
                </a:lnTo>
                <a:lnTo>
                  <a:pt x="0" y="311150"/>
                </a:lnTo>
                <a:lnTo>
                  <a:pt x="761873" y="311150"/>
                </a:lnTo>
                <a:lnTo>
                  <a:pt x="761873" y="342900"/>
                </a:lnTo>
                <a:lnTo>
                  <a:pt x="825373" y="311150"/>
                </a:lnTo>
                <a:lnTo>
                  <a:pt x="838073" y="304800"/>
                </a:lnTo>
                <a:close/>
              </a:path>
              <a:path w="3276600" h="342900">
                <a:moveTo>
                  <a:pt x="3276473" y="0"/>
                </a:moveTo>
                <a:lnTo>
                  <a:pt x="3191383" y="0"/>
                </a:lnTo>
                <a:lnTo>
                  <a:pt x="3205556" y="28397"/>
                </a:lnTo>
                <a:lnTo>
                  <a:pt x="2968879" y="146723"/>
                </a:lnTo>
                <a:lnTo>
                  <a:pt x="2974594" y="158076"/>
                </a:lnTo>
                <a:lnTo>
                  <a:pt x="3211233" y="39776"/>
                </a:lnTo>
                <a:lnTo>
                  <a:pt x="3225419" y="68160"/>
                </a:lnTo>
                <a:lnTo>
                  <a:pt x="3259455" y="22720"/>
                </a:lnTo>
                <a:lnTo>
                  <a:pt x="3276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6810" y="3521011"/>
            <a:ext cx="7198359" cy="2197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997585" algn="r">
              <a:lnSpc>
                <a:spcPct val="100000"/>
              </a:lnSpc>
              <a:spcBef>
                <a:spcPts val="125"/>
              </a:spcBef>
            </a:pPr>
            <a:r>
              <a:rPr sz="2000" b="1" i="1" spc="-10" dirty="0">
                <a:solidFill>
                  <a:srgbClr val="FF0000"/>
                </a:solidFill>
                <a:latin typeface="Arial"/>
                <a:cs typeface="Arial"/>
              </a:rPr>
              <a:t>“reject”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750" dirty="0">
                <a:latin typeface="Arial MT"/>
                <a:cs typeface="Arial MT"/>
              </a:rPr>
              <a:t>Any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TM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for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65" dirty="0">
                <a:latin typeface="Arial MT"/>
                <a:cs typeface="Arial MT"/>
              </a:rPr>
              <a:t> </a:t>
            </a:r>
            <a:r>
              <a:rPr sz="27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Recursively</a:t>
            </a:r>
            <a:r>
              <a:rPr sz="2750" u="sng" spc="3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7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Enumerable</a:t>
            </a:r>
            <a:r>
              <a:rPr sz="2750" spc="320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(RE) </a:t>
            </a:r>
            <a:r>
              <a:rPr sz="2750" dirty="0">
                <a:latin typeface="Arial MT"/>
                <a:cs typeface="Arial MT"/>
              </a:rPr>
              <a:t>language</a:t>
            </a:r>
            <a:r>
              <a:rPr sz="2750" spc="1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1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going</a:t>
            </a:r>
            <a:r>
              <a:rPr sz="2750" spc="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look</a:t>
            </a:r>
            <a:r>
              <a:rPr sz="2750" spc="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like</a:t>
            </a:r>
            <a:r>
              <a:rPr sz="2750" spc="2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this:</a:t>
            </a:r>
            <a:endParaRPr sz="2750">
              <a:latin typeface="Arial MT"/>
              <a:cs typeface="Arial MT"/>
            </a:endParaRPr>
          </a:p>
          <a:p>
            <a:pPr marR="703580" algn="r">
              <a:lnSpc>
                <a:spcPts val="2260"/>
              </a:lnSpc>
            </a:pPr>
            <a:r>
              <a:rPr sz="2000" b="1" i="1" spc="-10" dirty="0">
                <a:solidFill>
                  <a:srgbClr val="006600"/>
                </a:solidFill>
                <a:latin typeface="Arial"/>
                <a:cs typeface="Arial"/>
              </a:rPr>
              <a:t>“accept”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57162" y="4119626"/>
            <a:ext cx="8839835" cy="0"/>
          </a:xfrm>
          <a:custGeom>
            <a:avLst/>
            <a:gdLst/>
            <a:ahLst/>
            <a:cxnLst/>
            <a:rect l="l" t="t" r="r" b="b"/>
            <a:pathLst>
              <a:path w="8839835">
                <a:moveTo>
                  <a:pt x="0" y="0"/>
                </a:moveTo>
                <a:lnTo>
                  <a:pt x="88392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40754" y="6323685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82" y="129682"/>
                </a:moveTo>
                <a:lnTo>
                  <a:pt x="222504" y="158076"/>
                </a:lnTo>
                <a:lnTo>
                  <a:pt x="307594" y="158076"/>
                </a:lnTo>
                <a:lnTo>
                  <a:pt x="290576" y="135356"/>
                </a:lnTo>
                <a:lnTo>
                  <a:pt x="248031" y="135356"/>
                </a:lnTo>
                <a:lnTo>
                  <a:pt x="236682" y="129682"/>
                </a:lnTo>
                <a:close/>
              </a:path>
              <a:path w="307975" h="158114">
                <a:moveTo>
                  <a:pt x="242361" y="118310"/>
                </a:moveTo>
                <a:lnTo>
                  <a:pt x="236682" y="129682"/>
                </a:lnTo>
                <a:lnTo>
                  <a:pt x="248031" y="135356"/>
                </a:lnTo>
                <a:lnTo>
                  <a:pt x="253746" y="124002"/>
                </a:lnTo>
                <a:lnTo>
                  <a:pt x="242361" y="118310"/>
                </a:lnTo>
                <a:close/>
              </a:path>
              <a:path w="307975" h="158114">
                <a:moveTo>
                  <a:pt x="256540" y="89916"/>
                </a:moveTo>
                <a:lnTo>
                  <a:pt x="242361" y="118310"/>
                </a:lnTo>
                <a:lnTo>
                  <a:pt x="253746" y="124002"/>
                </a:lnTo>
                <a:lnTo>
                  <a:pt x="248031" y="135356"/>
                </a:lnTo>
                <a:lnTo>
                  <a:pt x="290576" y="135356"/>
                </a:lnTo>
                <a:lnTo>
                  <a:pt x="256540" y="89916"/>
                </a:lnTo>
                <a:close/>
              </a:path>
              <a:path w="307975" h="158114">
                <a:moveTo>
                  <a:pt x="5715" y="0"/>
                </a:moveTo>
                <a:lnTo>
                  <a:pt x="0" y="11353"/>
                </a:lnTo>
                <a:lnTo>
                  <a:pt x="236682" y="129682"/>
                </a:lnTo>
                <a:lnTo>
                  <a:pt x="242361" y="118310"/>
                </a:lnTo>
                <a:lnTo>
                  <a:pt x="5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70396" y="6299834"/>
            <a:ext cx="4406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i="1" spc="-25" dirty="0">
                <a:solidFill>
                  <a:srgbClr val="FF0000"/>
                </a:solidFill>
                <a:latin typeface="Arial"/>
                <a:cs typeface="Arial"/>
              </a:rPr>
              <a:t>“?”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62761" y="2034539"/>
            <a:ext cx="7383780" cy="208216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632460" indent="-343535">
              <a:lnSpc>
                <a:spcPct val="101699"/>
              </a:lnSpc>
              <a:spcBef>
                <a:spcPts val="6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Languages</a:t>
            </a:r>
            <a:r>
              <a:rPr sz="3200" spc="-19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33399"/>
                </a:solidFill>
                <a:latin typeface="Arial MT"/>
                <a:cs typeface="Arial MT"/>
              </a:rPr>
              <a:t>recognized</a:t>
            </a:r>
            <a:r>
              <a:rPr sz="32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TM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are </a:t>
            </a:r>
            <a:r>
              <a:rPr sz="3200" dirty="0">
                <a:latin typeface="Arial MT"/>
                <a:cs typeface="Arial MT"/>
              </a:rPr>
              <a:t>called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Arial MT"/>
                <a:cs typeface="Arial MT"/>
              </a:rPr>
              <a:t>recognizable/acceptable.</a:t>
            </a:r>
            <a:endParaRPr sz="32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Languages</a:t>
            </a:r>
            <a:r>
              <a:rPr sz="3200" spc="-204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decided</a:t>
            </a:r>
            <a:r>
              <a:rPr sz="3200" spc="-1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9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TM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called </a:t>
            </a:r>
            <a:r>
              <a:rPr sz="3200" spc="-10" dirty="0">
                <a:solidFill>
                  <a:srgbClr val="FF0000"/>
                </a:solidFill>
                <a:latin typeface="Arial MT"/>
                <a:cs typeface="Arial MT"/>
              </a:rPr>
              <a:t>decidable</a:t>
            </a:r>
            <a:r>
              <a:rPr sz="3200" spc="-10" dirty="0"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57" y="1196593"/>
            <a:ext cx="3441065" cy="2473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78765" algn="l"/>
              </a:tabLst>
            </a:pPr>
            <a:r>
              <a:rPr sz="3200" spc="-10" dirty="0">
                <a:latin typeface="Comic Sans MS"/>
                <a:cs typeface="Comic Sans MS"/>
              </a:rPr>
              <a:t>Decidability</a:t>
            </a:r>
            <a:endParaRPr sz="3200">
              <a:latin typeface="Comic Sans MS"/>
              <a:cs typeface="Comic Sans MS"/>
            </a:endParaRPr>
          </a:p>
          <a:p>
            <a:pPr marL="278765" indent="-266065">
              <a:lnSpc>
                <a:spcPct val="100000"/>
              </a:lnSpc>
              <a:spcBef>
                <a:spcPts val="3820"/>
              </a:spcBef>
              <a:buFont typeface="Arial MT"/>
              <a:buChar char="•"/>
              <a:tabLst>
                <a:tab pos="278765" algn="l"/>
              </a:tabLst>
            </a:pPr>
            <a:r>
              <a:rPr sz="3200" spc="-10" dirty="0">
                <a:latin typeface="Comic Sans MS"/>
                <a:cs typeface="Comic Sans MS"/>
              </a:rPr>
              <a:t>Reducibility</a:t>
            </a:r>
            <a:endParaRPr sz="3200">
              <a:latin typeface="Comic Sans MS"/>
              <a:cs typeface="Comic Sans MS"/>
            </a:endParaRPr>
          </a:p>
          <a:p>
            <a:pPr marL="278765" indent="-266065">
              <a:lnSpc>
                <a:spcPct val="100000"/>
              </a:lnSpc>
              <a:spcBef>
                <a:spcPts val="3895"/>
              </a:spcBef>
              <a:buFont typeface="Arial MT"/>
              <a:buChar char="•"/>
              <a:tabLst>
                <a:tab pos="278765" algn="l"/>
              </a:tabLst>
            </a:pPr>
            <a:r>
              <a:rPr sz="3200" dirty="0">
                <a:latin typeface="Comic Sans MS"/>
                <a:cs typeface="Comic Sans MS"/>
              </a:rPr>
              <a:t>Time</a:t>
            </a:r>
            <a:r>
              <a:rPr sz="3200" spc="-7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Complexity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3634" y="395287"/>
            <a:ext cx="18065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1125" cy="1057275"/>
            <a:chOff x="0" y="2438400"/>
            <a:chExt cx="9001125" cy="1057275"/>
          </a:xfrm>
        </p:grpSpPr>
        <p:sp>
          <p:nvSpPr>
            <p:cNvPr id="3" name="object 3"/>
            <p:cNvSpPr/>
            <p:nvPr/>
          </p:nvSpPr>
          <p:spPr>
            <a:xfrm>
              <a:off x="295275" y="25431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2543175"/>
              <a:ext cx="323850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9100" y="2971800"/>
              <a:ext cx="361950" cy="476250"/>
            </a:xfrm>
            <a:custGeom>
              <a:avLst/>
              <a:gdLst/>
              <a:ahLst/>
              <a:cxnLst/>
              <a:rect l="l" t="t" r="r" b="b"/>
              <a:pathLst>
                <a:path w="361950" h="476250">
                  <a:moveTo>
                    <a:pt x="0" y="476250"/>
                  </a:moveTo>
                  <a:lnTo>
                    <a:pt x="361950" y="476250"/>
                  </a:lnTo>
                  <a:lnTo>
                    <a:pt x="36195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1050" y="2971800"/>
              <a:ext cx="371475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8956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8175" y="24383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76300"/>
                  </a:moveTo>
                  <a:lnTo>
                    <a:pt x="0" y="87630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7630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28575" y="8286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25" y="3267075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70610" y="2517139"/>
            <a:ext cx="7379334" cy="3390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270"/>
              </a:lnSpc>
              <a:spcBef>
                <a:spcPts val="130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Closure</a:t>
            </a:r>
            <a:r>
              <a:rPr sz="4400" spc="-20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Properties</a:t>
            </a:r>
            <a:r>
              <a:rPr sz="4400" spc="-1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25" dirty="0">
                <a:solidFill>
                  <a:srgbClr val="333399"/>
                </a:solidFill>
                <a:latin typeface="Arial MT"/>
                <a:cs typeface="Arial MT"/>
              </a:rPr>
              <a:t>of:</a:t>
            </a:r>
            <a:endParaRPr sz="4400">
              <a:latin typeface="Arial MT"/>
              <a:cs typeface="Arial MT"/>
            </a:endParaRPr>
          </a:p>
          <a:p>
            <a:pPr marL="12700" marR="1120775" indent="342900">
              <a:lnSpc>
                <a:spcPts val="5330"/>
              </a:lnSpc>
              <a:spcBef>
                <a:spcPts val="120"/>
              </a:spcBef>
              <a:buChar char="-"/>
              <a:tabLst>
                <a:tab pos="355600" algn="l"/>
              </a:tabLst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4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Recursive</a:t>
            </a:r>
            <a:r>
              <a:rPr sz="4400" spc="-2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Arial MT"/>
                <a:cs typeface="Arial MT"/>
              </a:rPr>
              <a:t>language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class,</a:t>
            </a:r>
            <a:r>
              <a:rPr sz="4400"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2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endParaRPr sz="4400">
              <a:latin typeface="Arial MT"/>
              <a:cs typeface="Arial MT"/>
            </a:endParaRPr>
          </a:p>
          <a:p>
            <a:pPr marL="355600" indent="-342900">
              <a:lnSpc>
                <a:spcPts val="5075"/>
              </a:lnSpc>
              <a:buChar char="-"/>
              <a:tabLst>
                <a:tab pos="355600" algn="l"/>
              </a:tabLst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4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Recursively</a:t>
            </a:r>
            <a:r>
              <a:rPr sz="4400" spc="-2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Arial MT"/>
                <a:cs typeface="Arial MT"/>
              </a:rPr>
              <a:t>Enumerable</a:t>
            </a:r>
            <a:endParaRPr sz="4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language</a:t>
            </a:r>
            <a:r>
              <a:rPr sz="4400" spc="-1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Arial MT"/>
                <a:cs typeface="Arial MT"/>
              </a:rPr>
              <a:t>class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525780"/>
            <a:ext cx="7062470" cy="1191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10"/>
              </a:spcBef>
            </a:pP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Recursive</a:t>
            </a:r>
            <a:r>
              <a:rPr sz="3800" spc="-2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Languages</a:t>
            </a:r>
            <a:r>
              <a:rPr sz="3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38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333399"/>
                </a:solidFill>
                <a:latin typeface="Arial MT"/>
                <a:cs typeface="Arial MT"/>
              </a:rPr>
              <a:t>closed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under</a:t>
            </a:r>
            <a:r>
              <a:rPr sz="3800" spc="-11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complementation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0595" y="2044382"/>
            <a:ext cx="59791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SzPct val="56363"/>
              <a:buFont typeface="Wingdings"/>
              <a:buChar char=""/>
              <a:tabLst>
                <a:tab pos="298450" algn="l"/>
              </a:tabLst>
            </a:pPr>
            <a:r>
              <a:rPr sz="2750" dirty="0">
                <a:latin typeface="Arial MT"/>
                <a:cs typeface="Arial MT"/>
              </a:rPr>
              <a:t>If</a:t>
            </a:r>
            <a:r>
              <a:rPr sz="2750" spc="4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</a:t>
            </a:r>
            <a:r>
              <a:rPr sz="2750" spc="-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Recursive,</a:t>
            </a:r>
            <a:r>
              <a:rPr sz="2750" spc="2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also</a:t>
            </a:r>
            <a:r>
              <a:rPr sz="2750" spc="16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Recursive</a:t>
            </a:r>
            <a:endParaRPr sz="27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6745" y="3733546"/>
            <a:ext cx="2143760" cy="1305560"/>
            <a:chOff x="2666745" y="3733546"/>
            <a:chExt cx="2143760" cy="1305560"/>
          </a:xfrm>
        </p:grpSpPr>
        <p:sp>
          <p:nvSpPr>
            <p:cNvPr id="13" name="object 13"/>
            <p:cNvSpPr/>
            <p:nvPr/>
          </p:nvSpPr>
          <p:spPr>
            <a:xfrm>
              <a:off x="2671825" y="37386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917573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373"/>
                  </a:lnTo>
                  <a:lnTo>
                    <a:pt x="5701" y="1128888"/>
                  </a:lnTo>
                  <a:lnTo>
                    <a:pt x="21941" y="1174351"/>
                  </a:lnTo>
                  <a:lnTo>
                    <a:pt x="47426" y="1214463"/>
                  </a:lnTo>
                  <a:lnTo>
                    <a:pt x="80859" y="1247923"/>
                  </a:lnTo>
                  <a:lnTo>
                    <a:pt x="120946" y="1273433"/>
                  </a:lnTo>
                  <a:lnTo>
                    <a:pt x="166391" y="1289691"/>
                  </a:lnTo>
                  <a:lnTo>
                    <a:pt x="215900" y="1295400"/>
                  </a:lnTo>
                  <a:lnTo>
                    <a:pt x="1917573" y="1295400"/>
                  </a:lnTo>
                  <a:lnTo>
                    <a:pt x="1967088" y="1289691"/>
                  </a:lnTo>
                  <a:lnTo>
                    <a:pt x="2012551" y="1273433"/>
                  </a:lnTo>
                  <a:lnTo>
                    <a:pt x="2052663" y="1247923"/>
                  </a:lnTo>
                  <a:lnTo>
                    <a:pt x="2086123" y="1214463"/>
                  </a:lnTo>
                  <a:lnTo>
                    <a:pt x="2111633" y="1174351"/>
                  </a:lnTo>
                  <a:lnTo>
                    <a:pt x="2127891" y="1128888"/>
                  </a:lnTo>
                  <a:lnTo>
                    <a:pt x="2133600" y="1079373"/>
                  </a:lnTo>
                  <a:lnTo>
                    <a:pt x="2133600" y="215900"/>
                  </a:lnTo>
                  <a:lnTo>
                    <a:pt x="2127891" y="166391"/>
                  </a:lnTo>
                  <a:lnTo>
                    <a:pt x="2111633" y="120946"/>
                  </a:lnTo>
                  <a:lnTo>
                    <a:pt x="2086123" y="80859"/>
                  </a:lnTo>
                  <a:lnTo>
                    <a:pt x="2052663" y="47426"/>
                  </a:lnTo>
                  <a:lnTo>
                    <a:pt x="2012551" y="21941"/>
                  </a:lnTo>
                  <a:lnTo>
                    <a:pt x="1967088" y="5701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71825" y="37386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917573" y="0"/>
                  </a:lnTo>
                  <a:lnTo>
                    <a:pt x="1967088" y="5701"/>
                  </a:lnTo>
                  <a:lnTo>
                    <a:pt x="2012551" y="21941"/>
                  </a:lnTo>
                  <a:lnTo>
                    <a:pt x="2052663" y="47426"/>
                  </a:lnTo>
                  <a:lnTo>
                    <a:pt x="2086123" y="80859"/>
                  </a:lnTo>
                  <a:lnTo>
                    <a:pt x="2111633" y="120946"/>
                  </a:lnTo>
                  <a:lnTo>
                    <a:pt x="2127891" y="166391"/>
                  </a:lnTo>
                  <a:lnTo>
                    <a:pt x="2133600" y="215900"/>
                  </a:lnTo>
                  <a:lnTo>
                    <a:pt x="2133600" y="1079373"/>
                  </a:lnTo>
                  <a:lnTo>
                    <a:pt x="2127891" y="1128888"/>
                  </a:lnTo>
                  <a:lnTo>
                    <a:pt x="2111633" y="1174351"/>
                  </a:lnTo>
                  <a:lnTo>
                    <a:pt x="2086123" y="1214463"/>
                  </a:lnTo>
                  <a:lnTo>
                    <a:pt x="2052663" y="1247923"/>
                  </a:lnTo>
                  <a:lnTo>
                    <a:pt x="2012551" y="1273433"/>
                  </a:lnTo>
                  <a:lnTo>
                    <a:pt x="1967088" y="1289691"/>
                  </a:lnTo>
                  <a:lnTo>
                    <a:pt x="1917573" y="1295400"/>
                  </a:lnTo>
                  <a:lnTo>
                    <a:pt x="215900" y="1295400"/>
                  </a:lnTo>
                  <a:lnTo>
                    <a:pt x="166391" y="1289691"/>
                  </a:lnTo>
                  <a:lnTo>
                    <a:pt x="120946" y="1273433"/>
                  </a:lnTo>
                  <a:lnTo>
                    <a:pt x="80859" y="1247923"/>
                  </a:lnTo>
                  <a:lnTo>
                    <a:pt x="47426" y="1214463"/>
                  </a:lnTo>
                  <a:lnTo>
                    <a:pt x="21941" y="1174351"/>
                  </a:lnTo>
                  <a:lnTo>
                    <a:pt x="5701" y="1128888"/>
                  </a:lnTo>
                  <a:lnTo>
                    <a:pt x="0" y="1079373"/>
                  </a:lnTo>
                  <a:lnTo>
                    <a:pt x="0" y="215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12896" y="4212907"/>
            <a:ext cx="24002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0375" y="4067873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95362" y="3967098"/>
            <a:ext cx="4114800" cy="342900"/>
          </a:xfrm>
          <a:custGeom>
            <a:avLst/>
            <a:gdLst/>
            <a:ahLst/>
            <a:cxnLst/>
            <a:rect l="l" t="t" r="r" b="b"/>
            <a:pathLst>
              <a:path w="4114800" h="342900">
                <a:moveTo>
                  <a:pt x="1600136" y="304800"/>
                </a:moveTo>
                <a:lnTo>
                  <a:pt x="1587436" y="298450"/>
                </a:lnTo>
                <a:lnTo>
                  <a:pt x="1523936" y="266700"/>
                </a:lnTo>
                <a:lnTo>
                  <a:pt x="1523936" y="298450"/>
                </a:lnTo>
                <a:lnTo>
                  <a:pt x="0" y="298450"/>
                </a:lnTo>
                <a:lnTo>
                  <a:pt x="0" y="311150"/>
                </a:lnTo>
                <a:lnTo>
                  <a:pt x="1523936" y="311150"/>
                </a:lnTo>
                <a:lnTo>
                  <a:pt x="1523936" y="342900"/>
                </a:lnTo>
                <a:lnTo>
                  <a:pt x="1587436" y="311150"/>
                </a:lnTo>
                <a:lnTo>
                  <a:pt x="1600136" y="304800"/>
                </a:lnTo>
                <a:close/>
              </a:path>
              <a:path w="4114800" h="342900">
                <a:moveTo>
                  <a:pt x="4114736" y="0"/>
                </a:moveTo>
                <a:lnTo>
                  <a:pt x="4029646" y="0"/>
                </a:lnTo>
                <a:lnTo>
                  <a:pt x="4043819" y="28422"/>
                </a:lnTo>
                <a:lnTo>
                  <a:pt x="3807142" y="146812"/>
                </a:lnTo>
                <a:lnTo>
                  <a:pt x="3812857" y="158115"/>
                </a:lnTo>
                <a:lnTo>
                  <a:pt x="4049522" y="39839"/>
                </a:lnTo>
                <a:lnTo>
                  <a:pt x="4063682" y="68199"/>
                </a:lnTo>
                <a:lnTo>
                  <a:pt x="4097718" y="22733"/>
                </a:lnTo>
                <a:lnTo>
                  <a:pt x="4114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26126" y="3704844"/>
            <a:ext cx="97028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latin typeface="Arial MT"/>
                <a:cs typeface="Arial MT"/>
              </a:rPr>
              <a:t>“accept”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02504" y="4494910"/>
            <a:ext cx="307975" cy="158115"/>
          </a:xfrm>
          <a:custGeom>
            <a:avLst/>
            <a:gdLst/>
            <a:ahLst/>
            <a:cxnLst/>
            <a:rect l="l" t="t" r="r" b="b"/>
            <a:pathLst>
              <a:path w="307975" h="158114">
                <a:moveTo>
                  <a:pt x="236652" y="129690"/>
                </a:moveTo>
                <a:lnTo>
                  <a:pt x="222504" y="157987"/>
                </a:lnTo>
                <a:lnTo>
                  <a:pt x="307594" y="157987"/>
                </a:lnTo>
                <a:lnTo>
                  <a:pt x="290639" y="135381"/>
                </a:lnTo>
                <a:lnTo>
                  <a:pt x="248031" y="135381"/>
                </a:lnTo>
                <a:lnTo>
                  <a:pt x="236652" y="129690"/>
                </a:lnTo>
                <a:close/>
              </a:path>
              <a:path w="307975" h="158114">
                <a:moveTo>
                  <a:pt x="242365" y="118264"/>
                </a:moveTo>
                <a:lnTo>
                  <a:pt x="236652" y="129690"/>
                </a:lnTo>
                <a:lnTo>
                  <a:pt x="248031" y="135381"/>
                </a:lnTo>
                <a:lnTo>
                  <a:pt x="253746" y="123951"/>
                </a:lnTo>
                <a:lnTo>
                  <a:pt x="242365" y="118264"/>
                </a:lnTo>
                <a:close/>
              </a:path>
              <a:path w="307975" h="158114">
                <a:moveTo>
                  <a:pt x="256540" y="89915"/>
                </a:moveTo>
                <a:lnTo>
                  <a:pt x="242365" y="118264"/>
                </a:lnTo>
                <a:lnTo>
                  <a:pt x="253746" y="123951"/>
                </a:lnTo>
                <a:lnTo>
                  <a:pt x="248031" y="135381"/>
                </a:lnTo>
                <a:lnTo>
                  <a:pt x="290639" y="135381"/>
                </a:lnTo>
                <a:lnTo>
                  <a:pt x="256540" y="89915"/>
                </a:lnTo>
                <a:close/>
              </a:path>
              <a:path w="307975" h="158114">
                <a:moveTo>
                  <a:pt x="5715" y="0"/>
                </a:moveTo>
                <a:lnTo>
                  <a:pt x="0" y="11302"/>
                </a:lnTo>
                <a:lnTo>
                  <a:pt x="236652" y="129690"/>
                </a:lnTo>
                <a:lnTo>
                  <a:pt x="242365" y="118264"/>
                </a:lnTo>
                <a:lnTo>
                  <a:pt x="5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49926" y="4468431"/>
            <a:ext cx="835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“reject”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50051" y="3885438"/>
            <a:ext cx="1374775" cy="773430"/>
          </a:xfrm>
          <a:custGeom>
            <a:avLst/>
            <a:gdLst/>
            <a:ahLst/>
            <a:cxnLst/>
            <a:rect l="l" t="t" r="r" b="b"/>
            <a:pathLst>
              <a:path w="1374775" h="773429">
                <a:moveTo>
                  <a:pt x="1374648" y="81788"/>
                </a:moveTo>
                <a:lnTo>
                  <a:pt x="1289558" y="81788"/>
                </a:lnTo>
                <a:lnTo>
                  <a:pt x="1303705" y="110096"/>
                </a:lnTo>
                <a:lnTo>
                  <a:pt x="725144" y="399402"/>
                </a:lnTo>
                <a:lnTo>
                  <a:pt x="6223" y="0"/>
                </a:lnTo>
                <a:lnTo>
                  <a:pt x="0" y="11049"/>
                </a:lnTo>
                <a:lnTo>
                  <a:pt x="711403" y="406273"/>
                </a:lnTo>
                <a:lnTo>
                  <a:pt x="254" y="761873"/>
                </a:lnTo>
                <a:lnTo>
                  <a:pt x="5969" y="773176"/>
                </a:lnTo>
                <a:lnTo>
                  <a:pt x="724877" y="413753"/>
                </a:lnTo>
                <a:lnTo>
                  <a:pt x="1305013" y="736041"/>
                </a:lnTo>
                <a:lnTo>
                  <a:pt x="1289558" y="763778"/>
                </a:lnTo>
                <a:lnTo>
                  <a:pt x="1374648" y="767461"/>
                </a:lnTo>
                <a:lnTo>
                  <a:pt x="1357363" y="742188"/>
                </a:lnTo>
                <a:lnTo>
                  <a:pt x="1326642" y="697230"/>
                </a:lnTo>
                <a:lnTo>
                  <a:pt x="1311186" y="724966"/>
                </a:lnTo>
                <a:lnTo>
                  <a:pt x="738619" y="406882"/>
                </a:lnTo>
                <a:lnTo>
                  <a:pt x="1309408" y="121513"/>
                </a:lnTo>
                <a:lnTo>
                  <a:pt x="1323594" y="149860"/>
                </a:lnTo>
                <a:lnTo>
                  <a:pt x="1357693" y="104394"/>
                </a:lnTo>
                <a:lnTo>
                  <a:pt x="1374648" y="81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690866" y="4468431"/>
            <a:ext cx="835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“reject”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21016" y="3686111"/>
            <a:ext cx="9683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“accept”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86026" y="4296727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95146" y="2971545"/>
            <a:ext cx="5877560" cy="2372360"/>
            <a:chOff x="1295146" y="2971545"/>
            <a:chExt cx="5877560" cy="2372360"/>
          </a:xfrm>
        </p:grpSpPr>
        <p:sp>
          <p:nvSpPr>
            <p:cNvPr id="26" name="object 26"/>
            <p:cNvSpPr/>
            <p:nvPr/>
          </p:nvSpPr>
          <p:spPr>
            <a:xfrm>
              <a:off x="1300226" y="2976625"/>
              <a:ext cx="5867400" cy="2362200"/>
            </a:xfrm>
            <a:custGeom>
              <a:avLst/>
              <a:gdLst/>
              <a:ahLst/>
              <a:cxnLst/>
              <a:rect l="l" t="t" r="r" b="b"/>
              <a:pathLst>
                <a:path w="5867400" h="2362200">
                  <a:moveTo>
                    <a:pt x="5473573" y="0"/>
                  </a:moveTo>
                  <a:lnTo>
                    <a:pt x="393700" y="0"/>
                  </a:lnTo>
                  <a:lnTo>
                    <a:pt x="344292" y="3065"/>
                  </a:lnTo>
                  <a:lnTo>
                    <a:pt x="296722" y="12016"/>
                  </a:lnTo>
                  <a:lnTo>
                    <a:pt x="251358" y="26486"/>
                  </a:lnTo>
                  <a:lnTo>
                    <a:pt x="208568" y="46105"/>
                  </a:lnTo>
                  <a:lnTo>
                    <a:pt x="168719" y="70506"/>
                  </a:lnTo>
                  <a:lnTo>
                    <a:pt x="132181" y="99320"/>
                  </a:lnTo>
                  <a:lnTo>
                    <a:pt x="99320" y="132181"/>
                  </a:lnTo>
                  <a:lnTo>
                    <a:pt x="70506" y="168719"/>
                  </a:lnTo>
                  <a:lnTo>
                    <a:pt x="46105" y="208568"/>
                  </a:lnTo>
                  <a:lnTo>
                    <a:pt x="26486" y="251358"/>
                  </a:lnTo>
                  <a:lnTo>
                    <a:pt x="12016" y="296722"/>
                  </a:lnTo>
                  <a:lnTo>
                    <a:pt x="3065" y="344292"/>
                  </a:lnTo>
                  <a:lnTo>
                    <a:pt x="0" y="393700"/>
                  </a:lnTo>
                  <a:lnTo>
                    <a:pt x="0" y="1968373"/>
                  </a:lnTo>
                  <a:lnTo>
                    <a:pt x="3065" y="2017782"/>
                  </a:lnTo>
                  <a:lnTo>
                    <a:pt x="12016" y="2065358"/>
                  </a:lnTo>
                  <a:lnTo>
                    <a:pt x="26486" y="2110731"/>
                  </a:lnTo>
                  <a:lnTo>
                    <a:pt x="46105" y="2153533"/>
                  </a:lnTo>
                  <a:lnTo>
                    <a:pt x="70506" y="2193395"/>
                  </a:lnTo>
                  <a:lnTo>
                    <a:pt x="99320" y="2229947"/>
                  </a:lnTo>
                  <a:lnTo>
                    <a:pt x="132181" y="2262822"/>
                  </a:lnTo>
                  <a:lnTo>
                    <a:pt x="168719" y="2291651"/>
                  </a:lnTo>
                  <a:lnTo>
                    <a:pt x="208568" y="2316066"/>
                  </a:lnTo>
                  <a:lnTo>
                    <a:pt x="251358" y="2335696"/>
                  </a:lnTo>
                  <a:lnTo>
                    <a:pt x="296722" y="2350174"/>
                  </a:lnTo>
                  <a:lnTo>
                    <a:pt x="344292" y="2359132"/>
                  </a:lnTo>
                  <a:lnTo>
                    <a:pt x="393700" y="2362200"/>
                  </a:lnTo>
                  <a:lnTo>
                    <a:pt x="5473573" y="2362200"/>
                  </a:lnTo>
                  <a:lnTo>
                    <a:pt x="5522982" y="2359132"/>
                  </a:lnTo>
                  <a:lnTo>
                    <a:pt x="5570558" y="2350174"/>
                  </a:lnTo>
                  <a:lnTo>
                    <a:pt x="5615931" y="2335696"/>
                  </a:lnTo>
                  <a:lnTo>
                    <a:pt x="5658733" y="2316066"/>
                  </a:lnTo>
                  <a:lnTo>
                    <a:pt x="5698595" y="2291651"/>
                  </a:lnTo>
                  <a:lnTo>
                    <a:pt x="5735147" y="2262822"/>
                  </a:lnTo>
                  <a:lnTo>
                    <a:pt x="5768022" y="2229947"/>
                  </a:lnTo>
                  <a:lnTo>
                    <a:pt x="5796851" y="2193395"/>
                  </a:lnTo>
                  <a:lnTo>
                    <a:pt x="5821266" y="2153533"/>
                  </a:lnTo>
                  <a:lnTo>
                    <a:pt x="5840896" y="2110731"/>
                  </a:lnTo>
                  <a:lnTo>
                    <a:pt x="5855374" y="2065358"/>
                  </a:lnTo>
                  <a:lnTo>
                    <a:pt x="5864332" y="2017782"/>
                  </a:lnTo>
                  <a:lnTo>
                    <a:pt x="5867400" y="1968373"/>
                  </a:lnTo>
                  <a:lnTo>
                    <a:pt x="5867400" y="393700"/>
                  </a:lnTo>
                  <a:lnTo>
                    <a:pt x="5864332" y="344292"/>
                  </a:lnTo>
                  <a:lnTo>
                    <a:pt x="5855374" y="296722"/>
                  </a:lnTo>
                  <a:lnTo>
                    <a:pt x="5840896" y="251358"/>
                  </a:lnTo>
                  <a:lnTo>
                    <a:pt x="5821266" y="208568"/>
                  </a:lnTo>
                  <a:lnTo>
                    <a:pt x="5796851" y="168719"/>
                  </a:lnTo>
                  <a:lnTo>
                    <a:pt x="5768022" y="132181"/>
                  </a:lnTo>
                  <a:lnTo>
                    <a:pt x="5735147" y="99320"/>
                  </a:lnTo>
                  <a:lnTo>
                    <a:pt x="5698595" y="70506"/>
                  </a:lnTo>
                  <a:lnTo>
                    <a:pt x="5658733" y="46105"/>
                  </a:lnTo>
                  <a:lnTo>
                    <a:pt x="5615931" y="26486"/>
                  </a:lnTo>
                  <a:lnTo>
                    <a:pt x="5570558" y="12016"/>
                  </a:lnTo>
                  <a:lnTo>
                    <a:pt x="5522982" y="3065"/>
                  </a:lnTo>
                  <a:lnTo>
                    <a:pt x="5473573" y="0"/>
                  </a:lnTo>
                  <a:close/>
                </a:path>
              </a:pathLst>
            </a:custGeom>
            <a:solidFill>
              <a:srgbClr val="FFCC99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00226" y="2976625"/>
              <a:ext cx="5867400" cy="2362200"/>
            </a:xfrm>
            <a:custGeom>
              <a:avLst/>
              <a:gdLst/>
              <a:ahLst/>
              <a:cxnLst/>
              <a:rect l="l" t="t" r="r" b="b"/>
              <a:pathLst>
                <a:path w="5867400" h="2362200">
                  <a:moveTo>
                    <a:pt x="0" y="393700"/>
                  </a:moveTo>
                  <a:lnTo>
                    <a:pt x="3065" y="344292"/>
                  </a:lnTo>
                  <a:lnTo>
                    <a:pt x="12016" y="296722"/>
                  </a:lnTo>
                  <a:lnTo>
                    <a:pt x="26486" y="251358"/>
                  </a:lnTo>
                  <a:lnTo>
                    <a:pt x="46105" y="208568"/>
                  </a:lnTo>
                  <a:lnTo>
                    <a:pt x="70506" y="168719"/>
                  </a:lnTo>
                  <a:lnTo>
                    <a:pt x="99320" y="132181"/>
                  </a:lnTo>
                  <a:lnTo>
                    <a:pt x="132181" y="99320"/>
                  </a:lnTo>
                  <a:lnTo>
                    <a:pt x="168719" y="70506"/>
                  </a:lnTo>
                  <a:lnTo>
                    <a:pt x="208568" y="46105"/>
                  </a:lnTo>
                  <a:lnTo>
                    <a:pt x="251358" y="26486"/>
                  </a:lnTo>
                  <a:lnTo>
                    <a:pt x="296722" y="12016"/>
                  </a:lnTo>
                  <a:lnTo>
                    <a:pt x="344292" y="3065"/>
                  </a:lnTo>
                  <a:lnTo>
                    <a:pt x="393700" y="0"/>
                  </a:lnTo>
                  <a:lnTo>
                    <a:pt x="5473573" y="0"/>
                  </a:lnTo>
                  <a:lnTo>
                    <a:pt x="5522982" y="3065"/>
                  </a:lnTo>
                  <a:lnTo>
                    <a:pt x="5570558" y="12016"/>
                  </a:lnTo>
                  <a:lnTo>
                    <a:pt x="5615931" y="26486"/>
                  </a:lnTo>
                  <a:lnTo>
                    <a:pt x="5658733" y="46105"/>
                  </a:lnTo>
                  <a:lnTo>
                    <a:pt x="5698595" y="70506"/>
                  </a:lnTo>
                  <a:lnTo>
                    <a:pt x="5735147" y="99320"/>
                  </a:lnTo>
                  <a:lnTo>
                    <a:pt x="5768022" y="132181"/>
                  </a:lnTo>
                  <a:lnTo>
                    <a:pt x="5796851" y="168719"/>
                  </a:lnTo>
                  <a:lnTo>
                    <a:pt x="5821266" y="208568"/>
                  </a:lnTo>
                  <a:lnTo>
                    <a:pt x="5840896" y="251358"/>
                  </a:lnTo>
                  <a:lnTo>
                    <a:pt x="5855374" y="296722"/>
                  </a:lnTo>
                  <a:lnTo>
                    <a:pt x="5864332" y="344292"/>
                  </a:lnTo>
                  <a:lnTo>
                    <a:pt x="5867400" y="393700"/>
                  </a:lnTo>
                  <a:lnTo>
                    <a:pt x="5867400" y="1968373"/>
                  </a:lnTo>
                  <a:lnTo>
                    <a:pt x="5864332" y="2017782"/>
                  </a:lnTo>
                  <a:lnTo>
                    <a:pt x="5855374" y="2065358"/>
                  </a:lnTo>
                  <a:lnTo>
                    <a:pt x="5840896" y="2110731"/>
                  </a:lnTo>
                  <a:lnTo>
                    <a:pt x="5821266" y="2153533"/>
                  </a:lnTo>
                  <a:lnTo>
                    <a:pt x="5796851" y="2193395"/>
                  </a:lnTo>
                  <a:lnTo>
                    <a:pt x="5768022" y="2229947"/>
                  </a:lnTo>
                  <a:lnTo>
                    <a:pt x="5735147" y="2262822"/>
                  </a:lnTo>
                  <a:lnTo>
                    <a:pt x="5698595" y="2291651"/>
                  </a:lnTo>
                  <a:lnTo>
                    <a:pt x="5658733" y="2316066"/>
                  </a:lnTo>
                  <a:lnTo>
                    <a:pt x="5615931" y="2335696"/>
                  </a:lnTo>
                  <a:lnTo>
                    <a:pt x="5570558" y="2350174"/>
                  </a:lnTo>
                  <a:lnTo>
                    <a:pt x="5522982" y="2359132"/>
                  </a:lnTo>
                  <a:lnTo>
                    <a:pt x="5473573" y="2362200"/>
                  </a:lnTo>
                  <a:lnTo>
                    <a:pt x="393700" y="2362200"/>
                  </a:lnTo>
                  <a:lnTo>
                    <a:pt x="344292" y="2359132"/>
                  </a:lnTo>
                  <a:lnTo>
                    <a:pt x="296722" y="2350174"/>
                  </a:lnTo>
                  <a:lnTo>
                    <a:pt x="251358" y="2335696"/>
                  </a:lnTo>
                  <a:lnTo>
                    <a:pt x="208568" y="2316066"/>
                  </a:lnTo>
                  <a:lnTo>
                    <a:pt x="168719" y="2291651"/>
                  </a:lnTo>
                  <a:lnTo>
                    <a:pt x="132181" y="2262822"/>
                  </a:lnTo>
                  <a:lnTo>
                    <a:pt x="99320" y="2229947"/>
                  </a:lnTo>
                  <a:lnTo>
                    <a:pt x="70506" y="2193395"/>
                  </a:lnTo>
                  <a:lnTo>
                    <a:pt x="46105" y="2153533"/>
                  </a:lnTo>
                  <a:lnTo>
                    <a:pt x="26486" y="2110731"/>
                  </a:lnTo>
                  <a:lnTo>
                    <a:pt x="12016" y="2065358"/>
                  </a:lnTo>
                  <a:lnTo>
                    <a:pt x="3065" y="2017782"/>
                  </a:lnTo>
                  <a:lnTo>
                    <a:pt x="0" y="1968373"/>
                  </a:lnTo>
                  <a:lnTo>
                    <a:pt x="0" y="3937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57045" y="3288982"/>
            <a:ext cx="24002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76400" y="32004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53026" y="206222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42377" y="1653920"/>
              <a:ext cx="3677285" cy="38100"/>
            </a:xfrm>
            <a:custGeom>
              <a:avLst/>
              <a:gdLst/>
              <a:ahLst/>
              <a:cxnLst/>
              <a:rect l="l" t="t" r="r" b="b"/>
              <a:pathLst>
                <a:path w="3677285" h="38100">
                  <a:moveTo>
                    <a:pt x="367671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676713" y="38100"/>
                  </a:lnTo>
                  <a:lnTo>
                    <a:pt x="3676713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0947" y="-54356"/>
            <a:ext cx="6147435" cy="1772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  <a:tabLst>
                <a:tab pos="4589145" algn="l"/>
              </a:tabLst>
            </a:pP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3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Recursively</a:t>
            </a:r>
            <a:r>
              <a:rPr sz="3800" spc="-1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333399"/>
                </a:solidFill>
                <a:latin typeface="Arial MT"/>
                <a:cs typeface="Arial MT"/>
              </a:rPr>
              <a:t>Enumerable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Languages</a:t>
            </a:r>
            <a:r>
              <a:rPr sz="3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closed</a:t>
            </a:r>
            <a:r>
              <a:rPr sz="3800" spc="-22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333399"/>
                </a:solidFill>
                <a:latin typeface="Arial MT"/>
                <a:cs typeface="Arial MT"/>
              </a:rPr>
              <a:t>under complementation?</a:t>
            </a:r>
            <a:r>
              <a:rPr sz="3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3800" spc="-20" dirty="0">
                <a:solidFill>
                  <a:srgbClr val="333399"/>
                </a:solidFill>
                <a:latin typeface="Arial MT"/>
                <a:cs typeface="Arial MT"/>
              </a:rPr>
              <a:t>(NO)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20595" y="2044382"/>
            <a:ext cx="47129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FF0000"/>
              </a:buClr>
              <a:buSzPct val="56363"/>
              <a:buFont typeface="Wingdings"/>
              <a:buChar char=""/>
              <a:tabLst>
                <a:tab pos="298450" algn="l"/>
              </a:tabLst>
            </a:pPr>
            <a:r>
              <a:rPr sz="2750" dirty="0">
                <a:latin typeface="Arial MT"/>
                <a:cs typeface="Arial MT"/>
              </a:rPr>
              <a:t>If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RE,</a:t>
            </a:r>
            <a:r>
              <a:rPr sz="2750" spc="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need</a:t>
            </a:r>
            <a:r>
              <a:rPr sz="2750" spc="1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not</a:t>
            </a:r>
            <a:r>
              <a:rPr sz="2750" spc="-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be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RE</a:t>
            </a:r>
            <a:endParaRPr sz="275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66745" y="3733546"/>
            <a:ext cx="2143760" cy="1305560"/>
            <a:chOff x="2666745" y="3733546"/>
            <a:chExt cx="2143760" cy="1305560"/>
          </a:xfrm>
        </p:grpSpPr>
        <p:sp>
          <p:nvSpPr>
            <p:cNvPr id="14" name="object 14"/>
            <p:cNvSpPr/>
            <p:nvPr/>
          </p:nvSpPr>
          <p:spPr>
            <a:xfrm>
              <a:off x="2671825" y="37386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917573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373"/>
                  </a:lnTo>
                  <a:lnTo>
                    <a:pt x="5701" y="1128888"/>
                  </a:lnTo>
                  <a:lnTo>
                    <a:pt x="21941" y="1174351"/>
                  </a:lnTo>
                  <a:lnTo>
                    <a:pt x="47426" y="1214463"/>
                  </a:lnTo>
                  <a:lnTo>
                    <a:pt x="80859" y="1247923"/>
                  </a:lnTo>
                  <a:lnTo>
                    <a:pt x="120946" y="1273433"/>
                  </a:lnTo>
                  <a:lnTo>
                    <a:pt x="166391" y="1289691"/>
                  </a:lnTo>
                  <a:lnTo>
                    <a:pt x="215900" y="1295400"/>
                  </a:lnTo>
                  <a:lnTo>
                    <a:pt x="1917573" y="1295400"/>
                  </a:lnTo>
                  <a:lnTo>
                    <a:pt x="1967088" y="1289691"/>
                  </a:lnTo>
                  <a:lnTo>
                    <a:pt x="2012551" y="1273433"/>
                  </a:lnTo>
                  <a:lnTo>
                    <a:pt x="2052663" y="1247923"/>
                  </a:lnTo>
                  <a:lnTo>
                    <a:pt x="2086123" y="1214463"/>
                  </a:lnTo>
                  <a:lnTo>
                    <a:pt x="2111633" y="1174351"/>
                  </a:lnTo>
                  <a:lnTo>
                    <a:pt x="2127891" y="1128888"/>
                  </a:lnTo>
                  <a:lnTo>
                    <a:pt x="2133600" y="1079373"/>
                  </a:lnTo>
                  <a:lnTo>
                    <a:pt x="2133600" y="215900"/>
                  </a:lnTo>
                  <a:lnTo>
                    <a:pt x="2127891" y="166391"/>
                  </a:lnTo>
                  <a:lnTo>
                    <a:pt x="2111633" y="120946"/>
                  </a:lnTo>
                  <a:lnTo>
                    <a:pt x="2086123" y="80859"/>
                  </a:lnTo>
                  <a:lnTo>
                    <a:pt x="2052663" y="47426"/>
                  </a:lnTo>
                  <a:lnTo>
                    <a:pt x="2012551" y="21941"/>
                  </a:lnTo>
                  <a:lnTo>
                    <a:pt x="1967088" y="5701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71825" y="37386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917573" y="0"/>
                  </a:lnTo>
                  <a:lnTo>
                    <a:pt x="1967088" y="5701"/>
                  </a:lnTo>
                  <a:lnTo>
                    <a:pt x="2012551" y="21941"/>
                  </a:lnTo>
                  <a:lnTo>
                    <a:pt x="2052663" y="47426"/>
                  </a:lnTo>
                  <a:lnTo>
                    <a:pt x="2086123" y="80859"/>
                  </a:lnTo>
                  <a:lnTo>
                    <a:pt x="2111633" y="120946"/>
                  </a:lnTo>
                  <a:lnTo>
                    <a:pt x="2127891" y="166391"/>
                  </a:lnTo>
                  <a:lnTo>
                    <a:pt x="2133600" y="215900"/>
                  </a:lnTo>
                  <a:lnTo>
                    <a:pt x="2133600" y="1079373"/>
                  </a:lnTo>
                  <a:lnTo>
                    <a:pt x="2127891" y="1128888"/>
                  </a:lnTo>
                  <a:lnTo>
                    <a:pt x="2111633" y="1174351"/>
                  </a:lnTo>
                  <a:lnTo>
                    <a:pt x="2086123" y="1214463"/>
                  </a:lnTo>
                  <a:lnTo>
                    <a:pt x="2052663" y="1247923"/>
                  </a:lnTo>
                  <a:lnTo>
                    <a:pt x="2012551" y="1273433"/>
                  </a:lnTo>
                  <a:lnTo>
                    <a:pt x="1967088" y="1289691"/>
                  </a:lnTo>
                  <a:lnTo>
                    <a:pt x="1917573" y="1295400"/>
                  </a:lnTo>
                  <a:lnTo>
                    <a:pt x="215900" y="1295400"/>
                  </a:lnTo>
                  <a:lnTo>
                    <a:pt x="166391" y="1289691"/>
                  </a:lnTo>
                  <a:lnTo>
                    <a:pt x="120946" y="1273433"/>
                  </a:lnTo>
                  <a:lnTo>
                    <a:pt x="80859" y="1247923"/>
                  </a:lnTo>
                  <a:lnTo>
                    <a:pt x="47426" y="1214463"/>
                  </a:lnTo>
                  <a:lnTo>
                    <a:pt x="21941" y="1174351"/>
                  </a:lnTo>
                  <a:lnTo>
                    <a:pt x="5701" y="1128888"/>
                  </a:lnTo>
                  <a:lnTo>
                    <a:pt x="0" y="1079373"/>
                  </a:lnTo>
                  <a:lnTo>
                    <a:pt x="0" y="215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12896" y="4212907"/>
            <a:ext cx="24002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375" y="4067873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5362" y="3967098"/>
            <a:ext cx="4114800" cy="342900"/>
          </a:xfrm>
          <a:custGeom>
            <a:avLst/>
            <a:gdLst/>
            <a:ahLst/>
            <a:cxnLst/>
            <a:rect l="l" t="t" r="r" b="b"/>
            <a:pathLst>
              <a:path w="4114800" h="342900">
                <a:moveTo>
                  <a:pt x="1600136" y="304800"/>
                </a:moveTo>
                <a:lnTo>
                  <a:pt x="1587436" y="298450"/>
                </a:lnTo>
                <a:lnTo>
                  <a:pt x="1523936" y="266700"/>
                </a:lnTo>
                <a:lnTo>
                  <a:pt x="1523936" y="298450"/>
                </a:lnTo>
                <a:lnTo>
                  <a:pt x="0" y="298450"/>
                </a:lnTo>
                <a:lnTo>
                  <a:pt x="0" y="311150"/>
                </a:lnTo>
                <a:lnTo>
                  <a:pt x="1523936" y="311150"/>
                </a:lnTo>
                <a:lnTo>
                  <a:pt x="1523936" y="342900"/>
                </a:lnTo>
                <a:lnTo>
                  <a:pt x="1587436" y="311150"/>
                </a:lnTo>
                <a:lnTo>
                  <a:pt x="1600136" y="304800"/>
                </a:lnTo>
                <a:close/>
              </a:path>
              <a:path w="4114800" h="342900">
                <a:moveTo>
                  <a:pt x="4114736" y="0"/>
                </a:moveTo>
                <a:lnTo>
                  <a:pt x="4029646" y="0"/>
                </a:lnTo>
                <a:lnTo>
                  <a:pt x="4043819" y="28422"/>
                </a:lnTo>
                <a:lnTo>
                  <a:pt x="3807142" y="146812"/>
                </a:lnTo>
                <a:lnTo>
                  <a:pt x="3812857" y="158115"/>
                </a:lnTo>
                <a:lnTo>
                  <a:pt x="4049522" y="39839"/>
                </a:lnTo>
                <a:lnTo>
                  <a:pt x="4063682" y="68199"/>
                </a:lnTo>
                <a:lnTo>
                  <a:pt x="4097718" y="22733"/>
                </a:lnTo>
                <a:lnTo>
                  <a:pt x="4114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26126" y="3704844"/>
            <a:ext cx="97028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10" dirty="0">
                <a:latin typeface="Arial MT"/>
                <a:cs typeface="Arial MT"/>
              </a:rPr>
              <a:t>“accept”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50051" y="3885438"/>
            <a:ext cx="1374775" cy="773430"/>
          </a:xfrm>
          <a:custGeom>
            <a:avLst/>
            <a:gdLst/>
            <a:ahLst/>
            <a:cxnLst/>
            <a:rect l="l" t="t" r="r" b="b"/>
            <a:pathLst>
              <a:path w="1374775" h="773429">
                <a:moveTo>
                  <a:pt x="1374648" y="81788"/>
                </a:moveTo>
                <a:lnTo>
                  <a:pt x="1289558" y="81788"/>
                </a:lnTo>
                <a:lnTo>
                  <a:pt x="1303705" y="110096"/>
                </a:lnTo>
                <a:lnTo>
                  <a:pt x="725144" y="399402"/>
                </a:lnTo>
                <a:lnTo>
                  <a:pt x="6223" y="0"/>
                </a:lnTo>
                <a:lnTo>
                  <a:pt x="0" y="11049"/>
                </a:lnTo>
                <a:lnTo>
                  <a:pt x="711403" y="406273"/>
                </a:lnTo>
                <a:lnTo>
                  <a:pt x="254" y="761873"/>
                </a:lnTo>
                <a:lnTo>
                  <a:pt x="5969" y="773176"/>
                </a:lnTo>
                <a:lnTo>
                  <a:pt x="724877" y="413753"/>
                </a:lnTo>
                <a:lnTo>
                  <a:pt x="1305013" y="736041"/>
                </a:lnTo>
                <a:lnTo>
                  <a:pt x="1289558" y="763778"/>
                </a:lnTo>
                <a:lnTo>
                  <a:pt x="1374648" y="767461"/>
                </a:lnTo>
                <a:lnTo>
                  <a:pt x="1357363" y="742188"/>
                </a:lnTo>
                <a:lnTo>
                  <a:pt x="1326642" y="697230"/>
                </a:lnTo>
                <a:lnTo>
                  <a:pt x="1311186" y="724966"/>
                </a:lnTo>
                <a:lnTo>
                  <a:pt x="738619" y="406882"/>
                </a:lnTo>
                <a:lnTo>
                  <a:pt x="1309408" y="121513"/>
                </a:lnTo>
                <a:lnTo>
                  <a:pt x="1323594" y="149860"/>
                </a:lnTo>
                <a:lnTo>
                  <a:pt x="1357693" y="104394"/>
                </a:lnTo>
                <a:lnTo>
                  <a:pt x="1374648" y="81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690866" y="4468431"/>
            <a:ext cx="8356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solidFill>
                  <a:srgbClr val="FF0000"/>
                </a:solidFill>
                <a:latin typeface="Arial"/>
                <a:cs typeface="Arial"/>
              </a:rPr>
              <a:t>“reject”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86026" y="4296727"/>
            <a:ext cx="211454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447546" y="3123945"/>
            <a:ext cx="5877560" cy="2372360"/>
            <a:chOff x="1447546" y="3123945"/>
            <a:chExt cx="5877560" cy="2372360"/>
          </a:xfrm>
        </p:grpSpPr>
        <p:sp>
          <p:nvSpPr>
            <p:cNvPr id="24" name="object 24"/>
            <p:cNvSpPr/>
            <p:nvPr/>
          </p:nvSpPr>
          <p:spPr>
            <a:xfrm>
              <a:off x="1452626" y="3129025"/>
              <a:ext cx="5867400" cy="2362200"/>
            </a:xfrm>
            <a:custGeom>
              <a:avLst/>
              <a:gdLst/>
              <a:ahLst/>
              <a:cxnLst/>
              <a:rect l="l" t="t" r="r" b="b"/>
              <a:pathLst>
                <a:path w="5867400" h="2362200">
                  <a:moveTo>
                    <a:pt x="5473573" y="0"/>
                  </a:moveTo>
                  <a:lnTo>
                    <a:pt x="393700" y="0"/>
                  </a:lnTo>
                  <a:lnTo>
                    <a:pt x="344292" y="3065"/>
                  </a:lnTo>
                  <a:lnTo>
                    <a:pt x="296722" y="12016"/>
                  </a:lnTo>
                  <a:lnTo>
                    <a:pt x="251358" y="26486"/>
                  </a:lnTo>
                  <a:lnTo>
                    <a:pt x="208568" y="46105"/>
                  </a:lnTo>
                  <a:lnTo>
                    <a:pt x="168719" y="70506"/>
                  </a:lnTo>
                  <a:lnTo>
                    <a:pt x="132181" y="99320"/>
                  </a:lnTo>
                  <a:lnTo>
                    <a:pt x="99320" y="132181"/>
                  </a:lnTo>
                  <a:lnTo>
                    <a:pt x="70506" y="168719"/>
                  </a:lnTo>
                  <a:lnTo>
                    <a:pt x="46105" y="208568"/>
                  </a:lnTo>
                  <a:lnTo>
                    <a:pt x="26486" y="251358"/>
                  </a:lnTo>
                  <a:lnTo>
                    <a:pt x="12016" y="296722"/>
                  </a:lnTo>
                  <a:lnTo>
                    <a:pt x="3065" y="344292"/>
                  </a:lnTo>
                  <a:lnTo>
                    <a:pt x="0" y="393700"/>
                  </a:lnTo>
                  <a:lnTo>
                    <a:pt x="0" y="1968373"/>
                  </a:lnTo>
                  <a:lnTo>
                    <a:pt x="3065" y="2017782"/>
                  </a:lnTo>
                  <a:lnTo>
                    <a:pt x="12016" y="2065358"/>
                  </a:lnTo>
                  <a:lnTo>
                    <a:pt x="26486" y="2110731"/>
                  </a:lnTo>
                  <a:lnTo>
                    <a:pt x="46105" y="2153533"/>
                  </a:lnTo>
                  <a:lnTo>
                    <a:pt x="70506" y="2193395"/>
                  </a:lnTo>
                  <a:lnTo>
                    <a:pt x="99320" y="2229947"/>
                  </a:lnTo>
                  <a:lnTo>
                    <a:pt x="132181" y="2262822"/>
                  </a:lnTo>
                  <a:lnTo>
                    <a:pt x="168719" y="2291651"/>
                  </a:lnTo>
                  <a:lnTo>
                    <a:pt x="208568" y="2316066"/>
                  </a:lnTo>
                  <a:lnTo>
                    <a:pt x="251358" y="2335696"/>
                  </a:lnTo>
                  <a:lnTo>
                    <a:pt x="296722" y="2350174"/>
                  </a:lnTo>
                  <a:lnTo>
                    <a:pt x="344292" y="2359132"/>
                  </a:lnTo>
                  <a:lnTo>
                    <a:pt x="393700" y="2362200"/>
                  </a:lnTo>
                  <a:lnTo>
                    <a:pt x="5473573" y="2362200"/>
                  </a:lnTo>
                  <a:lnTo>
                    <a:pt x="5522982" y="2359132"/>
                  </a:lnTo>
                  <a:lnTo>
                    <a:pt x="5570558" y="2350174"/>
                  </a:lnTo>
                  <a:lnTo>
                    <a:pt x="5615931" y="2335696"/>
                  </a:lnTo>
                  <a:lnTo>
                    <a:pt x="5658733" y="2316066"/>
                  </a:lnTo>
                  <a:lnTo>
                    <a:pt x="5698595" y="2291651"/>
                  </a:lnTo>
                  <a:lnTo>
                    <a:pt x="5735147" y="2262822"/>
                  </a:lnTo>
                  <a:lnTo>
                    <a:pt x="5768022" y="2229947"/>
                  </a:lnTo>
                  <a:lnTo>
                    <a:pt x="5796851" y="2193395"/>
                  </a:lnTo>
                  <a:lnTo>
                    <a:pt x="5821266" y="2153533"/>
                  </a:lnTo>
                  <a:lnTo>
                    <a:pt x="5840896" y="2110731"/>
                  </a:lnTo>
                  <a:lnTo>
                    <a:pt x="5855374" y="2065358"/>
                  </a:lnTo>
                  <a:lnTo>
                    <a:pt x="5864332" y="2017782"/>
                  </a:lnTo>
                  <a:lnTo>
                    <a:pt x="5867400" y="1968373"/>
                  </a:lnTo>
                  <a:lnTo>
                    <a:pt x="5867400" y="393700"/>
                  </a:lnTo>
                  <a:lnTo>
                    <a:pt x="5864332" y="344292"/>
                  </a:lnTo>
                  <a:lnTo>
                    <a:pt x="5855374" y="296722"/>
                  </a:lnTo>
                  <a:lnTo>
                    <a:pt x="5840896" y="251358"/>
                  </a:lnTo>
                  <a:lnTo>
                    <a:pt x="5821266" y="208568"/>
                  </a:lnTo>
                  <a:lnTo>
                    <a:pt x="5796851" y="168719"/>
                  </a:lnTo>
                  <a:lnTo>
                    <a:pt x="5768022" y="132181"/>
                  </a:lnTo>
                  <a:lnTo>
                    <a:pt x="5735147" y="99320"/>
                  </a:lnTo>
                  <a:lnTo>
                    <a:pt x="5698595" y="70506"/>
                  </a:lnTo>
                  <a:lnTo>
                    <a:pt x="5658733" y="46105"/>
                  </a:lnTo>
                  <a:lnTo>
                    <a:pt x="5615931" y="26486"/>
                  </a:lnTo>
                  <a:lnTo>
                    <a:pt x="5570558" y="12016"/>
                  </a:lnTo>
                  <a:lnTo>
                    <a:pt x="5522982" y="3065"/>
                  </a:lnTo>
                  <a:lnTo>
                    <a:pt x="5473573" y="0"/>
                  </a:lnTo>
                  <a:close/>
                </a:path>
              </a:pathLst>
            </a:custGeom>
            <a:solidFill>
              <a:srgbClr val="FFCC99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52626" y="3129025"/>
              <a:ext cx="5867400" cy="2362200"/>
            </a:xfrm>
            <a:custGeom>
              <a:avLst/>
              <a:gdLst/>
              <a:ahLst/>
              <a:cxnLst/>
              <a:rect l="l" t="t" r="r" b="b"/>
              <a:pathLst>
                <a:path w="5867400" h="2362200">
                  <a:moveTo>
                    <a:pt x="0" y="393700"/>
                  </a:moveTo>
                  <a:lnTo>
                    <a:pt x="3065" y="344292"/>
                  </a:lnTo>
                  <a:lnTo>
                    <a:pt x="12016" y="296722"/>
                  </a:lnTo>
                  <a:lnTo>
                    <a:pt x="26486" y="251358"/>
                  </a:lnTo>
                  <a:lnTo>
                    <a:pt x="46105" y="208568"/>
                  </a:lnTo>
                  <a:lnTo>
                    <a:pt x="70506" y="168719"/>
                  </a:lnTo>
                  <a:lnTo>
                    <a:pt x="99320" y="132181"/>
                  </a:lnTo>
                  <a:lnTo>
                    <a:pt x="132181" y="99320"/>
                  </a:lnTo>
                  <a:lnTo>
                    <a:pt x="168719" y="70506"/>
                  </a:lnTo>
                  <a:lnTo>
                    <a:pt x="208568" y="46105"/>
                  </a:lnTo>
                  <a:lnTo>
                    <a:pt x="251358" y="26486"/>
                  </a:lnTo>
                  <a:lnTo>
                    <a:pt x="296722" y="12016"/>
                  </a:lnTo>
                  <a:lnTo>
                    <a:pt x="344292" y="3065"/>
                  </a:lnTo>
                  <a:lnTo>
                    <a:pt x="393700" y="0"/>
                  </a:lnTo>
                  <a:lnTo>
                    <a:pt x="5473573" y="0"/>
                  </a:lnTo>
                  <a:lnTo>
                    <a:pt x="5522982" y="3065"/>
                  </a:lnTo>
                  <a:lnTo>
                    <a:pt x="5570558" y="12016"/>
                  </a:lnTo>
                  <a:lnTo>
                    <a:pt x="5615931" y="26486"/>
                  </a:lnTo>
                  <a:lnTo>
                    <a:pt x="5658733" y="46105"/>
                  </a:lnTo>
                  <a:lnTo>
                    <a:pt x="5698595" y="70506"/>
                  </a:lnTo>
                  <a:lnTo>
                    <a:pt x="5735147" y="99320"/>
                  </a:lnTo>
                  <a:lnTo>
                    <a:pt x="5768022" y="132181"/>
                  </a:lnTo>
                  <a:lnTo>
                    <a:pt x="5796851" y="168719"/>
                  </a:lnTo>
                  <a:lnTo>
                    <a:pt x="5821266" y="208568"/>
                  </a:lnTo>
                  <a:lnTo>
                    <a:pt x="5840896" y="251358"/>
                  </a:lnTo>
                  <a:lnTo>
                    <a:pt x="5855374" y="296722"/>
                  </a:lnTo>
                  <a:lnTo>
                    <a:pt x="5864332" y="344292"/>
                  </a:lnTo>
                  <a:lnTo>
                    <a:pt x="5867400" y="393700"/>
                  </a:lnTo>
                  <a:lnTo>
                    <a:pt x="5867400" y="1968373"/>
                  </a:lnTo>
                  <a:lnTo>
                    <a:pt x="5864332" y="2017782"/>
                  </a:lnTo>
                  <a:lnTo>
                    <a:pt x="5855374" y="2065358"/>
                  </a:lnTo>
                  <a:lnTo>
                    <a:pt x="5840896" y="2110731"/>
                  </a:lnTo>
                  <a:lnTo>
                    <a:pt x="5821266" y="2153533"/>
                  </a:lnTo>
                  <a:lnTo>
                    <a:pt x="5796851" y="2193395"/>
                  </a:lnTo>
                  <a:lnTo>
                    <a:pt x="5768022" y="2229947"/>
                  </a:lnTo>
                  <a:lnTo>
                    <a:pt x="5735147" y="2262822"/>
                  </a:lnTo>
                  <a:lnTo>
                    <a:pt x="5698595" y="2291651"/>
                  </a:lnTo>
                  <a:lnTo>
                    <a:pt x="5658733" y="2316066"/>
                  </a:lnTo>
                  <a:lnTo>
                    <a:pt x="5615931" y="2335696"/>
                  </a:lnTo>
                  <a:lnTo>
                    <a:pt x="5570558" y="2350174"/>
                  </a:lnTo>
                  <a:lnTo>
                    <a:pt x="5522982" y="2359132"/>
                  </a:lnTo>
                  <a:lnTo>
                    <a:pt x="5473573" y="2362200"/>
                  </a:lnTo>
                  <a:lnTo>
                    <a:pt x="393700" y="2362200"/>
                  </a:lnTo>
                  <a:lnTo>
                    <a:pt x="344292" y="2359132"/>
                  </a:lnTo>
                  <a:lnTo>
                    <a:pt x="296722" y="2350174"/>
                  </a:lnTo>
                  <a:lnTo>
                    <a:pt x="251358" y="2335696"/>
                  </a:lnTo>
                  <a:lnTo>
                    <a:pt x="208568" y="2316066"/>
                  </a:lnTo>
                  <a:lnTo>
                    <a:pt x="168719" y="2291651"/>
                  </a:lnTo>
                  <a:lnTo>
                    <a:pt x="132181" y="2262822"/>
                  </a:lnTo>
                  <a:lnTo>
                    <a:pt x="99320" y="2229947"/>
                  </a:lnTo>
                  <a:lnTo>
                    <a:pt x="70506" y="2193395"/>
                  </a:lnTo>
                  <a:lnTo>
                    <a:pt x="46105" y="2153533"/>
                  </a:lnTo>
                  <a:lnTo>
                    <a:pt x="26486" y="2110731"/>
                  </a:lnTo>
                  <a:lnTo>
                    <a:pt x="12016" y="2065358"/>
                  </a:lnTo>
                  <a:lnTo>
                    <a:pt x="3065" y="2017782"/>
                  </a:lnTo>
                  <a:lnTo>
                    <a:pt x="0" y="1968373"/>
                  </a:lnTo>
                  <a:lnTo>
                    <a:pt x="0" y="3937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09445" y="3441382"/>
            <a:ext cx="24002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828800" y="33528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86226" y="206222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99835" y="4601781"/>
            <a:ext cx="1828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1016" y="3686111"/>
            <a:ext cx="11842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dirty="0">
                <a:solidFill>
                  <a:srgbClr val="FF0000"/>
                </a:solidFill>
                <a:latin typeface="Arial"/>
                <a:cs typeface="Arial"/>
              </a:rPr>
              <a:t>“accept”</a:t>
            </a:r>
            <a:r>
              <a:rPr sz="2000" i="1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342518"/>
            <a:ext cx="6942455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Recursive</a:t>
            </a:r>
            <a:r>
              <a:rPr spc="-2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Langs</a:t>
            </a:r>
            <a:r>
              <a:rPr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closed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under</a:t>
            </a:r>
            <a:r>
              <a:rPr spc="-1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739" y="251180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575" y="2892742"/>
            <a:ext cx="13843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" y="1990534"/>
            <a:ext cx="3684270" cy="3803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9135" marR="363855" indent="-610235">
              <a:lnSpc>
                <a:spcPct val="1190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Let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u</a:t>
            </a:r>
            <a:r>
              <a:rPr sz="2025" spc="240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TM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25" spc="232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L</a:t>
            </a:r>
            <a:r>
              <a:rPr sz="2025" spc="-37" baseline="-18518" dirty="0">
                <a:latin typeface="Arial MT"/>
                <a:cs typeface="Arial MT"/>
              </a:rPr>
              <a:t>2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u</a:t>
            </a:r>
            <a:r>
              <a:rPr sz="2025" spc="187" baseline="-18518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construction:</a:t>
            </a:r>
            <a:endParaRPr sz="2000">
              <a:latin typeface="Arial MT"/>
              <a:cs typeface="Arial MT"/>
            </a:endParaRPr>
          </a:p>
          <a:p>
            <a:pPr marL="1080770" marR="26162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2-tapes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copy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both </a:t>
            </a:r>
            <a:r>
              <a:rPr sz="2000" spc="-10" dirty="0">
                <a:latin typeface="Arial MT"/>
                <a:cs typeface="Arial MT"/>
              </a:rPr>
              <a:t>tapes</a:t>
            </a:r>
            <a:endParaRPr sz="2000">
              <a:latin typeface="Arial MT"/>
              <a:cs typeface="Arial MT"/>
            </a:endParaRPr>
          </a:p>
          <a:p>
            <a:pPr marL="546735">
              <a:lnSpc>
                <a:spcPct val="100000"/>
              </a:lnSpc>
              <a:spcBef>
                <a:spcPts val="459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2.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Simulate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25" spc="172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tape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546735">
              <a:lnSpc>
                <a:spcPct val="100000"/>
              </a:lnSpc>
              <a:spcBef>
                <a:spcPts val="530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3.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Simulate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2</a:t>
            </a:r>
            <a:r>
              <a:rPr sz="2025" spc="172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tape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  <a:p>
            <a:pPr marL="1080770" marR="697865" indent="-534035" algn="just">
              <a:lnSpc>
                <a:spcPct val="100000"/>
              </a:lnSpc>
              <a:spcBef>
                <a:spcPts val="455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4.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either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25" spc="172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25" spc="-37" baseline="-18518" dirty="0">
                <a:latin typeface="Arial MT"/>
                <a:cs typeface="Arial MT"/>
              </a:rPr>
              <a:t>2 </a:t>
            </a:r>
            <a:r>
              <a:rPr sz="2000" dirty="0">
                <a:latin typeface="Arial MT"/>
                <a:cs typeface="Arial MT"/>
              </a:rPr>
              <a:t>accepts,</a:t>
            </a:r>
            <a:r>
              <a:rPr sz="2000" spc="-1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M</a:t>
            </a:r>
            <a:r>
              <a:rPr sz="2025" spc="-37" baseline="-18518" dirty="0">
                <a:latin typeface="Arial MT"/>
                <a:cs typeface="Arial MT"/>
              </a:rPr>
              <a:t>u </a:t>
            </a:r>
            <a:r>
              <a:rPr sz="2000" spc="-10" dirty="0">
                <a:latin typeface="Arial MT"/>
                <a:cs typeface="Arial MT"/>
              </a:rPr>
              <a:t>accepts</a:t>
            </a:r>
            <a:endParaRPr sz="2000">
              <a:latin typeface="Arial MT"/>
              <a:cs typeface="Arial MT"/>
            </a:endParaRPr>
          </a:p>
          <a:p>
            <a:pPr marL="546735" algn="just">
              <a:lnSpc>
                <a:spcPct val="100000"/>
              </a:lnSpc>
              <a:spcBef>
                <a:spcPts val="459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5.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Otherwise,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u</a:t>
            </a:r>
            <a:r>
              <a:rPr sz="2025" spc="232" baseline="-18518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rejects.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9498" y="3535679"/>
            <a:ext cx="381635" cy="103505"/>
          </a:xfrm>
          <a:custGeom>
            <a:avLst/>
            <a:gdLst/>
            <a:ahLst/>
            <a:cxnLst/>
            <a:rect l="l" t="t" r="r" b="b"/>
            <a:pathLst>
              <a:path w="381635" h="103504">
                <a:moveTo>
                  <a:pt x="344823" y="58314"/>
                </a:moveTo>
                <a:lnTo>
                  <a:pt x="285876" y="92456"/>
                </a:lnTo>
                <a:lnTo>
                  <a:pt x="284861" y="96266"/>
                </a:lnTo>
                <a:lnTo>
                  <a:pt x="288416" y="102362"/>
                </a:lnTo>
                <a:lnTo>
                  <a:pt x="292226" y="103378"/>
                </a:lnTo>
                <a:lnTo>
                  <a:pt x="370120" y="58420"/>
                </a:lnTo>
                <a:lnTo>
                  <a:pt x="344823" y="58314"/>
                </a:lnTo>
                <a:close/>
              </a:path>
              <a:path w="381635" h="103504">
                <a:moveTo>
                  <a:pt x="355804" y="51954"/>
                </a:moveTo>
                <a:lnTo>
                  <a:pt x="344823" y="58314"/>
                </a:lnTo>
                <a:lnTo>
                  <a:pt x="368426" y="58420"/>
                </a:lnTo>
                <a:lnTo>
                  <a:pt x="368435" y="57531"/>
                </a:lnTo>
                <a:lnTo>
                  <a:pt x="365251" y="57531"/>
                </a:lnTo>
                <a:lnTo>
                  <a:pt x="355804" y="51954"/>
                </a:lnTo>
                <a:close/>
              </a:path>
              <a:path w="381635" h="103504">
                <a:moveTo>
                  <a:pt x="292735" y="0"/>
                </a:moveTo>
                <a:lnTo>
                  <a:pt x="288798" y="1016"/>
                </a:lnTo>
                <a:lnTo>
                  <a:pt x="285241" y="7112"/>
                </a:lnTo>
                <a:lnTo>
                  <a:pt x="286258" y="10922"/>
                </a:lnTo>
                <a:lnTo>
                  <a:pt x="345065" y="45614"/>
                </a:lnTo>
                <a:lnTo>
                  <a:pt x="368553" y="45720"/>
                </a:lnTo>
                <a:lnTo>
                  <a:pt x="368426" y="58420"/>
                </a:lnTo>
                <a:lnTo>
                  <a:pt x="370120" y="58420"/>
                </a:lnTo>
                <a:lnTo>
                  <a:pt x="381126" y="52070"/>
                </a:lnTo>
                <a:lnTo>
                  <a:pt x="295655" y="1778"/>
                </a:lnTo>
                <a:lnTo>
                  <a:pt x="292735" y="0"/>
                </a:lnTo>
                <a:close/>
              </a:path>
              <a:path w="381635" h="103504">
                <a:moveTo>
                  <a:pt x="126" y="44069"/>
                </a:moveTo>
                <a:lnTo>
                  <a:pt x="0" y="56769"/>
                </a:lnTo>
                <a:lnTo>
                  <a:pt x="344823" y="58314"/>
                </a:lnTo>
                <a:lnTo>
                  <a:pt x="355804" y="51954"/>
                </a:lnTo>
                <a:lnTo>
                  <a:pt x="345065" y="45614"/>
                </a:lnTo>
                <a:lnTo>
                  <a:pt x="126" y="44069"/>
                </a:lnTo>
                <a:close/>
              </a:path>
              <a:path w="381635" h="103504">
                <a:moveTo>
                  <a:pt x="365251" y="46482"/>
                </a:moveTo>
                <a:lnTo>
                  <a:pt x="355804" y="51954"/>
                </a:lnTo>
                <a:lnTo>
                  <a:pt x="365251" y="57531"/>
                </a:lnTo>
                <a:lnTo>
                  <a:pt x="365251" y="46482"/>
                </a:lnTo>
                <a:close/>
              </a:path>
              <a:path w="381635" h="103504">
                <a:moveTo>
                  <a:pt x="368546" y="46482"/>
                </a:moveTo>
                <a:lnTo>
                  <a:pt x="365251" y="46482"/>
                </a:lnTo>
                <a:lnTo>
                  <a:pt x="365251" y="57531"/>
                </a:lnTo>
                <a:lnTo>
                  <a:pt x="368435" y="57531"/>
                </a:lnTo>
                <a:lnTo>
                  <a:pt x="368546" y="46482"/>
                </a:lnTo>
                <a:close/>
              </a:path>
              <a:path w="381635" h="103504">
                <a:moveTo>
                  <a:pt x="345065" y="45614"/>
                </a:moveTo>
                <a:lnTo>
                  <a:pt x="355804" y="51954"/>
                </a:lnTo>
                <a:lnTo>
                  <a:pt x="365251" y="46482"/>
                </a:lnTo>
                <a:lnTo>
                  <a:pt x="368546" y="46482"/>
                </a:lnTo>
                <a:lnTo>
                  <a:pt x="368553" y="45720"/>
                </a:lnTo>
                <a:lnTo>
                  <a:pt x="345065" y="45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69130" y="3514090"/>
            <a:ext cx="2120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95858" y="2666745"/>
            <a:ext cx="3597910" cy="1430020"/>
            <a:chOff x="4495858" y="2666745"/>
            <a:chExt cx="3597910" cy="1430020"/>
          </a:xfrm>
        </p:grpSpPr>
        <p:sp>
          <p:nvSpPr>
            <p:cNvPr id="17" name="object 17"/>
            <p:cNvSpPr/>
            <p:nvPr/>
          </p:nvSpPr>
          <p:spPr>
            <a:xfrm>
              <a:off x="4495858" y="2976625"/>
              <a:ext cx="10160" cy="1066800"/>
            </a:xfrm>
            <a:custGeom>
              <a:avLst/>
              <a:gdLst/>
              <a:ahLst/>
              <a:cxnLst/>
              <a:rect l="l" t="t" r="r" b="b"/>
              <a:pathLst>
                <a:path w="10160" h="1066800">
                  <a:moveTo>
                    <a:pt x="9534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534" y="1066800"/>
                  </a:lnTo>
                  <a:lnTo>
                    <a:pt x="9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0499" y="2926079"/>
              <a:ext cx="457834" cy="1170305"/>
            </a:xfrm>
            <a:custGeom>
              <a:avLst/>
              <a:gdLst/>
              <a:ahLst/>
              <a:cxnLst/>
              <a:rect l="l" t="t" r="r" b="b"/>
              <a:pathLst>
                <a:path w="457835" h="1170304">
                  <a:moveTo>
                    <a:pt x="457327" y="1118870"/>
                  </a:moveTo>
                  <a:lnTo>
                    <a:pt x="368808" y="1066800"/>
                  </a:lnTo>
                  <a:lnTo>
                    <a:pt x="364998" y="1067816"/>
                  </a:lnTo>
                  <a:lnTo>
                    <a:pt x="361442" y="1073912"/>
                  </a:lnTo>
                  <a:lnTo>
                    <a:pt x="362458" y="1077849"/>
                  </a:lnTo>
                  <a:lnTo>
                    <a:pt x="365379" y="1079627"/>
                  </a:lnTo>
                  <a:lnTo>
                    <a:pt x="421195" y="1112443"/>
                  </a:lnTo>
                  <a:lnTo>
                    <a:pt x="127" y="1110869"/>
                  </a:lnTo>
                  <a:lnTo>
                    <a:pt x="0" y="1123569"/>
                  </a:lnTo>
                  <a:lnTo>
                    <a:pt x="420992" y="1125143"/>
                  </a:lnTo>
                  <a:lnTo>
                    <a:pt x="362077" y="1159256"/>
                  </a:lnTo>
                  <a:lnTo>
                    <a:pt x="361061" y="1163193"/>
                  </a:lnTo>
                  <a:lnTo>
                    <a:pt x="364617" y="1169289"/>
                  </a:lnTo>
                  <a:lnTo>
                    <a:pt x="368427" y="1170305"/>
                  </a:lnTo>
                  <a:lnTo>
                    <a:pt x="446341" y="1125220"/>
                  </a:lnTo>
                  <a:lnTo>
                    <a:pt x="457327" y="1118870"/>
                  </a:lnTo>
                  <a:close/>
                </a:path>
                <a:path w="457835" h="1170304">
                  <a:moveTo>
                    <a:pt x="457327" y="52070"/>
                  </a:moveTo>
                  <a:lnTo>
                    <a:pt x="368808" y="0"/>
                  </a:lnTo>
                  <a:lnTo>
                    <a:pt x="364998" y="1016"/>
                  </a:lnTo>
                  <a:lnTo>
                    <a:pt x="361442" y="7112"/>
                  </a:lnTo>
                  <a:lnTo>
                    <a:pt x="362458" y="11049"/>
                  </a:lnTo>
                  <a:lnTo>
                    <a:pt x="365379" y="12827"/>
                  </a:lnTo>
                  <a:lnTo>
                    <a:pt x="421195" y="45643"/>
                  </a:lnTo>
                  <a:lnTo>
                    <a:pt x="127" y="44069"/>
                  </a:lnTo>
                  <a:lnTo>
                    <a:pt x="0" y="56769"/>
                  </a:lnTo>
                  <a:lnTo>
                    <a:pt x="420992" y="58343"/>
                  </a:lnTo>
                  <a:lnTo>
                    <a:pt x="362077" y="92456"/>
                  </a:lnTo>
                  <a:lnTo>
                    <a:pt x="361061" y="96393"/>
                  </a:lnTo>
                  <a:lnTo>
                    <a:pt x="364617" y="102489"/>
                  </a:lnTo>
                  <a:lnTo>
                    <a:pt x="368427" y="103505"/>
                  </a:lnTo>
                  <a:lnTo>
                    <a:pt x="446341" y="58420"/>
                  </a:lnTo>
                  <a:lnTo>
                    <a:pt x="457327" y="52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8981" y="3098006"/>
              <a:ext cx="734511" cy="5459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57826" y="2671825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28573" y="0"/>
                  </a:moveTo>
                  <a:lnTo>
                    <a:pt x="114300" y="0"/>
                  </a:lnTo>
                  <a:lnTo>
                    <a:pt x="69758" y="8965"/>
                  </a:lnTo>
                  <a:lnTo>
                    <a:pt x="33432" y="33432"/>
                  </a:lnTo>
                  <a:lnTo>
                    <a:pt x="8965" y="69758"/>
                  </a:lnTo>
                  <a:lnTo>
                    <a:pt x="0" y="114300"/>
                  </a:lnTo>
                  <a:lnTo>
                    <a:pt x="0" y="571373"/>
                  </a:lnTo>
                  <a:lnTo>
                    <a:pt x="8965" y="615934"/>
                  </a:lnTo>
                  <a:lnTo>
                    <a:pt x="33432" y="652303"/>
                  </a:lnTo>
                  <a:lnTo>
                    <a:pt x="69758" y="676814"/>
                  </a:lnTo>
                  <a:lnTo>
                    <a:pt x="114300" y="685800"/>
                  </a:lnTo>
                  <a:lnTo>
                    <a:pt x="1028573" y="685800"/>
                  </a:lnTo>
                  <a:lnTo>
                    <a:pt x="1073134" y="676814"/>
                  </a:lnTo>
                  <a:lnTo>
                    <a:pt x="1109503" y="652303"/>
                  </a:lnTo>
                  <a:lnTo>
                    <a:pt x="1134014" y="615934"/>
                  </a:lnTo>
                  <a:lnTo>
                    <a:pt x="1143000" y="571373"/>
                  </a:lnTo>
                  <a:lnTo>
                    <a:pt x="1143000" y="114300"/>
                  </a:lnTo>
                  <a:lnTo>
                    <a:pt x="1134014" y="69758"/>
                  </a:lnTo>
                  <a:lnTo>
                    <a:pt x="1109503" y="33432"/>
                  </a:lnTo>
                  <a:lnTo>
                    <a:pt x="1073134" y="8965"/>
                  </a:lnTo>
                  <a:lnTo>
                    <a:pt x="1028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57826" y="2671825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114300"/>
                  </a:moveTo>
                  <a:lnTo>
                    <a:pt x="8965" y="69758"/>
                  </a:lnTo>
                  <a:lnTo>
                    <a:pt x="33432" y="33432"/>
                  </a:lnTo>
                  <a:lnTo>
                    <a:pt x="69758" y="8965"/>
                  </a:lnTo>
                  <a:lnTo>
                    <a:pt x="114300" y="0"/>
                  </a:lnTo>
                  <a:lnTo>
                    <a:pt x="1028573" y="0"/>
                  </a:lnTo>
                  <a:lnTo>
                    <a:pt x="1073134" y="8965"/>
                  </a:lnTo>
                  <a:lnTo>
                    <a:pt x="1109503" y="33432"/>
                  </a:lnTo>
                  <a:lnTo>
                    <a:pt x="1134014" y="69758"/>
                  </a:lnTo>
                  <a:lnTo>
                    <a:pt x="1143000" y="114300"/>
                  </a:lnTo>
                  <a:lnTo>
                    <a:pt x="1143000" y="571373"/>
                  </a:lnTo>
                  <a:lnTo>
                    <a:pt x="1134014" y="615934"/>
                  </a:lnTo>
                  <a:lnTo>
                    <a:pt x="1109503" y="652303"/>
                  </a:lnTo>
                  <a:lnTo>
                    <a:pt x="1073134" y="676814"/>
                  </a:lnTo>
                  <a:lnTo>
                    <a:pt x="1028573" y="685800"/>
                  </a:lnTo>
                  <a:lnTo>
                    <a:pt x="114300" y="685800"/>
                  </a:lnTo>
                  <a:lnTo>
                    <a:pt x="69758" y="676814"/>
                  </a:lnTo>
                  <a:lnTo>
                    <a:pt x="33432" y="652303"/>
                  </a:lnTo>
                  <a:lnTo>
                    <a:pt x="8965" y="615934"/>
                  </a:lnTo>
                  <a:lnTo>
                    <a:pt x="0" y="571373"/>
                  </a:lnTo>
                  <a:lnTo>
                    <a:pt x="0" y="1143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45075" y="2728023"/>
            <a:ext cx="3911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M</a:t>
            </a:r>
            <a:r>
              <a:rPr sz="2025" spc="-37" baseline="-18518" dirty="0">
                <a:latin typeface="Arial MT"/>
                <a:cs typeface="Arial MT"/>
              </a:rPr>
              <a:t>1</a:t>
            </a:r>
            <a:endParaRPr sz="2025" baseline="-18518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52746" y="3733546"/>
            <a:ext cx="1153160" cy="695960"/>
            <a:chOff x="4952746" y="3733546"/>
            <a:chExt cx="1153160" cy="695960"/>
          </a:xfrm>
        </p:grpSpPr>
        <p:sp>
          <p:nvSpPr>
            <p:cNvPr id="24" name="object 24"/>
            <p:cNvSpPr/>
            <p:nvPr/>
          </p:nvSpPr>
          <p:spPr>
            <a:xfrm>
              <a:off x="4957826" y="3738626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28573" y="0"/>
                  </a:moveTo>
                  <a:lnTo>
                    <a:pt x="114300" y="0"/>
                  </a:lnTo>
                  <a:lnTo>
                    <a:pt x="69758" y="8965"/>
                  </a:lnTo>
                  <a:lnTo>
                    <a:pt x="33432" y="33432"/>
                  </a:lnTo>
                  <a:lnTo>
                    <a:pt x="8965" y="69758"/>
                  </a:lnTo>
                  <a:lnTo>
                    <a:pt x="0" y="114300"/>
                  </a:lnTo>
                  <a:lnTo>
                    <a:pt x="0" y="571373"/>
                  </a:lnTo>
                  <a:lnTo>
                    <a:pt x="8965" y="615934"/>
                  </a:lnTo>
                  <a:lnTo>
                    <a:pt x="33432" y="652303"/>
                  </a:lnTo>
                  <a:lnTo>
                    <a:pt x="69758" y="676814"/>
                  </a:lnTo>
                  <a:lnTo>
                    <a:pt x="114300" y="685800"/>
                  </a:lnTo>
                  <a:lnTo>
                    <a:pt x="1028573" y="685800"/>
                  </a:lnTo>
                  <a:lnTo>
                    <a:pt x="1073134" y="676814"/>
                  </a:lnTo>
                  <a:lnTo>
                    <a:pt x="1109503" y="652303"/>
                  </a:lnTo>
                  <a:lnTo>
                    <a:pt x="1134014" y="615934"/>
                  </a:lnTo>
                  <a:lnTo>
                    <a:pt x="1143000" y="571373"/>
                  </a:lnTo>
                  <a:lnTo>
                    <a:pt x="1143000" y="114300"/>
                  </a:lnTo>
                  <a:lnTo>
                    <a:pt x="1134014" y="69758"/>
                  </a:lnTo>
                  <a:lnTo>
                    <a:pt x="1109503" y="33432"/>
                  </a:lnTo>
                  <a:lnTo>
                    <a:pt x="1073134" y="8965"/>
                  </a:lnTo>
                  <a:lnTo>
                    <a:pt x="1028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57826" y="3738626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114300"/>
                  </a:moveTo>
                  <a:lnTo>
                    <a:pt x="8965" y="69758"/>
                  </a:lnTo>
                  <a:lnTo>
                    <a:pt x="33432" y="33432"/>
                  </a:lnTo>
                  <a:lnTo>
                    <a:pt x="69758" y="8965"/>
                  </a:lnTo>
                  <a:lnTo>
                    <a:pt x="114300" y="0"/>
                  </a:lnTo>
                  <a:lnTo>
                    <a:pt x="1028573" y="0"/>
                  </a:lnTo>
                  <a:lnTo>
                    <a:pt x="1073134" y="8965"/>
                  </a:lnTo>
                  <a:lnTo>
                    <a:pt x="1109503" y="33432"/>
                  </a:lnTo>
                  <a:lnTo>
                    <a:pt x="1134014" y="69758"/>
                  </a:lnTo>
                  <a:lnTo>
                    <a:pt x="1143000" y="114300"/>
                  </a:lnTo>
                  <a:lnTo>
                    <a:pt x="1143000" y="571373"/>
                  </a:lnTo>
                  <a:lnTo>
                    <a:pt x="1134014" y="615934"/>
                  </a:lnTo>
                  <a:lnTo>
                    <a:pt x="1109503" y="652303"/>
                  </a:lnTo>
                  <a:lnTo>
                    <a:pt x="1073134" y="676814"/>
                  </a:lnTo>
                  <a:lnTo>
                    <a:pt x="1028573" y="685800"/>
                  </a:lnTo>
                  <a:lnTo>
                    <a:pt x="114300" y="685800"/>
                  </a:lnTo>
                  <a:lnTo>
                    <a:pt x="69758" y="676814"/>
                  </a:lnTo>
                  <a:lnTo>
                    <a:pt x="33432" y="652303"/>
                  </a:lnTo>
                  <a:lnTo>
                    <a:pt x="8965" y="615934"/>
                  </a:lnTo>
                  <a:lnTo>
                    <a:pt x="0" y="571373"/>
                  </a:lnTo>
                  <a:lnTo>
                    <a:pt x="0" y="1143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45075" y="3796093"/>
            <a:ext cx="3911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M</a:t>
            </a:r>
            <a:r>
              <a:rPr sz="2025" spc="-37" baseline="-18518" dirty="0">
                <a:latin typeface="Arial MT"/>
                <a:cs typeface="Arial MT"/>
              </a:rPr>
              <a:t>2</a:t>
            </a:r>
            <a:endParaRPr sz="2025" baseline="-18518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00699" y="2850006"/>
            <a:ext cx="686435" cy="408305"/>
          </a:xfrm>
          <a:custGeom>
            <a:avLst/>
            <a:gdLst/>
            <a:ahLst/>
            <a:cxnLst/>
            <a:rect l="l" t="t" r="r" b="b"/>
            <a:pathLst>
              <a:path w="686434" h="408304">
                <a:moveTo>
                  <a:pt x="675246" y="363093"/>
                </a:moveTo>
                <a:lnTo>
                  <a:pt x="673608" y="363093"/>
                </a:lnTo>
                <a:lnTo>
                  <a:pt x="650036" y="363093"/>
                </a:lnTo>
                <a:lnTo>
                  <a:pt x="591058" y="397256"/>
                </a:lnTo>
                <a:lnTo>
                  <a:pt x="590042" y="401193"/>
                </a:lnTo>
                <a:lnTo>
                  <a:pt x="591820" y="404114"/>
                </a:lnTo>
                <a:lnTo>
                  <a:pt x="593471" y="407162"/>
                </a:lnTo>
                <a:lnTo>
                  <a:pt x="597408" y="408178"/>
                </a:lnTo>
                <a:lnTo>
                  <a:pt x="600456" y="406527"/>
                </a:lnTo>
                <a:lnTo>
                  <a:pt x="675246" y="363093"/>
                </a:lnTo>
                <a:close/>
              </a:path>
              <a:path w="686434" h="408304">
                <a:moveTo>
                  <a:pt x="675246" y="58293"/>
                </a:moveTo>
                <a:lnTo>
                  <a:pt x="673608" y="58293"/>
                </a:lnTo>
                <a:lnTo>
                  <a:pt x="650036" y="58293"/>
                </a:lnTo>
                <a:lnTo>
                  <a:pt x="591058" y="92456"/>
                </a:lnTo>
                <a:lnTo>
                  <a:pt x="590042" y="96393"/>
                </a:lnTo>
                <a:lnTo>
                  <a:pt x="591820" y="99314"/>
                </a:lnTo>
                <a:lnTo>
                  <a:pt x="593471" y="102362"/>
                </a:lnTo>
                <a:lnTo>
                  <a:pt x="597408" y="103378"/>
                </a:lnTo>
                <a:lnTo>
                  <a:pt x="600456" y="101727"/>
                </a:lnTo>
                <a:lnTo>
                  <a:pt x="675246" y="58293"/>
                </a:lnTo>
                <a:close/>
              </a:path>
              <a:path w="686434" h="408304">
                <a:moveTo>
                  <a:pt x="686181" y="356743"/>
                </a:moveTo>
                <a:lnTo>
                  <a:pt x="597662" y="304800"/>
                </a:lnTo>
                <a:lnTo>
                  <a:pt x="593725" y="305816"/>
                </a:lnTo>
                <a:lnTo>
                  <a:pt x="590169" y="311912"/>
                </a:lnTo>
                <a:lnTo>
                  <a:pt x="591185" y="315849"/>
                </a:lnTo>
                <a:lnTo>
                  <a:pt x="650036" y="350342"/>
                </a:lnTo>
                <a:lnTo>
                  <a:pt x="660996" y="356743"/>
                </a:lnTo>
                <a:lnTo>
                  <a:pt x="650036" y="350342"/>
                </a:lnTo>
                <a:lnTo>
                  <a:pt x="127" y="348742"/>
                </a:lnTo>
                <a:lnTo>
                  <a:pt x="0" y="361442"/>
                </a:lnTo>
                <a:lnTo>
                  <a:pt x="650138" y="363042"/>
                </a:lnTo>
                <a:lnTo>
                  <a:pt x="673608" y="363093"/>
                </a:lnTo>
                <a:lnTo>
                  <a:pt x="675335" y="363042"/>
                </a:lnTo>
                <a:lnTo>
                  <a:pt x="686181" y="356743"/>
                </a:lnTo>
                <a:close/>
              </a:path>
              <a:path w="686434" h="408304">
                <a:moveTo>
                  <a:pt x="686181" y="51943"/>
                </a:moveTo>
                <a:lnTo>
                  <a:pt x="597662" y="0"/>
                </a:lnTo>
                <a:lnTo>
                  <a:pt x="593725" y="1016"/>
                </a:lnTo>
                <a:lnTo>
                  <a:pt x="590169" y="7112"/>
                </a:lnTo>
                <a:lnTo>
                  <a:pt x="591185" y="11049"/>
                </a:lnTo>
                <a:lnTo>
                  <a:pt x="650036" y="45542"/>
                </a:lnTo>
                <a:lnTo>
                  <a:pt x="660996" y="51943"/>
                </a:lnTo>
                <a:lnTo>
                  <a:pt x="650036" y="45542"/>
                </a:lnTo>
                <a:lnTo>
                  <a:pt x="127" y="43942"/>
                </a:lnTo>
                <a:lnTo>
                  <a:pt x="0" y="56642"/>
                </a:lnTo>
                <a:lnTo>
                  <a:pt x="650138" y="58242"/>
                </a:lnTo>
                <a:lnTo>
                  <a:pt x="673608" y="58293"/>
                </a:lnTo>
                <a:lnTo>
                  <a:pt x="675335" y="58242"/>
                </a:lnTo>
                <a:lnTo>
                  <a:pt x="686181" y="5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81725" y="2533078"/>
            <a:ext cx="570230" cy="629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accept reject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00699" y="3916807"/>
            <a:ext cx="686435" cy="408305"/>
          </a:xfrm>
          <a:custGeom>
            <a:avLst/>
            <a:gdLst/>
            <a:ahLst/>
            <a:cxnLst/>
            <a:rect l="l" t="t" r="r" b="b"/>
            <a:pathLst>
              <a:path w="686434" h="408304">
                <a:moveTo>
                  <a:pt x="675246" y="363093"/>
                </a:moveTo>
                <a:lnTo>
                  <a:pt x="673608" y="363093"/>
                </a:lnTo>
                <a:lnTo>
                  <a:pt x="650036" y="363093"/>
                </a:lnTo>
                <a:lnTo>
                  <a:pt x="591058" y="397256"/>
                </a:lnTo>
                <a:lnTo>
                  <a:pt x="590042" y="401193"/>
                </a:lnTo>
                <a:lnTo>
                  <a:pt x="591820" y="404114"/>
                </a:lnTo>
                <a:lnTo>
                  <a:pt x="593471" y="407162"/>
                </a:lnTo>
                <a:lnTo>
                  <a:pt x="597408" y="408178"/>
                </a:lnTo>
                <a:lnTo>
                  <a:pt x="600456" y="406527"/>
                </a:lnTo>
                <a:lnTo>
                  <a:pt x="675246" y="363093"/>
                </a:lnTo>
                <a:close/>
              </a:path>
              <a:path w="686434" h="408304">
                <a:moveTo>
                  <a:pt x="675246" y="58293"/>
                </a:moveTo>
                <a:lnTo>
                  <a:pt x="673608" y="58293"/>
                </a:lnTo>
                <a:lnTo>
                  <a:pt x="650036" y="58293"/>
                </a:lnTo>
                <a:lnTo>
                  <a:pt x="591058" y="92456"/>
                </a:lnTo>
                <a:lnTo>
                  <a:pt x="590042" y="96393"/>
                </a:lnTo>
                <a:lnTo>
                  <a:pt x="591820" y="99314"/>
                </a:lnTo>
                <a:lnTo>
                  <a:pt x="593471" y="102362"/>
                </a:lnTo>
                <a:lnTo>
                  <a:pt x="597408" y="103378"/>
                </a:lnTo>
                <a:lnTo>
                  <a:pt x="600456" y="101727"/>
                </a:lnTo>
                <a:lnTo>
                  <a:pt x="675246" y="58293"/>
                </a:lnTo>
                <a:close/>
              </a:path>
              <a:path w="686434" h="408304">
                <a:moveTo>
                  <a:pt x="686181" y="356743"/>
                </a:moveTo>
                <a:lnTo>
                  <a:pt x="597662" y="304800"/>
                </a:lnTo>
                <a:lnTo>
                  <a:pt x="593725" y="305816"/>
                </a:lnTo>
                <a:lnTo>
                  <a:pt x="590169" y="311912"/>
                </a:lnTo>
                <a:lnTo>
                  <a:pt x="591185" y="315849"/>
                </a:lnTo>
                <a:lnTo>
                  <a:pt x="650036" y="350342"/>
                </a:lnTo>
                <a:lnTo>
                  <a:pt x="660996" y="356743"/>
                </a:lnTo>
                <a:lnTo>
                  <a:pt x="650036" y="350342"/>
                </a:lnTo>
                <a:lnTo>
                  <a:pt x="127" y="348742"/>
                </a:lnTo>
                <a:lnTo>
                  <a:pt x="0" y="361442"/>
                </a:lnTo>
                <a:lnTo>
                  <a:pt x="650138" y="363042"/>
                </a:lnTo>
                <a:lnTo>
                  <a:pt x="673608" y="363093"/>
                </a:lnTo>
                <a:lnTo>
                  <a:pt x="675335" y="363042"/>
                </a:lnTo>
                <a:lnTo>
                  <a:pt x="686181" y="356743"/>
                </a:lnTo>
                <a:close/>
              </a:path>
              <a:path w="686434" h="408304">
                <a:moveTo>
                  <a:pt x="686181" y="51943"/>
                </a:moveTo>
                <a:lnTo>
                  <a:pt x="597662" y="0"/>
                </a:lnTo>
                <a:lnTo>
                  <a:pt x="593725" y="1016"/>
                </a:lnTo>
                <a:lnTo>
                  <a:pt x="590169" y="7112"/>
                </a:lnTo>
                <a:lnTo>
                  <a:pt x="591185" y="11049"/>
                </a:lnTo>
                <a:lnTo>
                  <a:pt x="650036" y="45542"/>
                </a:lnTo>
                <a:lnTo>
                  <a:pt x="660996" y="51943"/>
                </a:lnTo>
                <a:lnTo>
                  <a:pt x="650036" y="45542"/>
                </a:lnTo>
                <a:lnTo>
                  <a:pt x="127" y="43942"/>
                </a:lnTo>
                <a:lnTo>
                  <a:pt x="0" y="56642"/>
                </a:lnTo>
                <a:lnTo>
                  <a:pt x="650138" y="58242"/>
                </a:lnTo>
                <a:lnTo>
                  <a:pt x="673608" y="58293"/>
                </a:lnTo>
                <a:lnTo>
                  <a:pt x="675335" y="58242"/>
                </a:lnTo>
                <a:lnTo>
                  <a:pt x="686181" y="5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81725" y="3601529"/>
            <a:ext cx="570230" cy="629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accept reject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86498" y="2893948"/>
            <a:ext cx="610235" cy="1080135"/>
          </a:xfrm>
          <a:custGeom>
            <a:avLst/>
            <a:gdLst/>
            <a:ahLst/>
            <a:cxnLst/>
            <a:rect l="l" t="t" r="r" b="b"/>
            <a:pathLst>
              <a:path w="610234" h="1080135">
                <a:moveTo>
                  <a:pt x="609727" y="615950"/>
                </a:moveTo>
                <a:lnTo>
                  <a:pt x="599046" y="609727"/>
                </a:lnTo>
                <a:lnTo>
                  <a:pt x="521081" y="564261"/>
                </a:lnTo>
                <a:lnTo>
                  <a:pt x="517144" y="565277"/>
                </a:lnTo>
                <a:lnTo>
                  <a:pt x="513588" y="571373"/>
                </a:lnTo>
                <a:lnTo>
                  <a:pt x="514604" y="575310"/>
                </a:lnTo>
                <a:lnTo>
                  <a:pt x="573595" y="609727"/>
                </a:lnTo>
                <a:lnTo>
                  <a:pt x="301371" y="609727"/>
                </a:lnTo>
                <a:lnTo>
                  <a:pt x="298450" y="612521"/>
                </a:lnTo>
                <a:lnTo>
                  <a:pt x="298450" y="1066927"/>
                </a:lnTo>
                <a:lnTo>
                  <a:pt x="0" y="1066927"/>
                </a:lnTo>
                <a:lnTo>
                  <a:pt x="0" y="1079627"/>
                </a:lnTo>
                <a:lnTo>
                  <a:pt x="308356" y="1079627"/>
                </a:lnTo>
                <a:lnTo>
                  <a:pt x="311150" y="1076706"/>
                </a:lnTo>
                <a:lnTo>
                  <a:pt x="311150" y="1073150"/>
                </a:lnTo>
                <a:lnTo>
                  <a:pt x="311150" y="1066927"/>
                </a:lnTo>
                <a:lnTo>
                  <a:pt x="311150" y="622427"/>
                </a:lnTo>
                <a:lnTo>
                  <a:pt x="573379" y="622427"/>
                </a:lnTo>
                <a:lnTo>
                  <a:pt x="514604" y="656717"/>
                </a:lnTo>
                <a:lnTo>
                  <a:pt x="513588" y="660654"/>
                </a:lnTo>
                <a:lnTo>
                  <a:pt x="517144" y="666750"/>
                </a:lnTo>
                <a:lnTo>
                  <a:pt x="521081" y="667766"/>
                </a:lnTo>
                <a:lnTo>
                  <a:pt x="598639" y="622427"/>
                </a:lnTo>
                <a:lnTo>
                  <a:pt x="609727" y="615950"/>
                </a:lnTo>
                <a:close/>
              </a:path>
              <a:path w="610234" h="1080135">
                <a:moveTo>
                  <a:pt x="609727" y="311150"/>
                </a:moveTo>
                <a:lnTo>
                  <a:pt x="598830" y="304800"/>
                </a:lnTo>
                <a:lnTo>
                  <a:pt x="521081" y="259461"/>
                </a:lnTo>
                <a:lnTo>
                  <a:pt x="517144" y="260477"/>
                </a:lnTo>
                <a:lnTo>
                  <a:pt x="513588" y="266573"/>
                </a:lnTo>
                <a:lnTo>
                  <a:pt x="514604" y="270510"/>
                </a:lnTo>
                <a:lnTo>
                  <a:pt x="573379" y="304800"/>
                </a:lnTo>
                <a:lnTo>
                  <a:pt x="311150" y="304800"/>
                </a:lnTo>
                <a:lnTo>
                  <a:pt x="311150" y="12700"/>
                </a:lnTo>
                <a:lnTo>
                  <a:pt x="311150" y="6350"/>
                </a:lnTo>
                <a:lnTo>
                  <a:pt x="311150" y="2921"/>
                </a:lnTo>
                <a:lnTo>
                  <a:pt x="308356" y="0"/>
                </a:lnTo>
                <a:lnTo>
                  <a:pt x="0" y="0"/>
                </a:lnTo>
                <a:lnTo>
                  <a:pt x="0" y="12700"/>
                </a:lnTo>
                <a:lnTo>
                  <a:pt x="298450" y="12700"/>
                </a:lnTo>
                <a:lnTo>
                  <a:pt x="298450" y="314706"/>
                </a:lnTo>
                <a:lnTo>
                  <a:pt x="301371" y="317500"/>
                </a:lnTo>
                <a:lnTo>
                  <a:pt x="573595" y="317500"/>
                </a:lnTo>
                <a:lnTo>
                  <a:pt x="514604" y="351917"/>
                </a:lnTo>
                <a:lnTo>
                  <a:pt x="513588" y="355854"/>
                </a:lnTo>
                <a:lnTo>
                  <a:pt x="517144" y="361950"/>
                </a:lnTo>
                <a:lnTo>
                  <a:pt x="521081" y="362966"/>
                </a:lnTo>
                <a:lnTo>
                  <a:pt x="598855" y="317500"/>
                </a:lnTo>
                <a:lnTo>
                  <a:pt x="609727" y="311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54214" y="3228403"/>
            <a:ext cx="4114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OR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43458" y="2209858"/>
            <a:ext cx="4096385" cy="2296160"/>
            <a:chOff x="4343458" y="2209858"/>
            <a:chExt cx="4096385" cy="2296160"/>
          </a:xfrm>
        </p:grpSpPr>
        <p:sp>
          <p:nvSpPr>
            <p:cNvPr id="34" name="object 34"/>
            <p:cNvSpPr/>
            <p:nvPr/>
          </p:nvSpPr>
          <p:spPr>
            <a:xfrm>
              <a:off x="8043545" y="3338702"/>
              <a:ext cx="396240" cy="103505"/>
            </a:xfrm>
            <a:custGeom>
              <a:avLst/>
              <a:gdLst/>
              <a:ahLst/>
              <a:cxnLst/>
              <a:rect l="l" t="t" r="r" b="b"/>
              <a:pathLst>
                <a:path w="396240" h="103504">
                  <a:moveTo>
                    <a:pt x="385127" y="41656"/>
                  </a:moveTo>
                  <a:lnTo>
                    <a:pt x="383285" y="41656"/>
                  </a:lnTo>
                  <a:lnTo>
                    <a:pt x="383921" y="54356"/>
                  </a:lnTo>
                  <a:lnTo>
                    <a:pt x="360423" y="55492"/>
                  </a:lnTo>
                  <a:lnTo>
                    <a:pt x="306197" y="90805"/>
                  </a:lnTo>
                  <a:lnTo>
                    <a:pt x="303149" y="92710"/>
                  </a:lnTo>
                  <a:lnTo>
                    <a:pt x="302386" y="96647"/>
                  </a:lnTo>
                  <a:lnTo>
                    <a:pt x="306197" y="102488"/>
                  </a:lnTo>
                  <a:lnTo>
                    <a:pt x="310133" y="103377"/>
                  </a:lnTo>
                  <a:lnTo>
                    <a:pt x="396112" y="47371"/>
                  </a:lnTo>
                  <a:lnTo>
                    <a:pt x="385127" y="41656"/>
                  </a:lnTo>
                  <a:close/>
                </a:path>
                <a:path w="396240" h="103504">
                  <a:moveTo>
                    <a:pt x="359659" y="42798"/>
                  </a:moveTo>
                  <a:lnTo>
                    <a:pt x="0" y="60198"/>
                  </a:lnTo>
                  <a:lnTo>
                    <a:pt x="634" y="72898"/>
                  </a:lnTo>
                  <a:lnTo>
                    <a:pt x="360423" y="55492"/>
                  </a:lnTo>
                  <a:lnTo>
                    <a:pt x="370911" y="48662"/>
                  </a:lnTo>
                  <a:lnTo>
                    <a:pt x="359659" y="42798"/>
                  </a:lnTo>
                  <a:close/>
                </a:path>
                <a:path w="396240" h="103504">
                  <a:moveTo>
                    <a:pt x="370911" y="48662"/>
                  </a:moveTo>
                  <a:lnTo>
                    <a:pt x="360423" y="55492"/>
                  </a:lnTo>
                  <a:lnTo>
                    <a:pt x="383921" y="54356"/>
                  </a:lnTo>
                  <a:lnTo>
                    <a:pt x="383889" y="53721"/>
                  </a:lnTo>
                  <a:lnTo>
                    <a:pt x="380619" y="53721"/>
                  </a:lnTo>
                  <a:lnTo>
                    <a:pt x="370911" y="48662"/>
                  </a:lnTo>
                  <a:close/>
                </a:path>
                <a:path w="396240" h="103504">
                  <a:moveTo>
                    <a:pt x="380110" y="42672"/>
                  </a:moveTo>
                  <a:lnTo>
                    <a:pt x="370911" y="48662"/>
                  </a:lnTo>
                  <a:lnTo>
                    <a:pt x="380619" y="53721"/>
                  </a:lnTo>
                  <a:lnTo>
                    <a:pt x="380110" y="42672"/>
                  </a:lnTo>
                  <a:close/>
                </a:path>
                <a:path w="396240" h="103504">
                  <a:moveTo>
                    <a:pt x="383336" y="42672"/>
                  </a:moveTo>
                  <a:lnTo>
                    <a:pt x="380110" y="42672"/>
                  </a:lnTo>
                  <a:lnTo>
                    <a:pt x="380619" y="53721"/>
                  </a:lnTo>
                  <a:lnTo>
                    <a:pt x="383889" y="53721"/>
                  </a:lnTo>
                  <a:lnTo>
                    <a:pt x="383336" y="42672"/>
                  </a:lnTo>
                  <a:close/>
                </a:path>
                <a:path w="396240" h="103504">
                  <a:moveTo>
                    <a:pt x="383285" y="41656"/>
                  </a:moveTo>
                  <a:lnTo>
                    <a:pt x="359659" y="42798"/>
                  </a:lnTo>
                  <a:lnTo>
                    <a:pt x="370911" y="48662"/>
                  </a:lnTo>
                  <a:lnTo>
                    <a:pt x="380110" y="42672"/>
                  </a:lnTo>
                  <a:lnTo>
                    <a:pt x="383336" y="42672"/>
                  </a:lnTo>
                  <a:lnTo>
                    <a:pt x="383285" y="41656"/>
                  </a:lnTo>
                  <a:close/>
                </a:path>
                <a:path w="396240" h="103504">
                  <a:moveTo>
                    <a:pt x="305180" y="0"/>
                  </a:moveTo>
                  <a:lnTo>
                    <a:pt x="301244" y="1270"/>
                  </a:lnTo>
                  <a:lnTo>
                    <a:pt x="299720" y="4318"/>
                  </a:lnTo>
                  <a:lnTo>
                    <a:pt x="298069" y="7493"/>
                  </a:lnTo>
                  <a:lnTo>
                    <a:pt x="299338" y="11302"/>
                  </a:lnTo>
                  <a:lnTo>
                    <a:pt x="302386" y="12954"/>
                  </a:lnTo>
                  <a:lnTo>
                    <a:pt x="359659" y="42798"/>
                  </a:lnTo>
                  <a:lnTo>
                    <a:pt x="383285" y="41656"/>
                  </a:lnTo>
                  <a:lnTo>
                    <a:pt x="385127" y="41656"/>
                  </a:lnTo>
                  <a:lnTo>
                    <a:pt x="308228" y="1650"/>
                  </a:lnTo>
                  <a:lnTo>
                    <a:pt x="305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48226" y="2214625"/>
              <a:ext cx="3733800" cy="2286000"/>
            </a:xfrm>
            <a:custGeom>
              <a:avLst/>
              <a:gdLst/>
              <a:ahLst/>
              <a:cxnLst/>
              <a:rect l="l" t="t" r="r" b="b"/>
              <a:pathLst>
                <a:path w="3733800" h="2286000">
                  <a:moveTo>
                    <a:pt x="0" y="381000"/>
                  </a:moveTo>
                  <a:lnTo>
                    <a:pt x="2968" y="333204"/>
                  </a:lnTo>
                  <a:lnTo>
                    <a:pt x="11634" y="287181"/>
                  </a:lnTo>
                  <a:lnTo>
                    <a:pt x="25643" y="243288"/>
                  </a:lnTo>
                  <a:lnTo>
                    <a:pt x="44636" y="201881"/>
                  </a:lnTo>
                  <a:lnTo>
                    <a:pt x="68257" y="163318"/>
                  </a:lnTo>
                  <a:lnTo>
                    <a:pt x="96149" y="127955"/>
                  </a:lnTo>
                  <a:lnTo>
                    <a:pt x="127955" y="96149"/>
                  </a:lnTo>
                  <a:lnTo>
                    <a:pt x="163318" y="68257"/>
                  </a:lnTo>
                  <a:lnTo>
                    <a:pt x="201881" y="44636"/>
                  </a:lnTo>
                  <a:lnTo>
                    <a:pt x="243288" y="25643"/>
                  </a:lnTo>
                  <a:lnTo>
                    <a:pt x="287181" y="11634"/>
                  </a:lnTo>
                  <a:lnTo>
                    <a:pt x="333204" y="2968"/>
                  </a:lnTo>
                  <a:lnTo>
                    <a:pt x="381000" y="0"/>
                  </a:lnTo>
                  <a:lnTo>
                    <a:pt x="3352673" y="0"/>
                  </a:lnTo>
                  <a:lnTo>
                    <a:pt x="3400470" y="2968"/>
                  </a:lnTo>
                  <a:lnTo>
                    <a:pt x="3446499" y="11634"/>
                  </a:lnTo>
                  <a:lnTo>
                    <a:pt x="3490401" y="25643"/>
                  </a:lnTo>
                  <a:lnTo>
                    <a:pt x="3531819" y="44636"/>
                  </a:lnTo>
                  <a:lnTo>
                    <a:pt x="3570396" y="68257"/>
                  </a:lnTo>
                  <a:lnTo>
                    <a:pt x="3605773" y="96149"/>
                  </a:lnTo>
                  <a:lnTo>
                    <a:pt x="3637594" y="127955"/>
                  </a:lnTo>
                  <a:lnTo>
                    <a:pt x="3665500" y="163318"/>
                  </a:lnTo>
                  <a:lnTo>
                    <a:pt x="3689134" y="201881"/>
                  </a:lnTo>
                  <a:lnTo>
                    <a:pt x="3708139" y="243288"/>
                  </a:lnTo>
                  <a:lnTo>
                    <a:pt x="3722156" y="287181"/>
                  </a:lnTo>
                  <a:lnTo>
                    <a:pt x="3730829" y="333204"/>
                  </a:lnTo>
                  <a:lnTo>
                    <a:pt x="3733800" y="381000"/>
                  </a:lnTo>
                  <a:lnTo>
                    <a:pt x="3733800" y="1904873"/>
                  </a:lnTo>
                  <a:lnTo>
                    <a:pt x="3730829" y="1952670"/>
                  </a:lnTo>
                  <a:lnTo>
                    <a:pt x="3722156" y="1998699"/>
                  </a:lnTo>
                  <a:lnTo>
                    <a:pt x="3708139" y="2042601"/>
                  </a:lnTo>
                  <a:lnTo>
                    <a:pt x="3689134" y="2084019"/>
                  </a:lnTo>
                  <a:lnTo>
                    <a:pt x="3665500" y="2122596"/>
                  </a:lnTo>
                  <a:lnTo>
                    <a:pt x="3637594" y="2157973"/>
                  </a:lnTo>
                  <a:lnTo>
                    <a:pt x="3605773" y="2189794"/>
                  </a:lnTo>
                  <a:lnTo>
                    <a:pt x="3570396" y="2217700"/>
                  </a:lnTo>
                  <a:lnTo>
                    <a:pt x="3531819" y="2241334"/>
                  </a:lnTo>
                  <a:lnTo>
                    <a:pt x="3490401" y="2260339"/>
                  </a:lnTo>
                  <a:lnTo>
                    <a:pt x="3446499" y="2274356"/>
                  </a:lnTo>
                  <a:lnTo>
                    <a:pt x="3400470" y="2283029"/>
                  </a:lnTo>
                  <a:lnTo>
                    <a:pt x="3352673" y="2286000"/>
                  </a:lnTo>
                  <a:lnTo>
                    <a:pt x="381000" y="2286000"/>
                  </a:lnTo>
                  <a:lnTo>
                    <a:pt x="333204" y="2283029"/>
                  </a:lnTo>
                  <a:lnTo>
                    <a:pt x="287181" y="2274356"/>
                  </a:lnTo>
                  <a:lnTo>
                    <a:pt x="243288" y="2260339"/>
                  </a:lnTo>
                  <a:lnTo>
                    <a:pt x="201881" y="2241334"/>
                  </a:lnTo>
                  <a:lnTo>
                    <a:pt x="163318" y="2217700"/>
                  </a:lnTo>
                  <a:lnTo>
                    <a:pt x="127955" y="2189794"/>
                  </a:lnTo>
                  <a:lnTo>
                    <a:pt x="96149" y="2157973"/>
                  </a:lnTo>
                  <a:lnTo>
                    <a:pt x="68257" y="2122596"/>
                  </a:lnTo>
                  <a:lnTo>
                    <a:pt x="44636" y="2084019"/>
                  </a:lnTo>
                  <a:lnTo>
                    <a:pt x="25643" y="2042601"/>
                  </a:lnTo>
                  <a:lnTo>
                    <a:pt x="11634" y="1998699"/>
                  </a:lnTo>
                  <a:lnTo>
                    <a:pt x="2968" y="1952670"/>
                  </a:lnTo>
                  <a:lnTo>
                    <a:pt x="0" y="1904873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12945" y="2348166"/>
            <a:ext cx="381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25" b="1" spc="-37" baseline="-18518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endParaRPr sz="2025" baseline="-1851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342518"/>
            <a:ext cx="6942455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Recursive</a:t>
            </a:r>
            <a:r>
              <a:rPr spc="-2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Langs</a:t>
            </a:r>
            <a:r>
              <a:rPr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closed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under</a:t>
            </a:r>
            <a:r>
              <a:rPr spc="-1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Intersection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739" y="2511805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575" y="2892742"/>
            <a:ext cx="13843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0" y="1990534"/>
            <a:ext cx="3722370" cy="34975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9135" marR="392430" indent="-610235">
              <a:lnSpc>
                <a:spcPct val="119000"/>
              </a:lnSpc>
              <a:spcBef>
                <a:spcPts val="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699135" algn="l"/>
              </a:tabLst>
            </a:pPr>
            <a:r>
              <a:rPr sz="2000" dirty="0">
                <a:latin typeface="Arial MT"/>
                <a:cs typeface="Arial MT"/>
              </a:rPr>
              <a:t>Let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n</a:t>
            </a:r>
            <a:r>
              <a:rPr sz="2025" spc="247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TM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25" spc="240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Symbol"/>
                <a:cs typeface="Symbol"/>
              </a:rPr>
              <a:t>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Arial MT"/>
                <a:cs typeface="Arial MT"/>
              </a:rPr>
              <a:t>L</a:t>
            </a:r>
            <a:r>
              <a:rPr sz="2025" spc="-37" baseline="-18518" dirty="0">
                <a:latin typeface="Arial MT"/>
                <a:cs typeface="Arial MT"/>
              </a:rPr>
              <a:t>2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n</a:t>
            </a:r>
            <a:r>
              <a:rPr sz="2025" spc="187" baseline="-18518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construction:</a:t>
            </a:r>
            <a:endParaRPr sz="2000">
              <a:latin typeface="Arial MT"/>
              <a:cs typeface="Arial MT"/>
            </a:endParaRPr>
          </a:p>
          <a:p>
            <a:pPr marL="1080770" marR="299720">
              <a:lnSpc>
                <a:spcPct val="100000"/>
              </a:lnSpc>
              <a:spcBef>
                <a:spcPts val="530"/>
              </a:spcBef>
            </a:pP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2-tapes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and </a:t>
            </a:r>
            <a:r>
              <a:rPr sz="2000" dirty="0">
                <a:latin typeface="Arial MT"/>
                <a:cs typeface="Arial MT"/>
              </a:rPr>
              <a:t>copy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both </a:t>
            </a:r>
            <a:r>
              <a:rPr sz="2000" spc="-10" dirty="0">
                <a:latin typeface="Arial MT"/>
                <a:cs typeface="Arial MT"/>
              </a:rPr>
              <a:t>tapes</a:t>
            </a:r>
            <a:endParaRPr sz="2000">
              <a:latin typeface="Arial MT"/>
              <a:cs typeface="Arial MT"/>
            </a:endParaRPr>
          </a:p>
          <a:p>
            <a:pPr marL="546735">
              <a:lnSpc>
                <a:spcPct val="100000"/>
              </a:lnSpc>
              <a:spcBef>
                <a:spcPts val="459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2.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Simulate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25" spc="172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tape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  <a:p>
            <a:pPr marL="546735">
              <a:lnSpc>
                <a:spcPct val="100000"/>
              </a:lnSpc>
              <a:spcBef>
                <a:spcPts val="530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3.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Simulate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2</a:t>
            </a:r>
            <a:r>
              <a:rPr sz="2025" spc="172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tape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  <a:p>
            <a:pPr marL="1080770" marR="93980" indent="-534035">
              <a:lnSpc>
                <a:spcPct val="100000"/>
              </a:lnSpc>
              <a:spcBef>
                <a:spcPts val="455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4.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1</a:t>
            </a:r>
            <a:r>
              <a:rPr sz="2025" spc="150" baseline="-185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2</a:t>
            </a:r>
            <a:r>
              <a:rPr sz="2025" spc="150" baseline="-18518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accepts, </a:t>
            </a:r>
            <a:r>
              <a:rPr sz="2000" dirty="0">
                <a:latin typeface="Arial MT"/>
                <a:cs typeface="Arial MT"/>
              </a:rPr>
              <a:t>then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n</a:t>
            </a:r>
            <a:r>
              <a:rPr sz="2025" spc="209" baseline="-18518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accepts</a:t>
            </a:r>
            <a:endParaRPr sz="2000">
              <a:latin typeface="Arial MT"/>
              <a:cs typeface="Arial MT"/>
            </a:endParaRPr>
          </a:p>
          <a:p>
            <a:pPr marL="546735">
              <a:lnSpc>
                <a:spcPct val="100000"/>
              </a:lnSpc>
              <a:spcBef>
                <a:spcPts val="455"/>
              </a:spcBef>
              <a:tabLst>
                <a:tab pos="1080135" algn="l"/>
              </a:tabLst>
            </a:pP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5.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Otherwise,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</a:t>
            </a:r>
            <a:r>
              <a:rPr sz="2025" baseline="-18518" dirty="0">
                <a:latin typeface="Arial MT"/>
                <a:cs typeface="Arial MT"/>
              </a:rPr>
              <a:t>n</a:t>
            </a:r>
            <a:r>
              <a:rPr sz="2025" spc="232" baseline="-18518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rejects.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19498" y="3535679"/>
            <a:ext cx="381635" cy="103505"/>
          </a:xfrm>
          <a:custGeom>
            <a:avLst/>
            <a:gdLst/>
            <a:ahLst/>
            <a:cxnLst/>
            <a:rect l="l" t="t" r="r" b="b"/>
            <a:pathLst>
              <a:path w="381635" h="103504">
                <a:moveTo>
                  <a:pt x="344823" y="58314"/>
                </a:moveTo>
                <a:lnTo>
                  <a:pt x="285876" y="92456"/>
                </a:lnTo>
                <a:lnTo>
                  <a:pt x="284861" y="96266"/>
                </a:lnTo>
                <a:lnTo>
                  <a:pt x="288416" y="102362"/>
                </a:lnTo>
                <a:lnTo>
                  <a:pt x="292226" y="103378"/>
                </a:lnTo>
                <a:lnTo>
                  <a:pt x="370120" y="58420"/>
                </a:lnTo>
                <a:lnTo>
                  <a:pt x="344823" y="58314"/>
                </a:lnTo>
                <a:close/>
              </a:path>
              <a:path w="381635" h="103504">
                <a:moveTo>
                  <a:pt x="355804" y="51954"/>
                </a:moveTo>
                <a:lnTo>
                  <a:pt x="344823" y="58314"/>
                </a:lnTo>
                <a:lnTo>
                  <a:pt x="368426" y="58420"/>
                </a:lnTo>
                <a:lnTo>
                  <a:pt x="368435" y="57531"/>
                </a:lnTo>
                <a:lnTo>
                  <a:pt x="365251" y="57531"/>
                </a:lnTo>
                <a:lnTo>
                  <a:pt x="355804" y="51954"/>
                </a:lnTo>
                <a:close/>
              </a:path>
              <a:path w="381635" h="103504">
                <a:moveTo>
                  <a:pt x="292735" y="0"/>
                </a:moveTo>
                <a:lnTo>
                  <a:pt x="288798" y="1016"/>
                </a:lnTo>
                <a:lnTo>
                  <a:pt x="285241" y="7112"/>
                </a:lnTo>
                <a:lnTo>
                  <a:pt x="286258" y="10922"/>
                </a:lnTo>
                <a:lnTo>
                  <a:pt x="345065" y="45614"/>
                </a:lnTo>
                <a:lnTo>
                  <a:pt x="368553" y="45720"/>
                </a:lnTo>
                <a:lnTo>
                  <a:pt x="368426" y="58420"/>
                </a:lnTo>
                <a:lnTo>
                  <a:pt x="370120" y="58420"/>
                </a:lnTo>
                <a:lnTo>
                  <a:pt x="381126" y="52070"/>
                </a:lnTo>
                <a:lnTo>
                  <a:pt x="295655" y="1778"/>
                </a:lnTo>
                <a:lnTo>
                  <a:pt x="292735" y="0"/>
                </a:lnTo>
                <a:close/>
              </a:path>
              <a:path w="381635" h="103504">
                <a:moveTo>
                  <a:pt x="126" y="44069"/>
                </a:moveTo>
                <a:lnTo>
                  <a:pt x="0" y="56769"/>
                </a:lnTo>
                <a:lnTo>
                  <a:pt x="344823" y="58314"/>
                </a:lnTo>
                <a:lnTo>
                  <a:pt x="355804" y="51954"/>
                </a:lnTo>
                <a:lnTo>
                  <a:pt x="345065" y="45614"/>
                </a:lnTo>
                <a:lnTo>
                  <a:pt x="126" y="44069"/>
                </a:lnTo>
                <a:close/>
              </a:path>
              <a:path w="381635" h="103504">
                <a:moveTo>
                  <a:pt x="365251" y="46482"/>
                </a:moveTo>
                <a:lnTo>
                  <a:pt x="355804" y="51954"/>
                </a:lnTo>
                <a:lnTo>
                  <a:pt x="365251" y="57531"/>
                </a:lnTo>
                <a:lnTo>
                  <a:pt x="365251" y="46482"/>
                </a:lnTo>
                <a:close/>
              </a:path>
              <a:path w="381635" h="103504">
                <a:moveTo>
                  <a:pt x="368546" y="46482"/>
                </a:moveTo>
                <a:lnTo>
                  <a:pt x="365251" y="46482"/>
                </a:lnTo>
                <a:lnTo>
                  <a:pt x="365251" y="57531"/>
                </a:lnTo>
                <a:lnTo>
                  <a:pt x="368435" y="57531"/>
                </a:lnTo>
                <a:lnTo>
                  <a:pt x="368546" y="46482"/>
                </a:lnTo>
                <a:close/>
              </a:path>
              <a:path w="381635" h="103504">
                <a:moveTo>
                  <a:pt x="345065" y="45614"/>
                </a:moveTo>
                <a:lnTo>
                  <a:pt x="355804" y="51954"/>
                </a:lnTo>
                <a:lnTo>
                  <a:pt x="365251" y="46482"/>
                </a:lnTo>
                <a:lnTo>
                  <a:pt x="368546" y="46482"/>
                </a:lnTo>
                <a:lnTo>
                  <a:pt x="368553" y="45720"/>
                </a:lnTo>
                <a:lnTo>
                  <a:pt x="345065" y="456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69130" y="3514090"/>
            <a:ext cx="21209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95858" y="2666745"/>
            <a:ext cx="1610360" cy="1430020"/>
            <a:chOff x="4495858" y="2666745"/>
            <a:chExt cx="1610360" cy="1430020"/>
          </a:xfrm>
        </p:grpSpPr>
        <p:sp>
          <p:nvSpPr>
            <p:cNvPr id="17" name="object 17"/>
            <p:cNvSpPr/>
            <p:nvPr/>
          </p:nvSpPr>
          <p:spPr>
            <a:xfrm>
              <a:off x="4495858" y="2976625"/>
              <a:ext cx="10160" cy="1066800"/>
            </a:xfrm>
            <a:custGeom>
              <a:avLst/>
              <a:gdLst/>
              <a:ahLst/>
              <a:cxnLst/>
              <a:rect l="l" t="t" r="r" b="b"/>
              <a:pathLst>
                <a:path w="10160" h="1066800">
                  <a:moveTo>
                    <a:pt x="9534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9534" y="1066800"/>
                  </a:lnTo>
                  <a:lnTo>
                    <a:pt x="9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00499" y="2926079"/>
              <a:ext cx="457834" cy="1170305"/>
            </a:xfrm>
            <a:custGeom>
              <a:avLst/>
              <a:gdLst/>
              <a:ahLst/>
              <a:cxnLst/>
              <a:rect l="l" t="t" r="r" b="b"/>
              <a:pathLst>
                <a:path w="457835" h="1170304">
                  <a:moveTo>
                    <a:pt x="457327" y="1118870"/>
                  </a:moveTo>
                  <a:lnTo>
                    <a:pt x="368808" y="1066800"/>
                  </a:lnTo>
                  <a:lnTo>
                    <a:pt x="364998" y="1067816"/>
                  </a:lnTo>
                  <a:lnTo>
                    <a:pt x="361442" y="1073912"/>
                  </a:lnTo>
                  <a:lnTo>
                    <a:pt x="362458" y="1077849"/>
                  </a:lnTo>
                  <a:lnTo>
                    <a:pt x="365379" y="1079627"/>
                  </a:lnTo>
                  <a:lnTo>
                    <a:pt x="421195" y="1112443"/>
                  </a:lnTo>
                  <a:lnTo>
                    <a:pt x="127" y="1110869"/>
                  </a:lnTo>
                  <a:lnTo>
                    <a:pt x="0" y="1123569"/>
                  </a:lnTo>
                  <a:lnTo>
                    <a:pt x="420992" y="1125143"/>
                  </a:lnTo>
                  <a:lnTo>
                    <a:pt x="362077" y="1159256"/>
                  </a:lnTo>
                  <a:lnTo>
                    <a:pt x="361061" y="1163193"/>
                  </a:lnTo>
                  <a:lnTo>
                    <a:pt x="364617" y="1169289"/>
                  </a:lnTo>
                  <a:lnTo>
                    <a:pt x="368427" y="1170305"/>
                  </a:lnTo>
                  <a:lnTo>
                    <a:pt x="446341" y="1125220"/>
                  </a:lnTo>
                  <a:lnTo>
                    <a:pt x="457327" y="1118870"/>
                  </a:lnTo>
                  <a:close/>
                </a:path>
                <a:path w="457835" h="1170304">
                  <a:moveTo>
                    <a:pt x="457327" y="52070"/>
                  </a:moveTo>
                  <a:lnTo>
                    <a:pt x="368808" y="0"/>
                  </a:lnTo>
                  <a:lnTo>
                    <a:pt x="364998" y="1016"/>
                  </a:lnTo>
                  <a:lnTo>
                    <a:pt x="361442" y="7112"/>
                  </a:lnTo>
                  <a:lnTo>
                    <a:pt x="362458" y="11049"/>
                  </a:lnTo>
                  <a:lnTo>
                    <a:pt x="365379" y="12827"/>
                  </a:lnTo>
                  <a:lnTo>
                    <a:pt x="421195" y="45643"/>
                  </a:lnTo>
                  <a:lnTo>
                    <a:pt x="127" y="44069"/>
                  </a:lnTo>
                  <a:lnTo>
                    <a:pt x="0" y="56769"/>
                  </a:lnTo>
                  <a:lnTo>
                    <a:pt x="420992" y="58343"/>
                  </a:lnTo>
                  <a:lnTo>
                    <a:pt x="362077" y="92456"/>
                  </a:lnTo>
                  <a:lnTo>
                    <a:pt x="361061" y="96393"/>
                  </a:lnTo>
                  <a:lnTo>
                    <a:pt x="364617" y="102489"/>
                  </a:lnTo>
                  <a:lnTo>
                    <a:pt x="368427" y="103505"/>
                  </a:lnTo>
                  <a:lnTo>
                    <a:pt x="446341" y="58420"/>
                  </a:lnTo>
                  <a:lnTo>
                    <a:pt x="457327" y="52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7826" y="2671825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28573" y="0"/>
                  </a:moveTo>
                  <a:lnTo>
                    <a:pt x="114300" y="0"/>
                  </a:lnTo>
                  <a:lnTo>
                    <a:pt x="69758" y="8965"/>
                  </a:lnTo>
                  <a:lnTo>
                    <a:pt x="33432" y="33432"/>
                  </a:lnTo>
                  <a:lnTo>
                    <a:pt x="8965" y="69758"/>
                  </a:lnTo>
                  <a:lnTo>
                    <a:pt x="0" y="114300"/>
                  </a:lnTo>
                  <a:lnTo>
                    <a:pt x="0" y="571373"/>
                  </a:lnTo>
                  <a:lnTo>
                    <a:pt x="8965" y="615934"/>
                  </a:lnTo>
                  <a:lnTo>
                    <a:pt x="33432" y="652303"/>
                  </a:lnTo>
                  <a:lnTo>
                    <a:pt x="69758" y="676814"/>
                  </a:lnTo>
                  <a:lnTo>
                    <a:pt x="114300" y="685800"/>
                  </a:lnTo>
                  <a:lnTo>
                    <a:pt x="1028573" y="685800"/>
                  </a:lnTo>
                  <a:lnTo>
                    <a:pt x="1073134" y="676814"/>
                  </a:lnTo>
                  <a:lnTo>
                    <a:pt x="1109503" y="652303"/>
                  </a:lnTo>
                  <a:lnTo>
                    <a:pt x="1134014" y="615934"/>
                  </a:lnTo>
                  <a:lnTo>
                    <a:pt x="1143000" y="571373"/>
                  </a:lnTo>
                  <a:lnTo>
                    <a:pt x="1143000" y="114300"/>
                  </a:lnTo>
                  <a:lnTo>
                    <a:pt x="1134014" y="69758"/>
                  </a:lnTo>
                  <a:lnTo>
                    <a:pt x="1109503" y="33432"/>
                  </a:lnTo>
                  <a:lnTo>
                    <a:pt x="1073134" y="8965"/>
                  </a:lnTo>
                  <a:lnTo>
                    <a:pt x="1028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7826" y="2671825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114300"/>
                  </a:moveTo>
                  <a:lnTo>
                    <a:pt x="8965" y="69758"/>
                  </a:lnTo>
                  <a:lnTo>
                    <a:pt x="33432" y="33432"/>
                  </a:lnTo>
                  <a:lnTo>
                    <a:pt x="69758" y="8965"/>
                  </a:lnTo>
                  <a:lnTo>
                    <a:pt x="114300" y="0"/>
                  </a:lnTo>
                  <a:lnTo>
                    <a:pt x="1028573" y="0"/>
                  </a:lnTo>
                  <a:lnTo>
                    <a:pt x="1073134" y="8965"/>
                  </a:lnTo>
                  <a:lnTo>
                    <a:pt x="1109503" y="33432"/>
                  </a:lnTo>
                  <a:lnTo>
                    <a:pt x="1134014" y="69758"/>
                  </a:lnTo>
                  <a:lnTo>
                    <a:pt x="1143000" y="114300"/>
                  </a:lnTo>
                  <a:lnTo>
                    <a:pt x="1143000" y="571373"/>
                  </a:lnTo>
                  <a:lnTo>
                    <a:pt x="1134014" y="615934"/>
                  </a:lnTo>
                  <a:lnTo>
                    <a:pt x="1109503" y="652303"/>
                  </a:lnTo>
                  <a:lnTo>
                    <a:pt x="1073134" y="676814"/>
                  </a:lnTo>
                  <a:lnTo>
                    <a:pt x="1028573" y="685800"/>
                  </a:lnTo>
                  <a:lnTo>
                    <a:pt x="114300" y="685800"/>
                  </a:lnTo>
                  <a:lnTo>
                    <a:pt x="69758" y="676814"/>
                  </a:lnTo>
                  <a:lnTo>
                    <a:pt x="33432" y="652303"/>
                  </a:lnTo>
                  <a:lnTo>
                    <a:pt x="8965" y="615934"/>
                  </a:lnTo>
                  <a:lnTo>
                    <a:pt x="0" y="571373"/>
                  </a:lnTo>
                  <a:lnTo>
                    <a:pt x="0" y="1143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45075" y="2728023"/>
            <a:ext cx="3911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M</a:t>
            </a:r>
            <a:r>
              <a:rPr sz="2025" spc="-37" baseline="-18518" dirty="0">
                <a:latin typeface="Arial MT"/>
                <a:cs typeface="Arial MT"/>
              </a:rPr>
              <a:t>1</a:t>
            </a:r>
            <a:endParaRPr sz="2025" baseline="-18518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2746" y="3733546"/>
            <a:ext cx="1153160" cy="695960"/>
            <a:chOff x="4952746" y="3733546"/>
            <a:chExt cx="1153160" cy="695960"/>
          </a:xfrm>
        </p:grpSpPr>
        <p:sp>
          <p:nvSpPr>
            <p:cNvPr id="23" name="object 23"/>
            <p:cNvSpPr/>
            <p:nvPr/>
          </p:nvSpPr>
          <p:spPr>
            <a:xfrm>
              <a:off x="4957826" y="3738626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28573" y="0"/>
                  </a:moveTo>
                  <a:lnTo>
                    <a:pt x="114300" y="0"/>
                  </a:lnTo>
                  <a:lnTo>
                    <a:pt x="69758" y="8965"/>
                  </a:lnTo>
                  <a:lnTo>
                    <a:pt x="33432" y="33432"/>
                  </a:lnTo>
                  <a:lnTo>
                    <a:pt x="8965" y="69758"/>
                  </a:lnTo>
                  <a:lnTo>
                    <a:pt x="0" y="114300"/>
                  </a:lnTo>
                  <a:lnTo>
                    <a:pt x="0" y="571373"/>
                  </a:lnTo>
                  <a:lnTo>
                    <a:pt x="8965" y="615934"/>
                  </a:lnTo>
                  <a:lnTo>
                    <a:pt x="33432" y="652303"/>
                  </a:lnTo>
                  <a:lnTo>
                    <a:pt x="69758" y="676814"/>
                  </a:lnTo>
                  <a:lnTo>
                    <a:pt x="114300" y="685800"/>
                  </a:lnTo>
                  <a:lnTo>
                    <a:pt x="1028573" y="685800"/>
                  </a:lnTo>
                  <a:lnTo>
                    <a:pt x="1073134" y="676814"/>
                  </a:lnTo>
                  <a:lnTo>
                    <a:pt x="1109503" y="652303"/>
                  </a:lnTo>
                  <a:lnTo>
                    <a:pt x="1134014" y="615934"/>
                  </a:lnTo>
                  <a:lnTo>
                    <a:pt x="1143000" y="571373"/>
                  </a:lnTo>
                  <a:lnTo>
                    <a:pt x="1143000" y="114300"/>
                  </a:lnTo>
                  <a:lnTo>
                    <a:pt x="1134014" y="69758"/>
                  </a:lnTo>
                  <a:lnTo>
                    <a:pt x="1109503" y="33432"/>
                  </a:lnTo>
                  <a:lnTo>
                    <a:pt x="1073134" y="8965"/>
                  </a:lnTo>
                  <a:lnTo>
                    <a:pt x="1028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7826" y="3738626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114300"/>
                  </a:moveTo>
                  <a:lnTo>
                    <a:pt x="8965" y="69758"/>
                  </a:lnTo>
                  <a:lnTo>
                    <a:pt x="33432" y="33432"/>
                  </a:lnTo>
                  <a:lnTo>
                    <a:pt x="69758" y="8965"/>
                  </a:lnTo>
                  <a:lnTo>
                    <a:pt x="114300" y="0"/>
                  </a:lnTo>
                  <a:lnTo>
                    <a:pt x="1028573" y="0"/>
                  </a:lnTo>
                  <a:lnTo>
                    <a:pt x="1073134" y="8965"/>
                  </a:lnTo>
                  <a:lnTo>
                    <a:pt x="1109503" y="33432"/>
                  </a:lnTo>
                  <a:lnTo>
                    <a:pt x="1134014" y="69758"/>
                  </a:lnTo>
                  <a:lnTo>
                    <a:pt x="1143000" y="114300"/>
                  </a:lnTo>
                  <a:lnTo>
                    <a:pt x="1143000" y="571373"/>
                  </a:lnTo>
                  <a:lnTo>
                    <a:pt x="1134014" y="615934"/>
                  </a:lnTo>
                  <a:lnTo>
                    <a:pt x="1109503" y="652303"/>
                  </a:lnTo>
                  <a:lnTo>
                    <a:pt x="1073134" y="676814"/>
                  </a:lnTo>
                  <a:lnTo>
                    <a:pt x="1028573" y="685800"/>
                  </a:lnTo>
                  <a:lnTo>
                    <a:pt x="114300" y="685800"/>
                  </a:lnTo>
                  <a:lnTo>
                    <a:pt x="69758" y="676814"/>
                  </a:lnTo>
                  <a:lnTo>
                    <a:pt x="33432" y="652303"/>
                  </a:lnTo>
                  <a:lnTo>
                    <a:pt x="8965" y="615934"/>
                  </a:lnTo>
                  <a:lnTo>
                    <a:pt x="0" y="571373"/>
                  </a:lnTo>
                  <a:lnTo>
                    <a:pt x="0" y="1143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45075" y="3796093"/>
            <a:ext cx="39116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M</a:t>
            </a:r>
            <a:r>
              <a:rPr sz="2025" spc="-37" baseline="-18518" dirty="0">
                <a:latin typeface="Arial MT"/>
                <a:cs typeface="Arial MT"/>
              </a:rPr>
              <a:t>2</a:t>
            </a:r>
            <a:endParaRPr sz="2025" baseline="-18518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100699" y="2850006"/>
            <a:ext cx="686435" cy="408305"/>
          </a:xfrm>
          <a:custGeom>
            <a:avLst/>
            <a:gdLst/>
            <a:ahLst/>
            <a:cxnLst/>
            <a:rect l="l" t="t" r="r" b="b"/>
            <a:pathLst>
              <a:path w="686434" h="408304">
                <a:moveTo>
                  <a:pt x="675246" y="363093"/>
                </a:moveTo>
                <a:lnTo>
                  <a:pt x="673608" y="363093"/>
                </a:lnTo>
                <a:lnTo>
                  <a:pt x="650036" y="363093"/>
                </a:lnTo>
                <a:lnTo>
                  <a:pt x="591058" y="397256"/>
                </a:lnTo>
                <a:lnTo>
                  <a:pt x="590042" y="401193"/>
                </a:lnTo>
                <a:lnTo>
                  <a:pt x="591820" y="404114"/>
                </a:lnTo>
                <a:lnTo>
                  <a:pt x="593471" y="407162"/>
                </a:lnTo>
                <a:lnTo>
                  <a:pt x="597408" y="408178"/>
                </a:lnTo>
                <a:lnTo>
                  <a:pt x="600456" y="406527"/>
                </a:lnTo>
                <a:lnTo>
                  <a:pt x="675246" y="363093"/>
                </a:lnTo>
                <a:close/>
              </a:path>
              <a:path w="686434" h="408304">
                <a:moveTo>
                  <a:pt x="675246" y="58293"/>
                </a:moveTo>
                <a:lnTo>
                  <a:pt x="673608" y="58293"/>
                </a:lnTo>
                <a:lnTo>
                  <a:pt x="650036" y="58293"/>
                </a:lnTo>
                <a:lnTo>
                  <a:pt x="591058" y="92456"/>
                </a:lnTo>
                <a:lnTo>
                  <a:pt x="590042" y="96393"/>
                </a:lnTo>
                <a:lnTo>
                  <a:pt x="591820" y="99314"/>
                </a:lnTo>
                <a:lnTo>
                  <a:pt x="593471" y="102362"/>
                </a:lnTo>
                <a:lnTo>
                  <a:pt x="597408" y="103378"/>
                </a:lnTo>
                <a:lnTo>
                  <a:pt x="600456" y="101727"/>
                </a:lnTo>
                <a:lnTo>
                  <a:pt x="675246" y="58293"/>
                </a:lnTo>
                <a:close/>
              </a:path>
              <a:path w="686434" h="408304">
                <a:moveTo>
                  <a:pt x="686181" y="356743"/>
                </a:moveTo>
                <a:lnTo>
                  <a:pt x="597662" y="304800"/>
                </a:lnTo>
                <a:lnTo>
                  <a:pt x="593725" y="305816"/>
                </a:lnTo>
                <a:lnTo>
                  <a:pt x="590169" y="311912"/>
                </a:lnTo>
                <a:lnTo>
                  <a:pt x="591185" y="315849"/>
                </a:lnTo>
                <a:lnTo>
                  <a:pt x="650036" y="350342"/>
                </a:lnTo>
                <a:lnTo>
                  <a:pt x="660996" y="356743"/>
                </a:lnTo>
                <a:lnTo>
                  <a:pt x="650036" y="350342"/>
                </a:lnTo>
                <a:lnTo>
                  <a:pt x="127" y="348742"/>
                </a:lnTo>
                <a:lnTo>
                  <a:pt x="0" y="361442"/>
                </a:lnTo>
                <a:lnTo>
                  <a:pt x="650138" y="363042"/>
                </a:lnTo>
                <a:lnTo>
                  <a:pt x="673608" y="363093"/>
                </a:lnTo>
                <a:lnTo>
                  <a:pt x="675335" y="363042"/>
                </a:lnTo>
                <a:lnTo>
                  <a:pt x="686181" y="356743"/>
                </a:lnTo>
                <a:close/>
              </a:path>
              <a:path w="686434" h="408304">
                <a:moveTo>
                  <a:pt x="686181" y="51943"/>
                </a:moveTo>
                <a:lnTo>
                  <a:pt x="597662" y="0"/>
                </a:lnTo>
                <a:lnTo>
                  <a:pt x="593725" y="1016"/>
                </a:lnTo>
                <a:lnTo>
                  <a:pt x="590169" y="7112"/>
                </a:lnTo>
                <a:lnTo>
                  <a:pt x="591185" y="11049"/>
                </a:lnTo>
                <a:lnTo>
                  <a:pt x="650036" y="45542"/>
                </a:lnTo>
                <a:lnTo>
                  <a:pt x="660996" y="51943"/>
                </a:lnTo>
                <a:lnTo>
                  <a:pt x="650036" y="45542"/>
                </a:lnTo>
                <a:lnTo>
                  <a:pt x="127" y="43942"/>
                </a:lnTo>
                <a:lnTo>
                  <a:pt x="0" y="56642"/>
                </a:lnTo>
                <a:lnTo>
                  <a:pt x="650138" y="58242"/>
                </a:lnTo>
                <a:lnTo>
                  <a:pt x="673608" y="58293"/>
                </a:lnTo>
                <a:lnTo>
                  <a:pt x="675335" y="58242"/>
                </a:lnTo>
                <a:lnTo>
                  <a:pt x="686181" y="5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81725" y="2533078"/>
            <a:ext cx="570230" cy="629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accept reject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00699" y="3916807"/>
            <a:ext cx="686435" cy="408305"/>
          </a:xfrm>
          <a:custGeom>
            <a:avLst/>
            <a:gdLst/>
            <a:ahLst/>
            <a:cxnLst/>
            <a:rect l="l" t="t" r="r" b="b"/>
            <a:pathLst>
              <a:path w="686434" h="408304">
                <a:moveTo>
                  <a:pt x="675246" y="363093"/>
                </a:moveTo>
                <a:lnTo>
                  <a:pt x="673608" y="363093"/>
                </a:lnTo>
                <a:lnTo>
                  <a:pt x="650036" y="363093"/>
                </a:lnTo>
                <a:lnTo>
                  <a:pt x="591058" y="397256"/>
                </a:lnTo>
                <a:lnTo>
                  <a:pt x="590042" y="401193"/>
                </a:lnTo>
                <a:lnTo>
                  <a:pt x="591820" y="404114"/>
                </a:lnTo>
                <a:lnTo>
                  <a:pt x="593471" y="407162"/>
                </a:lnTo>
                <a:lnTo>
                  <a:pt x="597408" y="408178"/>
                </a:lnTo>
                <a:lnTo>
                  <a:pt x="600456" y="406527"/>
                </a:lnTo>
                <a:lnTo>
                  <a:pt x="675246" y="363093"/>
                </a:lnTo>
                <a:close/>
              </a:path>
              <a:path w="686434" h="408304">
                <a:moveTo>
                  <a:pt x="675246" y="58293"/>
                </a:moveTo>
                <a:lnTo>
                  <a:pt x="673608" y="58293"/>
                </a:lnTo>
                <a:lnTo>
                  <a:pt x="650036" y="58293"/>
                </a:lnTo>
                <a:lnTo>
                  <a:pt x="591058" y="92456"/>
                </a:lnTo>
                <a:lnTo>
                  <a:pt x="590042" y="96393"/>
                </a:lnTo>
                <a:lnTo>
                  <a:pt x="591820" y="99314"/>
                </a:lnTo>
                <a:lnTo>
                  <a:pt x="593471" y="102362"/>
                </a:lnTo>
                <a:lnTo>
                  <a:pt x="597408" y="103378"/>
                </a:lnTo>
                <a:lnTo>
                  <a:pt x="600456" y="101727"/>
                </a:lnTo>
                <a:lnTo>
                  <a:pt x="675246" y="58293"/>
                </a:lnTo>
                <a:close/>
              </a:path>
              <a:path w="686434" h="408304">
                <a:moveTo>
                  <a:pt x="686181" y="356743"/>
                </a:moveTo>
                <a:lnTo>
                  <a:pt x="597662" y="304800"/>
                </a:lnTo>
                <a:lnTo>
                  <a:pt x="593725" y="305816"/>
                </a:lnTo>
                <a:lnTo>
                  <a:pt x="590169" y="311912"/>
                </a:lnTo>
                <a:lnTo>
                  <a:pt x="591185" y="315849"/>
                </a:lnTo>
                <a:lnTo>
                  <a:pt x="650036" y="350342"/>
                </a:lnTo>
                <a:lnTo>
                  <a:pt x="660996" y="356743"/>
                </a:lnTo>
                <a:lnTo>
                  <a:pt x="650036" y="350342"/>
                </a:lnTo>
                <a:lnTo>
                  <a:pt x="127" y="348742"/>
                </a:lnTo>
                <a:lnTo>
                  <a:pt x="0" y="361442"/>
                </a:lnTo>
                <a:lnTo>
                  <a:pt x="650138" y="363042"/>
                </a:lnTo>
                <a:lnTo>
                  <a:pt x="673608" y="363093"/>
                </a:lnTo>
                <a:lnTo>
                  <a:pt x="675335" y="363042"/>
                </a:lnTo>
                <a:lnTo>
                  <a:pt x="686181" y="356743"/>
                </a:lnTo>
                <a:close/>
              </a:path>
              <a:path w="686434" h="408304">
                <a:moveTo>
                  <a:pt x="686181" y="51943"/>
                </a:moveTo>
                <a:lnTo>
                  <a:pt x="597662" y="0"/>
                </a:lnTo>
                <a:lnTo>
                  <a:pt x="593725" y="1016"/>
                </a:lnTo>
                <a:lnTo>
                  <a:pt x="590169" y="7112"/>
                </a:lnTo>
                <a:lnTo>
                  <a:pt x="591185" y="11049"/>
                </a:lnTo>
                <a:lnTo>
                  <a:pt x="650036" y="45542"/>
                </a:lnTo>
                <a:lnTo>
                  <a:pt x="660996" y="51943"/>
                </a:lnTo>
                <a:lnTo>
                  <a:pt x="650036" y="45542"/>
                </a:lnTo>
                <a:lnTo>
                  <a:pt x="127" y="43942"/>
                </a:lnTo>
                <a:lnTo>
                  <a:pt x="0" y="56642"/>
                </a:lnTo>
                <a:lnTo>
                  <a:pt x="650138" y="58242"/>
                </a:lnTo>
                <a:lnTo>
                  <a:pt x="673608" y="58293"/>
                </a:lnTo>
                <a:lnTo>
                  <a:pt x="675335" y="58242"/>
                </a:lnTo>
                <a:lnTo>
                  <a:pt x="686181" y="519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81725" y="3601529"/>
            <a:ext cx="570230" cy="629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accept reject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424426" y="2214626"/>
            <a:ext cx="3733800" cy="2286000"/>
          </a:xfrm>
          <a:custGeom>
            <a:avLst/>
            <a:gdLst/>
            <a:ahLst/>
            <a:cxnLst/>
            <a:rect l="l" t="t" r="r" b="b"/>
            <a:pathLst>
              <a:path w="3733800" h="2286000">
                <a:moveTo>
                  <a:pt x="0" y="381000"/>
                </a:moveTo>
                <a:lnTo>
                  <a:pt x="2968" y="333204"/>
                </a:lnTo>
                <a:lnTo>
                  <a:pt x="11634" y="287181"/>
                </a:lnTo>
                <a:lnTo>
                  <a:pt x="25643" y="243288"/>
                </a:lnTo>
                <a:lnTo>
                  <a:pt x="44636" y="201881"/>
                </a:lnTo>
                <a:lnTo>
                  <a:pt x="68257" y="163318"/>
                </a:lnTo>
                <a:lnTo>
                  <a:pt x="96149" y="127955"/>
                </a:lnTo>
                <a:lnTo>
                  <a:pt x="127955" y="96149"/>
                </a:lnTo>
                <a:lnTo>
                  <a:pt x="163318" y="68257"/>
                </a:lnTo>
                <a:lnTo>
                  <a:pt x="201881" y="44636"/>
                </a:lnTo>
                <a:lnTo>
                  <a:pt x="243288" y="25643"/>
                </a:lnTo>
                <a:lnTo>
                  <a:pt x="287181" y="11634"/>
                </a:lnTo>
                <a:lnTo>
                  <a:pt x="333204" y="2968"/>
                </a:lnTo>
                <a:lnTo>
                  <a:pt x="381000" y="0"/>
                </a:lnTo>
                <a:lnTo>
                  <a:pt x="3352673" y="0"/>
                </a:lnTo>
                <a:lnTo>
                  <a:pt x="3400470" y="2968"/>
                </a:lnTo>
                <a:lnTo>
                  <a:pt x="3446499" y="11634"/>
                </a:lnTo>
                <a:lnTo>
                  <a:pt x="3490401" y="25643"/>
                </a:lnTo>
                <a:lnTo>
                  <a:pt x="3531819" y="44636"/>
                </a:lnTo>
                <a:lnTo>
                  <a:pt x="3570396" y="68257"/>
                </a:lnTo>
                <a:lnTo>
                  <a:pt x="3605773" y="96149"/>
                </a:lnTo>
                <a:lnTo>
                  <a:pt x="3637594" y="127955"/>
                </a:lnTo>
                <a:lnTo>
                  <a:pt x="3665500" y="163318"/>
                </a:lnTo>
                <a:lnTo>
                  <a:pt x="3689134" y="201881"/>
                </a:lnTo>
                <a:lnTo>
                  <a:pt x="3708139" y="243288"/>
                </a:lnTo>
                <a:lnTo>
                  <a:pt x="3722156" y="287181"/>
                </a:lnTo>
                <a:lnTo>
                  <a:pt x="3730829" y="333204"/>
                </a:lnTo>
                <a:lnTo>
                  <a:pt x="3733800" y="381000"/>
                </a:lnTo>
                <a:lnTo>
                  <a:pt x="3733800" y="1904873"/>
                </a:lnTo>
                <a:lnTo>
                  <a:pt x="3730829" y="1952670"/>
                </a:lnTo>
                <a:lnTo>
                  <a:pt x="3722156" y="1998699"/>
                </a:lnTo>
                <a:lnTo>
                  <a:pt x="3708139" y="2042601"/>
                </a:lnTo>
                <a:lnTo>
                  <a:pt x="3689134" y="2084019"/>
                </a:lnTo>
                <a:lnTo>
                  <a:pt x="3665500" y="2122596"/>
                </a:lnTo>
                <a:lnTo>
                  <a:pt x="3637594" y="2157973"/>
                </a:lnTo>
                <a:lnTo>
                  <a:pt x="3605773" y="2189794"/>
                </a:lnTo>
                <a:lnTo>
                  <a:pt x="3570396" y="2217700"/>
                </a:lnTo>
                <a:lnTo>
                  <a:pt x="3531819" y="2241334"/>
                </a:lnTo>
                <a:lnTo>
                  <a:pt x="3490401" y="2260339"/>
                </a:lnTo>
                <a:lnTo>
                  <a:pt x="3446499" y="2274356"/>
                </a:lnTo>
                <a:lnTo>
                  <a:pt x="3400470" y="2283029"/>
                </a:lnTo>
                <a:lnTo>
                  <a:pt x="3352673" y="2286000"/>
                </a:lnTo>
                <a:lnTo>
                  <a:pt x="381000" y="2286000"/>
                </a:lnTo>
                <a:lnTo>
                  <a:pt x="333204" y="2283029"/>
                </a:lnTo>
                <a:lnTo>
                  <a:pt x="287181" y="2274356"/>
                </a:lnTo>
                <a:lnTo>
                  <a:pt x="243288" y="2260339"/>
                </a:lnTo>
                <a:lnTo>
                  <a:pt x="201881" y="2241334"/>
                </a:lnTo>
                <a:lnTo>
                  <a:pt x="163318" y="2217700"/>
                </a:lnTo>
                <a:lnTo>
                  <a:pt x="127955" y="2189794"/>
                </a:lnTo>
                <a:lnTo>
                  <a:pt x="96149" y="2157973"/>
                </a:lnTo>
                <a:lnTo>
                  <a:pt x="68257" y="2122596"/>
                </a:lnTo>
                <a:lnTo>
                  <a:pt x="44636" y="2084019"/>
                </a:lnTo>
                <a:lnTo>
                  <a:pt x="25643" y="2042601"/>
                </a:lnTo>
                <a:lnTo>
                  <a:pt x="11634" y="1998699"/>
                </a:lnTo>
                <a:lnTo>
                  <a:pt x="2968" y="1952670"/>
                </a:lnTo>
                <a:lnTo>
                  <a:pt x="0" y="1904873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FF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89526" y="2348166"/>
            <a:ext cx="3816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25" b="1" spc="-37" baseline="-18518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025" baseline="-1851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6498" y="2893948"/>
            <a:ext cx="609600" cy="1080135"/>
          </a:xfrm>
          <a:custGeom>
            <a:avLst/>
            <a:gdLst/>
            <a:ahLst/>
            <a:cxnLst/>
            <a:rect l="l" t="t" r="r" b="b"/>
            <a:pathLst>
              <a:path w="609600" h="1080135">
                <a:moveTo>
                  <a:pt x="609473" y="615950"/>
                </a:moveTo>
                <a:lnTo>
                  <a:pt x="598792" y="609727"/>
                </a:lnTo>
                <a:lnTo>
                  <a:pt x="520827" y="564261"/>
                </a:lnTo>
                <a:lnTo>
                  <a:pt x="516890" y="565277"/>
                </a:lnTo>
                <a:lnTo>
                  <a:pt x="515239" y="568325"/>
                </a:lnTo>
                <a:lnTo>
                  <a:pt x="513461" y="571373"/>
                </a:lnTo>
                <a:lnTo>
                  <a:pt x="514477" y="575310"/>
                </a:lnTo>
                <a:lnTo>
                  <a:pt x="573468" y="609727"/>
                </a:lnTo>
                <a:lnTo>
                  <a:pt x="301244" y="609727"/>
                </a:lnTo>
                <a:lnTo>
                  <a:pt x="298450" y="612521"/>
                </a:lnTo>
                <a:lnTo>
                  <a:pt x="298450" y="1066927"/>
                </a:lnTo>
                <a:lnTo>
                  <a:pt x="0" y="1066927"/>
                </a:lnTo>
                <a:lnTo>
                  <a:pt x="0" y="1079627"/>
                </a:lnTo>
                <a:lnTo>
                  <a:pt x="308229" y="1079627"/>
                </a:lnTo>
                <a:lnTo>
                  <a:pt x="311150" y="1076706"/>
                </a:lnTo>
                <a:lnTo>
                  <a:pt x="311150" y="1073150"/>
                </a:lnTo>
                <a:lnTo>
                  <a:pt x="311150" y="1066927"/>
                </a:lnTo>
                <a:lnTo>
                  <a:pt x="311150" y="622427"/>
                </a:lnTo>
                <a:lnTo>
                  <a:pt x="573252" y="622427"/>
                </a:lnTo>
                <a:lnTo>
                  <a:pt x="514477" y="656717"/>
                </a:lnTo>
                <a:lnTo>
                  <a:pt x="513461" y="660654"/>
                </a:lnTo>
                <a:lnTo>
                  <a:pt x="515239" y="663702"/>
                </a:lnTo>
                <a:lnTo>
                  <a:pt x="516890" y="666750"/>
                </a:lnTo>
                <a:lnTo>
                  <a:pt x="520827" y="667766"/>
                </a:lnTo>
                <a:lnTo>
                  <a:pt x="598385" y="622427"/>
                </a:lnTo>
                <a:lnTo>
                  <a:pt x="609473" y="615950"/>
                </a:lnTo>
                <a:close/>
              </a:path>
              <a:path w="609600" h="1080135">
                <a:moveTo>
                  <a:pt x="609473" y="311150"/>
                </a:moveTo>
                <a:lnTo>
                  <a:pt x="598576" y="304800"/>
                </a:lnTo>
                <a:lnTo>
                  <a:pt x="520827" y="259461"/>
                </a:lnTo>
                <a:lnTo>
                  <a:pt x="516890" y="260477"/>
                </a:lnTo>
                <a:lnTo>
                  <a:pt x="515239" y="263525"/>
                </a:lnTo>
                <a:lnTo>
                  <a:pt x="513461" y="266573"/>
                </a:lnTo>
                <a:lnTo>
                  <a:pt x="514477" y="270510"/>
                </a:lnTo>
                <a:lnTo>
                  <a:pt x="573252" y="304800"/>
                </a:lnTo>
                <a:lnTo>
                  <a:pt x="311150" y="304800"/>
                </a:lnTo>
                <a:lnTo>
                  <a:pt x="311150" y="12700"/>
                </a:lnTo>
                <a:lnTo>
                  <a:pt x="311150" y="6350"/>
                </a:lnTo>
                <a:lnTo>
                  <a:pt x="311150" y="2921"/>
                </a:lnTo>
                <a:lnTo>
                  <a:pt x="308229" y="0"/>
                </a:lnTo>
                <a:lnTo>
                  <a:pt x="0" y="0"/>
                </a:lnTo>
                <a:lnTo>
                  <a:pt x="0" y="12700"/>
                </a:lnTo>
                <a:lnTo>
                  <a:pt x="298450" y="12700"/>
                </a:lnTo>
                <a:lnTo>
                  <a:pt x="298450" y="314706"/>
                </a:lnTo>
                <a:lnTo>
                  <a:pt x="301244" y="317500"/>
                </a:lnTo>
                <a:lnTo>
                  <a:pt x="573468" y="317500"/>
                </a:lnTo>
                <a:lnTo>
                  <a:pt x="514477" y="351917"/>
                </a:lnTo>
                <a:lnTo>
                  <a:pt x="513461" y="355854"/>
                </a:lnTo>
                <a:lnTo>
                  <a:pt x="515239" y="358902"/>
                </a:lnTo>
                <a:lnTo>
                  <a:pt x="516890" y="361950"/>
                </a:lnTo>
                <a:lnTo>
                  <a:pt x="520827" y="362966"/>
                </a:lnTo>
                <a:lnTo>
                  <a:pt x="598601" y="317500"/>
                </a:lnTo>
                <a:lnTo>
                  <a:pt x="609473" y="311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566659" y="3265494"/>
            <a:ext cx="53911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sz="2000" spc="-25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91400" y="2962275"/>
            <a:ext cx="1003935" cy="695325"/>
            <a:chOff x="7391400" y="2962275"/>
            <a:chExt cx="1003935" cy="69532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57591" y="3236975"/>
              <a:ext cx="237616" cy="10299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1400" y="2962275"/>
              <a:ext cx="762000" cy="695325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477759" y="3133153"/>
            <a:ext cx="56388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342518"/>
            <a:ext cx="5791835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Closure</a:t>
            </a:r>
            <a:r>
              <a:rPr spc="-1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Property Results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2761" y="1949388"/>
            <a:ext cx="7545705" cy="42830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2043430" algn="l"/>
              </a:tabLst>
            </a:pPr>
            <a:r>
              <a:rPr sz="2750" spc="-10" dirty="0">
                <a:latin typeface="Arial MT"/>
                <a:cs typeface="Arial MT"/>
              </a:rPr>
              <a:t>Recursive</a:t>
            </a:r>
            <a:r>
              <a:rPr sz="2750" dirty="0">
                <a:latin typeface="Arial MT"/>
                <a:cs typeface="Arial MT"/>
              </a:rPr>
              <a:t>	languages</a:t>
            </a:r>
            <a:r>
              <a:rPr sz="2750" spc="1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4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also</a:t>
            </a:r>
            <a:r>
              <a:rPr sz="2750" spc="1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closed</a:t>
            </a:r>
            <a:r>
              <a:rPr sz="2750" spc="19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under:</a:t>
            </a:r>
            <a:endParaRPr sz="275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spc="-10" dirty="0">
                <a:latin typeface="Arial MT"/>
                <a:cs typeface="Arial MT"/>
              </a:rPr>
              <a:t>Concatenation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Kleene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closure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(star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operator)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Homomorphism, and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inverse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homomorphism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750" dirty="0">
                <a:latin typeface="Arial MT"/>
                <a:cs typeface="Arial MT"/>
              </a:rPr>
              <a:t>RE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languages</a:t>
            </a:r>
            <a:r>
              <a:rPr sz="2750" spc="2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1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closed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under:</a:t>
            </a:r>
            <a:endParaRPr sz="275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5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Union,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intersection,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concatenation,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Kleene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closure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970"/>
              </a:spcBef>
              <a:buClr>
                <a:srgbClr val="FF0000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750" dirty="0">
                <a:latin typeface="Arial MT"/>
                <a:cs typeface="Arial MT"/>
              </a:rPr>
              <a:t>RE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languages</a:t>
            </a:r>
            <a:r>
              <a:rPr sz="2750" spc="254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180" dirty="0">
                <a:latin typeface="Arial MT"/>
                <a:cs typeface="Arial MT"/>
              </a:rPr>
              <a:t> </a:t>
            </a:r>
            <a:r>
              <a:rPr sz="2750" i="1" dirty="0">
                <a:latin typeface="Arial"/>
                <a:cs typeface="Arial"/>
              </a:rPr>
              <a:t>not</a:t>
            </a:r>
            <a:r>
              <a:rPr sz="2750" i="1" spc="-30" dirty="0">
                <a:latin typeface="Arial"/>
                <a:cs typeface="Arial"/>
              </a:rPr>
              <a:t> </a:t>
            </a:r>
            <a:r>
              <a:rPr sz="2750" dirty="0">
                <a:latin typeface="Arial MT"/>
                <a:cs typeface="Arial MT"/>
              </a:rPr>
              <a:t>closed</a:t>
            </a:r>
            <a:r>
              <a:rPr sz="2750" spc="25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under:</a:t>
            </a:r>
            <a:endParaRPr sz="275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spc="-10" dirty="0">
                <a:latin typeface="Arial MT"/>
                <a:cs typeface="Arial MT"/>
              </a:rPr>
              <a:t>complementation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1562" y="4957826"/>
            <a:ext cx="7773034" cy="0"/>
          </a:xfrm>
          <a:custGeom>
            <a:avLst/>
            <a:gdLst/>
            <a:ahLst/>
            <a:cxnLst/>
            <a:rect l="l" t="t" r="r" b="b"/>
            <a:pathLst>
              <a:path w="7773034">
                <a:moveTo>
                  <a:pt x="0" y="0"/>
                </a:moveTo>
                <a:lnTo>
                  <a:pt x="77724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456055"/>
            <a:chOff x="123825" y="990600"/>
            <a:chExt cx="9020175" cy="145605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52876" y="1761362"/>
              <a:ext cx="2286000" cy="685165"/>
            </a:xfrm>
            <a:custGeom>
              <a:avLst/>
              <a:gdLst/>
              <a:ahLst/>
              <a:cxnLst/>
              <a:rect l="l" t="t" r="r" b="b"/>
              <a:pathLst>
                <a:path w="2286000" h="685164">
                  <a:moveTo>
                    <a:pt x="2285873" y="684911"/>
                  </a:moveTo>
                  <a:lnTo>
                    <a:pt x="2268550" y="658368"/>
                  </a:lnTo>
                  <a:lnTo>
                    <a:pt x="2239391" y="613664"/>
                  </a:lnTo>
                  <a:lnTo>
                    <a:pt x="2223363" y="641057"/>
                  </a:lnTo>
                  <a:lnTo>
                    <a:pt x="1127125" y="0"/>
                  </a:lnTo>
                  <a:lnTo>
                    <a:pt x="1123886" y="5524"/>
                  </a:lnTo>
                  <a:lnTo>
                    <a:pt x="1120648" y="127"/>
                  </a:lnTo>
                  <a:lnTo>
                    <a:pt x="62026" y="634098"/>
                  </a:lnTo>
                  <a:lnTo>
                    <a:pt x="45720" y="606806"/>
                  </a:lnTo>
                  <a:lnTo>
                    <a:pt x="0" y="678561"/>
                  </a:lnTo>
                  <a:lnTo>
                    <a:pt x="84836" y="672211"/>
                  </a:lnTo>
                  <a:lnTo>
                    <a:pt x="72453" y="651510"/>
                  </a:lnTo>
                  <a:lnTo>
                    <a:pt x="68541" y="644994"/>
                  </a:lnTo>
                  <a:lnTo>
                    <a:pt x="1123810" y="12903"/>
                  </a:lnTo>
                  <a:lnTo>
                    <a:pt x="2216988" y="651967"/>
                  </a:lnTo>
                  <a:lnTo>
                    <a:pt x="2200910" y="679450"/>
                  </a:lnTo>
                  <a:lnTo>
                    <a:pt x="2285873" y="684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0947" y="424878"/>
            <a:ext cx="727773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Decidable</a:t>
            </a:r>
            <a:r>
              <a:rPr sz="32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32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Undecidable</a:t>
            </a:r>
            <a:r>
              <a:rPr sz="32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333399"/>
                </a:solidFill>
                <a:latin typeface="Arial"/>
                <a:cs typeface="Arial"/>
              </a:rPr>
              <a:t>Problems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92803" y="1252219"/>
            <a:ext cx="13195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omic Sans MS"/>
                <a:cs typeface="Comic Sans MS"/>
              </a:rPr>
              <a:t>Problem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5250" y="2458719"/>
            <a:ext cx="176466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omic Sans MS"/>
                <a:cs typeface="Comic Sans MS"/>
              </a:rPr>
              <a:t>Unsolvable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8704" y="2487294"/>
            <a:ext cx="14001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latin typeface="Comic Sans MS"/>
                <a:cs typeface="Comic Sans MS"/>
              </a:rPr>
              <a:t>Solvable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00301" y="2990214"/>
            <a:ext cx="2487930" cy="845185"/>
          </a:xfrm>
          <a:custGeom>
            <a:avLst/>
            <a:gdLst/>
            <a:ahLst/>
            <a:cxnLst/>
            <a:rect l="l" t="t" r="r" b="b"/>
            <a:pathLst>
              <a:path w="2487929" h="845185">
                <a:moveTo>
                  <a:pt x="1116457" y="10541"/>
                </a:moveTo>
                <a:lnTo>
                  <a:pt x="1109091" y="254"/>
                </a:lnTo>
                <a:lnTo>
                  <a:pt x="57975" y="758939"/>
                </a:lnTo>
                <a:lnTo>
                  <a:pt x="39370" y="733171"/>
                </a:lnTo>
                <a:lnTo>
                  <a:pt x="0" y="808609"/>
                </a:lnTo>
                <a:lnTo>
                  <a:pt x="84074" y="795020"/>
                </a:lnTo>
                <a:lnTo>
                  <a:pt x="70751" y="776605"/>
                </a:lnTo>
                <a:lnTo>
                  <a:pt x="65392" y="769188"/>
                </a:lnTo>
                <a:lnTo>
                  <a:pt x="1116457" y="10541"/>
                </a:lnTo>
                <a:close/>
              </a:path>
              <a:path w="2487929" h="845185">
                <a:moveTo>
                  <a:pt x="2487549" y="845185"/>
                </a:moveTo>
                <a:lnTo>
                  <a:pt x="2470264" y="816737"/>
                </a:lnTo>
                <a:lnTo>
                  <a:pt x="2443353" y="772414"/>
                </a:lnTo>
                <a:lnTo>
                  <a:pt x="2426436" y="799223"/>
                </a:lnTo>
                <a:lnTo>
                  <a:pt x="1155827" y="0"/>
                </a:lnTo>
                <a:lnTo>
                  <a:pt x="1149096" y="10795"/>
                </a:lnTo>
                <a:lnTo>
                  <a:pt x="2419642" y="809980"/>
                </a:lnTo>
                <a:lnTo>
                  <a:pt x="2402713" y="836803"/>
                </a:lnTo>
                <a:lnTo>
                  <a:pt x="2487549" y="845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5775" y="3737511"/>
            <a:ext cx="2753360" cy="13836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740410" algn="r">
              <a:lnSpc>
                <a:spcPct val="100000"/>
              </a:lnSpc>
              <a:spcBef>
                <a:spcPts val="335"/>
              </a:spcBef>
            </a:pPr>
            <a:r>
              <a:rPr sz="2400" spc="-10" dirty="0">
                <a:latin typeface="Comic Sans MS"/>
                <a:cs typeface="Comic Sans MS"/>
              </a:rPr>
              <a:t>Decidable</a:t>
            </a:r>
            <a:endParaRPr sz="2400">
              <a:latin typeface="Comic Sans MS"/>
              <a:cs typeface="Comic Sans MS"/>
            </a:endParaRPr>
          </a:p>
          <a:p>
            <a:pPr marR="812800" algn="r">
              <a:lnSpc>
                <a:spcPct val="100000"/>
              </a:lnSpc>
              <a:spcBef>
                <a:spcPts val="300"/>
              </a:spcBef>
            </a:pPr>
            <a:r>
              <a:rPr sz="2750" spc="-10" dirty="0">
                <a:solidFill>
                  <a:srgbClr val="7575D1"/>
                </a:solidFill>
                <a:latin typeface="Comic Sans MS"/>
                <a:cs typeface="Comic Sans MS"/>
              </a:rPr>
              <a:t>(Algorithm)</a:t>
            </a:r>
            <a:endParaRPr sz="2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Solution</a:t>
            </a:r>
            <a:r>
              <a:rPr sz="24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definite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6130" y="3739955"/>
            <a:ext cx="4585335" cy="13919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spc="-10" dirty="0">
                <a:latin typeface="Comic Sans MS"/>
                <a:cs typeface="Comic Sans MS"/>
              </a:rPr>
              <a:t>Undecidable</a:t>
            </a:r>
            <a:endParaRPr sz="2400">
              <a:latin typeface="Comic Sans MS"/>
              <a:cs typeface="Comic Sans MS"/>
            </a:endParaRPr>
          </a:p>
          <a:p>
            <a:pPr marL="441959">
              <a:lnSpc>
                <a:spcPct val="100000"/>
              </a:lnSpc>
              <a:spcBef>
                <a:spcPts val="250"/>
              </a:spcBef>
            </a:pPr>
            <a:r>
              <a:rPr sz="2750" spc="-10" dirty="0">
                <a:solidFill>
                  <a:srgbClr val="7575D1"/>
                </a:solidFill>
                <a:latin typeface="Comic Sans MS"/>
                <a:cs typeface="Comic Sans MS"/>
              </a:rPr>
              <a:t>(Procedure)</a:t>
            </a:r>
            <a:endParaRPr sz="2750">
              <a:latin typeface="Comic Sans MS"/>
              <a:cs typeface="Comic Sans MS"/>
            </a:endParaRPr>
          </a:p>
          <a:p>
            <a:pPr marL="367030">
              <a:lnSpc>
                <a:spcPct val="100000"/>
              </a:lnSpc>
              <a:spcBef>
                <a:spcPts val="1250"/>
              </a:spcBef>
            </a:pP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Sometime</a:t>
            </a:r>
            <a:r>
              <a:rPr sz="24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yes</a:t>
            </a:r>
            <a:r>
              <a:rPr sz="24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or</a:t>
            </a:r>
            <a:r>
              <a:rPr sz="2400" spc="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sometime</a:t>
            </a:r>
            <a:r>
              <a:rPr sz="2400" spc="-1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84580"/>
            <a:ext cx="723455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Example</a:t>
            </a:r>
            <a:r>
              <a:rPr sz="3950" spc="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395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Decidable</a:t>
            </a:r>
            <a:r>
              <a:rPr sz="3950" spc="2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333399"/>
                </a:solidFill>
                <a:latin typeface="Arial MT"/>
                <a:cs typeface="Arial MT"/>
              </a:rPr>
              <a:t>Problems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952688"/>
            <a:ext cx="8775065" cy="33159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750" dirty="0">
                <a:latin typeface="Arial MT"/>
                <a:cs typeface="Arial MT"/>
              </a:rPr>
              <a:t>Does</a:t>
            </a:r>
            <a:r>
              <a:rPr sz="2750" spc="10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finite</a:t>
            </a:r>
            <a:r>
              <a:rPr sz="2750" spc="2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Automata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Accept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Regular</a:t>
            </a:r>
            <a:r>
              <a:rPr sz="2750" spc="2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Language?</a:t>
            </a:r>
            <a:endParaRPr sz="2750">
              <a:latin typeface="Arial MT"/>
              <a:cs typeface="Arial MT"/>
            </a:endParaRPr>
          </a:p>
          <a:p>
            <a:pPr marL="355600" marR="5080" indent="-343535">
              <a:lnSpc>
                <a:spcPct val="102400"/>
              </a:lnSpc>
              <a:spcBef>
                <a:spcPts val="6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750" dirty="0">
                <a:latin typeface="Arial MT"/>
                <a:cs typeface="Arial MT"/>
              </a:rPr>
              <a:t>L1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L2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two</a:t>
            </a:r>
            <a:r>
              <a:rPr sz="2750" spc="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regular</a:t>
            </a:r>
            <a:r>
              <a:rPr sz="2750" spc="27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languages,</a:t>
            </a:r>
            <a:r>
              <a:rPr sz="2750" spc="27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are</a:t>
            </a:r>
            <a:r>
              <a:rPr sz="2750" spc="17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they</a:t>
            </a:r>
            <a:r>
              <a:rPr sz="2750" spc="10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closed </a:t>
            </a:r>
            <a:r>
              <a:rPr sz="2750" dirty="0">
                <a:latin typeface="Arial MT"/>
                <a:cs typeface="Arial MT"/>
              </a:rPr>
              <a:t>under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following</a:t>
            </a:r>
            <a:r>
              <a:rPr sz="2750" spc="31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property:</a:t>
            </a:r>
            <a:endParaRPr sz="2750">
              <a:latin typeface="Arial MT"/>
              <a:cs typeface="Arial MT"/>
            </a:endParaRPr>
          </a:p>
          <a:p>
            <a:pPr marL="756285" lvl="1" indent="-28575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spc="-10" dirty="0">
                <a:latin typeface="Arial MT"/>
                <a:cs typeface="Arial MT"/>
              </a:rPr>
              <a:t>Union</a:t>
            </a:r>
            <a:endParaRPr sz="2400">
              <a:latin typeface="Arial MT"/>
              <a:cs typeface="Arial MT"/>
            </a:endParaRPr>
          </a:p>
          <a:p>
            <a:pPr marL="756285" lvl="1" indent="-28575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spc="-10" dirty="0">
                <a:latin typeface="Arial MT"/>
                <a:cs typeface="Arial MT"/>
              </a:rPr>
              <a:t>Concatenation</a:t>
            </a:r>
            <a:endParaRPr sz="2400">
              <a:latin typeface="Arial MT"/>
              <a:cs typeface="Arial MT"/>
            </a:endParaRPr>
          </a:p>
          <a:p>
            <a:pPr marL="756285" lvl="1" indent="-285750"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SzPct val="562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Kleene</a:t>
            </a:r>
            <a:r>
              <a:rPr sz="2400" spc="-10" dirty="0">
                <a:latin typeface="Arial MT"/>
                <a:cs typeface="Arial MT"/>
              </a:rPr>
              <a:t> Closure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750" dirty="0">
                <a:latin typeface="Arial MT"/>
                <a:cs typeface="Arial MT"/>
              </a:rPr>
              <a:t>If</a:t>
            </a:r>
            <a:r>
              <a:rPr sz="2750" spc="1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L1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10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L2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10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CFL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then</a:t>
            </a:r>
            <a:r>
              <a:rPr sz="2750" spc="10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L1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U</a:t>
            </a:r>
            <a:r>
              <a:rPr sz="2750" spc="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L2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105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CFL?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84580"/>
            <a:ext cx="77958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Example</a:t>
            </a:r>
            <a:r>
              <a:rPr sz="3950" spc="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395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Undecidable</a:t>
            </a:r>
            <a:r>
              <a:rPr sz="3950" spc="2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333399"/>
                </a:solidFill>
                <a:latin typeface="Arial MT"/>
                <a:cs typeface="Arial MT"/>
              </a:rPr>
              <a:t>Problems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0" y="2044382"/>
            <a:ext cx="8969375" cy="39477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31800" marR="1496695" indent="-343535">
              <a:lnSpc>
                <a:spcPct val="102299"/>
              </a:lnSpc>
              <a:spcBef>
                <a:spcPts val="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800" algn="l"/>
              </a:tabLst>
            </a:pPr>
            <a:r>
              <a:rPr sz="2750" dirty="0">
                <a:latin typeface="Arial MT"/>
                <a:cs typeface="Arial MT"/>
              </a:rPr>
              <a:t>For</a:t>
            </a:r>
            <a:r>
              <a:rPr sz="2750" spc="-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given</a:t>
            </a:r>
            <a:r>
              <a:rPr sz="2750" spc="3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context</a:t>
            </a:r>
            <a:r>
              <a:rPr sz="2750" spc="18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free</a:t>
            </a:r>
            <a:r>
              <a:rPr sz="2750" spc="1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Grammer</a:t>
            </a:r>
            <a:r>
              <a:rPr sz="2750" spc="18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G,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L(G)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is </a:t>
            </a:r>
            <a:r>
              <a:rPr sz="2750" spc="-10" dirty="0">
                <a:latin typeface="Arial MT"/>
                <a:cs typeface="Arial MT"/>
              </a:rPr>
              <a:t>ambiguous?</a:t>
            </a:r>
            <a:endParaRPr sz="2750">
              <a:latin typeface="Arial MT"/>
              <a:cs typeface="Arial MT"/>
            </a:endParaRPr>
          </a:p>
          <a:p>
            <a:pPr marL="431800" marR="88265" indent="-343535">
              <a:lnSpc>
                <a:spcPct val="102400"/>
              </a:lnSpc>
              <a:spcBef>
                <a:spcPts val="6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31800" algn="l"/>
              </a:tabLst>
            </a:pPr>
            <a:r>
              <a:rPr sz="2750" dirty="0">
                <a:latin typeface="Arial MT"/>
                <a:cs typeface="Arial MT"/>
              </a:rPr>
              <a:t>For</a:t>
            </a:r>
            <a:r>
              <a:rPr sz="2750" spc="-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two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given</a:t>
            </a:r>
            <a:r>
              <a:rPr sz="2750" spc="34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CFL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L1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L2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whether</a:t>
            </a:r>
            <a:r>
              <a:rPr sz="2750" spc="1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L1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spc="-770" dirty="0">
                <a:latin typeface="Arial MT"/>
                <a:cs typeface="Arial MT"/>
              </a:rPr>
              <a:t>∩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L2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19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CFL </a:t>
            </a:r>
            <a:r>
              <a:rPr sz="2750" dirty="0">
                <a:latin typeface="Arial MT"/>
                <a:cs typeface="Arial MT"/>
              </a:rPr>
              <a:t>or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spc="-20" dirty="0">
                <a:latin typeface="Arial MT"/>
                <a:cs typeface="Arial MT"/>
              </a:rPr>
              <a:t>not?</a:t>
            </a:r>
            <a:endParaRPr sz="2750">
              <a:latin typeface="Arial MT"/>
              <a:cs typeface="Arial MT"/>
            </a:endParaRPr>
          </a:p>
          <a:p>
            <a:pPr marL="355600" marR="5080" indent="-343535">
              <a:lnSpc>
                <a:spcPct val="102400"/>
              </a:lnSpc>
              <a:spcBef>
                <a:spcPts val="254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  <a:tab pos="8283575" algn="l"/>
              </a:tabLst>
            </a:pPr>
            <a:r>
              <a:rPr sz="2750" dirty="0">
                <a:latin typeface="Arial MT"/>
                <a:cs typeface="Arial MT"/>
              </a:rPr>
              <a:t>A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Computational</a:t>
            </a:r>
            <a:r>
              <a:rPr sz="2750" spc="2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problem</a:t>
            </a:r>
            <a:r>
              <a:rPr sz="2750" spc="1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1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said</a:t>
            </a:r>
            <a:r>
              <a:rPr sz="2750" spc="2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be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unsolvable</a:t>
            </a:r>
            <a:r>
              <a:rPr sz="2750" dirty="0">
                <a:latin typeface="Arial MT"/>
                <a:cs typeface="Arial MT"/>
              </a:rPr>
              <a:t>	if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no </a:t>
            </a:r>
            <a:r>
              <a:rPr sz="2750" dirty="0">
                <a:latin typeface="Arial MT"/>
                <a:cs typeface="Arial MT"/>
              </a:rPr>
              <a:t>algorithm</a:t>
            </a:r>
            <a:r>
              <a:rPr sz="2750" spc="20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solve</a:t>
            </a:r>
            <a:r>
              <a:rPr sz="2750" spc="150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it.</a:t>
            </a:r>
            <a:endParaRPr sz="2750">
              <a:latin typeface="Arial MT"/>
              <a:cs typeface="Arial MT"/>
            </a:endParaRPr>
          </a:p>
          <a:p>
            <a:pPr marL="355600" marR="385445" indent="-343535">
              <a:lnSpc>
                <a:spcPct val="102400"/>
              </a:lnSpc>
              <a:spcBef>
                <a:spcPts val="6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750" dirty="0">
                <a:latin typeface="Arial MT"/>
                <a:cs typeface="Arial MT"/>
              </a:rPr>
              <a:t>A</a:t>
            </a:r>
            <a:r>
              <a:rPr sz="2750" spc="-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problem</a:t>
            </a:r>
            <a:r>
              <a:rPr sz="2750" spc="1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said</a:t>
            </a:r>
            <a:r>
              <a:rPr sz="2750" spc="20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to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be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undecidable</a:t>
            </a:r>
            <a:r>
              <a:rPr sz="2750" spc="2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if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it</a:t>
            </a:r>
            <a:r>
              <a:rPr sz="2750" spc="7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-1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decision </a:t>
            </a:r>
            <a:r>
              <a:rPr sz="2750" dirty="0">
                <a:latin typeface="Arial MT"/>
                <a:cs typeface="Arial MT"/>
              </a:rPr>
              <a:t>problem</a:t>
            </a:r>
            <a:r>
              <a:rPr sz="2750" spc="2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no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algorithm</a:t>
            </a:r>
            <a:r>
              <a:rPr sz="2750" spc="3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can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decide</a:t>
            </a:r>
            <a:r>
              <a:rPr sz="2750" spc="18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solution.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7426" y="2209731"/>
            <a:ext cx="5029200" cy="2677160"/>
            <a:chOff x="1757426" y="2209731"/>
            <a:chExt cx="5029200" cy="2677160"/>
          </a:xfrm>
        </p:grpSpPr>
        <p:sp>
          <p:nvSpPr>
            <p:cNvPr id="3" name="object 3"/>
            <p:cNvSpPr/>
            <p:nvPr/>
          </p:nvSpPr>
          <p:spPr>
            <a:xfrm>
              <a:off x="2290826" y="2214499"/>
              <a:ext cx="3733800" cy="2667000"/>
            </a:xfrm>
            <a:custGeom>
              <a:avLst/>
              <a:gdLst/>
              <a:ahLst/>
              <a:cxnLst/>
              <a:rect l="l" t="t" r="r" b="b"/>
              <a:pathLst>
                <a:path w="3733800" h="2667000">
                  <a:moveTo>
                    <a:pt x="0" y="2667000"/>
                  </a:moveTo>
                  <a:lnTo>
                    <a:pt x="3733800" y="26670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24499" y="2913125"/>
              <a:ext cx="762000" cy="1270000"/>
            </a:xfrm>
            <a:custGeom>
              <a:avLst/>
              <a:gdLst/>
              <a:ahLst/>
              <a:cxnLst/>
              <a:rect l="l" t="t" r="r" b="b"/>
              <a:pathLst>
                <a:path w="762000" h="1270000">
                  <a:moveTo>
                    <a:pt x="762000" y="1206373"/>
                  </a:moveTo>
                  <a:lnTo>
                    <a:pt x="749300" y="1200023"/>
                  </a:lnTo>
                  <a:lnTo>
                    <a:pt x="635000" y="1142873"/>
                  </a:lnTo>
                  <a:lnTo>
                    <a:pt x="635000" y="1200023"/>
                  </a:lnTo>
                  <a:lnTo>
                    <a:pt x="0" y="1200023"/>
                  </a:lnTo>
                  <a:lnTo>
                    <a:pt x="0" y="1212723"/>
                  </a:lnTo>
                  <a:lnTo>
                    <a:pt x="635000" y="1212850"/>
                  </a:lnTo>
                  <a:lnTo>
                    <a:pt x="635000" y="1270000"/>
                  </a:lnTo>
                  <a:lnTo>
                    <a:pt x="749071" y="1212850"/>
                  </a:lnTo>
                  <a:lnTo>
                    <a:pt x="762000" y="1206373"/>
                  </a:lnTo>
                  <a:close/>
                </a:path>
                <a:path w="762000" h="1270000">
                  <a:moveTo>
                    <a:pt x="762000" y="63500"/>
                  </a:moveTo>
                  <a:lnTo>
                    <a:pt x="635000" y="0"/>
                  </a:lnTo>
                  <a:lnTo>
                    <a:pt x="635000" y="57150"/>
                  </a:lnTo>
                  <a:lnTo>
                    <a:pt x="0" y="57023"/>
                  </a:lnTo>
                  <a:lnTo>
                    <a:pt x="0" y="69723"/>
                  </a:lnTo>
                  <a:lnTo>
                    <a:pt x="635000" y="69850"/>
                  </a:lnTo>
                  <a:lnTo>
                    <a:pt x="635000" y="127000"/>
                  </a:lnTo>
                  <a:lnTo>
                    <a:pt x="749300" y="69850"/>
                  </a:lnTo>
                  <a:lnTo>
                    <a:pt x="7620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7426" y="2735961"/>
              <a:ext cx="3890967" cy="1776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657" y="2805760"/>
            <a:ext cx="1167130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Input string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1325" y="1203147"/>
            <a:ext cx="1635125" cy="1913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Decision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On</a:t>
            </a:r>
            <a:r>
              <a:rPr sz="3200" spc="-3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9900"/>
                </a:solidFill>
                <a:latin typeface="Comic Sans MS"/>
                <a:cs typeface="Comic Sans MS"/>
              </a:rPr>
              <a:t>Halt:</a:t>
            </a:r>
            <a:endParaRPr sz="3200">
              <a:latin typeface="Comic Sans MS"/>
              <a:cs typeface="Comic Sans MS"/>
            </a:endParaRPr>
          </a:p>
          <a:p>
            <a:pPr marL="165100">
              <a:lnSpc>
                <a:spcPct val="100000"/>
              </a:lnSpc>
              <a:spcBef>
                <a:spcPts val="172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0306" y="3820223"/>
            <a:ext cx="13144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Reject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1314" y="1500162"/>
            <a:ext cx="2769235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91105" algn="l"/>
              </a:tabLst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Decider</a:t>
            </a:r>
            <a:r>
              <a:rPr sz="3200" spc="-8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	</a:t>
            </a:r>
            <a:r>
              <a:rPr sz="6075" i="1" spc="-127" baseline="-2057" dirty="0">
                <a:latin typeface="Comic Sans MS"/>
                <a:cs typeface="Comic Sans MS"/>
              </a:rPr>
              <a:t>L</a:t>
            </a:r>
            <a:endParaRPr sz="6075" baseline="-2057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0514" y="2169125"/>
            <a:ext cx="113220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400" i="1" spc="-15" baseline="13117" dirty="0">
                <a:latin typeface="Comic Sans MS"/>
                <a:cs typeface="Comic Sans MS"/>
              </a:rPr>
              <a:t>q</a:t>
            </a:r>
            <a:r>
              <a:rPr sz="2100" i="1" spc="-10" dirty="0">
                <a:latin typeface="Comic Sans MS"/>
                <a:cs typeface="Comic Sans MS"/>
              </a:rPr>
              <a:t>accept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192" y="4000275"/>
            <a:ext cx="7345045" cy="2226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endParaRPr sz="2000">
              <a:latin typeface="Times New Roman"/>
              <a:cs typeface="Times New Roman"/>
            </a:endParaRPr>
          </a:p>
          <a:p>
            <a:pPr marL="4008120">
              <a:lnSpc>
                <a:spcPct val="100000"/>
              </a:lnSpc>
            </a:pPr>
            <a:r>
              <a:rPr sz="5175" i="1" spc="-15" baseline="13687" dirty="0">
                <a:latin typeface="Comic Sans MS"/>
                <a:cs typeface="Comic Sans MS"/>
              </a:rPr>
              <a:t>q</a:t>
            </a:r>
            <a:r>
              <a:rPr sz="2000" i="1" spc="-10" dirty="0">
                <a:latin typeface="Comic Sans MS"/>
                <a:cs typeface="Comic Sans MS"/>
              </a:rPr>
              <a:t>reject</a:t>
            </a:r>
            <a:endParaRPr sz="2000">
              <a:latin typeface="Comic Sans MS"/>
              <a:cs typeface="Comic Sans MS"/>
            </a:endParaRPr>
          </a:p>
          <a:p>
            <a:pPr marL="25400" marR="17780">
              <a:lnSpc>
                <a:spcPct val="121300"/>
              </a:lnSpc>
              <a:spcBef>
                <a:spcPts val="146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string,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computation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reject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500" y="228130"/>
            <a:ext cx="5390515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717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50" i="1" spc="-165" dirty="0">
                <a:latin typeface="Comic Sans MS"/>
                <a:cs typeface="Comic Sans MS"/>
              </a:rPr>
              <a:t>L</a:t>
            </a:r>
            <a:r>
              <a:rPr sz="4050" i="1" spc="-280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99210" y="701040"/>
            <a:ext cx="75291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Undecidability</a:t>
            </a:r>
            <a:r>
              <a:rPr spc="-20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Complexity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0375" y="2157372"/>
            <a:ext cx="7526020" cy="4200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Arial MT"/>
                <a:cs typeface="Arial MT"/>
              </a:rPr>
              <a:t>Undecidability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Recursive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recursively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enumerable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languages.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Universal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Turing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Machines.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Limitations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ability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compute;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undecidable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problems.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Arial MT"/>
                <a:cs typeface="Arial MT"/>
              </a:rPr>
              <a:t>Computational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Complexity</a:t>
            </a:r>
            <a:endParaRPr sz="2400">
              <a:latin typeface="Arial MT"/>
              <a:cs typeface="Arial MT"/>
            </a:endParaRPr>
          </a:p>
          <a:p>
            <a:pPr marL="756285" marR="321310" lvl="1" indent="-286385">
              <a:lnSpc>
                <a:spcPts val="2100"/>
              </a:lnSpc>
              <a:spcBef>
                <a:spcPts val="62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Decidable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sufficient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algorithms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are </a:t>
            </a:r>
            <a:r>
              <a:rPr sz="2000" spc="-10" dirty="0">
                <a:latin typeface="Arial MT"/>
                <a:cs typeface="Arial MT"/>
              </a:rPr>
              <a:t>known.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Polynomial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computability.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notion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75" dirty="0">
                <a:latin typeface="Arial MT"/>
                <a:cs typeface="Arial MT"/>
              </a:rPr>
              <a:t> </a:t>
            </a:r>
            <a:r>
              <a:rPr sz="2000" spc="-40" dirty="0">
                <a:latin typeface="Arial MT"/>
                <a:cs typeface="Arial MT"/>
              </a:rPr>
              <a:t>NP-</a:t>
            </a:r>
            <a:r>
              <a:rPr sz="2000" dirty="0">
                <a:latin typeface="Arial MT"/>
                <a:cs typeface="Arial MT"/>
              </a:rPr>
              <a:t>completeness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reductions.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Examples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hard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problems.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0"/>
              </a:spcBef>
              <a:buClr>
                <a:srgbClr val="FF0000"/>
              </a:buClr>
              <a:buFont typeface="Wingdings"/>
              <a:buChar char=""/>
            </a:pP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  <a:tab pos="5442585" algn="l"/>
              </a:tabLst>
            </a:pPr>
            <a:r>
              <a:rPr sz="2400" dirty="0">
                <a:latin typeface="Arial MT"/>
                <a:cs typeface="Arial MT"/>
              </a:rPr>
              <a:t>Let’s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big-</a:t>
            </a:r>
            <a:r>
              <a:rPr sz="2400" dirty="0">
                <a:latin typeface="Arial MT"/>
                <a:cs typeface="Arial MT"/>
              </a:rPr>
              <a:t>picture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overview</a:t>
            </a:r>
            <a:r>
              <a:rPr sz="2400" dirty="0">
                <a:latin typeface="Arial MT"/>
                <a:cs typeface="Arial MT"/>
              </a:rPr>
              <a:t>	of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these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topics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5626" y="2133531"/>
            <a:ext cx="4272280" cy="2677160"/>
            <a:chOff x="2595626" y="2133531"/>
            <a:chExt cx="4272280" cy="2677160"/>
          </a:xfrm>
        </p:grpSpPr>
        <p:sp>
          <p:nvSpPr>
            <p:cNvPr id="3" name="object 3"/>
            <p:cNvSpPr/>
            <p:nvPr/>
          </p:nvSpPr>
          <p:spPr>
            <a:xfrm>
              <a:off x="3129026" y="2138299"/>
              <a:ext cx="3733800" cy="2667000"/>
            </a:xfrm>
            <a:custGeom>
              <a:avLst/>
              <a:gdLst/>
              <a:ahLst/>
              <a:cxnLst/>
              <a:rect l="l" t="t" r="r" b="b"/>
              <a:pathLst>
                <a:path w="3733800" h="2667000">
                  <a:moveTo>
                    <a:pt x="0" y="2667000"/>
                  </a:moveTo>
                  <a:lnTo>
                    <a:pt x="3733800" y="26670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5626" y="2659761"/>
              <a:ext cx="3890967" cy="209931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8710" y="1368931"/>
            <a:ext cx="7654290" cy="50863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30095" algn="r">
              <a:lnSpc>
                <a:spcPct val="100000"/>
              </a:lnSpc>
              <a:spcBef>
                <a:spcPts val="555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Machine</a:t>
            </a:r>
            <a:r>
              <a:rPr sz="3200" spc="-95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r>
              <a:rPr sz="3200" spc="3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6075" i="1" spc="-75" baseline="-2057" dirty="0">
                <a:latin typeface="Comic Sans MS"/>
                <a:cs typeface="Comic Sans MS"/>
              </a:rPr>
              <a:t>L</a:t>
            </a:r>
            <a:endParaRPr sz="6075" baseline="-2057">
              <a:latin typeface="Comic Sans MS"/>
              <a:cs typeface="Comic Sans MS"/>
            </a:endParaRPr>
          </a:p>
          <a:p>
            <a:pPr marR="2021839" algn="r">
              <a:lnSpc>
                <a:spcPct val="100000"/>
              </a:lnSpc>
              <a:spcBef>
                <a:spcPts val="380"/>
              </a:spcBef>
            </a:pPr>
            <a:r>
              <a:rPr sz="5400" i="1" spc="-15" baseline="13117" dirty="0">
                <a:latin typeface="Comic Sans MS"/>
                <a:cs typeface="Comic Sans MS"/>
              </a:rPr>
              <a:t>q</a:t>
            </a:r>
            <a:r>
              <a:rPr sz="2100" i="1" spc="-10" dirty="0">
                <a:latin typeface="Comic Sans MS"/>
                <a:cs typeface="Comic Sans MS"/>
              </a:rPr>
              <a:t>accept</a:t>
            </a:r>
            <a:endParaRPr sz="2100">
              <a:latin typeface="Comic Sans MS"/>
              <a:cs typeface="Comic Sans MS"/>
            </a:endParaRPr>
          </a:p>
          <a:p>
            <a:pPr marL="50800" marR="6454140">
              <a:lnSpc>
                <a:spcPct val="121300"/>
              </a:lnSpc>
              <a:spcBef>
                <a:spcPts val="68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Input string</a:t>
            </a:r>
            <a:endParaRPr sz="3200">
              <a:latin typeface="Comic Sans MS"/>
              <a:cs typeface="Comic Sans MS"/>
            </a:endParaRPr>
          </a:p>
          <a:p>
            <a:pPr marR="2054860" algn="r">
              <a:lnSpc>
                <a:spcPct val="100000"/>
              </a:lnSpc>
              <a:spcBef>
                <a:spcPts val="2515"/>
              </a:spcBef>
            </a:pPr>
            <a:r>
              <a:rPr sz="5175" i="1" spc="-15" baseline="13687" dirty="0">
                <a:latin typeface="Comic Sans MS"/>
                <a:cs typeface="Comic Sans MS"/>
              </a:rPr>
              <a:t>q</a:t>
            </a:r>
            <a:r>
              <a:rPr sz="2000" i="1" spc="-10" dirty="0">
                <a:latin typeface="Comic Sans MS"/>
                <a:cs typeface="Comic Sans MS"/>
              </a:rPr>
              <a:t>reject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>
              <a:latin typeface="Comic Sans MS"/>
              <a:cs typeface="Comic Sans MS"/>
            </a:endParaRPr>
          </a:p>
          <a:p>
            <a:pPr marL="50800" marR="17780">
              <a:lnSpc>
                <a:spcPct val="1213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possible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 for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some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enters</a:t>
            </a:r>
            <a:r>
              <a:rPr sz="3200" spc="-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 infinite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loop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31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Turing-Acceptable</a:t>
            </a:r>
            <a:r>
              <a:rPr sz="3200" spc="-25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2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6075" i="1" baseline="-8230" dirty="0">
                <a:latin typeface="Comic Sans MS"/>
                <a:cs typeface="Comic Sans MS"/>
              </a:rPr>
              <a:t>L</a:t>
            </a:r>
            <a:r>
              <a:rPr sz="6075" i="1" spc="187" baseline="-8230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6289" y="166624"/>
            <a:ext cx="14725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omic Sans MS"/>
                <a:cs typeface="Comic Sans MS"/>
              </a:rPr>
              <a:t>Review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74039"/>
            <a:ext cx="3239770" cy="12077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5"/>
              </a:spcBef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Decidability</a:t>
            </a:r>
            <a:endParaRPr sz="32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Undecidability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9764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mic Sans MS"/>
                <a:cs typeface="Comic Sans MS"/>
              </a:rPr>
              <a:t>Proofs</a:t>
            </a:r>
            <a:r>
              <a:rPr sz="3600" spc="-3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of</a:t>
            </a:r>
            <a:r>
              <a:rPr sz="3600" spc="-35" dirty="0">
                <a:latin typeface="Comic Sans MS"/>
                <a:cs typeface="Comic Sans MS"/>
              </a:rPr>
              <a:t> </a:t>
            </a:r>
            <a:r>
              <a:rPr sz="3800" i="1" spc="-95" dirty="0">
                <a:latin typeface="Comic Sans MS"/>
                <a:cs typeface="Comic Sans MS"/>
              </a:rPr>
              <a:t>Decidability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337" y="2681351"/>
            <a:ext cx="7486650" cy="609600"/>
          </a:xfrm>
          <a:prstGeom prst="rect">
            <a:avLst/>
          </a:prstGeom>
          <a:ln w="28575">
            <a:solidFill>
              <a:srgbClr val="808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language</a:t>
            </a:r>
            <a:r>
              <a:rPr sz="3200" spc="-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decidable</a:t>
            </a:r>
            <a:r>
              <a:rPr sz="3200" spc="-1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5464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What</a:t>
            </a:r>
            <a:r>
              <a:rPr sz="3600" spc="-11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Decidable</a:t>
            </a:r>
            <a:r>
              <a:rPr sz="3600" spc="-10" dirty="0">
                <a:latin typeface="Comic Sans MS"/>
                <a:cs typeface="Comic Sans MS"/>
              </a:rPr>
              <a:t> Means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4392" y="1616455"/>
            <a:ext cx="7767320" cy="21012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0480">
              <a:lnSpc>
                <a:spcPts val="3829"/>
              </a:lnSpc>
              <a:spcBef>
                <a:spcPts val="26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-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i="1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3200" i="1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b="1" spc="-4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exists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i="1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3200" i="1" spc="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such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i="1" spc="-25" dirty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  <a:p>
            <a:pPr marL="438150" indent="-285750">
              <a:lnSpc>
                <a:spcPct val="100000"/>
              </a:lnSpc>
              <a:spcBef>
                <a:spcPts val="464"/>
              </a:spcBef>
              <a:buChar char="–"/>
              <a:tabLst>
                <a:tab pos="43815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5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i="1" dirty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750" i="1" spc="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75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900" i="1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r>
              <a:rPr sz="2900" i="1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i="1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i="1" spc="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enters</a:t>
            </a:r>
            <a:r>
              <a:rPr sz="2750" spc="2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q</a:t>
            </a:r>
            <a:r>
              <a:rPr sz="2775" spc="-15" baseline="-18018" dirty="0">
                <a:solidFill>
                  <a:srgbClr val="3333CC"/>
                </a:solidFill>
                <a:latin typeface="Times New Roman"/>
                <a:cs typeface="Times New Roman"/>
              </a:rPr>
              <a:t>Accept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endParaRPr sz="2750">
              <a:latin typeface="Comic Sans MS"/>
              <a:cs typeface="Comic Sans MS"/>
            </a:endParaRPr>
          </a:p>
          <a:p>
            <a:pPr marL="438150" indent="-285750">
              <a:lnSpc>
                <a:spcPct val="100000"/>
              </a:lnSpc>
              <a:spcBef>
                <a:spcPts val="725"/>
              </a:spcBef>
              <a:buChar char="–"/>
              <a:tabLst>
                <a:tab pos="43815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 </a:t>
            </a:r>
            <a:r>
              <a:rPr sz="2750" i="1" dirty="0">
                <a:solidFill>
                  <a:srgbClr val="3333CC"/>
                </a:solidFill>
                <a:latin typeface="Times New Roman"/>
                <a:cs typeface="Times New Roman"/>
              </a:rPr>
              <a:t>w</a:t>
            </a:r>
            <a:r>
              <a:rPr sz="2750" i="1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Symbol"/>
                <a:cs typeface="Symbol"/>
              </a:rPr>
              <a:t></a:t>
            </a:r>
            <a:r>
              <a:rPr sz="275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3333CC"/>
                </a:solidFill>
                <a:latin typeface="Times New Roman"/>
                <a:cs typeface="Times New Roman"/>
              </a:rPr>
              <a:t>L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r>
              <a:rPr sz="275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i="1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i="1" spc="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enters</a:t>
            </a:r>
            <a:r>
              <a:rPr sz="2750" spc="2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i="1" spc="-10" dirty="0">
                <a:solidFill>
                  <a:srgbClr val="3333CC"/>
                </a:solidFill>
                <a:latin typeface="Times New Roman"/>
                <a:cs typeface="Times New Roman"/>
              </a:rPr>
              <a:t>q</a:t>
            </a:r>
            <a:r>
              <a:rPr sz="2775" spc="-15" baseline="-18018" dirty="0">
                <a:solidFill>
                  <a:srgbClr val="3333CC"/>
                </a:solidFill>
                <a:latin typeface="Times New Roman"/>
                <a:cs typeface="Times New Roman"/>
              </a:rPr>
              <a:t>Reject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.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562" y="4043426"/>
            <a:ext cx="7648575" cy="1095375"/>
          </a:xfrm>
          <a:prstGeom prst="rect">
            <a:avLst/>
          </a:prstGeom>
          <a:ln w="28575">
            <a:solidFill>
              <a:srgbClr val="808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6995" marR="325755">
              <a:lnSpc>
                <a:spcPts val="3829"/>
              </a:lnSpc>
              <a:spcBef>
                <a:spcPts val="305"/>
              </a:spcBef>
            </a:pPr>
            <a:r>
              <a:rPr sz="3200" spc="-150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language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decidable,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show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construct</a:t>
            </a:r>
            <a:r>
              <a:rPr sz="3200" spc="-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decides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987" y="5300662"/>
            <a:ext cx="7562850" cy="847725"/>
          </a:xfrm>
          <a:prstGeom prst="rect">
            <a:avLst/>
          </a:prstGeom>
          <a:ln w="28575">
            <a:solidFill>
              <a:srgbClr val="FFCC00"/>
            </a:solidFill>
          </a:ln>
        </p:spPr>
        <p:txBody>
          <a:bodyPr vert="horz" wrap="square" lIns="0" tIns="26669" rIns="0" bIns="0" rtlCol="0">
            <a:spAutoFit/>
          </a:bodyPr>
          <a:lstStyle/>
          <a:p>
            <a:pPr marR="5715" algn="ctr">
              <a:lnSpc>
                <a:spcPts val="2865"/>
              </a:lnSpc>
              <a:spcBef>
                <a:spcPts val="209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proof,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convincing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argument</a:t>
            </a:r>
            <a:r>
              <a:rPr sz="2400" spc="-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R="9525" algn="ctr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TM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eventually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rejects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mic Sans MS"/>
                <a:cs typeface="Comic Sans MS"/>
              </a:rPr>
              <a:t>Proofs</a:t>
            </a:r>
            <a:r>
              <a:rPr sz="3600" spc="-4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of</a:t>
            </a:r>
            <a:r>
              <a:rPr sz="3600" spc="-30" dirty="0">
                <a:latin typeface="Comic Sans MS"/>
                <a:cs typeface="Comic Sans MS"/>
              </a:rPr>
              <a:t> </a:t>
            </a:r>
            <a:r>
              <a:rPr sz="3600" b="1" spc="-85" dirty="0">
                <a:latin typeface="Comic Sans MS"/>
                <a:cs typeface="Comic Sans MS"/>
              </a:rPr>
              <a:t>Un</a:t>
            </a:r>
            <a:r>
              <a:rPr sz="3800" i="1" spc="-85" dirty="0">
                <a:latin typeface="Comic Sans MS"/>
                <a:cs typeface="Comic Sans MS"/>
              </a:rPr>
              <a:t>decidability</a:t>
            </a:r>
            <a:endParaRPr sz="3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187" y="2719451"/>
            <a:ext cx="7915275" cy="609600"/>
          </a:xfrm>
          <a:prstGeom prst="rect">
            <a:avLst/>
          </a:prstGeom>
          <a:ln w="28575">
            <a:solidFill>
              <a:srgbClr val="808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0"/>
              </a:spcBef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language</a:t>
            </a:r>
            <a:r>
              <a:rPr sz="3200" spc="-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un</a:t>
            </a:r>
            <a:r>
              <a:rPr sz="3200" i="1" spc="-10" dirty="0">
                <a:latin typeface="Calibri"/>
                <a:cs typeface="Calibri"/>
              </a:rPr>
              <a:t>decidable</a:t>
            </a:r>
            <a:r>
              <a:rPr sz="3200" spc="-1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Proofs</a:t>
            </a:r>
            <a:r>
              <a:rPr sz="3600" spc="-4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of</a:t>
            </a:r>
            <a:r>
              <a:rPr sz="3600" spc="-30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Undecidability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587" y="2443226"/>
            <a:ext cx="7181850" cy="1581150"/>
          </a:xfrm>
          <a:prstGeom prst="rect">
            <a:avLst/>
          </a:prstGeom>
          <a:ln w="28575">
            <a:solidFill>
              <a:srgbClr val="008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7630" marR="330200">
              <a:lnSpc>
                <a:spcPts val="3829"/>
              </a:lnSpc>
              <a:spcBef>
                <a:spcPts val="275"/>
              </a:spcBef>
            </a:pPr>
            <a:r>
              <a:rPr sz="3200" spc="-15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language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undecidable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need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 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no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Turing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decide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language.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687" y="4824476"/>
            <a:ext cx="6991350" cy="495300"/>
          </a:xfrm>
          <a:prstGeom prst="rect">
            <a:avLst/>
          </a:prstGeom>
          <a:ln w="28575">
            <a:solidFill>
              <a:srgbClr val="FF33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reasoning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all</a:t>
            </a:r>
            <a:r>
              <a:rPr sz="2400" i="1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TMs.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665" y="166624"/>
            <a:ext cx="1294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omic Sans MS"/>
                <a:cs typeface="Comic Sans MS"/>
              </a:rPr>
              <a:t>Recall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74039"/>
            <a:ext cx="7380605" cy="28676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5"/>
              </a:spcBef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Decidability</a:t>
            </a:r>
            <a:endParaRPr sz="32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Undecidability</a:t>
            </a:r>
            <a:endParaRPr sz="3200">
              <a:latin typeface="Comic Sans MS"/>
              <a:cs typeface="Comic Sans MS"/>
            </a:endParaRPr>
          </a:p>
          <a:p>
            <a:pPr marL="470534" marR="5080" indent="-457834">
              <a:lnSpc>
                <a:spcPct val="101699"/>
              </a:lnSpc>
              <a:spcBef>
                <a:spcPts val="680"/>
              </a:spcBef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Recursive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Enumerable</a:t>
            </a:r>
            <a:r>
              <a:rPr sz="3200" spc="-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Recursive Language</a:t>
            </a:r>
            <a:endParaRPr sz="32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69430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“Languages”</a:t>
            </a:r>
            <a:r>
              <a:rPr spc="-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vs.</a:t>
            </a:r>
            <a:r>
              <a:rPr spc="-1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“Problems”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2761" y="2005583"/>
            <a:ext cx="6829425" cy="2086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dirty="0">
                <a:latin typeface="Arial MT"/>
                <a:cs typeface="Arial MT"/>
              </a:rPr>
              <a:t>A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“language”</a:t>
            </a:r>
            <a:r>
              <a:rPr sz="2600" spc="2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strings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600">
              <a:latin typeface="Arial MT"/>
              <a:cs typeface="Arial MT"/>
            </a:endParaRPr>
          </a:p>
          <a:p>
            <a:pPr marL="355600" marR="5080" indent="-343535">
              <a:lnSpc>
                <a:spcPts val="2850"/>
              </a:lnSpc>
            </a:pPr>
            <a:r>
              <a:rPr sz="2600" dirty="0">
                <a:latin typeface="Arial MT"/>
                <a:cs typeface="Arial MT"/>
              </a:rPr>
              <a:t>Any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“problem”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expressed</a:t>
            </a:r>
            <a:r>
              <a:rPr sz="2600" spc="1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all </a:t>
            </a:r>
            <a:r>
              <a:rPr sz="2600" dirty="0">
                <a:latin typeface="Arial MT"/>
                <a:cs typeface="Arial MT"/>
              </a:rPr>
              <a:t>strings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form:</a:t>
            </a:r>
            <a:endParaRPr sz="2600">
              <a:latin typeface="Arial MT"/>
              <a:cs typeface="Arial MT"/>
            </a:endParaRPr>
          </a:p>
          <a:p>
            <a:pPr marL="756285" indent="-286385">
              <a:lnSpc>
                <a:spcPct val="100000"/>
              </a:lnSpc>
              <a:spcBef>
                <a:spcPts val="2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latin typeface="Arial MT"/>
                <a:cs typeface="Arial MT"/>
              </a:rPr>
              <a:t>“&lt;input,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output&gt;”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2761" y="4981575"/>
            <a:ext cx="6084570" cy="7797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ts val="2780"/>
              </a:lnSpc>
              <a:spcBef>
                <a:spcPts val="505"/>
              </a:spcBef>
            </a:pPr>
            <a:r>
              <a:rPr sz="2600" dirty="0">
                <a:latin typeface="Arial MT"/>
                <a:cs typeface="Arial MT"/>
              </a:rPr>
              <a:t>==&gt;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Every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problem</a:t>
            </a:r>
            <a:r>
              <a:rPr sz="2600" spc="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also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corresponds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a </a:t>
            </a:r>
            <a:r>
              <a:rPr sz="2600" spc="-10" dirty="0">
                <a:latin typeface="Arial MT"/>
                <a:cs typeface="Arial MT"/>
              </a:rPr>
              <a:t>language!!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00" y="5848350"/>
            <a:ext cx="7686675" cy="400050"/>
          </a:xfrm>
          <a:prstGeom prst="rect">
            <a:avLst/>
          </a:prstGeom>
          <a:solidFill>
            <a:srgbClr val="FFCF00"/>
          </a:solidFill>
        </p:spPr>
        <p:txBody>
          <a:bodyPr vert="horz" wrap="square" lIns="0" tIns="476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5"/>
              </a:spcBef>
              <a:tabLst>
                <a:tab pos="4412615" algn="l"/>
              </a:tabLst>
            </a:pPr>
            <a:r>
              <a:rPr sz="2000" dirty="0">
                <a:latin typeface="Arial MT"/>
                <a:cs typeface="Arial MT"/>
              </a:rPr>
              <a:t>Think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language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“problem”</a:t>
            </a:r>
            <a:r>
              <a:rPr sz="2000" dirty="0">
                <a:latin typeface="Arial MT"/>
                <a:cs typeface="Arial MT"/>
              </a:rPr>
              <a:t>	==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i="1" dirty="0">
                <a:latin typeface="Arial"/>
                <a:cs typeface="Arial"/>
              </a:rPr>
              <a:t>verifier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problem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362" y="4500626"/>
            <a:ext cx="7772400" cy="400050"/>
          </a:xfrm>
          <a:prstGeom prst="rect">
            <a:avLst/>
          </a:prstGeom>
          <a:solidFill>
            <a:srgbClr val="87E9BD"/>
          </a:solidFill>
          <a:ln w="285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20"/>
              </a:spcBef>
            </a:pPr>
            <a:r>
              <a:rPr sz="2000" dirty="0">
                <a:latin typeface="Arial MT"/>
                <a:cs typeface="Arial MT"/>
              </a:rPr>
              <a:t>e.g.,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(a+b)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819" dirty="0">
                <a:latin typeface="Arial MT"/>
                <a:cs typeface="Arial MT"/>
              </a:rPr>
              <a:t>≡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Language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strings</a:t>
            </a:r>
            <a:r>
              <a:rPr sz="2000" spc="-1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{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“a#b,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a+b”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677" y="2484056"/>
            <a:ext cx="719518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Comic Sans MS"/>
                <a:cs typeface="Comic Sans MS"/>
              </a:rPr>
              <a:t>A</a:t>
            </a:r>
            <a:r>
              <a:rPr spc="-12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Universal</a:t>
            </a:r>
            <a:r>
              <a:rPr spc="-114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Turing</a:t>
            </a:r>
            <a:r>
              <a:rPr spc="-5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Machine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82" y="411797"/>
            <a:ext cx="8371840" cy="344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limitation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Machines: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3200">
              <a:latin typeface="Comic Sans MS"/>
              <a:cs typeface="Comic Sans MS"/>
            </a:endParaRPr>
          </a:p>
          <a:p>
            <a:pPr marL="827405" algn="ctr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“hardwired”</a:t>
            </a:r>
            <a:endParaRPr sz="3200">
              <a:latin typeface="Comic Sans MS"/>
              <a:cs typeface="Comic Sans MS"/>
            </a:endParaRPr>
          </a:p>
          <a:p>
            <a:pPr marL="5139055" marR="5080">
              <a:lnSpc>
                <a:spcPct val="121200"/>
              </a:lnSpc>
              <a:spcBef>
                <a:spcPts val="4359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they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execute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only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program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5345747"/>
            <a:ext cx="7111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Real</a:t>
            </a:r>
            <a:r>
              <a:rPr sz="3200" spc="-120" dirty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Computers</a:t>
            </a:r>
            <a:r>
              <a:rPr sz="3200" spc="-40" dirty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are</a:t>
            </a:r>
            <a:r>
              <a:rPr sz="3200" spc="70" dirty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re-</a:t>
            </a:r>
            <a:r>
              <a:rPr sz="3200" spc="-10" dirty="0">
                <a:solidFill>
                  <a:srgbClr val="FF00FF"/>
                </a:solidFill>
                <a:latin typeface="Comic Sans MS"/>
                <a:cs typeface="Comic Sans MS"/>
              </a:rPr>
              <a:t>programmable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2226" y="2290826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1981200" y="0"/>
                </a:moveTo>
                <a:lnTo>
                  <a:pt x="1976833" y="52411"/>
                </a:lnTo>
                <a:lnTo>
                  <a:pt x="1964397" y="100526"/>
                </a:lnTo>
                <a:lnTo>
                  <a:pt x="1944890" y="142971"/>
                </a:lnTo>
                <a:lnTo>
                  <a:pt x="1919309" y="178374"/>
                </a:lnTo>
                <a:lnTo>
                  <a:pt x="1888652" y="205362"/>
                </a:lnTo>
                <a:lnTo>
                  <a:pt x="1853917" y="222561"/>
                </a:lnTo>
                <a:lnTo>
                  <a:pt x="1816100" y="228600"/>
                </a:lnTo>
                <a:lnTo>
                  <a:pt x="1155700" y="228600"/>
                </a:lnTo>
                <a:lnTo>
                  <a:pt x="1117842" y="234631"/>
                </a:lnTo>
                <a:lnTo>
                  <a:pt x="1083091" y="251815"/>
                </a:lnTo>
                <a:lnTo>
                  <a:pt x="1052436" y="278785"/>
                </a:lnTo>
                <a:lnTo>
                  <a:pt x="1026869" y="314175"/>
                </a:lnTo>
                <a:lnTo>
                  <a:pt x="1007380" y="356618"/>
                </a:lnTo>
                <a:lnTo>
                  <a:pt x="994960" y="404748"/>
                </a:lnTo>
                <a:lnTo>
                  <a:pt x="990600" y="457200"/>
                </a:lnTo>
                <a:lnTo>
                  <a:pt x="986233" y="404748"/>
                </a:lnTo>
                <a:lnTo>
                  <a:pt x="973797" y="356618"/>
                </a:lnTo>
                <a:lnTo>
                  <a:pt x="954290" y="314175"/>
                </a:lnTo>
                <a:lnTo>
                  <a:pt x="928709" y="278785"/>
                </a:lnTo>
                <a:lnTo>
                  <a:pt x="898052" y="251815"/>
                </a:lnTo>
                <a:lnTo>
                  <a:pt x="863317" y="234631"/>
                </a:lnTo>
                <a:lnTo>
                  <a:pt x="825500" y="228600"/>
                </a:lnTo>
                <a:lnTo>
                  <a:pt x="165100" y="228600"/>
                </a:lnTo>
                <a:lnTo>
                  <a:pt x="127242" y="222561"/>
                </a:lnTo>
                <a:lnTo>
                  <a:pt x="92491" y="205362"/>
                </a:lnTo>
                <a:lnTo>
                  <a:pt x="61836" y="178374"/>
                </a:lnTo>
                <a:lnTo>
                  <a:pt x="36269" y="142971"/>
                </a:lnTo>
                <a:lnTo>
                  <a:pt x="16780" y="100526"/>
                </a:lnTo>
                <a:lnTo>
                  <a:pt x="4360" y="52411"/>
                </a:lnTo>
                <a:lnTo>
                  <a:pt x="0" y="0"/>
                </a:lnTo>
              </a:path>
            </a:pathLst>
          </a:custGeom>
          <a:ln w="953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57" y="334899"/>
            <a:ext cx="2212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Recall</a:t>
            </a:r>
            <a:r>
              <a:rPr sz="3200" spc="-6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that: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991676"/>
            <a:ext cx="6765925" cy="17887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75"/>
              </a:spcBef>
              <a:tabLst>
                <a:tab pos="226250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850" i="1" dirty="0">
                <a:latin typeface="Comic Sans MS"/>
                <a:cs typeface="Comic Sans MS"/>
              </a:rPr>
              <a:t>L</a:t>
            </a:r>
            <a:r>
              <a:rPr sz="3850" i="1" spc="-165" dirty="0"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Turing-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Acceptable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925" i="1" spc="-75" baseline="-3516" dirty="0">
                <a:latin typeface="Times New Roman"/>
                <a:cs typeface="Times New Roman"/>
              </a:rPr>
              <a:t>M</a:t>
            </a:r>
            <a:r>
              <a:rPr sz="5925" i="1" spc="1477" baseline="-3516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775" i="1" spc="-75" baseline="-5050" dirty="0">
                <a:latin typeface="Comic Sans MS"/>
                <a:cs typeface="Comic Sans MS"/>
              </a:rPr>
              <a:t>L</a:t>
            </a:r>
            <a:endParaRPr sz="5775" baseline="-50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775" y="4023094"/>
            <a:ext cx="6463030" cy="210566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Also</a:t>
            </a:r>
            <a:r>
              <a:rPr sz="275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known</a:t>
            </a:r>
            <a:r>
              <a:rPr sz="275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as:</a:t>
            </a:r>
            <a:r>
              <a:rPr sz="2750" spc="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900" i="1" spc="-120" dirty="0">
                <a:solidFill>
                  <a:srgbClr val="FF0000"/>
                </a:solidFill>
                <a:latin typeface="Comic Sans MS"/>
                <a:cs typeface="Comic Sans MS"/>
              </a:rPr>
              <a:t>Turing-</a:t>
            </a:r>
            <a:r>
              <a:rPr sz="2900" i="1" spc="-10" dirty="0">
                <a:solidFill>
                  <a:srgbClr val="FF0000"/>
                </a:solidFill>
                <a:latin typeface="Comic Sans MS"/>
                <a:cs typeface="Comic Sans MS"/>
              </a:rPr>
              <a:t>Recognizable</a:t>
            </a:r>
            <a:endParaRPr sz="2900">
              <a:latin typeface="Comic Sans MS"/>
              <a:cs typeface="Comic Sans MS"/>
            </a:endParaRPr>
          </a:p>
          <a:p>
            <a:pPr marL="2567940">
              <a:lnSpc>
                <a:spcPct val="100000"/>
              </a:lnSpc>
              <a:spcBef>
                <a:spcPts val="725"/>
              </a:spcBef>
            </a:pP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endParaRPr sz="2750">
              <a:latin typeface="Comic Sans MS"/>
              <a:cs typeface="Comic Sans MS"/>
            </a:endParaRPr>
          </a:p>
          <a:p>
            <a:pPr marL="2567305">
              <a:lnSpc>
                <a:spcPct val="100000"/>
              </a:lnSpc>
              <a:spcBef>
                <a:spcPts val="605"/>
              </a:spcBef>
            </a:pPr>
            <a:r>
              <a:rPr sz="2900" i="1" spc="-95" dirty="0">
                <a:solidFill>
                  <a:srgbClr val="FF0000"/>
                </a:solidFill>
                <a:latin typeface="Comic Sans MS"/>
                <a:cs typeface="Comic Sans MS"/>
              </a:rPr>
              <a:t>Recursively-</a:t>
            </a:r>
            <a:r>
              <a:rPr sz="2900" i="1" spc="-35" dirty="0">
                <a:solidFill>
                  <a:srgbClr val="FF0000"/>
                </a:solidFill>
                <a:latin typeface="Comic Sans MS"/>
                <a:cs typeface="Comic Sans MS"/>
              </a:rPr>
              <a:t>enumerable</a:t>
            </a:r>
            <a:endParaRPr sz="2900">
              <a:latin typeface="Comic Sans MS"/>
              <a:cs typeface="Comic Sans MS"/>
            </a:endParaRPr>
          </a:p>
          <a:p>
            <a:pPr marL="2567940">
              <a:lnSpc>
                <a:spcPct val="100000"/>
              </a:lnSpc>
              <a:spcBef>
                <a:spcPts val="725"/>
              </a:spcBef>
            </a:pP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82" y="258699"/>
            <a:ext cx="17183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Solution: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3479" y="309499"/>
            <a:ext cx="48323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Universal</a:t>
            </a:r>
            <a:r>
              <a:rPr sz="3200" spc="-1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57" y="2675572"/>
            <a:ext cx="8056880" cy="2606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Attributes:</a:t>
            </a:r>
            <a:endParaRPr sz="3200">
              <a:latin typeface="Comic Sans MS"/>
              <a:cs typeface="Comic Sans MS"/>
            </a:endParaRPr>
          </a:p>
          <a:p>
            <a:pPr marL="1214120" indent="-286385">
              <a:lnSpc>
                <a:spcPct val="100000"/>
              </a:lnSpc>
              <a:spcBef>
                <a:spcPts val="3370"/>
              </a:spcBef>
              <a:buChar char="•"/>
              <a:tabLst>
                <a:tab pos="12141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Reprogrammable</a:t>
            </a:r>
            <a:r>
              <a:rPr sz="3200" spc="-2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Clr>
                <a:srgbClr val="3333CC"/>
              </a:buClr>
              <a:buFont typeface="Comic Sans MS"/>
              <a:buChar char="•"/>
            </a:pPr>
            <a:endParaRPr sz="3200">
              <a:latin typeface="Comic Sans MS"/>
              <a:cs typeface="Comic Sans MS"/>
            </a:endParaRPr>
          </a:p>
          <a:p>
            <a:pPr marL="1214120" indent="-286385">
              <a:lnSpc>
                <a:spcPct val="100000"/>
              </a:lnSpc>
              <a:buChar char="•"/>
              <a:tabLst>
                <a:tab pos="12141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Simulates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other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9704"/>
            <a:ext cx="6327140" cy="1397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9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Universal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88899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simulates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spc="-75" baseline="-1406" dirty="0">
                <a:latin typeface="Times New Roman"/>
                <a:cs typeface="Times New Roman"/>
              </a:rPr>
              <a:t>M</a:t>
            </a:r>
            <a:endParaRPr sz="5925" baseline="-140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3133407"/>
            <a:ext cx="7184390" cy="2603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59914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Universal</a:t>
            </a:r>
            <a:r>
              <a:rPr sz="3200" spc="-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Machine:</a:t>
            </a:r>
            <a:endParaRPr sz="3200">
              <a:latin typeface="Comic Sans MS"/>
              <a:cs typeface="Comic Sans MS"/>
            </a:endParaRPr>
          </a:p>
          <a:p>
            <a:pPr marL="927735">
              <a:lnSpc>
                <a:spcPct val="100000"/>
              </a:lnSpc>
              <a:spcBef>
                <a:spcPts val="3890"/>
              </a:spcBef>
              <a:tabLst>
                <a:tab pos="674624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Description</a:t>
            </a:r>
            <a:r>
              <a:rPr sz="32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transitions</a:t>
            </a:r>
            <a:r>
              <a:rPr sz="3200" spc="-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  <a:p>
            <a:pPr marL="1003935">
              <a:lnSpc>
                <a:spcPct val="100000"/>
              </a:lnSpc>
              <a:spcBef>
                <a:spcPts val="3060"/>
              </a:spcBef>
              <a:tabLst>
                <a:tab pos="413639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920114"/>
            <a:ext cx="82975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Encoding</a:t>
            </a:r>
            <a:r>
              <a:rPr sz="3200" spc="-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i/p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UTM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562" y="2062226"/>
            <a:ext cx="2819400" cy="24384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1625" rIns="0" bIns="0" rtlCol="0">
            <a:spAutoFit/>
          </a:bodyPr>
          <a:lstStyle/>
          <a:p>
            <a:pPr marL="468630" marR="555625">
              <a:lnSpc>
                <a:spcPct val="120300"/>
              </a:lnSpc>
              <a:spcBef>
                <a:spcPts val="237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Universal Turing 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72226" y="690626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600"/>
                </a:moveTo>
                <a:lnTo>
                  <a:pt x="2286000" y="609600"/>
                </a:lnTo>
              </a:path>
              <a:path w="2286000" h="609600">
                <a:moveTo>
                  <a:pt x="304800" y="0"/>
                </a:moveTo>
                <a:lnTo>
                  <a:pt x="304800" y="609600"/>
                </a:lnTo>
              </a:path>
              <a:path w="2286000" h="609600">
                <a:moveTo>
                  <a:pt x="838200" y="0"/>
                </a:moveTo>
                <a:lnTo>
                  <a:pt x="838200" y="609600"/>
                </a:lnTo>
              </a:path>
              <a:path w="2286000" h="609600">
                <a:moveTo>
                  <a:pt x="1371600" y="0"/>
                </a:moveTo>
                <a:lnTo>
                  <a:pt x="1371600" y="609600"/>
                </a:lnTo>
              </a:path>
              <a:path w="2286000" h="609600">
                <a:moveTo>
                  <a:pt x="1905000" y="0"/>
                </a:moveTo>
                <a:lnTo>
                  <a:pt x="1905000" y="609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67476" y="3205226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600"/>
                </a:moveTo>
                <a:lnTo>
                  <a:pt x="2286000" y="609600"/>
                </a:lnTo>
              </a:path>
              <a:path w="2286000" h="609600">
                <a:moveTo>
                  <a:pt x="304800" y="0"/>
                </a:moveTo>
                <a:lnTo>
                  <a:pt x="304800" y="609600"/>
                </a:lnTo>
              </a:path>
              <a:path w="2286000" h="609600">
                <a:moveTo>
                  <a:pt x="838200" y="0"/>
                </a:moveTo>
                <a:lnTo>
                  <a:pt x="838200" y="609600"/>
                </a:lnTo>
              </a:path>
              <a:path w="2286000" h="609600">
                <a:moveTo>
                  <a:pt x="1371600" y="0"/>
                </a:moveTo>
                <a:lnTo>
                  <a:pt x="1371600" y="609600"/>
                </a:lnTo>
              </a:path>
              <a:path w="2286000" h="609600">
                <a:moveTo>
                  <a:pt x="1905000" y="0"/>
                </a:moveTo>
                <a:lnTo>
                  <a:pt x="1905000" y="609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3175" y="3811022"/>
            <a:ext cx="398081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266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Contents</a:t>
            </a:r>
            <a:r>
              <a:rPr sz="3200" spc="-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8426" y="5576951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536"/>
                </a:moveTo>
                <a:lnTo>
                  <a:pt x="2286000" y="609536"/>
                </a:lnTo>
              </a:path>
              <a:path w="2286000" h="609600">
                <a:moveTo>
                  <a:pt x="304800" y="0"/>
                </a:moveTo>
                <a:lnTo>
                  <a:pt x="304800" y="609536"/>
                </a:lnTo>
              </a:path>
              <a:path w="2286000" h="609600">
                <a:moveTo>
                  <a:pt x="838200" y="0"/>
                </a:moveTo>
                <a:lnTo>
                  <a:pt x="838200" y="609536"/>
                </a:lnTo>
              </a:path>
              <a:path w="2286000" h="609600">
                <a:moveTo>
                  <a:pt x="1371600" y="0"/>
                </a:moveTo>
                <a:lnTo>
                  <a:pt x="1371600" y="609536"/>
                </a:lnTo>
              </a:path>
              <a:path w="2286000" h="609600">
                <a:moveTo>
                  <a:pt x="1905000" y="0"/>
                </a:moveTo>
                <a:lnTo>
                  <a:pt x="1905000" y="609536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8454" y="1296422"/>
            <a:ext cx="336931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1160" algn="l"/>
              </a:tabLst>
            </a:pP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Description</a:t>
            </a:r>
            <a:r>
              <a:rPr sz="4800" spc="-292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37" baseline="1736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815" y="5131371"/>
            <a:ext cx="2317750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90"/>
              </a:spcBef>
            </a:pP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8796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075" i="1" spc="-75" baseline="1371" dirty="0">
                <a:latin typeface="Times New Roman"/>
                <a:cs typeface="Times New Roman"/>
              </a:rPr>
              <a:t>M</a:t>
            </a:r>
            <a:endParaRPr sz="6075" baseline="13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8898" y="945896"/>
            <a:ext cx="2590800" cy="1497330"/>
          </a:xfrm>
          <a:custGeom>
            <a:avLst/>
            <a:gdLst/>
            <a:ahLst/>
            <a:cxnLst/>
            <a:rect l="l" t="t" r="r" b="b"/>
            <a:pathLst>
              <a:path w="2590800" h="1497330">
                <a:moveTo>
                  <a:pt x="38734" y="1360677"/>
                </a:moveTo>
                <a:lnTo>
                  <a:pt x="0" y="1497202"/>
                </a:lnTo>
                <a:lnTo>
                  <a:pt x="132587" y="1446276"/>
                </a:lnTo>
                <a:lnTo>
                  <a:pt x="100561" y="1417065"/>
                </a:lnTo>
                <a:lnTo>
                  <a:pt x="81787" y="1417065"/>
                </a:lnTo>
                <a:lnTo>
                  <a:pt x="72389" y="1408556"/>
                </a:lnTo>
                <a:lnTo>
                  <a:pt x="80951" y="1399181"/>
                </a:lnTo>
                <a:lnTo>
                  <a:pt x="38734" y="1360677"/>
                </a:lnTo>
                <a:close/>
              </a:path>
              <a:path w="2590800" h="1497330">
                <a:moveTo>
                  <a:pt x="80951" y="1399181"/>
                </a:moveTo>
                <a:lnTo>
                  <a:pt x="72389" y="1408556"/>
                </a:lnTo>
                <a:lnTo>
                  <a:pt x="81787" y="1417065"/>
                </a:lnTo>
                <a:lnTo>
                  <a:pt x="90318" y="1407724"/>
                </a:lnTo>
                <a:lnTo>
                  <a:pt x="80951" y="1399181"/>
                </a:lnTo>
                <a:close/>
              </a:path>
              <a:path w="2590800" h="1497330">
                <a:moveTo>
                  <a:pt x="90318" y="1407724"/>
                </a:moveTo>
                <a:lnTo>
                  <a:pt x="81787" y="1417065"/>
                </a:lnTo>
                <a:lnTo>
                  <a:pt x="100561" y="1417065"/>
                </a:lnTo>
                <a:lnTo>
                  <a:pt x="90318" y="1407724"/>
                </a:lnTo>
                <a:close/>
              </a:path>
              <a:path w="2590800" h="1497330">
                <a:moveTo>
                  <a:pt x="2463950" y="56850"/>
                </a:moveTo>
                <a:lnTo>
                  <a:pt x="2326131" y="72389"/>
                </a:lnTo>
                <a:lnTo>
                  <a:pt x="2238248" y="83438"/>
                </a:lnTo>
                <a:lnTo>
                  <a:pt x="2150617" y="95630"/>
                </a:lnTo>
                <a:lnTo>
                  <a:pt x="2063241" y="109219"/>
                </a:lnTo>
                <a:lnTo>
                  <a:pt x="1976247" y="124587"/>
                </a:lnTo>
                <a:lnTo>
                  <a:pt x="1889505" y="141731"/>
                </a:lnTo>
                <a:lnTo>
                  <a:pt x="1846326" y="151129"/>
                </a:lnTo>
                <a:lnTo>
                  <a:pt x="1803273" y="161289"/>
                </a:lnTo>
                <a:lnTo>
                  <a:pt x="1760347" y="171957"/>
                </a:lnTo>
                <a:lnTo>
                  <a:pt x="1717548" y="183387"/>
                </a:lnTo>
                <a:lnTo>
                  <a:pt x="1674876" y="195325"/>
                </a:lnTo>
                <a:lnTo>
                  <a:pt x="1632203" y="208152"/>
                </a:lnTo>
                <a:lnTo>
                  <a:pt x="1589913" y="221741"/>
                </a:lnTo>
                <a:lnTo>
                  <a:pt x="1547622" y="236092"/>
                </a:lnTo>
                <a:lnTo>
                  <a:pt x="1505585" y="251332"/>
                </a:lnTo>
                <a:lnTo>
                  <a:pt x="1463675" y="267462"/>
                </a:lnTo>
                <a:lnTo>
                  <a:pt x="1421891" y="284479"/>
                </a:lnTo>
                <a:lnTo>
                  <a:pt x="1380363" y="302387"/>
                </a:lnTo>
                <a:lnTo>
                  <a:pt x="1338961" y="321437"/>
                </a:lnTo>
                <a:lnTo>
                  <a:pt x="1297939" y="341375"/>
                </a:lnTo>
                <a:lnTo>
                  <a:pt x="1256918" y="362457"/>
                </a:lnTo>
                <a:lnTo>
                  <a:pt x="1216278" y="384555"/>
                </a:lnTo>
                <a:lnTo>
                  <a:pt x="1175765" y="407796"/>
                </a:lnTo>
                <a:lnTo>
                  <a:pt x="1135506" y="432180"/>
                </a:lnTo>
                <a:lnTo>
                  <a:pt x="1095375" y="457580"/>
                </a:lnTo>
                <a:lnTo>
                  <a:pt x="1055497" y="483996"/>
                </a:lnTo>
                <a:lnTo>
                  <a:pt x="1015873" y="511301"/>
                </a:lnTo>
                <a:lnTo>
                  <a:pt x="976502" y="539750"/>
                </a:lnTo>
                <a:lnTo>
                  <a:pt x="937133" y="568959"/>
                </a:lnTo>
                <a:lnTo>
                  <a:pt x="898143" y="599058"/>
                </a:lnTo>
                <a:lnTo>
                  <a:pt x="859154" y="630046"/>
                </a:lnTo>
                <a:lnTo>
                  <a:pt x="820420" y="661796"/>
                </a:lnTo>
                <a:lnTo>
                  <a:pt x="781812" y="694308"/>
                </a:lnTo>
                <a:lnTo>
                  <a:pt x="743458" y="727455"/>
                </a:lnTo>
                <a:lnTo>
                  <a:pt x="705230" y="761491"/>
                </a:lnTo>
                <a:lnTo>
                  <a:pt x="667003" y="796036"/>
                </a:lnTo>
                <a:lnTo>
                  <a:pt x="628903" y="831341"/>
                </a:lnTo>
                <a:lnTo>
                  <a:pt x="591058" y="867282"/>
                </a:lnTo>
                <a:lnTo>
                  <a:pt x="515620" y="940562"/>
                </a:lnTo>
                <a:lnTo>
                  <a:pt x="440436" y="1015873"/>
                </a:lnTo>
                <a:lnTo>
                  <a:pt x="365760" y="1092834"/>
                </a:lnTo>
                <a:lnTo>
                  <a:pt x="291338" y="1171193"/>
                </a:lnTo>
                <a:lnTo>
                  <a:pt x="217170" y="1250695"/>
                </a:lnTo>
                <a:lnTo>
                  <a:pt x="80951" y="1399181"/>
                </a:lnTo>
                <a:lnTo>
                  <a:pt x="90318" y="1407724"/>
                </a:lnTo>
                <a:lnTo>
                  <a:pt x="226440" y="1259331"/>
                </a:lnTo>
                <a:lnTo>
                  <a:pt x="300481" y="1179956"/>
                </a:lnTo>
                <a:lnTo>
                  <a:pt x="374903" y="1101598"/>
                </a:lnTo>
                <a:lnTo>
                  <a:pt x="449452" y="1024889"/>
                </a:lnTo>
                <a:lnTo>
                  <a:pt x="524510" y="949705"/>
                </a:lnTo>
                <a:lnTo>
                  <a:pt x="599693" y="876426"/>
                </a:lnTo>
                <a:lnTo>
                  <a:pt x="637539" y="840739"/>
                </a:lnTo>
                <a:lnTo>
                  <a:pt x="675513" y="805561"/>
                </a:lnTo>
                <a:lnTo>
                  <a:pt x="713613" y="771016"/>
                </a:lnTo>
                <a:lnTo>
                  <a:pt x="751713" y="737107"/>
                </a:lnTo>
                <a:lnTo>
                  <a:pt x="790066" y="703961"/>
                </a:lnTo>
                <a:lnTo>
                  <a:pt x="828421" y="671576"/>
                </a:lnTo>
                <a:lnTo>
                  <a:pt x="867028" y="639952"/>
                </a:lnTo>
                <a:lnTo>
                  <a:pt x="905890" y="609091"/>
                </a:lnTo>
                <a:lnTo>
                  <a:pt x="944752" y="579119"/>
                </a:lnTo>
                <a:lnTo>
                  <a:pt x="983868" y="550037"/>
                </a:lnTo>
                <a:lnTo>
                  <a:pt x="1023112" y="521842"/>
                </a:lnTo>
                <a:lnTo>
                  <a:pt x="1062609" y="494538"/>
                </a:lnTo>
                <a:lnTo>
                  <a:pt x="1102105" y="468249"/>
                </a:lnTo>
                <a:lnTo>
                  <a:pt x="1142111" y="443102"/>
                </a:lnTo>
                <a:lnTo>
                  <a:pt x="1181989" y="418845"/>
                </a:lnTo>
                <a:lnTo>
                  <a:pt x="1222248" y="395731"/>
                </a:lnTo>
                <a:lnTo>
                  <a:pt x="1262761" y="373761"/>
                </a:lnTo>
                <a:lnTo>
                  <a:pt x="1303527" y="352805"/>
                </a:lnTo>
                <a:lnTo>
                  <a:pt x="1344295" y="332993"/>
                </a:lnTo>
                <a:lnTo>
                  <a:pt x="1385442" y="314070"/>
                </a:lnTo>
                <a:lnTo>
                  <a:pt x="1426717" y="296290"/>
                </a:lnTo>
                <a:lnTo>
                  <a:pt x="1468247" y="279273"/>
                </a:lnTo>
                <a:lnTo>
                  <a:pt x="1509902" y="263270"/>
                </a:lnTo>
                <a:lnTo>
                  <a:pt x="1551686" y="248157"/>
                </a:lnTo>
                <a:lnTo>
                  <a:pt x="1593723" y="233806"/>
                </a:lnTo>
                <a:lnTo>
                  <a:pt x="1635887" y="220344"/>
                </a:lnTo>
                <a:lnTo>
                  <a:pt x="1678304" y="207644"/>
                </a:lnTo>
                <a:lnTo>
                  <a:pt x="1720723" y="195579"/>
                </a:lnTo>
                <a:lnTo>
                  <a:pt x="1763395" y="184276"/>
                </a:lnTo>
                <a:lnTo>
                  <a:pt x="1806193" y="173608"/>
                </a:lnTo>
                <a:lnTo>
                  <a:pt x="1849120" y="163575"/>
                </a:lnTo>
                <a:lnTo>
                  <a:pt x="1892046" y="154177"/>
                </a:lnTo>
                <a:lnTo>
                  <a:pt x="1978405" y="137032"/>
                </a:lnTo>
                <a:lnTo>
                  <a:pt x="2065147" y="121792"/>
                </a:lnTo>
                <a:lnTo>
                  <a:pt x="2152396" y="108203"/>
                </a:lnTo>
                <a:lnTo>
                  <a:pt x="2239772" y="96012"/>
                </a:lnTo>
                <a:lnTo>
                  <a:pt x="2327529" y="84962"/>
                </a:lnTo>
                <a:lnTo>
                  <a:pt x="2465304" y="69428"/>
                </a:lnTo>
                <a:lnTo>
                  <a:pt x="2463950" y="56850"/>
                </a:lnTo>
                <a:close/>
              </a:path>
              <a:path w="2590800" h="1497330">
                <a:moveTo>
                  <a:pt x="2581328" y="55499"/>
                </a:moveTo>
                <a:lnTo>
                  <a:pt x="2476500" y="55499"/>
                </a:lnTo>
                <a:lnTo>
                  <a:pt x="2477897" y="68071"/>
                </a:lnTo>
                <a:lnTo>
                  <a:pt x="2465304" y="69428"/>
                </a:lnTo>
                <a:lnTo>
                  <a:pt x="2471420" y="126237"/>
                </a:lnTo>
                <a:lnTo>
                  <a:pt x="2581328" y="55499"/>
                </a:lnTo>
                <a:close/>
              </a:path>
              <a:path w="2590800" h="1497330">
                <a:moveTo>
                  <a:pt x="2476500" y="55499"/>
                </a:moveTo>
                <a:lnTo>
                  <a:pt x="2463950" y="56850"/>
                </a:lnTo>
                <a:lnTo>
                  <a:pt x="2465304" y="69428"/>
                </a:lnTo>
                <a:lnTo>
                  <a:pt x="2477897" y="68071"/>
                </a:lnTo>
                <a:lnTo>
                  <a:pt x="2476500" y="55499"/>
                </a:lnTo>
                <a:close/>
              </a:path>
              <a:path w="2590800" h="1497330">
                <a:moveTo>
                  <a:pt x="2457830" y="0"/>
                </a:moveTo>
                <a:lnTo>
                  <a:pt x="2463950" y="56850"/>
                </a:lnTo>
                <a:lnTo>
                  <a:pt x="2476500" y="55499"/>
                </a:lnTo>
                <a:lnTo>
                  <a:pt x="2581328" y="55499"/>
                </a:lnTo>
                <a:lnTo>
                  <a:pt x="2590800" y="49402"/>
                </a:lnTo>
                <a:lnTo>
                  <a:pt x="2457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9026" y="3228594"/>
            <a:ext cx="2743200" cy="334645"/>
          </a:xfrm>
          <a:custGeom>
            <a:avLst/>
            <a:gdLst/>
            <a:ahLst/>
            <a:cxnLst/>
            <a:rect l="l" t="t" r="r" b="b"/>
            <a:pathLst>
              <a:path w="2743200" h="334645">
                <a:moveTo>
                  <a:pt x="2621788" y="207517"/>
                </a:moveTo>
                <a:lnTo>
                  <a:pt x="2617044" y="264494"/>
                </a:lnTo>
                <a:lnTo>
                  <a:pt x="2629789" y="265556"/>
                </a:lnTo>
                <a:lnTo>
                  <a:pt x="2628646" y="278256"/>
                </a:lnTo>
                <a:lnTo>
                  <a:pt x="2615898" y="278256"/>
                </a:lnTo>
                <a:lnTo>
                  <a:pt x="2611247" y="334136"/>
                </a:lnTo>
                <a:lnTo>
                  <a:pt x="2743200" y="281304"/>
                </a:lnTo>
                <a:lnTo>
                  <a:pt x="2738184" y="278256"/>
                </a:lnTo>
                <a:lnTo>
                  <a:pt x="2628646" y="278256"/>
                </a:lnTo>
                <a:lnTo>
                  <a:pt x="2615986" y="277201"/>
                </a:lnTo>
                <a:lnTo>
                  <a:pt x="2736448" y="277201"/>
                </a:lnTo>
                <a:lnTo>
                  <a:pt x="2621788" y="207517"/>
                </a:lnTo>
                <a:close/>
              </a:path>
              <a:path w="2743200" h="334645">
                <a:moveTo>
                  <a:pt x="2617044" y="264494"/>
                </a:moveTo>
                <a:lnTo>
                  <a:pt x="2615986" y="277201"/>
                </a:lnTo>
                <a:lnTo>
                  <a:pt x="2628646" y="278256"/>
                </a:lnTo>
                <a:lnTo>
                  <a:pt x="2629789" y="265556"/>
                </a:lnTo>
                <a:lnTo>
                  <a:pt x="2617044" y="264494"/>
                </a:lnTo>
                <a:close/>
              </a:path>
              <a:path w="2743200" h="334645">
                <a:moveTo>
                  <a:pt x="127086" y="56935"/>
                </a:moveTo>
                <a:lnTo>
                  <a:pt x="126028" y="69642"/>
                </a:lnTo>
                <a:lnTo>
                  <a:pt x="2615986" y="277201"/>
                </a:lnTo>
                <a:lnTo>
                  <a:pt x="2617044" y="264494"/>
                </a:lnTo>
                <a:lnTo>
                  <a:pt x="127086" y="56935"/>
                </a:lnTo>
                <a:close/>
              </a:path>
              <a:path w="2743200" h="334645">
                <a:moveTo>
                  <a:pt x="131825" y="0"/>
                </a:moveTo>
                <a:lnTo>
                  <a:pt x="0" y="52704"/>
                </a:lnTo>
                <a:lnTo>
                  <a:pt x="121285" y="126618"/>
                </a:lnTo>
                <a:lnTo>
                  <a:pt x="126028" y="69642"/>
                </a:lnTo>
                <a:lnTo>
                  <a:pt x="113284" y="68579"/>
                </a:lnTo>
                <a:lnTo>
                  <a:pt x="114426" y="55879"/>
                </a:lnTo>
                <a:lnTo>
                  <a:pt x="127174" y="55879"/>
                </a:lnTo>
                <a:lnTo>
                  <a:pt x="131825" y="0"/>
                </a:lnTo>
                <a:close/>
              </a:path>
              <a:path w="2743200" h="334645">
                <a:moveTo>
                  <a:pt x="114426" y="55879"/>
                </a:moveTo>
                <a:lnTo>
                  <a:pt x="113284" y="68579"/>
                </a:lnTo>
                <a:lnTo>
                  <a:pt x="126028" y="69642"/>
                </a:lnTo>
                <a:lnTo>
                  <a:pt x="127086" y="56935"/>
                </a:lnTo>
                <a:lnTo>
                  <a:pt x="114426" y="55879"/>
                </a:lnTo>
                <a:close/>
              </a:path>
              <a:path w="2743200" h="334645">
                <a:moveTo>
                  <a:pt x="127174" y="55879"/>
                </a:moveTo>
                <a:lnTo>
                  <a:pt x="114426" y="55879"/>
                </a:lnTo>
                <a:lnTo>
                  <a:pt x="127086" y="56935"/>
                </a:lnTo>
                <a:lnTo>
                  <a:pt x="127174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8898" y="4119498"/>
            <a:ext cx="2743200" cy="1874520"/>
          </a:xfrm>
          <a:custGeom>
            <a:avLst/>
            <a:gdLst/>
            <a:ahLst/>
            <a:cxnLst/>
            <a:rect l="l" t="t" r="r" b="b"/>
            <a:pathLst>
              <a:path w="2743200" h="1874520">
                <a:moveTo>
                  <a:pt x="2616598" y="1817613"/>
                </a:moveTo>
                <a:lnTo>
                  <a:pt x="2608706" y="1874253"/>
                </a:lnTo>
                <a:lnTo>
                  <a:pt x="2743200" y="1828863"/>
                </a:lnTo>
                <a:lnTo>
                  <a:pt x="2729417" y="1819389"/>
                </a:lnTo>
                <a:lnTo>
                  <a:pt x="2629154" y="1819389"/>
                </a:lnTo>
                <a:lnTo>
                  <a:pt x="2616598" y="1817613"/>
                </a:lnTo>
                <a:close/>
              </a:path>
              <a:path w="2743200" h="1874520">
                <a:moveTo>
                  <a:pt x="2618350" y="1805033"/>
                </a:moveTo>
                <a:lnTo>
                  <a:pt x="2616598" y="1817613"/>
                </a:lnTo>
                <a:lnTo>
                  <a:pt x="2629154" y="1819389"/>
                </a:lnTo>
                <a:lnTo>
                  <a:pt x="2630931" y="1806816"/>
                </a:lnTo>
                <a:lnTo>
                  <a:pt x="2618350" y="1805033"/>
                </a:lnTo>
                <a:close/>
              </a:path>
              <a:path w="2743200" h="1874520">
                <a:moveTo>
                  <a:pt x="2626233" y="1748459"/>
                </a:moveTo>
                <a:lnTo>
                  <a:pt x="2618350" y="1805033"/>
                </a:lnTo>
                <a:lnTo>
                  <a:pt x="2630931" y="1806816"/>
                </a:lnTo>
                <a:lnTo>
                  <a:pt x="2629154" y="1819389"/>
                </a:lnTo>
                <a:lnTo>
                  <a:pt x="2729417" y="1819389"/>
                </a:lnTo>
                <a:lnTo>
                  <a:pt x="2626233" y="1748459"/>
                </a:lnTo>
                <a:close/>
              </a:path>
              <a:path w="2743200" h="1874520">
                <a:moveTo>
                  <a:pt x="86448" y="93418"/>
                </a:moveTo>
                <a:lnTo>
                  <a:pt x="76675" y="101585"/>
                </a:lnTo>
                <a:lnTo>
                  <a:pt x="80899" y="106680"/>
                </a:lnTo>
                <a:lnTo>
                  <a:pt x="252349" y="310261"/>
                </a:lnTo>
                <a:lnTo>
                  <a:pt x="338200" y="410590"/>
                </a:lnTo>
                <a:lnTo>
                  <a:pt x="423925" y="509524"/>
                </a:lnTo>
                <a:lnTo>
                  <a:pt x="509650" y="606806"/>
                </a:lnTo>
                <a:lnTo>
                  <a:pt x="595502" y="701928"/>
                </a:lnTo>
                <a:lnTo>
                  <a:pt x="638301" y="748538"/>
                </a:lnTo>
                <a:lnTo>
                  <a:pt x="681227" y="794512"/>
                </a:lnTo>
                <a:lnTo>
                  <a:pt x="724153" y="839851"/>
                </a:lnTo>
                <a:lnTo>
                  <a:pt x="767079" y="884301"/>
                </a:lnTo>
                <a:lnTo>
                  <a:pt x="810005" y="927988"/>
                </a:lnTo>
                <a:lnTo>
                  <a:pt x="852931" y="970914"/>
                </a:lnTo>
                <a:lnTo>
                  <a:pt x="895730" y="1012825"/>
                </a:lnTo>
                <a:lnTo>
                  <a:pt x="938656" y="1053973"/>
                </a:lnTo>
                <a:lnTo>
                  <a:pt x="981583" y="1094105"/>
                </a:lnTo>
                <a:lnTo>
                  <a:pt x="1024509" y="1133094"/>
                </a:lnTo>
                <a:lnTo>
                  <a:pt x="1067435" y="1171194"/>
                </a:lnTo>
                <a:lnTo>
                  <a:pt x="1110361" y="1208151"/>
                </a:lnTo>
                <a:lnTo>
                  <a:pt x="1153414" y="1243964"/>
                </a:lnTo>
                <a:lnTo>
                  <a:pt x="1196339" y="1278509"/>
                </a:lnTo>
                <a:lnTo>
                  <a:pt x="1239265" y="1311783"/>
                </a:lnTo>
                <a:lnTo>
                  <a:pt x="1282191" y="1343914"/>
                </a:lnTo>
                <a:lnTo>
                  <a:pt x="1325245" y="1374648"/>
                </a:lnTo>
                <a:lnTo>
                  <a:pt x="1368171" y="1403985"/>
                </a:lnTo>
                <a:lnTo>
                  <a:pt x="1411224" y="1431925"/>
                </a:lnTo>
                <a:lnTo>
                  <a:pt x="1454150" y="1458467"/>
                </a:lnTo>
                <a:lnTo>
                  <a:pt x="1497202" y="1483702"/>
                </a:lnTo>
                <a:lnTo>
                  <a:pt x="1540128" y="1507667"/>
                </a:lnTo>
                <a:lnTo>
                  <a:pt x="1583181" y="1530413"/>
                </a:lnTo>
                <a:lnTo>
                  <a:pt x="1626108" y="1551901"/>
                </a:lnTo>
                <a:lnTo>
                  <a:pt x="1669161" y="1572247"/>
                </a:lnTo>
                <a:lnTo>
                  <a:pt x="1712087" y="1591437"/>
                </a:lnTo>
                <a:lnTo>
                  <a:pt x="1755139" y="1609686"/>
                </a:lnTo>
                <a:lnTo>
                  <a:pt x="1798065" y="1626781"/>
                </a:lnTo>
                <a:lnTo>
                  <a:pt x="1840991" y="1642922"/>
                </a:lnTo>
                <a:lnTo>
                  <a:pt x="1884045" y="1658200"/>
                </a:lnTo>
                <a:lnTo>
                  <a:pt x="1926971" y="1672513"/>
                </a:lnTo>
                <a:lnTo>
                  <a:pt x="1969897" y="1686077"/>
                </a:lnTo>
                <a:lnTo>
                  <a:pt x="2012950" y="1698777"/>
                </a:lnTo>
                <a:lnTo>
                  <a:pt x="2055876" y="1710702"/>
                </a:lnTo>
                <a:lnTo>
                  <a:pt x="2098802" y="1721865"/>
                </a:lnTo>
                <a:lnTo>
                  <a:pt x="2141728" y="1732470"/>
                </a:lnTo>
                <a:lnTo>
                  <a:pt x="2184654" y="1742389"/>
                </a:lnTo>
                <a:lnTo>
                  <a:pt x="2227706" y="1751749"/>
                </a:lnTo>
                <a:lnTo>
                  <a:pt x="2313559" y="1768919"/>
                </a:lnTo>
                <a:lnTo>
                  <a:pt x="2399284" y="1784362"/>
                </a:lnTo>
                <a:lnTo>
                  <a:pt x="2485136" y="1798281"/>
                </a:lnTo>
                <a:lnTo>
                  <a:pt x="2616598" y="1817613"/>
                </a:lnTo>
                <a:lnTo>
                  <a:pt x="2618350" y="1805033"/>
                </a:lnTo>
                <a:lnTo>
                  <a:pt x="2487041" y="1785721"/>
                </a:lnTo>
                <a:lnTo>
                  <a:pt x="2401316" y="1771827"/>
                </a:lnTo>
                <a:lnTo>
                  <a:pt x="2315717" y="1756410"/>
                </a:lnTo>
                <a:lnTo>
                  <a:pt x="2230120" y="1739290"/>
                </a:lnTo>
                <a:lnTo>
                  <a:pt x="2187448" y="1729981"/>
                </a:lnTo>
                <a:lnTo>
                  <a:pt x="2144649" y="1720088"/>
                </a:lnTo>
                <a:lnTo>
                  <a:pt x="2101850" y="1709547"/>
                </a:lnTo>
                <a:lnTo>
                  <a:pt x="2059051" y="1698421"/>
                </a:lnTo>
                <a:lnTo>
                  <a:pt x="2016252" y="1686534"/>
                </a:lnTo>
                <a:lnTo>
                  <a:pt x="1973579" y="1673898"/>
                </a:lnTo>
                <a:lnTo>
                  <a:pt x="1930780" y="1660410"/>
                </a:lnTo>
                <a:lnTo>
                  <a:pt x="1887981" y="1646148"/>
                </a:lnTo>
                <a:lnTo>
                  <a:pt x="1845310" y="1630946"/>
                </a:lnTo>
                <a:lnTo>
                  <a:pt x="1802511" y="1614893"/>
                </a:lnTo>
                <a:lnTo>
                  <a:pt x="1759712" y="1597888"/>
                </a:lnTo>
                <a:lnTo>
                  <a:pt x="1717039" y="1579753"/>
                </a:lnTo>
                <a:lnTo>
                  <a:pt x="1674240" y="1560652"/>
                </a:lnTo>
                <a:lnTo>
                  <a:pt x="1631568" y="1540421"/>
                </a:lnTo>
                <a:lnTo>
                  <a:pt x="1588770" y="1519047"/>
                </a:lnTo>
                <a:lnTo>
                  <a:pt x="1546098" y="1496441"/>
                </a:lnTo>
                <a:lnTo>
                  <a:pt x="1503299" y="1472603"/>
                </a:lnTo>
                <a:lnTo>
                  <a:pt x="1460627" y="1447545"/>
                </a:lnTo>
                <a:lnTo>
                  <a:pt x="1417827" y="1421130"/>
                </a:lnTo>
                <a:lnTo>
                  <a:pt x="1375155" y="1393317"/>
                </a:lnTo>
                <a:lnTo>
                  <a:pt x="1332356" y="1364107"/>
                </a:lnTo>
                <a:lnTo>
                  <a:pt x="1289685" y="1333500"/>
                </a:lnTo>
                <a:lnTo>
                  <a:pt x="1246886" y="1301623"/>
                </a:lnTo>
                <a:lnTo>
                  <a:pt x="1204087" y="1268476"/>
                </a:lnTo>
                <a:lnTo>
                  <a:pt x="1161288" y="1234059"/>
                </a:lnTo>
                <a:lnTo>
                  <a:pt x="1118615" y="1198372"/>
                </a:lnTo>
                <a:lnTo>
                  <a:pt x="1075816" y="1161542"/>
                </a:lnTo>
                <a:lnTo>
                  <a:pt x="1033017" y="1123695"/>
                </a:lnTo>
                <a:lnTo>
                  <a:pt x="990218" y="1084707"/>
                </a:lnTo>
                <a:lnTo>
                  <a:pt x="947420" y="1044701"/>
                </a:lnTo>
                <a:lnTo>
                  <a:pt x="904621" y="1003681"/>
                </a:lnTo>
                <a:lnTo>
                  <a:pt x="861695" y="961770"/>
                </a:lnTo>
                <a:lnTo>
                  <a:pt x="818896" y="918971"/>
                </a:lnTo>
                <a:lnTo>
                  <a:pt x="776097" y="875411"/>
                </a:lnTo>
                <a:lnTo>
                  <a:pt x="733298" y="830961"/>
                </a:lnTo>
                <a:lnTo>
                  <a:pt x="690499" y="785749"/>
                </a:lnTo>
                <a:lnTo>
                  <a:pt x="604774" y="693293"/>
                </a:lnTo>
                <a:lnTo>
                  <a:pt x="561975" y="646049"/>
                </a:lnTo>
                <a:lnTo>
                  <a:pt x="519175" y="598296"/>
                </a:lnTo>
                <a:lnTo>
                  <a:pt x="433450" y="501142"/>
                </a:lnTo>
                <a:lnTo>
                  <a:pt x="347725" y="402336"/>
                </a:lnTo>
                <a:lnTo>
                  <a:pt x="262127" y="302006"/>
                </a:lnTo>
                <a:lnTo>
                  <a:pt x="86448" y="93418"/>
                </a:lnTo>
                <a:close/>
              </a:path>
              <a:path w="2743200" h="1874520">
                <a:moveTo>
                  <a:pt x="0" y="0"/>
                </a:moveTo>
                <a:lnTo>
                  <a:pt x="32893" y="138175"/>
                </a:lnTo>
                <a:lnTo>
                  <a:pt x="76675" y="101585"/>
                </a:lnTo>
                <a:lnTo>
                  <a:pt x="68580" y="91820"/>
                </a:lnTo>
                <a:lnTo>
                  <a:pt x="78231" y="83693"/>
                </a:lnTo>
                <a:lnTo>
                  <a:pt x="98085" y="83693"/>
                </a:lnTo>
                <a:lnTo>
                  <a:pt x="130301" y="56768"/>
                </a:lnTo>
                <a:lnTo>
                  <a:pt x="0" y="0"/>
                </a:lnTo>
                <a:close/>
              </a:path>
              <a:path w="2743200" h="1874520">
                <a:moveTo>
                  <a:pt x="78231" y="83693"/>
                </a:moveTo>
                <a:lnTo>
                  <a:pt x="68580" y="91820"/>
                </a:lnTo>
                <a:lnTo>
                  <a:pt x="76675" y="101585"/>
                </a:lnTo>
                <a:lnTo>
                  <a:pt x="86448" y="93418"/>
                </a:lnTo>
                <a:lnTo>
                  <a:pt x="78231" y="83693"/>
                </a:lnTo>
                <a:close/>
              </a:path>
              <a:path w="2743200" h="1874520">
                <a:moveTo>
                  <a:pt x="98085" y="83693"/>
                </a:moveTo>
                <a:lnTo>
                  <a:pt x="78231" y="83693"/>
                </a:lnTo>
                <a:lnTo>
                  <a:pt x="86448" y="93418"/>
                </a:lnTo>
                <a:lnTo>
                  <a:pt x="98085" y="83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5817" y="411797"/>
            <a:ext cx="23482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Three</a:t>
            </a:r>
            <a:r>
              <a:rPr sz="3200" spc="-3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tapes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3246" y="2807398"/>
            <a:ext cx="992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7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9944" y="242569"/>
            <a:ext cx="9436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8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092" y="2886521"/>
            <a:ext cx="6098540" cy="1279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60390" algn="l"/>
              </a:tabLst>
            </a:pP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4800" spc="-89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describe</a:t>
            </a:r>
            <a:r>
              <a:rPr sz="4800" spc="-82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4800" spc="-120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symbols: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092" y="4727183"/>
            <a:ext cx="274574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07590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We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encode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968" y="4821173"/>
            <a:ext cx="41802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as</a:t>
            </a:r>
            <a:r>
              <a:rPr sz="32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32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string</a:t>
            </a:r>
            <a:r>
              <a:rPr sz="32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symbols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2226" y="690626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600"/>
                </a:moveTo>
                <a:lnTo>
                  <a:pt x="2286000" y="609600"/>
                </a:lnTo>
              </a:path>
              <a:path w="2286000" h="609600">
                <a:moveTo>
                  <a:pt x="304800" y="0"/>
                </a:moveTo>
                <a:lnTo>
                  <a:pt x="304800" y="609600"/>
                </a:lnTo>
              </a:path>
              <a:path w="2286000" h="609600">
                <a:moveTo>
                  <a:pt x="838200" y="0"/>
                </a:moveTo>
                <a:lnTo>
                  <a:pt x="838200" y="609600"/>
                </a:lnTo>
              </a:path>
              <a:path w="2286000" h="609600">
                <a:moveTo>
                  <a:pt x="1371600" y="0"/>
                </a:moveTo>
                <a:lnTo>
                  <a:pt x="1371600" y="609600"/>
                </a:lnTo>
              </a:path>
              <a:path w="2286000" h="609600">
                <a:moveTo>
                  <a:pt x="1905000" y="0"/>
                </a:moveTo>
                <a:lnTo>
                  <a:pt x="1905000" y="609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18454" y="1296422"/>
            <a:ext cx="336931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1160" algn="l"/>
              </a:tabLst>
            </a:pP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Description</a:t>
            </a:r>
            <a:r>
              <a:rPr sz="4800" spc="-292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37" baseline="1736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9944" y="242569"/>
            <a:ext cx="9436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8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2460" y="462280"/>
            <a:ext cx="35655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Alphabet</a:t>
            </a:r>
            <a:r>
              <a:rPr sz="3200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32" y="1687830"/>
            <a:ext cx="17386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Symbols: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353" y="1546087"/>
            <a:ext cx="282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2653" y="1607070"/>
            <a:ext cx="275590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-50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533" y="1564837"/>
            <a:ext cx="25272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1" spc="-50" dirty="0"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035" y="1607070"/>
            <a:ext cx="273050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-50" dirty="0">
                <a:latin typeface="Times New Roman"/>
                <a:cs typeface="Times New Roman"/>
              </a:rPr>
              <a:t>d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82" y="2929953"/>
            <a:ext cx="1841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5387" y="2919943"/>
            <a:ext cx="2413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6749" y="2919943"/>
            <a:ext cx="4794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25" dirty="0"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5814" y="2938993"/>
            <a:ext cx="7086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25" dirty="0">
                <a:latin typeface="Times New Roman"/>
                <a:cs typeface="Times New Roman"/>
              </a:rPr>
              <a:t>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4177" y="2920248"/>
            <a:ext cx="93662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20" dirty="0">
                <a:latin typeface="Times New Roman"/>
                <a:cs typeface="Times New Roman"/>
              </a:rPr>
              <a:t>1111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3126" y="221449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0926" y="221449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8251" y="223354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94498" y="221449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314" y="4444"/>
            <a:ext cx="29362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32" y="912113"/>
            <a:ext cx="14535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0210" y="825034"/>
            <a:ext cx="201803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546225" algn="l"/>
              </a:tabLst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r>
              <a:rPr sz="4500" baseline="-16666" dirty="0">
                <a:latin typeface="Times New Roman"/>
                <a:cs typeface="Times New Roman"/>
              </a:rPr>
              <a:t>	</a:t>
            </a: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069" y="845884"/>
            <a:ext cx="47879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3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2333" y="825034"/>
            <a:ext cx="487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306319"/>
            <a:ext cx="18440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7287" y="2303780"/>
            <a:ext cx="24130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50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649" y="2303780"/>
            <a:ext cx="47942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25" dirty="0">
                <a:latin typeface="Times New Roman"/>
                <a:cs typeface="Times New Roman"/>
              </a:rPr>
              <a:t>11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714" y="2319868"/>
            <a:ext cx="7086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25" dirty="0">
                <a:latin typeface="Times New Roman"/>
                <a:cs typeface="Times New Roman"/>
              </a:rPr>
              <a:t>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6077" y="2304077"/>
            <a:ext cx="93662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spc="-20" dirty="0">
                <a:latin typeface="Times New Roman"/>
                <a:cs typeface="Times New Roman"/>
              </a:rPr>
              <a:t>1111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3126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0926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8726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6398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4850" y="4582795"/>
            <a:ext cx="11582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Move: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5752782"/>
            <a:ext cx="18440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84526" y="5186298"/>
            <a:ext cx="127000" cy="534035"/>
          </a:xfrm>
          <a:custGeom>
            <a:avLst/>
            <a:gdLst/>
            <a:ahLst/>
            <a:cxnLst/>
            <a:rect l="l" t="t" r="r" b="b"/>
            <a:pathLst>
              <a:path w="127000" h="534035">
                <a:moveTo>
                  <a:pt x="0" y="406463"/>
                </a:moveTo>
                <a:lnTo>
                  <a:pt x="63500" y="533463"/>
                </a:lnTo>
                <a:lnTo>
                  <a:pt x="101600" y="457263"/>
                </a:lnTo>
                <a:lnTo>
                  <a:pt x="57150" y="457263"/>
                </a:lnTo>
                <a:lnTo>
                  <a:pt x="57150" y="452183"/>
                </a:lnTo>
                <a:lnTo>
                  <a:pt x="0" y="406463"/>
                </a:lnTo>
                <a:close/>
              </a:path>
              <a:path w="127000" h="534035">
                <a:moveTo>
                  <a:pt x="57150" y="452183"/>
                </a:moveTo>
                <a:lnTo>
                  <a:pt x="57150" y="457263"/>
                </a:lnTo>
                <a:lnTo>
                  <a:pt x="63500" y="457263"/>
                </a:lnTo>
                <a:lnTo>
                  <a:pt x="57150" y="452183"/>
                </a:lnTo>
                <a:close/>
              </a:path>
              <a:path w="127000" h="534035">
                <a:moveTo>
                  <a:pt x="69850" y="0"/>
                </a:moveTo>
                <a:lnTo>
                  <a:pt x="57150" y="0"/>
                </a:lnTo>
                <a:lnTo>
                  <a:pt x="57150" y="452183"/>
                </a:lnTo>
                <a:lnTo>
                  <a:pt x="63500" y="457263"/>
                </a:lnTo>
                <a:lnTo>
                  <a:pt x="69850" y="452183"/>
                </a:lnTo>
                <a:lnTo>
                  <a:pt x="69850" y="0"/>
                </a:lnTo>
                <a:close/>
              </a:path>
              <a:path w="127000" h="534035">
                <a:moveTo>
                  <a:pt x="69850" y="452183"/>
                </a:moveTo>
                <a:lnTo>
                  <a:pt x="63500" y="457263"/>
                </a:lnTo>
                <a:lnTo>
                  <a:pt x="69850" y="457263"/>
                </a:lnTo>
                <a:lnTo>
                  <a:pt x="69850" y="452183"/>
                </a:lnTo>
                <a:close/>
              </a:path>
              <a:path w="127000" h="534035">
                <a:moveTo>
                  <a:pt x="127000" y="406463"/>
                </a:moveTo>
                <a:lnTo>
                  <a:pt x="69850" y="452183"/>
                </a:lnTo>
                <a:lnTo>
                  <a:pt x="69850" y="457263"/>
                </a:lnTo>
                <a:lnTo>
                  <a:pt x="101600" y="457263"/>
                </a:lnTo>
                <a:lnTo>
                  <a:pt x="127000" y="40646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37126" y="5186298"/>
            <a:ext cx="127000" cy="534035"/>
          </a:xfrm>
          <a:custGeom>
            <a:avLst/>
            <a:gdLst/>
            <a:ahLst/>
            <a:cxnLst/>
            <a:rect l="l" t="t" r="r" b="b"/>
            <a:pathLst>
              <a:path w="127000" h="534035">
                <a:moveTo>
                  <a:pt x="0" y="406463"/>
                </a:moveTo>
                <a:lnTo>
                  <a:pt x="63500" y="533463"/>
                </a:lnTo>
                <a:lnTo>
                  <a:pt x="101600" y="457263"/>
                </a:lnTo>
                <a:lnTo>
                  <a:pt x="57150" y="457263"/>
                </a:lnTo>
                <a:lnTo>
                  <a:pt x="57148" y="452182"/>
                </a:lnTo>
                <a:lnTo>
                  <a:pt x="0" y="406463"/>
                </a:lnTo>
                <a:close/>
              </a:path>
              <a:path w="127000" h="534035">
                <a:moveTo>
                  <a:pt x="57148" y="452182"/>
                </a:moveTo>
                <a:lnTo>
                  <a:pt x="57150" y="457263"/>
                </a:lnTo>
                <a:lnTo>
                  <a:pt x="63500" y="457263"/>
                </a:lnTo>
                <a:lnTo>
                  <a:pt x="57148" y="452182"/>
                </a:lnTo>
                <a:close/>
              </a:path>
              <a:path w="127000" h="534035">
                <a:moveTo>
                  <a:pt x="69723" y="0"/>
                </a:moveTo>
                <a:lnTo>
                  <a:pt x="57023" y="0"/>
                </a:lnTo>
                <a:lnTo>
                  <a:pt x="57151" y="452184"/>
                </a:lnTo>
                <a:lnTo>
                  <a:pt x="63500" y="457263"/>
                </a:lnTo>
                <a:lnTo>
                  <a:pt x="69848" y="452184"/>
                </a:lnTo>
                <a:lnTo>
                  <a:pt x="69723" y="0"/>
                </a:lnTo>
                <a:close/>
              </a:path>
              <a:path w="127000" h="534035">
                <a:moveTo>
                  <a:pt x="69848" y="452184"/>
                </a:moveTo>
                <a:lnTo>
                  <a:pt x="63500" y="457263"/>
                </a:lnTo>
                <a:lnTo>
                  <a:pt x="69850" y="457263"/>
                </a:lnTo>
                <a:lnTo>
                  <a:pt x="69848" y="452184"/>
                </a:lnTo>
                <a:close/>
              </a:path>
              <a:path w="127000" h="534035">
                <a:moveTo>
                  <a:pt x="127000" y="406463"/>
                </a:moveTo>
                <a:lnTo>
                  <a:pt x="69851" y="452182"/>
                </a:lnTo>
                <a:lnTo>
                  <a:pt x="69850" y="457263"/>
                </a:lnTo>
                <a:lnTo>
                  <a:pt x="101600" y="457263"/>
                </a:lnTo>
                <a:lnTo>
                  <a:pt x="127000" y="40646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22987" y="3667125"/>
            <a:ext cx="4065904" cy="2651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Head</a:t>
            </a:r>
            <a:r>
              <a:rPr sz="32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Move</a:t>
            </a:r>
            <a:r>
              <a:rPr sz="32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spcBef>
                <a:spcPts val="2880"/>
              </a:spcBef>
              <a:tabLst>
                <a:tab pos="1752600" algn="l"/>
              </a:tabLst>
            </a:pPr>
            <a:r>
              <a:rPr sz="3600" i="1" spc="-50" dirty="0">
                <a:latin typeface="Times New Roman"/>
                <a:cs typeface="Times New Roman"/>
              </a:rPr>
              <a:t>L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z="3600" spc="-50" dirty="0"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314" y="691261"/>
            <a:ext cx="37738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Transition</a:t>
            </a:r>
            <a:r>
              <a:rPr sz="3200" spc="-1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32" y="1916811"/>
            <a:ext cx="2111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3298" y="1775043"/>
            <a:ext cx="3932554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40" dirty="0">
                <a:latin typeface="Times New Roman"/>
                <a:cs typeface="Times New Roman"/>
              </a:rPr>
              <a:t> </a:t>
            </a:r>
            <a:r>
              <a:rPr sz="4000" spc="-45" dirty="0">
                <a:latin typeface="Times New Roman"/>
                <a:cs typeface="Times New Roman"/>
              </a:rPr>
              <a:t>(</a:t>
            </a:r>
            <a:r>
              <a:rPr sz="4000" i="1" spc="-45" dirty="0">
                <a:latin typeface="Times New Roman"/>
                <a:cs typeface="Times New Roman"/>
              </a:rPr>
              <a:t>q</a:t>
            </a:r>
            <a:r>
              <a:rPr sz="4800" spc="-67" baseline="-17361" dirty="0">
                <a:latin typeface="Times New Roman"/>
                <a:cs typeface="Times New Roman"/>
              </a:rPr>
              <a:t>1</a:t>
            </a:r>
            <a:r>
              <a:rPr sz="4000" spc="-45" dirty="0">
                <a:latin typeface="Times New Roman"/>
                <a:cs typeface="Times New Roman"/>
              </a:rPr>
              <a:t>,</a:t>
            </a:r>
            <a:r>
              <a:rPr sz="4000" spc="-570" dirty="0">
                <a:latin typeface="Times New Roman"/>
                <a:cs typeface="Times New Roman"/>
              </a:rPr>
              <a:t> </a:t>
            </a:r>
            <a:r>
              <a:rPr sz="4000" i="1" spc="60" dirty="0">
                <a:latin typeface="Times New Roman"/>
                <a:cs typeface="Times New Roman"/>
              </a:rPr>
              <a:t>a</a:t>
            </a:r>
            <a:r>
              <a:rPr sz="4000" spc="60" dirty="0">
                <a:latin typeface="Times New Roman"/>
                <a:cs typeface="Times New Roman"/>
              </a:rPr>
              <a:t>)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i="1" dirty="0">
                <a:latin typeface="Times New Roman"/>
                <a:cs typeface="Times New Roman"/>
              </a:rPr>
              <a:t>q</a:t>
            </a:r>
            <a:r>
              <a:rPr sz="4800" baseline="-17361" dirty="0">
                <a:latin typeface="Times New Roman"/>
                <a:cs typeface="Times New Roman"/>
              </a:rPr>
              <a:t>2</a:t>
            </a:r>
            <a:r>
              <a:rPr sz="4800" spc="-682" baseline="-17361" dirty="0">
                <a:latin typeface="Times New Roman"/>
                <a:cs typeface="Times New Roman"/>
              </a:rPr>
              <a:t> 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i="1" spc="90" dirty="0">
                <a:latin typeface="Times New Roman"/>
                <a:cs typeface="Times New Roman"/>
              </a:rPr>
              <a:t>b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spc="-440" dirty="0">
                <a:latin typeface="Times New Roman"/>
                <a:cs typeface="Times New Roman"/>
              </a:rPr>
              <a:t> </a:t>
            </a:r>
            <a:r>
              <a:rPr sz="4000" i="1" spc="-25" dirty="0">
                <a:latin typeface="Times New Roman"/>
                <a:cs typeface="Times New Roman"/>
              </a:rPr>
              <a:t>L</a:t>
            </a:r>
            <a:r>
              <a:rPr sz="4000" spc="-2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3463544"/>
            <a:ext cx="18421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241" y="3365446"/>
            <a:ext cx="3302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65" dirty="0">
                <a:latin typeface="Times New Roman"/>
                <a:cs typeface="Times New Roman"/>
              </a:rPr>
              <a:t>1010</a:t>
            </a:r>
            <a:r>
              <a:rPr sz="4000" spc="-5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01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5032" y="2517394"/>
            <a:ext cx="331470" cy="916305"/>
          </a:xfrm>
          <a:custGeom>
            <a:avLst/>
            <a:gdLst/>
            <a:ahLst/>
            <a:cxnLst/>
            <a:rect l="l" t="t" r="r" b="b"/>
            <a:pathLst>
              <a:path w="331470" h="916304">
                <a:moveTo>
                  <a:pt x="0" y="775842"/>
                </a:moveTo>
                <a:lnTo>
                  <a:pt x="20193" y="916304"/>
                </a:lnTo>
                <a:lnTo>
                  <a:pt x="90424" y="846073"/>
                </a:lnTo>
                <a:lnTo>
                  <a:pt x="50292" y="846073"/>
                </a:lnTo>
                <a:lnTo>
                  <a:pt x="44259" y="844041"/>
                </a:lnTo>
                <a:lnTo>
                  <a:pt x="38227" y="842009"/>
                </a:lnTo>
                <a:lnTo>
                  <a:pt x="39807" y="837269"/>
                </a:lnTo>
                <a:lnTo>
                  <a:pt x="0" y="775842"/>
                </a:lnTo>
                <a:close/>
              </a:path>
              <a:path w="331470" h="916304">
                <a:moveTo>
                  <a:pt x="51915" y="841203"/>
                </a:moveTo>
                <a:lnTo>
                  <a:pt x="44270" y="844014"/>
                </a:lnTo>
                <a:lnTo>
                  <a:pt x="50292" y="846073"/>
                </a:lnTo>
                <a:lnTo>
                  <a:pt x="51915" y="841203"/>
                </a:lnTo>
                <a:close/>
              </a:path>
              <a:path w="331470" h="916304">
                <a:moveTo>
                  <a:pt x="120522" y="815975"/>
                </a:moveTo>
                <a:lnTo>
                  <a:pt x="51915" y="841203"/>
                </a:lnTo>
                <a:lnTo>
                  <a:pt x="50292" y="846073"/>
                </a:lnTo>
                <a:lnTo>
                  <a:pt x="90424" y="846073"/>
                </a:lnTo>
                <a:lnTo>
                  <a:pt x="120522" y="815975"/>
                </a:lnTo>
                <a:close/>
              </a:path>
              <a:path w="331470" h="916304">
                <a:moveTo>
                  <a:pt x="44226" y="844030"/>
                </a:moveTo>
                <a:close/>
              </a:path>
              <a:path w="331470" h="916304">
                <a:moveTo>
                  <a:pt x="318896" y="0"/>
                </a:moveTo>
                <a:lnTo>
                  <a:pt x="39807" y="837269"/>
                </a:lnTo>
                <a:lnTo>
                  <a:pt x="44178" y="844014"/>
                </a:lnTo>
                <a:lnTo>
                  <a:pt x="51915" y="841203"/>
                </a:lnTo>
                <a:lnTo>
                  <a:pt x="330962" y="3936"/>
                </a:lnTo>
                <a:lnTo>
                  <a:pt x="318896" y="0"/>
                </a:lnTo>
                <a:close/>
              </a:path>
              <a:path w="331470" h="916304">
                <a:moveTo>
                  <a:pt x="39807" y="837269"/>
                </a:moveTo>
                <a:lnTo>
                  <a:pt x="38227" y="842009"/>
                </a:lnTo>
                <a:lnTo>
                  <a:pt x="44178" y="844014"/>
                </a:lnTo>
                <a:lnTo>
                  <a:pt x="39807" y="83726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3965" y="2517775"/>
            <a:ext cx="266065" cy="916305"/>
          </a:xfrm>
          <a:custGeom>
            <a:avLst/>
            <a:gdLst/>
            <a:ahLst/>
            <a:cxnLst/>
            <a:rect l="l" t="t" r="r" b="b"/>
            <a:pathLst>
              <a:path w="266064" h="916304">
                <a:moveTo>
                  <a:pt x="0" y="777366"/>
                </a:moveTo>
                <a:lnTo>
                  <a:pt x="30861" y="915924"/>
                </a:lnTo>
                <a:lnTo>
                  <a:pt x="92812" y="843661"/>
                </a:lnTo>
                <a:lnTo>
                  <a:pt x="55499" y="843661"/>
                </a:lnTo>
                <a:lnTo>
                  <a:pt x="43180" y="840486"/>
                </a:lnTo>
                <a:lnTo>
                  <a:pt x="44398" y="835611"/>
                </a:lnTo>
                <a:lnTo>
                  <a:pt x="0" y="777366"/>
                </a:lnTo>
                <a:close/>
              </a:path>
              <a:path w="266064" h="916304">
                <a:moveTo>
                  <a:pt x="44398" y="835611"/>
                </a:moveTo>
                <a:lnTo>
                  <a:pt x="43180" y="840486"/>
                </a:lnTo>
                <a:lnTo>
                  <a:pt x="55499" y="843661"/>
                </a:lnTo>
                <a:lnTo>
                  <a:pt x="55911" y="842010"/>
                </a:lnTo>
                <a:lnTo>
                  <a:pt x="49275" y="842010"/>
                </a:lnTo>
                <a:lnTo>
                  <a:pt x="44398" y="835611"/>
                </a:lnTo>
                <a:close/>
              </a:path>
              <a:path w="266064" h="916304">
                <a:moveTo>
                  <a:pt x="123189" y="808227"/>
                </a:moveTo>
                <a:lnTo>
                  <a:pt x="56767" y="838586"/>
                </a:lnTo>
                <a:lnTo>
                  <a:pt x="55499" y="843661"/>
                </a:lnTo>
                <a:lnTo>
                  <a:pt x="92812" y="843661"/>
                </a:lnTo>
                <a:lnTo>
                  <a:pt x="123189" y="808227"/>
                </a:lnTo>
                <a:close/>
              </a:path>
              <a:path w="266064" h="916304">
                <a:moveTo>
                  <a:pt x="253237" y="0"/>
                </a:moveTo>
                <a:lnTo>
                  <a:pt x="44398" y="835611"/>
                </a:lnTo>
                <a:lnTo>
                  <a:pt x="49275" y="842010"/>
                </a:lnTo>
                <a:lnTo>
                  <a:pt x="56767" y="838586"/>
                </a:lnTo>
                <a:lnTo>
                  <a:pt x="265557" y="3175"/>
                </a:lnTo>
                <a:lnTo>
                  <a:pt x="253237" y="0"/>
                </a:lnTo>
                <a:close/>
              </a:path>
              <a:path w="266064" h="916304">
                <a:moveTo>
                  <a:pt x="56767" y="838586"/>
                </a:moveTo>
                <a:lnTo>
                  <a:pt x="49275" y="842010"/>
                </a:lnTo>
                <a:lnTo>
                  <a:pt x="55911" y="842010"/>
                </a:lnTo>
                <a:lnTo>
                  <a:pt x="56767" y="83858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6826" y="2515616"/>
            <a:ext cx="690880" cy="918210"/>
          </a:xfrm>
          <a:custGeom>
            <a:avLst/>
            <a:gdLst/>
            <a:ahLst/>
            <a:cxnLst/>
            <a:rect l="l" t="t" r="r" b="b"/>
            <a:pathLst>
              <a:path w="690879" h="918210">
                <a:moveTo>
                  <a:pt x="25400" y="778383"/>
                </a:moveTo>
                <a:lnTo>
                  <a:pt x="0" y="918083"/>
                </a:lnTo>
                <a:lnTo>
                  <a:pt x="114046" y="861060"/>
                </a:lnTo>
                <a:lnTo>
                  <a:pt x="50673" y="861060"/>
                </a:lnTo>
                <a:lnTo>
                  <a:pt x="40512" y="853439"/>
                </a:lnTo>
                <a:lnTo>
                  <a:pt x="43680" y="849218"/>
                </a:lnTo>
                <a:lnTo>
                  <a:pt x="25400" y="778383"/>
                </a:lnTo>
                <a:close/>
              </a:path>
              <a:path w="690879" h="918210">
                <a:moveTo>
                  <a:pt x="43680" y="849218"/>
                </a:moveTo>
                <a:lnTo>
                  <a:pt x="40512" y="853439"/>
                </a:lnTo>
                <a:lnTo>
                  <a:pt x="50673" y="861060"/>
                </a:lnTo>
                <a:lnTo>
                  <a:pt x="53625" y="857123"/>
                </a:lnTo>
                <a:lnTo>
                  <a:pt x="45720" y="857123"/>
                </a:lnTo>
                <a:lnTo>
                  <a:pt x="43680" y="849218"/>
                </a:lnTo>
                <a:close/>
              </a:path>
              <a:path w="690879" h="918210">
                <a:moveTo>
                  <a:pt x="127000" y="854583"/>
                </a:moveTo>
                <a:lnTo>
                  <a:pt x="53815" y="856870"/>
                </a:lnTo>
                <a:lnTo>
                  <a:pt x="50673" y="861060"/>
                </a:lnTo>
                <a:lnTo>
                  <a:pt x="114046" y="861060"/>
                </a:lnTo>
                <a:lnTo>
                  <a:pt x="127000" y="854583"/>
                </a:lnTo>
                <a:close/>
              </a:path>
              <a:path w="690879" h="918210">
                <a:moveTo>
                  <a:pt x="680720" y="0"/>
                </a:moveTo>
                <a:lnTo>
                  <a:pt x="43680" y="849218"/>
                </a:lnTo>
                <a:lnTo>
                  <a:pt x="45720" y="857123"/>
                </a:lnTo>
                <a:lnTo>
                  <a:pt x="53815" y="856870"/>
                </a:lnTo>
                <a:lnTo>
                  <a:pt x="690879" y="7493"/>
                </a:lnTo>
                <a:lnTo>
                  <a:pt x="680720" y="0"/>
                </a:lnTo>
                <a:close/>
              </a:path>
              <a:path w="690879" h="918210">
                <a:moveTo>
                  <a:pt x="53815" y="856870"/>
                </a:moveTo>
                <a:lnTo>
                  <a:pt x="45720" y="857123"/>
                </a:lnTo>
                <a:lnTo>
                  <a:pt x="53625" y="857123"/>
                </a:lnTo>
                <a:lnTo>
                  <a:pt x="53815" y="85687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7509" y="2440939"/>
            <a:ext cx="400685" cy="993140"/>
          </a:xfrm>
          <a:custGeom>
            <a:avLst/>
            <a:gdLst/>
            <a:ahLst/>
            <a:cxnLst/>
            <a:rect l="l" t="t" r="r" b="b"/>
            <a:pathLst>
              <a:path w="400685" h="993139">
                <a:moveTo>
                  <a:pt x="0" y="851535"/>
                </a:moveTo>
                <a:lnTo>
                  <a:pt x="13715" y="992759"/>
                </a:lnTo>
                <a:lnTo>
                  <a:pt x="89131" y="923925"/>
                </a:lnTo>
                <a:lnTo>
                  <a:pt x="46989" y="923925"/>
                </a:lnTo>
                <a:lnTo>
                  <a:pt x="35051" y="919480"/>
                </a:lnTo>
                <a:lnTo>
                  <a:pt x="36918" y="914627"/>
                </a:lnTo>
                <a:lnTo>
                  <a:pt x="0" y="851535"/>
                </a:lnTo>
                <a:close/>
              </a:path>
              <a:path w="400685" h="993139">
                <a:moveTo>
                  <a:pt x="36918" y="914627"/>
                </a:moveTo>
                <a:lnTo>
                  <a:pt x="35051" y="919480"/>
                </a:lnTo>
                <a:lnTo>
                  <a:pt x="46989" y="923925"/>
                </a:lnTo>
                <a:lnTo>
                  <a:pt x="47869" y="921638"/>
                </a:lnTo>
                <a:lnTo>
                  <a:pt x="41020" y="921638"/>
                </a:lnTo>
                <a:lnTo>
                  <a:pt x="36918" y="914627"/>
                </a:lnTo>
                <a:close/>
              </a:path>
              <a:path w="400685" h="993139">
                <a:moveTo>
                  <a:pt x="118490" y="897127"/>
                </a:moveTo>
                <a:lnTo>
                  <a:pt x="48817" y="919172"/>
                </a:lnTo>
                <a:lnTo>
                  <a:pt x="46989" y="923925"/>
                </a:lnTo>
                <a:lnTo>
                  <a:pt x="89131" y="923925"/>
                </a:lnTo>
                <a:lnTo>
                  <a:pt x="118490" y="897127"/>
                </a:lnTo>
                <a:close/>
              </a:path>
              <a:path w="400685" h="993139">
                <a:moveTo>
                  <a:pt x="388747" y="0"/>
                </a:moveTo>
                <a:lnTo>
                  <a:pt x="36918" y="914627"/>
                </a:lnTo>
                <a:lnTo>
                  <a:pt x="41020" y="921638"/>
                </a:lnTo>
                <a:lnTo>
                  <a:pt x="48817" y="919172"/>
                </a:lnTo>
                <a:lnTo>
                  <a:pt x="400557" y="4445"/>
                </a:lnTo>
                <a:lnTo>
                  <a:pt x="388747" y="0"/>
                </a:lnTo>
                <a:close/>
              </a:path>
              <a:path w="400685" h="993139">
                <a:moveTo>
                  <a:pt x="48817" y="919172"/>
                </a:moveTo>
                <a:lnTo>
                  <a:pt x="41020" y="921638"/>
                </a:lnTo>
                <a:lnTo>
                  <a:pt x="47869" y="921638"/>
                </a:lnTo>
                <a:lnTo>
                  <a:pt x="48817" y="91917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5242" y="2518282"/>
            <a:ext cx="200660" cy="915669"/>
          </a:xfrm>
          <a:custGeom>
            <a:avLst/>
            <a:gdLst/>
            <a:ahLst/>
            <a:cxnLst/>
            <a:rect l="l" t="t" r="r" b="b"/>
            <a:pathLst>
              <a:path w="200660" h="915670">
                <a:moveTo>
                  <a:pt x="0" y="779779"/>
                </a:moveTo>
                <a:lnTo>
                  <a:pt x="41783" y="915415"/>
                </a:lnTo>
                <a:lnTo>
                  <a:pt x="95593" y="841375"/>
                </a:lnTo>
                <a:lnTo>
                  <a:pt x="60452" y="841375"/>
                </a:lnTo>
                <a:lnTo>
                  <a:pt x="54595" y="840358"/>
                </a:lnTo>
                <a:lnTo>
                  <a:pt x="54229" y="840358"/>
                </a:lnTo>
                <a:lnTo>
                  <a:pt x="48006" y="839215"/>
                </a:lnTo>
                <a:lnTo>
                  <a:pt x="48821" y="834318"/>
                </a:lnTo>
                <a:lnTo>
                  <a:pt x="0" y="779779"/>
                </a:lnTo>
                <a:close/>
              </a:path>
              <a:path w="200660" h="915670">
                <a:moveTo>
                  <a:pt x="61279" y="836411"/>
                </a:moveTo>
                <a:lnTo>
                  <a:pt x="54315" y="840310"/>
                </a:lnTo>
                <a:lnTo>
                  <a:pt x="60452" y="841375"/>
                </a:lnTo>
                <a:lnTo>
                  <a:pt x="61279" y="836411"/>
                </a:lnTo>
                <a:close/>
              </a:path>
              <a:path w="200660" h="915670">
                <a:moveTo>
                  <a:pt x="125222" y="800607"/>
                </a:moveTo>
                <a:lnTo>
                  <a:pt x="61279" y="836411"/>
                </a:lnTo>
                <a:lnTo>
                  <a:pt x="60452" y="841375"/>
                </a:lnTo>
                <a:lnTo>
                  <a:pt x="95593" y="841375"/>
                </a:lnTo>
                <a:lnTo>
                  <a:pt x="125222" y="800607"/>
                </a:lnTo>
                <a:close/>
              </a:path>
              <a:path w="200660" h="915670">
                <a:moveTo>
                  <a:pt x="54315" y="840310"/>
                </a:moveTo>
                <a:lnTo>
                  <a:pt x="54595" y="840358"/>
                </a:lnTo>
                <a:lnTo>
                  <a:pt x="54315" y="840310"/>
                </a:lnTo>
                <a:close/>
              </a:path>
              <a:path w="200660" h="915670">
                <a:moveTo>
                  <a:pt x="187833" y="0"/>
                </a:moveTo>
                <a:lnTo>
                  <a:pt x="48821" y="834318"/>
                </a:lnTo>
                <a:lnTo>
                  <a:pt x="54161" y="840283"/>
                </a:lnTo>
                <a:lnTo>
                  <a:pt x="54315" y="840310"/>
                </a:lnTo>
                <a:lnTo>
                  <a:pt x="61279" y="836411"/>
                </a:lnTo>
                <a:lnTo>
                  <a:pt x="200406" y="2158"/>
                </a:lnTo>
                <a:lnTo>
                  <a:pt x="187833" y="0"/>
                </a:lnTo>
                <a:close/>
              </a:path>
              <a:path w="200660" h="915670">
                <a:moveTo>
                  <a:pt x="48821" y="834318"/>
                </a:moveTo>
                <a:lnTo>
                  <a:pt x="48006" y="839215"/>
                </a:lnTo>
                <a:lnTo>
                  <a:pt x="54161" y="840283"/>
                </a:lnTo>
                <a:lnTo>
                  <a:pt x="48821" y="83431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7476" y="3967226"/>
            <a:ext cx="133350" cy="762635"/>
          </a:xfrm>
          <a:custGeom>
            <a:avLst/>
            <a:gdLst/>
            <a:ahLst/>
            <a:cxnLst/>
            <a:rect l="l" t="t" r="r" b="b"/>
            <a:pathLst>
              <a:path w="133350" h="762635">
                <a:moveTo>
                  <a:pt x="74929" y="75818"/>
                </a:moveTo>
                <a:lnTo>
                  <a:pt x="68073" y="80254"/>
                </a:lnTo>
                <a:lnTo>
                  <a:pt x="0" y="761365"/>
                </a:lnTo>
                <a:lnTo>
                  <a:pt x="12573" y="762507"/>
                </a:lnTo>
                <a:lnTo>
                  <a:pt x="80761" y="81509"/>
                </a:lnTo>
                <a:lnTo>
                  <a:pt x="74929" y="75818"/>
                </a:lnTo>
                <a:close/>
              </a:path>
              <a:path w="133350" h="762635">
                <a:moveTo>
                  <a:pt x="111157" y="75184"/>
                </a:moveTo>
                <a:lnTo>
                  <a:pt x="68579" y="75184"/>
                </a:lnTo>
                <a:lnTo>
                  <a:pt x="81279" y="76326"/>
                </a:lnTo>
                <a:lnTo>
                  <a:pt x="80761" y="81509"/>
                </a:lnTo>
                <a:lnTo>
                  <a:pt x="133096" y="132587"/>
                </a:lnTo>
                <a:lnTo>
                  <a:pt x="111157" y="75184"/>
                </a:lnTo>
                <a:close/>
              </a:path>
              <a:path w="133350" h="762635">
                <a:moveTo>
                  <a:pt x="82423" y="0"/>
                </a:moveTo>
                <a:lnTo>
                  <a:pt x="6603" y="120015"/>
                </a:lnTo>
                <a:lnTo>
                  <a:pt x="68073" y="80254"/>
                </a:lnTo>
                <a:lnTo>
                  <a:pt x="68579" y="75184"/>
                </a:lnTo>
                <a:lnTo>
                  <a:pt x="111157" y="75184"/>
                </a:lnTo>
                <a:lnTo>
                  <a:pt x="82423" y="0"/>
                </a:lnTo>
                <a:close/>
              </a:path>
              <a:path w="133350" h="762635">
                <a:moveTo>
                  <a:pt x="75635" y="75818"/>
                </a:moveTo>
                <a:lnTo>
                  <a:pt x="74929" y="75818"/>
                </a:lnTo>
                <a:lnTo>
                  <a:pt x="80761" y="81509"/>
                </a:lnTo>
                <a:lnTo>
                  <a:pt x="81279" y="76326"/>
                </a:lnTo>
                <a:lnTo>
                  <a:pt x="75635" y="75818"/>
                </a:lnTo>
                <a:close/>
              </a:path>
              <a:path w="133350" h="762635">
                <a:moveTo>
                  <a:pt x="68579" y="75184"/>
                </a:moveTo>
                <a:lnTo>
                  <a:pt x="68073" y="80254"/>
                </a:lnTo>
                <a:lnTo>
                  <a:pt x="74929" y="75818"/>
                </a:lnTo>
                <a:lnTo>
                  <a:pt x="75635" y="75818"/>
                </a:lnTo>
                <a:lnTo>
                  <a:pt x="68579" y="7518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6260" y="4658995"/>
            <a:ext cx="1897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FF"/>
                </a:solidFill>
                <a:latin typeface="Comic Sans MS"/>
                <a:cs typeface="Comic Sans MS"/>
              </a:rPr>
              <a:t>separator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626" y="691261"/>
            <a:ext cx="47504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Machine</a:t>
            </a:r>
            <a:r>
              <a:rPr sz="32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064638"/>
            <a:ext cx="23114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198" y="2613243"/>
            <a:ext cx="3907154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40" dirty="0">
                <a:latin typeface="Times New Roman"/>
                <a:cs typeface="Times New Roman"/>
              </a:rPr>
              <a:t> </a:t>
            </a:r>
            <a:r>
              <a:rPr sz="4000" spc="-45" dirty="0">
                <a:latin typeface="Times New Roman"/>
                <a:cs typeface="Times New Roman"/>
              </a:rPr>
              <a:t>(</a:t>
            </a:r>
            <a:r>
              <a:rPr sz="4000" i="1" spc="-45" dirty="0">
                <a:latin typeface="Times New Roman"/>
                <a:cs typeface="Times New Roman"/>
              </a:rPr>
              <a:t>q</a:t>
            </a:r>
            <a:r>
              <a:rPr sz="4800" spc="-67" baseline="-17361" dirty="0">
                <a:latin typeface="Times New Roman"/>
                <a:cs typeface="Times New Roman"/>
              </a:rPr>
              <a:t>1</a:t>
            </a:r>
            <a:r>
              <a:rPr sz="4000" spc="-45" dirty="0">
                <a:latin typeface="Times New Roman"/>
                <a:cs typeface="Times New Roman"/>
              </a:rPr>
              <a:t>,</a:t>
            </a:r>
            <a:r>
              <a:rPr sz="4000" spc="-570" dirty="0">
                <a:latin typeface="Times New Roman"/>
                <a:cs typeface="Times New Roman"/>
              </a:rPr>
              <a:t> </a:t>
            </a:r>
            <a:r>
              <a:rPr sz="4000" i="1" spc="60" dirty="0">
                <a:latin typeface="Times New Roman"/>
                <a:cs typeface="Times New Roman"/>
              </a:rPr>
              <a:t>a</a:t>
            </a:r>
            <a:r>
              <a:rPr sz="4000" spc="60" dirty="0">
                <a:latin typeface="Times New Roman"/>
                <a:cs typeface="Times New Roman"/>
              </a:rPr>
              <a:t>)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i="1" dirty="0">
                <a:latin typeface="Times New Roman"/>
                <a:cs typeface="Times New Roman"/>
              </a:rPr>
              <a:t>q</a:t>
            </a:r>
            <a:r>
              <a:rPr sz="4800" baseline="-17361" dirty="0">
                <a:latin typeface="Times New Roman"/>
                <a:cs typeface="Times New Roman"/>
              </a:rPr>
              <a:t>2</a:t>
            </a:r>
            <a:r>
              <a:rPr sz="4800" spc="-682" baseline="-17361" dirty="0">
                <a:latin typeface="Times New Roman"/>
                <a:cs typeface="Times New Roman"/>
              </a:rPr>
              <a:t> 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i="1" spc="90" dirty="0">
                <a:latin typeface="Times New Roman"/>
                <a:cs typeface="Times New Roman"/>
              </a:rPr>
              <a:t>b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spc="-440" dirty="0">
                <a:latin typeface="Times New Roman"/>
                <a:cs typeface="Times New Roman"/>
              </a:rPr>
              <a:t> </a:t>
            </a:r>
            <a:r>
              <a:rPr sz="4000" i="1" spc="-25" dirty="0">
                <a:latin typeface="Times New Roman"/>
                <a:cs typeface="Times New Roman"/>
              </a:rPr>
              <a:t>L</a:t>
            </a:r>
            <a:r>
              <a:rPr sz="4000" spc="-2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6908" y="2613285"/>
            <a:ext cx="39725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65" dirty="0">
                <a:latin typeface="Times New Roman"/>
                <a:cs typeface="Times New Roman"/>
              </a:rPr>
              <a:t> </a:t>
            </a:r>
            <a:r>
              <a:rPr sz="3950" spc="70" dirty="0">
                <a:latin typeface="Times New Roman"/>
                <a:cs typeface="Times New Roman"/>
              </a:rPr>
              <a:t>(</a:t>
            </a:r>
            <a:r>
              <a:rPr sz="3950" i="1" spc="70" dirty="0">
                <a:latin typeface="Times New Roman"/>
                <a:cs typeface="Times New Roman"/>
              </a:rPr>
              <a:t>q</a:t>
            </a:r>
            <a:r>
              <a:rPr sz="4725" spc="104" baseline="-17636" dirty="0">
                <a:latin typeface="Times New Roman"/>
                <a:cs typeface="Times New Roman"/>
              </a:rPr>
              <a:t>2</a:t>
            </a:r>
            <a:r>
              <a:rPr sz="4725" spc="-690" baseline="-17636" dirty="0">
                <a:latin typeface="Times New Roman"/>
                <a:cs typeface="Times New Roman"/>
              </a:rPr>
              <a:t> </a:t>
            </a:r>
            <a:r>
              <a:rPr sz="3950" spc="140" dirty="0">
                <a:latin typeface="Times New Roman"/>
                <a:cs typeface="Times New Roman"/>
              </a:rPr>
              <a:t>,</a:t>
            </a:r>
            <a:r>
              <a:rPr sz="3950" i="1" spc="140" dirty="0">
                <a:latin typeface="Times New Roman"/>
                <a:cs typeface="Times New Roman"/>
              </a:rPr>
              <a:t>b</a:t>
            </a:r>
            <a:r>
              <a:rPr sz="3950" spc="140" dirty="0">
                <a:latin typeface="Times New Roman"/>
                <a:cs typeface="Times New Roman"/>
              </a:rPr>
              <a:t>)</a:t>
            </a:r>
            <a:r>
              <a:rPr sz="3950" spc="-80" dirty="0">
                <a:latin typeface="Times New Roman"/>
                <a:cs typeface="Times New Roman"/>
              </a:rPr>
              <a:t> </a:t>
            </a:r>
            <a:r>
              <a:rPr sz="3950" spc="60" dirty="0">
                <a:latin typeface="Symbol"/>
                <a:cs typeface="Symbol"/>
              </a:rPr>
              <a:t></a:t>
            </a:r>
            <a:r>
              <a:rPr sz="3950" spc="-150" dirty="0">
                <a:latin typeface="Times New Roman"/>
                <a:cs typeface="Times New Roman"/>
              </a:rPr>
              <a:t> </a:t>
            </a:r>
            <a:r>
              <a:rPr sz="3950" spc="130" dirty="0">
                <a:latin typeface="Times New Roman"/>
                <a:cs typeface="Times New Roman"/>
              </a:rPr>
              <a:t>(</a:t>
            </a:r>
            <a:r>
              <a:rPr sz="3950" i="1" spc="130" dirty="0">
                <a:latin typeface="Times New Roman"/>
                <a:cs typeface="Times New Roman"/>
              </a:rPr>
              <a:t>q</a:t>
            </a:r>
            <a:r>
              <a:rPr sz="4725" spc="195" baseline="-17636" dirty="0">
                <a:latin typeface="Times New Roman"/>
                <a:cs typeface="Times New Roman"/>
              </a:rPr>
              <a:t>3</a:t>
            </a:r>
            <a:r>
              <a:rPr sz="3950" spc="130" dirty="0">
                <a:latin typeface="Times New Roman"/>
                <a:cs typeface="Times New Roman"/>
              </a:rPr>
              <a:t>,</a:t>
            </a:r>
            <a:r>
              <a:rPr sz="3950" i="1" spc="130" dirty="0">
                <a:latin typeface="Times New Roman"/>
                <a:cs typeface="Times New Roman"/>
              </a:rPr>
              <a:t>c</a:t>
            </a:r>
            <a:r>
              <a:rPr sz="3950" spc="130" dirty="0">
                <a:latin typeface="Times New Roman"/>
                <a:cs typeface="Times New Roman"/>
              </a:rPr>
              <a:t>,</a:t>
            </a:r>
            <a:r>
              <a:rPr sz="3950" spc="-450" dirty="0">
                <a:latin typeface="Times New Roman"/>
                <a:cs typeface="Times New Roman"/>
              </a:rPr>
              <a:t> </a:t>
            </a:r>
            <a:r>
              <a:rPr sz="3950" i="1" spc="65" dirty="0">
                <a:latin typeface="Times New Roman"/>
                <a:cs typeface="Times New Roman"/>
              </a:rPr>
              <a:t>R</a:t>
            </a:r>
            <a:r>
              <a:rPr sz="3950" spc="65" dirty="0"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2329" y="3279266"/>
            <a:ext cx="557530" cy="1526540"/>
          </a:xfrm>
          <a:custGeom>
            <a:avLst/>
            <a:gdLst/>
            <a:ahLst/>
            <a:cxnLst/>
            <a:rect l="l" t="t" r="r" b="b"/>
            <a:pathLst>
              <a:path w="557530" h="1526539">
                <a:moveTo>
                  <a:pt x="437514" y="1427226"/>
                </a:moveTo>
                <a:lnTo>
                  <a:pt x="539369" y="1526032"/>
                </a:lnTo>
                <a:lnTo>
                  <a:pt x="548296" y="1456309"/>
                </a:lnTo>
                <a:lnTo>
                  <a:pt x="508253" y="1456309"/>
                </a:lnTo>
                <a:lnTo>
                  <a:pt x="506556" y="1451459"/>
                </a:lnTo>
                <a:lnTo>
                  <a:pt x="437514" y="1427226"/>
                </a:lnTo>
                <a:close/>
              </a:path>
              <a:path w="557530" h="1526539">
                <a:moveTo>
                  <a:pt x="506556" y="1451459"/>
                </a:moveTo>
                <a:lnTo>
                  <a:pt x="508253" y="1456309"/>
                </a:lnTo>
                <a:lnTo>
                  <a:pt x="514403" y="1454150"/>
                </a:lnTo>
                <a:lnTo>
                  <a:pt x="514222" y="1454150"/>
                </a:lnTo>
                <a:lnTo>
                  <a:pt x="506556" y="1451459"/>
                </a:lnTo>
                <a:close/>
              </a:path>
              <a:path w="557530" h="1526539">
                <a:moveTo>
                  <a:pt x="557402" y="1385189"/>
                </a:moveTo>
                <a:lnTo>
                  <a:pt x="518508" y="1447306"/>
                </a:lnTo>
                <a:lnTo>
                  <a:pt x="520192" y="1452118"/>
                </a:lnTo>
                <a:lnTo>
                  <a:pt x="508253" y="1456309"/>
                </a:lnTo>
                <a:lnTo>
                  <a:pt x="548296" y="1456309"/>
                </a:lnTo>
                <a:lnTo>
                  <a:pt x="557402" y="1385189"/>
                </a:lnTo>
                <a:close/>
              </a:path>
              <a:path w="557530" h="1526539">
                <a:moveTo>
                  <a:pt x="12064" y="0"/>
                </a:moveTo>
                <a:lnTo>
                  <a:pt x="0" y="4191"/>
                </a:lnTo>
                <a:lnTo>
                  <a:pt x="506556" y="1451459"/>
                </a:lnTo>
                <a:lnTo>
                  <a:pt x="514222" y="1454150"/>
                </a:lnTo>
                <a:lnTo>
                  <a:pt x="518508" y="1447306"/>
                </a:lnTo>
                <a:lnTo>
                  <a:pt x="12064" y="0"/>
                </a:lnTo>
                <a:close/>
              </a:path>
              <a:path w="557530" h="1526539">
                <a:moveTo>
                  <a:pt x="518508" y="1447306"/>
                </a:moveTo>
                <a:lnTo>
                  <a:pt x="514222" y="1454150"/>
                </a:lnTo>
                <a:lnTo>
                  <a:pt x="514403" y="1454150"/>
                </a:lnTo>
                <a:lnTo>
                  <a:pt x="520192" y="1452118"/>
                </a:lnTo>
                <a:lnTo>
                  <a:pt x="518508" y="144730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9244" y="3280790"/>
            <a:ext cx="210185" cy="1600835"/>
          </a:xfrm>
          <a:custGeom>
            <a:avLst/>
            <a:gdLst/>
            <a:ahLst/>
            <a:cxnLst/>
            <a:rect l="l" t="t" r="r" b="b"/>
            <a:pathLst>
              <a:path w="210184" h="1600835">
                <a:moveTo>
                  <a:pt x="0" y="1468374"/>
                </a:moveTo>
                <a:lnTo>
                  <a:pt x="51180" y="1600708"/>
                </a:lnTo>
                <a:lnTo>
                  <a:pt x="98131" y="1525524"/>
                </a:lnTo>
                <a:lnTo>
                  <a:pt x="64643" y="1525524"/>
                </a:lnTo>
                <a:lnTo>
                  <a:pt x="52070" y="1524254"/>
                </a:lnTo>
                <a:lnTo>
                  <a:pt x="52540" y="1519312"/>
                </a:lnTo>
                <a:lnTo>
                  <a:pt x="0" y="1468374"/>
                </a:lnTo>
                <a:close/>
              </a:path>
              <a:path w="210184" h="1600835">
                <a:moveTo>
                  <a:pt x="65129" y="1520411"/>
                </a:moveTo>
                <a:lnTo>
                  <a:pt x="58303" y="1524881"/>
                </a:lnTo>
                <a:lnTo>
                  <a:pt x="64643" y="1525524"/>
                </a:lnTo>
                <a:lnTo>
                  <a:pt x="65129" y="1520411"/>
                </a:lnTo>
                <a:close/>
              </a:path>
              <a:path w="210184" h="1600835">
                <a:moveTo>
                  <a:pt x="126364" y="1480312"/>
                </a:moveTo>
                <a:lnTo>
                  <a:pt x="65129" y="1520411"/>
                </a:lnTo>
                <a:lnTo>
                  <a:pt x="64643" y="1525524"/>
                </a:lnTo>
                <a:lnTo>
                  <a:pt x="98131" y="1525524"/>
                </a:lnTo>
                <a:lnTo>
                  <a:pt x="126364" y="1480312"/>
                </a:lnTo>
                <a:close/>
              </a:path>
              <a:path w="210184" h="1600835">
                <a:moveTo>
                  <a:pt x="58301" y="1524883"/>
                </a:moveTo>
                <a:close/>
              </a:path>
              <a:path w="210184" h="1600835">
                <a:moveTo>
                  <a:pt x="197230" y="0"/>
                </a:moveTo>
                <a:lnTo>
                  <a:pt x="52540" y="1519312"/>
                </a:lnTo>
                <a:lnTo>
                  <a:pt x="58303" y="1524881"/>
                </a:lnTo>
                <a:lnTo>
                  <a:pt x="65129" y="1520411"/>
                </a:lnTo>
                <a:lnTo>
                  <a:pt x="209803" y="1143"/>
                </a:lnTo>
                <a:lnTo>
                  <a:pt x="197230" y="0"/>
                </a:lnTo>
                <a:close/>
              </a:path>
              <a:path w="210184" h="1600835">
                <a:moveTo>
                  <a:pt x="52540" y="1519312"/>
                </a:moveTo>
                <a:lnTo>
                  <a:pt x="52070" y="1524254"/>
                </a:lnTo>
                <a:lnTo>
                  <a:pt x="58285" y="1524881"/>
                </a:lnTo>
                <a:lnTo>
                  <a:pt x="52540" y="1519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8526" y="5491226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63500" y="76200"/>
                </a:moveTo>
                <a:lnTo>
                  <a:pt x="57148" y="81274"/>
                </a:lnTo>
                <a:lnTo>
                  <a:pt x="57023" y="609536"/>
                </a:lnTo>
                <a:lnTo>
                  <a:pt x="69723" y="609536"/>
                </a:lnTo>
                <a:lnTo>
                  <a:pt x="69848" y="81272"/>
                </a:lnTo>
                <a:lnTo>
                  <a:pt x="63500" y="76200"/>
                </a:lnTo>
                <a:close/>
              </a:path>
              <a:path w="127000" h="609600">
                <a:moveTo>
                  <a:pt x="63500" y="0"/>
                </a:moveTo>
                <a:lnTo>
                  <a:pt x="0" y="126936"/>
                </a:lnTo>
                <a:lnTo>
                  <a:pt x="57148" y="81274"/>
                </a:lnTo>
                <a:lnTo>
                  <a:pt x="57150" y="76200"/>
                </a:lnTo>
                <a:lnTo>
                  <a:pt x="101619" y="76200"/>
                </a:lnTo>
                <a:lnTo>
                  <a:pt x="63500" y="0"/>
                </a:lnTo>
                <a:close/>
              </a:path>
              <a:path w="127000" h="609600">
                <a:moveTo>
                  <a:pt x="101619" y="76200"/>
                </a:moveTo>
                <a:lnTo>
                  <a:pt x="69850" y="76200"/>
                </a:lnTo>
                <a:lnTo>
                  <a:pt x="69851" y="81274"/>
                </a:lnTo>
                <a:lnTo>
                  <a:pt x="127000" y="126936"/>
                </a:lnTo>
                <a:lnTo>
                  <a:pt x="101619" y="76200"/>
                </a:lnTo>
                <a:close/>
              </a:path>
              <a:path w="127000" h="609600">
                <a:moveTo>
                  <a:pt x="63500" y="76200"/>
                </a:moveTo>
                <a:lnTo>
                  <a:pt x="57150" y="76200"/>
                </a:lnTo>
                <a:lnTo>
                  <a:pt x="57148" y="81274"/>
                </a:lnTo>
                <a:lnTo>
                  <a:pt x="63500" y="76200"/>
                </a:lnTo>
                <a:close/>
              </a:path>
              <a:path w="127000" h="609600">
                <a:moveTo>
                  <a:pt x="69850" y="76200"/>
                </a:moveTo>
                <a:lnTo>
                  <a:pt x="63500" y="76200"/>
                </a:lnTo>
                <a:lnTo>
                  <a:pt x="69848" y="81272"/>
                </a:lnTo>
                <a:lnTo>
                  <a:pt x="69850" y="76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4318802"/>
            <a:ext cx="9114790" cy="21551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  <a:p>
            <a:pPr marL="415925">
              <a:lnSpc>
                <a:spcPct val="100000"/>
              </a:lnSpc>
              <a:spcBef>
                <a:spcPts val="350"/>
              </a:spcBef>
              <a:tabLst>
                <a:tab pos="3893185" algn="l"/>
                <a:tab pos="4607560" algn="l"/>
              </a:tabLst>
            </a:pPr>
            <a:r>
              <a:rPr sz="4000" spc="365" dirty="0">
                <a:latin typeface="Times New Roman"/>
                <a:cs typeface="Times New Roman"/>
              </a:rPr>
              <a:t>1010</a:t>
            </a:r>
            <a:r>
              <a:rPr sz="4000" spc="-5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01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00</a:t>
            </a:r>
            <a:r>
              <a:rPr sz="4000" dirty="0">
                <a:latin typeface="Times New Roman"/>
                <a:cs typeface="Times New Roman"/>
              </a:rPr>
              <a:t>	11</a:t>
            </a:r>
            <a:r>
              <a:rPr sz="4000" spc="-530" dirty="0">
                <a:latin typeface="Times New Roman"/>
                <a:cs typeface="Times New Roman"/>
              </a:rPr>
              <a:t> </a:t>
            </a:r>
            <a:r>
              <a:rPr sz="4000" spc="145" dirty="0">
                <a:latin typeface="Times New Roman"/>
                <a:cs typeface="Times New Roman"/>
              </a:rPr>
              <a:t>0110</a:t>
            </a:r>
            <a:r>
              <a:rPr sz="4000" spc="-5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111</a:t>
            </a:r>
            <a:r>
              <a:rPr sz="4000" spc="-5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111</a:t>
            </a:r>
            <a:r>
              <a:rPr sz="4000" spc="-5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11</a:t>
            </a:r>
            <a:endParaRPr sz="4000">
              <a:latin typeface="Times New Roman"/>
              <a:cs typeface="Times New Roman"/>
            </a:endParaRPr>
          </a:p>
          <a:p>
            <a:pPr marR="647065" algn="ctr">
              <a:lnSpc>
                <a:spcPct val="100000"/>
              </a:lnSpc>
              <a:spcBef>
                <a:spcPts val="3625"/>
              </a:spcBef>
            </a:pPr>
            <a:r>
              <a:rPr sz="3200" spc="-10" dirty="0">
                <a:solidFill>
                  <a:srgbClr val="FF00FF"/>
                </a:solidFill>
                <a:latin typeface="Comic Sans MS"/>
                <a:cs typeface="Comic Sans MS"/>
              </a:rPr>
              <a:t>separator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86397"/>
            <a:ext cx="86302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3200" spc="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sz="3200" spc="2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contents</a:t>
            </a:r>
            <a:r>
              <a:rPr sz="3200" spc="-17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of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Universal</a:t>
            </a:r>
            <a:r>
              <a:rPr sz="3200" spc="-16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Turing</a:t>
            </a:r>
            <a:r>
              <a:rPr sz="3200" spc="-8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Machine: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150" y="1559623"/>
            <a:ext cx="29959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5150" y="2058422"/>
            <a:ext cx="546036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2221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simulated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162" y="4881626"/>
            <a:ext cx="8839835" cy="0"/>
          </a:xfrm>
          <a:custGeom>
            <a:avLst/>
            <a:gdLst/>
            <a:ahLst/>
            <a:cxnLst/>
            <a:rect l="l" t="t" r="r" b="b"/>
            <a:pathLst>
              <a:path w="8839835">
                <a:moveTo>
                  <a:pt x="0" y="0"/>
                </a:moveTo>
                <a:lnTo>
                  <a:pt x="88392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362" y="4195826"/>
            <a:ext cx="8763635" cy="0"/>
          </a:xfrm>
          <a:custGeom>
            <a:avLst/>
            <a:gdLst/>
            <a:ahLst/>
            <a:cxnLst/>
            <a:rect l="l" t="t" r="r" b="b"/>
            <a:pathLst>
              <a:path w="8763635">
                <a:moveTo>
                  <a:pt x="0" y="0"/>
                </a:moveTo>
                <a:lnTo>
                  <a:pt x="87630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375" y="3322660"/>
            <a:ext cx="8127365" cy="1470025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32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1890"/>
              </a:spcBef>
            </a:pPr>
            <a:r>
              <a:rPr sz="3050" spc="80" dirty="0">
                <a:latin typeface="Comic Sans MS"/>
                <a:cs typeface="Comic Sans MS"/>
              </a:rPr>
              <a:t>1</a:t>
            </a:r>
            <a:r>
              <a:rPr sz="3050" spc="-229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45" dirty="0">
                <a:latin typeface="Comic Sans MS"/>
                <a:cs typeface="Comic Sans MS"/>
              </a:rPr>
              <a:t> </a:t>
            </a:r>
            <a:r>
              <a:rPr sz="3050" spc="80" dirty="0">
                <a:latin typeface="Comic Sans MS"/>
                <a:cs typeface="Comic Sans MS"/>
              </a:rPr>
              <a:t>1</a:t>
            </a:r>
            <a:r>
              <a:rPr sz="3050" spc="-229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</a:t>
            </a:r>
            <a:r>
              <a:rPr sz="3050" spc="-225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</a:t>
            </a:r>
            <a:r>
              <a:rPr sz="3050" spc="-229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10011</a:t>
            </a:r>
            <a:r>
              <a:rPr sz="3050" spc="30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spc="80" dirty="0">
                <a:latin typeface="Comic Sans MS"/>
                <a:cs typeface="Comic Sans MS"/>
              </a:rPr>
              <a:t>1</a:t>
            </a:r>
            <a:r>
              <a:rPr sz="3050" spc="-409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10</a:t>
            </a:r>
            <a:r>
              <a:rPr sz="3050" spc="-24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111</a:t>
            </a:r>
            <a:r>
              <a:rPr sz="3050" spc="-30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111</a:t>
            </a:r>
            <a:r>
              <a:rPr sz="3050" spc="-35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spc="-50" dirty="0">
                <a:latin typeface="Comic Sans MS"/>
                <a:cs typeface="Comic Sans MS"/>
              </a:rPr>
              <a:t>1100</a:t>
            </a:r>
            <a:r>
              <a:rPr sz="3050" spc="-580" dirty="0">
                <a:latin typeface="Comic Sans MS"/>
                <a:cs typeface="Comic Sans MS"/>
              </a:rPr>
              <a:t> </a:t>
            </a:r>
            <a:r>
              <a:rPr sz="3050" spc="130" dirty="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862" y="4957826"/>
            <a:ext cx="127000" cy="990600"/>
          </a:xfrm>
          <a:custGeom>
            <a:avLst/>
            <a:gdLst/>
            <a:ahLst/>
            <a:cxnLst/>
            <a:rect l="l" t="t" r="r" b="b"/>
            <a:pathLst>
              <a:path w="127000" h="990600">
                <a:moveTo>
                  <a:pt x="69850" y="114173"/>
                </a:moveTo>
                <a:lnTo>
                  <a:pt x="57150" y="114173"/>
                </a:lnTo>
                <a:lnTo>
                  <a:pt x="57150" y="990536"/>
                </a:lnTo>
                <a:lnTo>
                  <a:pt x="69850" y="990536"/>
                </a:lnTo>
                <a:lnTo>
                  <a:pt x="69850" y="114173"/>
                </a:lnTo>
                <a:close/>
              </a:path>
              <a:path w="127000" h="990600">
                <a:moveTo>
                  <a:pt x="63500" y="0"/>
                </a:moveTo>
                <a:lnTo>
                  <a:pt x="0" y="126873"/>
                </a:lnTo>
                <a:lnTo>
                  <a:pt x="57150" y="126873"/>
                </a:lnTo>
                <a:lnTo>
                  <a:pt x="57150" y="114173"/>
                </a:lnTo>
                <a:lnTo>
                  <a:pt x="120643" y="114173"/>
                </a:lnTo>
                <a:lnTo>
                  <a:pt x="63500" y="0"/>
                </a:lnTo>
                <a:close/>
              </a:path>
              <a:path w="127000" h="990600">
                <a:moveTo>
                  <a:pt x="120643" y="114173"/>
                </a:moveTo>
                <a:lnTo>
                  <a:pt x="69850" y="114173"/>
                </a:lnTo>
                <a:lnTo>
                  <a:pt x="69850" y="126873"/>
                </a:lnTo>
                <a:lnTo>
                  <a:pt x="127000" y="126873"/>
                </a:lnTo>
                <a:lnTo>
                  <a:pt x="120643" y="114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03487"/>
            <a:ext cx="3541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5504" algn="l"/>
              </a:tabLst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For</a:t>
            </a:r>
            <a:r>
              <a:rPr sz="3200" spc="-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any</a:t>
            </a:r>
            <a:r>
              <a:rPr sz="3200" spc="-6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string</a:t>
            </a:r>
            <a:r>
              <a:rPr sz="3200" spc="28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6000" i="1" spc="-75" baseline="1388" dirty="0">
                <a:latin typeface="Times New Roman"/>
                <a:cs typeface="Times New Roman"/>
              </a:rPr>
              <a:t>w</a:t>
            </a:r>
            <a:r>
              <a:rPr sz="6000" i="1" baseline="1388" dirty="0"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009900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059" y="2115133"/>
            <a:ext cx="8052434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31465" algn="l"/>
                <a:tab pos="3587750" algn="l"/>
              </a:tabLst>
            </a:pPr>
            <a:r>
              <a:rPr sz="6000" i="1" spc="315" baseline="-2083" dirty="0">
                <a:latin typeface="Times New Roman"/>
                <a:cs typeface="Times New Roman"/>
              </a:rPr>
              <a:t>w</a:t>
            </a:r>
            <a:r>
              <a:rPr sz="6000" spc="315" baseline="-2083" dirty="0">
                <a:latin typeface="Symbol"/>
                <a:cs typeface="Symbol"/>
              </a:rPr>
              <a:t></a:t>
            </a:r>
            <a:r>
              <a:rPr sz="6000" spc="-622" baseline="-2083" dirty="0">
                <a:latin typeface="Times New Roman"/>
                <a:cs typeface="Times New Roman"/>
              </a:rPr>
              <a:t> </a:t>
            </a:r>
            <a:r>
              <a:rPr sz="6000" i="1" spc="-75" baseline="-2083" dirty="0">
                <a:latin typeface="Times New Roman"/>
                <a:cs typeface="Times New Roman"/>
              </a:rPr>
              <a:t>L</a:t>
            </a:r>
            <a:r>
              <a:rPr sz="6000" i="1" baseline="-2083" dirty="0">
                <a:latin typeface="Times New Roman"/>
                <a:cs typeface="Times New Roman"/>
              </a:rPr>
              <a:t>	</a:t>
            </a:r>
            <a:r>
              <a:rPr sz="5925" i="1" spc="-75" baseline="-1406" dirty="0">
                <a:latin typeface="Times New Roman"/>
                <a:cs typeface="Times New Roman"/>
              </a:rPr>
              <a:t>M</a:t>
            </a:r>
            <a:r>
              <a:rPr sz="5925" i="1" baseline="-1406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259" y="3427983"/>
            <a:ext cx="114427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i="1" dirty="0">
                <a:latin typeface="Times New Roman"/>
                <a:cs typeface="Times New Roman"/>
              </a:rPr>
              <a:t>w</a:t>
            </a:r>
            <a:r>
              <a:rPr sz="4000" i="1" spc="-6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</a:t>
            </a:r>
            <a:r>
              <a:rPr sz="4000" spc="-37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9148" y="3178571"/>
            <a:ext cx="5775960" cy="1659889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0"/>
              </a:spcBef>
              <a:tabLst>
                <a:tab pos="693420" algn="l"/>
              </a:tabLst>
            </a:pPr>
            <a:r>
              <a:rPr sz="3950" i="1" spc="45" dirty="0">
                <a:latin typeface="Times New Roman"/>
                <a:cs typeface="Times New Roman"/>
              </a:rPr>
              <a:t>M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4800" spc="-30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4800" spc="7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4800" spc="75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non-accept</a:t>
            </a:r>
            <a:r>
              <a:rPr sz="4800" spc="-307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4800" baseline="1736">
              <a:latin typeface="Comic Sans MS"/>
              <a:cs typeface="Comic Sans MS"/>
            </a:endParaRPr>
          </a:p>
          <a:p>
            <a:pPr marR="1115695" algn="ctr">
              <a:lnSpc>
                <a:spcPct val="100000"/>
              </a:lnSpc>
              <a:spcBef>
                <a:spcPts val="1805"/>
              </a:spcBef>
            </a:pPr>
            <a:r>
              <a:rPr sz="3600" b="1" spc="-20" dirty="0">
                <a:solidFill>
                  <a:srgbClr val="FF0000"/>
                </a:solidFill>
                <a:latin typeface="Comic Sans MS"/>
                <a:cs typeface="Comic Sans MS"/>
              </a:rPr>
              <a:t>or</a:t>
            </a:r>
            <a:r>
              <a:rPr sz="3600" b="1" spc="-5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loops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forever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2226" y="2290826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121412"/>
                </a:moveTo>
                <a:lnTo>
                  <a:pt x="736981" y="121412"/>
                </a:lnTo>
                <a:lnTo>
                  <a:pt x="736981" y="0"/>
                </a:lnTo>
                <a:lnTo>
                  <a:pt x="981075" y="242824"/>
                </a:lnTo>
                <a:lnTo>
                  <a:pt x="736981" y="485775"/>
                </a:lnTo>
                <a:lnTo>
                  <a:pt x="736981" y="364236"/>
                </a:lnTo>
                <a:lnTo>
                  <a:pt x="0" y="364236"/>
                </a:lnTo>
                <a:lnTo>
                  <a:pt x="0" y="121412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2226" y="3586226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121412"/>
                </a:moveTo>
                <a:lnTo>
                  <a:pt x="736981" y="121412"/>
                </a:lnTo>
                <a:lnTo>
                  <a:pt x="736981" y="0"/>
                </a:lnTo>
                <a:lnTo>
                  <a:pt x="981075" y="242824"/>
                </a:lnTo>
                <a:lnTo>
                  <a:pt x="736981" y="485775"/>
                </a:lnTo>
                <a:lnTo>
                  <a:pt x="736981" y="364236"/>
                </a:lnTo>
                <a:lnTo>
                  <a:pt x="0" y="364236"/>
                </a:lnTo>
                <a:lnTo>
                  <a:pt x="0" y="121412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" y="134239"/>
            <a:ext cx="6280150" cy="120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described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 of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0’s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latin typeface="Comic Sans MS"/>
                <a:cs typeface="Comic Sans MS"/>
              </a:rPr>
              <a:t>1’s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457" y="1947119"/>
            <a:ext cx="8652510" cy="359219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Therefore:</a:t>
            </a:r>
            <a:endParaRPr sz="3200">
              <a:latin typeface="Comic Sans MS"/>
              <a:cs typeface="Comic Sans MS"/>
            </a:endParaRPr>
          </a:p>
          <a:p>
            <a:pPr marL="438150" marR="2994025">
              <a:lnSpc>
                <a:spcPct val="121200"/>
              </a:lnSpc>
              <a:spcBef>
                <a:spcPts val="135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set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forms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language:</a:t>
            </a:r>
            <a:endParaRPr sz="3200">
              <a:latin typeface="Comic Sans MS"/>
              <a:cs typeface="Comic Sans MS"/>
            </a:endParaRPr>
          </a:p>
          <a:p>
            <a:pPr marL="1003935">
              <a:lnSpc>
                <a:spcPct val="100000"/>
              </a:lnSpc>
              <a:spcBef>
                <a:spcPts val="29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this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endParaRPr sz="3200">
              <a:latin typeface="Comic Sans MS"/>
              <a:cs typeface="Comic Sans MS"/>
            </a:endParaRPr>
          </a:p>
          <a:p>
            <a:pPr marL="1003935">
              <a:lnSpc>
                <a:spcPct val="100000"/>
              </a:lnSpc>
              <a:spcBef>
                <a:spcPts val="8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encoding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433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Language</a:t>
            </a:r>
            <a:r>
              <a:rPr sz="3200" spc="-1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657" y="1988756"/>
            <a:ext cx="30480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latin typeface="Comic Sans MS"/>
                <a:cs typeface="Comic Sans MS"/>
              </a:rPr>
              <a:t>L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{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010100101,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685" y="3161982"/>
            <a:ext cx="31432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00100100101111,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685" y="4334764"/>
            <a:ext cx="3867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111010011110010101,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9685" y="5507990"/>
            <a:ext cx="8432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……</a:t>
            </a:r>
            <a:r>
              <a:rPr sz="32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}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9601" y="1911985"/>
            <a:ext cx="35382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(Turing</a:t>
            </a:r>
            <a:r>
              <a:rPr sz="3200" spc="-10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Machine</a:t>
            </a:r>
            <a:r>
              <a:rPr sz="3200" spc="-8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1)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5801" y="3056636"/>
            <a:ext cx="36061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(Turing</a:t>
            </a:r>
            <a:r>
              <a:rPr sz="3200" spc="-1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Machine</a:t>
            </a:r>
            <a:r>
              <a:rPr sz="3200" spc="-7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2)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8104" y="4226560"/>
            <a:ext cx="5784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5" dirty="0">
                <a:solidFill>
                  <a:srgbClr val="FF00FF"/>
                </a:solidFill>
                <a:latin typeface="Comic Sans MS"/>
                <a:cs typeface="Comic Sans MS"/>
              </a:rPr>
              <a:t>……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47038"/>
            <a:ext cx="49606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Universal</a:t>
            </a:r>
            <a:r>
              <a:rPr sz="3200" spc="-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875" y="1843976"/>
            <a:ext cx="4104004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1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1115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275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75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endParaRPr sz="2750">
              <a:latin typeface="Comic Sans MS"/>
              <a:cs typeface="Comic Sans MS"/>
            </a:endParaRPr>
          </a:p>
          <a:p>
            <a:pPr marL="311150" indent="-285750">
              <a:lnSpc>
                <a:spcPct val="100000"/>
              </a:lnSpc>
              <a:spcBef>
                <a:spcPts val="2635"/>
              </a:spcBef>
              <a:buFont typeface="Arial MT"/>
              <a:buChar char="•"/>
              <a:tabLst>
                <a:tab pos="311150" algn="l"/>
                <a:tab pos="289306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UTM(&lt;M,</a:t>
            </a:r>
            <a:r>
              <a:rPr sz="2750" spc="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w&gt;)</a:t>
            </a:r>
            <a:r>
              <a:rPr sz="275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350" i="1" spc="-60" baseline="38314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4125" spc="-60" baseline="40404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endParaRPr sz="4125" baseline="4040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4155" y="2344710"/>
            <a:ext cx="24517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5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900" i="1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900" i="1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275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4870" y="3203230"/>
            <a:ext cx="11531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i="1" spc="-70" dirty="0">
                <a:solidFill>
                  <a:srgbClr val="3333CC"/>
                </a:solidFill>
                <a:latin typeface="Comic Sans MS"/>
                <a:cs typeface="Comic Sans MS"/>
              </a:rPr>
              <a:t>reject</a:t>
            </a:r>
            <a:r>
              <a:rPr sz="2750" spc="-70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7234" y="3222307"/>
            <a:ext cx="379666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75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does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6176" y="2405126"/>
            <a:ext cx="152400" cy="1333500"/>
          </a:xfrm>
          <a:custGeom>
            <a:avLst/>
            <a:gdLst/>
            <a:ahLst/>
            <a:cxnLst/>
            <a:rect l="l" t="t" r="r" b="b"/>
            <a:pathLst>
              <a:path w="152400" h="1333500">
                <a:moveTo>
                  <a:pt x="152400" y="1333500"/>
                </a:moveTo>
                <a:lnTo>
                  <a:pt x="122705" y="1326503"/>
                </a:lnTo>
                <a:lnTo>
                  <a:pt x="98488" y="1307433"/>
                </a:lnTo>
                <a:lnTo>
                  <a:pt x="82176" y="1279171"/>
                </a:lnTo>
                <a:lnTo>
                  <a:pt x="76200" y="1244600"/>
                </a:lnTo>
                <a:lnTo>
                  <a:pt x="76200" y="755523"/>
                </a:lnTo>
                <a:lnTo>
                  <a:pt x="70205" y="720971"/>
                </a:lnTo>
                <a:lnTo>
                  <a:pt x="53863" y="692753"/>
                </a:lnTo>
                <a:lnTo>
                  <a:pt x="29640" y="673727"/>
                </a:lnTo>
                <a:lnTo>
                  <a:pt x="0" y="666750"/>
                </a:lnTo>
                <a:lnTo>
                  <a:pt x="29640" y="659753"/>
                </a:lnTo>
                <a:lnTo>
                  <a:pt x="53863" y="640683"/>
                </a:lnTo>
                <a:lnTo>
                  <a:pt x="70205" y="612421"/>
                </a:lnTo>
                <a:lnTo>
                  <a:pt x="76200" y="577850"/>
                </a:lnTo>
                <a:lnTo>
                  <a:pt x="76200" y="88773"/>
                </a:lnTo>
                <a:lnTo>
                  <a:pt x="82176" y="54221"/>
                </a:lnTo>
                <a:lnTo>
                  <a:pt x="98488" y="26003"/>
                </a:lnTo>
                <a:lnTo>
                  <a:pt x="122705" y="6977"/>
                </a:lnTo>
                <a:lnTo>
                  <a:pt x="1524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760" y="1812607"/>
            <a:ext cx="5102225" cy="20364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262505" marR="5080" indent="-2250440">
              <a:lnSpc>
                <a:spcPts val="5260"/>
              </a:lnSpc>
              <a:spcBef>
                <a:spcPts val="325"/>
              </a:spcBef>
            </a:pPr>
            <a:r>
              <a:rPr dirty="0">
                <a:latin typeface="Comic Sans MS"/>
                <a:cs typeface="Comic Sans MS"/>
              </a:rPr>
              <a:t>Decidable</a:t>
            </a:r>
            <a:r>
              <a:rPr spc="-170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Problems </a:t>
            </a:r>
            <a:r>
              <a:rPr spc="-25" dirty="0">
                <a:latin typeface="Comic Sans MS"/>
                <a:cs typeface="Comic Sans MS"/>
              </a:rPr>
              <a:t>of</a:t>
            </a:r>
          </a:p>
          <a:p>
            <a:pPr marL="174625">
              <a:lnSpc>
                <a:spcPts val="5085"/>
              </a:lnSpc>
            </a:pPr>
            <a:r>
              <a:rPr dirty="0">
                <a:latin typeface="Comic Sans MS"/>
                <a:cs typeface="Comic Sans MS"/>
              </a:rPr>
              <a:t>Regular</a:t>
            </a:r>
            <a:r>
              <a:rPr spc="-16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Languages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4785" y="151511"/>
            <a:ext cx="47002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Membership</a:t>
            </a:r>
            <a:r>
              <a:rPr sz="3600" spc="-70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Question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073086"/>
            <a:ext cx="19481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solidFill>
                  <a:srgbClr val="FF3300"/>
                </a:solidFill>
                <a:latin typeface="Comic Sans MS"/>
                <a:cs typeface="Comic Sans MS"/>
              </a:rPr>
              <a:t>Question: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3479" y="2246312"/>
            <a:ext cx="378650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how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check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5925" y="2135307"/>
            <a:ext cx="173228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9980" algn="l"/>
              </a:tabLst>
            </a:pPr>
            <a:r>
              <a:rPr sz="3950" i="1" spc="50" dirty="0">
                <a:latin typeface="Times New Roman"/>
                <a:cs typeface="Times New Roman"/>
              </a:rPr>
              <a:t>w</a:t>
            </a:r>
            <a:r>
              <a:rPr sz="3950" i="1" spc="405" dirty="0">
                <a:latin typeface="Times New Roman"/>
                <a:cs typeface="Times New Roman"/>
              </a:rPr>
              <a:t> </a:t>
            </a:r>
            <a:r>
              <a:rPr sz="3950" spc="-5" dirty="0">
                <a:latin typeface="Symbol"/>
                <a:cs typeface="Symbol"/>
              </a:rPr>
              <a:t></a:t>
            </a:r>
            <a:r>
              <a:rPr sz="3950" dirty="0">
                <a:latin typeface="Times New Roman"/>
                <a:cs typeface="Times New Roman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L</a:t>
            </a:r>
            <a:r>
              <a:rPr sz="3950" i="1" spc="-240" dirty="0">
                <a:latin typeface="Times New Roman"/>
                <a:cs typeface="Times New Roman"/>
              </a:rPr>
              <a:t> </a:t>
            </a:r>
            <a:r>
              <a:rPr sz="4800" b="1" spc="-75" baseline="-2604" dirty="0">
                <a:solidFill>
                  <a:srgbClr val="3333CC"/>
                </a:solidFill>
                <a:latin typeface="Comic Sans MS"/>
                <a:cs typeface="Comic Sans MS"/>
              </a:rPr>
              <a:t>?</a:t>
            </a:r>
            <a:endParaRPr sz="4800" baseline="-2604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3479" y="978778"/>
            <a:ext cx="4744720" cy="1231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710"/>
              </a:lnSpc>
              <a:spcBef>
                <a:spcPts val="1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Given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regular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5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925" i="1" spc="-75" baseline="-1406" dirty="0">
                <a:latin typeface="Times New Roman"/>
                <a:cs typeface="Times New Roman"/>
              </a:rPr>
              <a:t>L</a:t>
            </a:r>
            <a:endParaRPr sz="5925" baseline="-1406">
              <a:latin typeface="Times New Roman"/>
              <a:cs typeface="Times New Roman"/>
            </a:endParaRPr>
          </a:p>
          <a:p>
            <a:pPr marL="12700">
              <a:lnSpc>
                <a:spcPts val="4770"/>
              </a:lnSpc>
              <a:tabLst>
                <a:tab pos="21539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00" i="1" spc="-50" dirty="0">
                <a:latin typeface="Times New Roman"/>
                <a:cs typeface="Times New Roman"/>
              </a:rPr>
              <a:t>w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582795"/>
            <a:ext cx="16236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FF3300"/>
                </a:solidFill>
                <a:latin typeface="Comic Sans MS"/>
                <a:cs typeface="Comic Sans MS"/>
              </a:rPr>
              <a:t>Answer: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279" y="4488804"/>
            <a:ext cx="5716905" cy="1223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675"/>
              </a:lnSpc>
              <a:spcBef>
                <a:spcPts val="120"/>
              </a:spcBef>
              <a:tabLst>
                <a:tab pos="542798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Take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L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ts val="4735"/>
              </a:lnSpc>
              <a:tabLst>
                <a:tab pos="2592070" algn="l"/>
                <a:tab pos="318198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check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00" i="1" spc="-50" dirty="0">
                <a:latin typeface="Times New Roman"/>
                <a:cs typeface="Times New Roman"/>
              </a:rPr>
              <a:t>w</a:t>
            </a:r>
            <a:r>
              <a:rPr sz="4000" i="1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accepted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9826" y="1066858"/>
            <a:ext cx="2976880" cy="1457960"/>
            <a:chOff x="1909826" y="1066858"/>
            <a:chExt cx="2976880" cy="1457960"/>
          </a:xfrm>
        </p:grpSpPr>
        <p:sp>
          <p:nvSpPr>
            <p:cNvPr id="3" name="object 3"/>
            <p:cNvSpPr/>
            <p:nvPr/>
          </p:nvSpPr>
          <p:spPr>
            <a:xfrm>
              <a:off x="2290826" y="1071625"/>
              <a:ext cx="2590800" cy="1447800"/>
            </a:xfrm>
            <a:custGeom>
              <a:avLst/>
              <a:gdLst/>
              <a:ahLst/>
              <a:cxnLst/>
              <a:rect l="l" t="t" r="r" b="b"/>
              <a:pathLst>
                <a:path w="2590800" h="1447800">
                  <a:moveTo>
                    <a:pt x="0" y="1447800"/>
                  </a:moveTo>
                  <a:lnTo>
                    <a:pt x="2590800" y="14478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9426" y="1528825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0" y="266700"/>
                  </a:moveTo>
                  <a:lnTo>
                    <a:pt x="5027" y="222997"/>
                  </a:lnTo>
                  <a:lnTo>
                    <a:pt x="19349" y="182891"/>
                  </a:lnTo>
                  <a:lnTo>
                    <a:pt x="41827" y="147521"/>
                  </a:lnTo>
                  <a:lnTo>
                    <a:pt x="71321" y="118027"/>
                  </a:lnTo>
                  <a:lnTo>
                    <a:pt x="106691" y="95549"/>
                  </a:lnTo>
                  <a:lnTo>
                    <a:pt x="146797" y="81227"/>
                  </a:lnTo>
                  <a:lnTo>
                    <a:pt x="190500" y="76200"/>
                  </a:lnTo>
                  <a:lnTo>
                    <a:pt x="234162" y="81227"/>
                  </a:lnTo>
                  <a:lnTo>
                    <a:pt x="274253" y="95549"/>
                  </a:lnTo>
                  <a:lnTo>
                    <a:pt x="309625" y="118027"/>
                  </a:lnTo>
                  <a:lnTo>
                    <a:pt x="339132" y="147521"/>
                  </a:lnTo>
                  <a:lnTo>
                    <a:pt x="361627" y="182891"/>
                  </a:lnTo>
                  <a:lnTo>
                    <a:pt x="375965" y="222997"/>
                  </a:lnTo>
                  <a:lnTo>
                    <a:pt x="381000" y="266700"/>
                  </a:lnTo>
                  <a:lnTo>
                    <a:pt x="375965" y="310362"/>
                  </a:lnTo>
                  <a:lnTo>
                    <a:pt x="361627" y="350453"/>
                  </a:lnTo>
                  <a:lnTo>
                    <a:pt x="339132" y="385825"/>
                  </a:lnTo>
                  <a:lnTo>
                    <a:pt x="309625" y="415332"/>
                  </a:lnTo>
                  <a:lnTo>
                    <a:pt x="274253" y="437827"/>
                  </a:lnTo>
                  <a:lnTo>
                    <a:pt x="234162" y="452165"/>
                  </a:lnTo>
                  <a:lnTo>
                    <a:pt x="190500" y="457200"/>
                  </a:lnTo>
                  <a:lnTo>
                    <a:pt x="146797" y="452165"/>
                  </a:lnTo>
                  <a:lnTo>
                    <a:pt x="106691" y="437827"/>
                  </a:lnTo>
                  <a:lnTo>
                    <a:pt x="71321" y="415332"/>
                  </a:lnTo>
                  <a:lnTo>
                    <a:pt x="41827" y="385825"/>
                  </a:lnTo>
                  <a:lnTo>
                    <a:pt x="19349" y="350453"/>
                  </a:lnTo>
                  <a:lnTo>
                    <a:pt x="5027" y="310362"/>
                  </a:lnTo>
                  <a:lnTo>
                    <a:pt x="0" y="266700"/>
                  </a:lnTo>
                  <a:close/>
                </a:path>
                <a:path w="2133600" h="533400">
                  <a:moveTo>
                    <a:pt x="1676400" y="266700"/>
                  </a:moveTo>
                  <a:lnTo>
                    <a:pt x="1681427" y="222997"/>
                  </a:lnTo>
                  <a:lnTo>
                    <a:pt x="1695749" y="182891"/>
                  </a:lnTo>
                  <a:lnTo>
                    <a:pt x="1718227" y="147521"/>
                  </a:lnTo>
                  <a:lnTo>
                    <a:pt x="1747721" y="118027"/>
                  </a:lnTo>
                  <a:lnTo>
                    <a:pt x="1783091" y="95549"/>
                  </a:lnTo>
                  <a:lnTo>
                    <a:pt x="1823197" y="81227"/>
                  </a:lnTo>
                  <a:lnTo>
                    <a:pt x="1866900" y="76200"/>
                  </a:lnTo>
                  <a:lnTo>
                    <a:pt x="1910562" y="81227"/>
                  </a:lnTo>
                  <a:lnTo>
                    <a:pt x="1950653" y="95549"/>
                  </a:lnTo>
                  <a:lnTo>
                    <a:pt x="1986025" y="118027"/>
                  </a:lnTo>
                  <a:lnTo>
                    <a:pt x="2015532" y="147521"/>
                  </a:lnTo>
                  <a:lnTo>
                    <a:pt x="2038027" y="182891"/>
                  </a:lnTo>
                  <a:lnTo>
                    <a:pt x="2052365" y="222997"/>
                  </a:lnTo>
                  <a:lnTo>
                    <a:pt x="2057400" y="266700"/>
                  </a:lnTo>
                  <a:lnTo>
                    <a:pt x="2052365" y="310362"/>
                  </a:lnTo>
                  <a:lnTo>
                    <a:pt x="2038027" y="350453"/>
                  </a:lnTo>
                  <a:lnTo>
                    <a:pt x="2015532" y="385825"/>
                  </a:lnTo>
                  <a:lnTo>
                    <a:pt x="1986025" y="415332"/>
                  </a:lnTo>
                  <a:lnTo>
                    <a:pt x="1950653" y="437827"/>
                  </a:lnTo>
                  <a:lnTo>
                    <a:pt x="1910562" y="452165"/>
                  </a:lnTo>
                  <a:lnTo>
                    <a:pt x="1866900" y="457200"/>
                  </a:lnTo>
                  <a:lnTo>
                    <a:pt x="1823197" y="452165"/>
                  </a:lnTo>
                  <a:lnTo>
                    <a:pt x="1783091" y="437827"/>
                  </a:lnTo>
                  <a:lnTo>
                    <a:pt x="1747721" y="415332"/>
                  </a:lnTo>
                  <a:lnTo>
                    <a:pt x="1718227" y="385825"/>
                  </a:lnTo>
                  <a:lnTo>
                    <a:pt x="1695749" y="350453"/>
                  </a:lnTo>
                  <a:lnTo>
                    <a:pt x="1681427" y="310362"/>
                  </a:lnTo>
                  <a:lnTo>
                    <a:pt x="1676400" y="266700"/>
                  </a:lnTo>
                  <a:close/>
                </a:path>
                <a:path w="2133600" h="533400">
                  <a:moveTo>
                    <a:pt x="1600200" y="266700"/>
                  </a:moveTo>
                  <a:lnTo>
                    <a:pt x="1604496" y="218753"/>
                  </a:lnTo>
                  <a:lnTo>
                    <a:pt x="1616882" y="173629"/>
                  </a:lnTo>
                  <a:lnTo>
                    <a:pt x="1636606" y="132080"/>
                  </a:lnTo>
                  <a:lnTo>
                    <a:pt x="1662916" y="94858"/>
                  </a:lnTo>
                  <a:lnTo>
                    <a:pt x="1695058" y="62716"/>
                  </a:lnTo>
                  <a:lnTo>
                    <a:pt x="1732279" y="36406"/>
                  </a:lnTo>
                  <a:lnTo>
                    <a:pt x="1773829" y="16682"/>
                  </a:lnTo>
                  <a:lnTo>
                    <a:pt x="1818953" y="4296"/>
                  </a:lnTo>
                  <a:lnTo>
                    <a:pt x="1866900" y="0"/>
                  </a:lnTo>
                  <a:lnTo>
                    <a:pt x="1914812" y="4296"/>
                  </a:lnTo>
                  <a:lnTo>
                    <a:pt x="1959919" y="16682"/>
                  </a:lnTo>
                  <a:lnTo>
                    <a:pt x="2001463" y="36406"/>
                  </a:lnTo>
                  <a:lnTo>
                    <a:pt x="2038689" y="62716"/>
                  </a:lnTo>
                  <a:lnTo>
                    <a:pt x="2070842" y="94858"/>
                  </a:lnTo>
                  <a:lnTo>
                    <a:pt x="2097165" y="132079"/>
                  </a:lnTo>
                  <a:lnTo>
                    <a:pt x="2116902" y="173629"/>
                  </a:lnTo>
                  <a:lnTo>
                    <a:pt x="2129299" y="218753"/>
                  </a:lnTo>
                  <a:lnTo>
                    <a:pt x="2133600" y="266700"/>
                  </a:lnTo>
                  <a:lnTo>
                    <a:pt x="2129299" y="314612"/>
                  </a:lnTo>
                  <a:lnTo>
                    <a:pt x="2116902" y="359719"/>
                  </a:lnTo>
                  <a:lnTo>
                    <a:pt x="2097165" y="401263"/>
                  </a:lnTo>
                  <a:lnTo>
                    <a:pt x="2070842" y="438489"/>
                  </a:lnTo>
                  <a:lnTo>
                    <a:pt x="2038689" y="470642"/>
                  </a:lnTo>
                  <a:lnTo>
                    <a:pt x="2001463" y="496965"/>
                  </a:lnTo>
                  <a:lnTo>
                    <a:pt x="1959919" y="516702"/>
                  </a:lnTo>
                  <a:lnTo>
                    <a:pt x="1914812" y="529099"/>
                  </a:lnTo>
                  <a:lnTo>
                    <a:pt x="1866900" y="533400"/>
                  </a:lnTo>
                  <a:lnTo>
                    <a:pt x="1818953" y="529099"/>
                  </a:lnTo>
                  <a:lnTo>
                    <a:pt x="1773829" y="516702"/>
                  </a:lnTo>
                  <a:lnTo>
                    <a:pt x="1732280" y="496965"/>
                  </a:lnTo>
                  <a:lnTo>
                    <a:pt x="1695058" y="470642"/>
                  </a:lnTo>
                  <a:lnTo>
                    <a:pt x="1662916" y="438489"/>
                  </a:lnTo>
                  <a:lnTo>
                    <a:pt x="1636606" y="401263"/>
                  </a:lnTo>
                  <a:lnTo>
                    <a:pt x="1616882" y="359719"/>
                  </a:lnTo>
                  <a:lnTo>
                    <a:pt x="1604496" y="314612"/>
                  </a:lnTo>
                  <a:lnTo>
                    <a:pt x="160020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9826" y="1425574"/>
              <a:ext cx="2286000" cy="566420"/>
            </a:xfrm>
            <a:custGeom>
              <a:avLst/>
              <a:gdLst/>
              <a:ahLst/>
              <a:cxnLst/>
              <a:rect l="l" t="t" r="r" b="b"/>
              <a:pathLst>
                <a:path w="2286000" h="566419">
                  <a:moveTo>
                    <a:pt x="609473" y="331851"/>
                  </a:moveTo>
                  <a:lnTo>
                    <a:pt x="533273" y="293751"/>
                  </a:lnTo>
                  <a:lnTo>
                    <a:pt x="533273" y="325501"/>
                  </a:lnTo>
                  <a:lnTo>
                    <a:pt x="0" y="325374"/>
                  </a:lnTo>
                  <a:lnTo>
                    <a:pt x="0" y="338074"/>
                  </a:lnTo>
                  <a:lnTo>
                    <a:pt x="533273" y="338201"/>
                  </a:lnTo>
                  <a:lnTo>
                    <a:pt x="533273" y="369951"/>
                  </a:lnTo>
                  <a:lnTo>
                    <a:pt x="596773" y="338201"/>
                  </a:lnTo>
                  <a:lnTo>
                    <a:pt x="609473" y="331851"/>
                  </a:lnTo>
                  <a:close/>
                </a:path>
                <a:path w="2286000" h="566419">
                  <a:moveTo>
                    <a:pt x="2285873" y="177800"/>
                  </a:moveTo>
                  <a:lnTo>
                    <a:pt x="2279866" y="128270"/>
                  </a:lnTo>
                  <a:lnTo>
                    <a:pt x="2275713" y="93992"/>
                  </a:lnTo>
                  <a:lnTo>
                    <a:pt x="2249170" y="111467"/>
                  </a:lnTo>
                  <a:lnTo>
                    <a:pt x="2224786" y="77470"/>
                  </a:lnTo>
                  <a:lnTo>
                    <a:pt x="2197100" y="45720"/>
                  </a:lnTo>
                  <a:lnTo>
                    <a:pt x="2168144" y="20320"/>
                  </a:lnTo>
                  <a:lnTo>
                    <a:pt x="2129536" y="1270"/>
                  </a:lnTo>
                  <a:lnTo>
                    <a:pt x="2121281" y="0"/>
                  </a:lnTo>
                  <a:lnTo>
                    <a:pt x="2096262" y="0"/>
                  </a:lnTo>
                  <a:lnTo>
                    <a:pt x="2079371" y="5092"/>
                  </a:lnTo>
                  <a:lnTo>
                    <a:pt x="2070735" y="8902"/>
                  </a:lnTo>
                  <a:lnTo>
                    <a:pt x="2062226" y="13970"/>
                  </a:lnTo>
                  <a:lnTo>
                    <a:pt x="2052955" y="20320"/>
                  </a:lnTo>
                  <a:lnTo>
                    <a:pt x="2048510" y="22860"/>
                  </a:lnTo>
                  <a:lnTo>
                    <a:pt x="2043811" y="27952"/>
                  </a:lnTo>
                  <a:lnTo>
                    <a:pt x="2034794" y="36842"/>
                  </a:lnTo>
                  <a:lnTo>
                    <a:pt x="2016252" y="62242"/>
                  </a:lnTo>
                  <a:lnTo>
                    <a:pt x="1996821" y="95250"/>
                  </a:lnTo>
                  <a:lnTo>
                    <a:pt x="1977009" y="132092"/>
                  </a:lnTo>
                  <a:lnTo>
                    <a:pt x="1966976" y="153670"/>
                  </a:lnTo>
                  <a:lnTo>
                    <a:pt x="1946402" y="196850"/>
                  </a:lnTo>
                  <a:lnTo>
                    <a:pt x="1935988" y="219710"/>
                  </a:lnTo>
                  <a:lnTo>
                    <a:pt x="1894332" y="313702"/>
                  </a:lnTo>
                  <a:lnTo>
                    <a:pt x="1873631" y="360692"/>
                  </a:lnTo>
                  <a:lnTo>
                    <a:pt x="1863344" y="383552"/>
                  </a:lnTo>
                  <a:lnTo>
                    <a:pt x="1843278" y="426720"/>
                  </a:lnTo>
                  <a:lnTo>
                    <a:pt x="1833499" y="447052"/>
                  </a:lnTo>
                  <a:lnTo>
                    <a:pt x="1823720" y="466102"/>
                  </a:lnTo>
                  <a:lnTo>
                    <a:pt x="1814322" y="482600"/>
                  </a:lnTo>
                  <a:lnTo>
                    <a:pt x="1805051" y="499110"/>
                  </a:lnTo>
                  <a:lnTo>
                    <a:pt x="1779270" y="535952"/>
                  </a:lnTo>
                  <a:lnTo>
                    <a:pt x="1767713" y="547370"/>
                  </a:lnTo>
                  <a:lnTo>
                    <a:pt x="1761109" y="552450"/>
                  </a:lnTo>
                  <a:lnTo>
                    <a:pt x="1757299" y="553720"/>
                  </a:lnTo>
                  <a:lnTo>
                    <a:pt x="1758315" y="553720"/>
                  </a:lnTo>
                  <a:lnTo>
                    <a:pt x="1754632" y="555002"/>
                  </a:lnTo>
                  <a:lnTo>
                    <a:pt x="1756029" y="553720"/>
                  </a:lnTo>
                  <a:lnTo>
                    <a:pt x="1753235" y="555002"/>
                  </a:lnTo>
                  <a:lnTo>
                    <a:pt x="1749679" y="553720"/>
                  </a:lnTo>
                  <a:lnTo>
                    <a:pt x="1748663" y="553720"/>
                  </a:lnTo>
                  <a:lnTo>
                    <a:pt x="1745488" y="552450"/>
                  </a:lnTo>
                  <a:lnTo>
                    <a:pt x="1746250" y="552450"/>
                  </a:lnTo>
                  <a:lnTo>
                    <a:pt x="1743710" y="549910"/>
                  </a:lnTo>
                  <a:lnTo>
                    <a:pt x="1741043" y="547370"/>
                  </a:lnTo>
                  <a:lnTo>
                    <a:pt x="1738249" y="544842"/>
                  </a:lnTo>
                  <a:lnTo>
                    <a:pt x="1735582" y="539750"/>
                  </a:lnTo>
                  <a:lnTo>
                    <a:pt x="1732915" y="535952"/>
                  </a:lnTo>
                  <a:lnTo>
                    <a:pt x="1730248" y="529602"/>
                  </a:lnTo>
                  <a:lnTo>
                    <a:pt x="1727708" y="524510"/>
                  </a:lnTo>
                  <a:lnTo>
                    <a:pt x="1713484" y="477520"/>
                  </a:lnTo>
                  <a:lnTo>
                    <a:pt x="1705102" y="438150"/>
                  </a:lnTo>
                  <a:lnTo>
                    <a:pt x="1697228" y="393700"/>
                  </a:lnTo>
                  <a:lnTo>
                    <a:pt x="1689735" y="345452"/>
                  </a:lnTo>
                  <a:lnTo>
                    <a:pt x="1682623" y="297192"/>
                  </a:lnTo>
                  <a:lnTo>
                    <a:pt x="1675511" y="247650"/>
                  </a:lnTo>
                  <a:lnTo>
                    <a:pt x="1671701" y="223520"/>
                  </a:lnTo>
                  <a:lnTo>
                    <a:pt x="1664081" y="175260"/>
                  </a:lnTo>
                  <a:lnTo>
                    <a:pt x="1655953" y="132092"/>
                  </a:lnTo>
                  <a:lnTo>
                    <a:pt x="1646936" y="93992"/>
                  </a:lnTo>
                  <a:lnTo>
                    <a:pt x="1631061" y="48260"/>
                  </a:lnTo>
                  <a:lnTo>
                    <a:pt x="1628013" y="43192"/>
                  </a:lnTo>
                  <a:lnTo>
                    <a:pt x="1624965" y="36842"/>
                  </a:lnTo>
                  <a:lnTo>
                    <a:pt x="1621536" y="33020"/>
                  </a:lnTo>
                  <a:lnTo>
                    <a:pt x="1619745" y="30492"/>
                  </a:lnTo>
                  <a:lnTo>
                    <a:pt x="1617980" y="27952"/>
                  </a:lnTo>
                  <a:lnTo>
                    <a:pt x="1614043" y="24142"/>
                  </a:lnTo>
                  <a:lnTo>
                    <a:pt x="1610868" y="22860"/>
                  </a:lnTo>
                  <a:lnTo>
                    <a:pt x="1610614" y="21602"/>
                  </a:lnTo>
                  <a:lnTo>
                    <a:pt x="1610233" y="21602"/>
                  </a:lnTo>
                  <a:lnTo>
                    <a:pt x="1606550" y="20320"/>
                  </a:lnTo>
                  <a:lnTo>
                    <a:pt x="1605661" y="20320"/>
                  </a:lnTo>
                  <a:lnTo>
                    <a:pt x="1602105" y="19050"/>
                  </a:lnTo>
                  <a:lnTo>
                    <a:pt x="1601597" y="17792"/>
                  </a:lnTo>
                  <a:lnTo>
                    <a:pt x="1595755" y="17792"/>
                  </a:lnTo>
                  <a:lnTo>
                    <a:pt x="1591183" y="19050"/>
                  </a:lnTo>
                  <a:lnTo>
                    <a:pt x="1587246" y="20320"/>
                  </a:lnTo>
                  <a:lnTo>
                    <a:pt x="1586611" y="20320"/>
                  </a:lnTo>
                  <a:lnTo>
                    <a:pt x="1554480" y="45720"/>
                  </a:lnTo>
                  <a:lnTo>
                    <a:pt x="1525651" y="86360"/>
                  </a:lnTo>
                  <a:lnTo>
                    <a:pt x="1505458" y="120650"/>
                  </a:lnTo>
                  <a:lnTo>
                    <a:pt x="1495044" y="138442"/>
                  </a:lnTo>
                  <a:lnTo>
                    <a:pt x="1484630" y="158750"/>
                  </a:lnTo>
                  <a:lnTo>
                    <a:pt x="1463548" y="199402"/>
                  </a:lnTo>
                  <a:lnTo>
                    <a:pt x="1420622" y="285750"/>
                  </a:lnTo>
                  <a:lnTo>
                    <a:pt x="1410081" y="306070"/>
                  </a:lnTo>
                  <a:lnTo>
                    <a:pt x="1399527" y="327660"/>
                  </a:lnTo>
                  <a:lnTo>
                    <a:pt x="1389126" y="346710"/>
                  </a:lnTo>
                  <a:lnTo>
                    <a:pt x="1378953" y="367042"/>
                  </a:lnTo>
                  <a:lnTo>
                    <a:pt x="1368806" y="384810"/>
                  </a:lnTo>
                  <a:lnTo>
                    <a:pt x="1358900" y="402602"/>
                  </a:lnTo>
                  <a:lnTo>
                    <a:pt x="1349375" y="417842"/>
                  </a:lnTo>
                  <a:lnTo>
                    <a:pt x="1340104" y="431800"/>
                  </a:lnTo>
                  <a:lnTo>
                    <a:pt x="1330960" y="445770"/>
                  </a:lnTo>
                  <a:lnTo>
                    <a:pt x="1300226" y="476250"/>
                  </a:lnTo>
                  <a:lnTo>
                    <a:pt x="1293749" y="478802"/>
                  </a:lnTo>
                  <a:lnTo>
                    <a:pt x="1295273" y="477520"/>
                  </a:lnTo>
                  <a:lnTo>
                    <a:pt x="1288288" y="477520"/>
                  </a:lnTo>
                  <a:lnTo>
                    <a:pt x="1290193" y="478802"/>
                  </a:lnTo>
                  <a:lnTo>
                    <a:pt x="1286814" y="477520"/>
                  </a:lnTo>
                  <a:lnTo>
                    <a:pt x="1283462" y="476250"/>
                  </a:lnTo>
                  <a:lnTo>
                    <a:pt x="1284986" y="477520"/>
                  </a:lnTo>
                  <a:lnTo>
                    <a:pt x="1280121" y="473710"/>
                  </a:lnTo>
                  <a:lnTo>
                    <a:pt x="1278509" y="472452"/>
                  </a:lnTo>
                  <a:lnTo>
                    <a:pt x="1279525" y="473710"/>
                  </a:lnTo>
                  <a:lnTo>
                    <a:pt x="1273302" y="468642"/>
                  </a:lnTo>
                  <a:lnTo>
                    <a:pt x="1273937" y="468642"/>
                  </a:lnTo>
                  <a:lnTo>
                    <a:pt x="1268476" y="462292"/>
                  </a:lnTo>
                  <a:lnTo>
                    <a:pt x="1247394" y="417842"/>
                  </a:lnTo>
                  <a:lnTo>
                    <a:pt x="1233170" y="373392"/>
                  </a:lnTo>
                  <a:lnTo>
                    <a:pt x="1215771" y="306070"/>
                  </a:lnTo>
                  <a:lnTo>
                    <a:pt x="1199642" y="236220"/>
                  </a:lnTo>
                  <a:lnTo>
                    <a:pt x="1195578" y="218452"/>
                  </a:lnTo>
                  <a:lnTo>
                    <a:pt x="1191641" y="201942"/>
                  </a:lnTo>
                  <a:lnTo>
                    <a:pt x="1179449" y="157492"/>
                  </a:lnTo>
                  <a:lnTo>
                    <a:pt x="1162050" y="114300"/>
                  </a:lnTo>
                  <a:lnTo>
                    <a:pt x="1161288" y="113042"/>
                  </a:lnTo>
                  <a:lnTo>
                    <a:pt x="1159002" y="109220"/>
                  </a:lnTo>
                  <a:lnTo>
                    <a:pt x="1157478" y="106692"/>
                  </a:lnTo>
                  <a:lnTo>
                    <a:pt x="1157224" y="106692"/>
                  </a:lnTo>
                  <a:lnTo>
                    <a:pt x="1156970" y="105410"/>
                  </a:lnTo>
                  <a:lnTo>
                    <a:pt x="1155827" y="104152"/>
                  </a:lnTo>
                  <a:lnTo>
                    <a:pt x="1152398" y="100342"/>
                  </a:lnTo>
                  <a:lnTo>
                    <a:pt x="1151763" y="100342"/>
                  </a:lnTo>
                  <a:lnTo>
                    <a:pt x="1146683" y="96520"/>
                  </a:lnTo>
                  <a:lnTo>
                    <a:pt x="1146175" y="96520"/>
                  </a:lnTo>
                  <a:lnTo>
                    <a:pt x="1145794" y="95250"/>
                  </a:lnTo>
                  <a:lnTo>
                    <a:pt x="1145286" y="95250"/>
                  </a:lnTo>
                  <a:lnTo>
                    <a:pt x="1140587" y="93992"/>
                  </a:lnTo>
                  <a:lnTo>
                    <a:pt x="1139952" y="93992"/>
                  </a:lnTo>
                  <a:lnTo>
                    <a:pt x="1139698" y="92710"/>
                  </a:lnTo>
                  <a:lnTo>
                    <a:pt x="1134872" y="92710"/>
                  </a:lnTo>
                  <a:lnTo>
                    <a:pt x="1134491" y="91452"/>
                  </a:lnTo>
                  <a:lnTo>
                    <a:pt x="1127887" y="91452"/>
                  </a:lnTo>
                  <a:lnTo>
                    <a:pt x="1123188" y="92710"/>
                  </a:lnTo>
                  <a:lnTo>
                    <a:pt x="1122172" y="92710"/>
                  </a:lnTo>
                  <a:lnTo>
                    <a:pt x="1085596" y="119392"/>
                  </a:lnTo>
                  <a:lnTo>
                    <a:pt x="1080516" y="125742"/>
                  </a:lnTo>
                  <a:lnTo>
                    <a:pt x="1051560" y="174002"/>
                  </a:lnTo>
                  <a:lnTo>
                    <a:pt x="1032383" y="213360"/>
                  </a:lnTo>
                  <a:lnTo>
                    <a:pt x="1003681" y="280670"/>
                  </a:lnTo>
                  <a:lnTo>
                    <a:pt x="984631" y="328942"/>
                  </a:lnTo>
                  <a:lnTo>
                    <a:pt x="996442" y="334010"/>
                  </a:lnTo>
                  <a:lnTo>
                    <a:pt x="1015492" y="285750"/>
                  </a:lnTo>
                  <a:lnTo>
                    <a:pt x="1034542" y="240042"/>
                  </a:lnTo>
                  <a:lnTo>
                    <a:pt x="1053465" y="198120"/>
                  </a:lnTo>
                  <a:lnTo>
                    <a:pt x="1072261" y="161302"/>
                  </a:lnTo>
                  <a:lnTo>
                    <a:pt x="1091057" y="133350"/>
                  </a:lnTo>
                  <a:lnTo>
                    <a:pt x="1095502" y="127000"/>
                  </a:lnTo>
                  <a:lnTo>
                    <a:pt x="1104646" y="116852"/>
                  </a:lnTo>
                  <a:lnTo>
                    <a:pt x="1109091" y="113042"/>
                  </a:lnTo>
                  <a:lnTo>
                    <a:pt x="1113396" y="110502"/>
                  </a:lnTo>
                  <a:lnTo>
                    <a:pt x="1117600" y="107950"/>
                  </a:lnTo>
                  <a:lnTo>
                    <a:pt x="1121664" y="105410"/>
                  </a:lnTo>
                  <a:lnTo>
                    <a:pt x="1124585" y="105410"/>
                  </a:lnTo>
                  <a:lnTo>
                    <a:pt x="1129411" y="104152"/>
                  </a:lnTo>
                  <a:lnTo>
                    <a:pt x="1131951" y="104152"/>
                  </a:lnTo>
                  <a:lnTo>
                    <a:pt x="1136650" y="105410"/>
                  </a:lnTo>
                  <a:lnTo>
                    <a:pt x="1135761" y="105410"/>
                  </a:lnTo>
                  <a:lnTo>
                    <a:pt x="1140587" y="106692"/>
                  </a:lnTo>
                  <a:lnTo>
                    <a:pt x="1139190" y="106692"/>
                  </a:lnTo>
                  <a:lnTo>
                    <a:pt x="1143889" y="110502"/>
                  </a:lnTo>
                  <a:lnTo>
                    <a:pt x="1147318" y="114300"/>
                  </a:lnTo>
                  <a:lnTo>
                    <a:pt x="1163320" y="149860"/>
                  </a:lnTo>
                  <a:lnTo>
                    <a:pt x="1167384" y="161302"/>
                  </a:lnTo>
                  <a:lnTo>
                    <a:pt x="1179322" y="205752"/>
                  </a:lnTo>
                  <a:lnTo>
                    <a:pt x="1195197" y="273050"/>
                  </a:lnTo>
                  <a:lnTo>
                    <a:pt x="1203452" y="308610"/>
                  </a:lnTo>
                  <a:lnTo>
                    <a:pt x="1211961" y="344170"/>
                  </a:lnTo>
                  <a:lnTo>
                    <a:pt x="1216406" y="360692"/>
                  </a:lnTo>
                  <a:lnTo>
                    <a:pt x="1220978" y="377202"/>
                  </a:lnTo>
                  <a:lnTo>
                    <a:pt x="1225677" y="393700"/>
                  </a:lnTo>
                  <a:lnTo>
                    <a:pt x="1230376" y="407670"/>
                  </a:lnTo>
                  <a:lnTo>
                    <a:pt x="1235456" y="422910"/>
                  </a:lnTo>
                  <a:lnTo>
                    <a:pt x="1251712" y="458470"/>
                  </a:lnTo>
                  <a:lnTo>
                    <a:pt x="1270762" y="482600"/>
                  </a:lnTo>
                  <a:lnTo>
                    <a:pt x="1271397" y="483870"/>
                  </a:lnTo>
                  <a:lnTo>
                    <a:pt x="1271778" y="483870"/>
                  </a:lnTo>
                  <a:lnTo>
                    <a:pt x="1278255" y="487692"/>
                  </a:lnTo>
                  <a:lnTo>
                    <a:pt x="1279271" y="488950"/>
                  </a:lnTo>
                  <a:lnTo>
                    <a:pt x="1279779" y="488950"/>
                  </a:lnTo>
                  <a:lnTo>
                    <a:pt x="1286637" y="490220"/>
                  </a:lnTo>
                  <a:lnTo>
                    <a:pt x="1296416" y="490220"/>
                  </a:lnTo>
                  <a:lnTo>
                    <a:pt x="1300607" y="488950"/>
                  </a:lnTo>
                  <a:lnTo>
                    <a:pt x="1305052" y="487692"/>
                  </a:lnTo>
                  <a:lnTo>
                    <a:pt x="1314196" y="482600"/>
                  </a:lnTo>
                  <a:lnTo>
                    <a:pt x="1318501" y="478802"/>
                  </a:lnTo>
                  <a:lnTo>
                    <a:pt x="1322832" y="474992"/>
                  </a:lnTo>
                  <a:lnTo>
                    <a:pt x="1331849" y="464820"/>
                  </a:lnTo>
                  <a:lnTo>
                    <a:pt x="1340993" y="453402"/>
                  </a:lnTo>
                  <a:lnTo>
                    <a:pt x="1350378" y="439420"/>
                  </a:lnTo>
                  <a:lnTo>
                    <a:pt x="1360043" y="425450"/>
                  </a:lnTo>
                  <a:lnTo>
                    <a:pt x="1369822" y="408952"/>
                  </a:lnTo>
                  <a:lnTo>
                    <a:pt x="1379842" y="391160"/>
                  </a:lnTo>
                  <a:lnTo>
                    <a:pt x="1390002" y="372110"/>
                  </a:lnTo>
                  <a:lnTo>
                    <a:pt x="1400416" y="353060"/>
                  </a:lnTo>
                  <a:lnTo>
                    <a:pt x="1410843" y="332752"/>
                  </a:lnTo>
                  <a:lnTo>
                    <a:pt x="1421384" y="312420"/>
                  </a:lnTo>
                  <a:lnTo>
                    <a:pt x="1453388" y="247650"/>
                  </a:lnTo>
                  <a:lnTo>
                    <a:pt x="1474851" y="204470"/>
                  </a:lnTo>
                  <a:lnTo>
                    <a:pt x="1495933" y="163842"/>
                  </a:lnTo>
                  <a:lnTo>
                    <a:pt x="1506347" y="144792"/>
                  </a:lnTo>
                  <a:lnTo>
                    <a:pt x="1516507" y="125742"/>
                  </a:lnTo>
                  <a:lnTo>
                    <a:pt x="1526667" y="109220"/>
                  </a:lnTo>
                  <a:lnTo>
                    <a:pt x="1536446" y="92710"/>
                  </a:lnTo>
                  <a:lnTo>
                    <a:pt x="1546098" y="77470"/>
                  </a:lnTo>
                  <a:lnTo>
                    <a:pt x="1573022" y="44450"/>
                  </a:lnTo>
                  <a:lnTo>
                    <a:pt x="1584706" y="35560"/>
                  </a:lnTo>
                  <a:lnTo>
                    <a:pt x="1588135" y="33020"/>
                  </a:lnTo>
                  <a:lnTo>
                    <a:pt x="1591437" y="31750"/>
                  </a:lnTo>
                  <a:lnTo>
                    <a:pt x="1590548" y="31750"/>
                  </a:lnTo>
                  <a:lnTo>
                    <a:pt x="1594485" y="30492"/>
                  </a:lnTo>
                  <a:lnTo>
                    <a:pt x="1598168" y="30492"/>
                  </a:lnTo>
                  <a:lnTo>
                    <a:pt x="1601724" y="31750"/>
                  </a:lnTo>
                  <a:lnTo>
                    <a:pt x="1600835" y="31750"/>
                  </a:lnTo>
                  <a:lnTo>
                    <a:pt x="1604264" y="33020"/>
                  </a:lnTo>
                  <a:lnTo>
                    <a:pt x="1603375" y="33020"/>
                  </a:lnTo>
                  <a:lnTo>
                    <a:pt x="1606550" y="35560"/>
                  </a:lnTo>
                  <a:lnTo>
                    <a:pt x="1611884" y="40652"/>
                  </a:lnTo>
                  <a:lnTo>
                    <a:pt x="1629918" y="81292"/>
                  </a:lnTo>
                  <a:lnTo>
                    <a:pt x="1643507" y="134620"/>
                  </a:lnTo>
                  <a:lnTo>
                    <a:pt x="1651635" y="177800"/>
                  </a:lnTo>
                  <a:lnTo>
                    <a:pt x="1659255" y="224802"/>
                  </a:lnTo>
                  <a:lnTo>
                    <a:pt x="1677162" y="347992"/>
                  </a:lnTo>
                  <a:lnTo>
                    <a:pt x="1680972" y="372110"/>
                  </a:lnTo>
                  <a:lnTo>
                    <a:pt x="1684655" y="396252"/>
                  </a:lnTo>
                  <a:lnTo>
                    <a:pt x="1688592" y="417842"/>
                  </a:lnTo>
                  <a:lnTo>
                    <a:pt x="1692529" y="440702"/>
                  </a:lnTo>
                  <a:lnTo>
                    <a:pt x="1701165" y="480060"/>
                  </a:lnTo>
                  <a:lnTo>
                    <a:pt x="1715770" y="528320"/>
                  </a:lnTo>
                  <a:lnTo>
                    <a:pt x="1738376" y="562610"/>
                  </a:lnTo>
                  <a:lnTo>
                    <a:pt x="1739265" y="562610"/>
                  </a:lnTo>
                  <a:lnTo>
                    <a:pt x="1742440" y="565150"/>
                  </a:lnTo>
                  <a:lnTo>
                    <a:pt x="1743329" y="565150"/>
                  </a:lnTo>
                  <a:lnTo>
                    <a:pt x="1747139" y="566420"/>
                  </a:lnTo>
                  <a:lnTo>
                    <a:pt x="1757680" y="566420"/>
                  </a:lnTo>
                  <a:lnTo>
                    <a:pt x="1761490" y="565150"/>
                  </a:lnTo>
                  <a:lnTo>
                    <a:pt x="1762506" y="565150"/>
                  </a:lnTo>
                  <a:lnTo>
                    <a:pt x="1766316" y="563892"/>
                  </a:lnTo>
                  <a:lnTo>
                    <a:pt x="1770761" y="561352"/>
                  </a:lnTo>
                  <a:lnTo>
                    <a:pt x="1775206" y="557542"/>
                  </a:lnTo>
                  <a:lnTo>
                    <a:pt x="1778254" y="555002"/>
                  </a:lnTo>
                  <a:lnTo>
                    <a:pt x="1806575" y="520700"/>
                  </a:lnTo>
                  <a:lnTo>
                    <a:pt x="1834896" y="471170"/>
                  </a:lnTo>
                  <a:lnTo>
                    <a:pt x="1854581" y="431800"/>
                  </a:lnTo>
                  <a:lnTo>
                    <a:pt x="1864741" y="411492"/>
                  </a:lnTo>
                  <a:lnTo>
                    <a:pt x="1874901" y="388620"/>
                  </a:lnTo>
                  <a:lnTo>
                    <a:pt x="1885188" y="365760"/>
                  </a:lnTo>
                  <a:lnTo>
                    <a:pt x="1906016" y="320052"/>
                  </a:lnTo>
                  <a:lnTo>
                    <a:pt x="1926844" y="271792"/>
                  </a:lnTo>
                  <a:lnTo>
                    <a:pt x="1947545" y="224802"/>
                  </a:lnTo>
                  <a:lnTo>
                    <a:pt x="1957959" y="201942"/>
                  </a:lnTo>
                  <a:lnTo>
                    <a:pt x="1968246" y="180352"/>
                  </a:lnTo>
                  <a:lnTo>
                    <a:pt x="1978406" y="158750"/>
                  </a:lnTo>
                  <a:lnTo>
                    <a:pt x="1988439" y="138442"/>
                  </a:lnTo>
                  <a:lnTo>
                    <a:pt x="1998345" y="119392"/>
                  </a:lnTo>
                  <a:lnTo>
                    <a:pt x="2008124" y="100342"/>
                  </a:lnTo>
                  <a:lnTo>
                    <a:pt x="2017649" y="85102"/>
                  </a:lnTo>
                  <a:lnTo>
                    <a:pt x="2027047" y="69850"/>
                  </a:lnTo>
                  <a:lnTo>
                    <a:pt x="2035937" y="55892"/>
                  </a:lnTo>
                  <a:lnTo>
                    <a:pt x="2069084" y="24142"/>
                  </a:lnTo>
                  <a:lnTo>
                    <a:pt x="2091817" y="15252"/>
                  </a:lnTo>
                  <a:lnTo>
                    <a:pt x="2099183" y="12700"/>
                  </a:lnTo>
                  <a:lnTo>
                    <a:pt x="2120265" y="12700"/>
                  </a:lnTo>
                  <a:lnTo>
                    <a:pt x="2127123" y="13970"/>
                  </a:lnTo>
                  <a:lnTo>
                    <a:pt x="2174875" y="41910"/>
                  </a:lnTo>
                  <a:lnTo>
                    <a:pt x="2215007" y="85102"/>
                  </a:lnTo>
                  <a:lnTo>
                    <a:pt x="2238832" y="118275"/>
                  </a:lnTo>
                  <a:lnTo>
                    <a:pt x="2212086" y="135902"/>
                  </a:lnTo>
                  <a:lnTo>
                    <a:pt x="2285873" y="17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29914" y="462280"/>
            <a:ext cx="3638550" cy="1699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760980" algn="ctr">
              <a:lnSpc>
                <a:spcPts val="3585"/>
              </a:lnSpc>
              <a:spcBef>
                <a:spcPts val="130"/>
              </a:spcBef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endParaRPr sz="3200">
              <a:latin typeface="Comic Sans MS"/>
              <a:cs typeface="Comic Sans MS"/>
            </a:endParaRPr>
          </a:p>
          <a:p>
            <a:pPr marR="2788285" algn="ctr">
              <a:lnSpc>
                <a:spcPts val="4545"/>
              </a:lnSpc>
            </a:pPr>
            <a:r>
              <a:rPr sz="4000" i="1" spc="-50" dirty="0">
                <a:latin typeface="Times New Roman"/>
                <a:cs typeface="Times New Roman"/>
              </a:rPr>
              <a:t>w</a:t>
            </a:r>
            <a:endParaRPr sz="4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280"/>
              </a:spcBef>
            </a:pPr>
            <a:r>
              <a:rPr sz="3950" i="1" spc="245" dirty="0">
                <a:latin typeface="Times New Roman"/>
                <a:cs typeface="Times New Roman"/>
              </a:rPr>
              <a:t>w</a:t>
            </a:r>
            <a:r>
              <a:rPr sz="3950" spc="245" dirty="0">
                <a:latin typeface="Symbol"/>
                <a:cs typeface="Symbol"/>
              </a:rPr>
              <a:t></a:t>
            </a:r>
            <a:r>
              <a:rPr sz="3950" spc="-425" dirty="0">
                <a:latin typeface="Times New Roman"/>
                <a:cs typeface="Times New Roman"/>
              </a:rPr>
              <a:t> </a:t>
            </a:r>
            <a:r>
              <a:rPr sz="3950" i="1" spc="5" dirty="0">
                <a:latin typeface="Times New Roman"/>
                <a:cs typeface="Times New Roman"/>
              </a:rPr>
              <a:t>L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86026" y="4419595"/>
            <a:ext cx="2976880" cy="1457960"/>
            <a:chOff x="1986026" y="4419595"/>
            <a:chExt cx="2976880" cy="1457960"/>
          </a:xfrm>
        </p:grpSpPr>
        <p:sp>
          <p:nvSpPr>
            <p:cNvPr id="8" name="object 8"/>
            <p:cNvSpPr/>
            <p:nvPr/>
          </p:nvSpPr>
          <p:spPr>
            <a:xfrm>
              <a:off x="2367026" y="4424362"/>
              <a:ext cx="2590800" cy="1447800"/>
            </a:xfrm>
            <a:custGeom>
              <a:avLst/>
              <a:gdLst/>
              <a:ahLst/>
              <a:cxnLst/>
              <a:rect l="l" t="t" r="r" b="b"/>
              <a:pathLst>
                <a:path w="2590800" h="1447800">
                  <a:moveTo>
                    <a:pt x="0" y="1447800"/>
                  </a:moveTo>
                  <a:lnTo>
                    <a:pt x="2590800" y="14478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5626" y="4881626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0" y="266700"/>
                  </a:moveTo>
                  <a:lnTo>
                    <a:pt x="5027" y="222997"/>
                  </a:lnTo>
                  <a:lnTo>
                    <a:pt x="19349" y="182891"/>
                  </a:lnTo>
                  <a:lnTo>
                    <a:pt x="41827" y="147521"/>
                  </a:lnTo>
                  <a:lnTo>
                    <a:pt x="71321" y="118027"/>
                  </a:lnTo>
                  <a:lnTo>
                    <a:pt x="106691" y="95549"/>
                  </a:lnTo>
                  <a:lnTo>
                    <a:pt x="146797" y="81227"/>
                  </a:lnTo>
                  <a:lnTo>
                    <a:pt x="190500" y="76200"/>
                  </a:lnTo>
                  <a:lnTo>
                    <a:pt x="234162" y="81227"/>
                  </a:lnTo>
                  <a:lnTo>
                    <a:pt x="274253" y="95549"/>
                  </a:lnTo>
                  <a:lnTo>
                    <a:pt x="309625" y="118027"/>
                  </a:lnTo>
                  <a:lnTo>
                    <a:pt x="339132" y="147521"/>
                  </a:lnTo>
                  <a:lnTo>
                    <a:pt x="361627" y="182891"/>
                  </a:lnTo>
                  <a:lnTo>
                    <a:pt x="375965" y="222997"/>
                  </a:lnTo>
                  <a:lnTo>
                    <a:pt x="381000" y="266700"/>
                  </a:lnTo>
                  <a:lnTo>
                    <a:pt x="375965" y="310362"/>
                  </a:lnTo>
                  <a:lnTo>
                    <a:pt x="361627" y="350453"/>
                  </a:lnTo>
                  <a:lnTo>
                    <a:pt x="339132" y="385825"/>
                  </a:lnTo>
                  <a:lnTo>
                    <a:pt x="309625" y="415332"/>
                  </a:lnTo>
                  <a:lnTo>
                    <a:pt x="274253" y="437827"/>
                  </a:lnTo>
                  <a:lnTo>
                    <a:pt x="234162" y="452165"/>
                  </a:lnTo>
                  <a:lnTo>
                    <a:pt x="190500" y="457200"/>
                  </a:lnTo>
                  <a:lnTo>
                    <a:pt x="146797" y="452165"/>
                  </a:lnTo>
                  <a:lnTo>
                    <a:pt x="106691" y="437827"/>
                  </a:lnTo>
                  <a:lnTo>
                    <a:pt x="71321" y="415332"/>
                  </a:lnTo>
                  <a:lnTo>
                    <a:pt x="41827" y="385825"/>
                  </a:lnTo>
                  <a:lnTo>
                    <a:pt x="19349" y="350453"/>
                  </a:lnTo>
                  <a:lnTo>
                    <a:pt x="5027" y="310362"/>
                  </a:lnTo>
                  <a:lnTo>
                    <a:pt x="0" y="266700"/>
                  </a:lnTo>
                  <a:close/>
                </a:path>
                <a:path w="2133600" h="533400">
                  <a:moveTo>
                    <a:pt x="1676400" y="266700"/>
                  </a:moveTo>
                  <a:lnTo>
                    <a:pt x="1681427" y="222997"/>
                  </a:lnTo>
                  <a:lnTo>
                    <a:pt x="1695749" y="182891"/>
                  </a:lnTo>
                  <a:lnTo>
                    <a:pt x="1718227" y="147521"/>
                  </a:lnTo>
                  <a:lnTo>
                    <a:pt x="1747721" y="118027"/>
                  </a:lnTo>
                  <a:lnTo>
                    <a:pt x="1783091" y="95549"/>
                  </a:lnTo>
                  <a:lnTo>
                    <a:pt x="1823197" y="81227"/>
                  </a:lnTo>
                  <a:lnTo>
                    <a:pt x="1866900" y="76200"/>
                  </a:lnTo>
                  <a:lnTo>
                    <a:pt x="1910562" y="81227"/>
                  </a:lnTo>
                  <a:lnTo>
                    <a:pt x="1950653" y="95549"/>
                  </a:lnTo>
                  <a:lnTo>
                    <a:pt x="1986025" y="118027"/>
                  </a:lnTo>
                  <a:lnTo>
                    <a:pt x="2015532" y="147521"/>
                  </a:lnTo>
                  <a:lnTo>
                    <a:pt x="2038027" y="182891"/>
                  </a:lnTo>
                  <a:lnTo>
                    <a:pt x="2052365" y="222997"/>
                  </a:lnTo>
                  <a:lnTo>
                    <a:pt x="2057400" y="266700"/>
                  </a:lnTo>
                  <a:lnTo>
                    <a:pt x="2052365" y="310362"/>
                  </a:lnTo>
                  <a:lnTo>
                    <a:pt x="2038027" y="350453"/>
                  </a:lnTo>
                  <a:lnTo>
                    <a:pt x="2015532" y="385825"/>
                  </a:lnTo>
                  <a:lnTo>
                    <a:pt x="1986025" y="415332"/>
                  </a:lnTo>
                  <a:lnTo>
                    <a:pt x="1950653" y="437827"/>
                  </a:lnTo>
                  <a:lnTo>
                    <a:pt x="1910562" y="452165"/>
                  </a:lnTo>
                  <a:lnTo>
                    <a:pt x="1866900" y="457200"/>
                  </a:lnTo>
                  <a:lnTo>
                    <a:pt x="1823197" y="452165"/>
                  </a:lnTo>
                  <a:lnTo>
                    <a:pt x="1783091" y="437827"/>
                  </a:lnTo>
                  <a:lnTo>
                    <a:pt x="1747721" y="415332"/>
                  </a:lnTo>
                  <a:lnTo>
                    <a:pt x="1718227" y="385825"/>
                  </a:lnTo>
                  <a:lnTo>
                    <a:pt x="1695749" y="350453"/>
                  </a:lnTo>
                  <a:lnTo>
                    <a:pt x="1681427" y="310362"/>
                  </a:lnTo>
                  <a:lnTo>
                    <a:pt x="1676400" y="266700"/>
                  </a:lnTo>
                  <a:close/>
                </a:path>
                <a:path w="2133600" h="533400">
                  <a:moveTo>
                    <a:pt x="1600200" y="266700"/>
                  </a:moveTo>
                  <a:lnTo>
                    <a:pt x="1604496" y="218753"/>
                  </a:lnTo>
                  <a:lnTo>
                    <a:pt x="1616882" y="173629"/>
                  </a:lnTo>
                  <a:lnTo>
                    <a:pt x="1636606" y="132080"/>
                  </a:lnTo>
                  <a:lnTo>
                    <a:pt x="1662916" y="94858"/>
                  </a:lnTo>
                  <a:lnTo>
                    <a:pt x="1695058" y="62716"/>
                  </a:lnTo>
                  <a:lnTo>
                    <a:pt x="1732279" y="36406"/>
                  </a:lnTo>
                  <a:lnTo>
                    <a:pt x="1773829" y="16682"/>
                  </a:lnTo>
                  <a:lnTo>
                    <a:pt x="1818953" y="4296"/>
                  </a:lnTo>
                  <a:lnTo>
                    <a:pt x="1866900" y="0"/>
                  </a:lnTo>
                  <a:lnTo>
                    <a:pt x="1914812" y="4296"/>
                  </a:lnTo>
                  <a:lnTo>
                    <a:pt x="1959919" y="16682"/>
                  </a:lnTo>
                  <a:lnTo>
                    <a:pt x="2001463" y="36406"/>
                  </a:lnTo>
                  <a:lnTo>
                    <a:pt x="2038689" y="62716"/>
                  </a:lnTo>
                  <a:lnTo>
                    <a:pt x="2070842" y="94858"/>
                  </a:lnTo>
                  <a:lnTo>
                    <a:pt x="2097165" y="132080"/>
                  </a:lnTo>
                  <a:lnTo>
                    <a:pt x="2116902" y="173629"/>
                  </a:lnTo>
                  <a:lnTo>
                    <a:pt x="2129299" y="218753"/>
                  </a:lnTo>
                  <a:lnTo>
                    <a:pt x="2133600" y="266700"/>
                  </a:lnTo>
                  <a:lnTo>
                    <a:pt x="2129299" y="314612"/>
                  </a:lnTo>
                  <a:lnTo>
                    <a:pt x="2116902" y="359719"/>
                  </a:lnTo>
                  <a:lnTo>
                    <a:pt x="2097165" y="401263"/>
                  </a:lnTo>
                  <a:lnTo>
                    <a:pt x="2070842" y="438489"/>
                  </a:lnTo>
                  <a:lnTo>
                    <a:pt x="2038689" y="470642"/>
                  </a:lnTo>
                  <a:lnTo>
                    <a:pt x="2001463" y="496965"/>
                  </a:lnTo>
                  <a:lnTo>
                    <a:pt x="1959919" y="516702"/>
                  </a:lnTo>
                  <a:lnTo>
                    <a:pt x="1914812" y="529099"/>
                  </a:lnTo>
                  <a:lnTo>
                    <a:pt x="1866900" y="533400"/>
                  </a:lnTo>
                  <a:lnTo>
                    <a:pt x="1818953" y="529099"/>
                  </a:lnTo>
                  <a:lnTo>
                    <a:pt x="1773829" y="516702"/>
                  </a:lnTo>
                  <a:lnTo>
                    <a:pt x="1732280" y="496965"/>
                  </a:lnTo>
                  <a:lnTo>
                    <a:pt x="1695058" y="470642"/>
                  </a:lnTo>
                  <a:lnTo>
                    <a:pt x="1662916" y="438489"/>
                  </a:lnTo>
                  <a:lnTo>
                    <a:pt x="1636606" y="401263"/>
                  </a:lnTo>
                  <a:lnTo>
                    <a:pt x="1616882" y="359719"/>
                  </a:lnTo>
                  <a:lnTo>
                    <a:pt x="1604496" y="314612"/>
                  </a:lnTo>
                  <a:lnTo>
                    <a:pt x="160020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6026" y="4778375"/>
              <a:ext cx="2286000" cy="566420"/>
            </a:xfrm>
            <a:custGeom>
              <a:avLst/>
              <a:gdLst/>
              <a:ahLst/>
              <a:cxnLst/>
              <a:rect l="l" t="t" r="r" b="b"/>
              <a:pathLst>
                <a:path w="2286000" h="566420">
                  <a:moveTo>
                    <a:pt x="609473" y="331851"/>
                  </a:moveTo>
                  <a:lnTo>
                    <a:pt x="596519" y="325374"/>
                  </a:lnTo>
                  <a:lnTo>
                    <a:pt x="533273" y="293751"/>
                  </a:lnTo>
                  <a:lnTo>
                    <a:pt x="533273" y="325374"/>
                  </a:lnTo>
                  <a:lnTo>
                    <a:pt x="0" y="325374"/>
                  </a:lnTo>
                  <a:lnTo>
                    <a:pt x="0" y="338074"/>
                  </a:lnTo>
                  <a:lnTo>
                    <a:pt x="533273" y="338074"/>
                  </a:lnTo>
                  <a:lnTo>
                    <a:pt x="533273" y="369951"/>
                  </a:lnTo>
                  <a:lnTo>
                    <a:pt x="597027" y="338074"/>
                  </a:lnTo>
                  <a:lnTo>
                    <a:pt x="609473" y="331851"/>
                  </a:lnTo>
                  <a:close/>
                </a:path>
                <a:path w="2286000" h="566420">
                  <a:moveTo>
                    <a:pt x="2285873" y="177800"/>
                  </a:moveTo>
                  <a:lnTo>
                    <a:pt x="2279866" y="128270"/>
                  </a:lnTo>
                  <a:lnTo>
                    <a:pt x="2275713" y="93980"/>
                  </a:lnTo>
                  <a:lnTo>
                    <a:pt x="2249170" y="111467"/>
                  </a:lnTo>
                  <a:lnTo>
                    <a:pt x="2224786" y="77470"/>
                  </a:lnTo>
                  <a:lnTo>
                    <a:pt x="2197100" y="45720"/>
                  </a:lnTo>
                  <a:lnTo>
                    <a:pt x="2168144" y="20320"/>
                  </a:lnTo>
                  <a:lnTo>
                    <a:pt x="2155647" y="12700"/>
                  </a:lnTo>
                  <a:lnTo>
                    <a:pt x="2153158" y="11430"/>
                  </a:lnTo>
                  <a:lnTo>
                    <a:pt x="2137537" y="3810"/>
                  </a:lnTo>
                  <a:lnTo>
                    <a:pt x="2129536" y="1270"/>
                  </a:lnTo>
                  <a:lnTo>
                    <a:pt x="2121281" y="0"/>
                  </a:lnTo>
                  <a:lnTo>
                    <a:pt x="2104771" y="0"/>
                  </a:lnTo>
                  <a:lnTo>
                    <a:pt x="2062226" y="13970"/>
                  </a:lnTo>
                  <a:lnTo>
                    <a:pt x="2048510" y="24130"/>
                  </a:lnTo>
                  <a:lnTo>
                    <a:pt x="2043811" y="27940"/>
                  </a:lnTo>
                  <a:lnTo>
                    <a:pt x="2034794" y="38100"/>
                  </a:lnTo>
                  <a:lnTo>
                    <a:pt x="2025523" y="49530"/>
                  </a:lnTo>
                  <a:lnTo>
                    <a:pt x="2016252" y="63500"/>
                  </a:lnTo>
                  <a:lnTo>
                    <a:pt x="2006727" y="77470"/>
                  </a:lnTo>
                  <a:lnTo>
                    <a:pt x="1987169" y="113030"/>
                  </a:lnTo>
                  <a:lnTo>
                    <a:pt x="1966976" y="153670"/>
                  </a:lnTo>
                  <a:lnTo>
                    <a:pt x="1946402" y="196850"/>
                  </a:lnTo>
                  <a:lnTo>
                    <a:pt x="1894332" y="313690"/>
                  </a:lnTo>
                  <a:lnTo>
                    <a:pt x="1873631" y="360680"/>
                  </a:lnTo>
                  <a:lnTo>
                    <a:pt x="1863344" y="383540"/>
                  </a:lnTo>
                  <a:lnTo>
                    <a:pt x="1843278" y="426720"/>
                  </a:lnTo>
                  <a:lnTo>
                    <a:pt x="1833499" y="447040"/>
                  </a:lnTo>
                  <a:lnTo>
                    <a:pt x="1823720" y="466090"/>
                  </a:lnTo>
                  <a:lnTo>
                    <a:pt x="1814322" y="482600"/>
                  </a:lnTo>
                  <a:lnTo>
                    <a:pt x="1805051" y="499110"/>
                  </a:lnTo>
                  <a:lnTo>
                    <a:pt x="1779270" y="535940"/>
                  </a:lnTo>
                  <a:lnTo>
                    <a:pt x="1767713" y="547370"/>
                  </a:lnTo>
                  <a:lnTo>
                    <a:pt x="1761109" y="552450"/>
                  </a:lnTo>
                  <a:lnTo>
                    <a:pt x="1757299" y="553720"/>
                  </a:lnTo>
                  <a:lnTo>
                    <a:pt x="1758315" y="553720"/>
                  </a:lnTo>
                  <a:lnTo>
                    <a:pt x="1754632" y="554990"/>
                  </a:lnTo>
                  <a:lnTo>
                    <a:pt x="1756029" y="553720"/>
                  </a:lnTo>
                  <a:lnTo>
                    <a:pt x="1753235" y="554990"/>
                  </a:lnTo>
                  <a:lnTo>
                    <a:pt x="1749679" y="553720"/>
                  </a:lnTo>
                  <a:lnTo>
                    <a:pt x="1748663" y="553720"/>
                  </a:lnTo>
                  <a:lnTo>
                    <a:pt x="1745488" y="552450"/>
                  </a:lnTo>
                  <a:lnTo>
                    <a:pt x="1746250" y="552450"/>
                  </a:lnTo>
                  <a:lnTo>
                    <a:pt x="1743710" y="551180"/>
                  </a:lnTo>
                  <a:lnTo>
                    <a:pt x="1741043" y="547370"/>
                  </a:lnTo>
                  <a:lnTo>
                    <a:pt x="1738249" y="544830"/>
                  </a:lnTo>
                  <a:lnTo>
                    <a:pt x="1735582" y="539750"/>
                  </a:lnTo>
                  <a:lnTo>
                    <a:pt x="1732915" y="535940"/>
                  </a:lnTo>
                  <a:lnTo>
                    <a:pt x="1730248" y="529590"/>
                  </a:lnTo>
                  <a:lnTo>
                    <a:pt x="1727708" y="524510"/>
                  </a:lnTo>
                  <a:lnTo>
                    <a:pt x="1713484" y="477520"/>
                  </a:lnTo>
                  <a:lnTo>
                    <a:pt x="1705102" y="438150"/>
                  </a:lnTo>
                  <a:lnTo>
                    <a:pt x="1697228" y="393700"/>
                  </a:lnTo>
                  <a:lnTo>
                    <a:pt x="1689735" y="345440"/>
                  </a:lnTo>
                  <a:lnTo>
                    <a:pt x="1682623" y="297180"/>
                  </a:lnTo>
                  <a:lnTo>
                    <a:pt x="1675511" y="247650"/>
                  </a:lnTo>
                  <a:lnTo>
                    <a:pt x="1671701" y="223520"/>
                  </a:lnTo>
                  <a:lnTo>
                    <a:pt x="1660144" y="153670"/>
                  </a:lnTo>
                  <a:lnTo>
                    <a:pt x="1651508" y="113030"/>
                  </a:lnTo>
                  <a:lnTo>
                    <a:pt x="1636776" y="62230"/>
                  </a:lnTo>
                  <a:lnTo>
                    <a:pt x="1619745" y="30480"/>
                  </a:lnTo>
                  <a:lnTo>
                    <a:pt x="1617980" y="27940"/>
                  </a:lnTo>
                  <a:lnTo>
                    <a:pt x="1614043" y="25400"/>
                  </a:lnTo>
                  <a:lnTo>
                    <a:pt x="1610868" y="22860"/>
                  </a:lnTo>
                  <a:lnTo>
                    <a:pt x="1610614" y="21590"/>
                  </a:lnTo>
                  <a:lnTo>
                    <a:pt x="1610233" y="21590"/>
                  </a:lnTo>
                  <a:lnTo>
                    <a:pt x="1606550" y="20320"/>
                  </a:lnTo>
                  <a:lnTo>
                    <a:pt x="1605661" y="20320"/>
                  </a:lnTo>
                  <a:lnTo>
                    <a:pt x="1602105" y="19050"/>
                  </a:lnTo>
                  <a:lnTo>
                    <a:pt x="1601089" y="19050"/>
                  </a:lnTo>
                  <a:lnTo>
                    <a:pt x="1600581" y="17780"/>
                  </a:lnTo>
                  <a:lnTo>
                    <a:pt x="1595755" y="17780"/>
                  </a:lnTo>
                  <a:lnTo>
                    <a:pt x="1591183" y="19050"/>
                  </a:lnTo>
                  <a:lnTo>
                    <a:pt x="1587246" y="20320"/>
                  </a:lnTo>
                  <a:lnTo>
                    <a:pt x="1586611" y="20320"/>
                  </a:lnTo>
                  <a:lnTo>
                    <a:pt x="1581785" y="21590"/>
                  </a:lnTo>
                  <a:lnTo>
                    <a:pt x="1577340" y="25400"/>
                  </a:lnTo>
                  <a:lnTo>
                    <a:pt x="1572641" y="27940"/>
                  </a:lnTo>
                  <a:lnTo>
                    <a:pt x="1545082" y="57150"/>
                  </a:lnTo>
                  <a:lnTo>
                    <a:pt x="1515745" y="102870"/>
                  </a:lnTo>
                  <a:lnTo>
                    <a:pt x="1505458" y="120650"/>
                  </a:lnTo>
                  <a:lnTo>
                    <a:pt x="1495044" y="138430"/>
                  </a:lnTo>
                  <a:lnTo>
                    <a:pt x="1484630" y="158750"/>
                  </a:lnTo>
                  <a:lnTo>
                    <a:pt x="1463548" y="199390"/>
                  </a:lnTo>
                  <a:lnTo>
                    <a:pt x="1420622" y="285750"/>
                  </a:lnTo>
                  <a:lnTo>
                    <a:pt x="1410081" y="306070"/>
                  </a:lnTo>
                  <a:lnTo>
                    <a:pt x="1399540" y="327660"/>
                  </a:lnTo>
                  <a:lnTo>
                    <a:pt x="1389126" y="346710"/>
                  </a:lnTo>
                  <a:lnTo>
                    <a:pt x="1378966" y="367030"/>
                  </a:lnTo>
                  <a:lnTo>
                    <a:pt x="1368806" y="384810"/>
                  </a:lnTo>
                  <a:lnTo>
                    <a:pt x="1358900" y="402590"/>
                  </a:lnTo>
                  <a:lnTo>
                    <a:pt x="1349375" y="417830"/>
                  </a:lnTo>
                  <a:lnTo>
                    <a:pt x="1340091" y="433070"/>
                  </a:lnTo>
                  <a:lnTo>
                    <a:pt x="1330960" y="445770"/>
                  </a:lnTo>
                  <a:lnTo>
                    <a:pt x="1300226" y="476250"/>
                  </a:lnTo>
                  <a:lnTo>
                    <a:pt x="1293749" y="478790"/>
                  </a:lnTo>
                  <a:lnTo>
                    <a:pt x="1295273" y="477520"/>
                  </a:lnTo>
                  <a:lnTo>
                    <a:pt x="1288288" y="477520"/>
                  </a:lnTo>
                  <a:lnTo>
                    <a:pt x="1290193" y="478790"/>
                  </a:lnTo>
                  <a:lnTo>
                    <a:pt x="1286827" y="477520"/>
                  </a:lnTo>
                  <a:lnTo>
                    <a:pt x="1283462" y="476250"/>
                  </a:lnTo>
                  <a:lnTo>
                    <a:pt x="1284986" y="477520"/>
                  </a:lnTo>
                  <a:lnTo>
                    <a:pt x="1278509" y="473710"/>
                  </a:lnTo>
                  <a:lnTo>
                    <a:pt x="1279525" y="473710"/>
                  </a:lnTo>
                  <a:lnTo>
                    <a:pt x="1273302" y="468630"/>
                  </a:lnTo>
                  <a:lnTo>
                    <a:pt x="1273937" y="468630"/>
                  </a:lnTo>
                  <a:lnTo>
                    <a:pt x="1268476" y="462280"/>
                  </a:lnTo>
                  <a:lnTo>
                    <a:pt x="1263015" y="453390"/>
                  </a:lnTo>
                  <a:lnTo>
                    <a:pt x="1242568" y="405130"/>
                  </a:lnTo>
                  <a:lnTo>
                    <a:pt x="1224280" y="340360"/>
                  </a:lnTo>
                  <a:lnTo>
                    <a:pt x="1199642" y="236220"/>
                  </a:lnTo>
                  <a:lnTo>
                    <a:pt x="1195578" y="218440"/>
                  </a:lnTo>
                  <a:lnTo>
                    <a:pt x="1191641" y="203200"/>
                  </a:lnTo>
                  <a:lnTo>
                    <a:pt x="1175258" y="144780"/>
                  </a:lnTo>
                  <a:lnTo>
                    <a:pt x="1161288" y="113030"/>
                  </a:lnTo>
                  <a:lnTo>
                    <a:pt x="1159002" y="109220"/>
                  </a:lnTo>
                  <a:lnTo>
                    <a:pt x="1157478" y="106680"/>
                  </a:lnTo>
                  <a:lnTo>
                    <a:pt x="1157224" y="106680"/>
                  </a:lnTo>
                  <a:lnTo>
                    <a:pt x="1156970" y="105410"/>
                  </a:lnTo>
                  <a:lnTo>
                    <a:pt x="1155827" y="104140"/>
                  </a:lnTo>
                  <a:lnTo>
                    <a:pt x="1152398" y="100330"/>
                  </a:lnTo>
                  <a:lnTo>
                    <a:pt x="1151763" y="100330"/>
                  </a:lnTo>
                  <a:lnTo>
                    <a:pt x="1146683" y="96520"/>
                  </a:lnTo>
                  <a:lnTo>
                    <a:pt x="1146175" y="96520"/>
                  </a:lnTo>
                  <a:lnTo>
                    <a:pt x="1145794" y="95250"/>
                  </a:lnTo>
                  <a:lnTo>
                    <a:pt x="1145286" y="95250"/>
                  </a:lnTo>
                  <a:lnTo>
                    <a:pt x="1140587" y="93980"/>
                  </a:lnTo>
                  <a:lnTo>
                    <a:pt x="1139698" y="93980"/>
                  </a:lnTo>
                  <a:lnTo>
                    <a:pt x="1134872" y="92710"/>
                  </a:lnTo>
                  <a:lnTo>
                    <a:pt x="1134491" y="91440"/>
                  </a:lnTo>
                  <a:lnTo>
                    <a:pt x="1127887" y="91440"/>
                  </a:lnTo>
                  <a:lnTo>
                    <a:pt x="1123188" y="92710"/>
                  </a:lnTo>
                  <a:lnTo>
                    <a:pt x="1122172" y="92710"/>
                  </a:lnTo>
                  <a:lnTo>
                    <a:pt x="1116584" y="93980"/>
                  </a:lnTo>
                  <a:lnTo>
                    <a:pt x="1085596" y="119380"/>
                  </a:lnTo>
                  <a:lnTo>
                    <a:pt x="1080516" y="125730"/>
                  </a:lnTo>
                  <a:lnTo>
                    <a:pt x="1051560" y="173990"/>
                  </a:lnTo>
                  <a:lnTo>
                    <a:pt x="1032383" y="213360"/>
                  </a:lnTo>
                  <a:lnTo>
                    <a:pt x="1003681" y="280670"/>
                  </a:lnTo>
                  <a:lnTo>
                    <a:pt x="984631" y="328930"/>
                  </a:lnTo>
                  <a:lnTo>
                    <a:pt x="996442" y="334010"/>
                  </a:lnTo>
                  <a:lnTo>
                    <a:pt x="1015492" y="285750"/>
                  </a:lnTo>
                  <a:lnTo>
                    <a:pt x="1034542" y="240030"/>
                  </a:lnTo>
                  <a:lnTo>
                    <a:pt x="1053465" y="198120"/>
                  </a:lnTo>
                  <a:lnTo>
                    <a:pt x="1072261" y="161290"/>
                  </a:lnTo>
                  <a:lnTo>
                    <a:pt x="1091057" y="133350"/>
                  </a:lnTo>
                  <a:lnTo>
                    <a:pt x="1095502" y="127000"/>
                  </a:lnTo>
                  <a:lnTo>
                    <a:pt x="1104646" y="116840"/>
                  </a:lnTo>
                  <a:lnTo>
                    <a:pt x="1109091" y="113030"/>
                  </a:lnTo>
                  <a:lnTo>
                    <a:pt x="1113396" y="110502"/>
                  </a:lnTo>
                  <a:lnTo>
                    <a:pt x="1117600" y="107950"/>
                  </a:lnTo>
                  <a:lnTo>
                    <a:pt x="1121664" y="105410"/>
                  </a:lnTo>
                  <a:lnTo>
                    <a:pt x="1124585" y="105410"/>
                  </a:lnTo>
                  <a:lnTo>
                    <a:pt x="1129411" y="104140"/>
                  </a:lnTo>
                  <a:lnTo>
                    <a:pt x="1131951" y="104140"/>
                  </a:lnTo>
                  <a:lnTo>
                    <a:pt x="1136650" y="105410"/>
                  </a:lnTo>
                  <a:lnTo>
                    <a:pt x="1135761" y="105410"/>
                  </a:lnTo>
                  <a:lnTo>
                    <a:pt x="1140587" y="107950"/>
                  </a:lnTo>
                  <a:lnTo>
                    <a:pt x="1139190" y="106680"/>
                  </a:lnTo>
                  <a:lnTo>
                    <a:pt x="1143889" y="110502"/>
                  </a:lnTo>
                  <a:lnTo>
                    <a:pt x="1147318" y="114300"/>
                  </a:lnTo>
                  <a:lnTo>
                    <a:pt x="1146810" y="113030"/>
                  </a:lnTo>
                  <a:lnTo>
                    <a:pt x="1151255" y="120650"/>
                  </a:lnTo>
                  <a:lnTo>
                    <a:pt x="1155319" y="128270"/>
                  </a:lnTo>
                  <a:lnTo>
                    <a:pt x="1159383" y="138430"/>
                  </a:lnTo>
                  <a:lnTo>
                    <a:pt x="1163320" y="149860"/>
                  </a:lnTo>
                  <a:lnTo>
                    <a:pt x="1167384" y="161290"/>
                  </a:lnTo>
                  <a:lnTo>
                    <a:pt x="1179322" y="205740"/>
                  </a:lnTo>
                  <a:lnTo>
                    <a:pt x="1195197" y="273050"/>
                  </a:lnTo>
                  <a:lnTo>
                    <a:pt x="1203452" y="308610"/>
                  </a:lnTo>
                  <a:lnTo>
                    <a:pt x="1211961" y="344170"/>
                  </a:lnTo>
                  <a:lnTo>
                    <a:pt x="1216406" y="360680"/>
                  </a:lnTo>
                  <a:lnTo>
                    <a:pt x="1220978" y="377190"/>
                  </a:lnTo>
                  <a:lnTo>
                    <a:pt x="1225677" y="393700"/>
                  </a:lnTo>
                  <a:lnTo>
                    <a:pt x="1230376" y="407670"/>
                  </a:lnTo>
                  <a:lnTo>
                    <a:pt x="1235456" y="422910"/>
                  </a:lnTo>
                  <a:lnTo>
                    <a:pt x="1251712" y="458470"/>
                  </a:lnTo>
                  <a:lnTo>
                    <a:pt x="1270762" y="482600"/>
                  </a:lnTo>
                  <a:lnTo>
                    <a:pt x="1271397" y="483870"/>
                  </a:lnTo>
                  <a:lnTo>
                    <a:pt x="1271765" y="483870"/>
                  </a:lnTo>
                  <a:lnTo>
                    <a:pt x="1278242" y="487680"/>
                  </a:lnTo>
                  <a:lnTo>
                    <a:pt x="1279271" y="488950"/>
                  </a:lnTo>
                  <a:lnTo>
                    <a:pt x="1279766" y="488950"/>
                  </a:lnTo>
                  <a:lnTo>
                    <a:pt x="1286637" y="490220"/>
                  </a:lnTo>
                  <a:lnTo>
                    <a:pt x="1300607" y="490220"/>
                  </a:lnTo>
                  <a:lnTo>
                    <a:pt x="1305052" y="487680"/>
                  </a:lnTo>
                  <a:lnTo>
                    <a:pt x="1314196" y="482600"/>
                  </a:lnTo>
                  <a:lnTo>
                    <a:pt x="1318514" y="478790"/>
                  </a:lnTo>
                  <a:lnTo>
                    <a:pt x="1322832" y="474980"/>
                  </a:lnTo>
                  <a:lnTo>
                    <a:pt x="1331849" y="464820"/>
                  </a:lnTo>
                  <a:lnTo>
                    <a:pt x="1340993" y="453390"/>
                  </a:lnTo>
                  <a:lnTo>
                    <a:pt x="1350391" y="439420"/>
                  </a:lnTo>
                  <a:lnTo>
                    <a:pt x="1360043" y="425450"/>
                  </a:lnTo>
                  <a:lnTo>
                    <a:pt x="1369822" y="408940"/>
                  </a:lnTo>
                  <a:lnTo>
                    <a:pt x="1379855" y="391160"/>
                  </a:lnTo>
                  <a:lnTo>
                    <a:pt x="1390015" y="372110"/>
                  </a:lnTo>
                  <a:lnTo>
                    <a:pt x="1400429" y="353060"/>
                  </a:lnTo>
                  <a:lnTo>
                    <a:pt x="1410843" y="332740"/>
                  </a:lnTo>
                  <a:lnTo>
                    <a:pt x="1421384" y="312420"/>
                  </a:lnTo>
                  <a:lnTo>
                    <a:pt x="1453388" y="247650"/>
                  </a:lnTo>
                  <a:lnTo>
                    <a:pt x="1474851" y="204470"/>
                  </a:lnTo>
                  <a:lnTo>
                    <a:pt x="1495933" y="163830"/>
                  </a:lnTo>
                  <a:lnTo>
                    <a:pt x="1506347" y="144780"/>
                  </a:lnTo>
                  <a:lnTo>
                    <a:pt x="1516507" y="125730"/>
                  </a:lnTo>
                  <a:lnTo>
                    <a:pt x="1526667" y="109220"/>
                  </a:lnTo>
                  <a:lnTo>
                    <a:pt x="1536446" y="92710"/>
                  </a:lnTo>
                  <a:lnTo>
                    <a:pt x="1546098" y="77470"/>
                  </a:lnTo>
                  <a:lnTo>
                    <a:pt x="1573022" y="44450"/>
                  </a:lnTo>
                  <a:lnTo>
                    <a:pt x="1584706" y="35560"/>
                  </a:lnTo>
                  <a:lnTo>
                    <a:pt x="1588135" y="33020"/>
                  </a:lnTo>
                  <a:lnTo>
                    <a:pt x="1591437" y="31750"/>
                  </a:lnTo>
                  <a:lnTo>
                    <a:pt x="1590548" y="31750"/>
                  </a:lnTo>
                  <a:lnTo>
                    <a:pt x="1594485" y="30480"/>
                  </a:lnTo>
                  <a:lnTo>
                    <a:pt x="1598168" y="30480"/>
                  </a:lnTo>
                  <a:lnTo>
                    <a:pt x="1601724" y="31750"/>
                  </a:lnTo>
                  <a:lnTo>
                    <a:pt x="1600835" y="31750"/>
                  </a:lnTo>
                  <a:lnTo>
                    <a:pt x="1604264" y="33020"/>
                  </a:lnTo>
                  <a:lnTo>
                    <a:pt x="1603375" y="33020"/>
                  </a:lnTo>
                  <a:lnTo>
                    <a:pt x="1606550" y="35560"/>
                  </a:lnTo>
                  <a:lnTo>
                    <a:pt x="1611884" y="40640"/>
                  </a:lnTo>
                  <a:lnTo>
                    <a:pt x="1629918" y="81280"/>
                  </a:lnTo>
                  <a:lnTo>
                    <a:pt x="1643507" y="134620"/>
                  </a:lnTo>
                  <a:lnTo>
                    <a:pt x="1651635" y="177800"/>
                  </a:lnTo>
                  <a:lnTo>
                    <a:pt x="1659255" y="224790"/>
                  </a:lnTo>
                  <a:lnTo>
                    <a:pt x="1677162" y="347980"/>
                  </a:lnTo>
                  <a:lnTo>
                    <a:pt x="1680972" y="372110"/>
                  </a:lnTo>
                  <a:lnTo>
                    <a:pt x="1688592" y="419100"/>
                  </a:lnTo>
                  <a:lnTo>
                    <a:pt x="1696720" y="461010"/>
                  </a:lnTo>
                  <a:lnTo>
                    <a:pt x="1710690" y="514350"/>
                  </a:lnTo>
                  <a:lnTo>
                    <a:pt x="1730883" y="556260"/>
                  </a:lnTo>
                  <a:lnTo>
                    <a:pt x="1734566" y="558800"/>
                  </a:lnTo>
                  <a:lnTo>
                    <a:pt x="1738376" y="562610"/>
                  </a:lnTo>
                  <a:lnTo>
                    <a:pt x="1739265" y="562610"/>
                  </a:lnTo>
                  <a:lnTo>
                    <a:pt x="1742440" y="565150"/>
                  </a:lnTo>
                  <a:lnTo>
                    <a:pt x="1743329" y="565150"/>
                  </a:lnTo>
                  <a:lnTo>
                    <a:pt x="1747139" y="566420"/>
                  </a:lnTo>
                  <a:lnTo>
                    <a:pt x="1761744" y="566420"/>
                  </a:lnTo>
                  <a:lnTo>
                    <a:pt x="1762506" y="565150"/>
                  </a:lnTo>
                  <a:lnTo>
                    <a:pt x="1766316" y="563880"/>
                  </a:lnTo>
                  <a:lnTo>
                    <a:pt x="1770761" y="561340"/>
                  </a:lnTo>
                  <a:lnTo>
                    <a:pt x="1775206" y="557530"/>
                  </a:lnTo>
                  <a:lnTo>
                    <a:pt x="1778254" y="554990"/>
                  </a:lnTo>
                  <a:lnTo>
                    <a:pt x="1806575" y="520700"/>
                  </a:lnTo>
                  <a:lnTo>
                    <a:pt x="1834896" y="471170"/>
                  </a:lnTo>
                  <a:lnTo>
                    <a:pt x="1854581" y="431800"/>
                  </a:lnTo>
                  <a:lnTo>
                    <a:pt x="1864741" y="411480"/>
                  </a:lnTo>
                  <a:lnTo>
                    <a:pt x="1874901" y="388620"/>
                  </a:lnTo>
                  <a:lnTo>
                    <a:pt x="1885188" y="365760"/>
                  </a:lnTo>
                  <a:lnTo>
                    <a:pt x="1906016" y="320040"/>
                  </a:lnTo>
                  <a:lnTo>
                    <a:pt x="1926844" y="271780"/>
                  </a:lnTo>
                  <a:lnTo>
                    <a:pt x="1947545" y="224790"/>
                  </a:lnTo>
                  <a:lnTo>
                    <a:pt x="1957959" y="201930"/>
                  </a:lnTo>
                  <a:lnTo>
                    <a:pt x="1968246" y="180340"/>
                  </a:lnTo>
                  <a:lnTo>
                    <a:pt x="1978406" y="158750"/>
                  </a:lnTo>
                  <a:lnTo>
                    <a:pt x="1998345" y="119380"/>
                  </a:lnTo>
                  <a:lnTo>
                    <a:pt x="2017649" y="85090"/>
                  </a:lnTo>
                  <a:lnTo>
                    <a:pt x="2044827" y="45720"/>
                  </a:lnTo>
                  <a:lnTo>
                    <a:pt x="2060956" y="30480"/>
                  </a:lnTo>
                  <a:lnTo>
                    <a:pt x="2069084" y="24130"/>
                  </a:lnTo>
                  <a:lnTo>
                    <a:pt x="2076831" y="20320"/>
                  </a:lnTo>
                  <a:lnTo>
                    <a:pt x="2084451" y="17780"/>
                  </a:lnTo>
                  <a:lnTo>
                    <a:pt x="2099183" y="12700"/>
                  </a:lnTo>
                  <a:lnTo>
                    <a:pt x="2120265" y="12700"/>
                  </a:lnTo>
                  <a:lnTo>
                    <a:pt x="2127123" y="13970"/>
                  </a:lnTo>
                  <a:lnTo>
                    <a:pt x="2174875" y="41910"/>
                  </a:lnTo>
                  <a:lnTo>
                    <a:pt x="2215007" y="85090"/>
                  </a:lnTo>
                  <a:lnTo>
                    <a:pt x="2238832" y="118275"/>
                  </a:lnTo>
                  <a:lnTo>
                    <a:pt x="2212086" y="135890"/>
                  </a:lnTo>
                  <a:lnTo>
                    <a:pt x="2285873" y="17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5226" y="4576826"/>
              <a:ext cx="762000" cy="990600"/>
            </a:xfrm>
            <a:custGeom>
              <a:avLst/>
              <a:gdLst/>
              <a:ahLst/>
              <a:cxnLst/>
              <a:rect l="l" t="t" r="r" b="b"/>
              <a:pathLst>
                <a:path w="762000" h="990600">
                  <a:moveTo>
                    <a:pt x="0" y="0"/>
                  </a:moveTo>
                  <a:lnTo>
                    <a:pt x="762000" y="990600"/>
                  </a:lnTo>
                </a:path>
                <a:path w="762000" h="990600">
                  <a:moveTo>
                    <a:pt x="762000" y="0"/>
                  </a:moveTo>
                  <a:lnTo>
                    <a:pt x="0" y="990600"/>
                  </a:lnTo>
                </a:path>
              </a:pathLst>
            </a:custGeom>
            <a:ln w="4762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06495" y="3820223"/>
            <a:ext cx="3580129" cy="16002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25"/>
              </a:spcBef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endParaRPr sz="3200">
              <a:latin typeface="Comic Sans MS"/>
              <a:cs typeface="Comic Sans MS"/>
            </a:endParaRPr>
          </a:p>
          <a:p>
            <a:pPr marL="171450">
              <a:lnSpc>
                <a:spcPts val="4265"/>
              </a:lnSpc>
            </a:pPr>
            <a:r>
              <a:rPr sz="4000" i="1" spc="-50" dirty="0">
                <a:latin typeface="Times New Roman"/>
                <a:cs typeface="Times New Roman"/>
              </a:rPr>
              <a:t>w</a:t>
            </a:r>
            <a:endParaRPr sz="4000">
              <a:latin typeface="Times New Roman"/>
              <a:cs typeface="Times New Roman"/>
            </a:endParaRPr>
          </a:p>
          <a:p>
            <a:pPr marR="5080" algn="r">
              <a:lnSpc>
                <a:spcPts val="4535"/>
              </a:lnSpc>
            </a:pPr>
            <a:r>
              <a:rPr sz="4000" i="1" spc="180" dirty="0">
                <a:latin typeface="Times New Roman"/>
                <a:cs typeface="Times New Roman"/>
              </a:rPr>
              <a:t>w</a:t>
            </a:r>
            <a:r>
              <a:rPr sz="4000" spc="180" dirty="0">
                <a:latin typeface="Symbol"/>
                <a:cs typeface="Symbol"/>
              </a:rPr>
              <a:t></a:t>
            </a:r>
            <a:r>
              <a:rPr sz="4000" spc="-434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L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6979" y="368289"/>
            <a:ext cx="492252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  <a:tabLst>
                <a:tab pos="461327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Given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regular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spc="-75" baseline="-5625" dirty="0">
                <a:latin typeface="Times New Roman"/>
                <a:cs typeface="Times New Roman"/>
              </a:rPr>
              <a:t>L</a:t>
            </a:r>
            <a:endParaRPr sz="5925" baseline="-562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9679" y="1053464"/>
            <a:ext cx="33547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how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check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9679" y="1541515"/>
            <a:ext cx="279908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38175" algn="l"/>
              </a:tabLst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baseline="-2109" dirty="0">
                <a:latin typeface="Times New Roman"/>
                <a:cs typeface="Times New Roman"/>
              </a:rPr>
              <a:t>L</a:t>
            </a:r>
            <a:r>
              <a:rPr sz="5925" i="1" spc="284" baseline="-2109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empty: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0876" y="1577920"/>
            <a:ext cx="200596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20" dirty="0">
                <a:latin typeface="Times New Roman"/>
                <a:cs typeface="Times New Roman"/>
              </a:rPr>
              <a:t>(</a:t>
            </a:r>
            <a:r>
              <a:rPr sz="4000" i="1" spc="120" dirty="0">
                <a:latin typeface="Times New Roman"/>
                <a:cs typeface="Times New Roman"/>
              </a:rPr>
              <a:t>L</a:t>
            </a:r>
            <a:r>
              <a:rPr sz="4000" i="1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2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</a:t>
            </a:r>
            <a:r>
              <a:rPr sz="4000" dirty="0">
                <a:latin typeface="Times New Roman"/>
                <a:cs typeface="Times New Roman"/>
              </a:rPr>
              <a:t>)</a:t>
            </a:r>
            <a:r>
              <a:rPr sz="4000" spc="525" dirty="0">
                <a:latin typeface="Times New Roman"/>
                <a:cs typeface="Times New Roman"/>
              </a:rPr>
              <a:t> </a:t>
            </a:r>
            <a:r>
              <a:rPr sz="4800" spc="-75" baseline="5208" dirty="0">
                <a:solidFill>
                  <a:srgbClr val="3333CC"/>
                </a:solidFill>
                <a:latin typeface="Comic Sans MS"/>
                <a:cs typeface="Comic Sans MS"/>
              </a:rPr>
              <a:t>?</a:t>
            </a:r>
            <a:endParaRPr sz="4800" baseline="5208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40" y="3887222"/>
            <a:ext cx="9054465" cy="2367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7625715" algn="l"/>
              </a:tabLst>
            </a:pPr>
            <a:r>
              <a:rPr sz="4800" b="1" baseline="11284" dirty="0">
                <a:solidFill>
                  <a:srgbClr val="FF3300"/>
                </a:solidFill>
                <a:latin typeface="Comic Sans MS"/>
                <a:cs typeface="Comic Sans MS"/>
              </a:rPr>
              <a:t>Answer:</a:t>
            </a:r>
            <a:r>
              <a:rPr sz="4800" b="1" spc="975" baseline="11284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Take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L</a:t>
            </a:r>
            <a:endParaRPr sz="3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3200">
              <a:latin typeface="Times New Roman"/>
              <a:cs typeface="Times New Roman"/>
            </a:endParaRPr>
          </a:p>
          <a:p>
            <a:pPr marL="1920875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Check</a:t>
            </a:r>
            <a:r>
              <a:rPr sz="3200" spc="-1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path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endParaRPr sz="3200">
              <a:latin typeface="Comic Sans MS"/>
              <a:cs typeface="Comic Sans MS"/>
            </a:endParaRPr>
          </a:p>
          <a:p>
            <a:pPr marL="1920875">
              <a:lnSpc>
                <a:spcPct val="100000"/>
              </a:lnSpc>
              <a:spcBef>
                <a:spcPts val="8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initial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accepting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62280"/>
            <a:ext cx="19481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FF3300"/>
                </a:solidFill>
                <a:latin typeface="Comic Sans MS"/>
                <a:cs typeface="Comic Sans MS"/>
              </a:rPr>
              <a:t>Question: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9826" y="1066858"/>
            <a:ext cx="2976880" cy="1457960"/>
            <a:chOff x="1909826" y="1066858"/>
            <a:chExt cx="2976880" cy="1457960"/>
          </a:xfrm>
        </p:grpSpPr>
        <p:sp>
          <p:nvSpPr>
            <p:cNvPr id="3" name="object 3"/>
            <p:cNvSpPr/>
            <p:nvPr/>
          </p:nvSpPr>
          <p:spPr>
            <a:xfrm>
              <a:off x="2290826" y="1071625"/>
              <a:ext cx="2590800" cy="1447800"/>
            </a:xfrm>
            <a:custGeom>
              <a:avLst/>
              <a:gdLst/>
              <a:ahLst/>
              <a:cxnLst/>
              <a:rect l="l" t="t" r="r" b="b"/>
              <a:pathLst>
                <a:path w="2590800" h="1447800">
                  <a:moveTo>
                    <a:pt x="0" y="1447800"/>
                  </a:moveTo>
                  <a:lnTo>
                    <a:pt x="2590800" y="14478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9426" y="1528825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0" y="266700"/>
                  </a:moveTo>
                  <a:lnTo>
                    <a:pt x="5027" y="222997"/>
                  </a:lnTo>
                  <a:lnTo>
                    <a:pt x="19349" y="182891"/>
                  </a:lnTo>
                  <a:lnTo>
                    <a:pt x="41827" y="147521"/>
                  </a:lnTo>
                  <a:lnTo>
                    <a:pt x="71321" y="118027"/>
                  </a:lnTo>
                  <a:lnTo>
                    <a:pt x="106691" y="95549"/>
                  </a:lnTo>
                  <a:lnTo>
                    <a:pt x="146797" y="81227"/>
                  </a:lnTo>
                  <a:lnTo>
                    <a:pt x="190500" y="76200"/>
                  </a:lnTo>
                  <a:lnTo>
                    <a:pt x="234162" y="81227"/>
                  </a:lnTo>
                  <a:lnTo>
                    <a:pt x="274253" y="95549"/>
                  </a:lnTo>
                  <a:lnTo>
                    <a:pt x="309625" y="118027"/>
                  </a:lnTo>
                  <a:lnTo>
                    <a:pt x="339132" y="147521"/>
                  </a:lnTo>
                  <a:lnTo>
                    <a:pt x="361627" y="182891"/>
                  </a:lnTo>
                  <a:lnTo>
                    <a:pt x="375965" y="222997"/>
                  </a:lnTo>
                  <a:lnTo>
                    <a:pt x="381000" y="266700"/>
                  </a:lnTo>
                  <a:lnTo>
                    <a:pt x="375965" y="310362"/>
                  </a:lnTo>
                  <a:lnTo>
                    <a:pt x="361627" y="350453"/>
                  </a:lnTo>
                  <a:lnTo>
                    <a:pt x="339132" y="385825"/>
                  </a:lnTo>
                  <a:lnTo>
                    <a:pt x="309625" y="415332"/>
                  </a:lnTo>
                  <a:lnTo>
                    <a:pt x="274253" y="437827"/>
                  </a:lnTo>
                  <a:lnTo>
                    <a:pt x="234162" y="452165"/>
                  </a:lnTo>
                  <a:lnTo>
                    <a:pt x="190500" y="457200"/>
                  </a:lnTo>
                  <a:lnTo>
                    <a:pt x="146797" y="452165"/>
                  </a:lnTo>
                  <a:lnTo>
                    <a:pt x="106691" y="437827"/>
                  </a:lnTo>
                  <a:lnTo>
                    <a:pt x="71321" y="415332"/>
                  </a:lnTo>
                  <a:lnTo>
                    <a:pt x="41827" y="385825"/>
                  </a:lnTo>
                  <a:lnTo>
                    <a:pt x="19349" y="350453"/>
                  </a:lnTo>
                  <a:lnTo>
                    <a:pt x="5027" y="310362"/>
                  </a:lnTo>
                  <a:lnTo>
                    <a:pt x="0" y="266700"/>
                  </a:lnTo>
                  <a:close/>
                </a:path>
                <a:path w="2133600" h="533400">
                  <a:moveTo>
                    <a:pt x="1676400" y="266700"/>
                  </a:moveTo>
                  <a:lnTo>
                    <a:pt x="1681427" y="222997"/>
                  </a:lnTo>
                  <a:lnTo>
                    <a:pt x="1695749" y="182891"/>
                  </a:lnTo>
                  <a:lnTo>
                    <a:pt x="1718227" y="147521"/>
                  </a:lnTo>
                  <a:lnTo>
                    <a:pt x="1747721" y="118027"/>
                  </a:lnTo>
                  <a:lnTo>
                    <a:pt x="1783091" y="95549"/>
                  </a:lnTo>
                  <a:lnTo>
                    <a:pt x="1823197" y="81227"/>
                  </a:lnTo>
                  <a:lnTo>
                    <a:pt x="1866900" y="76200"/>
                  </a:lnTo>
                  <a:lnTo>
                    <a:pt x="1910562" y="81227"/>
                  </a:lnTo>
                  <a:lnTo>
                    <a:pt x="1950653" y="95549"/>
                  </a:lnTo>
                  <a:lnTo>
                    <a:pt x="1986025" y="118027"/>
                  </a:lnTo>
                  <a:lnTo>
                    <a:pt x="2015532" y="147521"/>
                  </a:lnTo>
                  <a:lnTo>
                    <a:pt x="2038027" y="182891"/>
                  </a:lnTo>
                  <a:lnTo>
                    <a:pt x="2052365" y="222997"/>
                  </a:lnTo>
                  <a:lnTo>
                    <a:pt x="2057400" y="266700"/>
                  </a:lnTo>
                  <a:lnTo>
                    <a:pt x="2052365" y="310362"/>
                  </a:lnTo>
                  <a:lnTo>
                    <a:pt x="2038027" y="350453"/>
                  </a:lnTo>
                  <a:lnTo>
                    <a:pt x="2015532" y="385825"/>
                  </a:lnTo>
                  <a:lnTo>
                    <a:pt x="1986025" y="415332"/>
                  </a:lnTo>
                  <a:lnTo>
                    <a:pt x="1950653" y="437827"/>
                  </a:lnTo>
                  <a:lnTo>
                    <a:pt x="1910562" y="452165"/>
                  </a:lnTo>
                  <a:lnTo>
                    <a:pt x="1866900" y="457200"/>
                  </a:lnTo>
                  <a:lnTo>
                    <a:pt x="1823197" y="452165"/>
                  </a:lnTo>
                  <a:lnTo>
                    <a:pt x="1783091" y="437827"/>
                  </a:lnTo>
                  <a:lnTo>
                    <a:pt x="1747721" y="415332"/>
                  </a:lnTo>
                  <a:lnTo>
                    <a:pt x="1718227" y="385825"/>
                  </a:lnTo>
                  <a:lnTo>
                    <a:pt x="1695749" y="350453"/>
                  </a:lnTo>
                  <a:lnTo>
                    <a:pt x="1681427" y="310362"/>
                  </a:lnTo>
                  <a:lnTo>
                    <a:pt x="1676400" y="266700"/>
                  </a:lnTo>
                  <a:close/>
                </a:path>
                <a:path w="2133600" h="533400">
                  <a:moveTo>
                    <a:pt x="1600200" y="266700"/>
                  </a:moveTo>
                  <a:lnTo>
                    <a:pt x="1604496" y="218753"/>
                  </a:lnTo>
                  <a:lnTo>
                    <a:pt x="1616882" y="173629"/>
                  </a:lnTo>
                  <a:lnTo>
                    <a:pt x="1636606" y="132080"/>
                  </a:lnTo>
                  <a:lnTo>
                    <a:pt x="1662916" y="94858"/>
                  </a:lnTo>
                  <a:lnTo>
                    <a:pt x="1695058" y="62716"/>
                  </a:lnTo>
                  <a:lnTo>
                    <a:pt x="1732279" y="36406"/>
                  </a:lnTo>
                  <a:lnTo>
                    <a:pt x="1773829" y="16682"/>
                  </a:lnTo>
                  <a:lnTo>
                    <a:pt x="1818953" y="4296"/>
                  </a:lnTo>
                  <a:lnTo>
                    <a:pt x="1866900" y="0"/>
                  </a:lnTo>
                  <a:lnTo>
                    <a:pt x="1914812" y="4296"/>
                  </a:lnTo>
                  <a:lnTo>
                    <a:pt x="1959919" y="16682"/>
                  </a:lnTo>
                  <a:lnTo>
                    <a:pt x="2001463" y="36406"/>
                  </a:lnTo>
                  <a:lnTo>
                    <a:pt x="2038689" y="62716"/>
                  </a:lnTo>
                  <a:lnTo>
                    <a:pt x="2070842" y="94858"/>
                  </a:lnTo>
                  <a:lnTo>
                    <a:pt x="2097165" y="132079"/>
                  </a:lnTo>
                  <a:lnTo>
                    <a:pt x="2116902" y="173629"/>
                  </a:lnTo>
                  <a:lnTo>
                    <a:pt x="2129299" y="218753"/>
                  </a:lnTo>
                  <a:lnTo>
                    <a:pt x="2133600" y="266700"/>
                  </a:lnTo>
                  <a:lnTo>
                    <a:pt x="2129299" y="314612"/>
                  </a:lnTo>
                  <a:lnTo>
                    <a:pt x="2116902" y="359719"/>
                  </a:lnTo>
                  <a:lnTo>
                    <a:pt x="2097165" y="401263"/>
                  </a:lnTo>
                  <a:lnTo>
                    <a:pt x="2070842" y="438489"/>
                  </a:lnTo>
                  <a:lnTo>
                    <a:pt x="2038689" y="470642"/>
                  </a:lnTo>
                  <a:lnTo>
                    <a:pt x="2001463" y="496965"/>
                  </a:lnTo>
                  <a:lnTo>
                    <a:pt x="1959919" y="516702"/>
                  </a:lnTo>
                  <a:lnTo>
                    <a:pt x="1914812" y="529099"/>
                  </a:lnTo>
                  <a:lnTo>
                    <a:pt x="1866900" y="533400"/>
                  </a:lnTo>
                  <a:lnTo>
                    <a:pt x="1818953" y="529099"/>
                  </a:lnTo>
                  <a:lnTo>
                    <a:pt x="1773829" y="516702"/>
                  </a:lnTo>
                  <a:lnTo>
                    <a:pt x="1732280" y="496965"/>
                  </a:lnTo>
                  <a:lnTo>
                    <a:pt x="1695058" y="470642"/>
                  </a:lnTo>
                  <a:lnTo>
                    <a:pt x="1662916" y="438489"/>
                  </a:lnTo>
                  <a:lnTo>
                    <a:pt x="1636606" y="401263"/>
                  </a:lnTo>
                  <a:lnTo>
                    <a:pt x="1616882" y="359719"/>
                  </a:lnTo>
                  <a:lnTo>
                    <a:pt x="1604496" y="314612"/>
                  </a:lnTo>
                  <a:lnTo>
                    <a:pt x="160020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9826" y="1425574"/>
              <a:ext cx="2286000" cy="566420"/>
            </a:xfrm>
            <a:custGeom>
              <a:avLst/>
              <a:gdLst/>
              <a:ahLst/>
              <a:cxnLst/>
              <a:rect l="l" t="t" r="r" b="b"/>
              <a:pathLst>
                <a:path w="2286000" h="566419">
                  <a:moveTo>
                    <a:pt x="609473" y="331851"/>
                  </a:moveTo>
                  <a:lnTo>
                    <a:pt x="533273" y="293751"/>
                  </a:lnTo>
                  <a:lnTo>
                    <a:pt x="533273" y="325501"/>
                  </a:lnTo>
                  <a:lnTo>
                    <a:pt x="0" y="325374"/>
                  </a:lnTo>
                  <a:lnTo>
                    <a:pt x="0" y="338074"/>
                  </a:lnTo>
                  <a:lnTo>
                    <a:pt x="533273" y="338201"/>
                  </a:lnTo>
                  <a:lnTo>
                    <a:pt x="533273" y="369951"/>
                  </a:lnTo>
                  <a:lnTo>
                    <a:pt x="596773" y="338201"/>
                  </a:lnTo>
                  <a:lnTo>
                    <a:pt x="609473" y="331851"/>
                  </a:lnTo>
                  <a:close/>
                </a:path>
                <a:path w="2286000" h="566419">
                  <a:moveTo>
                    <a:pt x="2285873" y="177800"/>
                  </a:moveTo>
                  <a:lnTo>
                    <a:pt x="2279866" y="128270"/>
                  </a:lnTo>
                  <a:lnTo>
                    <a:pt x="2275713" y="93992"/>
                  </a:lnTo>
                  <a:lnTo>
                    <a:pt x="2249170" y="111467"/>
                  </a:lnTo>
                  <a:lnTo>
                    <a:pt x="2224786" y="77470"/>
                  </a:lnTo>
                  <a:lnTo>
                    <a:pt x="2197100" y="45720"/>
                  </a:lnTo>
                  <a:lnTo>
                    <a:pt x="2168144" y="20320"/>
                  </a:lnTo>
                  <a:lnTo>
                    <a:pt x="2129536" y="1270"/>
                  </a:lnTo>
                  <a:lnTo>
                    <a:pt x="2121281" y="0"/>
                  </a:lnTo>
                  <a:lnTo>
                    <a:pt x="2096262" y="0"/>
                  </a:lnTo>
                  <a:lnTo>
                    <a:pt x="2079371" y="5092"/>
                  </a:lnTo>
                  <a:lnTo>
                    <a:pt x="2070735" y="8902"/>
                  </a:lnTo>
                  <a:lnTo>
                    <a:pt x="2062226" y="13970"/>
                  </a:lnTo>
                  <a:lnTo>
                    <a:pt x="2052955" y="20320"/>
                  </a:lnTo>
                  <a:lnTo>
                    <a:pt x="2048510" y="22860"/>
                  </a:lnTo>
                  <a:lnTo>
                    <a:pt x="2043811" y="27952"/>
                  </a:lnTo>
                  <a:lnTo>
                    <a:pt x="2034794" y="36842"/>
                  </a:lnTo>
                  <a:lnTo>
                    <a:pt x="2016252" y="62242"/>
                  </a:lnTo>
                  <a:lnTo>
                    <a:pt x="1996821" y="95250"/>
                  </a:lnTo>
                  <a:lnTo>
                    <a:pt x="1977009" y="132092"/>
                  </a:lnTo>
                  <a:lnTo>
                    <a:pt x="1966976" y="153670"/>
                  </a:lnTo>
                  <a:lnTo>
                    <a:pt x="1946402" y="196850"/>
                  </a:lnTo>
                  <a:lnTo>
                    <a:pt x="1935988" y="219710"/>
                  </a:lnTo>
                  <a:lnTo>
                    <a:pt x="1894332" y="313702"/>
                  </a:lnTo>
                  <a:lnTo>
                    <a:pt x="1873631" y="360692"/>
                  </a:lnTo>
                  <a:lnTo>
                    <a:pt x="1863344" y="383552"/>
                  </a:lnTo>
                  <a:lnTo>
                    <a:pt x="1843278" y="426720"/>
                  </a:lnTo>
                  <a:lnTo>
                    <a:pt x="1833499" y="447052"/>
                  </a:lnTo>
                  <a:lnTo>
                    <a:pt x="1823720" y="466102"/>
                  </a:lnTo>
                  <a:lnTo>
                    <a:pt x="1814322" y="482600"/>
                  </a:lnTo>
                  <a:lnTo>
                    <a:pt x="1805051" y="499110"/>
                  </a:lnTo>
                  <a:lnTo>
                    <a:pt x="1779270" y="535952"/>
                  </a:lnTo>
                  <a:lnTo>
                    <a:pt x="1767713" y="547370"/>
                  </a:lnTo>
                  <a:lnTo>
                    <a:pt x="1761109" y="552450"/>
                  </a:lnTo>
                  <a:lnTo>
                    <a:pt x="1757299" y="553720"/>
                  </a:lnTo>
                  <a:lnTo>
                    <a:pt x="1758315" y="553720"/>
                  </a:lnTo>
                  <a:lnTo>
                    <a:pt x="1754632" y="555002"/>
                  </a:lnTo>
                  <a:lnTo>
                    <a:pt x="1756029" y="553720"/>
                  </a:lnTo>
                  <a:lnTo>
                    <a:pt x="1753235" y="555002"/>
                  </a:lnTo>
                  <a:lnTo>
                    <a:pt x="1749679" y="553720"/>
                  </a:lnTo>
                  <a:lnTo>
                    <a:pt x="1748663" y="553720"/>
                  </a:lnTo>
                  <a:lnTo>
                    <a:pt x="1745488" y="552450"/>
                  </a:lnTo>
                  <a:lnTo>
                    <a:pt x="1746250" y="552450"/>
                  </a:lnTo>
                  <a:lnTo>
                    <a:pt x="1743710" y="549910"/>
                  </a:lnTo>
                  <a:lnTo>
                    <a:pt x="1741043" y="547370"/>
                  </a:lnTo>
                  <a:lnTo>
                    <a:pt x="1738249" y="544842"/>
                  </a:lnTo>
                  <a:lnTo>
                    <a:pt x="1735582" y="539750"/>
                  </a:lnTo>
                  <a:lnTo>
                    <a:pt x="1732915" y="535952"/>
                  </a:lnTo>
                  <a:lnTo>
                    <a:pt x="1730248" y="529602"/>
                  </a:lnTo>
                  <a:lnTo>
                    <a:pt x="1727708" y="524510"/>
                  </a:lnTo>
                  <a:lnTo>
                    <a:pt x="1713484" y="477520"/>
                  </a:lnTo>
                  <a:lnTo>
                    <a:pt x="1705102" y="438150"/>
                  </a:lnTo>
                  <a:lnTo>
                    <a:pt x="1697228" y="393700"/>
                  </a:lnTo>
                  <a:lnTo>
                    <a:pt x="1689735" y="345452"/>
                  </a:lnTo>
                  <a:lnTo>
                    <a:pt x="1682623" y="297192"/>
                  </a:lnTo>
                  <a:lnTo>
                    <a:pt x="1675511" y="247650"/>
                  </a:lnTo>
                  <a:lnTo>
                    <a:pt x="1671701" y="223520"/>
                  </a:lnTo>
                  <a:lnTo>
                    <a:pt x="1664081" y="175260"/>
                  </a:lnTo>
                  <a:lnTo>
                    <a:pt x="1655953" y="132092"/>
                  </a:lnTo>
                  <a:lnTo>
                    <a:pt x="1646936" y="93992"/>
                  </a:lnTo>
                  <a:lnTo>
                    <a:pt x="1631061" y="48260"/>
                  </a:lnTo>
                  <a:lnTo>
                    <a:pt x="1628013" y="43192"/>
                  </a:lnTo>
                  <a:lnTo>
                    <a:pt x="1624965" y="36842"/>
                  </a:lnTo>
                  <a:lnTo>
                    <a:pt x="1621536" y="33020"/>
                  </a:lnTo>
                  <a:lnTo>
                    <a:pt x="1619745" y="30492"/>
                  </a:lnTo>
                  <a:lnTo>
                    <a:pt x="1617980" y="27952"/>
                  </a:lnTo>
                  <a:lnTo>
                    <a:pt x="1614043" y="24142"/>
                  </a:lnTo>
                  <a:lnTo>
                    <a:pt x="1610868" y="22860"/>
                  </a:lnTo>
                  <a:lnTo>
                    <a:pt x="1610614" y="21602"/>
                  </a:lnTo>
                  <a:lnTo>
                    <a:pt x="1610233" y="21602"/>
                  </a:lnTo>
                  <a:lnTo>
                    <a:pt x="1606550" y="20320"/>
                  </a:lnTo>
                  <a:lnTo>
                    <a:pt x="1605661" y="20320"/>
                  </a:lnTo>
                  <a:lnTo>
                    <a:pt x="1602105" y="19050"/>
                  </a:lnTo>
                  <a:lnTo>
                    <a:pt x="1601597" y="17792"/>
                  </a:lnTo>
                  <a:lnTo>
                    <a:pt x="1595755" y="17792"/>
                  </a:lnTo>
                  <a:lnTo>
                    <a:pt x="1591183" y="19050"/>
                  </a:lnTo>
                  <a:lnTo>
                    <a:pt x="1587246" y="20320"/>
                  </a:lnTo>
                  <a:lnTo>
                    <a:pt x="1586611" y="20320"/>
                  </a:lnTo>
                  <a:lnTo>
                    <a:pt x="1554480" y="45720"/>
                  </a:lnTo>
                  <a:lnTo>
                    <a:pt x="1525651" y="86360"/>
                  </a:lnTo>
                  <a:lnTo>
                    <a:pt x="1505458" y="120650"/>
                  </a:lnTo>
                  <a:lnTo>
                    <a:pt x="1495044" y="138442"/>
                  </a:lnTo>
                  <a:lnTo>
                    <a:pt x="1484630" y="158750"/>
                  </a:lnTo>
                  <a:lnTo>
                    <a:pt x="1463548" y="199402"/>
                  </a:lnTo>
                  <a:lnTo>
                    <a:pt x="1420622" y="285750"/>
                  </a:lnTo>
                  <a:lnTo>
                    <a:pt x="1410081" y="306070"/>
                  </a:lnTo>
                  <a:lnTo>
                    <a:pt x="1399527" y="327660"/>
                  </a:lnTo>
                  <a:lnTo>
                    <a:pt x="1389126" y="346710"/>
                  </a:lnTo>
                  <a:lnTo>
                    <a:pt x="1378953" y="367042"/>
                  </a:lnTo>
                  <a:lnTo>
                    <a:pt x="1368806" y="384810"/>
                  </a:lnTo>
                  <a:lnTo>
                    <a:pt x="1358900" y="402602"/>
                  </a:lnTo>
                  <a:lnTo>
                    <a:pt x="1349375" y="417842"/>
                  </a:lnTo>
                  <a:lnTo>
                    <a:pt x="1340104" y="431800"/>
                  </a:lnTo>
                  <a:lnTo>
                    <a:pt x="1330960" y="445770"/>
                  </a:lnTo>
                  <a:lnTo>
                    <a:pt x="1300226" y="476250"/>
                  </a:lnTo>
                  <a:lnTo>
                    <a:pt x="1293749" y="478802"/>
                  </a:lnTo>
                  <a:lnTo>
                    <a:pt x="1295273" y="477520"/>
                  </a:lnTo>
                  <a:lnTo>
                    <a:pt x="1288288" y="477520"/>
                  </a:lnTo>
                  <a:lnTo>
                    <a:pt x="1290193" y="478802"/>
                  </a:lnTo>
                  <a:lnTo>
                    <a:pt x="1286814" y="477520"/>
                  </a:lnTo>
                  <a:lnTo>
                    <a:pt x="1283462" y="476250"/>
                  </a:lnTo>
                  <a:lnTo>
                    <a:pt x="1284986" y="477520"/>
                  </a:lnTo>
                  <a:lnTo>
                    <a:pt x="1280121" y="473710"/>
                  </a:lnTo>
                  <a:lnTo>
                    <a:pt x="1278509" y="472452"/>
                  </a:lnTo>
                  <a:lnTo>
                    <a:pt x="1279525" y="473710"/>
                  </a:lnTo>
                  <a:lnTo>
                    <a:pt x="1273302" y="468642"/>
                  </a:lnTo>
                  <a:lnTo>
                    <a:pt x="1273937" y="468642"/>
                  </a:lnTo>
                  <a:lnTo>
                    <a:pt x="1268476" y="462292"/>
                  </a:lnTo>
                  <a:lnTo>
                    <a:pt x="1247394" y="417842"/>
                  </a:lnTo>
                  <a:lnTo>
                    <a:pt x="1233170" y="373392"/>
                  </a:lnTo>
                  <a:lnTo>
                    <a:pt x="1215771" y="306070"/>
                  </a:lnTo>
                  <a:lnTo>
                    <a:pt x="1199642" y="236220"/>
                  </a:lnTo>
                  <a:lnTo>
                    <a:pt x="1195578" y="218452"/>
                  </a:lnTo>
                  <a:lnTo>
                    <a:pt x="1191641" y="201942"/>
                  </a:lnTo>
                  <a:lnTo>
                    <a:pt x="1179449" y="157492"/>
                  </a:lnTo>
                  <a:lnTo>
                    <a:pt x="1162050" y="114300"/>
                  </a:lnTo>
                  <a:lnTo>
                    <a:pt x="1161288" y="113042"/>
                  </a:lnTo>
                  <a:lnTo>
                    <a:pt x="1159002" y="109220"/>
                  </a:lnTo>
                  <a:lnTo>
                    <a:pt x="1157478" y="106692"/>
                  </a:lnTo>
                  <a:lnTo>
                    <a:pt x="1157224" y="106692"/>
                  </a:lnTo>
                  <a:lnTo>
                    <a:pt x="1156970" y="105410"/>
                  </a:lnTo>
                  <a:lnTo>
                    <a:pt x="1155827" y="104152"/>
                  </a:lnTo>
                  <a:lnTo>
                    <a:pt x="1152398" y="100342"/>
                  </a:lnTo>
                  <a:lnTo>
                    <a:pt x="1151763" y="100342"/>
                  </a:lnTo>
                  <a:lnTo>
                    <a:pt x="1146683" y="96520"/>
                  </a:lnTo>
                  <a:lnTo>
                    <a:pt x="1146175" y="96520"/>
                  </a:lnTo>
                  <a:lnTo>
                    <a:pt x="1145794" y="95250"/>
                  </a:lnTo>
                  <a:lnTo>
                    <a:pt x="1145286" y="95250"/>
                  </a:lnTo>
                  <a:lnTo>
                    <a:pt x="1140587" y="93992"/>
                  </a:lnTo>
                  <a:lnTo>
                    <a:pt x="1139952" y="93992"/>
                  </a:lnTo>
                  <a:lnTo>
                    <a:pt x="1139698" y="92710"/>
                  </a:lnTo>
                  <a:lnTo>
                    <a:pt x="1134872" y="92710"/>
                  </a:lnTo>
                  <a:lnTo>
                    <a:pt x="1134491" y="91452"/>
                  </a:lnTo>
                  <a:lnTo>
                    <a:pt x="1127887" y="91452"/>
                  </a:lnTo>
                  <a:lnTo>
                    <a:pt x="1123188" y="92710"/>
                  </a:lnTo>
                  <a:lnTo>
                    <a:pt x="1122172" y="92710"/>
                  </a:lnTo>
                  <a:lnTo>
                    <a:pt x="1085596" y="119392"/>
                  </a:lnTo>
                  <a:lnTo>
                    <a:pt x="1080516" y="125742"/>
                  </a:lnTo>
                  <a:lnTo>
                    <a:pt x="1051560" y="174002"/>
                  </a:lnTo>
                  <a:lnTo>
                    <a:pt x="1032383" y="213360"/>
                  </a:lnTo>
                  <a:lnTo>
                    <a:pt x="1003681" y="280670"/>
                  </a:lnTo>
                  <a:lnTo>
                    <a:pt x="984631" y="328942"/>
                  </a:lnTo>
                  <a:lnTo>
                    <a:pt x="996442" y="334010"/>
                  </a:lnTo>
                  <a:lnTo>
                    <a:pt x="1015492" y="285750"/>
                  </a:lnTo>
                  <a:lnTo>
                    <a:pt x="1034542" y="240042"/>
                  </a:lnTo>
                  <a:lnTo>
                    <a:pt x="1053465" y="198120"/>
                  </a:lnTo>
                  <a:lnTo>
                    <a:pt x="1072261" y="161302"/>
                  </a:lnTo>
                  <a:lnTo>
                    <a:pt x="1091057" y="133350"/>
                  </a:lnTo>
                  <a:lnTo>
                    <a:pt x="1095502" y="127000"/>
                  </a:lnTo>
                  <a:lnTo>
                    <a:pt x="1104646" y="116852"/>
                  </a:lnTo>
                  <a:lnTo>
                    <a:pt x="1109091" y="113042"/>
                  </a:lnTo>
                  <a:lnTo>
                    <a:pt x="1113396" y="110502"/>
                  </a:lnTo>
                  <a:lnTo>
                    <a:pt x="1117600" y="107950"/>
                  </a:lnTo>
                  <a:lnTo>
                    <a:pt x="1121664" y="105410"/>
                  </a:lnTo>
                  <a:lnTo>
                    <a:pt x="1124585" y="105410"/>
                  </a:lnTo>
                  <a:lnTo>
                    <a:pt x="1129411" y="104152"/>
                  </a:lnTo>
                  <a:lnTo>
                    <a:pt x="1131951" y="104152"/>
                  </a:lnTo>
                  <a:lnTo>
                    <a:pt x="1136650" y="105410"/>
                  </a:lnTo>
                  <a:lnTo>
                    <a:pt x="1135761" y="105410"/>
                  </a:lnTo>
                  <a:lnTo>
                    <a:pt x="1140587" y="106692"/>
                  </a:lnTo>
                  <a:lnTo>
                    <a:pt x="1139190" y="106692"/>
                  </a:lnTo>
                  <a:lnTo>
                    <a:pt x="1143889" y="110502"/>
                  </a:lnTo>
                  <a:lnTo>
                    <a:pt x="1147318" y="114300"/>
                  </a:lnTo>
                  <a:lnTo>
                    <a:pt x="1163320" y="149860"/>
                  </a:lnTo>
                  <a:lnTo>
                    <a:pt x="1167384" y="161302"/>
                  </a:lnTo>
                  <a:lnTo>
                    <a:pt x="1179322" y="205752"/>
                  </a:lnTo>
                  <a:lnTo>
                    <a:pt x="1195197" y="273050"/>
                  </a:lnTo>
                  <a:lnTo>
                    <a:pt x="1203452" y="308610"/>
                  </a:lnTo>
                  <a:lnTo>
                    <a:pt x="1211961" y="344170"/>
                  </a:lnTo>
                  <a:lnTo>
                    <a:pt x="1216406" y="360692"/>
                  </a:lnTo>
                  <a:lnTo>
                    <a:pt x="1220978" y="377202"/>
                  </a:lnTo>
                  <a:lnTo>
                    <a:pt x="1225677" y="393700"/>
                  </a:lnTo>
                  <a:lnTo>
                    <a:pt x="1230376" y="407670"/>
                  </a:lnTo>
                  <a:lnTo>
                    <a:pt x="1235456" y="422910"/>
                  </a:lnTo>
                  <a:lnTo>
                    <a:pt x="1251712" y="458470"/>
                  </a:lnTo>
                  <a:lnTo>
                    <a:pt x="1270762" y="482600"/>
                  </a:lnTo>
                  <a:lnTo>
                    <a:pt x="1271397" y="483870"/>
                  </a:lnTo>
                  <a:lnTo>
                    <a:pt x="1271778" y="483870"/>
                  </a:lnTo>
                  <a:lnTo>
                    <a:pt x="1278255" y="487692"/>
                  </a:lnTo>
                  <a:lnTo>
                    <a:pt x="1279271" y="488950"/>
                  </a:lnTo>
                  <a:lnTo>
                    <a:pt x="1279779" y="488950"/>
                  </a:lnTo>
                  <a:lnTo>
                    <a:pt x="1286637" y="490220"/>
                  </a:lnTo>
                  <a:lnTo>
                    <a:pt x="1296416" y="490220"/>
                  </a:lnTo>
                  <a:lnTo>
                    <a:pt x="1300607" y="488950"/>
                  </a:lnTo>
                  <a:lnTo>
                    <a:pt x="1305052" y="487692"/>
                  </a:lnTo>
                  <a:lnTo>
                    <a:pt x="1314196" y="482600"/>
                  </a:lnTo>
                  <a:lnTo>
                    <a:pt x="1318501" y="478802"/>
                  </a:lnTo>
                  <a:lnTo>
                    <a:pt x="1322832" y="474992"/>
                  </a:lnTo>
                  <a:lnTo>
                    <a:pt x="1331849" y="464820"/>
                  </a:lnTo>
                  <a:lnTo>
                    <a:pt x="1340993" y="453402"/>
                  </a:lnTo>
                  <a:lnTo>
                    <a:pt x="1350378" y="439420"/>
                  </a:lnTo>
                  <a:lnTo>
                    <a:pt x="1360043" y="425450"/>
                  </a:lnTo>
                  <a:lnTo>
                    <a:pt x="1369822" y="408952"/>
                  </a:lnTo>
                  <a:lnTo>
                    <a:pt x="1379842" y="391160"/>
                  </a:lnTo>
                  <a:lnTo>
                    <a:pt x="1390002" y="372110"/>
                  </a:lnTo>
                  <a:lnTo>
                    <a:pt x="1400416" y="353060"/>
                  </a:lnTo>
                  <a:lnTo>
                    <a:pt x="1410843" y="332752"/>
                  </a:lnTo>
                  <a:lnTo>
                    <a:pt x="1421384" y="312420"/>
                  </a:lnTo>
                  <a:lnTo>
                    <a:pt x="1453388" y="247650"/>
                  </a:lnTo>
                  <a:lnTo>
                    <a:pt x="1474851" y="204470"/>
                  </a:lnTo>
                  <a:lnTo>
                    <a:pt x="1495933" y="163842"/>
                  </a:lnTo>
                  <a:lnTo>
                    <a:pt x="1506347" y="144792"/>
                  </a:lnTo>
                  <a:lnTo>
                    <a:pt x="1516507" y="125742"/>
                  </a:lnTo>
                  <a:lnTo>
                    <a:pt x="1526667" y="109220"/>
                  </a:lnTo>
                  <a:lnTo>
                    <a:pt x="1536446" y="92710"/>
                  </a:lnTo>
                  <a:lnTo>
                    <a:pt x="1546098" y="77470"/>
                  </a:lnTo>
                  <a:lnTo>
                    <a:pt x="1573022" y="44450"/>
                  </a:lnTo>
                  <a:lnTo>
                    <a:pt x="1584706" y="35560"/>
                  </a:lnTo>
                  <a:lnTo>
                    <a:pt x="1588135" y="33020"/>
                  </a:lnTo>
                  <a:lnTo>
                    <a:pt x="1591437" y="31750"/>
                  </a:lnTo>
                  <a:lnTo>
                    <a:pt x="1590548" y="31750"/>
                  </a:lnTo>
                  <a:lnTo>
                    <a:pt x="1594485" y="30492"/>
                  </a:lnTo>
                  <a:lnTo>
                    <a:pt x="1598168" y="30492"/>
                  </a:lnTo>
                  <a:lnTo>
                    <a:pt x="1601724" y="31750"/>
                  </a:lnTo>
                  <a:lnTo>
                    <a:pt x="1600835" y="31750"/>
                  </a:lnTo>
                  <a:lnTo>
                    <a:pt x="1604264" y="33020"/>
                  </a:lnTo>
                  <a:lnTo>
                    <a:pt x="1603375" y="33020"/>
                  </a:lnTo>
                  <a:lnTo>
                    <a:pt x="1606550" y="35560"/>
                  </a:lnTo>
                  <a:lnTo>
                    <a:pt x="1611884" y="40652"/>
                  </a:lnTo>
                  <a:lnTo>
                    <a:pt x="1629918" y="81292"/>
                  </a:lnTo>
                  <a:lnTo>
                    <a:pt x="1643507" y="134620"/>
                  </a:lnTo>
                  <a:lnTo>
                    <a:pt x="1651635" y="177800"/>
                  </a:lnTo>
                  <a:lnTo>
                    <a:pt x="1659255" y="224802"/>
                  </a:lnTo>
                  <a:lnTo>
                    <a:pt x="1677162" y="347992"/>
                  </a:lnTo>
                  <a:lnTo>
                    <a:pt x="1680972" y="372110"/>
                  </a:lnTo>
                  <a:lnTo>
                    <a:pt x="1684655" y="396252"/>
                  </a:lnTo>
                  <a:lnTo>
                    <a:pt x="1688592" y="417842"/>
                  </a:lnTo>
                  <a:lnTo>
                    <a:pt x="1692529" y="440702"/>
                  </a:lnTo>
                  <a:lnTo>
                    <a:pt x="1701165" y="480060"/>
                  </a:lnTo>
                  <a:lnTo>
                    <a:pt x="1715770" y="528320"/>
                  </a:lnTo>
                  <a:lnTo>
                    <a:pt x="1738376" y="562610"/>
                  </a:lnTo>
                  <a:lnTo>
                    <a:pt x="1739265" y="562610"/>
                  </a:lnTo>
                  <a:lnTo>
                    <a:pt x="1742440" y="565150"/>
                  </a:lnTo>
                  <a:lnTo>
                    <a:pt x="1743329" y="565150"/>
                  </a:lnTo>
                  <a:lnTo>
                    <a:pt x="1747139" y="566420"/>
                  </a:lnTo>
                  <a:lnTo>
                    <a:pt x="1757680" y="566420"/>
                  </a:lnTo>
                  <a:lnTo>
                    <a:pt x="1761490" y="565150"/>
                  </a:lnTo>
                  <a:lnTo>
                    <a:pt x="1762506" y="565150"/>
                  </a:lnTo>
                  <a:lnTo>
                    <a:pt x="1766316" y="563892"/>
                  </a:lnTo>
                  <a:lnTo>
                    <a:pt x="1770761" y="561352"/>
                  </a:lnTo>
                  <a:lnTo>
                    <a:pt x="1775206" y="557542"/>
                  </a:lnTo>
                  <a:lnTo>
                    <a:pt x="1778254" y="555002"/>
                  </a:lnTo>
                  <a:lnTo>
                    <a:pt x="1806575" y="520700"/>
                  </a:lnTo>
                  <a:lnTo>
                    <a:pt x="1834896" y="471170"/>
                  </a:lnTo>
                  <a:lnTo>
                    <a:pt x="1854581" y="431800"/>
                  </a:lnTo>
                  <a:lnTo>
                    <a:pt x="1864741" y="411492"/>
                  </a:lnTo>
                  <a:lnTo>
                    <a:pt x="1874901" y="388620"/>
                  </a:lnTo>
                  <a:lnTo>
                    <a:pt x="1885188" y="365760"/>
                  </a:lnTo>
                  <a:lnTo>
                    <a:pt x="1906016" y="320052"/>
                  </a:lnTo>
                  <a:lnTo>
                    <a:pt x="1926844" y="271792"/>
                  </a:lnTo>
                  <a:lnTo>
                    <a:pt x="1947545" y="224802"/>
                  </a:lnTo>
                  <a:lnTo>
                    <a:pt x="1957959" y="201942"/>
                  </a:lnTo>
                  <a:lnTo>
                    <a:pt x="1968246" y="180352"/>
                  </a:lnTo>
                  <a:lnTo>
                    <a:pt x="1978406" y="158750"/>
                  </a:lnTo>
                  <a:lnTo>
                    <a:pt x="1988439" y="138442"/>
                  </a:lnTo>
                  <a:lnTo>
                    <a:pt x="1998345" y="119392"/>
                  </a:lnTo>
                  <a:lnTo>
                    <a:pt x="2008124" y="100342"/>
                  </a:lnTo>
                  <a:lnTo>
                    <a:pt x="2017649" y="85102"/>
                  </a:lnTo>
                  <a:lnTo>
                    <a:pt x="2027047" y="69850"/>
                  </a:lnTo>
                  <a:lnTo>
                    <a:pt x="2035937" y="55892"/>
                  </a:lnTo>
                  <a:lnTo>
                    <a:pt x="2069084" y="24142"/>
                  </a:lnTo>
                  <a:lnTo>
                    <a:pt x="2091817" y="15252"/>
                  </a:lnTo>
                  <a:lnTo>
                    <a:pt x="2099183" y="12700"/>
                  </a:lnTo>
                  <a:lnTo>
                    <a:pt x="2120265" y="12700"/>
                  </a:lnTo>
                  <a:lnTo>
                    <a:pt x="2127123" y="13970"/>
                  </a:lnTo>
                  <a:lnTo>
                    <a:pt x="2174875" y="41910"/>
                  </a:lnTo>
                  <a:lnTo>
                    <a:pt x="2215007" y="85102"/>
                  </a:lnTo>
                  <a:lnTo>
                    <a:pt x="2238832" y="118275"/>
                  </a:lnTo>
                  <a:lnTo>
                    <a:pt x="2212086" y="135902"/>
                  </a:lnTo>
                  <a:lnTo>
                    <a:pt x="2285873" y="17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29914" y="462280"/>
            <a:ext cx="3689985" cy="1710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3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4000" i="1" dirty="0">
                <a:latin typeface="Times New Roman"/>
                <a:cs typeface="Times New Roman"/>
              </a:rPr>
              <a:t>L</a:t>
            </a:r>
            <a:r>
              <a:rPr sz="4000" i="1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</a:t>
            </a:r>
            <a:r>
              <a:rPr sz="4000" spc="-195" dirty="0">
                <a:latin typeface="Times New Roman"/>
                <a:cs typeface="Times New Roman"/>
              </a:rPr>
              <a:t> </a:t>
            </a:r>
            <a:r>
              <a:rPr sz="4000" spc="15" dirty="0">
                <a:latin typeface="Symbol"/>
                <a:cs typeface="Symbol"/>
              </a:rPr>
              <a:t></a:t>
            </a:r>
            <a:endParaRPr sz="400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86026" y="4419282"/>
            <a:ext cx="2976880" cy="1457960"/>
            <a:chOff x="1986026" y="4419282"/>
            <a:chExt cx="2976880" cy="1457960"/>
          </a:xfrm>
        </p:grpSpPr>
        <p:sp>
          <p:nvSpPr>
            <p:cNvPr id="8" name="object 8"/>
            <p:cNvSpPr/>
            <p:nvPr/>
          </p:nvSpPr>
          <p:spPr>
            <a:xfrm>
              <a:off x="2367026" y="4424362"/>
              <a:ext cx="2590800" cy="1447800"/>
            </a:xfrm>
            <a:custGeom>
              <a:avLst/>
              <a:gdLst/>
              <a:ahLst/>
              <a:cxnLst/>
              <a:rect l="l" t="t" r="r" b="b"/>
              <a:pathLst>
                <a:path w="2590800" h="1447800">
                  <a:moveTo>
                    <a:pt x="0" y="1447800"/>
                  </a:moveTo>
                  <a:lnTo>
                    <a:pt x="2590800" y="14478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4478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5626" y="4881626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0" y="266700"/>
                  </a:moveTo>
                  <a:lnTo>
                    <a:pt x="5027" y="222997"/>
                  </a:lnTo>
                  <a:lnTo>
                    <a:pt x="19349" y="182891"/>
                  </a:lnTo>
                  <a:lnTo>
                    <a:pt x="41827" y="147521"/>
                  </a:lnTo>
                  <a:lnTo>
                    <a:pt x="71321" y="118027"/>
                  </a:lnTo>
                  <a:lnTo>
                    <a:pt x="106691" y="95549"/>
                  </a:lnTo>
                  <a:lnTo>
                    <a:pt x="146797" y="81227"/>
                  </a:lnTo>
                  <a:lnTo>
                    <a:pt x="190500" y="76200"/>
                  </a:lnTo>
                  <a:lnTo>
                    <a:pt x="234162" y="81227"/>
                  </a:lnTo>
                  <a:lnTo>
                    <a:pt x="274253" y="95549"/>
                  </a:lnTo>
                  <a:lnTo>
                    <a:pt x="309625" y="118027"/>
                  </a:lnTo>
                  <a:lnTo>
                    <a:pt x="339132" y="147521"/>
                  </a:lnTo>
                  <a:lnTo>
                    <a:pt x="361627" y="182891"/>
                  </a:lnTo>
                  <a:lnTo>
                    <a:pt x="375965" y="222997"/>
                  </a:lnTo>
                  <a:lnTo>
                    <a:pt x="381000" y="266700"/>
                  </a:lnTo>
                  <a:lnTo>
                    <a:pt x="375965" y="310362"/>
                  </a:lnTo>
                  <a:lnTo>
                    <a:pt x="361627" y="350453"/>
                  </a:lnTo>
                  <a:lnTo>
                    <a:pt x="339132" y="385825"/>
                  </a:lnTo>
                  <a:lnTo>
                    <a:pt x="309625" y="415332"/>
                  </a:lnTo>
                  <a:lnTo>
                    <a:pt x="274253" y="437827"/>
                  </a:lnTo>
                  <a:lnTo>
                    <a:pt x="234162" y="452165"/>
                  </a:lnTo>
                  <a:lnTo>
                    <a:pt x="190500" y="457200"/>
                  </a:lnTo>
                  <a:lnTo>
                    <a:pt x="146797" y="452165"/>
                  </a:lnTo>
                  <a:lnTo>
                    <a:pt x="106691" y="437827"/>
                  </a:lnTo>
                  <a:lnTo>
                    <a:pt x="71321" y="415332"/>
                  </a:lnTo>
                  <a:lnTo>
                    <a:pt x="41827" y="385825"/>
                  </a:lnTo>
                  <a:lnTo>
                    <a:pt x="19349" y="350453"/>
                  </a:lnTo>
                  <a:lnTo>
                    <a:pt x="5027" y="310362"/>
                  </a:lnTo>
                  <a:lnTo>
                    <a:pt x="0" y="266700"/>
                  </a:lnTo>
                  <a:close/>
                </a:path>
                <a:path w="2133600" h="533400">
                  <a:moveTo>
                    <a:pt x="1676400" y="266700"/>
                  </a:moveTo>
                  <a:lnTo>
                    <a:pt x="1681427" y="222997"/>
                  </a:lnTo>
                  <a:lnTo>
                    <a:pt x="1695749" y="182891"/>
                  </a:lnTo>
                  <a:lnTo>
                    <a:pt x="1718227" y="147521"/>
                  </a:lnTo>
                  <a:lnTo>
                    <a:pt x="1747721" y="118027"/>
                  </a:lnTo>
                  <a:lnTo>
                    <a:pt x="1783091" y="95549"/>
                  </a:lnTo>
                  <a:lnTo>
                    <a:pt x="1823197" y="81227"/>
                  </a:lnTo>
                  <a:lnTo>
                    <a:pt x="1866900" y="76200"/>
                  </a:lnTo>
                  <a:lnTo>
                    <a:pt x="1910562" y="81227"/>
                  </a:lnTo>
                  <a:lnTo>
                    <a:pt x="1950653" y="95549"/>
                  </a:lnTo>
                  <a:lnTo>
                    <a:pt x="1986025" y="118027"/>
                  </a:lnTo>
                  <a:lnTo>
                    <a:pt x="2015532" y="147521"/>
                  </a:lnTo>
                  <a:lnTo>
                    <a:pt x="2038027" y="182891"/>
                  </a:lnTo>
                  <a:lnTo>
                    <a:pt x="2052365" y="222997"/>
                  </a:lnTo>
                  <a:lnTo>
                    <a:pt x="2057400" y="266700"/>
                  </a:lnTo>
                  <a:lnTo>
                    <a:pt x="2052365" y="310362"/>
                  </a:lnTo>
                  <a:lnTo>
                    <a:pt x="2038027" y="350453"/>
                  </a:lnTo>
                  <a:lnTo>
                    <a:pt x="2015532" y="385825"/>
                  </a:lnTo>
                  <a:lnTo>
                    <a:pt x="1986025" y="415332"/>
                  </a:lnTo>
                  <a:lnTo>
                    <a:pt x="1950653" y="437827"/>
                  </a:lnTo>
                  <a:lnTo>
                    <a:pt x="1910562" y="452165"/>
                  </a:lnTo>
                  <a:lnTo>
                    <a:pt x="1866900" y="457200"/>
                  </a:lnTo>
                  <a:lnTo>
                    <a:pt x="1823197" y="452165"/>
                  </a:lnTo>
                  <a:lnTo>
                    <a:pt x="1783091" y="437827"/>
                  </a:lnTo>
                  <a:lnTo>
                    <a:pt x="1747721" y="415332"/>
                  </a:lnTo>
                  <a:lnTo>
                    <a:pt x="1718227" y="385825"/>
                  </a:lnTo>
                  <a:lnTo>
                    <a:pt x="1695749" y="350453"/>
                  </a:lnTo>
                  <a:lnTo>
                    <a:pt x="1681427" y="310362"/>
                  </a:lnTo>
                  <a:lnTo>
                    <a:pt x="1676400" y="266700"/>
                  </a:lnTo>
                  <a:close/>
                </a:path>
                <a:path w="2133600" h="533400">
                  <a:moveTo>
                    <a:pt x="1600200" y="266700"/>
                  </a:moveTo>
                  <a:lnTo>
                    <a:pt x="1604496" y="218753"/>
                  </a:lnTo>
                  <a:lnTo>
                    <a:pt x="1616882" y="173629"/>
                  </a:lnTo>
                  <a:lnTo>
                    <a:pt x="1636606" y="132080"/>
                  </a:lnTo>
                  <a:lnTo>
                    <a:pt x="1662916" y="94858"/>
                  </a:lnTo>
                  <a:lnTo>
                    <a:pt x="1695058" y="62716"/>
                  </a:lnTo>
                  <a:lnTo>
                    <a:pt x="1732279" y="36406"/>
                  </a:lnTo>
                  <a:lnTo>
                    <a:pt x="1773829" y="16682"/>
                  </a:lnTo>
                  <a:lnTo>
                    <a:pt x="1818953" y="4296"/>
                  </a:lnTo>
                  <a:lnTo>
                    <a:pt x="1866900" y="0"/>
                  </a:lnTo>
                  <a:lnTo>
                    <a:pt x="1914812" y="4296"/>
                  </a:lnTo>
                  <a:lnTo>
                    <a:pt x="1959919" y="16682"/>
                  </a:lnTo>
                  <a:lnTo>
                    <a:pt x="2001463" y="36406"/>
                  </a:lnTo>
                  <a:lnTo>
                    <a:pt x="2038689" y="62716"/>
                  </a:lnTo>
                  <a:lnTo>
                    <a:pt x="2070842" y="94858"/>
                  </a:lnTo>
                  <a:lnTo>
                    <a:pt x="2097165" y="132080"/>
                  </a:lnTo>
                  <a:lnTo>
                    <a:pt x="2116902" y="173629"/>
                  </a:lnTo>
                  <a:lnTo>
                    <a:pt x="2129299" y="218753"/>
                  </a:lnTo>
                  <a:lnTo>
                    <a:pt x="2133600" y="266700"/>
                  </a:lnTo>
                  <a:lnTo>
                    <a:pt x="2129299" y="314612"/>
                  </a:lnTo>
                  <a:lnTo>
                    <a:pt x="2116902" y="359719"/>
                  </a:lnTo>
                  <a:lnTo>
                    <a:pt x="2097165" y="401263"/>
                  </a:lnTo>
                  <a:lnTo>
                    <a:pt x="2070842" y="438489"/>
                  </a:lnTo>
                  <a:lnTo>
                    <a:pt x="2038689" y="470642"/>
                  </a:lnTo>
                  <a:lnTo>
                    <a:pt x="2001463" y="496965"/>
                  </a:lnTo>
                  <a:lnTo>
                    <a:pt x="1959919" y="516702"/>
                  </a:lnTo>
                  <a:lnTo>
                    <a:pt x="1914812" y="529099"/>
                  </a:lnTo>
                  <a:lnTo>
                    <a:pt x="1866900" y="533400"/>
                  </a:lnTo>
                  <a:lnTo>
                    <a:pt x="1818953" y="529099"/>
                  </a:lnTo>
                  <a:lnTo>
                    <a:pt x="1773829" y="516702"/>
                  </a:lnTo>
                  <a:lnTo>
                    <a:pt x="1732280" y="496965"/>
                  </a:lnTo>
                  <a:lnTo>
                    <a:pt x="1695058" y="470642"/>
                  </a:lnTo>
                  <a:lnTo>
                    <a:pt x="1662916" y="438489"/>
                  </a:lnTo>
                  <a:lnTo>
                    <a:pt x="1636606" y="401263"/>
                  </a:lnTo>
                  <a:lnTo>
                    <a:pt x="1616882" y="359719"/>
                  </a:lnTo>
                  <a:lnTo>
                    <a:pt x="1604496" y="314612"/>
                  </a:lnTo>
                  <a:lnTo>
                    <a:pt x="160020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6026" y="4778374"/>
              <a:ext cx="2286000" cy="566420"/>
            </a:xfrm>
            <a:custGeom>
              <a:avLst/>
              <a:gdLst/>
              <a:ahLst/>
              <a:cxnLst/>
              <a:rect l="l" t="t" r="r" b="b"/>
              <a:pathLst>
                <a:path w="2286000" h="566420">
                  <a:moveTo>
                    <a:pt x="609473" y="331851"/>
                  </a:moveTo>
                  <a:lnTo>
                    <a:pt x="596519" y="325374"/>
                  </a:lnTo>
                  <a:lnTo>
                    <a:pt x="533273" y="293751"/>
                  </a:lnTo>
                  <a:lnTo>
                    <a:pt x="533273" y="325374"/>
                  </a:lnTo>
                  <a:lnTo>
                    <a:pt x="0" y="325374"/>
                  </a:lnTo>
                  <a:lnTo>
                    <a:pt x="0" y="338074"/>
                  </a:lnTo>
                  <a:lnTo>
                    <a:pt x="533273" y="338074"/>
                  </a:lnTo>
                  <a:lnTo>
                    <a:pt x="533273" y="369951"/>
                  </a:lnTo>
                  <a:lnTo>
                    <a:pt x="597027" y="338074"/>
                  </a:lnTo>
                  <a:lnTo>
                    <a:pt x="609473" y="331851"/>
                  </a:lnTo>
                  <a:close/>
                </a:path>
                <a:path w="2286000" h="566420">
                  <a:moveTo>
                    <a:pt x="2285873" y="177800"/>
                  </a:moveTo>
                  <a:lnTo>
                    <a:pt x="2279866" y="128270"/>
                  </a:lnTo>
                  <a:lnTo>
                    <a:pt x="2275713" y="93980"/>
                  </a:lnTo>
                  <a:lnTo>
                    <a:pt x="2249170" y="111467"/>
                  </a:lnTo>
                  <a:lnTo>
                    <a:pt x="2224786" y="77470"/>
                  </a:lnTo>
                  <a:lnTo>
                    <a:pt x="2197100" y="45720"/>
                  </a:lnTo>
                  <a:lnTo>
                    <a:pt x="2168144" y="20320"/>
                  </a:lnTo>
                  <a:lnTo>
                    <a:pt x="2155647" y="12700"/>
                  </a:lnTo>
                  <a:lnTo>
                    <a:pt x="2153158" y="11430"/>
                  </a:lnTo>
                  <a:lnTo>
                    <a:pt x="2137537" y="3810"/>
                  </a:lnTo>
                  <a:lnTo>
                    <a:pt x="2129536" y="1270"/>
                  </a:lnTo>
                  <a:lnTo>
                    <a:pt x="2121281" y="0"/>
                  </a:lnTo>
                  <a:lnTo>
                    <a:pt x="2104771" y="0"/>
                  </a:lnTo>
                  <a:lnTo>
                    <a:pt x="2062226" y="13970"/>
                  </a:lnTo>
                  <a:lnTo>
                    <a:pt x="2048510" y="24130"/>
                  </a:lnTo>
                  <a:lnTo>
                    <a:pt x="2043811" y="27940"/>
                  </a:lnTo>
                  <a:lnTo>
                    <a:pt x="2034794" y="38100"/>
                  </a:lnTo>
                  <a:lnTo>
                    <a:pt x="2025523" y="49530"/>
                  </a:lnTo>
                  <a:lnTo>
                    <a:pt x="2016252" y="63500"/>
                  </a:lnTo>
                  <a:lnTo>
                    <a:pt x="2006727" y="77470"/>
                  </a:lnTo>
                  <a:lnTo>
                    <a:pt x="1987169" y="113030"/>
                  </a:lnTo>
                  <a:lnTo>
                    <a:pt x="1966976" y="153670"/>
                  </a:lnTo>
                  <a:lnTo>
                    <a:pt x="1946402" y="196850"/>
                  </a:lnTo>
                  <a:lnTo>
                    <a:pt x="1894332" y="313690"/>
                  </a:lnTo>
                  <a:lnTo>
                    <a:pt x="1873631" y="360680"/>
                  </a:lnTo>
                  <a:lnTo>
                    <a:pt x="1863344" y="383540"/>
                  </a:lnTo>
                  <a:lnTo>
                    <a:pt x="1843278" y="426720"/>
                  </a:lnTo>
                  <a:lnTo>
                    <a:pt x="1833499" y="447040"/>
                  </a:lnTo>
                  <a:lnTo>
                    <a:pt x="1823720" y="466090"/>
                  </a:lnTo>
                  <a:lnTo>
                    <a:pt x="1814322" y="482600"/>
                  </a:lnTo>
                  <a:lnTo>
                    <a:pt x="1805051" y="499110"/>
                  </a:lnTo>
                  <a:lnTo>
                    <a:pt x="1779270" y="535940"/>
                  </a:lnTo>
                  <a:lnTo>
                    <a:pt x="1767713" y="547370"/>
                  </a:lnTo>
                  <a:lnTo>
                    <a:pt x="1761109" y="552450"/>
                  </a:lnTo>
                  <a:lnTo>
                    <a:pt x="1757299" y="553720"/>
                  </a:lnTo>
                  <a:lnTo>
                    <a:pt x="1758315" y="553720"/>
                  </a:lnTo>
                  <a:lnTo>
                    <a:pt x="1754632" y="554990"/>
                  </a:lnTo>
                  <a:lnTo>
                    <a:pt x="1756029" y="553720"/>
                  </a:lnTo>
                  <a:lnTo>
                    <a:pt x="1753235" y="554990"/>
                  </a:lnTo>
                  <a:lnTo>
                    <a:pt x="1749679" y="553720"/>
                  </a:lnTo>
                  <a:lnTo>
                    <a:pt x="1748663" y="553720"/>
                  </a:lnTo>
                  <a:lnTo>
                    <a:pt x="1745488" y="552450"/>
                  </a:lnTo>
                  <a:lnTo>
                    <a:pt x="1746250" y="552450"/>
                  </a:lnTo>
                  <a:lnTo>
                    <a:pt x="1743710" y="551180"/>
                  </a:lnTo>
                  <a:lnTo>
                    <a:pt x="1741043" y="547370"/>
                  </a:lnTo>
                  <a:lnTo>
                    <a:pt x="1738249" y="544830"/>
                  </a:lnTo>
                  <a:lnTo>
                    <a:pt x="1735582" y="539750"/>
                  </a:lnTo>
                  <a:lnTo>
                    <a:pt x="1732915" y="535940"/>
                  </a:lnTo>
                  <a:lnTo>
                    <a:pt x="1730248" y="529590"/>
                  </a:lnTo>
                  <a:lnTo>
                    <a:pt x="1727708" y="524510"/>
                  </a:lnTo>
                  <a:lnTo>
                    <a:pt x="1713484" y="477520"/>
                  </a:lnTo>
                  <a:lnTo>
                    <a:pt x="1705102" y="438150"/>
                  </a:lnTo>
                  <a:lnTo>
                    <a:pt x="1697228" y="393700"/>
                  </a:lnTo>
                  <a:lnTo>
                    <a:pt x="1689735" y="345440"/>
                  </a:lnTo>
                  <a:lnTo>
                    <a:pt x="1682623" y="297180"/>
                  </a:lnTo>
                  <a:lnTo>
                    <a:pt x="1675511" y="247650"/>
                  </a:lnTo>
                  <a:lnTo>
                    <a:pt x="1671701" y="223520"/>
                  </a:lnTo>
                  <a:lnTo>
                    <a:pt x="1660144" y="153670"/>
                  </a:lnTo>
                  <a:lnTo>
                    <a:pt x="1651508" y="113030"/>
                  </a:lnTo>
                  <a:lnTo>
                    <a:pt x="1636776" y="62230"/>
                  </a:lnTo>
                  <a:lnTo>
                    <a:pt x="1619745" y="30480"/>
                  </a:lnTo>
                  <a:lnTo>
                    <a:pt x="1617980" y="27940"/>
                  </a:lnTo>
                  <a:lnTo>
                    <a:pt x="1614043" y="25400"/>
                  </a:lnTo>
                  <a:lnTo>
                    <a:pt x="1610868" y="22860"/>
                  </a:lnTo>
                  <a:lnTo>
                    <a:pt x="1610614" y="21590"/>
                  </a:lnTo>
                  <a:lnTo>
                    <a:pt x="1610233" y="21590"/>
                  </a:lnTo>
                  <a:lnTo>
                    <a:pt x="1606550" y="20320"/>
                  </a:lnTo>
                  <a:lnTo>
                    <a:pt x="1605661" y="20320"/>
                  </a:lnTo>
                  <a:lnTo>
                    <a:pt x="1602105" y="19050"/>
                  </a:lnTo>
                  <a:lnTo>
                    <a:pt x="1601089" y="19050"/>
                  </a:lnTo>
                  <a:lnTo>
                    <a:pt x="1600581" y="17780"/>
                  </a:lnTo>
                  <a:lnTo>
                    <a:pt x="1595755" y="17780"/>
                  </a:lnTo>
                  <a:lnTo>
                    <a:pt x="1591183" y="19050"/>
                  </a:lnTo>
                  <a:lnTo>
                    <a:pt x="1587246" y="20320"/>
                  </a:lnTo>
                  <a:lnTo>
                    <a:pt x="1586611" y="20320"/>
                  </a:lnTo>
                  <a:lnTo>
                    <a:pt x="1581785" y="21590"/>
                  </a:lnTo>
                  <a:lnTo>
                    <a:pt x="1577340" y="25400"/>
                  </a:lnTo>
                  <a:lnTo>
                    <a:pt x="1572641" y="27940"/>
                  </a:lnTo>
                  <a:lnTo>
                    <a:pt x="1545082" y="57150"/>
                  </a:lnTo>
                  <a:lnTo>
                    <a:pt x="1515745" y="102870"/>
                  </a:lnTo>
                  <a:lnTo>
                    <a:pt x="1505458" y="120650"/>
                  </a:lnTo>
                  <a:lnTo>
                    <a:pt x="1495044" y="138430"/>
                  </a:lnTo>
                  <a:lnTo>
                    <a:pt x="1484630" y="158750"/>
                  </a:lnTo>
                  <a:lnTo>
                    <a:pt x="1463548" y="199390"/>
                  </a:lnTo>
                  <a:lnTo>
                    <a:pt x="1420622" y="285750"/>
                  </a:lnTo>
                  <a:lnTo>
                    <a:pt x="1410081" y="306070"/>
                  </a:lnTo>
                  <a:lnTo>
                    <a:pt x="1399540" y="327660"/>
                  </a:lnTo>
                  <a:lnTo>
                    <a:pt x="1389126" y="346710"/>
                  </a:lnTo>
                  <a:lnTo>
                    <a:pt x="1378966" y="367030"/>
                  </a:lnTo>
                  <a:lnTo>
                    <a:pt x="1368806" y="384810"/>
                  </a:lnTo>
                  <a:lnTo>
                    <a:pt x="1358900" y="402590"/>
                  </a:lnTo>
                  <a:lnTo>
                    <a:pt x="1349375" y="417830"/>
                  </a:lnTo>
                  <a:lnTo>
                    <a:pt x="1340091" y="433070"/>
                  </a:lnTo>
                  <a:lnTo>
                    <a:pt x="1330960" y="445770"/>
                  </a:lnTo>
                  <a:lnTo>
                    <a:pt x="1300226" y="476250"/>
                  </a:lnTo>
                  <a:lnTo>
                    <a:pt x="1293749" y="478790"/>
                  </a:lnTo>
                  <a:lnTo>
                    <a:pt x="1295273" y="477520"/>
                  </a:lnTo>
                  <a:lnTo>
                    <a:pt x="1288288" y="477520"/>
                  </a:lnTo>
                  <a:lnTo>
                    <a:pt x="1290193" y="478790"/>
                  </a:lnTo>
                  <a:lnTo>
                    <a:pt x="1286827" y="477520"/>
                  </a:lnTo>
                  <a:lnTo>
                    <a:pt x="1283462" y="476250"/>
                  </a:lnTo>
                  <a:lnTo>
                    <a:pt x="1284986" y="477520"/>
                  </a:lnTo>
                  <a:lnTo>
                    <a:pt x="1278509" y="473710"/>
                  </a:lnTo>
                  <a:lnTo>
                    <a:pt x="1279525" y="473710"/>
                  </a:lnTo>
                  <a:lnTo>
                    <a:pt x="1273302" y="468630"/>
                  </a:lnTo>
                  <a:lnTo>
                    <a:pt x="1273937" y="468630"/>
                  </a:lnTo>
                  <a:lnTo>
                    <a:pt x="1268476" y="462280"/>
                  </a:lnTo>
                  <a:lnTo>
                    <a:pt x="1263015" y="453390"/>
                  </a:lnTo>
                  <a:lnTo>
                    <a:pt x="1242568" y="405130"/>
                  </a:lnTo>
                  <a:lnTo>
                    <a:pt x="1224280" y="340360"/>
                  </a:lnTo>
                  <a:lnTo>
                    <a:pt x="1199642" y="236220"/>
                  </a:lnTo>
                  <a:lnTo>
                    <a:pt x="1195578" y="218440"/>
                  </a:lnTo>
                  <a:lnTo>
                    <a:pt x="1191641" y="203200"/>
                  </a:lnTo>
                  <a:lnTo>
                    <a:pt x="1175258" y="144780"/>
                  </a:lnTo>
                  <a:lnTo>
                    <a:pt x="1161288" y="113030"/>
                  </a:lnTo>
                  <a:lnTo>
                    <a:pt x="1159002" y="109220"/>
                  </a:lnTo>
                  <a:lnTo>
                    <a:pt x="1157478" y="106680"/>
                  </a:lnTo>
                  <a:lnTo>
                    <a:pt x="1157224" y="106680"/>
                  </a:lnTo>
                  <a:lnTo>
                    <a:pt x="1156970" y="105410"/>
                  </a:lnTo>
                  <a:lnTo>
                    <a:pt x="1155827" y="104140"/>
                  </a:lnTo>
                  <a:lnTo>
                    <a:pt x="1152398" y="100330"/>
                  </a:lnTo>
                  <a:lnTo>
                    <a:pt x="1151763" y="100330"/>
                  </a:lnTo>
                  <a:lnTo>
                    <a:pt x="1146683" y="96520"/>
                  </a:lnTo>
                  <a:lnTo>
                    <a:pt x="1146175" y="96520"/>
                  </a:lnTo>
                  <a:lnTo>
                    <a:pt x="1145794" y="95250"/>
                  </a:lnTo>
                  <a:lnTo>
                    <a:pt x="1145286" y="95250"/>
                  </a:lnTo>
                  <a:lnTo>
                    <a:pt x="1140587" y="93980"/>
                  </a:lnTo>
                  <a:lnTo>
                    <a:pt x="1139698" y="93980"/>
                  </a:lnTo>
                  <a:lnTo>
                    <a:pt x="1134872" y="92710"/>
                  </a:lnTo>
                  <a:lnTo>
                    <a:pt x="1134491" y="91440"/>
                  </a:lnTo>
                  <a:lnTo>
                    <a:pt x="1127887" y="91440"/>
                  </a:lnTo>
                  <a:lnTo>
                    <a:pt x="1123188" y="92710"/>
                  </a:lnTo>
                  <a:lnTo>
                    <a:pt x="1122172" y="92710"/>
                  </a:lnTo>
                  <a:lnTo>
                    <a:pt x="1116584" y="93980"/>
                  </a:lnTo>
                  <a:lnTo>
                    <a:pt x="1085596" y="119380"/>
                  </a:lnTo>
                  <a:lnTo>
                    <a:pt x="1080516" y="125730"/>
                  </a:lnTo>
                  <a:lnTo>
                    <a:pt x="1051560" y="173990"/>
                  </a:lnTo>
                  <a:lnTo>
                    <a:pt x="1032383" y="213360"/>
                  </a:lnTo>
                  <a:lnTo>
                    <a:pt x="1003681" y="280670"/>
                  </a:lnTo>
                  <a:lnTo>
                    <a:pt x="984631" y="328930"/>
                  </a:lnTo>
                  <a:lnTo>
                    <a:pt x="996442" y="334010"/>
                  </a:lnTo>
                  <a:lnTo>
                    <a:pt x="1015492" y="285750"/>
                  </a:lnTo>
                  <a:lnTo>
                    <a:pt x="1034542" y="240030"/>
                  </a:lnTo>
                  <a:lnTo>
                    <a:pt x="1053465" y="198120"/>
                  </a:lnTo>
                  <a:lnTo>
                    <a:pt x="1072261" y="161290"/>
                  </a:lnTo>
                  <a:lnTo>
                    <a:pt x="1091057" y="133350"/>
                  </a:lnTo>
                  <a:lnTo>
                    <a:pt x="1095502" y="127000"/>
                  </a:lnTo>
                  <a:lnTo>
                    <a:pt x="1104646" y="116840"/>
                  </a:lnTo>
                  <a:lnTo>
                    <a:pt x="1109091" y="113030"/>
                  </a:lnTo>
                  <a:lnTo>
                    <a:pt x="1113396" y="110502"/>
                  </a:lnTo>
                  <a:lnTo>
                    <a:pt x="1117600" y="107950"/>
                  </a:lnTo>
                  <a:lnTo>
                    <a:pt x="1121664" y="105410"/>
                  </a:lnTo>
                  <a:lnTo>
                    <a:pt x="1124585" y="105410"/>
                  </a:lnTo>
                  <a:lnTo>
                    <a:pt x="1129411" y="104140"/>
                  </a:lnTo>
                  <a:lnTo>
                    <a:pt x="1131951" y="104140"/>
                  </a:lnTo>
                  <a:lnTo>
                    <a:pt x="1136650" y="105410"/>
                  </a:lnTo>
                  <a:lnTo>
                    <a:pt x="1135761" y="105410"/>
                  </a:lnTo>
                  <a:lnTo>
                    <a:pt x="1140587" y="107950"/>
                  </a:lnTo>
                  <a:lnTo>
                    <a:pt x="1139190" y="106680"/>
                  </a:lnTo>
                  <a:lnTo>
                    <a:pt x="1143889" y="110502"/>
                  </a:lnTo>
                  <a:lnTo>
                    <a:pt x="1147318" y="114300"/>
                  </a:lnTo>
                  <a:lnTo>
                    <a:pt x="1146810" y="113030"/>
                  </a:lnTo>
                  <a:lnTo>
                    <a:pt x="1151255" y="120650"/>
                  </a:lnTo>
                  <a:lnTo>
                    <a:pt x="1155319" y="128270"/>
                  </a:lnTo>
                  <a:lnTo>
                    <a:pt x="1159383" y="138430"/>
                  </a:lnTo>
                  <a:lnTo>
                    <a:pt x="1163320" y="149860"/>
                  </a:lnTo>
                  <a:lnTo>
                    <a:pt x="1167384" y="161290"/>
                  </a:lnTo>
                  <a:lnTo>
                    <a:pt x="1179322" y="205740"/>
                  </a:lnTo>
                  <a:lnTo>
                    <a:pt x="1195197" y="273050"/>
                  </a:lnTo>
                  <a:lnTo>
                    <a:pt x="1203452" y="308610"/>
                  </a:lnTo>
                  <a:lnTo>
                    <a:pt x="1211961" y="344170"/>
                  </a:lnTo>
                  <a:lnTo>
                    <a:pt x="1216406" y="360680"/>
                  </a:lnTo>
                  <a:lnTo>
                    <a:pt x="1220978" y="377190"/>
                  </a:lnTo>
                  <a:lnTo>
                    <a:pt x="1225677" y="393700"/>
                  </a:lnTo>
                  <a:lnTo>
                    <a:pt x="1230376" y="407670"/>
                  </a:lnTo>
                  <a:lnTo>
                    <a:pt x="1235456" y="422910"/>
                  </a:lnTo>
                  <a:lnTo>
                    <a:pt x="1251712" y="458470"/>
                  </a:lnTo>
                  <a:lnTo>
                    <a:pt x="1270762" y="482600"/>
                  </a:lnTo>
                  <a:lnTo>
                    <a:pt x="1271397" y="483870"/>
                  </a:lnTo>
                  <a:lnTo>
                    <a:pt x="1271765" y="483870"/>
                  </a:lnTo>
                  <a:lnTo>
                    <a:pt x="1278242" y="487680"/>
                  </a:lnTo>
                  <a:lnTo>
                    <a:pt x="1279271" y="488950"/>
                  </a:lnTo>
                  <a:lnTo>
                    <a:pt x="1279766" y="488950"/>
                  </a:lnTo>
                  <a:lnTo>
                    <a:pt x="1286637" y="490220"/>
                  </a:lnTo>
                  <a:lnTo>
                    <a:pt x="1300607" y="490220"/>
                  </a:lnTo>
                  <a:lnTo>
                    <a:pt x="1305052" y="487680"/>
                  </a:lnTo>
                  <a:lnTo>
                    <a:pt x="1314196" y="482600"/>
                  </a:lnTo>
                  <a:lnTo>
                    <a:pt x="1318514" y="478790"/>
                  </a:lnTo>
                  <a:lnTo>
                    <a:pt x="1322832" y="474980"/>
                  </a:lnTo>
                  <a:lnTo>
                    <a:pt x="1331849" y="464820"/>
                  </a:lnTo>
                  <a:lnTo>
                    <a:pt x="1340993" y="453390"/>
                  </a:lnTo>
                  <a:lnTo>
                    <a:pt x="1350391" y="439420"/>
                  </a:lnTo>
                  <a:lnTo>
                    <a:pt x="1360043" y="425450"/>
                  </a:lnTo>
                  <a:lnTo>
                    <a:pt x="1369822" y="408940"/>
                  </a:lnTo>
                  <a:lnTo>
                    <a:pt x="1379855" y="391160"/>
                  </a:lnTo>
                  <a:lnTo>
                    <a:pt x="1390015" y="372110"/>
                  </a:lnTo>
                  <a:lnTo>
                    <a:pt x="1400429" y="353060"/>
                  </a:lnTo>
                  <a:lnTo>
                    <a:pt x="1410843" y="332740"/>
                  </a:lnTo>
                  <a:lnTo>
                    <a:pt x="1421384" y="312420"/>
                  </a:lnTo>
                  <a:lnTo>
                    <a:pt x="1453388" y="247650"/>
                  </a:lnTo>
                  <a:lnTo>
                    <a:pt x="1474851" y="204470"/>
                  </a:lnTo>
                  <a:lnTo>
                    <a:pt x="1495933" y="163830"/>
                  </a:lnTo>
                  <a:lnTo>
                    <a:pt x="1506347" y="144780"/>
                  </a:lnTo>
                  <a:lnTo>
                    <a:pt x="1516507" y="125730"/>
                  </a:lnTo>
                  <a:lnTo>
                    <a:pt x="1526667" y="109220"/>
                  </a:lnTo>
                  <a:lnTo>
                    <a:pt x="1536446" y="92710"/>
                  </a:lnTo>
                  <a:lnTo>
                    <a:pt x="1546098" y="77470"/>
                  </a:lnTo>
                  <a:lnTo>
                    <a:pt x="1573022" y="44450"/>
                  </a:lnTo>
                  <a:lnTo>
                    <a:pt x="1584706" y="35560"/>
                  </a:lnTo>
                  <a:lnTo>
                    <a:pt x="1588135" y="33020"/>
                  </a:lnTo>
                  <a:lnTo>
                    <a:pt x="1591437" y="31750"/>
                  </a:lnTo>
                  <a:lnTo>
                    <a:pt x="1590548" y="31750"/>
                  </a:lnTo>
                  <a:lnTo>
                    <a:pt x="1594485" y="30480"/>
                  </a:lnTo>
                  <a:lnTo>
                    <a:pt x="1598168" y="30480"/>
                  </a:lnTo>
                  <a:lnTo>
                    <a:pt x="1601724" y="31750"/>
                  </a:lnTo>
                  <a:lnTo>
                    <a:pt x="1600835" y="31750"/>
                  </a:lnTo>
                  <a:lnTo>
                    <a:pt x="1604264" y="33020"/>
                  </a:lnTo>
                  <a:lnTo>
                    <a:pt x="1603375" y="33020"/>
                  </a:lnTo>
                  <a:lnTo>
                    <a:pt x="1606550" y="35560"/>
                  </a:lnTo>
                  <a:lnTo>
                    <a:pt x="1611884" y="40640"/>
                  </a:lnTo>
                  <a:lnTo>
                    <a:pt x="1629918" y="81280"/>
                  </a:lnTo>
                  <a:lnTo>
                    <a:pt x="1643507" y="134620"/>
                  </a:lnTo>
                  <a:lnTo>
                    <a:pt x="1651635" y="177800"/>
                  </a:lnTo>
                  <a:lnTo>
                    <a:pt x="1659255" y="224790"/>
                  </a:lnTo>
                  <a:lnTo>
                    <a:pt x="1677162" y="347980"/>
                  </a:lnTo>
                  <a:lnTo>
                    <a:pt x="1680972" y="372110"/>
                  </a:lnTo>
                  <a:lnTo>
                    <a:pt x="1688592" y="419100"/>
                  </a:lnTo>
                  <a:lnTo>
                    <a:pt x="1696720" y="461010"/>
                  </a:lnTo>
                  <a:lnTo>
                    <a:pt x="1710690" y="514350"/>
                  </a:lnTo>
                  <a:lnTo>
                    <a:pt x="1730883" y="556260"/>
                  </a:lnTo>
                  <a:lnTo>
                    <a:pt x="1734566" y="558800"/>
                  </a:lnTo>
                  <a:lnTo>
                    <a:pt x="1738376" y="562610"/>
                  </a:lnTo>
                  <a:lnTo>
                    <a:pt x="1739265" y="562610"/>
                  </a:lnTo>
                  <a:lnTo>
                    <a:pt x="1742440" y="565150"/>
                  </a:lnTo>
                  <a:lnTo>
                    <a:pt x="1743329" y="565150"/>
                  </a:lnTo>
                  <a:lnTo>
                    <a:pt x="1747139" y="566420"/>
                  </a:lnTo>
                  <a:lnTo>
                    <a:pt x="1761744" y="566420"/>
                  </a:lnTo>
                  <a:lnTo>
                    <a:pt x="1762506" y="565150"/>
                  </a:lnTo>
                  <a:lnTo>
                    <a:pt x="1766316" y="563880"/>
                  </a:lnTo>
                  <a:lnTo>
                    <a:pt x="1770761" y="561340"/>
                  </a:lnTo>
                  <a:lnTo>
                    <a:pt x="1775206" y="557530"/>
                  </a:lnTo>
                  <a:lnTo>
                    <a:pt x="1778254" y="554990"/>
                  </a:lnTo>
                  <a:lnTo>
                    <a:pt x="1806575" y="520700"/>
                  </a:lnTo>
                  <a:lnTo>
                    <a:pt x="1834896" y="471170"/>
                  </a:lnTo>
                  <a:lnTo>
                    <a:pt x="1854581" y="431800"/>
                  </a:lnTo>
                  <a:lnTo>
                    <a:pt x="1864741" y="411480"/>
                  </a:lnTo>
                  <a:lnTo>
                    <a:pt x="1874901" y="388620"/>
                  </a:lnTo>
                  <a:lnTo>
                    <a:pt x="1885188" y="365760"/>
                  </a:lnTo>
                  <a:lnTo>
                    <a:pt x="1906016" y="320040"/>
                  </a:lnTo>
                  <a:lnTo>
                    <a:pt x="1926844" y="271780"/>
                  </a:lnTo>
                  <a:lnTo>
                    <a:pt x="1947545" y="224790"/>
                  </a:lnTo>
                  <a:lnTo>
                    <a:pt x="1957959" y="201930"/>
                  </a:lnTo>
                  <a:lnTo>
                    <a:pt x="1968246" y="180340"/>
                  </a:lnTo>
                  <a:lnTo>
                    <a:pt x="1978406" y="158750"/>
                  </a:lnTo>
                  <a:lnTo>
                    <a:pt x="1998345" y="119380"/>
                  </a:lnTo>
                  <a:lnTo>
                    <a:pt x="2017649" y="85090"/>
                  </a:lnTo>
                  <a:lnTo>
                    <a:pt x="2044827" y="45720"/>
                  </a:lnTo>
                  <a:lnTo>
                    <a:pt x="2060956" y="30480"/>
                  </a:lnTo>
                  <a:lnTo>
                    <a:pt x="2069084" y="24130"/>
                  </a:lnTo>
                  <a:lnTo>
                    <a:pt x="2076831" y="20320"/>
                  </a:lnTo>
                  <a:lnTo>
                    <a:pt x="2084451" y="17780"/>
                  </a:lnTo>
                  <a:lnTo>
                    <a:pt x="2099183" y="12700"/>
                  </a:lnTo>
                  <a:lnTo>
                    <a:pt x="2120265" y="12700"/>
                  </a:lnTo>
                  <a:lnTo>
                    <a:pt x="2127123" y="13970"/>
                  </a:lnTo>
                  <a:lnTo>
                    <a:pt x="2174875" y="41910"/>
                  </a:lnTo>
                  <a:lnTo>
                    <a:pt x="2215007" y="85090"/>
                  </a:lnTo>
                  <a:lnTo>
                    <a:pt x="2238832" y="118275"/>
                  </a:lnTo>
                  <a:lnTo>
                    <a:pt x="2212086" y="135890"/>
                  </a:lnTo>
                  <a:lnTo>
                    <a:pt x="2285873" y="177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06495" y="3820223"/>
            <a:ext cx="3684904" cy="1704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3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</a:pPr>
            <a:r>
              <a:rPr sz="4000" i="1" dirty="0">
                <a:latin typeface="Times New Roman"/>
                <a:cs typeface="Times New Roman"/>
              </a:rPr>
              <a:t>L</a:t>
            </a:r>
            <a:r>
              <a:rPr sz="4000" i="1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26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Symbol"/>
                <a:cs typeface="Symbol"/>
              </a:rPr>
              <a:t>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05226" y="4576826"/>
            <a:ext cx="762000" cy="990600"/>
          </a:xfrm>
          <a:custGeom>
            <a:avLst/>
            <a:gdLst/>
            <a:ahLst/>
            <a:cxnLst/>
            <a:rect l="l" t="t" r="r" b="b"/>
            <a:pathLst>
              <a:path w="762000" h="990600">
                <a:moveTo>
                  <a:pt x="0" y="0"/>
                </a:moveTo>
                <a:lnTo>
                  <a:pt x="762000" y="990600"/>
                </a:lnTo>
              </a:path>
              <a:path w="762000" h="990600">
                <a:moveTo>
                  <a:pt x="762000" y="0"/>
                </a:moveTo>
                <a:lnTo>
                  <a:pt x="0" y="990600"/>
                </a:lnTo>
              </a:path>
            </a:pathLst>
          </a:custGeom>
          <a:ln w="4762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0891" y="386397"/>
            <a:ext cx="12820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082" y="296451"/>
            <a:ext cx="460946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2024380" algn="l"/>
                <a:tab pos="4191635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Problem: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4800" baseline="-6944" dirty="0">
                <a:solidFill>
                  <a:srgbClr val="3333CC"/>
                </a:solidFill>
                <a:latin typeface="Comic Sans MS"/>
                <a:cs typeface="Comic Sans MS"/>
              </a:rPr>
              <a:t>Does</a:t>
            </a:r>
            <a:r>
              <a:rPr sz="4800" spc="-112" baseline="-694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37" baseline="-6944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4800" baseline="-6944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250" i="1" spc="-75" baseline="-11111" dirty="0">
                <a:latin typeface="Comic Sans MS"/>
                <a:cs typeface="Comic Sans MS"/>
              </a:rPr>
              <a:t>M</a:t>
            </a:r>
            <a:endParaRPr sz="5250" baseline="-1111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3779" y="931483"/>
            <a:ext cx="5956935" cy="572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9192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empty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400" i="1" baseline="-2314" dirty="0">
                <a:latin typeface="Comic Sans MS"/>
                <a:cs typeface="Comic Sans MS"/>
              </a:rPr>
              <a:t>L</a:t>
            </a:r>
            <a:r>
              <a:rPr sz="5100" baseline="-2450" dirty="0">
                <a:latin typeface="Comic Sans MS"/>
                <a:cs typeface="Comic Sans MS"/>
              </a:rPr>
              <a:t>(</a:t>
            </a:r>
            <a:r>
              <a:rPr sz="5400" i="1" baseline="-2314" dirty="0">
                <a:latin typeface="Comic Sans MS"/>
                <a:cs typeface="Comic Sans MS"/>
              </a:rPr>
              <a:t>M</a:t>
            </a:r>
            <a:r>
              <a:rPr sz="5100" baseline="-2450" dirty="0">
                <a:latin typeface="Comic Sans MS"/>
                <a:cs typeface="Comic Sans MS"/>
              </a:rPr>
              <a:t>)</a:t>
            </a:r>
            <a:r>
              <a:rPr sz="5100" spc="-97" baseline="-2450" dirty="0">
                <a:latin typeface="Comic Sans MS"/>
                <a:cs typeface="Comic Sans MS"/>
              </a:rPr>
              <a:t> </a:t>
            </a:r>
            <a:r>
              <a:rPr sz="5100" spc="82" baseline="-2450" dirty="0">
                <a:latin typeface="Symbol"/>
                <a:cs typeface="Symbol"/>
              </a:rPr>
              <a:t></a:t>
            </a:r>
            <a:r>
              <a:rPr sz="5100" spc="-30" baseline="-2450" dirty="0">
                <a:latin typeface="Times New Roman"/>
                <a:cs typeface="Times New Roman"/>
              </a:rPr>
              <a:t> </a:t>
            </a:r>
            <a:r>
              <a:rPr sz="5100" spc="-37" baseline="-2450" dirty="0">
                <a:latin typeface="Symbol"/>
                <a:cs typeface="Symbol"/>
              </a:rPr>
              <a:t>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?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39" y="2427378"/>
            <a:ext cx="4763135" cy="129603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75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Corresponding</a:t>
            </a:r>
            <a:r>
              <a:rPr sz="3200" spc="-13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15" dirty="0">
                <a:solidFill>
                  <a:srgbClr val="CC0099"/>
                </a:solidFill>
                <a:latin typeface="Comic Sans MS"/>
                <a:cs typeface="Comic Sans MS"/>
              </a:rPr>
              <a:t>L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CC0099"/>
                </a:solidFill>
                <a:latin typeface="Comic Sans MS"/>
                <a:cs typeface="Comic Sans MS"/>
              </a:rPr>
              <a:t>n</a:t>
            </a:r>
            <a:r>
              <a:rPr sz="3200" spc="5" dirty="0">
                <a:solidFill>
                  <a:srgbClr val="CC0099"/>
                </a:solidFill>
                <a:latin typeface="Comic Sans MS"/>
                <a:cs typeface="Comic Sans MS"/>
              </a:rPr>
              <a:t>g</a:t>
            </a:r>
            <a:r>
              <a:rPr sz="3200" spc="-35" dirty="0">
                <a:solidFill>
                  <a:srgbClr val="CC0099"/>
                </a:solidFill>
                <a:latin typeface="Comic Sans MS"/>
                <a:cs typeface="Comic Sans MS"/>
              </a:rPr>
              <a:t>u</a:t>
            </a:r>
            <a:r>
              <a:rPr sz="3200" spc="-5" dirty="0">
                <a:solidFill>
                  <a:srgbClr val="CC0099"/>
                </a:solidFill>
                <a:latin typeface="Comic Sans MS"/>
                <a:cs typeface="Comic Sans MS"/>
              </a:rPr>
              <a:t>a</a:t>
            </a:r>
            <a:r>
              <a:rPr sz="3200" spc="-1260" dirty="0">
                <a:solidFill>
                  <a:srgbClr val="CC0099"/>
                </a:solidFill>
                <a:latin typeface="Comic Sans MS"/>
                <a:cs typeface="Comic Sans MS"/>
              </a:rPr>
              <a:t>g</a:t>
            </a:r>
            <a:r>
              <a:rPr sz="1800" i="1" spc="-7" baseline="-27777" dirty="0">
                <a:latin typeface="Comic Sans MS"/>
                <a:cs typeface="Comic Sans MS"/>
              </a:rPr>
              <a:t>X</a:t>
            </a:r>
            <a:r>
              <a:rPr sz="1800" i="1" spc="89" baseline="-27777" dirty="0"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e:</a:t>
            </a:r>
            <a:endParaRPr sz="3200">
              <a:latin typeface="Comic Sans MS"/>
              <a:cs typeface="Comic Sans MS"/>
            </a:endParaRPr>
          </a:p>
          <a:p>
            <a:pPr marL="210185">
              <a:lnSpc>
                <a:spcPct val="100000"/>
              </a:lnSpc>
              <a:spcBef>
                <a:spcPts val="1245"/>
              </a:spcBef>
              <a:tabLst>
                <a:tab pos="1940560" algn="l"/>
              </a:tabLst>
            </a:pPr>
            <a:r>
              <a:rPr sz="2950" i="1" spc="-10" dirty="0">
                <a:latin typeface="Comic Sans MS"/>
                <a:cs typeface="Comic Sans MS"/>
              </a:rPr>
              <a:t>EMPTY</a:t>
            </a:r>
            <a:r>
              <a:rPr sz="2550" i="1" spc="-15" baseline="-26143" dirty="0">
                <a:latin typeface="Comic Sans MS"/>
                <a:cs typeface="Comic Sans MS"/>
              </a:rPr>
              <a:t>DFA</a:t>
            </a:r>
            <a:r>
              <a:rPr sz="2550" i="1" baseline="-26143" dirty="0">
                <a:latin typeface="Comic Sans MS"/>
                <a:cs typeface="Comic Sans MS"/>
              </a:rPr>
              <a:t>	</a:t>
            </a:r>
            <a:r>
              <a:rPr sz="2800" spc="-5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7801" y="3924346"/>
            <a:ext cx="77470" cy="414655"/>
          </a:xfrm>
          <a:custGeom>
            <a:avLst/>
            <a:gdLst/>
            <a:ahLst/>
            <a:cxnLst/>
            <a:rect l="l" t="t" r="r" b="b"/>
            <a:pathLst>
              <a:path w="77469" h="414654">
                <a:moveTo>
                  <a:pt x="77154" y="0"/>
                </a:moveTo>
                <a:lnTo>
                  <a:pt x="0" y="207369"/>
                </a:lnTo>
              </a:path>
              <a:path w="77469" h="414654">
                <a:moveTo>
                  <a:pt x="0" y="207369"/>
                </a:moveTo>
                <a:lnTo>
                  <a:pt x="77154" y="414030"/>
                </a:lnTo>
              </a:path>
            </a:pathLst>
          </a:custGeom>
          <a:ln w="14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16964" y="3916796"/>
            <a:ext cx="316230" cy="1042669"/>
            <a:chOff x="1116964" y="3916796"/>
            <a:chExt cx="316230" cy="1042669"/>
          </a:xfrm>
        </p:grpSpPr>
        <p:sp>
          <p:nvSpPr>
            <p:cNvPr id="8" name="object 8"/>
            <p:cNvSpPr/>
            <p:nvPr/>
          </p:nvSpPr>
          <p:spPr>
            <a:xfrm>
              <a:off x="1348002" y="3924346"/>
              <a:ext cx="77470" cy="414655"/>
            </a:xfrm>
            <a:custGeom>
              <a:avLst/>
              <a:gdLst/>
              <a:ahLst/>
              <a:cxnLst/>
              <a:rect l="l" t="t" r="r" b="b"/>
              <a:pathLst>
                <a:path w="77469" h="414654">
                  <a:moveTo>
                    <a:pt x="0" y="0"/>
                  </a:moveTo>
                  <a:lnTo>
                    <a:pt x="77154" y="207369"/>
                  </a:lnTo>
                </a:path>
                <a:path w="77469" h="414654">
                  <a:moveTo>
                    <a:pt x="77154" y="207369"/>
                  </a:moveTo>
                  <a:lnTo>
                    <a:pt x="0" y="414030"/>
                  </a:lnTo>
                </a:path>
              </a:pathLst>
            </a:custGeom>
            <a:ln w="14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6964" y="4348225"/>
              <a:ext cx="189865" cy="611505"/>
            </a:xfrm>
            <a:custGeom>
              <a:avLst/>
              <a:gdLst/>
              <a:ahLst/>
              <a:cxnLst/>
              <a:rect l="l" t="t" r="r" b="b"/>
              <a:pathLst>
                <a:path w="189865" h="611504">
                  <a:moveTo>
                    <a:pt x="67742" y="121588"/>
                  </a:moveTo>
                  <a:lnTo>
                    <a:pt x="55431" y="124672"/>
                  </a:lnTo>
                  <a:lnTo>
                    <a:pt x="177037" y="611124"/>
                  </a:lnTo>
                  <a:lnTo>
                    <a:pt x="189356" y="607949"/>
                  </a:lnTo>
                  <a:lnTo>
                    <a:pt x="67742" y="121588"/>
                  </a:lnTo>
                  <a:close/>
                </a:path>
                <a:path w="189865" h="611504">
                  <a:moveTo>
                    <a:pt x="30797" y="0"/>
                  </a:moveTo>
                  <a:lnTo>
                    <a:pt x="0" y="138556"/>
                  </a:lnTo>
                  <a:lnTo>
                    <a:pt x="55431" y="124672"/>
                  </a:lnTo>
                  <a:lnTo>
                    <a:pt x="52362" y="112394"/>
                  </a:lnTo>
                  <a:lnTo>
                    <a:pt x="64681" y="109347"/>
                  </a:lnTo>
                  <a:lnTo>
                    <a:pt x="116611" y="109347"/>
                  </a:lnTo>
                  <a:lnTo>
                    <a:pt x="123202" y="107696"/>
                  </a:lnTo>
                  <a:lnTo>
                    <a:pt x="30797" y="0"/>
                  </a:lnTo>
                  <a:close/>
                </a:path>
                <a:path w="189865" h="611504">
                  <a:moveTo>
                    <a:pt x="64681" y="109347"/>
                  </a:moveTo>
                  <a:lnTo>
                    <a:pt x="52362" y="112394"/>
                  </a:lnTo>
                  <a:lnTo>
                    <a:pt x="55431" y="124672"/>
                  </a:lnTo>
                  <a:lnTo>
                    <a:pt x="67742" y="121588"/>
                  </a:lnTo>
                  <a:lnTo>
                    <a:pt x="64681" y="109347"/>
                  </a:lnTo>
                  <a:close/>
                </a:path>
                <a:path w="189865" h="611504">
                  <a:moveTo>
                    <a:pt x="116611" y="109347"/>
                  </a:moveTo>
                  <a:lnTo>
                    <a:pt x="64681" y="109347"/>
                  </a:lnTo>
                  <a:lnTo>
                    <a:pt x="67742" y="121588"/>
                  </a:lnTo>
                  <a:lnTo>
                    <a:pt x="116611" y="1093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7657" y="3832428"/>
            <a:ext cx="8405495" cy="256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034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sz="2800" dirty="0">
                <a:latin typeface="Comic Sans MS"/>
                <a:cs typeface="Comic Sans MS"/>
              </a:rPr>
              <a:t>{</a:t>
            </a:r>
            <a:r>
              <a:rPr sz="2800" spc="170" dirty="0">
                <a:latin typeface="Comic Sans MS"/>
                <a:cs typeface="Comic Sans MS"/>
              </a:rPr>
              <a:t> </a:t>
            </a:r>
            <a:r>
              <a:rPr sz="2950" i="1" spc="-50" dirty="0">
                <a:latin typeface="Comic Sans MS"/>
                <a:cs typeface="Comic Sans MS"/>
              </a:rPr>
              <a:t>M</a:t>
            </a:r>
            <a:r>
              <a:rPr sz="2950" i="1" dirty="0">
                <a:latin typeface="Comic Sans MS"/>
                <a:cs typeface="Comic Sans MS"/>
              </a:rPr>
              <a:t>	</a:t>
            </a:r>
            <a:r>
              <a:rPr sz="2800" dirty="0">
                <a:latin typeface="Comic Sans MS"/>
                <a:cs typeface="Comic Sans MS"/>
              </a:rPr>
              <a:t>:</a:t>
            </a:r>
            <a:r>
              <a:rPr sz="2800" spc="-295" dirty="0">
                <a:latin typeface="Comic Sans MS"/>
                <a:cs typeface="Comic Sans MS"/>
              </a:rPr>
              <a:t> </a:t>
            </a:r>
            <a:r>
              <a:rPr sz="2950" i="1" spc="-85" dirty="0">
                <a:latin typeface="Comic Sans MS"/>
                <a:cs typeface="Comic Sans MS"/>
              </a:rPr>
              <a:t>M</a:t>
            </a:r>
            <a:r>
              <a:rPr sz="2950" i="1" spc="-175" dirty="0">
                <a:latin typeface="Comic Sans MS"/>
                <a:cs typeface="Comic Sans MS"/>
              </a:rPr>
              <a:t> </a:t>
            </a:r>
            <a:r>
              <a:rPr sz="2800" spc="85" dirty="0">
                <a:latin typeface="Comic Sans MS"/>
                <a:cs typeface="Comic Sans MS"/>
              </a:rPr>
              <a:t>is</a:t>
            </a:r>
            <a:r>
              <a:rPr sz="2800" spc="-3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3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DFA</a:t>
            </a:r>
            <a:r>
              <a:rPr sz="2800" spc="-3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that</a:t>
            </a:r>
            <a:r>
              <a:rPr sz="2800" spc="-21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accepts</a:t>
            </a:r>
            <a:r>
              <a:rPr sz="2800" spc="-200" dirty="0">
                <a:latin typeface="Comic Sans MS"/>
                <a:cs typeface="Comic Sans MS"/>
              </a:rPr>
              <a:t> </a:t>
            </a:r>
            <a:r>
              <a:rPr sz="2800" spc="-60" dirty="0">
                <a:latin typeface="Comic Sans MS"/>
                <a:cs typeface="Comic Sans MS"/>
              </a:rPr>
              <a:t>empty</a:t>
            </a:r>
            <a:r>
              <a:rPr sz="2800" spc="-9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language</a:t>
            </a:r>
            <a:r>
              <a:rPr sz="2800" spc="-70" dirty="0">
                <a:latin typeface="Comic Sans MS"/>
                <a:cs typeface="Comic Sans MS"/>
              </a:rPr>
              <a:t> </a:t>
            </a:r>
            <a:r>
              <a:rPr sz="2800" spc="30" dirty="0">
                <a:latin typeface="Symbol"/>
                <a:cs typeface="Symbol"/>
              </a:rPr>
              <a:t></a:t>
            </a:r>
            <a:r>
              <a:rPr sz="2800" spc="30" dirty="0">
                <a:latin typeface="Comic Sans MS"/>
                <a:cs typeface="Comic Sans MS"/>
              </a:rPr>
              <a:t>}</a:t>
            </a:r>
            <a:endParaRPr sz="2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2800">
              <a:latin typeface="Comic Sans MS"/>
              <a:cs typeface="Comic Sans MS"/>
            </a:endParaRPr>
          </a:p>
          <a:p>
            <a:pPr marL="12700">
              <a:lnSpc>
                <a:spcPts val="4079"/>
              </a:lnSpc>
              <a:spcBef>
                <a:spcPts val="5"/>
              </a:spcBef>
              <a:tabLst>
                <a:tab pos="3935729" algn="l"/>
                <a:tab pos="455612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Description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475" i="1" spc="-75" baseline="3805" dirty="0">
                <a:latin typeface="Comic Sans MS"/>
                <a:cs typeface="Comic Sans MS"/>
              </a:rPr>
              <a:t>M</a:t>
            </a:r>
            <a:r>
              <a:rPr sz="5475" i="1" baseline="3805" dirty="0"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  <a:p>
            <a:pPr marL="12700" marR="991235">
              <a:lnSpc>
                <a:spcPts val="4060"/>
              </a:lnSpc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(For</a:t>
            </a:r>
            <a:r>
              <a:rPr sz="275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example,</a:t>
            </a:r>
            <a:r>
              <a:rPr sz="275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75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represent</a:t>
            </a:r>
            <a:r>
              <a:rPr sz="2750" spc="2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550" i="1" baseline="-3003" dirty="0">
                <a:latin typeface="Comic Sans MS"/>
                <a:cs typeface="Comic Sans MS"/>
              </a:rPr>
              <a:t>M</a:t>
            </a:r>
            <a:r>
              <a:rPr sz="5550" i="1" spc="-75" baseline="-3003" dirty="0"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2750" spc="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string,</a:t>
            </a:r>
            <a:r>
              <a:rPr sz="2750" spc="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275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did</a:t>
            </a:r>
            <a:r>
              <a:rPr sz="275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machines)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362" y="233425"/>
            <a:ext cx="8305800" cy="1524000"/>
          </a:xfrm>
          <a:custGeom>
            <a:avLst/>
            <a:gdLst/>
            <a:ahLst/>
            <a:cxnLst/>
            <a:rect l="l" t="t" r="r" b="b"/>
            <a:pathLst>
              <a:path w="8305800" h="1524000">
                <a:moveTo>
                  <a:pt x="0" y="1524000"/>
                </a:moveTo>
                <a:lnTo>
                  <a:pt x="8305800" y="1524000"/>
                </a:lnTo>
                <a:lnTo>
                  <a:pt x="8305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78779" y="2547874"/>
            <a:ext cx="22142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(Decidable)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0610" y="1583943"/>
            <a:ext cx="7710805" cy="1914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Determine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whether</a:t>
            </a:r>
            <a:r>
              <a:rPr sz="3200" spc="-2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path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from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initial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accepting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  <a:p>
            <a:pPr marL="531495" algn="ctr">
              <a:lnSpc>
                <a:spcPct val="100000"/>
              </a:lnSpc>
              <a:spcBef>
                <a:spcPts val="1720"/>
              </a:spcBef>
              <a:tabLst>
                <a:tab pos="1702435" algn="l"/>
                <a:tab pos="5107940" algn="l"/>
              </a:tabLst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150" i="1" spc="-50" dirty="0">
                <a:latin typeface="Comic Sans MS"/>
                <a:cs typeface="Comic Sans MS"/>
              </a:rPr>
              <a:t>M</a:t>
            </a:r>
            <a:r>
              <a:rPr sz="3150" i="1" dirty="0"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spc="3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150" i="1" spc="-50" dirty="0">
                <a:latin typeface="Comic Sans MS"/>
                <a:cs typeface="Comic Sans MS"/>
              </a:rPr>
              <a:t>M</a:t>
            </a:r>
            <a:endParaRPr sz="31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457" y="157416"/>
            <a:ext cx="2269490" cy="1382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Decider</a:t>
            </a:r>
            <a:r>
              <a:rPr sz="32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for</a:t>
            </a:r>
            <a:endParaRPr sz="3200">
              <a:latin typeface="Comic Sans MS"/>
              <a:cs typeface="Comic Sans MS"/>
            </a:endParaRPr>
          </a:p>
          <a:p>
            <a:pPr marR="45720" algn="ctr">
              <a:lnSpc>
                <a:spcPct val="100000"/>
              </a:lnSpc>
              <a:spcBef>
                <a:spcPts val="29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3752" y="1054437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5" h="445769">
                <a:moveTo>
                  <a:pt x="82732" y="0"/>
                </a:moveTo>
                <a:lnTo>
                  <a:pt x="0" y="222283"/>
                </a:lnTo>
              </a:path>
              <a:path w="83185" h="445769">
                <a:moveTo>
                  <a:pt x="0" y="222283"/>
                </a:moveTo>
                <a:lnTo>
                  <a:pt x="82732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39848" y="1054437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5" h="445769">
                <a:moveTo>
                  <a:pt x="0" y="0"/>
                </a:moveTo>
                <a:lnTo>
                  <a:pt x="82704" y="222283"/>
                </a:lnTo>
              </a:path>
              <a:path w="83185" h="445769">
                <a:moveTo>
                  <a:pt x="82704" y="222283"/>
                </a:moveTo>
                <a:lnTo>
                  <a:pt x="0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509" y="116780"/>
            <a:ext cx="2464435" cy="1350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35"/>
              </a:spcBef>
              <a:tabLst>
                <a:tab pos="2303145" algn="l"/>
              </a:tabLst>
            </a:pPr>
            <a:r>
              <a:rPr sz="3300" i="1" spc="-10" dirty="0">
                <a:latin typeface="Comic Sans MS"/>
                <a:cs typeface="Comic Sans MS"/>
              </a:rPr>
              <a:t>EMPTY</a:t>
            </a:r>
            <a:r>
              <a:rPr sz="2925" i="1" spc="-15" baseline="-25641" dirty="0">
                <a:latin typeface="Comic Sans MS"/>
                <a:cs typeface="Comic Sans MS"/>
              </a:rPr>
              <a:t>DFA</a:t>
            </a:r>
            <a:r>
              <a:rPr sz="2925" i="1" baseline="-25641" dirty="0">
                <a:latin typeface="Comic Sans MS"/>
                <a:cs typeface="Comic Sans MS"/>
              </a:rPr>
              <a:t>	</a:t>
            </a:r>
            <a:r>
              <a:rPr sz="4800" spc="-75" baseline="-3472" dirty="0">
                <a:solidFill>
                  <a:srgbClr val="009900"/>
                </a:solidFill>
                <a:latin typeface="Comic Sans MS"/>
                <a:cs typeface="Comic Sans MS"/>
              </a:rPr>
              <a:t>:</a:t>
            </a:r>
            <a:endParaRPr sz="4800" baseline="-3472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590"/>
              </a:spcBef>
              <a:tabLst>
                <a:tab pos="613410" algn="l"/>
              </a:tabLst>
            </a:pPr>
            <a:r>
              <a:rPr sz="3150" i="1" spc="-50" dirty="0">
                <a:latin typeface="Comic Sans MS"/>
                <a:cs typeface="Comic Sans MS"/>
              </a:rPr>
              <a:t>M</a:t>
            </a:r>
            <a:r>
              <a:rPr sz="3150" i="1" dirty="0">
                <a:latin typeface="Comic Sans MS"/>
                <a:cs typeface="Comic Sans MS"/>
              </a:rPr>
              <a:t>	</a:t>
            </a:r>
            <a:r>
              <a:rPr sz="4800" spc="-75" baseline="-9548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4800" baseline="-9548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2625" y="3581458"/>
            <a:ext cx="2976880" cy="1305560"/>
            <a:chOff x="1452625" y="3581458"/>
            <a:chExt cx="2976880" cy="1305560"/>
          </a:xfrm>
        </p:grpSpPr>
        <p:sp>
          <p:nvSpPr>
            <p:cNvPr id="8" name="object 8"/>
            <p:cNvSpPr/>
            <p:nvPr/>
          </p:nvSpPr>
          <p:spPr>
            <a:xfrm>
              <a:off x="1833625" y="3586226"/>
              <a:ext cx="2590800" cy="1295400"/>
            </a:xfrm>
            <a:custGeom>
              <a:avLst/>
              <a:gdLst/>
              <a:ahLst/>
              <a:cxnLst/>
              <a:rect l="l" t="t" r="r" b="b"/>
              <a:pathLst>
                <a:path w="2590800" h="1295400">
                  <a:moveTo>
                    <a:pt x="0" y="1295400"/>
                  </a:moveTo>
                  <a:lnTo>
                    <a:pt x="2590800" y="12954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2225" y="4043426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0" y="266700"/>
                  </a:moveTo>
                  <a:lnTo>
                    <a:pt x="5027" y="222997"/>
                  </a:lnTo>
                  <a:lnTo>
                    <a:pt x="19349" y="182891"/>
                  </a:lnTo>
                  <a:lnTo>
                    <a:pt x="41827" y="147521"/>
                  </a:lnTo>
                  <a:lnTo>
                    <a:pt x="71321" y="118027"/>
                  </a:lnTo>
                  <a:lnTo>
                    <a:pt x="106691" y="95549"/>
                  </a:lnTo>
                  <a:lnTo>
                    <a:pt x="146797" y="81227"/>
                  </a:lnTo>
                  <a:lnTo>
                    <a:pt x="190500" y="76200"/>
                  </a:lnTo>
                  <a:lnTo>
                    <a:pt x="234162" y="81227"/>
                  </a:lnTo>
                  <a:lnTo>
                    <a:pt x="274253" y="95549"/>
                  </a:lnTo>
                  <a:lnTo>
                    <a:pt x="309625" y="118027"/>
                  </a:lnTo>
                  <a:lnTo>
                    <a:pt x="339132" y="147521"/>
                  </a:lnTo>
                  <a:lnTo>
                    <a:pt x="361627" y="182891"/>
                  </a:lnTo>
                  <a:lnTo>
                    <a:pt x="375965" y="222997"/>
                  </a:lnTo>
                  <a:lnTo>
                    <a:pt x="381000" y="266700"/>
                  </a:lnTo>
                  <a:lnTo>
                    <a:pt x="375965" y="310362"/>
                  </a:lnTo>
                  <a:lnTo>
                    <a:pt x="361627" y="350453"/>
                  </a:lnTo>
                  <a:lnTo>
                    <a:pt x="339132" y="385825"/>
                  </a:lnTo>
                  <a:lnTo>
                    <a:pt x="309625" y="415332"/>
                  </a:lnTo>
                  <a:lnTo>
                    <a:pt x="274253" y="437827"/>
                  </a:lnTo>
                  <a:lnTo>
                    <a:pt x="234162" y="452165"/>
                  </a:lnTo>
                  <a:lnTo>
                    <a:pt x="190500" y="457200"/>
                  </a:lnTo>
                  <a:lnTo>
                    <a:pt x="146797" y="452165"/>
                  </a:lnTo>
                  <a:lnTo>
                    <a:pt x="106691" y="437827"/>
                  </a:lnTo>
                  <a:lnTo>
                    <a:pt x="71321" y="415332"/>
                  </a:lnTo>
                  <a:lnTo>
                    <a:pt x="41827" y="385825"/>
                  </a:lnTo>
                  <a:lnTo>
                    <a:pt x="19349" y="350453"/>
                  </a:lnTo>
                  <a:lnTo>
                    <a:pt x="5027" y="310362"/>
                  </a:lnTo>
                  <a:lnTo>
                    <a:pt x="0" y="266700"/>
                  </a:lnTo>
                  <a:close/>
                </a:path>
                <a:path w="2133600" h="533400">
                  <a:moveTo>
                    <a:pt x="1676400" y="266700"/>
                  </a:moveTo>
                  <a:lnTo>
                    <a:pt x="1681427" y="222997"/>
                  </a:lnTo>
                  <a:lnTo>
                    <a:pt x="1695749" y="182891"/>
                  </a:lnTo>
                  <a:lnTo>
                    <a:pt x="1718227" y="147521"/>
                  </a:lnTo>
                  <a:lnTo>
                    <a:pt x="1747721" y="118027"/>
                  </a:lnTo>
                  <a:lnTo>
                    <a:pt x="1783091" y="95549"/>
                  </a:lnTo>
                  <a:lnTo>
                    <a:pt x="1823197" y="81227"/>
                  </a:lnTo>
                  <a:lnTo>
                    <a:pt x="1866900" y="76200"/>
                  </a:lnTo>
                  <a:lnTo>
                    <a:pt x="1910562" y="81227"/>
                  </a:lnTo>
                  <a:lnTo>
                    <a:pt x="1950653" y="95549"/>
                  </a:lnTo>
                  <a:lnTo>
                    <a:pt x="1986025" y="118027"/>
                  </a:lnTo>
                  <a:lnTo>
                    <a:pt x="2015532" y="147521"/>
                  </a:lnTo>
                  <a:lnTo>
                    <a:pt x="2038027" y="182891"/>
                  </a:lnTo>
                  <a:lnTo>
                    <a:pt x="2052365" y="222997"/>
                  </a:lnTo>
                  <a:lnTo>
                    <a:pt x="2057400" y="266700"/>
                  </a:lnTo>
                  <a:lnTo>
                    <a:pt x="2052365" y="310362"/>
                  </a:lnTo>
                  <a:lnTo>
                    <a:pt x="2038027" y="350453"/>
                  </a:lnTo>
                  <a:lnTo>
                    <a:pt x="2015532" y="385825"/>
                  </a:lnTo>
                  <a:lnTo>
                    <a:pt x="1986025" y="415332"/>
                  </a:lnTo>
                  <a:lnTo>
                    <a:pt x="1950653" y="437827"/>
                  </a:lnTo>
                  <a:lnTo>
                    <a:pt x="1910562" y="452165"/>
                  </a:lnTo>
                  <a:lnTo>
                    <a:pt x="1866900" y="457200"/>
                  </a:lnTo>
                  <a:lnTo>
                    <a:pt x="1823197" y="452165"/>
                  </a:lnTo>
                  <a:lnTo>
                    <a:pt x="1783091" y="437827"/>
                  </a:lnTo>
                  <a:lnTo>
                    <a:pt x="1747721" y="415332"/>
                  </a:lnTo>
                  <a:lnTo>
                    <a:pt x="1718227" y="385825"/>
                  </a:lnTo>
                  <a:lnTo>
                    <a:pt x="1695749" y="350453"/>
                  </a:lnTo>
                  <a:lnTo>
                    <a:pt x="1681427" y="310362"/>
                  </a:lnTo>
                  <a:lnTo>
                    <a:pt x="1676400" y="266700"/>
                  </a:lnTo>
                  <a:close/>
                </a:path>
                <a:path w="2133600" h="533400">
                  <a:moveTo>
                    <a:pt x="1600200" y="266700"/>
                  </a:moveTo>
                  <a:lnTo>
                    <a:pt x="1604496" y="218753"/>
                  </a:lnTo>
                  <a:lnTo>
                    <a:pt x="1616882" y="173629"/>
                  </a:lnTo>
                  <a:lnTo>
                    <a:pt x="1636606" y="132080"/>
                  </a:lnTo>
                  <a:lnTo>
                    <a:pt x="1662916" y="94858"/>
                  </a:lnTo>
                  <a:lnTo>
                    <a:pt x="1695058" y="62716"/>
                  </a:lnTo>
                  <a:lnTo>
                    <a:pt x="1732279" y="36406"/>
                  </a:lnTo>
                  <a:lnTo>
                    <a:pt x="1773829" y="16682"/>
                  </a:lnTo>
                  <a:lnTo>
                    <a:pt x="1818953" y="4296"/>
                  </a:lnTo>
                  <a:lnTo>
                    <a:pt x="1866900" y="0"/>
                  </a:lnTo>
                  <a:lnTo>
                    <a:pt x="1914812" y="4296"/>
                  </a:lnTo>
                  <a:lnTo>
                    <a:pt x="1959919" y="16682"/>
                  </a:lnTo>
                  <a:lnTo>
                    <a:pt x="2001463" y="36406"/>
                  </a:lnTo>
                  <a:lnTo>
                    <a:pt x="2038689" y="62716"/>
                  </a:lnTo>
                  <a:lnTo>
                    <a:pt x="2070842" y="94858"/>
                  </a:lnTo>
                  <a:lnTo>
                    <a:pt x="2097165" y="132080"/>
                  </a:lnTo>
                  <a:lnTo>
                    <a:pt x="2116902" y="173629"/>
                  </a:lnTo>
                  <a:lnTo>
                    <a:pt x="2129299" y="218753"/>
                  </a:lnTo>
                  <a:lnTo>
                    <a:pt x="2133600" y="266700"/>
                  </a:lnTo>
                  <a:lnTo>
                    <a:pt x="2129299" y="314612"/>
                  </a:lnTo>
                  <a:lnTo>
                    <a:pt x="2116902" y="359719"/>
                  </a:lnTo>
                  <a:lnTo>
                    <a:pt x="2097165" y="401263"/>
                  </a:lnTo>
                  <a:lnTo>
                    <a:pt x="2070842" y="438489"/>
                  </a:lnTo>
                  <a:lnTo>
                    <a:pt x="2038689" y="470642"/>
                  </a:lnTo>
                  <a:lnTo>
                    <a:pt x="2001463" y="496965"/>
                  </a:lnTo>
                  <a:lnTo>
                    <a:pt x="1959919" y="516702"/>
                  </a:lnTo>
                  <a:lnTo>
                    <a:pt x="1914812" y="529099"/>
                  </a:lnTo>
                  <a:lnTo>
                    <a:pt x="1866900" y="533400"/>
                  </a:lnTo>
                  <a:lnTo>
                    <a:pt x="1818953" y="529099"/>
                  </a:lnTo>
                  <a:lnTo>
                    <a:pt x="1773829" y="516702"/>
                  </a:lnTo>
                  <a:lnTo>
                    <a:pt x="1732280" y="496965"/>
                  </a:lnTo>
                  <a:lnTo>
                    <a:pt x="1695058" y="470642"/>
                  </a:lnTo>
                  <a:lnTo>
                    <a:pt x="1662916" y="438489"/>
                  </a:lnTo>
                  <a:lnTo>
                    <a:pt x="1636606" y="401263"/>
                  </a:lnTo>
                  <a:lnTo>
                    <a:pt x="1616882" y="359719"/>
                  </a:lnTo>
                  <a:lnTo>
                    <a:pt x="1604496" y="314612"/>
                  </a:lnTo>
                  <a:lnTo>
                    <a:pt x="160020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2626" y="3939032"/>
              <a:ext cx="2286000" cy="563880"/>
            </a:xfrm>
            <a:custGeom>
              <a:avLst/>
              <a:gdLst/>
              <a:ahLst/>
              <a:cxnLst/>
              <a:rect l="l" t="t" r="r" b="b"/>
              <a:pathLst>
                <a:path w="2286000" h="563879">
                  <a:moveTo>
                    <a:pt x="609473" y="332867"/>
                  </a:moveTo>
                  <a:lnTo>
                    <a:pt x="596773" y="326517"/>
                  </a:lnTo>
                  <a:lnTo>
                    <a:pt x="533273" y="294767"/>
                  </a:lnTo>
                  <a:lnTo>
                    <a:pt x="533273" y="326517"/>
                  </a:lnTo>
                  <a:lnTo>
                    <a:pt x="0" y="326517"/>
                  </a:lnTo>
                  <a:lnTo>
                    <a:pt x="0" y="339217"/>
                  </a:lnTo>
                  <a:lnTo>
                    <a:pt x="533273" y="339217"/>
                  </a:lnTo>
                  <a:lnTo>
                    <a:pt x="533273" y="370967"/>
                  </a:lnTo>
                  <a:lnTo>
                    <a:pt x="596773" y="339217"/>
                  </a:lnTo>
                  <a:lnTo>
                    <a:pt x="609473" y="332867"/>
                  </a:lnTo>
                  <a:close/>
                </a:path>
                <a:path w="2286000" h="563879">
                  <a:moveTo>
                    <a:pt x="1015238" y="287020"/>
                  </a:moveTo>
                  <a:lnTo>
                    <a:pt x="1003554" y="282321"/>
                  </a:lnTo>
                  <a:lnTo>
                    <a:pt x="984631" y="329438"/>
                  </a:lnTo>
                  <a:lnTo>
                    <a:pt x="996442" y="334137"/>
                  </a:lnTo>
                  <a:lnTo>
                    <a:pt x="1015238" y="287020"/>
                  </a:lnTo>
                  <a:close/>
                </a:path>
                <a:path w="2286000" h="563879">
                  <a:moveTo>
                    <a:pt x="1050290" y="205613"/>
                  </a:moveTo>
                  <a:lnTo>
                    <a:pt x="1038860" y="200279"/>
                  </a:lnTo>
                  <a:lnTo>
                    <a:pt x="1032383" y="214122"/>
                  </a:lnTo>
                  <a:lnTo>
                    <a:pt x="1022731" y="235966"/>
                  </a:lnTo>
                  <a:lnTo>
                    <a:pt x="1018159" y="246888"/>
                  </a:lnTo>
                  <a:lnTo>
                    <a:pt x="1029843" y="251841"/>
                  </a:lnTo>
                  <a:lnTo>
                    <a:pt x="1034542" y="240919"/>
                  </a:lnTo>
                  <a:lnTo>
                    <a:pt x="1043940" y="219329"/>
                  </a:lnTo>
                  <a:lnTo>
                    <a:pt x="1050290" y="205613"/>
                  </a:lnTo>
                  <a:close/>
                </a:path>
                <a:path w="2286000" h="563879">
                  <a:moveTo>
                    <a:pt x="1093724" y="129921"/>
                  </a:moveTo>
                  <a:lnTo>
                    <a:pt x="1083691" y="122174"/>
                  </a:lnTo>
                  <a:lnTo>
                    <a:pt x="1080516" y="126111"/>
                  </a:lnTo>
                  <a:lnTo>
                    <a:pt x="1070864" y="140335"/>
                  </a:lnTo>
                  <a:lnTo>
                    <a:pt x="1061212" y="156337"/>
                  </a:lnTo>
                  <a:lnTo>
                    <a:pt x="1056005" y="165862"/>
                  </a:lnTo>
                  <a:lnTo>
                    <a:pt x="1067181" y="171958"/>
                  </a:lnTo>
                  <a:lnTo>
                    <a:pt x="1072261" y="162433"/>
                  </a:lnTo>
                  <a:lnTo>
                    <a:pt x="1081659" y="146812"/>
                  </a:lnTo>
                  <a:lnTo>
                    <a:pt x="1091057" y="133350"/>
                  </a:lnTo>
                  <a:lnTo>
                    <a:pt x="1093724" y="129921"/>
                  </a:lnTo>
                  <a:close/>
                </a:path>
                <a:path w="2286000" h="563879">
                  <a:moveTo>
                    <a:pt x="1163701" y="117602"/>
                  </a:moveTo>
                  <a:lnTo>
                    <a:pt x="1162050" y="114300"/>
                  </a:lnTo>
                  <a:lnTo>
                    <a:pt x="1161884" y="114046"/>
                  </a:lnTo>
                  <a:lnTo>
                    <a:pt x="1159598" y="110490"/>
                  </a:lnTo>
                  <a:lnTo>
                    <a:pt x="1158938" y="109474"/>
                  </a:lnTo>
                  <a:lnTo>
                    <a:pt x="1157884" y="107823"/>
                  </a:lnTo>
                  <a:lnTo>
                    <a:pt x="1157478" y="107188"/>
                  </a:lnTo>
                  <a:lnTo>
                    <a:pt x="1157414" y="107061"/>
                  </a:lnTo>
                  <a:lnTo>
                    <a:pt x="1157224" y="106680"/>
                  </a:lnTo>
                  <a:lnTo>
                    <a:pt x="1156970" y="106426"/>
                  </a:lnTo>
                  <a:lnTo>
                    <a:pt x="1156741" y="106172"/>
                  </a:lnTo>
                  <a:lnTo>
                    <a:pt x="1156525" y="105918"/>
                  </a:lnTo>
                  <a:lnTo>
                    <a:pt x="1155763" y="105029"/>
                  </a:lnTo>
                  <a:lnTo>
                    <a:pt x="1152398" y="101092"/>
                  </a:lnTo>
                  <a:lnTo>
                    <a:pt x="1152144" y="100711"/>
                  </a:lnTo>
                  <a:lnTo>
                    <a:pt x="1151763" y="100457"/>
                  </a:lnTo>
                  <a:lnTo>
                    <a:pt x="1146683" y="96774"/>
                  </a:lnTo>
                  <a:lnTo>
                    <a:pt x="1146175" y="96520"/>
                  </a:lnTo>
                  <a:lnTo>
                    <a:pt x="1145794" y="96266"/>
                  </a:lnTo>
                  <a:lnTo>
                    <a:pt x="1145286" y="96012"/>
                  </a:lnTo>
                  <a:lnTo>
                    <a:pt x="1140587" y="94107"/>
                  </a:lnTo>
                  <a:lnTo>
                    <a:pt x="1140206" y="93980"/>
                  </a:lnTo>
                  <a:lnTo>
                    <a:pt x="1139952" y="93980"/>
                  </a:lnTo>
                  <a:lnTo>
                    <a:pt x="1139698" y="93853"/>
                  </a:lnTo>
                  <a:lnTo>
                    <a:pt x="1134872" y="92710"/>
                  </a:lnTo>
                  <a:lnTo>
                    <a:pt x="1134491" y="92583"/>
                  </a:lnTo>
                  <a:lnTo>
                    <a:pt x="1133602" y="92583"/>
                  </a:lnTo>
                  <a:lnTo>
                    <a:pt x="1128903" y="92329"/>
                  </a:lnTo>
                  <a:lnTo>
                    <a:pt x="1128268" y="92329"/>
                  </a:lnTo>
                  <a:lnTo>
                    <a:pt x="1127887" y="92456"/>
                  </a:lnTo>
                  <a:lnTo>
                    <a:pt x="1123188" y="92964"/>
                  </a:lnTo>
                  <a:lnTo>
                    <a:pt x="1122807" y="92964"/>
                  </a:lnTo>
                  <a:lnTo>
                    <a:pt x="1122426" y="93091"/>
                  </a:lnTo>
                  <a:lnTo>
                    <a:pt x="1122172" y="93218"/>
                  </a:lnTo>
                  <a:lnTo>
                    <a:pt x="1116584" y="94742"/>
                  </a:lnTo>
                  <a:lnTo>
                    <a:pt x="1114679" y="95631"/>
                  </a:lnTo>
                  <a:lnTo>
                    <a:pt x="1119886" y="107188"/>
                  </a:lnTo>
                  <a:lnTo>
                    <a:pt x="1121664" y="106426"/>
                  </a:lnTo>
                  <a:lnTo>
                    <a:pt x="1125105" y="105537"/>
                  </a:lnTo>
                  <a:lnTo>
                    <a:pt x="1125461" y="105448"/>
                  </a:lnTo>
                  <a:lnTo>
                    <a:pt x="1125791" y="105410"/>
                  </a:lnTo>
                  <a:lnTo>
                    <a:pt x="1129055" y="105067"/>
                  </a:lnTo>
                  <a:lnTo>
                    <a:pt x="1132954" y="105283"/>
                  </a:lnTo>
                  <a:lnTo>
                    <a:pt x="1152398" y="123317"/>
                  </a:lnTo>
                  <a:lnTo>
                    <a:pt x="1163701" y="117602"/>
                  </a:lnTo>
                  <a:close/>
                </a:path>
                <a:path w="2286000" h="563879">
                  <a:moveTo>
                    <a:pt x="1191768" y="203327"/>
                  </a:moveTo>
                  <a:lnTo>
                    <a:pt x="1191641" y="203073"/>
                  </a:lnTo>
                  <a:lnTo>
                    <a:pt x="1187704" y="187452"/>
                  </a:lnTo>
                  <a:lnTo>
                    <a:pt x="1183640" y="172593"/>
                  </a:lnTo>
                  <a:lnTo>
                    <a:pt x="1179449" y="158623"/>
                  </a:lnTo>
                  <a:lnTo>
                    <a:pt x="1177925" y="153924"/>
                  </a:lnTo>
                  <a:lnTo>
                    <a:pt x="1165860" y="157861"/>
                  </a:lnTo>
                  <a:lnTo>
                    <a:pt x="1167384" y="162433"/>
                  </a:lnTo>
                  <a:lnTo>
                    <a:pt x="1171448" y="176149"/>
                  </a:lnTo>
                  <a:lnTo>
                    <a:pt x="1175385" y="190754"/>
                  </a:lnTo>
                  <a:lnTo>
                    <a:pt x="1179322" y="206248"/>
                  </a:lnTo>
                  <a:lnTo>
                    <a:pt x="1179449" y="206375"/>
                  </a:lnTo>
                  <a:lnTo>
                    <a:pt x="1191768" y="203327"/>
                  </a:lnTo>
                  <a:close/>
                </a:path>
                <a:path w="2286000" h="563879">
                  <a:moveTo>
                    <a:pt x="1211961" y="289941"/>
                  </a:moveTo>
                  <a:lnTo>
                    <a:pt x="1207643" y="271018"/>
                  </a:lnTo>
                  <a:lnTo>
                    <a:pt x="1200531" y="240411"/>
                  </a:lnTo>
                  <a:lnTo>
                    <a:pt x="1188212" y="243332"/>
                  </a:lnTo>
                  <a:lnTo>
                    <a:pt x="1195197" y="273812"/>
                  </a:lnTo>
                  <a:lnTo>
                    <a:pt x="1199642" y="292862"/>
                  </a:lnTo>
                  <a:lnTo>
                    <a:pt x="1211961" y="289941"/>
                  </a:lnTo>
                  <a:close/>
                </a:path>
                <a:path w="2286000" h="563879">
                  <a:moveTo>
                    <a:pt x="1233551" y="375793"/>
                  </a:moveTo>
                  <a:lnTo>
                    <a:pt x="1228725" y="358013"/>
                  </a:lnTo>
                  <a:lnTo>
                    <a:pt x="1224280" y="341249"/>
                  </a:lnTo>
                  <a:lnTo>
                    <a:pt x="1220851" y="327025"/>
                  </a:lnTo>
                  <a:lnTo>
                    <a:pt x="1208405" y="329946"/>
                  </a:lnTo>
                  <a:lnTo>
                    <a:pt x="1211961" y="344297"/>
                  </a:lnTo>
                  <a:lnTo>
                    <a:pt x="1216406" y="361315"/>
                  </a:lnTo>
                  <a:lnTo>
                    <a:pt x="1220978" y="377698"/>
                  </a:lnTo>
                  <a:lnTo>
                    <a:pt x="1221359" y="379349"/>
                  </a:lnTo>
                  <a:lnTo>
                    <a:pt x="1233551" y="375793"/>
                  </a:lnTo>
                  <a:close/>
                </a:path>
                <a:path w="2286000" h="563879">
                  <a:moveTo>
                    <a:pt x="1265047" y="456819"/>
                  </a:moveTo>
                  <a:lnTo>
                    <a:pt x="1247394" y="418973"/>
                  </a:lnTo>
                  <a:lnTo>
                    <a:pt x="1244981" y="411861"/>
                  </a:lnTo>
                  <a:lnTo>
                    <a:pt x="1232916" y="416052"/>
                  </a:lnTo>
                  <a:lnTo>
                    <a:pt x="1251712" y="459486"/>
                  </a:lnTo>
                  <a:lnTo>
                    <a:pt x="1254252" y="463550"/>
                  </a:lnTo>
                  <a:lnTo>
                    <a:pt x="1265047" y="456819"/>
                  </a:lnTo>
                  <a:close/>
                </a:path>
                <a:path w="2286000" h="563879">
                  <a:moveTo>
                    <a:pt x="1333500" y="463169"/>
                  </a:moveTo>
                  <a:lnTo>
                    <a:pt x="1323594" y="455295"/>
                  </a:lnTo>
                  <a:lnTo>
                    <a:pt x="1322451" y="456819"/>
                  </a:lnTo>
                  <a:lnTo>
                    <a:pt x="1314450" y="465582"/>
                  </a:lnTo>
                  <a:lnTo>
                    <a:pt x="1288288" y="478663"/>
                  </a:lnTo>
                  <a:lnTo>
                    <a:pt x="1289138" y="478777"/>
                  </a:lnTo>
                  <a:lnTo>
                    <a:pt x="1290193" y="478917"/>
                  </a:lnTo>
                  <a:lnTo>
                    <a:pt x="1289138" y="478777"/>
                  </a:lnTo>
                  <a:lnTo>
                    <a:pt x="1285494" y="490855"/>
                  </a:lnTo>
                  <a:lnTo>
                    <a:pt x="1286637" y="491109"/>
                  </a:lnTo>
                  <a:lnTo>
                    <a:pt x="1287145" y="491363"/>
                  </a:lnTo>
                  <a:lnTo>
                    <a:pt x="1288415" y="491363"/>
                  </a:lnTo>
                  <a:lnTo>
                    <a:pt x="1295400" y="491236"/>
                  </a:lnTo>
                  <a:lnTo>
                    <a:pt x="1296416" y="491236"/>
                  </a:lnTo>
                  <a:lnTo>
                    <a:pt x="1318653" y="478790"/>
                  </a:lnTo>
                  <a:lnTo>
                    <a:pt x="1318933" y="478536"/>
                  </a:lnTo>
                  <a:lnTo>
                    <a:pt x="1295209" y="478548"/>
                  </a:lnTo>
                  <a:lnTo>
                    <a:pt x="1318933" y="478536"/>
                  </a:lnTo>
                  <a:lnTo>
                    <a:pt x="1322832" y="475107"/>
                  </a:lnTo>
                  <a:lnTo>
                    <a:pt x="1331849" y="465328"/>
                  </a:lnTo>
                  <a:lnTo>
                    <a:pt x="1333500" y="463169"/>
                  </a:lnTo>
                  <a:close/>
                </a:path>
                <a:path w="2286000" h="563879">
                  <a:moveTo>
                    <a:pt x="1382014" y="387604"/>
                  </a:moveTo>
                  <a:lnTo>
                    <a:pt x="1370965" y="381508"/>
                  </a:lnTo>
                  <a:lnTo>
                    <a:pt x="1368806" y="385445"/>
                  </a:lnTo>
                  <a:lnTo>
                    <a:pt x="1358900" y="402717"/>
                  </a:lnTo>
                  <a:lnTo>
                    <a:pt x="1349375" y="418592"/>
                  </a:lnTo>
                  <a:lnTo>
                    <a:pt x="1345311" y="424815"/>
                  </a:lnTo>
                  <a:lnTo>
                    <a:pt x="1355979" y="431673"/>
                  </a:lnTo>
                  <a:lnTo>
                    <a:pt x="1360043" y="425577"/>
                  </a:lnTo>
                  <a:lnTo>
                    <a:pt x="1369822" y="409321"/>
                  </a:lnTo>
                  <a:lnTo>
                    <a:pt x="1379855" y="391668"/>
                  </a:lnTo>
                  <a:lnTo>
                    <a:pt x="1382014" y="387604"/>
                  </a:lnTo>
                  <a:close/>
                </a:path>
                <a:path w="2286000" h="563879">
                  <a:moveTo>
                    <a:pt x="1423416" y="308610"/>
                  </a:moveTo>
                  <a:lnTo>
                    <a:pt x="1411986" y="302895"/>
                  </a:lnTo>
                  <a:lnTo>
                    <a:pt x="1410081" y="306959"/>
                  </a:lnTo>
                  <a:lnTo>
                    <a:pt x="1399540" y="327660"/>
                  </a:lnTo>
                  <a:lnTo>
                    <a:pt x="1389126" y="347726"/>
                  </a:lnTo>
                  <a:lnTo>
                    <a:pt x="1388999" y="348107"/>
                  </a:lnTo>
                  <a:lnTo>
                    <a:pt x="1400175" y="353949"/>
                  </a:lnTo>
                  <a:lnTo>
                    <a:pt x="1400429" y="353695"/>
                  </a:lnTo>
                  <a:lnTo>
                    <a:pt x="1410843" y="333502"/>
                  </a:lnTo>
                  <a:lnTo>
                    <a:pt x="1421384" y="312674"/>
                  </a:lnTo>
                  <a:lnTo>
                    <a:pt x="1423416" y="308610"/>
                  </a:lnTo>
                  <a:close/>
                </a:path>
                <a:path w="2286000" h="563879">
                  <a:moveTo>
                    <a:pt x="1463167" y="229108"/>
                  </a:moveTo>
                  <a:lnTo>
                    <a:pt x="1451737" y="223393"/>
                  </a:lnTo>
                  <a:lnTo>
                    <a:pt x="1429004" y="268859"/>
                  </a:lnTo>
                  <a:lnTo>
                    <a:pt x="1440434" y="274574"/>
                  </a:lnTo>
                  <a:lnTo>
                    <a:pt x="1453388" y="248412"/>
                  </a:lnTo>
                  <a:lnTo>
                    <a:pt x="1463167" y="229108"/>
                  </a:lnTo>
                  <a:close/>
                </a:path>
                <a:path w="2286000" h="563879">
                  <a:moveTo>
                    <a:pt x="1503680" y="150114"/>
                  </a:moveTo>
                  <a:lnTo>
                    <a:pt x="1492504" y="144145"/>
                  </a:lnTo>
                  <a:lnTo>
                    <a:pt x="1484630" y="158877"/>
                  </a:lnTo>
                  <a:lnTo>
                    <a:pt x="1474089" y="179197"/>
                  </a:lnTo>
                  <a:lnTo>
                    <a:pt x="1468882" y="189357"/>
                  </a:lnTo>
                  <a:lnTo>
                    <a:pt x="1480185" y="195072"/>
                  </a:lnTo>
                  <a:lnTo>
                    <a:pt x="1485392" y="184912"/>
                  </a:lnTo>
                  <a:lnTo>
                    <a:pt x="1495933" y="164719"/>
                  </a:lnTo>
                  <a:lnTo>
                    <a:pt x="1503680" y="150114"/>
                  </a:lnTo>
                  <a:close/>
                </a:path>
                <a:path w="2286000" h="563879">
                  <a:moveTo>
                    <a:pt x="1548892" y="74676"/>
                  </a:moveTo>
                  <a:lnTo>
                    <a:pt x="1538605" y="67310"/>
                  </a:lnTo>
                  <a:lnTo>
                    <a:pt x="1535430" y="71628"/>
                  </a:lnTo>
                  <a:lnTo>
                    <a:pt x="1525651" y="86614"/>
                  </a:lnTo>
                  <a:lnTo>
                    <a:pt x="1515745" y="102997"/>
                  </a:lnTo>
                  <a:lnTo>
                    <a:pt x="1511173" y="110744"/>
                  </a:lnTo>
                  <a:lnTo>
                    <a:pt x="1522095" y="117094"/>
                  </a:lnTo>
                  <a:lnTo>
                    <a:pt x="1526667" y="109347"/>
                  </a:lnTo>
                  <a:lnTo>
                    <a:pt x="1536446" y="93218"/>
                  </a:lnTo>
                  <a:lnTo>
                    <a:pt x="1546098" y="78613"/>
                  </a:lnTo>
                  <a:lnTo>
                    <a:pt x="1548892" y="74676"/>
                  </a:lnTo>
                  <a:close/>
                </a:path>
                <a:path w="2286000" h="563879">
                  <a:moveTo>
                    <a:pt x="1615948" y="26924"/>
                  </a:moveTo>
                  <a:lnTo>
                    <a:pt x="1614043" y="25273"/>
                  </a:lnTo>
                  <a:lnTo>
                    <a:pt x="1610868" y="22860"/>
                  </a:lnTo>
                  <a:lnTo>
                    <a:pt x="1610614" y="22733"/>
                  </a:lnTo>
                  <a:lnTo>
                    <a:pt x="1610233" y="22479"/>
                  </a:lnTo>
                  <a:lnTo>
                    <a:pt x="1606550" y="20701"/>
                  </a:lnTo>
                  <a:lnTo>
                    <a:pt x="1606169" y="20447"/>
                  </a:lnTo>
                  <a:lnTo>
                    <a:pt x="1605915" y="20320"/>
                  </a:lnTo>
                  <a:lnTo>
                    <a:pt x="1605661" y="20320"/>
                  </a:lnTo>
                  <a:lnTo>
                    <a:pt x="1602105" y="19177"/>
                  </a:lnTo>
                  <a:lnTo>
                    <a:pt x="1601597" y="18923"/>
                  </a:lnTo>
                  <a:lnTo>
                    <a:pt x="1601089" y="18923"/>
                  </a:lnTo>
                  <a:lnTo>
                    <a:pt x="1600581" y="18796"/>
                  </a:lnTo>
                  <a:lnTo>
                    <a:pt x="1597025" y="18542"/>
                  </a:lnTo>
                  <a:lnTo>
                    <a:pt x="1595755" y="18542"/>
                  </a:lnTo>
                  <a:lnTo>
                    <a:pt x="1591183" y="19177"/>
                  </a:lnTo>
                  <a:lnTo>
                    <a:pt x="1587246" y="20320"/>
                  </a:lnTo>
                  <a:lnTo>
                    <a:pt x="1586992" y="20320"/>
                  </a:lnTo>
                  <a:lnTo>
                    <a:pt x="1563116" y="37084"/>
                  </a:lnTo>
                  <a:lnTo>
                    <a:pt x="1572387" y="45720"/>
                  </a:lnTo>
                  <a:lnTo>
                    <a:pt x="1573022" y="45085"/>
                  </a:lnTo>
                  <a:lnTo>
                    <a:pt x="1581023" y="38100"/>
                  </a:lnTo>
                  <a:lnTo>
                    <a:pt x="1584706" y="35560"/>
                  </a:lnTo>
                  <a:lnTo>
                    <a:pt x="1588135" y="33655"/>
                  </a:lnTo>
                  <a:lnTo>
                    <a:pt x="1590827" y="32512"/>
                  </a:lnTo>
                  <a:lnTo>
                    <a:pt x="1591284" y="32321"/>
                  </a:lnTo>
                  <a:lnTo>
                    <a:pt x="1590548" y="32512"/>
                  </a:lnTo>
                  <a:lnTo>
                    <a:pt x="1591437" y="32258"/>
                  </a:lnTo>
                  <a:lnTo>
                    <a:pt x="1591284" y="32321"/>
                  </a:lnTo>
                  <a:lnTo>
                    <a:pt x="1591525" y="32258"/>
                  </a:lnTo>
                  <a:lnTo>
                    <a:pt x="1594485" y="31496"/>
                  </a:lnTo>
                  <a:lnTo>
                    <a:pt x="1596720" y="31292"/>
                  </a:lnTo>
                  <a:lnTo>
                    <a:pt x="1598752" y="31432"/>
                  </a:lnTo>
                  <a:lnTo>
                    <a:pt x="1601419" y="32296"/>
                  </a:lnTo>
                  <a:lnTo>
                    <a:pt x="1600835" y="32004"/>
                  </a:lnTo>
                  <a:lnTo>
                    <a:pt x="1601520" y="32321"/>
                  </a:lnTo>
                  <a:lnTo>
                    <a:pt x="1601724" y="32385"/>
                  </a:lnTo>
                  <a:lnTo>
                    <a:pt x="1601419" y="32296"/>
                  </a:lnTo>
                  <a:lnTo>
                    <a:pt x="1601622" y="32385"/>
                  </a:lnTo>
                  <a:lnTo>
                    <a:pt x="1603654" y="33375"/>
                  </a:lnTo>
                  <a:lnTo>
                    <a:pt x="1606550" y="35560"/>
                  </a:lnTo>
                  <a:lnTo>
                    <a:pt x="1607185" y="36195"/>
                  </a:lnTo>
                  <a:lnTo>
                    <a:pt x="1609585" y="33655"/>
                  </a:lnTo>
                  <a:lnTo>
                    <a:pt x="1610055" y="33147"/>
                  </a:lnTo>
                  <a:lnTo>
                    <a:pt x="1611134" y="32004"/>
                  </a:lnTo>
                  <a:lnTo>
                    <a:pt x="1611617" y="31496"/>
                  </a:lnTo>
                  <a:lnTo>
                    <a:pt x="1611858" y="31242"/>
                  </a:lnTo>
                  <a:lnTo>
                    <a:pt x="1615948" y="26924"/>
                  </a:lnTo>
                  <a:close/>
                </a:path>
                <a:path w="2286000" h="563879">
                  <a:moveTo>
                    <a:pt x="1651127" y="111379"/>
                  </a:moveTo>
                  <a:lnTo>
                    <a:pt x="1646936" y="94488"/>
                  </a:lnTo>
                  <a:lnTo>
                    <a:pt x="1641983" y="77470"/>
                  </a:lnTo>
                  <a:lnTo>
                    <a:pt x="1636776" y="62357"/>
                  </a:lnTo>
                  <a:lnTo>
                    <a:pt x="1636522" y="61722"/>
                  </a:lnTo>
                  <a:lnTo>
                    <a:pt x="1624838" y="66675"/>
                  </a:lnTo>
                  <a:lnTo>
                    <a:pt x="1625092" y="67310"/>
                  </a:lnTo>
                  <a:lnTo>
                    <a:pt x="1629918" y="81661"/>
                  </a:lnTo>
                  <a:lnTo>
                    <a:pt x="1634744" y="98044"/>
                  </a:lnTo>
                  <a:lnTo>
                    <a:pt x="1638808" y="114427"/>
                  </a:lnTo>
                  <a:lnTo>
                    <a:pt x="1651127" y="111379"/>
                  </a:lnTo>
                  <a:close/>
                </a:path>
                <a:path w="2286000" h="563879">
                  <a:moveTo>
                    <a:pt x="1667891" y="199136"/>
                  </a:moveTo>
                  <a:lnTo>
                    <a:pt x="1664081" y="176403"/>
                  </a:lnTo>
                  <a:lnTo>
                    <a:pt x="1660144" y="154178"/>
                  </a:lnTo>
                  <a:lnTo>
                    <a:pt x="1659128" y="148971"/>
                  </a:lnTo>
                  <a:lnTo>
                    <a:pt x="1646555" y="151384"/>
                  </a:lnTo>
                  <a:lnTo>
                    <a:pt x="1647571" y="156591"/>
                  </a:lnTo>
                  <a:lnTo>
                    <a:pt x="1651635" y="178689"/>
                  </a:lnTo>
                  <a:lnTo>
                    <a:pt x="1655445" y="201295"/>
                  </a:lnTo>
                  <a:lnTo>
                    <a:pt x="1667891" y="199136"/>
                  </a:lnTo>
                  <a:close/>
                </a:path>
                <a:path w="2286000" h="563879">
                  <a:moveTo>
                    <a:pt x="1681226" y="287147"/>
                  </a:moveTo>
                  <a:lnTo>
                    <a:pt x="1675511" y="247777"/>
                  </a:lnTo>
                  <a:lnTo>
                    <a:pt x="1673860" y="236855"/>
                  </a:lnTo>
                  <a:lnTo>
                    <a:pt x="1661287" y="238760"/>
                  </a:lnTo>
                  <a:lnTo>
                    <a:pt x="1662938" y="249682"/>
                  </a:lnTo>
                  <a:lnTo>
                    <a:pt x="1668653" y="289052"/>
                  </a:lnTo>
                  <a:lnTo>
                    <a:pt x="1681226" y="287147"/>
                  </a:lnTo>
                  <a:close/>
                </a:path>
                <a:path w="2286000" h="563879">
                  <a:moveTo>
                    <a:pt x="1694180" y="375031"/>
                  </a:moveTo>
                  <a:lnTo>
                    <a:pt x="1693418" y="370713"/>
                  </a:lnTo>
                  <a:lnTo>
                    <a:pt x="1689735" y="346583"/>
                  </a:lnTo>
                  <a:lnTo>
                    <a:pt x="1686560" y="324866"/>
                  </a:lnTo>
                  <a:lnTo>
                    <a:pt x="1674114" y="326771"/>
                  </a:lnTo>
                  <a:lnTo>
                    <a:pt x="1677162" y="348361"/>
                  </a:lnTo>
                  <a:lnTo>
                    <a:pt x="1680972" y="372618"/>
                  </a:lnTo>
                  <a:lnTo>
                    <a:pt x="1681607" y="377063"/>
                  </a:lnTo>
                  <a:lnTo>
                    <a:pt x="1694180" y="375031"/>
                  </a:lnTo>
                  <a:close/>
                </a:path>
                <a:path w="2286000" h="563879">
                  <a:moveTo>
                    <a:pt x="1709801" y="462153"/>
                  </a:moveTo>
                  <a:lnTo>
                    <a:pt x="1705102" y="438531"/>
                  </a:lnTo>
                  <a:lnTo>
                    <a:pt x="1701038" y="416814"/>
                  </a:lnTo>
                  <a:lnTo>
                    <a:pt x="1700276" y="412496"/>
                  </a:lnTo>
                  <a:lnTo>
                    <a:pt x="1687830" y="414655"/>
                  </a:lnTo>
                  <a:lnTo>
                    <a:pt x="1688592" y="418973"/>
                  </a:lnTo>
                  <a:lnTo>
                    <a:pt x="1692529" y="440817"/>
                  </a:lnTo>
                  <a:lnTo>
                    <a:pt x="1696720" y="461518"/>
                  </a:lnTo>
                  <a:lnTo>
                    <a:pt x="1697482" y="464947"/>
                  </a:lnTo>
                  <a:lnTo>
                    <a:pt x="1709801" y="462153"/>
                  </a:lnTo>
                  <a:close/>
                </a:path>
                <a:path w="2286000" h="563879">
                  <a:moveTo>
                    <a:pt x="1737487" y="543687"/>
                  </a:moveTo>
                  <a:lnTo>
                    <a:pt x="1718945" y="498602"/>
                  </a:lnTo>
                  <a:lnTo>
                    <a:pt x="1706753" y="502285"/>
                  </a:lnTo>
                  <a:lnTo>
                    <a:pt x="1721485" y="541655"/>
                  </a:lnTo>
                  <a:lnTo>
                    <a:pt x="1726946" y="550672"/>
                  </a:lnTo>
                  <a:lnTo>
                    <a:pt x="1737487" y="543687"/>
                  </a:lnTo>
                  <a:close/>
                </a:path>
                <a:path w="2286000" h="563879">
                  <a:moveTo>
                    <a:pt x="1803908" y="524891"/>
                  </a:moveTo>
                  <a:lnTo>
                    <a:pt x="1793494" y="517652"/>
                  </a:lnTo>
                  <a:lnTo>
                    <a:pt x="1787398" y="526415"/>
                  </a:lnTo>
                  <a:lnTo>
                    <a:pt x="1779270" y="536702"/>
                  </a:lnTo>
                  <a:lnTo>
                    <a:pt x="1771396" y="544957"/>
                  </a:lnTo>
                  <a:lnTo>
                    <a:pt x="1767713" y="548259"/>
                  </a:lnTo>
                  <a:lnTo>
                    <a:pt x="1764411" y="550672"/>
                  </a:lnTo>
                  <a:lnTo>
                    <a:pt x="1761109" y="552577"/>
                  </a:lnTo>
                  <a:lnTo>
                    <a:pt x="1767586" y="563626"/>
                  </a:lnTo>
                  <a:lnTo>
                    <a:pt x="1797431" y="534162"/>
                  </a:lnTo>
                  <a:lnTo>
                    <a:pt x="1803908" y="524891"/>
                  </a:lnTo>
                  <a:close/>
                </a:path>
                <a:path w="2286000" h="563879">
                  <a:moveTo>
                    <a:pt x="1847850" y="446532"/>
                  </a:moveTo>
                  <a:lnTo>
                    <a:pt x="1836420" y="441071"/>
                  </a:lnTo>
                  <a:lnTo>
                    <a:pt x="1833499" y="447040"/>
                  </a:lnTo>
                  <a:lnTo>
                    <a:pt x="1823720" y="466090"/>
                  </a:lnTo>
                  <a:lnTo>
                    <a:pt x="1814322" y="483616"/>
                  </a:lnTo>
                  <a:lnTo>
                    <a:pt x="1813052" y="485648"/>
                  </a:lnTo>
                  <a:lnTo>
                    <a:pt x="1824101" y="491998"/>
                  </a:lnTo>
                  <a:lnTo>
                    <a:pt x="1825244" y="489966"/>
                  </a:lnTo>
                  <a:lnTo>
                    <a:pt x="1834896" y="472059"/>
                  </a:lnTo>
                  <a:lnTo>
                    <a:pt x="1844802" y="452882"/>
                  </a:lnTo>
                  <a:lnTo>
                    <a:pt x="1847850" y="446532"/>
                  </a:lnTo>
                  <a:close/>
                </a:path>
                <a:path w="2286000" h="563879">
                  <a:moveTo>
                    <a:pt x="1885569" y="365887"/>
                  </a:moveTo>
                  <a:lnTo>
                    <a:pt x="1874012" y="360680"/>
                  </a:lnTo>
                  <a:lnTo>
                    <a:pt x="1873631" y="361442"/>
                  </a:lnTo>
                  <a:lnTo>
                    <a:pt x="1853311" y="406019"/>
                  </a:lnTo>
                  <a:lnTo>
                    <a:pt x="1852917" y="406781"/>
                  </a:lnTo>
                  <a:lnTo>
                    <a:pt x="1864360" y="412242"/>
                  </a:lnTo>
                  <a:lnTo>
                    <a:pt x="1864728" y="411480"/>
                  </a:lnTo>
                  <a:lnTo>
                    <a:pt x="1874901" y="389382"/>
                  </a:lnTo>
                  <a:lnTo>
                    <a:pt x="1885188" y="366649"/>
                  </a:lnTo>
                  <a:lnTo>
                    <a:pt x="1885569" y="365887"/>
                  </a:lnTo>
                  <a:close/>
                </a:path>
                <a:path w="2286000" h="563879">
                  <a:moveTo>
                    <a:pt x="1921510" y="284480"/>
                  </a:moveTo>
                  <a:lnTo>
                    <a:pt x="1909953" y="279400"/>
                  </a:lnTo>
                  <a:lnTo>
                    <a:pt x="1894332" y="314833"/>
                  </a:lnTo>
                  <a:lnTo>
                    <a:pt x="1889506" y="325882"/>
                  </a:lnTo>
                  <a:lnTo>
                    <a:pt x="1901063" y="331089"/>
                  </a:lnTo>
                  <a:lnTo>
                    <a:pt x="1906016" y="320040"/>
                  </a:lnTo>
                  <a:lnTo>
                    <a:pt x="1921510" y="284480"/>
                  </a:lnTo>
                  <a:close/>
                </a:path>
                <a:path w="2286000" h="563879">
                  <a:moveTo>
                    <a:pt x="1957705" y="203454"/>
                  </a:moveTo>
                  <a:lnTo>
                    <a:pt x="1946148" y="198120"/>
                  </a:lnTo>
                  <a:lnTo>
                    <a:pt x="1935988" y="220472"/>
                  </a:lnTo>
                  <a:lnTo>
                    <a:pt x="1925320" y="244602"/>
                  </a:lnTo>
                  <a:lnTo>
                    <a:pt x="1937004" y="249682"/>
                  </a:lnTo>
                  <a:lnTo>
                    <a:pt x="1947545" y="225552"/>
                  </a:lnTo>
                  <a:lnTo>
                    <a:pt x="1957705" y="203454"/>
                  </a:lnTo>
                  <a:close/>
                </a:path>
                <a:path w="2286000" h="563879">
                  <a:moveTo>
                    <a:pt x="1996313" y="123698"/>
                  </a:moveTo>
                  <a:lnTo>
                    <a:pt x="1985010" y="117856"/>
                  </a:lnTo>
                  <a:lnTo>
                    <a:pt x="1977009" y="133223"/>
                  </a:lnTo>
                  <a:lnTo>
                    <a:pt x="1962277" y="163449"/>
                  </a:lnTo>
                  <a:lnTo>
                    <a:pt x="1973834" y="168910"/>
                  </a:lnTo>
                  <a:lnTo>
                    <a:pt x="1978406" y="159258"/>
                  </a:lnTo>
                  <a:lnTo>
                    <a:pt x="1988439" y="138811"/>
                  </a:lnTo>
                  <a:lnTo>
                    <a:pt x="1996313" y="123698"/>
                  </a:lnTo>
                  <a:close/>
                </a:path>
                <a:path w="2286000" h="563879">
                  <a:moveTo>
                    <a:pt x="2042160" y="49149"/>
                  </a:moveTo>
                  <a:lnTo>
                    <a:pt x="2006727" y="78613"/>
                  </a:lnTo>
                  <a:lnTo>
                    <a:pt x="2003552" y="84201"/>
                  </a:lnTo>
                  <a:lnTo>
                    <a:pt x="2014474" y="90551"/>
                  </a:lnTo>
                  <a:lnTo>
                    <a:pt x="2017649" y="85090"/>
                  </a:lnTo>
                  <a:lnTo>
                    <a:pt x="2027047" y="70104"/>
                  </a:lnTo>
                  <a:lnTo>
                    <a:pt x="2035937" y="57023"/>
                  </a:lnTo>
                  <a:lnTo>
                    <a:pt x="2042160" y="49149"/>
                  </a:lnTo>
                  <a:close/>
                </a:path>
                <a:path w="2286000" h="563879">
                  <a:moveTo>
                    <a:pt x="2114169" y="127"/>
                  </a:moveTo>
                  <a:lnTo>
                    <a:pt x="2070735" y="9779"/>
                  </a:lnTo>
                  <a:lnTo>
                    <a:pt x="2061972" y="14605"/>
                  </a:lnTo>
                  <a:lnTo>
                    <a:pt x="2068830" y="25273"/>
                  </a:lnTo>
                  <a:lnTo>
                    <a:pt x="2076831" y="20955"/>
                  </a:lnTo>
                  <a:lnTo>
                    <a:pt x="2084451" y="17653"/>
                  </a:lnTo>
                  <a:lnTo>
                    <a:pt x="2091817" y="15240"/>
                  </a:lnTo>
                  <a:lnTo>
                    <a:pt x="2099183" y="13589"/>
                  </a:lnTo>
                  <a:lnTo>
                    <a:pt x="2106168" y="12827"/>
                  </a:lnTo>
                  <a:lnTo>
                    <a:pt x="2113280" y="12700"/>
                  </a:lnTo>
                  <a:lnTo>
                    <a:pt x="2114169" y="127"/>
                  </a:lnTo>
                  <a:close/>
                </a:path>
                <a:path w="2286000" h="563879">
                  <a:moveTo>
                    <a:pt x="2194306" y="43307"/>
                  </a:moveTo>
                  <a:lnTo>
                    <a:pt x="2160651" y="15748"/>
                  </a:lnTo>
                  <a:lnTo>
                    <a:pt x="2152777" y="11303"/>
                  </a:lnTo>
                  <a:lnTo>
                    <a:pt x="2147062" y="22606"/>
                  </a:lnTo>
                  <a:lnTo>
                    <a:pt x="2147570" y="22860"/>
                  </a:lnTo>
                  <a:lnTo>
                    <a:pt x="2154428" y="26797"/>
                  </a:lnTo>
                  <a:lnTo>
                    <a:pt x="2161159" y="31369"/>
                  </a:lnTo>
                  <a:lnTo>
                    <a:pt x="2174875" y="42291"/>
                  </a:lnTo>
                  <a:lnTo>
                    <a:pt x="2185543" y="52451"/>
                  </a:lnTo>
                  <a:lnTo>
                    <a:pt x="2194306" y="43307"/>
                  </a:lnTo>
                  <a:close/>
                </a:path>
                <a:path w="2286000" h="563879">
                  <a:moveTo>
                    <a:pt x="2285873" y="178562"/>
                  </a:moveTo>
                  <a:lnTo>
                    <a:pt x="2278938" y="120904"/>
                  </a:lnTo>
                  <a:lnTo>
                    <a:pt x="2275713" y="93980"/>
                  </a:lnTo>
                  <a:lnTo>
                    <a:pt x="2249030" y="111607"/>
                  </a:lnTo>
                  <a:lnTo>
                    <a:pt x="2238375" y="96012"/>
                  </a:lnTo>
                  <a:lnTo>
                    <a:pt x="2224786" y="77978"/>
                  </a:lnTo>
                  <a:lnTo>
                    <a:pt x="2220214" y="72263"/>
                  </a:lnTo>
                  <a:lnTo>
                    <a:pt x="2210308" y="80391"/>
                  </a:lnTo>
                  <a:lnTo>
                    <a:pt x="2215007" y="86106"/>
                  </a:lnTo>
                  <a:lnTo>
                    <a:pt x="2228215" y="103632"/>
                  </a:lnTo>
                  <a:lnTo>
                    <a:pt x="2238438" y="118605"/>
                  </a:lnTo>
                  <a:lnTo>
                    <a:pt x="2212086" y="136017"/>
                  </a:lnTo>
                  <a:lnTo>
                    <a:pt x="2285873" y="17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67298" y="3581458"/>
            <a:ext cx="2976880" cy="1305560"/>
            <a:chOff x="5567298" y="3581458"/>
            <a:chExt cx="2976880" cy="1305560"/>
          </a:xfrm>
        </p:grpSpPr>
        <p:sp>
          <p:nvSpPr>
            <p:cNvPr id="12" name="object 12"/>
            <p:cNvSpPr/>
            <p:nvPr/>
          </p:nvSpPr>
          <p:spPr>
            <a:xfrm>
              <a:off x="5948425" y="3586226"/>
              <a:ext cx="2590800" cy="1295400"/>
            </a:xfrm>
            <a:custGeom>
              <a:avLst/>
              <a:gdLst/>
              <a:ahLst/>
              <a:cxnLst/>
              <a:rect l="l" t="t" r="r" b="b"/>
              <a:pathLst>
                <a:path w="2590800" h="1295400">
                  <a:moveTo>
                    <a:pt x="0" y="1295400"/>
                  </a:moveTo>
                  <a:lnTo>
                    <a:pt x="2590800" y="12954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7025" y="4043426"/>
              <a:ext cx="2133600" cy="533400"/>
            </a:xfrm>
            <a:custGeom>
              <a:avLst/>
              <a:gdLst/>
              <a:ahLst/>
              <a:cxnLst/>
              <a:rect l="l" t="t" r="r" b="b"/>
              <a:pathLst>
                <a:path w="2133600" h="533400">
                  <a:moveTo>
                    <a:pt x="0" y="266700"/>
                  </a:moveTo>
                  <a:lnTo>
                    <a:pt x="5027" y="222997"/>
                  </a:lnTo>
                  <a:lnTo>
                    <a:pt x="19349" y="182891"/>
                  </a:lnTo>
                  <a:lnTo>
                    <a:pt x="41827" y="147521"/>
                  </a:lnTo>
                  <a:lnTo>
                    <a:pt x="71321" y="118027"/>
                  </a:lnTo>
                  <a:lnTo>
                    <a:pt x="106691" y="95549"/>
                  </a:lnTo>
                  <a:lnTo>
                    <a:pt x="146797" y="81227"/>
                  </a:lnTo>
                  <a:lnTo>
                    <a:pt x="190500" y="76200"/>
                  </a:lnTo>
                  <a:lnTo>
                    <a:pt x="234162" y="81227"/>
                  </a:lnTo>
                  <a:lnTo>
                    <a:pt x="274253" y="95549"/>
                  </a:lnTo>
                  <a:lnTo>
                    <a:pt x="309625" y="118027"/>
                  </a:lnTo>
                  <a:lnTo>
                    <a:pt x="339132" y="147521"/>
                  </a:lnTo>
                  <a:lnTo>
                    <a:pt x="361627" y="182891"/>
                  </a:lnTo>
                  <a:lnTo>
                    <a:pt x="375965" y="222997"/>
                  </a:lnTo>
                  <a:lnTo>
                    <a:pt x="381000" y="266700"/>
                  </a:lnTo>
                  <a:lnTo>
                    <a:pt x="375965" y="310362"/>
                  </a:lnTo>
                  <a:lnTo>
                    <a:pt x="361627" y="350453"/>
                  </a:lnTo>
                  <a:lnTo>
                    <a:pt x="339132" y="385825"/>
                  </a:lnTo>
                  <a:lnTo>
                    <a:pt x="309625" y="415332"/>
                  </a:lnTo>
                  <a:lnTo>
                    <a:pt x="274253" y="437827"/>
                  </a:lnTo>
                  <a:lnTo>
                    <a:pt x="234162" y="452165"/>
                  </a:lnTo>
                  <a:lnTo>
                    <a:pt x="190500" y="457200"/>
                  </a:lnTo>
                  <a:lnTo>
                    <a:pt x="146797" y="452165"/>
                  </a:lnTo>
                  <a:lnTo>
                    <a:pt x="106691" y="437827"/>
                  </a:lnTo>
                  <a:lnTo>
                    <a:pt x="71321" y="415332"/>
                  </a:lnTo>
                  <a:lnTo>
                    <a:pt x="41827" y="385825"/>
                  </a:lnTo>
                  <a:lnTo>
                    <a:pt x="19349" y="350453"/>
                  </a:lnTo>
                  <a:lnTo>
                    <a:pt x="5027" y="310362"/>
                  </a:lnTo>
                  <a:lnTo>
                    <a:pt x="0" y="266700"/>
                  </a:lnTo>
                  <a:close/>
                </a:path>
                <a:path w="2133600" h="533400">
                  <a:moveTo>
                    <a:pt x="1676400" y="266700"/>
                  </a:moveTo>
                  <a:lnTo>
                    <a:pt x="1681427" y="222997"/>
                  </a:lnTo>
                  <a:lnTo>
                    <a:pt x="1695749" y="182891"/>
                  </a:lnTo>
                  <a:lnTo>
                    <a:pt x="1718227" y="147521"/>
                  </a:lnTo>
                  <a:lnTo>
                    <a:pt x="1747721" y="118027"/>
                  </a:lnTo>
                  <a:lnTo>
                    <a:pt x="1783091" y="95549"/>
                  </a:lnTo>
                  <a:lnTo>
                    <a:pt x="1823197" y="81227"/>
                  </a:lnTo>
                  <a:lnTo>
                    <a:pt x="1866900" y="76200"/>
                  </a:lnTo>
                  <a:lnTo>
                    <a:pt x="1910562" y="81227"/>
                  </a:lnTo>
                  <a:lnTo>
                    <a:pt x="1950653" y="95549"/>
                  </a:lnTo>
                  <a:lnTo>
                    <a:pt x="1986025" y="118027"/>
                  </a:lnTo>
                  <a:lnTo>
                    <a:pt x="2015532" y="147521"/>
                  </a:lnTo>
                  <a:lnTo>
                    <a:pt x="2038027" y="182891"/>
                  </a:lnTo>
                  <a:lnTo>
                    <a:pt x="2052365" y="222997"/>
                  </a:lnTo>
                  <a:lnTo>
                    <a:pt x="2057400" y="266700"/>
                  </a:lnTo>
                  <a:lnTo>
                    <a:pt x="2052365" y="310362"/>
                  </a:lnTo>
                  <a:lnTo>
                    <a:pt x="2038027" y="350453"/>
                  </a:lnTo>
                  <a:lnTo>
                    <a:pt x="2015532" y="385825"/>
                  </a:lnTo>
                  <a:lnTo>
                    <a:pt x="1986025" y="415332"/>
                  </a:lnTo>
                  <a:lnTo>
                    <a:pt x="1950653" y="437827"/>
                  </a:lnTo>
                  <a:lnTo>
                    <a:pt x="1910562" y="452165"/>
                  </a:lnTo>
                  <a:lnTo>
                    <a:pt x="1866900" y="457200"/>
                  </a:lnTo>
                  <a:lnTo>
                    <a:pt x="1823197" y="452165"/>
                  </a:lnTo>
                  <a:lnTo>
                    <a:pt x="1783091" y="437827"/>
                  </a:lnTo>
                  <a:lnTo>
                    <a:pt x="1747721" y="415332"/>
                  </a:lnTo>
                  <a:lnTo>
                    <a:pt x="1718227" y="385825"/>
                  </a:lnTo>
                  <a:lnTo>
                    <a:pt x="1695749" y="350453"/>
                  </a:lnTo>
                  <a:lnTo>
                    <a:pt x="1681427" y="310362"/>
                  </a:lnTo>
                  <a:lnTo>
                    <a:pt x="1676400" y="266700"/>
                  </a:lnTo>
                  <a:close/>
                </a:path>
                <a:path w="2133600" h="533400">
                  <a:moveTo>
                    <a:pt x="1600200" y="266700"/>
                  </a:moveTo>
                  <a:lnTo>
                    <a:pt x="1604496" y="218753"/>
                  </a:lnTo>
                  <a:lnTo>
                    <a:pt x="1616882" y="173629"/>
                  </a:lnTo>
                  <a:lnTo>
                    <a:pt x="1636606" y="132080"/>
                  </a:lnTo>
                  <a:lnTo>
                    <a:pt x="1662916" y="94858"/>
                  </a:lnTo>
                  <a:lnTo>
                    <a:pt x="1695058" y="62716"/>
                  </a:lnTo>
                  <a:lnTo>
                    <a:pt x="1732279" y="36406"/>
                  </a:lnTo>
                  <a:lnTo>
                    <a:pt x="1773829" y="16682"/>
                  </a:lnTo>
                  <a:lnTo>
                    <a:pt x="1818953" y="4296"/>
                  </a:lnTo>
                  <a:lnTo>
                    <a:pt x="1866900" y="0"/>
                  </a:lnTo>
                  <a:lnTo>
                    <a:pt x="1914812" y="4296"/>
                  </a:lnTo>
                  <a:lnTo>
                    <a:pt x="1959919" y="16682"/>
                  </a:lnTo>
                  <a:lnTo>
                    <a:pt x="2001463" y="36406"/>
                  </a:lnTo>
                  <a:lnTo>
                    <a:pt x="2038689" y="62716"/>
                  </a:lnTo>
                  <a:lnTo>
                    <a:pt x="2070842" y="94858"/>
                  </a:lnTo>
                  <a:lnTo>
                    <a:pt x="2097165" y="132080"/>
                  </a:lnTo>
                  <a:lnTo>
                    <a:pt x="2116902" y="173629"/>
                  </a:lnTo>
                  <a:lnTo>
                    <a:pt x="2129299" y="218753"/>
                  </a:lnTo>
                  <a:lnTo>
                    <a:pt x="2133600" y="266700"/>
                  </a:lnTo>
                  <a:lnTo>
                    <a:pt x="2129299" y="314612"/>
                  </a:lnTo>
                  <a:lnTo>
                    <a:pt x="2116902" y="359719"/>
                  </a:lnTo>
                  <a:lnTo>
                    <a:pt x="2097165" y="401263"/>
                  </a:lnTo>
                  <a:lnTo>
                    <a:pt x="2070842" y="438489"/>
                  </a:lnTo>
                  <a:lnTo>
                    <a:pt x="2038689" y="470642"/>
                  </a:lnTo>
                  <a:lnTo>
                    <a:pt x="2001463" y="496965"/>
                  </a:lnTo>
                  <a:lnTo>
                    <a:pt x="1959919" y="516702"/>
                  </a:lnTo>
                  <a:lnTo>
                    <a:pt x="1914812" y="529099"/>
                  </a:lnTo>
                  <a:lnTo>
                    <a:pt x="1866900" y="533400"/>
                  </a:lnTo>
                  <a:lnTo>
                    <a:pt x="1818953" y="529099"/>
                  </a:lnTo>
                  <a:lnTo>
                    <a:pt x="1773829" y="516702"/>
                  </a:lnTo>
                  <a:lnTo>
                    <a:pt x="1732279" y="496965"/>
                  </a:lnTo>
                  <a:lnTo>
                    <a:pt x="1695058" y="470642"/>
                  </a:lnTo>
                  <a:lnTo>
                    <a:pt x="1662916" y="438489"/>
                  </a:lnTo>
                  <a:lnTo>
                    <a:pt x="1636606" y="401263"/>
                  </a:lnTo>
                  <a:lnTo>
                    <a:pt x="1616882" y="359719"/>
                  </a:lnTo>
                  <a:lnTo>
                    <a:pt x="1604496" y="314612"/>
                  </a:lnTo>
                  <a:lnTo>
                    <a:pt x="160020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67299" y="3939032"/>
              <a:ext cx="2286000" cy="563880"/>
            </a:xfrm>
            <a:custGeom>
              <a:avLst/>
              <a:gdLst/>
              <a:ahLst/>
              <a:cxnLst/>
              <a:rect l="l" t="t" r="r" b="b"/>
              <a:pathLst>
                <a:path w="2286000" h="563879">
                  <a:moveTo>
                    <a:pt x="609600" y="332867"/>
                  </a:moveTo>
                  <a:lnTo>
                    <a:pt x="596900" y="326517"/>
                  </a:lnTo>
                  <a:lnTo>
                    <a:pt x="533400" y="294767"/>
                  </a:lnTo>
                  <a:lnTo>
                    <a:pt x="533400" y="326517"/>
                  </a:lnTo>
                  <a:lnTo>
                    <a:pt x="0" y="326517"/>
                  </a:lnTo>
                  <a:lnTo>
                    <a:pt x="0" y="339217"/>
                  </a:lnTo>
                  <a:lnTo>
                    <a:pt x="533400" y="339217"/>
                  </a:lnTo>
                  <a:lnTo>
                    <a:pt x="533400" y="370967"/>
                  </a:lnTo>
                  <a:lnTo>
                    <a:pt x="596900" y="339217"/>
                  </a:lnTo>
                  <a:lnTo>
                    <a:pt x="609600" y="332867"/>
                  </a:lnTo>
                  <a:close/>
                </a:path>
                <a:path w="2286000" h="563879">
                  <a:moveTo>
                    <a:pt x="1015365" y="287020"/>
                  </a:moveTo>
                  <a:lnTo>
                    <a:pt x="1003681" y="282321"/>
                  </a:lnTo>
                  <a:lnTo>
                    <a:pt x="984745" y="329438"/>
                  </a:lnTo>
                  <a:lnTo>
                    <a:pt x="996569" y="334137"/>
                  </a:lnTo>
                  <a:lnTo>
                    <a:pt x="1015365" y="287020"/>
                  </a:lnTo>
                  <a:close/>
                </a:path>
                <a:path w="2286000" h="563879">
                  <a:moveTo>
                    <a:pt x="1050417" y="205613"/>
                  </a:moveTo>
                  <a:lnTo>
                    <a:pt x="1038847" y="200279"/>
                  </a:lnTo>
                  <a:lnTo>
                    <a:pt x="1032497" y="214122"/>
                  </a:lnTo>
                  <a:lnTo>
                    <a:pt x="1022845" y="235966"/>
                  </a:lnTo>
                  <a:lnTo>
                    <a:pt x="1018273" y="246888"/>
                  </a:lnTo>
                  <a:lnTo>
                    <a:pt x="1029970" y="251841"/>
                  </a:lnTo>
                  <a:lnTo>
                    <a:pt x="1034669" y="240919"/>
                  </a:lnTo>
                  <a:lnTo>
                    <a:pt x="1044067" y="219329"/>
                  </a:lnTo>
                  <a:lnTo>
                    <a:pt x="1050417" y="205613"/>
                  </a:lnTo>
                  <a:close/>
                </a:path>
                <a:path w="2286000" h="563879">
                  <a:moveTo>
                    <a:pt x="1093851" y="129921"/>
                  </a:moveTo>
                  <a:lnTo>
                    <a:pt x="1083818" y="122174"/>
                  </a:lnTo>
                  <a:lnTo>
                    <a:pt x="1080643" y="126111"/>
                  </a:lnTo>
                  <a:lnTo>
                    <a:pt x="1070991" y="140335"/>
                  </a:lnTo>
                  <a:lnTo>
                    <a:pt x="1061339" y="156337"/>
                  </a:lnTo>
                  <a:lnTo>
                    <a:pt x="1056132" y="165862"/>
                  </a:lnTo>
                  <a:lnTo>
                    <a:pt x="1067295" y="171958"/>
                  </a:lnTo>
                  <a:lnTo>
                    <a:pt x="1072375" y="162433"/>
                  </a:lnTo>
                  <a:lnTo>
                    <a:pt x="1081773" y="146812"/>
                  </a:lnTo>
                  <a:lnTo>
                    <a:pt x="1091184" y="133350"/>
                  </a:lnTo>
                  <a:lnTo>
                    <a:pt x="1093851" y="129921"/>
                  </a:lnTo>
                  <a:close/>
                </a:path>
                <a:path w="2286000" h="563879">
                  <a:moveTo>
                    <a:pt x="1163828" y="117602"/>
                  </a:moveTo>
                  <a:lnTo>
                    <a:pt x="1162177" y="114300"/>
                  </a:lnTo>
                  <a:lnTo>
                    <a:pt x="1162011" y="114046"/>
                  </a:lnTo>
                  <a:lnTo>
                    <a:pt x="1159725" y="110490"/>
                  </a:lnTo>
                  <a:lnTo>
                    <a:pt x="1159065" y="109474"/>
                  </a:lnTo>
                  <a:lnTo>
                    <a:pt x="1158011" y="107823"/>
                  </a:lnTo>
                  <a:lnTo>
                    <a:pt x="1157605" y="107188"/>
                  </a:lnTo>
                  <a:lnTo>
                    <a:pt x="1157541" y="107061"/>
                  </a:lnTo>
                  <a:lnTo>
                    <a:pt x="1157351" y="106680"/>
                  </a:lnTo>
                  <a:lnTo>
                    <a:pt x="1157097" y="106426"/>
                  </a:lnTo>
                  <a:lnTo>
                    <a:pt x="1156868" y="106172"/>
                  </a:lnTo>
                  <a:lnTo>
                    <a:pt x="1156652" y="105918"/>
                  </a:lnTo>
                  <a:lnTo>
                    <a:pt x="1155890" y="105029"/>
                  </a:lnTo>
                  <a:lnTo>
                    <a:pt x="1152525" y="101092"/>
                  </a:lnTo>
                  <a:lnTo>
                    <a:pt x="1152271" y="100711"/>
                  </a:lnTo>
                  <a:lnTo>
                    <a:pt x="1151890" y="100457"/>
                  </a:lnTo>
                  <a:lnTo>
                    <a:pt x="1146810" y="96774"/>
                  </a:lnTo>
                  <a:lnTo>
                    <a:pt x="1146302" y="96520"/>
                  </a:lnTo>
                  <a:lnTo>
                    <a:pt x="1145921" y="96266"/>
                  </a:lnTo>
                  <a:lnTo>
                    <a:pt x="1145413" y="96012"/>
                  </a:lnTo>
                  <a:lnTo>
                    <a:pt x="1140714" y="94107"/>
                  </a:lnTo>
                  <a:lnTo>
                    <a:pt x="1140333" y="93980"/>
                  </a:lnTo>
                  <a:lnTo>
                    <a:pt x="1140079" y="93980"/>
                  </a:lnTo>
                  <a:lnTo>
                    <a:pt x="1139825" y="93853"/>
                  </a:lnTo>
                  <a:lnTo>
                    <a:pt x="1134999" y="92710"/>
                  </a:lnTo>
                  <a:lnTo>
                    <a:pt x="1134618" y="92583"/>
                  </a:lnTo>
                  <a:lnTo>
                    <a:pt x="1133729" y="92583"/>
                  </a:lnTo>
                  <a:lnTo>
                    <a:pt x="1129030" y="92329"/>
                  </a:lnTo>
                  <a:lnTo>
                    <a:pt x="1128395" y="92329"/>
                  </a:lnTo>
                  <a:lnTo>
                    <a:pt x="1128014" y="92456"/>
                  </a:lnTo>
                  <a:lnTo>
                    <a:pt x="1123315" y="92964"/>
                  </a:lnTo>
                  <a:lnTo>
                    <a:pt x="1122934" y="92964"/>
                  </a:lnTo>
                  <a:lnTo>
                    <a:pt x="1122553" y="93091"/>
                  </a:lnTo>
                  <a:lnTo>
                    <a:pt x="1122299" y="93218"/>
                  </a:lnTo>
                  <a:lnTo>
                    <a:pt x="1116711" y="94742"/>
                  </a:lnTo>
                  <a:lnTo>
                    <a:pt x="1114806" y="95631"/>
                  </a:lnTo>
                  <a:lnTo>
                    <a:pt x="1120013" y="107188"/>
                  </a:lnTo>
                  <a:lnTo>
                    <a:pt x="1121791" y="106426"/>
                  </a:lnTo>
                  <a:lnTo>
                    <a:pt x="1125232" y="105537"/>
                  </a:lnTo>
                  <a:lnTo>
                    <a:pt x="1125588" y="105448"/>
                  </a:lnTo>
                  <a:lnTo>
                    <a:pt x="1125905" y="105410"/>
                  </a:lnTo>
                  <a:lnTo>
                    <a:pt x="1129182" y="105067"/>
                  </a:lnTo>
                  <a:lnTo>
                    <a:pt x="1133081" y="105283"/>
                  </a:lnTo>
                  <a:lnTo>
                    <a:pt x="1152525" y="123317"/>
                  </a:lnTo>
                  <a:lnTo>
                    <a:pt x="1163828" y="117602"/>
                  </a:lnTo>
                  <a:close/>
                </a:path>
                <a:path w="2286000" h="563879">
                  <a:moveTo>
                    <a:pt x="1191895" y="203327"/>
                  </a:moveTo>
                  <a:lnTo>
                    <a:pt x="1191768" y="203073"/>
                  </a:lnTo>
                  <a:lnTo>
                    <a:pt x="1187704" y="187452"/>
                  </a:lnTo>
                  <a:lnTo>
                    <a:pt x="1183767" y="172593"/>
                  </a:lnTo>
                  <a:lnTo>
                    <a:pt x="1179576" y="158623"/>
                  </a:lnTo>
                  <a:lnTo>
                    <a:pt x="1178052" y="153924"/>
                  </a:lnTo>
                  <a:lnTo>
                    <a:pt x="1165987" y="157861"/>
                  </a:lnTo>
                  <a:lnTo>
                    <a:pt x="1167511" y="162433"/>
                  </a:lnTo>
                  <a:lnTo>
                    <a:pt x="1171575" y="176149"/>
                  </a:lnTo>
                  <a:lnTo>
                    <a:pt x="1175512" y="190754"/>
                  </a:lnTo>
                  <a:lnTo>
                    <a:pt x="1179449" y="206248"/>
                  </a:lnTo>
                  <a:lnTo>
                    <a:pt x="1179576" y="206375"/>
                  </a:lnTo>
                  <a:lnTo>
                    <a:pt x="1191895" y="203327"/>
                  </a:lnTo>
                  <a:close/>
                </a:path>
                <a:path w="2286000" h="563879">
                  <a:moveTo>
                    <a:pt x="1212088" y="289941"/>
                  </a:moveTo>
                  <a:lnTo>
                    <a:pt x="1207770" y="271018"/>
                  </a:lnTo>
                  <a:lnTo>
                    <a:pt x="1200658" y="240411"/>
                  </a:lnTo>
                  <a:lnTo>
                    <a:pt x="1188339" y="243332"/>
                  </a:lnTo>
                  <a:lnTo>
                    <a:pt x="1195324" y="273812"/>
                  </a:lnTo>
                  <a:lnTo>
                    <a:pt x="1199769" y="292862"/>
                  </a:lnTo>
                  <a:lnTo>
                    <a:pt x="1212088" y="289941"/>
                  </a:lnTo>
                  <a:close/>
                </a:path>
                <a:path w="2286000" h="563879">
                  <a:moveTo>
                    <a:pt x="1233678" y="375793"/>
                  </a:moveTo>
                  <a:lnTo>
                    <a:pt x="1228852" y="358013"/>
                  </a:lnTo>
                  <a:lnTo>
                    <a:pt x="1224407" y="341249"/>
                  </a:lnTo>
                  <a:lnTo>
                    <a:pt x="1220978" y="327025"/>
                  </a:lnTo>
                  <a:lnTo>
                    <a:pt x="1208532" y="329946"/>
                  </a:lnTo>
                  <a:lnTo>
                    <a:pt x="1212088" y="344297"/>
                  </a:lnTo>
                  <a:lnTo>
                    <a:pt x="1216533" y="361315"/>
                  </a:lnTo>
                  <a:lnTo>
                    <a:pt x="1221105" y="377698"/>
                  </a:lnTo>
                  <a:lnTo>
                    <a:pt x="1221486" y="379349"/>
                  </a:lnTo>
                  <a:lnTo>
                    <a:pt x="1233678" y="375793"/>
                  </a:lnTo>
                  <a:close/>
                </a:path>
                <a:path w="2286000" h="563879">
                  <a:moveTo>
                    <a:pt x="1265174" y="456819"/>
                  </a:moveTo>
                  <a:lnTo>
                    <a:pt x="1247521" y="418973"/>
                  </a:lnTo>
                  <a:lnTo>
                    <a:pt x="1245108" y="411861"/>
                  </a:lnTo>
                  <a:lnTo>
                    <a:pt x="1233043" y="416052"/>
                  </a:lnTo>
                  <a:lnTo>
                    <a:pt x="1251839" y="459486"/>
                  </a:lnTo>
                  <a:lnTo>
                    <a:pt x="1254379" y="463550"/>
                  </a:lnTo>
                  <a:lnTo>
                    <a:pt x="1265174" y="456819"/>
                  </a:lnTo>
                  <a:close/>
                </a:path>
                <a:path w="2286000" h="563879">
                  <a:moveTo>
                    <a:pt x="1333627" y="463169"/>
                  </a:moveTo>
                  <a:lnTo>
                    <a:pt x="1323721" y="455295"/>
                  </a:lnTo>
                  <a:lnTo>
                    <a:pt x="1322578" y="456819"/>
                  </a:lnTo>
                  <a:lnTo>
                    <a:pt x="1314577" y="465582"/>
                  </a:lnTo>
                  <a:lnTo>
                    <a:pt x="1288415" y="478663"/>
                  </a:lnTo>
                  <a:lnTo>
                    <a:pt x="1289265" y="478777"/>
                  </a:lnTo>
                  <a:lnTo>
                    <a:pt x="1290320" y="478917"/>
                  </a:lnTo>
                  <a:lnTo>
                    <a:pt x="1289265" y="478777"/>
                  </a:lnTo>
                  <a:lnTo>
                    <a:pt x="1285621" y="490855"/>
                  </a:lnTo>
                  <a:lnTo>
                    <a:pt x="1286764" y="491109"/>
                  </a:lnTo>
                  <a:lnTo>
                    <a:pt x="1287272" y="491363"/>
                  </a:lnTo>
                  <a:lnTo>
                    <a:pt x="1288542" y="491363"/>
                  </a:lnTo>
                  <a:lnTo>
                    <a:pt x="1295527" y="491236"/>
                  </a:lnTo>
                  <a:lnTo>
                    <a:pt x="1296543" y="491236"/>
                  </a:lnTo>
                  <a:lnTo>
                    <a:pt x="1318628" y="478917"/>
                  </a:lnTo>
                  <a:lnTo>
                    <a:pt x="1318780" y="478790"/>
                  </a:lnTo>
                  <a:lnTo>
                    <a:pt x="1319060" y="478536"/>
                  </a:lnTo>
                  <a:lnTo>
                    <a:pt x="1295336" y="478548"/>
                  </a:lnTo>
                  <a:lnTo>
                    <a:pt x="1319060" y="478536"/>
                  </a:lnTo>
                  <a:lnTo>
                    <a:pt x="1322959" y="475107"/>
                  </a:lnTo>
                  <a:lnTo>
                    <a:pt x="1331976" y="465328"/>
                  </a:lnTo>
                  <a:lnTo>
                    <a:pt x="1333627" y="463169"/>
                  </a:lnTo>
                  <a:close/>
                </a:path>
                <a:path w="2286000" h="563879">
                  <a:moveTo>
                    <a:pt x="1382141" y="387604"/>
                  </a:moveTo>
                  <a:lnTo>
                    <a:pt x="1371092" y="381508"/>
                  </a:lnTo>
                  <a:lnTo>
                    <a:pt x="1368933" y="385445"/>
                  </a:lnTo>
                  <a:lnTo>
                    <a:pt x="1359027" y="402717"/>
                  </a:lnTo>
                  <a:lnTo>
                    <a:pt x="1349502" y="418592"/>
                  </a:lnTo>
                  <a:lnTo>
                    <a:pt x="1345438" y="424815"/>
                  </a:lnTo>
                  <a:lnTo>
                    <a:pt x="1356106" y="431673"/>
                  </a:lnTo>
                  <a:lnTo>
                    <a:pt x="1360170" y="425577"/>
                  </a:lnTo>
                  <a:lnTo>
                    <a:pt x="1369949" y="409321"/>
                  </a:lnTo>
                  <a:lnTo>
                    <a:pt x="1379982" y="391668"/>
                  </a:lnTo>
                  <a:lnTo>
                    <a:pt x="1382141" y="387604"/>
                  </a:lnTo>
                  <a:close/>
                </a:path>
                <a:path w="2286000" h="563879">
                  <a:moveTo>
                    <a:pt x="1423543" y="308610"/>
                  </a:moveTo>
                  <a:lnTo>
                    <a:pt x="1412113" y="302895"/>
                  </a:lnTo>
                  <a:lnTo>
                    <a:pt x="1410208" y="306959"/>
                  </a:lnTo>
                  <a:lnTo>
                    <a:pt x="1399667" y="327660"/>
                  </a:lnTo>
                  <a:lnTo>
                    <a:pt x="1389253" y="347726"/>
                  </a:lnTo>
                  <a:lnTo>
                    <a:pt x="1389126" y="348107"/>
                  </a:lnTo>
                  <a:lnTo>
                    <a:pt x="1400302" y="353949"/>
                  </a:lnTo>
                  <a:lnTo>
                    <a:pt x="1400556" y="353695"/>
                  </a:lnTo>
                  <a:lnTo>
                    <a:pt x="1410970" y="333502"/>
                  </a:lnTo>
                  <a:lnTo>
                    <a:pt x="1421511" y="312674"/>
                  </a:lnTo>
                  <a:lnTo>
                    <a:pt x="1423543" y="308610"/>
                  </a:lnTo>
                  <a:close/>
                </a:path>
                <a:path w="2286000" h="563879">
                  <a:moveTo>
                    <a:pt x="1463294" y="229108"/>
                  </a:moveTo>
                  <a:lnTo>
                    <a:pt x="1451864" y="223393"/>
                  </a:lnTo>
                  <a:lnTo>
                    <a:pt x="1429131" y="268859"/>
                  </a:lnTo>
                  <a:lnTo>
                    <a:pt x="1440561" y="274574"/>
                  </a:lnTo>
                  <a:lnTo>
                    <a:pt x="1453515" y="248412"/>
                  </a:lnTo>
                  <a:lnTo>
                    <a:pt x="1463294" y="229108"/>
                  </a:lnTo>
                  <a:close/>
                </a:path>
                <a:path w="2286000" h="563879">
                  <a:moveTo>
                    <a:pt x="1503807" y="150114"/>
                  </a:moveTo>
                  <a:lnTo>
                    <a:pt x="1492631" y="144145"/>
                  </a:lnTo>
                  <a:lnTo>
                    <a:pt x="1484757" y="158877"/>
                  </a:lnTo>
                  <a:lnTo>
                    <a:pt x="1474216" y="179197"/>
                  </a:lnTo>
                  <a:lnTo>
                    <a:pt x="1469009" y="189357"/>
                  </a:lnTo>
                  <a:lnTo>
                    <a:pt x="1480312" y="195072"/>
                  </a:lnTo>
                  <a:lnTo>
                    <a:pt x="1485519" y="184912"/>
                  </a:lnTo>
                  <a:lnTo>
                    <a:pt x="1496060" y="164719"/>
                  </a:lnTo>
                  <a:lnTo>
                    <a:pt x="1503807" y="150114"/>
                  </a:lnTo>
                  <a:close/>
                </a:path>
                <a:path w="2286000" h="563879">
                  <a:moveTo>
                    <a:pt x="1549019" y="74676"/>
                  </a:moveTo>
                  <a:lnTo>
                    <a:pt x="1538732" y="67310"/>
                  </a:lnTo>
                  <a:lnTo>
                    <a:pt x="1535557" y="71628"/>
                  </a:lnTo>
                  <a:lnTo>
                    <a:pt x="1525778" y="86614"/>
                  </a:lnTo>
                  <a:lnTo>
                    <a:pt x="1515872" y="102997"/>
                  </a:lnTo>
                  <a:lnTo>
                    <a:pt x="1511300" y="110744"/>
                  </a:lnTo>
                  <a:lnTo>
                    <a:pt x="1522222" y="117094"/>
                  </a:lnTo>
                  <a:lnTo>
                    <a:pt x="1526794" y="109347"/>
                  </a:lnTo>
                  <a:lnTo>
                    <a:pt x="1536573" y="93218"/>
                  </a:lnTo>
                  <a:lnTo>
                    <a:pt x="1546225" y="78613"/>
                  </a:lnTo>
                  <a:lnTo>
                    <a:pt x="1549019" y="74676"/>
                  </a:lnTo>
                  <a:close/>
                </a:path>
                <a:path w="2286000" h="563879">
                  <a:moveTo>
                    <a:pt x="1616075" y="26924"/>
                  </a:moveTo>
                  <a:lnTo>
                    <a:pt x="1614170" y="25273"/>
                  </a:lnTo>
                  <a:lnTo>
                    <a:pt x="1610995" y="22860"/>
                  </a:lnTo>
                  <a:lnTo>
                    <a:pt x="1610741" y="22733"/>
                  </a:lnTo>
                  <a:lnTo>
                    <a:pt x="1610360" y="22479"/>
                  </a:lnTo>
                  <a:lnTo>
                    <a:pt x="1606677" y="20701"/>
                  </a:lnTo>
                  <a:lnTo>
                    <a:pt x="1606296" y="20447"/>
                  </a:lnTo>
                  <a:lnTo>
                    <a:pt x="1606042" y="20320"/>
                  </a:lnTo>
                  <a:lnTo>
                    <a:pt x="1605788" y="20320"/>
                  </a:lnTo>
                  <a:lnTo>
                    <a:pt x="1602232" y="19177"/>
                  </a:lnTo>
                  <a:lnTo>
                    <a:pt x="1601724" y="18923"/>
                  </a:lnTo>
                  <a:lnTo>
                    <a:pt x="1601216" y="18923"/>
                  </a:lnTo>
                  <a:lnTo>
                    <a:pt x="1600708" y="18796"/>
                  </a:lnTo>
                  <a:lnTo>
                    <a:pt x="1597152" y="18542"/>
                  </a:lnTo>
                  <a:lnTo>
                    <a:pt x="1595882" y="18542"/>
                  </a:lnTo>
                  <a:lnTo>
                    <a:pt x="1591310" y="19177"/>
                  </a:lnTo>
                  <a:lnTo>
                    <a:pt x="1587373" y="20320"/>
                  </a:lnTo>
                  <a:lnTo>
                    <a:pt x="1587119" y="20320"/>
                  </a:lnTo>
                  <a:lnTo>
                    <a:pt x="1563243" y="37084"/>
                  </a:lnTo>
                  <a:lnTo>
                    <a:pt x="1572514" y="45720"/>
                  </a:lnTo>
                  <a:lnTo>
                    <a:pt x="1573149" y="45085"/>
                  </a:lnTo>
                  <a:lnTo>
                    <a:pt x="1581150" y="38100"/>
                  </a:lnTo>
                  <a:lnTo>
                    <a:pt x="1584833" y="35560"/>
                  </a:lnTo>
                  <a:lnTo>
                    <a:pt x="1588262" y="33655"/>
                  </a:lnTo>
                  <a:lnTo>
                    <a:pt x="1590954" y="32512"/>
                  </a:lnTo>
                  <a:lnTo>
                    <a:pt x="1591411" y="32321"/>
                  </a:lnTo>
                  <a:lnTo>
                    <a:pt x="1590675" y="32512"/>
                  </a:lnTo>
                  <a:lnTo>
                    <a:pt x="1591564" y="32258"/>
                  </a:lnTo>
                  <a:lnTo>
                    <a:pt x="1591411" y="32321"/>
                  </a:lnTo>
                  <a:lnTo>
                    <a:pt x="1591652" y="32258"/>
                  </a:lnTo>
                  <a:lnTo>
                    <a:pt x="1594612" y="31496"/>
                  </a:lnTo>
                  <a:lnTo>
                    <a:pt x="1596847" y="31292"/>
                  </a:lnTo>
                  <a:lnTo>
                    <a:pt x="1598879" y="31432"/>
                  </a:lnTo>
                  <a:lnTo>
                    <a:pt x="1601546" y="32296"/>
                  </a:lnTo>
                  <a:lnTo>
                    <a:pt x="1600962" y="32004"/>
                  </a:lnTo>
                  <a:lnTo>
                    <a:pt x="1601647" y="32321"/>
                  </a:lnTo>
                  <a:lnTo>
                    <a:pt x="1601851" y="32385"/>
                  </a:lnTo>
                  <a:lnTo>
                    <a:pt x="1601546" y="32296"/>
                  </a:lnTo>
                  <a:lnTo>
                    <a:pt x="1601749" y="32385"/>
                  </a:lnTo>
                  <a:lnTo>
                    <a:pt x="1603781" y="33375"/>
                  </a:lnTo>
                  <a:lnTo>
                    <a:pt x="1606677" y="35560"/>
                  </a:lnTo>
                  <a:lnTo>
                    <a:pt x="1607312" y="36195"/>
                  </a:lnTo>
                  <a:lnTo>
                    <a:pt x="1609712" y="33655"/>
                  </a:lnTo>
                  <a:lnTo>
                    <a:pt x="1610182" y="33147"/>
                  </a:lnTo>
                  <a:lnTo>
                    <a:pt x="1611261" y="32004"/>
                  </a:lnTo>
                  <a:lnTo>
                    <a:pt x="1611744" y="31496"/>
                  </a:lnTo>
                  <a:lnTo>
                    <a:pt x="1611985" y="31242"/>
                  </a:lnTo>
                  <a:lnTo>
                    <a:pt x="1616075" y="26924"/>
                  </a:lnTo>
                  <a:close/>
                </a:path>
                <a:path w="2286000" h="563879">
                  <a:moveTo>
                    <a:pt x="1651254" y="111379"/>
                  </a:moveTo>
                  <a:lnTo>
                    <a:pt x="1647063" y="94488"/>
                  </a:lnTo>
                  <a:lnTo>
                    <a:pt x="1642110" y="77470"/>
                  </a:lnTo>
                  <a:lnTo>
                    <a:pt x="1636903" y="62357"/>
                  </a:lnTo>
                  <a:lnTo>
                    <a:pt x="1636649" y="61722"/>
                  </a:lnTo>
                  <a:lnTo>
                    <a:pt x="1624965" y="66675"/>
                  </a:lnTo>
                  <a:lnTo>
                    <a:pt x="1625219" y="67310"/>
                  </a:lnTo>
                  <a:lnTo>
                    <a:pt x="1630045" y="81661"/>
                  </a:lnTo>
                  <a:lnTo>
                    <a:pt x="1634871" y="98044"/>
                  </a:lnTo>
                  <a:lnTo>
                    <a:pt x="1638935" y="114427"/>
                  </a:lnTo>
                  <a:lnTo>
                    <a:pt x="1651254" y="111379"/>
                  </a:lnTo>
                  <a:close/>
                </a:path>
                <a:path w="2286000" h="563879">
                  <a:moveTo>
                    <a:pt x="1668018" y="199136"/>
                  </a:moveTo>
                  <a:lnTo>
                    <a:pt x="1664208" y="176403"/>
                  </a:lnTo>
                  <a:lnTo>
                    <a:pt x="1660271" y="154178"/>
                  </a:lnTo>
                  <a:lnTo>
                    <a:pt x="1659255" y="148971"/>
                  </a:lnTo>
                  <a:lnTo>
                    <a:pt x="1646682" y="151384"/>
                  </a:lnTo>
                  <a:lnTo>
                    <a:pt x="1647698" y="156591"/>
                  </a:lnTo>
                  <a:lnTo>
                    <a:pt x="1651762" y="178689"/>
                  </a:lnTo>
                  <a:lnTo>
                    <a:pt x="1655572" y="201295"/>
                  </a:lnTo>
                  <a:lnTo>
                    <a:pt x="1668018" y="199136"/>
                  </a:lnTo>
                  <a:close/>
                </a:path>
                <a:path w="2286000" h="563879">
                  <a:moveTo>
                    <a:pt x="1681353" y="287147"/>
                  </a:moveTo>
                  <a:lnTo>
                    <a:pt x="1675638" y="247777"/>
                  </a:lnTo>
                  <a:lnTo>
                    <a:pt x="1673987" y="236855"/>
                  </a:lnTo>
                  <a:lnTo>
                    <a:pt x="1661414" y="238760"/>
                  </a:lnTo>
                  <a:lnTo>
                    <a:pt x="1663065" y="249682"/>
                  </a:lnTo>
                  <a:lnTo>
                    <a:pt x="1668780" y="289052"/>
                  </a:lnTo>
                  <a:lnTo>
                    <a:pt x="1681353" y="287147"/>
                  </a:lnTo>
                  <a:close/>
                </a:path>
                <a:path w="2286000" h="563879">
                  <a:moveTo>
                    <a:pt x="1694307" y="375031"/>
                  </a:moveTo>
                  <a:lnTo>
                    <a:pt x="1693545" y="370713"/>
                  </a:lnTo>
                  <a:lnTo>
                    <a:pt x="1689862" y="346583"/>
                  </a:lnTo>
                  <a:lnTo>
                    <a:pt x="1686687" y="324866"/>
                  </a:lnTo>
                  <a:lnTo>
                    <a:pt x="1674241" y="326771"/>
                  </a:lnTo>
                  <a:lnTo>
                    <a:pt x="1677289" y="348361"/>
                  </a:lnTo>
                  <a:lnTo>
                    <a:pt x="1681099" y="372618"/>
                  </a:lnTo>
                  <a:lnTo>
                    <a:pt x="1681734" y="377063"/>
                  </a:lnTo>
                  <a:lnTo>
                    <a:pt x="1694307" y="375031"/>
                  </a:lnTo>
                  <a:close/>
                </a:path>
                <a:path w="2286000" h="563879">
                  <a:moveTo>
                    <a:pt x="1709928" y="462153"/>
                  </a:moveTo>
                  <a:lnTo>
                    <a:pt x="1705229" y="438531"/>
                  </a:lnTo>
                  <a:lnTo>
                    <a:pt x="1701165" y="416814"/>
                  </a:lnTo>
                  <a:lnTo>
                    <a:pt x="1700403" y="412496"/>
                  </a:lnTo>
                  <a:lnTo>
                    <a:pt x="1687957" y="414655"/>
                  </a:lnTo>
                  <a:lnTo>
                    <a:pt x="1688719" y="418973"/>
                  </a:lnTo>
                  <a:lnTo>
                    <a:pt x="1692656" y="440817"/>
                  </a:lnTo>
                  <a:lnTo>
                    <a:pt x="1696847" y="461518"/>
                  </a:lnTo>
                  <a:lnTo>
                    <a:pt x="1697609" y="464947"/>
                  </a:lnTo>
                  <a:lnTo>
                    <a:pt x="1709928" y="462153"/>
                  </a:lnTo>
                  <a:close/>
                </a:path>
                <a:path w="2286000" h="563879">
                  <a:moveTo>
                    <a:pt x="1737614" y="543687"/>
                  </a:moveTo>
                  <a:lnTo>
                    <a:pt x="1719072" y="498602"/>
                  </a:lnTo>
                  <a:lnTo>
                    <a:pt x="1706880" y="502285"/>
                  </a:lnTo>
                  <a:lnTo>
                    <a:pt x="1721612" y="541655"/>
                  </a:lnTo>
                  <a:lnTo>
                    <a:pt x="1727073" y="550672"/>
                  </a:lnTo>
                  <a:lnTo>
                    <a:pt x="1737614" y="543687"/>
                  </a:lnTo>
                  <a:close/>
                </a:path>
                <a:path w="2286000" h="563879">
                  <a:moveTo>
                    <a:pt x="1804035" y="524891"/>
                  </a:moveTo>
                  <a:lnTo>
                    <a:pt x="1793621" y="517652"/>
                  </a:lnTo>
                  <a:lnTo>
                    <a:pt x="1787525" y="526415"/>
                  </a:lnTo>
                  <a:lnTo>
                    <a:pt x="1779397" y="536702"/>
                  </a:lnTo>
                  <a:lnTo>
                    <a:pt x="1771523" y="544957"/>
                  </a:lnTo>
                  <a:lnTo>
                    <a:pt x="1767840" y="548259"/>
                  </a:lnTo>
                  <a:lnTo>
                    <a:pt x="1764538" y="550672"/>
                  </a:lnTo>
                  <a:lnTo>
                    <a:pt x="1761236" y="552577"/>
                  </a:lnTo>
                  <a:lnTo>
                    <a:pt x="1767713" y="563626"/>
                  </a:lnTo>
                  <a:lnTo>
                    <a:pt x="1797558" y="534162"/>
                  </a:lnTo>
                  <a:lnTo>
                    <a:pt x="1804035" y="524891"/>
                  </a:lnTo>
                  <a:close/>
                </a:path>
                <a:path w="2286000" h="563879">
                  <a:moveTo>
                    <a:pt x="1847977" y="446532"/>
                  </a:moveTo>
                  <a:lnTo>
                    <a:pt x="1836547" y="441071"/>
                  </a:lnTo>
                  <a:lnTo>
                    <a:pt x="1833626" y="447040"/>
                  </a:lnTo>
                  <a:lnTo>
                    <a:pt x="1823847" y="466090"/>
                  </a:lnTo>
                  <a:lnTo>
                    <a:pt x="1814449" y="483616"/>
                  </a:lnTo>
                  <a:lnTo>
                    <a:pt x="1813179" y="485648"/>
                  </a:lnTo>
                  <a:lnTo>
                    <a:pt x="1824228" y="491998"/>
                  </a:lnTo>
                  <a:lnTo>
                    <a:pt x="1825371" y="489966"/>
                  </a:lnTo>
                  <a:lnTo>
                    <a:pt x="1835023" y="472059"/>
                  </a:lnTo>
                  <a:lnTo>
                    <a:pt x="1844929" y="452882"/>
                  </a:lnTo>
                  <a:lnTo>
                    <a:pt x="1847977" y="446532"/>
                  </a:lnTo>
                  <a:close/>
                </a:path>
                <a:path w="2286000" h="563879">
                  <a:moveTo>
                    <a:pt x="1885696" y="365887"/>
                  </a:moveTo>
                  <a:lnTo>
                    <a:pt x="1874139" y="360680"/>
                  </a:lnTo>
                  <a:lnTo>
                    <a:pt x="1873758" y="361442"/>
                  </a:lnTo>
                  <a:lnTo>
                    <a:pt x="1853438" y="406019"/>
                  </a:lnTo>
                  <a:lnTo>
                    <a:pt x="1853057" y="406781"/>
                  </a:lnTo>
                  <a:lnTo>
                    <a:pt x="1864487" y="412242"/>
                  </a:lnTo>
                  <a:lnTo>
                    <a:pt x="1864868" y="411480"/>
                  </a:lnTo>
                  <a:lnTo>
                    <a:pt x="1875028" y="389382"/>
                  </a:lnTo>
                  <a:lnTo>
                    <a:pt x="1885315" y="366649"/>
                  </a:lnTo>
                  <a:lnTo>
                    <a:pt x="1885696" y="365887"/>
                  </a:lnTo>
                  <a:close/>
                </a:path>
                <a:path w="2286000" h="563879">
                  <a:moveTo>
                    <a:pt x="1921637" y="284480"/>
                  </a:moveTo>
                  <a:lnTo>
                    <a:pt x="1910080" y="279400"/>
                  </a:lnTo>
                  <a:lnTo>
                    <a:pt x="1894459" y="314833"/>
                  </a:lnTo>
                  <a:lnTo>
                    <a:pt x="1889633" y="325882"/>
                  </a:lnTo>
                  <a:lnTo>
                    <a:pt x="1901190" y="331089"/>
                  </a:lnTo>
                  <a:lnTo>
                    <a:pt x="1906143" y="320040"/>
                  </a:lnTo>
                  <a:lnTo>
                    <a:pt x="1921637" y="284480"/>
                  </a:lnTo>
                  <a:close/>
                </a:path>
                <a:path w="2286000" h="563879">
                  <a:moveTo>
                    <a:pt x="1957832" y="203454"/>
                  </a:moveTo>
                  <a:lnTo>
                    <a:pt x="1946275" y="198120"/>
                  </a:lnTo>
                  <a:lnTo>
                    <a:pt x="1936115" y="220472"/>
                  </a:lnTo>
                  <a:lnTo>
                    <a:pt x="1925447" y="244602"/>
                  </a:lnTo>
                  <a:lnTo>
                    <a:pt x="1937131" y="249682"/>
                  </a:lnTo>
                  <a:lnTo>
                    <a:pt x="1947672" y="225552"/>
                  </a:lnTo>
                  <a:lnTo>
                    <a:pt x="1957832" y="203454"/>
                  </a:lnTo>
                  <a:close/>
                </a:path>
                <a:path w="2286000" h="563879">
                  <a:moveTo>
                    <a:pt x="1996440" y="123698"/>
                  </a:moveTo>
                  <a:lnTo>
                    <a:pt x="1985137" y="117856"/>
                  </a:lnTo>
                  <a:lnTo>
                    <a:pt x="1977136" y="133223"/>
                  </a:lnTo>
                  <a:lnTo>
                    <a:pt x="1962404" y="163449"/>
                  </a:lnTo>
                  <a:lnTo>
                    <a:pt x="1973961" y="168910"/>
                  </a:lnTo>
                  <a:lnTo>
                    <a:pt x="1978533" y="159258"/>
                  </a:lnTo>
                  <a:lnTo>
                    <a:pt x="1988566" y="138811"/>
                  </a:lnTo>
                  <a:lnTo>
                    <a:pt x="1996440" y="123698"/>
                  </a:lnTo>
                  <a:close/>
                </a:path>
                <a:path w="2286000" h="563879">
                  <a:moveTo>
                    <a:pt x="2042287" y="49149"/>
                  </a:moveTo>
                  <a:lnTo>
                    <a:pt x="2006854" y="78613"/>
                  </a:lnTo>
                  <a:lnTo>
                    <a:pt x="2003679" y="84201"/>
                  </a:lnTo>
                  <a:lnTo>
                    <a:pt x="2014601" y="90551"/>
                  </a:lnTo>
                  <a:lnTo>
                    <a:pt x="2017776" y="85090"/>
                  </a:lnTo>
                  <a:lnTo>
                    <a:pt x="2027174" y="70104"/>
                  </a:lnTo>
                  <a:lnTo>
                    <a:pt x="2036064" y="57023"/>
                  </a:lnTo>
                  <a:lnTo>
                    <a:pt x="2042287" y="49149"/>
                  </a:lnTo>
                  <a:close/>
                </a:path>
                <a:path w="2286000" h="563879">
                  <a:moveTo>
                    <a:pt x="2114296" y="127"/>
                  </a:moveTo>
                  <a:lnTo>
                    <a:pt x="2070862" y="9779"/>
                  </a:lnTo>
                  <a:lnTo>
                    <a:pt x="2062099" y="14605"/>
                  </a:lnTo>
                  <a:lnTo>
                    <a:pt x="2068957" y="25273"/>
                  </a:lnTo>
                  <a:lnTo>
                    <a:pt x="2076958" y="20955"/>
                  </a:lnTo>
                  <a:lnTo>
                    <a:pt x="2084578" y="17653"/>
                  </a:lnTo>
                  <a:lnTo>
                    <a:pt x="2091944" y="15240"/>
                  </a:lnTo>
                  <a:lnTo>
                    <a:pt x="2099310" y="13589"/>
                  </a:lnTo>
                  <a:lnTo>
                    <a:pt x="2106295" y="12827"/>
                  </a:lnTo>
                  <a:lnTo>
                    <a:pt x="2113407" y="12700"/>
                  </a:lnTo>
                  <a:lnTo>
                    <a:pt x="2114296" y="127"/>
                  </a:lnTo>
                  <a:close/>
                </a:path>
                <a:path w="2286000" h="563879">
                  <a:moveTo>
                    <a:pt x="2194433" y="43307"/>
                  </a:moveTo>
                  <a:lnTo>
                    <a:pt x="2160778" y="15748"/>
                  </a:lnTo>
                  <a:lnTo>
                    <a:pt x="2152904" y="11303"/>
                  </a:lnTo>
                  <a:lnTo>
                    <a:pt x="2147189" y="22606"/>
                  </a:lnTo>
                  <a:lnTo>
                    <a:pt x="2147697" y="22860"/>
                  </a:lnTo>
                  <a:lnTo>
                    <a:pt x="2154555" y="26797"/>
                  </a:lnTo>
                  <a:lnTo>
                    <a:pt x="2161286" y="31369"/>
                  </a:lnTo>
                  <a:lnTo>
                    <a:pt x="2175002" y="42291"/>
                  </a:lnTo>
                  <a:lnTo>
                    <a:pt x="2185670" y="52451"/>
                  </a:lnTo>
                  <a:lnTo>
                    <a:pt x="2194433" y="43307"/>
                  </a:lnTo>
                  <a:close/>
                </a:path>
                <a:path w="2286000" h="563879">
                  <a:moveTo>
                    <a:pt x="2286000" y="178562"/>
                  </a:moveTo>
                  <a:lnTo>
                    <a:pt x="2279065" y="120904"/>
                  </a:lnTo>
                  <a:lnTo>
                    <a:pt x="2275840" y="93980"/>
                  </a:lnTo>
                  <a:lnTo>
                    <a:pt x="2249157" y="111607"/>
                  </a:lnTo>
                  <a:lnTo>
                    <a:pt x="2238502" y="96012"/>
                  </a:lnTo>
                  <a:lnTo>
                    <a:pt x="2224913" y="77978"/>
                  </a:lnTo>
                  <a:lnTo>
                    <a:pt x="2220341" y="72263"/>
                  </a:lnTo>
                  <a:lnTo>
                    <a:pt x="2210435" y="80391"/>
                  </a:lnTo>
                  <a:lnTo>
                    <a:pt x="2215134" y="86106"/>
                  </a:lnTo>
                  <a:lnTo>
                    <a:pt x="2228342" y="103632"/>
                  </a:lnTo>
                  <a:lnTo>
                    <a:pt x="2238565" y="118605"/>
                  </a:lnTo>
                  <a:lnTo>
                    <a:pt x="2212213" y="136017"/>
                  </a:lnTo>
                  <a:lnTo>
                    <a:pt x="2286000" y="17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6625" y="3738626"/>
              <a:ext cx="762000" cy="990600"/>
            </a:xfrm>
            <a:custGeom>
              <a:avLst/>
              <a:gdLst/>
              <a:ahLst/>
              <a:cxnLst/>
              <a:rect l="l" t="t" r="r" b="b"/>
              <a:pathLst>
                <a:path w="762000" h="990600">
                  <a:moveTo>
                    <a:pt x="0" y="0"/>
                  </a:moveTo>
                  <a:lnTo>
                    <a:pt x="762000" y="990600"/>
                  </a:lnTo>
                </a:path>
                <a:path w="762000" h="990600">
                  <a:moveTo>
                    <a:pt x="762000" y="0"/>
                  </a:moveTo>
                  <a:lnTo>
                    <a:pt x="0" y="990600"/>
                  </a:lnTo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604399" y="5864562"/>
            <a:ext cx="81915" cy="445770"/>
          </a:xfrm>
          <a:custGeom>
            <a:avLst/>
            <a:gdLst/>
            <a:ahLst/>
            <a:cxnLst/>
            <a:rect l="l" t="t" r="r" b="b"/>
            <a:pathLst>
              <a:path w="81914" h="445770">
                <a:moveTo>
                  <a:pt x="81658" y="0"/>
                </a:moveTo>
                <a:lnTo>
                  <a:pt x="0" y="222283"/>
                </a:lnTo>
              </a:path>
              <a:path w="81914" h="445770">
                <a:moveTo>
                  <a:pt x="0" y="222283"/>
                </a:moveTo>
                <a:lnTo>
                  <a:pt x="81658" y="445303"/>
                </a:lnTo>
              </a:path>
            </a:pathLst>
          </a:custGeom>
          <a:ln w="15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189226" y="4918775"/>
            <a:ext cx="1892935" cy="1402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0"/>
              </a:spcBef>
            </a:pPr>
            <a:r>
              <a:rPr sz="3150" i="1" dirty="0">
                <a:latin typeface="Comic Sans MS"/>
                <a:cs typeface="Comic Sans MS"/>
              </a:rPr>
              <a:t>L</a:t>
            </a:r>
            <a:r>
              <a:rPr sz="2950" dirty="0">
                <a:latin typeface="Comic Sans MS"/>
                <a:cs typeface="Comic Sans MS"/>
              </a:rPr>
              <a:t>(</a:t>
            </a:r>
            <a:r>
              <a:rPr sz="3150" i="1" dirty="0">
                <a:latin typeface="Comic Sans MS"/>
                <a:cs typeface="Comic Sans MS"/>
              </a:rPr>
              <a:t>M</a:t>
            </a:r>
            <a:r>
              <a:rPr sz="2950" dirty="0">
                <a:latin typeface="Comic Sans MS"/>
                <a:cs typeface="Comic Sans MS"/>
              </a:rPr>
              <a:t>)</a:t>
            </a:r>
            <a:r>
              <a:rPr sz="2950" spc="-15" dirty="0">
                <a:latin typeface="Comic Sans MS"/>
                <a:cs typeface="Comic Sans MS"/>
              </a:rPr>
              <a:t> </a:t>
            </a:r>
            <a:r>
              <a:rPr sz="2950" dirty="0">
                <a:latin typeface="Symbol"/>
                <a:cs typeface="Symbol"/>
              </a:rPr>
              <a:t></a:t>
            </a:r>
            <a:r>
              <a:rPr sz="2950" spc="65" dirty="0">
                <a:latin typeface="Times New Roman"/>
                <a:cs typeface="Times New Roman"/>
              </a:rPr>
              <a:t> </a:t>
            </a:r>
            <a:r>
              <a:rPr sz="2950" spc="20" dirty="0">
                <a:latin typeface="Symbol"/>
                <a:cs typeface="Symbol"/>
              </a:rPr>
              <a:t></a:t>
            </a:r>
            <a:endParaRPr sz="29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3225"/>
              </a:spcBef>
              <a:tabLst>
                <a:tab pos="1516380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Reject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4725" i="1" spc="-75" baseline="6172" dirty="0">
                <a:latin typeface="Comic Sans MS"/>
                <a:cs typeface="Comic Sans MS"/>
              </a:rPr>
              <a:t>M</a:t>
            </a:r>
            <a:endParaRPr sz="4725" baseline="6172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3926" y="5864562"/>
            <a:ext cx="81915" cy="445770"/>
          </a:xfrm>
          <a:custGeom>
            <a:avLst/>
            <a:gdLst/>
            <a:ahLst/>
            <a:cxnLst/>
            <a:rect l="l" t="t" r="r" b="b"/>
            <a:pathLst>
              <a:path w="81914" h="445770">
                <a:moveTo>
                  <a:pt x="0" y="0"/>
                </a:moveTo>
                <a:lnTo>
                  <a:pt x="81631" y="222283"/>
                </a:lnTo>
              </a:path>
              <a:path w="81914" h="445770">
                <a:moveTo>
                  <a:pt x="81631" y="222283"/>
                </a:moveTo>
                <a:lnTo>
                  <a:pt x="0" y="445303"/>
                </a:lnTo>
              </a:path>
            </a:pathLst>
          </a:custGeom>
          <a:ln w="15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-13334" y="5752782"/>
            <a:ext cx="1749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Decision: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20152" y="5778837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4" h="445770">
                <a:moveTo>
                  <a:pt x="82732" y="0"/>
                </a:moveTo>
                <a:lnTo>
                  <a:pt x="0" y="222283"/>
                </a:lnTo>
              </a:path>
              <a:path w="83184" h="445770">
                <a:moveTo>
                  <a:pt x="0" y="222283"/>
                </a:moveTo>
                <a:lnTo>
                  <a:pt x="82732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84544" y="4918775"/>
            <a:ext cx="2019300" cy="1326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sz="3150" i="1" dirty="0">
                <a:latin typeface="Comic Sans MS"/>
                <a:cs typeface="Comic Sans MS"/>
              </a:rPr>
              <a:t>L</a:t>
            </a:r>
            <a:r>
              <a:rPr sz="2950" dirty="0">
                <a:latin typeface="Comic Sans MS"/>
                <a:cs typeface="Comic Sans MS"/>
              </a:rPr>
              <a:t>(</a:t>
            </a:r>
            <a:r>
              <a:rPr sz="3150" i="1" dirty="0">
                <a:latin typeface="Comic Sans MS"/>
                <a:cs typeface="Comic Sans MS"/>
              </a:rPr>
              <a:t>M</a:t>
            </a:r>
            <a:r>
              <a:rPr sz="2950" dirty="0">
                <a:latin typeface="Comic Sans MS"/>
                <a:cs typeface="Comic Sans MS"/>
              </a:rPr>
              <a:t>)</a:t>
            </a:r>
            <a:r>
              <a:rPr sz="2950" spc="-15" dirty="0">
                <a:latin typeface="Comic Sans MS"/>
                <a:cs typeface="Comic Sans MS"/>
              </a:rPr>
              <a:t> </a:t>
            </a:r>
            <a:r>
              <a:rPr sz="2950" dirty="0">
                <a:latin typeface="Symbol"/>
                <a:cs typeface="Symbol"/>
              </a:rPr>
              <a:t></a:t>
            </a:r>
            <a:r>
              <a:rPr sz="2950" spc="20" dirty="0">
                <a:latin typeface="Times New Roman"/>
                <a:cs typeface="Times New Roman"/>
              </a:rPr>
              <a:t> </a:t>
            </a:r>
            <a:r>
              <a:rPr sz="2950" spc="20" dirty="0">
                <a:latin typeface="Symbol"/>
                <a:cs typeface="Symbol"/>
              </a:rPr>
              <a:t></a:t>
            </a:r>
            <a:endParaRPr sz="29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625"/>
              </a:spcBef>
              <a:tabLst>
                <a:tab pos="1638300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4725" i="1" spc="-75" baseline="7054" dirty="0">
                <a:latin typeface="Comic Sans MS"/>
                <a:cs typeface="Comic Sans MS"/>
              </a:rPr>
              <a:t>M</a:t>
            </a:r>
            <a:endParaRPr sz="4725" baseline="7054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26249" y="5778837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4" h="445770">
                <a:moveTo>
                  <a:pt x="0" y="0"/>
                </a:moveTo>
                <a:lnTo>
                  <a:pt x="82704" y="222283"/>
                </a:lnTo>
              </a:path>
              <a:path w="83184" h="445770">
                <a:moveTo>
                  <a:pt x="82704" y="222283"/>
                </a:moveTo>
                <a:lnTo>
                  <a:pt x="0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457" y="270435"/>
            <a:ext cx="5756910" cy="15087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950" spc="-10" dirty="0">
                <a:solidFill>
                  <a:srgbClr val="D50092"/>
                </a:solidFill>
                <a:latin typeface="Comic Sans MS"/>
                <a:cs typeface="Comic Sans MS"/>
              </a:rPr>
              <a:t>Definition:</a:t>
            </a:r>
            <a:endParaRPr sz="3950">
              <a:latin typeface="Comic Sans MS"/>
              <a:cs typeface="Comic Sans MS"/>
            </a:endParaRPr>
          </a:p>
          <a:p>
            <a:pPr marL="699135">
              <a:lnSpc>
                <a:spcPct val="100000"/>
              </a:lnSpc>
              <a:spcBef>
                <a:spcPts val="715"/>
              </a:spcBef>
              <a:tabLst>
                <a:tab pos="293116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650" i="1" dirty="0">
                <a:latin typeface="Times New Roman"/>
                <a:cs typeface="Times New Roman"/>
              </a:rPr>
              <a:t>L</a:t>
            </a:r>
            <a:r>
              <a:rPr sz="4650" i="1" spc="34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decidable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892" y="1722744"/>
            <a:ext cx="7774940" cy="1784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310"/>
              </a:lnSpc>
              <a:spcBef>
                <a:spcPts val="1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decider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)</a:t>
            </a:r>
            <a:r>
              <a:rPr sz="3200" spc="45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925" i="1" spc="-75" baseline="-3516" dirty="0">
                <a:latin typeface="Times New Roman"/>
                <a:cs typeface="Times New Roman"/>
              </a:rPr>
              <a:t>M</a:t>
            </a:r>
            <a:endParaRPr sz="5925" baseline="-3516">
              <a:latin typeface="Times New Roman"/>
              <a:cs typeface="Times New Roman"/>
            </a:endParaRPr>
          </a:p>
          <a:p>
            <a:pPr marL="12700">
              <a:lnSpc>
                <a:spcPts val="5150"/>
              </a:lnSpc>
              <a:tabLst>
                <a:tab pos="293052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975" i="1" spc="-75" baseline="-4181" dirty="0">
                <a:latin typeface="Times New Roman"/>
                <a:cs typeface="Times New Roman"/>
              </a:rPr>
              <a:t>L</a:t>
            </a:r>
            <a:endParaRPr sz="6975" baseline="-418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692" y="5183460"/>
            <a:ext cx="563181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Also</a:t>
            </a:r>
            <a:r>
              <a:rPr sz="275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known</a:t>
            </a:r>
            <a:r>
              <a:rPr sz="275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900" i="1" spc="-55" dirty="0">
                <a:solidFill>
                  <a:srgbClr val="FF0000"/>
                </a:solidFill>
                <a:latin typeface="Comic Sans MS"/>
                <a:cs typeface="Comic Sans MS"/>
              </a:rPr>
              <a:t>recursive</a:t>
            </a:r>
            <a:r>
              <a:rPr sz="2900" i="1" spc="229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900" i="1" spc="-4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endParaRPr sz="2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279" y="269794"/>
            <a:ext cx="4947920" cy="19024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4"/>
              </a:spcBef>
              <a:tabLst>
                <a:tab pos="462597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Given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regular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spc="-75" baseline="-5625" dirty="0">
                <a:latin typeface="Times New Roman"/>
                <a:cs typeface="Times New Roman"/>
              </a:rPr>
              <a:t>L</a:t>
            </a:r>
            <a:endParaRPr sz="5925" baseline="-5625">
              <a:latin typeface="Times New Roman"/>
              <a:cs typeface="Times New Roman"/>
            </a:endParaRPr>
          </a:p>
          <a:p>
            <a:pPr marL="38100" marR="1572895">
              <a:lnSpc>
                <a:spcPct val="100000"/>
              </a:lnSpc>
              <a:spcBef>
                <a:spcPts val="665"/>
              </a:spcBef>
              <a:tabLst>
                <a:tab pos="66357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how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check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baseline="-2109" dirty="0">
                <a:latin typeface="Times New Roman"/>
                <a:cs typeface="Times New Roman"/>
              </a:rPr>
              <a:t>L</a:t>
            </a:r>
            <a:r>
              <a:rPr sz="5925" i="1" spc="284" baseline="-2109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finite?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40" y="3887222"/>
            <a:ext cx="8843645" cy="2367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0"/>
              </a:spcBef>
              <a:tabLst>
                <a:tab pos="7625715" algn="l"/>
              </a:tabLst>
            </a:pPr>
            <a:r>
              <a:rPr sz="4800" b="1" baseline="11284" dirty="0">
                <a:solidFill>
                  <a:srgbClr val="FF3300"/>
                </a:solidFill>
                <a:latin typeface="Comic Sans MS"/>
                <a:cs typeface="Comic Sans MS"/>
              </a:rPr>
              <a:t>Answer:</a:t>
            </a:r>
            <a:r>
              <a:rPr sz="4800" b="1" spc="-247" baseline="11284" dirty="0">
                <a:solidFill>
                  <a:srgbClr val="FF33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Take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L</a:t>
            </a:r>
            <a:endParaRPr sz="3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200">
              <a:latin typeface="Times New Roman"/>
              <a:cs typeface="Times New Roman"/>
            </a:endParaRPr>
          </a:p>
          <a:p>
            <a:pPr marL="1818005" marR="17780">
              <a:lnSpc>
                <a:spcPct val="121300"/>
              </a:lnSpc>
              <a:spcBef>
                <a:spcPts val="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Check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walk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cycle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initial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final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62280"/>
            <a:ext cx="19481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FF3300"/>
                </a:solidFill>
                <a:latin typeface="Comic Sans MS"/>
                <a:cs typeface="Comic Sans MS"/>
              </a:rPr>
              <a:t>Question: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6762" y="762058"/>
            <a:ext cx="4805680" cy="1686560"/>
            <a:chOff x="766762" y="762058"/>
            <a:chExt cx="4805680" cy="1686560"/>
          </a:xfrm>
        </p:grpSpPr>
        <p:sp>
          <p:nvSpPr>
            <p:cNvPr id="3" name="object 3"/>
            <p:cNvSpPr/>
            <p:nvPr/>
          </p:nvSpPr>
          <p:spPr>
            <a:xfrm>
              <a:off x="1147762" y="766825"/>
              <a:ext cx="4419600" cy="1676400"/>
            </a:xfrm>
            <a:custGeom>
              <a:avLst/>
              <a:gdLst/>
              <a:ahLst/>
              <a:cxnLst/>
              <a:rect l="l" t="t" r="r" b="b"/>
              <a:pathLst>
                <a:path w="4419600" h="1676400">
                  <a:moveTo>
                    <a:pt x="0" y="1676400"/>
                  </a:moveTo>
                  <a:lnTo>
                    <a:pt x="4419600" y="16764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762" y="985265"/>
              <a:ext cx="4576830" cy="11579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901314" y="157416"/>
            <a:ext cx="8686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6762" y="4400613"/>
            <a:ext cx="4805680" cy="1704975"/>
            <a:chOff x="766762" y="4400613"/>
            <a:chExt cx="4805680" cy="1704975"/>
          </a:xfrm>
        </p:grpSpPr>
        <p:sp>
          <p:nvSpPr>
            <p:cNvPr id="7" name="object 7"/>
            <p:cNvSpPr/>
            <p:nvPr/>
          </p:nvSpPr>
          <p:spPr>
            <a:xfrm>
              <a:off x="2900426" y="4424426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762000"/>
                  </a:lnTo>
                </a:path>
                <a:path w="762000" h="762000">
                  <a:moveTo>
                    <a:pt x="762000" y="0"/>
                  </a:moveTo>
                  <a:lnTo>
                    <a:pt x="0" y="762000"/>
                  </a:lnTo>
                </a:path>
              </a:pathLst>
            </a:custGeom>
            <a:ln w="47625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7762" y="4424362"/>
              <a:ext cx="4419600" cy="1676400"/>
            </a:xfrm>
            <a:custGeom>
              <a:avLst/>
              <a:gdLst/>
              <a:ahLst/>
              <a:cxnLst/>
              <a:rect l="l" t="t" r="r" b="b"/>
              <a:pathLst>
                <a:path w="4419600" h="1676400">
                  <a:moveTo>
                    <a:pt x="0" y="1676400"/>
                  </a:moveTo>
                  <a:lnTo>
                    <a:pt x="4419600" y="1676400"/>
                  </a:lnTo>
                  <a:lnTo>
                    <a:pt x="44196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762" y="4642866"/>
              <a:ext cx="4576830" cy="115786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17028" y="1296422"/>
            <a:ext cx="239077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4035" algn="l"/>
              </a:tabLst>
            </a:pPr>
            <a:r>
              <a:rPr sz="3950" i="1" spc="-50" dirty="0">
                <a:latin typeface="Times New Roman"/>
                <a:cs typeface="Times New Roman"/>
              </a:rPr>
              <a:t>L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4800" spc="15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infinite</a:t>
            </a:r>
            <a:endParaRPr sz="4800" baseline="1736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1314" y="3820223"/>
            <a:ext cx="5273040" cy="19170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3200">
              <a:latin typeface="Comic Sans MS"/>
              <a:cs typeface="Comic Sans MS"/>
            </a:endParaRPr>
          </a:p>
          <a:p>
            <a:pPr marL="3228340">
              <a:lnSpc>
                <a:spcPct val="100000"/>
              </a:lnSpc>
              <a:tabLst>
                <a:tab pos="3749675" algn="l"/>
              </a:tabLst>
            </a:pPr>
            <a:r>
              <a:rPr sz="3950" i="1" spc="-50" dirty="0">
                <a:latin typeface="Times New Roman"/>
                <a:cs typeface="Times New Roman"/>
              </a:rPr>
              <a:t>L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finite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0891" y="386397"/>
            <a:ext cx="12820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082" y="296451"/>
            <a:ext cx="460946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2024380" algn="l"/>
                <a:tab pos="4191635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Problem: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4800" baseline="-6944" dirty="0">
                <a:solidFill>
                  <a:srgbClr val="3333CC"/>
                </a:solidFill>
                <a:latin typeface="Comic Sans MS"/>
                <a:cs typeface="Comic Sans MS"/>
              </a:rPr>
              <a:t>Does</a:t>
            </a:r>
            <a:r>
              <a:rPr sz="4800" spc="-112" baseline="-694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37" baseline="-6944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4800" baseline="-6944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250" i="1" spc="-75" baseline="-11111" dirty="0">
                <a:latin typeface="Comic Sans MS"/>
                <a:cs typeface="Comic Sans MS"/>
              </a:rPr>
              <a:t>M</a:t>
            </a:r>
            <a:endParaRPr sz="5250" baseline="-11111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221" y="3924346"/>
            <a:ext cx="76835" cy="414655"/>
          </a:xfrm>
          <a:custGeom>
            <a:avLst/>
            <a:gdLst/>
            <a:ahLst/>
            <a:cxnLst/>
            <a:rect l="l" t="t" r="r" b="b"/>
            <a:pathLst>
              <a:path w="76834" h="414654">
                <a:moveTo>
                  <a:pt x="76349" y="0"/>
                </a:moveTo>
                <a:lnTo>
                  <a:pt x="0" y="207369"/>
                </a:lnTo>
              </a:path>
              <a:path w="76834" h="414654">
                <a:moveTo>
                  <a:pt x="0" y="207369"/>
                </a:moveTo>
                <a:lnTo>
                  <a:pt x="76349" y="414030"/>
                </a:lnTo>
              </a:path>
            </a:pathLst>
          </a:custGeom>
          <a:ln w="14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8832" y="3924346"/>
            <a:ext cx="76835" cy="414655"/>
          </a:xfrm>
          <a:custGeom>
            <a:avLst/>
            <a:gdLst/>
            <a:ahLst/>
            <a:cxnLst/>
            <a:rect l="l" t="t" r="r" b="b"/>
            <a:pathLst>
              <a:path w="76835" h="414654">
                <a:moveTo>
                  <a:pt x="0" y="0"/>
                </a:moveTo>
                <a:lnTo>
                  <a:pt x="76349" y="207369"/>
                </a:lnTo>
              </a:path>
              <a:path w="76835" h="414654">
                <a:moveTo>
                  <a:pt x="76349" y="207369"/>
                </a:moveTo>
                <a:lnTo>
                  <a:pt x="0" y="414030"/>
                </a:lnTo>
              </a:path>
            </a:pathLst>
          </a:custGeom>
          <a:ln w="149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162" y="233425"/>
            <a:ext cx="6858000" cy="1600200"/>
          </a:xfrm>
          <a:custGeom>
            <a:avLst/>
            <a:gdLst/>
            <a:ahLst/>
            <a:cxnLst/>
            <a:rect l="l" t="t" r="r" b="b"/>
            <a:pathLst>
              <a:path w="6858000" h="1600200">
                <a:moveTo>
                  <a:pt x="0" y="1600200"/>
                </a:moveTo>
                <a:lnTo>
                  <a:pt x="6858000" y="1600200"/>
                </a:lnTo>
                <a:lnTo>
                  <a:pt x="68580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240" y="977264"/>
            <a:ext cx="8748395" cy="3331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07720" algn="ctr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finite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language?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tabLst>
                <a:tab pos="5415280" algn="l"/>
              </a:tabLst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Corresponding</a:t>
            </a:r>
            <a:r>
              <a:rPr sz="3200" spc="-13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15" dirty="0">
                <a:solidFill>
                  <a:srgbClr val="CC0099"/>
                </a:solidFill>
                <a:latin typeface="Comic Sans MS"/>
                <a:cs typeface="Comic Sans MS"/>
              </a:rPr>
              <a:t>L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CC0099"/>
                </a:solidFill>
                <a:latin typeface="Comic Sans MS"/>
                <a:cs typeface="Comic Sans MS"/>
              </a:rPr>
              <a:t>n</a:t>
            </a:r>
            <a:r>
              <a:rPr sz="3200" spc="5" dirty="0">
                <a:solidFill>
                  <a:srgbClr val="CC0099"/>
                </a:solidFill>
                <a:latin typeface="Comic Sans MS"/>
                <a:cs typeface="Comic Sans MS"/>
              </a:rPr>
              <a:t>g</a:t>
            </a:r>
            <a:r>
              <a:rPr sz="3200" spc="-35" dirty="0">
                <a:solidFill>
                  <a:srgbClr val="CC0099"/>
                </a:solidFill>
                <a:latin typeface="Comic Sans MS"/>
                <a:cs typeface="Comic Sans MS"/>
              </a:rPr>
              <a:t>u</a:t>
            </a:r>
            <a:r>
              <a:rPr sz="3200" spc="-5" dirty="0">
                <a:solidFill>
                  <a:srgbClr val="CC0099"/>
                </a:solidFill>
                <a:latin typeface="Comic Sans MS"/>
                <a:cs typeface="Comic Sans MS"/>
              </a:rPr>
              <a:t>a</a:t>
            </a:r>
            <a:r>
              <a:rPr sz="3200" spc="-1260" dirty="0">
                <a:solidFill>
                  <a:srgbClr val="CC0099"/>
                </a:solidFill>
                <a:latin typeface="Comic Sans MS"/>
                <a:cs typeface="Comic Sans MS"/>
              </a:rPr>
              <a:t>g</a:t>
            </a:r>
            <a:r>
              <a:rPr sz="1800" i="1" spc="-7" baseline="-27777" dirty="0">
                <a:latin typeface="Comic Sans MS"/>
                <a:cs typeface="Comic Sans MS"/>
              </a:rPr>
              <a:t>X</a:t>
            </a:r>
            <a:r>
              <a:rPr sz="1800" i="1" spc="89" baseline="-27777" dirty="0"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e: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(Decidable)</a:t>
            </a:r>
            <a:endParaRPr sz="3200">
              <a:latin typeface="Comic Sans MS"/>
              <a:cs typeface="Comic Sans MS"/>
            </a:endParaRPr>
          </a:p>
          <a:p>
            <a:pPr marL="244475">
              <a:lnSpc>
                <a:spcPct val="100000"/>
              </a:lnSpc>
              <a:spcBef>
                <a:spcPts val="1245"/>
              </a:spcBef>
              <a:tabLst>
                <a:tab pos="2185670" algn="l"/>
              </a:tabLst>
            </a:pPr>
            <a:r>
              <a:rPr sz="2950" i="1" spc="-10" dirty="0">
                <a:latin typeface="Comic Sans MS"/>
                <a:cs typeface="Comic Sans MS"/>
              </a:rPr>
              <a:t>FINITE</a:t>
            </a:r>
            <a:r>
              <a:rPr sz="2550" i="1" spc="-15" baseline="-26143" dirty="0">
                <a:latin typeface="Comic Sans MS"/>
                <a:cs typeface="Comic Sans MS"/>
              </a:rPr>
              <a:t>DFA</a:t>
            </a:r>
            <a:r>
              <a:rPr sz="2550" i="1" baseline="-26143" dirty="0">
                <a:latin typeface="Comic Sans MS"/>
                <a:cs typeface="Comic Sans MS"/>
              </a:rPr>
              <a:t>	</a:t>
            </a:r>
            <a:r>
              <a:rPr sz="2800" spc="-50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  <a:p>
            <a:pPr marL="900430">
              <a:lnSpc>
                <a:spcPct val="100000"/>
              </a:lnSpc>
              <a:spcBef>
                <a:spcPts val="1065"/>
              </a:spcBef>
              <a:tabLst>
                <a:tab pos="1706245" algn="l"/>
              </a:tabLst>
            </a:pPr>
            <a:r>
              <a:rPr sz="2800" dirty="0">
                <a:latin typeface="Comic Sans MS"/>
                <a:cs typeface="Comic Sans MS"/>
              </a:rPr>
              <a:t>{</a:t>
            </a:r>
            <a:r>
              <a:rPr sz="2800" spc="170" dirty="0">
                <a:latin typeface="Comic Sans MS"/>
                <a:cs typeface="Comic Sans MS"/>
              </a:rPr>
              <a:t> </a:t>
            </a:r>
            <a:r>
              <a:rPr sz="2950" i="1" spc="-50" dirty="0">
                <a:latin typeface="Comic Sans MS"/>
                <a:cs typeface="Comic Sans MS"/>
              </a:rPr>
              <a:t>M</a:t>
            </a:r>
            <a:r>
              <a:rPr sz="2950" i="1" dirty="0">
                <a:latin typeface="Comic Sans MS"/>
                <a:cs typeface="Comic Sans MS"/>
              </a:rPr>
              <a:t>	</a:t>
            </a:r>
            <a:r>
              <a:rPr sz="2800" dirty="0">
                <a:latin typeface="Comic Sans MS"/>
                <a:cs typeface="Comic Sans MS"/>
              </a:rPr>
              <a:t>:</a:t>
            </a:r>
            <a:r>
              <a:rPr sz="2800" spc="-295" dirty="0">
                <a:latin typeface="Comic Sans MS"/>
                <a:cs typeface="Comic Sans MS"/>
              </a:rPr>
              <a:t> </a:t>
            </a:r>
            <a:r>
              <a:rPr sz="2950" i="1" spc="-85" dirty="0">
                <a:latin typeface="Comic Sans MS"/>
                <a:cs typeface="Comic Sans MS"/>
              </a:rPr>
              <a:t>M</a:t>
            </a:r>
            <a:r>
              <a:rPr sz="2950" i="1" spc="-175" dirty="0">
                <a:latin typeface="Comic Sans MS"/>
                <a:cs typeface="Comic Sans MS"/>
              </a:rPr>
              <a:t> </a:t>
            </a:r>
            <a:r>
              <a:rPr sz="2800" spc="85" dirty="0">
                <a:latin typeface="Comic Sans MS"/>
                <a:cs typeface="Comic Sans MS"/>
              </a:rPr>
              <a:t>is</a:t>
            </a:r>
            <a:r>
              <a:rPr sz="2800" spc="-33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37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DFA</a:t>
            </a:r>
            <a:r>
              <a:rPr sz="2800" spc="-36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that</a:t>
            </a:r>
            <a:r>
              <a:rPr sz="2800" spc="-10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accepts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a</a:t>
            </a:r>
            <a:r>
              <a:rPr sz="2800" spc="-210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finitelanguage</a:t>
            </a:r>
            <a:r>
              <a:rPr sz="2800" spc="-500" dirty="0">
                <a:latin typeface="Comic Sans MS"/>
                <a:cs typeface="Comic Sans MS"/>
              </a:rPr>
              <a:t> </a:t>
            </a:r>
            <a:r>
              <a:rPr sz="2800" spc="-50" dirty="0">
                <a:latin typeface="Comic Sans MS"/>
                <a:cs typeface="Comic Sans MS"/>
              </a:rPr>
              <a:t>}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57" y="767461"/>
            <a:ext cx="16389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1352" y="749637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5" h="445769">
                <a:moveTo>
                  <a:pt x="82732" y="0"/>
                </a:moveTo>
                <a:lnTo>
                  <a:pt x="0" y="222283"/>
                </a:lnTo>
              </a:path>
              <a:path w="83185" h="445769">
                <a:moveTo>
                  <a:pt x="0" y="222283"/>
                </a:moveTo>
                <a:lnTo>
                  <a:pt x="82732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7448" y="749637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5" h="445769">
                <a:moveTo>
                  <a:pt x="0" y="0"/>
                </a:moveTo>
                <a:lnTo>
                  <a:pt x="82704" y="222283"/>
                </a:lnTo>
              </a:path>
              <a:path w="83185" h="445769">
                <a:moveTo>
                  <a:pt x="82704" y="222283"/>
                </a:moveTo>
                <a:lnTo>
                  <a:pt x="0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6109" y="644381"/>
            <a:ext cx="7943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33095" algn="l"/>
              </a:tabLst>
            </a:pPr>
            <a:r>
              <a:rPr sz="3150" i="1" spc="-50" dirty="0">
                <a:latin typeface="Comic Sans MS"/>
                <a:cs typeface="Comic Sans MS"/>
              </a:rPr>
              <a:t>M</a:t>
            </a:r>
            <a:r>
              <a:rPr sz="3150" i="1" dirty="0">
                <a:latin typeface="Comic Sans MS"/>
                <a:cs typeface="Comic Sans MS"/>
              </a:rPr>
              <a:t>	</a:t>
            </a:r>
            <a:r>
              <a:rPr sz="4800" spc="-75" baseline="-16493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4800" baseline="-16493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6057" y="129763"/>
            <a:ext cx="4880610" cy="55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573020" algn="l"/>
              </a:tabLst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Decider</a:t>
            </a:r>
            <a:r>
              <a:rPr sz="32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for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	</a:t>
            </a:r>
            <a:r>
              <a:rPr sz="5175" i="1" spc="-157" baseline="1610" dirty="0">
                <a:latin typeface="Comic Sans MS"/>
                <a:cs typeface="Comic Sans MS"/>
              </a:rPr>
              <a:t>FINITE</a:t>
            </a:r>
            <a:r>
              <a:rPr sz="3000" i="1" spc="-157" baseline="-22222" dirty="0">
                <a:latin typeface="Comic Sans MS"/>
                <a:cs typeface="Comic Sans MS"/>
              </a:rPr>
              <a:t>DFA</a:t>
            </a:r>
            <a:r>
              <a:rPr sz="3000" i="1" spc="-127" baseline="-22222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9900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75" y="1354962"/>
            <a:ext cx="8190865" cy="21590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Check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 a</a:t>
            </a:r>
            <a:r>
              <a:rPr sz="32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walk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cycle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initial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  <a:p>
            <a:pPr marL="815340" algn="ctr">
              <a:lnSpc>
                <a:spcPct val="100000"/>
              </a:lnSpc>
              <a:spcBef>
                <a:spcPts val="3650"/>
              </a:spcBef>
              <a:tabLst>
                <a:tab pos="1986280" algn="l"/>
                <a:tab pos="5391785" algn="l"/>
              </a:tabLst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100" i="1" spc="-50" dirty="0">
                <a:latin typeface="Comic Sans MS"/>
                <a:cs typeface="Comic Sans MS"/>
              </a:rPr>
              <a:t>M</a:t>
            </a:r>
            <a:r>
              <a:rPr sz="3100" i="1" dirty="0"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spc="3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100" i="1" spc="-50" dirty="0">
                <a:latin typeface="Comic Sans MS"/>
                <a:cs typeface="Comic Sans MS"/>
              </a:rPr>
              <a:t>M</a:t>
            </a:r>
            <a:endParaRPr sz="31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91052" y="5712162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5" h="445770">
                <a:moveTo>
                  <a:pt x="82732" y="0"/>
                </a:moveTo>
                <a:lnTo>
                  <a:pt x="0" y="222283"/>
                </a:lnTo>
              </a:path>
              <a:path w="83185" h="445770">
                <a:moveTo>
                  <a:pt x="0" y="222283"/>
                </a:moveTo>
                <a:lnTo>
                  <a:pt x="82732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97148" y="5712162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5" h="445770">
                <a:moveTo>
                  <a:pt x="0" y="0"/>
                </a:moveTo>
                <a:lnTo>
                  <a:pt x="82704" y="222283"/>
                </a:lnTo>
              </a:path>
              <a:path w="83185" h="445770">
                <a:moveTo>
                  <a:pt x="82704" y="222283"/>
                </a:moveTo>
                <a:lnTo>
                  <a:pt x="0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5600065"/>
            <a:ext cx="17500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Decision: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82052" y="5635962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4" h="445770">
                <a:moveTo>
                  <a:pt x="82732" y="0"/>
                </a:moveTo>
                <a:lnTo>
                  <a:pt x="0" y="222283"/>
                </a:lnTo>
              </a:path>
              <a:path w="83184" h="445770">
                <a:moveTo>
                  <a:pt x="0" y="222283"/>
                </a:moveTo>
                <a:lnTo>
                  <a:pt x="82732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88149" y="5635962"/>
            <a:ext cx="83185" cy="445770"/>
          </a:xfrm>
          <a:custGeom>
            <a:avLst/>
            <a:gdLst/>
            <a:ahLst/>
            <a:cxnLst/>
            <a:rect l="l" t="t" r="r" b="b"/>
            <a:pathLst>
              <a:path w="83184" h="445770">
                <a:moveTo>
                  <a:pt x="0" y="0"/>
                </a:moveTo>
                <a:lnTo>
                  <a:pt x="82704" y="222283"/>
                </a:lnTo>
              </a:path>
              <a:path w="83184" h="445770">
                <a:moveTo>
                  <a:pt x="82704" y="222283"/>
                </a:moveTo>
                <a:lnTo>
                  <a:pt x="0" y="445303"/>
                </a:lnTo>
              </a:path>
            </a:pathLst>
          </a:custGeom>
          <a:ln w="15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643498" y="3657663"/>
            <a:ext cx="3205480" cy="1247775"/>
            <a:chOff x="5643498" y="3657663"/>
            <a:chExt cx="3205480" cy="1247775"/>
          </a:xfrm>
        </p:grpSpPr>
        <p:sp>
          <p:nvSpPr>
            <p:cNvPr id="14" name="object 14"/>
            <p:cNvSpPr/>
            <p:nvPr/>
          </p:nvSpPr>
          <p:spPr>
            <a:xfrm>
              <a:off x="7062850" y="3681476"/>
              <a:ext cx="514350" cy="552450"/>
            </a:xfrm>
            <a:custGeom>
              <a:avLst/>
              <a:gdLst/>
              <a:ahLst/>
              <a:cxnLst/>
              <a:rect l="l" t="t" r="r" b="b"/>
              <a:pathLst>
                <a:path w="514350" h="552450">
                  <a:moveTo>
                    <a:pt x="0" y="0"/>
                  </a:moveTo>
                  <a:lnTo>
                    <a:pt x="514350" y="552450"/>
                  </a:lnTo>
                </a:path>
                <a:path w="514350" h="552450">
                  <a:moveTo>
                    <a:pt x="514350" y="0"/>
                  </a:moveTo>
                  <a:lnTo>
                    <a:pt x="0" y="552450"/>
                  </a:lnTo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0800" y="3681476"/>
              <a:ext cx="2943225" cy="1219200"/>
            </a:xfrm>
            <a:custGeom>
              <a:avLst/>
              <a:gdLst/>
              <a:ahLst/>
              <a:cxnLst/>
              <a:rect l="l" t="t" r="r" b="b"/>
              <a:pathLst>
                <a:path w="2943225" h="1219200">
                  <a:moveTo>
                    <a:pt x="0" y="1219200"/>
                  </a:moveTo>
                  <a:lnTo>
                    <a:pt x="2943225" y="1219200"/>
                  </a:lnTo>
                  <a:lnTo>
                    <a:pt x="2943225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3498" y="3836670"/>
              <a:ext cx="3052894" cy="84017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476619" y="4572634"/>
            <a:ext cx="1889125" cy="205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0325">
              <a:lnSpc>
                <a:spcPct val="153200"/>
              </a:lnSpc>
              <a:spcBef>
                <a:spcPts val="9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finite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r>
              <a:rPr sz="32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4725" i="1" spc="-97" baseline="6172" dirty="0">
                <a:latin typeface="Comic Sans MS"/>
                <a:cs typeface="Comic Sans MS"/>
              </a:rPr>
              <a:t>M</a:t>
            </a:r>
            <a:endParaRPr sz="4725" baseline="6172">
              <a:latin typeface="Comic Sans MS"/>
              <a:cs typeface="Comic Sans MS"/>
            </a:endParaRPr>
          </a:p>
          <a:p>
            <a:pPr marL="250825">
              <a:lnSpc>
                <a:spcPct val="100000"/>
              </a:lnSpc>
              <a:spcBef>
                <a:spcPts val="365"/>
              </a:spcBef>
            </a:pP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(YES)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6425" y="3676708"/>
            <a:ext cx="3205480" cy="1229360"/>
            <a:chOff x="1376425" y="3676708"/>
            <a:chExt cx="3205480" cy="1229360"/>
          </a:xfrm>
        </p:grpSpPr>
        <p:sp>
          <p:nvSpPr>
            <p:cNvPr id="19" name="object 19"/>
            <p:cNvSpPr/>
            <p:nvPr/>
          </p:nvSpPr>
          <p:spPr>
            <a:xfrm>
              <a:off x="1633600" y="3681476"/>
              <a:ext cx="2943225" cy="1219200"/>
            </a:xfrm>
            <a:custGeom>
              <a:avLst/>
              <a:gdLst/>
              <a:ahLst/>
              <a:cxnLst/>
              <a:rect l="l" t="t" r="r" b="b"/>
              <a:pathLst>
                <a:path w="2943225" h="1219200">
                  <a:moveTo>
                    <a:pt x="0" y="1219200"/>
                  </a:moveTo>
                  <a:lnTo>
                    <a:pt x="2943225" y="1219200"/>
                  </a:lnTo>
                  <a:lnTo>
                    <a:pt x="2943225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6425" y="3836670"/>
              <a:ext cx="3052767" cy="84017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265679" y="4827523"/>
            <a:ext cx="1908810" cy="18249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infinite</a:t>
            </a:r>
            <a:endParaRPr sz="3200">
              <a:latin typeface="Comic Sans MS"/>
              <a:cs typeface="Comic Sans MS"/>
            </a:endParaRPr>
          </a:p>
          <a:p>
            <a:pPr marL="53975">
              <a:lnSpc>
                <a:spcPts val="3820"/>
              </a:lnSpc>
              <a:spcBef>
                <a:spcPts val="2645"/>
              </a:spcBef>
              <a:tabLst>
                <a:tab pos="1527810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Reject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4725" i="1" spc="-75" baseline="6172" dirty="0">
                <a:latin typeface="Comic Sans MS"/>
                <a:cs typeface="Comic Sans MS"/>
              </a:rPr>
              <a:t>M</a:t>
            </a:r>
            <a:endParaRPr sz="4725" baseline="6172">
              <a:latin typeface="Comic Sans MS"/>
              <a:cs typeface="Comic Sans MS"/>
            </a:endParaRPr>
          </a:p>
          <a:p>
            <a:pPr marL="174625">
              <a:lnSpc>
                <a:spcPts val="3820"/>
              </a:lnSpc>
            </a:pPr>
            <a:r>
              <a:rPr sz="3200" spc="-20" dirty="0">
                <a:solidFill>
                  <a:srgbClr val="CC0099"/>
                </a:solidFill>
                <a:latin typeface="Comic Sans MS"/>
                <a:cs typeface="Comic Sans MS"/>
              </a:rPr>
              <a:t>(NO)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162" y="233425"/>
            <a:ext cx="7620000" cy="1600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47320">
              <a:lnSpc>
                <a:spcPts val="3660"/>
              </a:lnSpc>
              <a:spcBef>
                <a:spcPts val="9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DFA</a:t>
            </a:r>
            <a:r>
              <a:rPr sz="32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Acceptance</a:t>
            </a:r>
            <a:r>
              <a:rPr sz="3200" spc="-2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Problem:</a:t>
            </a:r>
            <a:endParaRPr sz="3200">
              <a:latin typeface="Comic Sans MS"/>
              <a:cs typeface="Comic Sans MS"/>
            </a:endParaRPr>
          </a:p>
          <a:p>
            <a:pPr marL="2432050">
              <a:lnSpc>
                <a:spcPts val="366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Given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endParaRPr sz="3200">
              <a:latin typeface="Comic Sans MS"/>
              <a:cs typeface="Comic Sans MS"/>
            </a:endParaRPr>
          </a:p>
          <a:p>
            <a:pPr marL="2432050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w,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does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w?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" y="2598674"/>
            <a:ext cx="8907780" cy="26079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0"/>
              </a:spcBef>
              <a:tabLst>
                <a:tab pos="5415280" algn="l"/>
              </a:tabLst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Corresponding</a:t>
            </a:r>
            <a:r>
              <a:rPr sz="3200" spc="-13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15" dirty="0">
                <a:solidFill>
                  <a:srgbClr val="CC0099"/>
                </a:solidFill>
                <a:latin typeface="Comic Sans MS"/>
                <a:cs typeface="Comic Sans MS"/>
              </a:rPr>
              <a:t>L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CC0099"/>
                </a:solidFill>
                <a:latin typeface="Comic Sans MS"/>
                <a:cs typeface="Comic Sans MS"/>
              </a:rPr>
              <a:t>n</a:t>
            </a:r>
            <a:r>
              <a:rPr sz="3200" spc="5" dirty="0">
                <a:solidFill>
                  <a:srgbClr val="CC0099"/>
                </a:solidFill>
                <a:latin typeface="Comic Sans MS"/>
                <a:cs typeface="Comic Sans MS"/>
              </a:rPr>
              <a:t>g</a:t>
            </a:r>
            <a:r>
              <a:rPr sz="3200" spc="-35" dirty="0">
                <a:solidFill>
                  <a:srgbClr val="CC0099"/>
                </a:solidFill>
                <a:latin typeface="Comic Sans MS"/>
                <a:cs typeface="Comic Sans MS"/>
              </a:rPr>
              <a:t>u</a:t>
            </a:r>
            <a:r>
              <a:rPr sz="3200" spc="-5" dirty="0">
                <a:solidFill>
                  <a:srgbClr val="CC0099"/>
                </a:solidFill>
                <a:latin typeface="Comic Sans MS"/>
                <a:cs typeface="Comic Sans MS"/>
              </a:rPr>
              <a:t>a</a:t>
            </a:r>
            <a:r>
              <a:rPr sz="3200" spc="-1260" dirty="0">
                <a:solidFill>
                  <a:srgbClr val="CC0099"/>
                </a:solidFill>
                <a:latin typeface="Comic Sans MS"/>
                <a:cs typeface="Comic Sans MS"/>
              </a:rPr>
              <a:t>g</a:t>
            </a:r>
            <a:r>
              <a:rPr sz="1800" i="1" spc="-7" baseline="-27777" dirty="0">
                <a:latin typeface="Comic Sans MS"/>
                <a:cs typeface="Comic Sans MS"/>
              </a:rPr>
              <a:t>X</a:t>
            </a:r>
            <a:r>
              <a:rPr sz="1800" i="1" spc="89" baseline="-27777" dirty="0"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e: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(Decidable)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3200">
              <a:latin typeface="Comic Sans MS"/>
              <a:cs typeface="Comic Sans MS"/>
            </a:endParaRPr>
          </a:p>
          <a:p>
            <a:pPr marL="161925">
              <a:lnSpc>
                <a:spcPct val="100000"/>
              </a:lnSpc>
            </a:pPr>
            <a:r>
              <a:rPr sz="2600" dirty="0">
                <a:latin typeface="Comic Sans MS"/>
                <a:cs typeface="Comic Sans MS"/>
              </a:rPr>
              <a:t>A</a:t>
            </a:r>
            <a:r>
              <a:rPr sz="2550" baseline="-19607" dirty="0">
                <a:latin typeface="Comic Sans MS"/>
                <a:cs typeface="Comic Sans MS"/>
              </a:rPr>
              <a:t>DFA</a:t>
            </a:r>
            <a:r>
              <a:rPr sz="2550" spc="284" baseline="-19607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=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{ </a:t>
            </a:r>
            <a:r>
              <a:rPr sz="2600" dirty="0">
                <a:latin typeface="Cambria Math"/>
                <a:cs typeface="Cambria Math"/>
              </a:rPr>
              <a:t>⟨</a:t>
            </a:r>
            <a:r>
              <a:rPr sz="2600" dirty="0">
                <a:latin typeface="Comic Sans MS"/>
                <a:cs typeface="Comic Sans MS"/>
              </a:rPr>
              <a:t>M, w</a:t>
            </a:r>
            <a:r>
              <a:rPr sz="2600" dirty="0">
                <a:latin typeface="Cambria Math"/>
                <a:cs typeface="Cambria Math"/>
              </a:rPr>
              <a:t>⟩</a:t>
            </a:r>
            <a:r>
              <a:rPr sz="2600" spc="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omic Sans MS"/>
                <a:cs typeface="Comic Sans MS"/>
              </a:rPr>
              <a:t>:</a:t>
            </a:r>
            <a:r>
              <a:rPr sz="2600" spc="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M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is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DFA</a:t>
            </a:r>
            <a:r>
              <a:rPr sz="2600" spc="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that</a:t>
            </a:r>
            <a:r>
              <a:rPr sz="2600" spc="-5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accepts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input</a:t>
            </a:r>
            <a:r>
              <a:rPr sz="2600" spc="-5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string</a:t>
            </a:r>
            <a:r>
              <a:rPr sz="2600" spc="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w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spc="-50" dirty="0">
                <a:latin typeface="Comic Sans MS"/>
                <a:cs typeface="Comic Sans MS"/>
              </a:rPr>
              <a:t>}</a:t>
            </a:r>
            <a:endParaRPr sz="2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600">
              <a:latin typeface="Comic Sans MS"/>
              <a:cs typeface="Comic Sans MS"/>
            </a:endParaRPr>
          </a:p>
          <a:p>
            <a:pPr marL="163195">
              <a:lnSpc>
                <a:spcPct val="100000"/>
              </a:lnSpc>
            </a:pPr>
            <a:r>
              <a:rPr sz="2750" dirty="0">
                <a:latin typeface="Comic Sans MS"/>
                <a:cs typeface="Comic Sans MS"/>
              </a:rPr>
              <a:t>A</a:t>
            </a:r>
            <a:r>
              <a:rPr sz="2775" baseline="-18018" dirty="0">
                <a:latin typeface="Comic Sans MS"/>
                <a:cs typeface="Comic Sans MS"/>
              </a:rPr>
              <a:t>DFA</a:t>
            </a:r>
            <a:r>
              <a:rPr sz="2775" spc="419" baseline="-18018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is</a:t>
            </a:r>
            <a:r>
              <a:rPr sz="2750" spc="1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-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decidable</a:t>
            </a:r>
            <a:r>
              <a:rPr sz="2750" spc="17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language.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157416"/>
            <a:ext cx="22694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Decider</a:t>
            </a:r>
            <a:r>
              <a:rPr sz="32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for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6281" y="274206"/>
            <a:ext cx="104965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888365" algn="l"/>
              </a:tabLst>
            </a:pPr>
            <a:r>
              <a:rPr sz="4950" i="1" spc="-675" baseline="15151" dirty="0">
                <a:latin typeface="Comic Sans MS"/>
                <a:cs typeface="Comic Sans MS"/>
              </a:rPr>
              <a:t>A</a:t>
            </a:r>
            <a:r>
              <a:rPr sz="1900" i="1" spc="120" dirty="0">
                <a:latin typeface="Comic Sans MS"/>
                <a:cs typeface="Comic Sans MS"/>
              </a:rPr>
              <a:t>D</a:t>
            </a:r>
            <a:r>
              <a:rPr sz="1900" i="1" spc="70" dirty="0">
                <a:latin typeface="Comic Sans MS"/>
                <a:cs typeface="Comic Sans MS"/>
              </a:rPr>
              <a:t>F</a:t>
            </a:r>
            <a:r>
              <a:rPr sz="1900" i="1" spc="165" dirty="0">
                <a:latin typeface="Comic Sans MS"/>
                <a:cs typeface="Comic Sans MS"/>
              </a:rPr>
              <a:t>A</a:t>
            </a:r>
            <a:r>
              <a:rPr sz="1900" i="1" dirty="0">
                <a:latin typeface="Comic Sans MS"/>
                <a:cs typeface="Comic Sans MS"/>
              </a:rPr>
              <a:t>	</a:t>
            </a:r>
            <a:r>
              <a:rPr sz="4800" spc="-89" baseline="17361" dirty="0">
                <a:solidFill>
                  <a:srgbClr val="009900"/>
                </a:solidFill>
                <a:latin typeface="Comic Sans MS"/>
                <a:cs typeface="Comic Sans MS"/>
              </a:rPr>
              <a:t>:</a:t>
            </a:r>
            <a:endParaRPr sz="4800" baseline="17361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1021714"/>
            <a:ext cx="28898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010" y="3558666"/>
            <a:ext cx="2363470" cy="118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0"/>
              </a:spcBef>
            </a:pPr>
            <a:r>
              <a:rPr sz="32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Then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 </a:t>
            </a:r>
            <a:r>
              <a:rPr sz="320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Else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reject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2217" y="3558666"/>
            <a:ext cx="1892300" cy="118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180" marR="5080" indent="-31115">
              <a:lnSpc>
                <a:spcPct val="119300"/>
              </a:lnSpc>
              <a:spcBef>
                <a:spcPts val="9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(and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halt)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(and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halt)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7135" y="1893585"/>
            <a:ext cx="5902960" cy="16897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5355" algn="l"/>
                <a:tab pos="2038350" algn="l"/>
                <a:tab pos="2631440" algn="l"/>
                <a:tab pos="5592445" algn="l"/>
              </a:tabLst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Run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725" i="1" spc="-75" baseline="3527" dirty="0">
                <a:latin typeface="Comic Sans MS"/>
                <a:cs typeface="Comic Sans MS"/>
              </a:rPr>
              <a:t>M</a:t>
            </a:r>
            <a:r>
              <a:rPr sz="4725" i="1" baseline="3527" dirty="0"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325" i="1" spc="-75" baseline="-2347" dirty="0">
                <a:latin typeface="Comic Sans MS"/>
                <a:cs typeface="Comic Sans MS"/>
              </a:rPr>
              <a:t>w</a:t>
            </a:r>
            <a:endParaRPr sz="5325" baseline="-2347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200">
              <a:latin typeface="Comic Sans MS"/>
              <a:cs typeface="Comic Sans MS"/>
            </a:endParaRPr>
          </a:p>
          <a:p>
            <a:pPr marL="28575">
              <a:lnSpc>
                <a:spcPct val="100000"/>
              </a:lnSpc>
              <a:tabLst>
                <a:tab pos="838200" algn="l"/>
                <a:tab pos="1435735" algn="l"/>
                <a:tab pos="3096260" algn="l"/>
              </a:tabLst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725" i="1" spc="-75" baseline="4409" dirty="0">
                <a:latin typeface="Comic Sans MS"/>
                <a:cs typeface="Comic Sans MS"/>
              </a:rPr>
              <a:t>M</a:t>
            </a:r>
            <a:r>
              <a:rPr sz="4725" i="1" baseline="4409" dirty="0"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325" i="1" spc="-75" baseline="-1564" dirty="0">
                <a:latin typeface="Comic Sans MS"/>
                <a:cs typeface="Comic Sans MS"/>
              </a:rPr>
              <a:t>w</a:t>
            </a:r>
            <a:endParaRPr sz="5325" baseline="-1564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24284" y="3692862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5">
                <a:moveTo>
                  <a:pt x="81960" y="0"/>
                </a:moveTo>
                <a:lnTo>
                  <a:pt x="0" y="222283"/>
                </a:lnTo>
              </a:path>
              <a:path w="82550" h="445135">
                <a:moveTo>
                  <a:pt x="0" y="222283"/>
                </a:moveTo>
                <a:lnTo>
                  <a:pt x="81960" y="444569"/>
                </a:lnTo>
              </a:path>
            </a:pathLst>
          </a:custGeom>
          <a:ln w="15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7649" y="3692862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5">
                <a:moveTo>
                  <a:pt x="0" y="0"/>
                </a:moveTo>
                <a:lnTo>
                  <a:pt x="81957" y="222283"/>
                </a:lnTo>
              </a:path>
              <a:path w="82550" h="445135">
                <a:moveTo>
                  <a:pt x="81957" y="222283"/>
                </a:moveTo>
                <a:lnTo>
                  <a:pt x="0" y="444569"/>
                </a:lnTo>
              </a:path>
            </a:pathLst>
          </a:custGeom>
          <a:ln w="15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13095" y="3594746"/>
            <a:ext cx="76200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i="1" spc="-25" dirty="0">
                <a:latin typeface="Comic Sans MS"/>
                <a:cs typeface="Comic Sans MS"/>
              </a:rPr>
              <a:t>M</a:t>
            </a:r>
            <a:r>
              <a:rPr sz="3000" spc="-25" dirty="0">
                <a:latin typeface="Comic Sans MS"/>
                <a:cs typeface="Comic Sans MS"/>
              </a:rPr>
              <a:t>,</a:t>
            </a:r>
            <a:r>
              <a:rPr sz="3150" i="1" spc="-25" dirty="0">
                <a:latin typeface="Comic Sans MS"/>
                <a:cs typeface="Comic Sans MS"/>
              </a:rPr>
              <a:t>w</a:t>
            </a:r>
            <a:endParaRPr sz="315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2834" y="1054437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4">
                <a:moveTo>
                  <a:pt x="81960" y="0"/>
                </a:moveTo>
                <a:lnTo>
                  <a:pt x="0" y="222283"/>
                </a:lnTo>
              </a:path>
              <a:path w="82550" h="445134">
                <a:moveTo>
                  <a:pt x="0" y="222283"/>
                </a:moveTo>
                <a:lnTo>
                  <a:pt x="81960" y="444569"/>
                </a:lnTo>
              </a:path>
            </a:pathLst>
          </a:custGeom>
          <a:ln w="15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6199" y="1054437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4">
                <a:moveTo>
                  <a:pt x="0" y="0"/>
                </a:moveTo>
                <a:lnTo>
                  <a:pt x="81957" y="222283"/>
                </a:lnTo>
              </a:path>
              <a:path w="82550" h="445134">
                <a:moveTo>
                  <a:pt x="81957" y="222283"/>
                </a:moveTo>
                <a:lnTo>
                  <a:pt x="0" y="444569"/>
                </a:lnTo>
              </a:path>
            </a:pathLst>
          </a:custGeom>
          <a:ln w="15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16245" y="948448"/>
            <a:ext cx="11760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3150" i="1" spc="-25" dirty="0">
                <a:latin typeface="Comic Sans MS"/>
                <a:cs typeface="Comic Sans MS"/>
              </a:rPr>
              <a:t>M</a:t>
            </a:r>
            <a:r>
              <a:rPr sz="3000" spc="-25" dirty="0">
                <a:latin typeface="Comic Sans MS"/>
                <a:cs typeface="Comic Sans MS"/>
              </a:rPr>
              <a:t>,</a:t>
            </a:r>
            <a:r>
              <a:rPr sz="3150" i="1" spc="-25" dirty="0">
                <a:latin typeface="Comic Sans MS"/>
                <a:cs typeface="Comic Sans MS"/>
              </a:rPr>
              <a:t>w</a:t>
            </a:r>
            <a:r>
              <a:rPr sz="3150" i="1" dirty="0">
                <a:latin typeface="Comic Sans MS"/>
                <a:cs typeface="Comic Sans MS"/>
              </a:rPr>
              <a:t>	</a:t>
            </a:r>
            <a:r>
              <a:rPr sz="4800" spc="-75" baseline="-10416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4800" baseline="-10416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48084" y="4302462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5">
                <a:moveTo>
                  <a:pt x="81960" y="0"/>
                </a:moveTo>
                <a:lnTo>
                  <a:pt x="0" y="222283"/>
                </a:lnTo>
              </a:path>
              <a:path w="82550" h="445135">
                <a:moveTo>
                  <a:pt x="0" y="222283"/>
                </a:moveTo>
                <a:lnTo>
                  <a:pt x="81960" y="444569"/>
                </a:lnTo>
              </a:path>
            </a:pathLst>
          </a:custGeom>
          <a:ln w="15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71449" y="4302462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5">
                <a:moveTo>
                  <a:pt x="0" y="0"/>
                </a:moveTo>
                <a:lnTo>
                  <a:pt x="81957" y="222283"/>
                </a:lnTo>
              </a:path>
              <a:path w="82550" h="445135">
                <a:moveTo>
                  <a:pt x="81957" y="222283"/>
                </a:moveTo>
                <a:lnTo>
                  <a:pt x="0" y="444569"/>
                </a:lnTo>
              </a:path>
            </a:pathLst>
          </a:custGeom>
          <a:ln w="15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36895" y="4204346"/>
            <a:ext cx="762000" cy="508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50" i="1" spc="-25" dirty="0">
                <a:latin typeface="Comic Sans MS"/>
                <a:cs typeface="Comic Sans MS"/>
              </a:rPr>
              <a:t>M</a:t>
            </a:r>
            <a:r>
              <a:rPr sz="3000" spc="-25" dirty="0">
                <a:latin typeface="Comic Sans MS"/>
                <a:cs typeface="Comic Sans MS"/>
              </a:rPr>
              <a:t>,</a:t>
            </a:r>
            <a:r>
              <a:rPr sz="3150" i="1" spc="-25" dirty="0">
                <a:latin typeface="Comic Sans MS"/>
                <a:cs typeface="Comic Sans MS"/>
              </a:rPr>
              <a:t>w</a:t>
            </a:r>
            <a:endParaRPr sz="3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0160" y="8381"/>
            <a:ext cx="8846820" cy="48139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44500" algn="l"/>
              </a:tabLst>
            </a:pPr>
            <a:r>
              <a:rPr sz="2750" spc="-10" dirty="0">
                <a:latin typeface="Arial MT"/>
                <a:cs typeface="Arial MT"/>
              </a:rPr>
              <a:t>Proof.</a:t>
            </a:r>
            <a:endParaRPr sz="2750">
              <a:latin typeface="Arial MT"/>
              <a:cs typeface="Arial MT"/>
            </a:endParaRPr>
          </a:p>
          <a:p>
            <a:pPr marL="4445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44500" algn="l"/>
              </a:tabLst>
            </a:pPr>
            <a:r>
              <a:rPr sz="2750" spc="120" dirty="0">
                <a:latin typeface="Arial MT"/>
                <a:cs typeface="Arial MT"/>
              </a:rPr>
              <a:t>We</a:t>
            </a:r>
            <a:r>
              <a:rPr sz="2750" spc="-1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construct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TM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that</a:t>
            </a:r>
            <a:r>
              <a:rPr sz="2750" spc="15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decides</a:t>
            </a:r>
            <a:r>
              <a:rPr sz="2750" spc="22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A</a:t>
            </a:r>
            <a:r>
              <a:rPr sz="2775" spc="-15" baseline="-18018" dirty="0">
                <a:latin typeface="Arial MT"/>
                <a:cs typeface="Arial MT"/>
              </a:rPr>
              <a:t>DFA</a:t>
            </a:r>
            <a:r>
              <a:rPr sz="2750" spc="-10" dirty="0">
                <a:latin typeface="Arial MT"/>
                <a:cs typeface="Arial MT"/>
              </a:rPr>
              <a:t>.</a:t>
            </a:r>
            <a:endParaRPr sz="2750">
              <a:latin typeface="Arial MT"/>
              <a:cs typeface="Arial MT"/>
            </a:endParaRPr>
          </a:p>
          <a:p>
            <a:pPr marL="4445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44500" algn="l"/>
              </a:tabLst>
            </a:pPr>
            <a:r>
              <a:rPr sz="2750" dirty="0">
                <a:latin typeface="Arial MT"/>
                <a:cs typeface="Arial MT"/>
              </a:rPr>
              <a:t>On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input</a:t>
            </a:r>
            <a:r>
              <a:rPr sz="2750" spc="140" dirty="0">
                <a:latin typeface="Arial MT"/>
                <a:cs typeface="Arial MT"/>
              </a:rPr>
              <a:t> </a:t>
            </a:r>
            <a:r>
              <a:rPr sz="2750" dirty="0">
                <a:latin typeface="Cambria Math"/>
                <a:cs typeface="Cambria Math"/>
              </a:rPr>
              <a:t>⟨</a:t>
            </a:r>
            <a:r>
              <a:rPr sz="2750" dirty="0">
                <a:latin typeface="Arial MT"/>
                <a:cs typeface="Arial MT"/>
              </a:rPr>
              <a:t>M,w</a:t>
            </a:r>
            <a:r>
              <a:rPr sz="2750" dirty="0">
                <a:latin typeface="Cambria Math"/>
                <a:cs typeface="Cambria Math"/>
              </a:rPr>
              <a:t>⟩</a:t>
            </a:r>
            <a:r>
              <a:rPr sz="2750" spc="215" dirty="0">
                <a:latin typeface="Cambria Math"/>
                <a:cs typeface="Cambria Math"/>
              </a:rPr>
              <a:t> </a:t>
            </a:r>
            <a:r>
              <a:rPr sz="2750" dirty="0">
                <a:latin typeface="Arial MT"/>
                <a:cs typeface="Arial MT"/>
              </a:rPr>
              <a:t>where</a:t>
            </a:r>
            <a:r>
              <a:rPr sz="2750" spc="18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19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DFA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</a:t>
            </a:r>
            <a:r>
              <a:rPr sz="2750" spc="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input</a:t>
            </a:r>
            <a:endParaRPr sz="2750">
              <a:latin typeface="Arial MT"/>
              <a:cs typeface="Arial MT"/>
            </a:endParaRPr>
          </a:p>
          <a:p>
            <a:pPr marL="4445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44500" algn="l"/>
              </a:tabLst>
            </a:pPr>
            <a:r>
              <a:rPr sz="2750" dirty="0">
                <a:latin typeface="Arial MT"/>
                <a:cs typeface="Arial MT"/>
              </a:rPr>
              <a:t>1.</a:t>
            </a:r>
            <a:r>
              <a:rPr sz="2750" spc="-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Simulate</a:t>
            </a:r>
            <a:r>
              <a:rPr sz="2750" spc="3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M</a:t>
            </a:r>
            <a:r>
              <a:rPr sz="2750" spc="8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on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input</a:t>
            </a:r>
            <a:r>
              <a:rPr sz="2750" spc="55" dirty="0">
                <a:latin typeface="Arial MT"/>
                <a:cs typeface="Arial MT"/>
              </a:rPr>
              <a:t> </a:t>
            </a:r>
            <a:r>
              <a:rPr sz="2750" spc="-50" dirty="0">
                <a:latin typeface="Arial MT"/>
                <a:cs typeface="Arial MT"/>
              </a:rPr>
              <a:t>w</a:t>
            </a:r>
            <a:endParaRPr sz="2750">
              <a:latin typeface="Arial MT"/>
              <a:cs typeface="Arial MT"/>
            </a:endParaRPr>
          </a:p>
          <a:p>
            <a:pPr marL="444500" marR="106680" indent="-343535">
              <a:lnSpc>
                <a:spcPct val="102400"/>
              </a:lnSpc>
              <a:spcBef>
                <a:spcPts val="6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44500" algn="l"/>
                <a:tab pos="3438525" algn="l"/>
              </a:tabLst>
            </a:pPr>
            <a:r>
              <a:rPr sz="2750" dirty="0">
                <a:latin typeface="Arial MT"/>
                <a:cs typeface="Arial MT"/>
              </a:rPr>
              <a:t>2.</a:t>
            </a:r>
            <a:r>
              <a:rPr sz="2750" spc="-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If</a:t>
            </a:r>
            <a:r>
              <a:rPr sz="2750" spc="1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simulation</a:t>
            </a:r>
            <a:r>
              <a:rPr sz="2750" dirty="0">
                <a:latin typeface="Arial MT"/>
                <a:cs typeface="Arial MT"/>
              </a:rPr>
              <a:t>	ends</a:t>
            </a:r>
            <a:r>
              <a:rPr sz="2750" spc="2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1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an</a:t>
            </a:r>
            <a:r>
              <a:rPr sz="2750" spc="8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accept</a:t>
            </a:r>
            <a:r>
              <a:rPr sz="2750" spc="4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state,</a:t>
            </a:r>
            <a:r>
              <a:rPr sz="2750" spc="2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accept.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If </a:t>
            </a:r>
            <a:r>
              <a:rPr sz="2750" dirty="0">
                <a:latin typeface="Arial MT"/>
                <a:cs typeface="Arial MT"/>
              </a:rPr>
              <a:t>it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ends</a:t>
            </a:r>
            <a:r>
              <a:rPr sz="2750" spc="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16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non-accepting</a:t>
            </a:r>
            <a:r>
              <a:rPr sz="2750" spc="229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state,</a:t>
            </a:r>
            <a:r>
              <a:rPr sz="2750" spc="17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reject.</a:t>
            </a:r>
            <a:endParaRPr sz="2750">
              <a:latin typeface="Arial MT"/>
              <a:cs typeface="Arial MT"/>
            </a:endParaRPr>
          </a:p>
          <a:p>
            <a:pPr marL="444500" marR="321945" indent="-343535">
              <a:lnSpc>
                <a:spcPct val="101699"/>
              </a:lnSpc>
              <a:spcBef>
                <a:spcPts val="7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444500" algn="l"/>
                <a:tab pos="7166609" algn="l"/>
              </a:tabLst>
            </a:pPr>
            <a:r>
              <a:rPr sz="2750" dirty="0">
                <a:latin typeface="Arial MT"/>
                <a:cs typeface="Arial MT"/>
              </a:rPr>
              <a:t>Input</a:t>
            </a:r>
            <a:r>
              <a:rPr sz="2750" spc="6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would</a:t>
            </a:r>
            <a:r>
              <a:rPr sz="2750" spc="18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be</a:t>
            </a:r>
            <a:r>
              <a:rPr sz="2750" spc="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5</a:t>
            </a:r>
            <a:r>
              <a:rPr sz="2750" spc="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tuple</a:t>
            </a:r>
            <a:r>
              <a:rPr sz="2750" spc="1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description</a:t>
            </a:r>
            <a:r>
              <a:rPr sz="2750" spc="3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of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12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DFA</a:t>
            </a:r>
            <a:r>
              <a:rPr sz="2750" spc="60" dirty="0">
                <a:latin typeface="Arial MT"/>
                <a:cs typeface="Arial MT"/>
              </a:rPr>
              <a:t> </a:t>
            </a:r>
            <a:r>
              <a:rPr sz="2750" spc="-50" dirty="0">
                <a:latin typeface="Arial MT"/>
                <a:cs typeface="Arial MT"/>
              </a:rPr>
              <a:t>–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TM</a:t>
            </a:r>
            <a:r>
              <a:rPr sz="2750" spc="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would</a:t>
            </a:r>
            <a:r>
              <a:rPr sz="2750" spc="114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keep</a:t>
            </a:r>
            <a:r>
              <a:rPr sz="2750" spc="1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track</a:t>
            </a:r>
            <a:r>
              <a:rPr sz="2750" spc="20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of</a:t>
            </a:r>
            <a:r>
              <a:rPr sz="2750" spc="-1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4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current</a:t>
            </a:r>
            <a:r>
              <a:rPr sz="2750" spc="1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state</a:t>
            </a:r>
            <a:r>
              <a:rPr sz="2750" spc="275" dirty="0">
                <a:latin typeface="Arial MT"/>
                <a:cs typeface="Arial MT"/>
              </a:rPr>
              <a:t> </a:t>
            </a:r>
            <a:r>
              <a:rPr sz="2750" spc="-25" dirty="0">
                <a:latin typeface="Arial MT"/>
                <a:cs typeface="Arial MT"/>
              </a:rPr>
              <a:t>and </a:t>
            </a:r>
            <a:r>
              <a:rPr sz="2750" dirty="0">
                <a:latin typeface="Arial MT"/>
                <a:cs typeface="Arial MT"/>
              </a:rPr>
              <a:t>process</a:t>
            </a:r>
            <a:r>
              <a:rPr sz="2750" spc="13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1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input</a:t>
            </a:r>
            <a:r>
              <a:rPr sz="2750" spc="7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tape</a:t>
            </a:r>
            <a:r>
              <a:rPr sz="2750" spc="1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based</a:t>
            </a:r>
            <a:r>
              <a:rPr sz="2750" spc="28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on</a:t>
            </a:r>
            <a:r>
              <a:rPr sz="2750" spc="50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transition</a:t>
            </a:r>
            <a:r>
              <a:rPr sz="2750" dirty="0">
                <a:latin typeface="Arial MT"/>
                <a:cs typeface="Arial MT"/>
              </a:rPr>
              <a:t>	</a:t>
            </a:r>
            <a:r>
              <a:rPr sz="2750" spc="-10" dirty="0">
                <a:latin typeface="Arial MT"/>
                <a:cs typeface="Arial MT"/>
              </a:rPr>
              <a:t>function </a:t>
            </a:r>
            <a:r>
              <a:rPr sz="2750" dirty="0">
                <a:latin typeface="Arial MT"/>
                <a:cs typeface="Arial MT"/>
              </a:rPr>
              <a:t>and</a:t>
            </a:r>
            <a:r>
              <a:rPr sz="2750" spc="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finally</a:t>
            </a:r>
            <a:r>
              <a:rPr sz="2750" spc="27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accept</a:t>
            </a:r>
            <a:r>
              <a:rPr sz="2750" spc="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if</a:t>
            </a:r>
            <a:r>
              <a:rPr sz="2750" spc="7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the</a:t>
            </a:r>
            <a:r>
              <a:rPr sz="2750" spc="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string’s</a:t>
            </a:r>
            <a:r>
              <a:rPr sz="2750" spc="13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final</a:t>
            </a:r>
            <a:r>
              <a:rPr sz="2750" spc="15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state</a:t>
            </a:r>
            <a:r>
              <a:rPr sz="2750" spc="19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55" dirty="0">
                <a:latin typeface="Arial MT"/>
                <a:cs typeface="Arial MT"/>
              </a:rPr>
              <a:t> </a:t>
            </a:r>
            <a:r>
              <a:rPr sz="2750" spc="-10" dirty="0">
                <a:latin typeface="Arial MT"/>
                <a:cs typeface="Arial MT"/>
              </a:rPr>
              <a:t>accept.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4601" y="6509384"/>
            <a:ext cx="2546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CF00"/>
                </a:solidFill>
                <a:latin typeface="Comic Sans MS"/>
                <a:cs typeface="Comic Sans MS"/>
              </a:rPr>
              <a:t>70</a:t>
            </a:r>
            <a:endParaRPr sz="1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309" y="334644"/>
            <a:ext cx="7702550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653665" marR="5080" indent="-2641600">
              <a:lnSpc>
                <a:spcPts val="4280"/>
              </a:lnSpc>
              <a:spcBef>
                <a:spcPts val="245"/>
              </a:spcBef>
            </a:pPr>
            <a:r>
              <a:rPr sz="3600" dirty="0">
                <a:latin typeface="Comic Sans MS"/>
                <a:cs typeface="Comic Sans MS"/>
              </a:rPr>
              <a:t>A</a:t>
            </a:r>
            <a:r>
              <a:rPr sz="3600" spc="-10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Language</a:t>
            </a:r>
            <a:r>
              <a:rPr sz="3600" spc="2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about</a:t>
            </a:r>
            <a:r>
              <a:rPr sz="3600" spc="-6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TMs/FAs/PDAs</a:t>
            </a:r>
            <a:r>
              <a:rPr sz="3600" spc="-130" dirty="0">
                <a:latin typeface="Comic Sans MS"/>
                <a:cs typeface="Comic Sans MS"/>
              </a:rPr>
              <a:t> </a:t>
            </a:r>
            <a:r>
              <a:rPr sz="3600" spc="-50" dirty="0">
                <a:latin typeface="Comic Sans MS"/>
                <a:cs typeface="Comic Sans MS"/>
              </a:rPr>
              <a:t>&amp; </a:t>
            </a:r>
            <a:r>
              <a:rPr sz="3600" spc="-10" dirty="0">
                <a:latin typeface="Comic Sans MS"/>
                <a:cs typeface="Comic Sans MS"/>
              </a:rPr>
              <a:t>acceptance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382" y="2150681"/>
            <a:ext cx="8757920" cy="3874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600" dirty="0">
                <a:latin typeface="Comic Sans MS"/>
                <a:cs typeface="Comic Sans MS"/>
              </a:rPr>
              <a:t>A</a:t>
            </a:r>
            <a:r>
              <a:rPr sz="2550" baseline="-19607" dirty="0">
                <a:latin typeface="Comic Sans MS"/>
                <a:cs typeface="Comic Sans MS"/>
              </a:rPr>
              <a:t>DFA</a:t>
            </a:r>
            <a:r>
              <a:rPr sz="2550" spc="284" baseline="-19607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=</a:t>
            </a:r>
            <a:r>
              <a:rPr sz="2600" spc="-1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{ </a:t>
            </a:r>
            <a:r>
              <a:rPr sz="2600" dirty="0">
                <a:latin typeface="Cambria Math"/>
                <a:cs typeface="Cambria Math"/>
              </a:rPr>
              <a:t>⟨</a:t>
            </a:r>
            <a:r>
              <a:rPr sz="2600" dirty="0">
                <a:latin typeface="Comic Sans MS"/>
                <a:cs typeface="Comic Sans MS"/>
              </a:rPr>
              <a:t>M, w</a:t>
            </a:r>
            <a:r>
              <a:rPr sz="2600" dirty="0">
                <a:latin typeface="Cambria Math"/>
                <a:cs typeface="Cambria Math"/>
              </a:rPr>
              <a:t>⟩</a:t>
            </a:r>
            <a:r>
              <a:rPr sz="2600" spc="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omic Sans MS"/>
                <a:cs typeface="Comic Sans MS"/>
              </a:rPr>
              <a:t>:</a:t>
            </a:r>
            <a:r>
              <a:rPr sz="2600" spc="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M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is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</a:t>
            </a:r>
            <a:r>
              <a:rPr sz="2600" spc="-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DFA</a:t>
            </a:r>
            <a:r>
              <a:rPr sz="2600" spc="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that</a:t>
            </a:r>
            <a:r>
              <a:rPr sz="2600" spc="-5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accepts</a:t>
            </a:r>
            <a:r>
              <a:rPr sz="2600" spc="-20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input</a:t>
            </a:r>
            <a:r>
              <a:rPr sz="2600" spc="-5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string</a:t>
            </a:r>
            <a:r>
              <a:rPr sz="2600" spc="15" dirty="0">
                <a:latin typeface="Comic Sans MS"/>
                <a:cs typeface="Comic Sans MS"/>
              </a:rPr>
              <a:t> </a:t>
            </a:r>
            <a:r>
              <a:rPr sz="2600" dirty="0">
                <a:latin typeface="Comic Sans MS"/>
                <a:cs typeface="Comic Sans MS"/>
              </a:rPr>
              <a:t>w</a:t>
            </a:r>
            <a:r>
              <a:rPr sz="2600" spc="-15" dirty="0">
                <a:latin typeface="Comic Sans MS"/>
                <a:cs typeface="Comic Sans MS"/>
              </a:rPr>
              <a:t> </a:t>
            </a:r>
            <a:r>
              <a:rPr sz="2600" spc="-50" dirty="0">
                <a:latin typeface="Comic Sans MS"/>
                <a:cs typeface="Comic Sans MS"/>
              </a:rPr>
              <a:t>}</a:t>
            </a:r>
            <a:endParaRPr sz="2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600">
              <a:latin typeface="Comic Sans MS"/>
              <a:cs typeface="Comic Sans MS"/>
            </a:endParaRPr>
          </a:p>
          <a:p>
            <a:pPr marL="104775">
              <a:lnSpc>
                <a:spcPts val="3835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Let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150" baseline="-19841" dirty="0">
                <a:solidFill>
                  <a:srgbClr val="3333CC"/>
                </a:solidFill>
                <a:latin typeface="Comic Sans MS"/>
                <a:cs typeface="Comic Sans MS"/>
              </a:rPr>
              <a:t>DFA</a:t>
            </a:r>
            <a:r>
              <a:rPr sz="3150" spc="532" baseline="-19841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all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endParaRPr sz="3200">
              <a:latin typeface="Comic Sans MS"/>
              <a:cs typeface="Comic Sans MS"/>
            </a:endParaRPr>
          </a:p>
          <a:p>
            <a:pPr marL="715010">
              <a:lnSpc>
                <a:spcPts val="3835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&lt;M,w&gt;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s.t.:</a:t>
            </a:r>
            <a:endParaRPr sz="3200">
              <a:latin typeface="Comic Sans MS"/>
              <a:cs typeface="Comic Sans MS"/>
            </a:endParaRPr>
          </a:p>
          <a:p>
            <a:pPr marL="1096010" marR="1614805" indent="-534035">
              <a:lnSpc>
                <a:spcPct val="102299"/>
              </a:lnSpc>
              <a:spcBef>
                <a:spcPts val="670"/>
              </a:spcBef>
              <a:buAutoNum type="arabicPeriod"/>
              <a:tabLst>
                <a:tab pos="109601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75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75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TM/FA/PDA</a:t>
            </a:r>
            <a:r>
              <a:rPr sz="2750" spc="3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(coded</a:t>
            </a:r>
            <a:r>
              <a:rPr sz="275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75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binary)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2750" spc="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750" spc="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alphabet</a:t>
            </a:r>
            <a:r>
              <a:rPr sz="2750" spc="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also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endParaRPr sz="2750">
              <a:latin typeface="Comic Sans MS"/>
              <a:cs typeface="Comic Sans MS"/>
            </a:endParaRPr>
          </a:p>
          <a:p>
            <a:pPr marL="1096010" indent="-53403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09601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75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2750" spc="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2750">
              <a:latin typeface="Comic Sans MS"/>
              <a:cs typeface="Comic Sans MS"/>
            </a:endParaRPr>
          </a:p>
          <a:p>
            <a:pPr marL="1096010" indent="-53403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109601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275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750" spc="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w.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8543925" cy="1057275"/>
            <a:chOff x="123825" y="990600"/>
            <a:chExt cx="854392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24661" y="2053907"/>
            <a:ext cx="7297420" cy="2139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93700" algn="l"/>
              </a:tabLst>
            </a:pP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A</a:t>
            </a:r>
            <a:r>
              <a:rPr sz="2775" baseline="-18018" dirty="0">
                <a:solidFill>
                  <a:srgbClr val="CC0099"/>
                </a:solidFill>
                <a:latin typeface="Tahoma"/>
                <a:cs typeface="Tahoma"/>
              </a:rPr>
              <a:t>NFA</a:t>
            </a:r>
            <a:r>
              <a:rPr sz="2775" spc="397" baseline="-18018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={&lt;B,w&gt;|</a:t>
            </a:r>
            <a:r>
              <a:rPr sz="2750" spc="5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B</a:t>
            </a:r>
            <a:r>
              <a:rPr sz="2750" spc="-7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is</a:t>
            </a:r>
            <a:r>
              <a:rPr sz="2750" spc="2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an</a:t>
            </a:r>
            <a:r>
              <a:rPr sz="2750" spc="1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NFA</a:t>
            </a:r>
            <a:r>
              <a:rPr sz="2750" spc="4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that</a:t>
            </a:r>
            <a:r>
              <a:rPr sz="2750" spc="3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accepts</a:t>
            </a:r>
            <a:r>
              <a:rPr sz="2750" spc="16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spc="-25" dirty="0">
                <a:solidFill>
                  <a:srgbClr val="CC0099"/>
                </a:solidFill>
                <a:latin typeface="Tahoma"/>
                <a:cs typeface="Tahoma"/>
              </a:rPr>
              <a:t>w}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Wingdings"/>
              <a:buChar char=""/>
            </a:pPr>
            <a:endParaRPr sz="2750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buClr>
                <a:srgbClr val="3333CC"/>
              </a:buClr>
              <a:buSzPct val="60937"/>
              <a:buFont typeface="Wingdings"/>
              <a:buChar char=""/>
              <a:tabLst>
                <a:tab pos="393700" algn="l"/>
              </a:tabLst>
            </a:pPr>
            <a:r>
              <a:rPr sz="3200" spc="-20" dirty="0">
                <a:latin typeface="Tahoma"/>
                <a:cs typeface="Tahoma"/>
              </a:rPr>
              <a:t>Thm:</a:t>
            </a:r>
            <a:endParaRPr sz="32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819"/>
              </a:spcBef>
            </a:pP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3150" baseline="-19841" dirty="0">
                <a:solidFill>
                  <a:srgbClr val="333399"/>
                </a:solidFill>
                <a:latin typeface="Tahoma"/>
                <a:cs typeface="Tahoma"/>
              </a:rPr>
              <a:t>NFA</a:t>
            </a:r>
            <a:r>
              <a:rPr sz="3150" spc="555" baseline="-19841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is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32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333399"/>
                </a:solidFill>
                <a:latin typeface="Tahoma"/>
                <a:cs typeface="Tahoma"/>
              </a:rPr>
              <a:t>decidable</a:t>
            </a:r>
            <a:r>
              <a:rPr sz="3200" spc="-20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333399"/>
                </a:solidFill>
                <a:latin typeface="Tahoma"/>
                <a:cs typeface="Tahoma"/>
              </a:rPr>
              <a:t>language.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761" y="357124"/>
            <a:ext cx="9340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spc="-114" dirty="0">
                <a:latin typeface="Calibri"/>
                <a:cs typeface="Calibri"/>
              </a:rPr>
              <a:t>Proof: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2761" y="904938"/>
            <a:ext cx="7512050" cy="26581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42900" marR="1467485" indent="-342900" algn="r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42900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N</a:t>
            </a:r>
            <a:r>
              <a:rPr sz="2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=</a:t>
            </a:r>
            <a:r>
              <a:rPr sz="2400" spc="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r>
              <a:rPr sz="2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sz="240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input</a:t>
            </a:r>
            <a:r>
              <a:rPr sz="24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&lt;B,w&gt;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where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B</a:t>
            </a:r>
            <a:r>
              <a:rPr sz="2400" spc="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is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an</a:t>
            </a:r>
            <a:r>
              <a:rPr sz="2400" spc="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NFA,</a:t>
            </a:r>
            <a:endParaRPr sz="2400">
              <a:latin typeface="Tahoma"/>
              <a:cs typeface="Tahoma"/>
            </a:endParaRPr>
          </a:p>
          <a:p>
            <a:pPr marR="148336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and</a:t>
            </a:r>
            <a:r>
              <a:rPr sz="240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w is</a:t>
            </a:r>
            <a:r>
              <a:rPr sz="24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string:</a:t>
            </a:r>
            <a:endParaRPr sz="2400">
              <a:latin typeface="Tahoma"/>
              <a:cs typeface="Tahoma"/>
            </a:endParaRPr>
          </a:p>
          <a:p>
            <a:pPr marL="707390" lvl="1" indent="-35179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07390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Convert</a:t>
            </a:r>
            <a:r>
              <a:rPr sz="2400" spc="-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NFA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B</a:t>
            </a:r>
            <a:r>
              <a:rPr sz="2400" spc="-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to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an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equivalent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DFA</a:t>
            </a:r>
            <a:r>
              <a:rPr sz="24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C</a:t>
            </a:r>
            <a:r>
              <a:rPr sz="24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using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L="737235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procedure</a:t>
            </a:r>
            <a:r>
              <a:rPr sz="2400" spc="-1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DFA</a:t>
            </a:r>
            <a:r>
              <a:rPr sz="24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Theorm</a:t>
            </a:r>
            <a:endParaRPr sz="2400">
              <a:latin typeface="Tahoma"/>
              <a:cs typeface="Tahoma"/>
            </a:endParaRPr>
          </a:p>
          <a:p>
            <a:pPr marL="708025" lvl="1" indent="-352425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708025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Run</a:t>
            </a:r>
            <a:r>
              <a:rPr sz="2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TM</a:t>
            </a:r>
            <a:r>
              <a:rPr sz="2400" spc="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from</a:t>
            </a:r>
            <a:r>
              <a:rPr sz="240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previous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Thm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sz="2400" spc="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input</a:t>
            </a:r>
            <a:r>
              <a:rPr sz="2400" spc="-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&lt;C,w&gt;</a:t>
            </a:r>
            <a:endParaRPr sz="2400">
              <a:latin typeface="Tahoma"/>
              <a:cs typeface="Tahoma"/>
            </a:endParaRPr>
          </a:p>
          <a:p>
            <a:pPr marL="708025" lvl="1" indent="-352425">
              <a:lnSpc>
                <a:spcPct val="100000"/>
              </a:lnSpc>
              <a:spcBef>
                <a:spcPts val="575"/>
              </a:spcBef>
              <a:buAutoNum type="arabicPeriod" startAt="2"/>
              <a:tabLst>
                <a:tab pos="708025" algn="l"/>
                <a:tab pos="6056630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If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400" spc="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accepts,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accept;</a:t>
            </a:r>
            <a:r>
              <a:rPr sz="2400" spc="-1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otherwise</a:t>
            </a:r>
            <a:r>
              <a:rPr sz="2400" spc="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reject.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	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”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16798"/>
            <a:ext cx="35413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8460" algn="l"/>
              </a:tabLst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For</a:t>
            </a:r>
            <a:r>
              <a:rPr sz="3200" spc="-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any</a:t>
            </a:r>
            <a:r>
              <a:rPr sz="3200" spc="-5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string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	</a:t>
            </a:r>
            <a:r>
              <a:rPr sz="4000" i="1" dirty="0">
                <a:latin typeface="Times New Roman"/>
                <a:cs typeface="Times New Roman"/>
              </a:rPr>
              <a:t>w</a:t>
            </a:r>
            <a:r>
              <a:rPr sz="4000" i="1" spc="145" dirty="0"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009900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459" y="1275663"/>
            <a:ext cx="774700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02865" algn="l"/>
                <a:tab pos="3282315" algn="l"/>
              </a:tabLst>
            </a:pPr>
            <a:r>
              <a:rPr sz="6000" i="1" spc="315" baseline="-2083" dirty="0">
                <a:latin typeface="Times New Roman"/>
                <a:cs typeface="Times New Roman"/>
              </a:rPr>
              <a:t>w</a:t>
            </a:r>
            <a:r>
              <a:rPr sz="6000" spc="315" baseline="-2083" dirty="0">
                <a:latin typeface="Symbol"/>
                <a:cs typeface="Symbol"/>
              </a:rPr>
              <a:t></a:t>
            </a:r>
            <a:r>
              <a:rPr sz="6000" spc="-622" baseline="-2083" dirty="0">
                <a:latin typeface="Times New Roman"/>
                <a:cs typeface="Times New Roman"/>
              </a:rPr>
              <a:t> </a:t>
            </a:r>
            <a:r>
              <a:rPr sz="6000" i="1" spc="-75" baseline="-2083" dirty="0">
                <a:latin typeface="Times New Roman"/>
                <a:cs typeface="Times New Roman"/>
              </a:rPr>
              <a:t>L</a:t>
            </a:r>
            <a:r>
              <a:rPr sz="6000" i="1" baseline="-2083" dirty="0">
                <a:latin typeface="Times New Roman"/>
                <a:cs typeface="Times New Roman"/>
              </a:rPr>
              <a:t>	</a:t>
            </a:r>
            <a:r>
              <a:rPr sz="5925" i="1" spc="-75" baseline="-1406" dirty="0">
                <a:latin typeface="Times New Roman"/>
                <a:cs typeface="Times New Roman"/>
              </a:rPr>
              <a:t>M</a:t>
            </a:r>
            <a:r>
              <a:rPr sz="5925" i="1" baseline="-1406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259" y="2589783"/>
            <a:ext cx="1144270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i="1" dirty="0">
                <a:latin typeface="Times New Roman"/>
                <a:cs typeface="Times New Roman"/>
              </a:rPr>
              <a:t>w</a:t>
            </a:r>
            <a:r>
              <a:rPr sz="4000" i="1" spc="-6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</a:t>
            </a:r>
            <a:r>
              <a:rPr sz="4000" spc="-37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9129" y="2581264"/>
            <a:ext cx="577977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1200" algn="l"/>
              </a:tabLst>
            </a:pPr>
            <a:r>
              <a:rPr sz="5925" i="1" spc="-75" baseline="-5625" dirty="0">
                <a:latin typeface="Times New Roman"/>
                <a:cs typeface="Times New Roman"/>
              </a:rPr>
              <a:t>M</a:t>
            </a:r>
            <a:r>
              <a:rPr sz="5925" i="1" baseline="-5625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 a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non-accept</a:t>
            </a:r>
            <a:r>
              <a:rPr sz="3200" spc="-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1226" y="2748026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121412"/>
                </a:moveTo>
                <a:lnTo>
                  <a:pt x="736981" y="121412"/>
                </a:lnTo>
                <a:lnTo>
                  <a:pt x="736981" y="0"/>
                </a:lnTo>
                <a:lnTo>
                  <a:pt x="981075" y="242824"/>
                </a:lnTo>
                <a:lnTo>
                  <a:pt x="736981" y="485775"/>
                </a:lnTo>
                <a:lnTo>
                  <a:pt x="736981" y="364236"/>
                </a:lnTo>
                <a:lnTo>
                  <a:pt x="0" y="364236"/>
                </a:lnTo>
                <a:lnTo>
                  <a:pt x="0" y="121412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7426" y="1452625"/>
            <a:ext cx="981075" cy="485775"/>
          </a:xfrm>
          <a:custGeom>
            <a:avLst/>
            <a:gdLst/>
            <a:ahLst/>
            <a:cxnLst/>
            <a:rect l="l" t="t" r="r" b="b"/>
            <a:pathLst>
              <a:path w="981075" h="485775">
                <a:moveTo>
                  <a:pt x="0" y="121412"/>
                </a:moveTo>
                <a:lnTo>
                  <a:pt x="736981" y="121412"/>
                </a:lnTo>
                <a:lnTo>
                  <a:pt x="736981" y="0"/>
                </a:lnTo>
                <a:lnTo>
                  <a:pt x="981075" y="242824"/>
                </a:lnTo>
                <a:lnTo>
                  <a:pt x="736981" y="485775"/>
                </a:lnTo>
                <a:lnTo>
                  <a:pt x="736981" y="364236"/>
                </a:lnTo>
                <a:lnTo>
                  <a:pt x="0" y="364236"/>
                </a:lnTo>
                <a:lnTo>
                  <a:pt x="0" y="121412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5040629"/>
            <a:ext cx="88792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Acceptable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8543925" cy="1057275"/>
            <a:chOff x="123825" y="990600"/>
            <a:chExt cx="854392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37361" y="2053907"/>
            <a:ext cx="7432040" cy="205358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81000" algn="l"/>
              </a:tabLst>
            </a:pP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A</a:t>
            </a:r>
            <a:r>
              <a:rPr sz="2775" baseline="-18018" dirty="0">
                <a:solidFill>
                  <a:srgbClr val="CC0099"/>
                </a:solidFill>
                <a:latin typeface="Tahoma"/>
                <a:cs typeface="Tahoma"/>
              </a:rPr>
              <a:t>REX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={&lt;R,w&gt;|</a:t>
            </a:r>
            <a:r>
              <a:rPr sz="2750" spc="9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R</a:t>
            </a:r>
            <a:r>
              <a:rPr sz="2750" spc="3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is</a:t>
            </a:r>
            <a:r>
              <a:rPr sz="2750" spc="6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a</a:t>
            </a:r>
            <a:r>
              <a:rPr sz="2750" spc="-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regular</a:t>
            </a:r>
            <a:r>
              <a:rPr sz="2750" spc="22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expression</a:t>
            </a:r>
            <a:r>
              <a:rPr sz="2750" spc="19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spc="-20" dirty="0">
                <a:solidFill>
                  <a:srgbClr val="CC0099"/>
                </a:solidFill>
                <a:latin typeface="Tahoma"/>
                <a:cs typeface="Tahoma"/>
              </a:rPr>
              <a:t>that</a:t>
            </a:r>
            <a:endParaRPr sz="2750">
              <a:latin typeface="Tahoma"/>
              <a:cs typeface="Tahoma"/>
            </a:endParaRPr>
          </a:p>
          <a:p>
            <a:pPr marL="278384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generates</a:t>
            </a:r>
            <a:r>
              <a:rPr sz="2750" spc="270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string</a:t>
            </a:r>
            <a:r>
              <a:rPr sz="2750" spc="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CC0099"/>
                </a:solidFill>
                <a:latin typeface="Tahoma"/>
                <a:cs typeface="Tahoma"/>
              </a:rPr>
              <a:t>w</a:t>
            </a:r>
            <a:r>
              <a:rPr sz="2750" spc="-5" dirty="0">
                <a:solidFill>
                  <a:srgbClr val="CC0099"/>
                </a:solidFill>
                <a:latin typeface="Tahoma"/>
                <a:cs typeface="Tahoma"/>
              </a:rPr>
              <a:t> </a:t>
            </a:r>
            <a:r>
              <a:rPr sz="2750" spc="-50" dirty="0">
                <a:solidFill>
                  <a:srgbClr val="CC0099"/>
                </a:solidFill>
                <a:latin typeface="Tahoma"/>
                <a:cs typeface="Tahoma"/>
              </a:rPr>
              <a:t>}</a:t>
            </a:r>
            <a:endParaRPr sz="275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</a:tabLst>
            </a:pPr>
            <a:r>
              <a:rPr sz="3200" spc="-20" dirty="0">
                <a:latin typeface="Tahoma"/>
                <a:cs typeface="Tahoma"/>
              </a:rPr>
              <a:t>Thm:</a:t>
            </a:r>
            <a:endParaRPr sz="320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819"/>
              </a:spcBef>
              <a:tabLst>
                <a:tab pos="1229360" algn="l"/>
              </a:tabLst>
            </a:pPr>
            <a:r>
              <a:rPr sz="3200" spc="-2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150" spc="-30" baseline="-19841" dirty="0">
                <a:solidFill>
                  <a:srgbClr val="FF0000"/>
                </a:solidFill>
                <a:latin typeface="Tahoma"/>
                <a:cs typeface="Tahoma"/>
              </a:rPr>
              <a:t>REX</a:t>
            </a:r>
            <a:r>
              <a:rPr sz="3150" baseline="-1984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3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200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decidable</a:t>
            </a:r>
            <a:r>
              <a:rPr sz="3200" spc="-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language.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7361" y="189420"/>
            <a:ext cx="7665084" cy="31064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2400" i="1" spc="-10" dirty="0">
                <a:latin typeface="Calibri"/>
                <a:cs typeface="Calibri"/>
              </a:rPr>
              <a:t>Proof:</a:t>
            </a:r>
            <a:endParaRPr sz="2400">
              <a:latin typeface="Calibri"/>
              <a:cs typeface="Calibri"/>
            </a:endParaRPr>
          </a:p>
          <a:p>
            <a:pPr marL="381000" indent="-342900">
              <a:lnSpc>
                <a:spcPts val="2865"/>
              </a:lnSpc>
              <a:spcBef>
                <a:spcPts val="8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81000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P=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r>
              <a:rPr sz="2400" spc="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sz="2400" spc="-6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input</a:t>
            </a:r>
            <a:r>
              <a:rPr sz="2400" spc="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&lt;R,w&gt;</a:t>
            </a:r>
            <a:r>
              <a:rPr sz="240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where</a:t>
            </a:r>
            <a:r>
              <a:rPr sz="2400" spc="-1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</a:t>
            </a:r>
            <a:r>
              <a:rPr sz="2400" spc="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is</a:t>
            </a:r>
            <a:r>
              <a:rPr sz="2400" spc="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400" spc="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regular</a:t>
            </a:r>
            <a:r>
              <a:rPr sz="2400" spc="-114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expression</a:t>
            </a:r>
            <a:endParaRPr sz="2400">
              <a:latin typeface="Tahoma"/>
              <a:cs typeface="Tahoma"/>
            </a:endParaRPr>
          </a:p>
          <a:p>
            <a:pPr marL="3698875">
              <a:lnSpc>
                <a:spcPts val="2865"/>
              </a:lnSpc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and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w is</a:t>
            </a:r>
            <a:r>
              <a:rPr sz="24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string.</a:t>
            </a:r>
            <a:endParaRPr sz="2400">
              <a:latin typeface="Tahoma"/>
              <a:cs typeface="Tahoma"/>
            </a:endParaRPr>
          </a:p>
          <a:p>
            <a:pPr marL="733425" marR="1479550" lvl="1" indent="-352425">
              <a:lnSpc>
                <a:spcPts val="3460"/>
              </a:lnSpc>
              <a:spcBef>
                <a:spcPts val="204"/>
              </a:spcBef>
              <a:buAutoNum type="arabicPeriod"/>
              <a:tabLst>
                <a:tab pos="762635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Convert</a:t>
            </a:r>
            <a:r>
              <a:rPr sz="2400" spc="-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to</a:t>
            </a:r>
            <a:r>
              <a:rPr sz="24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an</a:t>
            </a:r>
            <a:r>
              <a:rPr sz="2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equivalent DFA</a:t>
            </a:r>
            <a:r>
              <a:rPr sz="2400" spc="-1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400" spc="-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by</a:t>
            </a:r>
            <a:r>
              <a:rPr sz="24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the 	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procedure</a:t>
            </a:r>
            <a:r>
              <a:rPr sz="2400" spc="-1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given</a:t>
            </a:r>
            <a:r>
              <a:rPr sz="2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</a:t>
            </a:r>
            <a:r>
              <a:rPr sz="2400" spc="-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DFA</a:t>
            </a:r>
            <a:r>
              <a:rPr sz="2400" spc="-10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Theorm</a:t>
            </a:r>
            <a:endParaRPr sz="2400">
              <a:latin typeface="Tahoma"/>
              <a:cs typeface="Tahoma"/>
            </a:endParaRPr>
          </a:p>
          <a:p>
            <a:pPr marL="733425" lvl="1" indent="-35242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733425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Run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TM</a:t>
            </a:r>
            <a:r>
              <a:rPr sz="2400" spc="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on</a:t>
            </a:r>
            <a:r>
              <a:rPr sz="2400" spc="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input</a:t>
            </a:r>
            <a:r>
              <a:rPr sz="24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&lt;A,w&gt;</a:t>
            </a:r>
            <a:endParaRPr sz="2400">
              <a:latin typeface="Tahoma"/>
              <a:cs typeface="Tahoma"/>
            </a:endParaRPr>
          </a:p>
          <a:p>
            <a:pPr marL="732790" lvl="1" indent="-35179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32790" algn="l"/>
                <a:tab pos="3495675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If</a:t>
            </a:r>
            <a:r>
              <a:rPr sz="24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325" baseline="-19713" dirty="0">
                <a:solidFill>
                  <a:srgbClr val="333399"/>
                </a:solidFill>
                <a:latin typeface="Tahoma"/>
                <a:cs typeface="Tahoma"/>
              </a:rPr>
              <a:t>accepts</a:t>
            </a:r>
            <a:r>
              <a:rPr sz="2325" spc="397" baseline="-19713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,</a:t>
            </a:r>
            <a:r>
              <a:rPr sz="2400" spc="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accept</a:t>
            </a:r>
            <a:r>
              <a:rPr sz="2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;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	if</a:t>
            </a:r>
            <a:r>
              <a:rPr sz="2400" spc="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rejects,</a:t>
            </a:r>
            <a:r>
              <a:rPr sz="24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reject.</a:t>
            </a:r>
            <a:r>
              <a:rPr sz="2400" spc="-1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62000" y="990600"/>
              <a:ext cx="28575" cy="790575"/>
            </a:xfrm>
            <a:custGeom>
              <a:avLst/>
              <a:gdLst/>
              <a:ahLst/>
              <a:cxnLst/>
              <a:rect l="l" t="t" r="r" b="b"/>
              <a:pathLst>
                <a:path w="28575" h="790575">
                  <a:moveTo>
                    <a:pt x="0" y="790575"/>
                  </a:moveTo>
                  <a:lnTo>
                    <a:pt x="28575" y="7905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790575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66799"/>
              <a:ext cx="8839200" cy="5791200"/>
            </a:xfrm>
            <a:custGeom>
              <a:avLst/>
              <a:gdLst/>
              <a:ahLst/>
              <a:cxnLst/>
              <a:rect l="l" t="t" r="r" b="b"/>
              <a:pathLst>
                <a:path w="8839200" h="5791200">
                  <a:moveTo>
                    <a:pt x="8839200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8839200" y="579120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2286000"/>
              <a:ext cx="9144000" cy="4572000"/>
            </a:xfrm>
            <a:custGeom>
              <a:avLst/>
              <a:gdLst/>
              <a:ahLst/>
              <a:cxnLst/>
              <a:rect l="l" t="t" r="r" b="b"/>
              <a:pathLst>
                <a:path w="9144000" h="4572000">
                  <a:moveTo>
                    <a:pt x="9144000" y="0"/>
                  </a:moveTo>
                  <a:lnTo>
                    <a:pt x="0" y="0"/>
                  </a:lnTo>
                  <a:lnTo>
                    <a:pt x="0" y="4572000"/>
                  </a:lnTo>
                  <a:lnTo>
                    <a:pt x="9144000" y="457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19099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4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4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4" y="1781175"/>
              <a:ext cx="8220075" cy="28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2971800"/>
              <a:ext cx="9086850" cy="3886200"/>
            </a:xfrm>
            <a:custGeom>
              <a:avLst/>
              <a:gdLst/>
              <a:ahLst/>
              <a:cxnLst/>
              <a:rect l="l" t="t" r="r" b="b"/>
              <a:pathLst>
                <a:path w="9086850" h="3886200">
                  <a:moveTo>
                    <a:pt x="9086850" y="3886197"/>
                  </a:moveTo>
                  <a:lnTo>
                    <a:pt x="9086850" y="0"/>
                  </a:lnTo>
                  <a:lnTo>
                    <a:pt x="0" y="0"/>
                  </a:lnTo>
                  <a:lnTo>
                    <a:pt x="0" y="3886197"/>
                  </a:lnTo>
                  <a:lnTo>
                    <a:pt x="9086850" y="3886197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19099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4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4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4" y="1781175"/>
              <a:ext cx="8220075" cy="28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3581400"/>
              <a:ext cx="9134475" cy="3248025"/>
            </a:xfrm>
            <a:custGeom>
              <a:avLst/>
              <a:gdLst/>
              <a:ahLst/>
              <a:cxnLst/>
              <a:rect l="l" t="t" r="r" b="b"/>
              <a:pathLst>
                <a:path w="9134475" h="3248025">
                  <a:moveTo>
                    <a:pt x="9134475" y="0"/>
                  </a:moveTo>
                  <a:lnTo>
                    <a:pt x="0" y="0"/>
                  </a:lnTo>
                  <a:lnTo>
                    <a:pt x="0" y="3248025"/>
                  </a:lnTo>
                  <a:lnTo>
                    <a:pt x="9134475" y="3248025"/>
                  </a:lnTo>
                  <a:lnTo>
                    <a:pt x="91344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4419600"/>
              <a:ext cx="9144000" cy="2438400"/>
            </a:xfrm>
            <a:custGeom>
              <a:avLst/>
              <a:gdLst/>
              <a:ahLst/>
              <a:cxnLst/>
              <a:rect l="l" t="t" r="r" b="b"/>
              <a:pathLst>
                <a:path w="9144000" h="2438400">
                  <a:moveTo>
                    <a:pt x="9144000" y="0"/>
                  </a:moveTo>
                  <a:lnTo>
                    <a:pt x="0" y="0"/>
                  </a:lnTo>
                  <a:lnTo>
                    <a:pt x="0" y="2438397"/>
                  </a:lnTo>
                  <a:lnTo>
                    <a:pt x="9144000" y="243839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8543925" cy="1057275"/>
            <a:chOff x="123825" y="990600"/>
            <a:chExt cx="8543925" cy="1057275"/>
          </a:xfrm>
        </p:grpSpPr>
        <p:sp>
          <p:nvSpPr>
            <p:cNvPr id="3" name="object 3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7362" y="2190114"/>
            <a:ext cx="84823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i="1" spc="105" dirty="0">
                <a:latin typeface="Times New Roman"/>
                <a:cs typeface="Times New Roman"/>
              </a:rPr>
              <a:t>A</a:t>
            </a:r>
            <a:r>
              <a:rPr sz="3150" spc="157" baseline="-19841" dirty="0">
                <a:latin typeface="Times New Roman"/>
                <a:cs typeface="Times New Roman"/>
              </a:rPr>
              <a:t>DFA</a:t>
            </a:r>
            <a:r>
              <a:rPr sz="3150" spc="487" baseline="-19841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= {(</a:t>
            </a:r>
            <a:r>
              <a:rPr sz="3200" dirty="0">
                <a:latin typeface="MS PGothic"/>
                <a:cs typeface="MS PGothic"/>
              </a:rPr>
              <a:t>〈</a:t>
            </a:r>
            <a:r>
              <a:rPr sz="3200" i="1" spc="-10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MS PGothic"/>
                <a:cs typeface="MS PGothic"/>
              </a:rPr>
              <a:t>〉</a:t>
            </a:r>
            <a:r>
              <a:rPr sz="3200" spc="-125" dirty="0">
                <a:latin typeface="Times New Roman"/>
                <a:cs typeface="Times New Roman"/>
              </a:rPr>
              <a:t>, </a:t>
            </a:r>
            <a:r>
              <a:rPr sz="3200" i="1" spc="-240" dirty="0">
                <a:latin typeface="Times New Roman"/>
                <a:cs typeface="Times New Roman"/>
              </a:rPr>
              <a:t>w</a:t>
            </a:r>
            <a:r>
              <a:rPr sz="3200" spc="-180" dirty="0">
                <a:latin typeface="Times New Roman"/>
                <a:cs typeface="Times New Roman"/>
              </a:rPr>
              <a:t>): </a:t>
            </a:r>
            <a:r>
              <a:rPr sz="3200" i="1" dirty="0">
                <a:latin typeface="Times New Roman"/>
                <a:cs typeface="Times New Roman"/>
              </a:rPr>
              <a:t>D</a:t>
            </a:r>
            <a:r>
              <a:rPr sz="3200" i="1" spc="1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is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DFA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that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accepts</a:t>
            </a:r>
            <a:r>
              <a:rPr sz="3200" spc="-165" dirty="0">
                <a:latin typeface="Trebuchet MS"/>
                <a:cs typeface="Trebuchet MS"/>
              </a:rPr>
              <a:t> input</a:t>
            </a:r>
            <a:r>
              <a:rPr sz="3200" spc="-195" dirty="0">
                <a:latin typeface="Trebuchet MS"/>
                <a:cs typeface="Trebuchet MS"/>
              </a:rPr>
              <a:t> </a:t>
            </a:r>
            <a:r>
              <a:rPr sz="3200" i="1" spc="-25" dirty="0">
                <a:latin typeface="Times New Roman"/>
                <a:cs typeface="Times New Roman"/>
              </a:rPr>
              <a:t>w</a:t>
            </a:r>
            <a:r>
              <a:rPr sz="3200" spc="-25" dirty="0">
                <a:latin typeface="Times New Roman"/>
                <a:cs typeface="Times New Roman"/>
              </a:rPr>
              <a:t>}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975" y="3654425"/>
            <a:ext cx="83051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600" i="1" spc="85" dirty="0">
                <a:latin typeface="Times New Roman"/>
                <a:cs typeface="Times New Roman"/>
              </a:rPr>
              <a:t>A</a:t>
            </a:r>
            <a:r>
              <a:rPr sz="3600" spc="127" baseline="-19675" dirty="0">
                <a:latin typeface="Times New Roman"/>
                <a:cs typeface="Times New Roman"/>
              </a:rPr>
              <a:t>PDA</a:t>
            </a:r>
            <a:r>
              <a:rPr sz="3600" spc="480" baseline="-19675" dirty="0">
                <a:latin typeface="Times New Roman"/>
                <a:cs typeface="Times New Roman"/>
              </a:rPr>
              <a:t> </a:t>
            </a:r>
            <a:r>
              <a:rPr sz="3600" spc="35" dirty="0">
                <a:latin typeface="Times New Roman"/>
                <a:cs typeface="Times New Roman"/>
              </a:rPr>
              <a:t>= {(</a:t>
            </a:r>
            <a:r>
              <a:rPr sz="3600" spc="-10" dirty="0">
                <a:latin typeface="MS PGothic"/>
                <a:cs typeface="MS PGothic"/>
              </a:rPr>
              <a:t>〈</a:t>
            </a:r>
            <a:r>
              <a:rPr sz="3600" i="1" spc="-254" dirty="0">
                <a:latin typeface="Times New Roman"/>
                <a:cs typeface="Times New Roman"/>
              </a:rPr>
              <a:t>P</a:t>
            </a:r>
            <a:r>
              <a:rPr sz="3600" spc="-10" dirty="0">
                <a:latin typeface="MS PGothic"/>
                <a:cs typeface="MS PGothic"/>
              </a:rPr>
              <a:t>〉</a:t>
            </a:r>
            <a:r>
              <a:rPr sz="3600" spc="-25" dirty="0">
                <a:latin typeface="Times New Roman"/>
                <a:cs typeface="Times New Roman"/>
              </a:rPr>
              <a:t>, </a:t>
            </a:r>
            <a:r>
              <a:rPr sz="3600" i="1" spc="-285" dirty="0">
                <a:latin typeface="Times New Roman"/>
                <a:cs typeface="Times New Roman"/>
              </a:rPr>
              <a:t>w</a:t>
            </a:r>
            <a:r>
              <a:rPr sz="3600" spc="-204" dirty="0">
                <a:latin typeface="Times New Roman"/>
                <a:cs typeface="Times New Roman"/>
              </a:rPr>
              <a:t>): </a:t>
            </a:r>
            <a:r>
              <a:rPr sz="3600" i="1" spc="-290" dirty="0">
                <a:latin typeface="Times New Roman"/>
                <a:cs typeface="Times New Roman"/>
              </a:rPr>
              <a:t>P</a:t>
            </a:r>
            <a:r>
              <a:rPr sz="3600" i="1" spc="35" dirty="0">
                <a:latin typeface="Times New Roman"/>
                <a:cs typeface="Times New Roman"/>
              </a:rPr>
              <a:t> </a:t>
            </a:r>
            <a:r>
              <a:rPr sz="3600" spc="-155" dirty="0">
                <a:latin typeface="Trebuchet MS"/>
                <a:cs typeface="Trebuchet MS"/>
              </a:rPr>
              <a:t>is</a:t>
            </a:r>
            <a:r>
              <a:rPr sz="3600" spc="-150" dirty="0">
                <a:latin typeface="Trebuchet MS"/>
                <a:cs typeface="Trebuchet MS"/>
              </a:rPr>
              <a:t> </a:t>
            </a:r>
            <a:r>
              <a:rPr sz="3600" spc="-360" dirty="0">
                <a:latin typeface="Trebuchet MS"/>
                <a:cs typeface="Trebuchet MS"/>
              </a:rPr>
              <a:t>a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100" dirty="0">
                <a:latin typeface="Trebuchet MS"/>
                <a:cs typeface="Trebuchet MS"/>
              </a:rPr>
              <a:t>PDA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spc="-254" dirty="0">
                <a:latin typeface="Trebuchet MS"/>
                <a:cs typeface="Trebuchet MS"/>
              </a:rPr>
              <a:t>that</a:t>
            </a:r>
            <a:r>
              <a:rPr sz="3600" spc="-40" dirty="0">
                <a:latin typeface="Trebuchet MS"/>
                <a:cs typeface="Trebuchet MS"/>
              </a:rPr>
              <a:t> </a:t>
            </a:r>
            <a:r>
              <a:rPr sz="3600" spc="-235" dirty="0">
                <a:latin typeface="Trebuchet MS"/>
                <a:cs typeface="Trebuchet MS"/>
              </a:rPr>
              <a:t>accepts</a:t>
            </a:r>
            <a:r>
              <a:rPr sz="3600" spc="-30" dirty="0">
                <a:latin typeface="Trebuchet MS"/>
                <a:cs typeface="Trebuchet MS"/>
              </a:rPr>
              <a:t> </a:t>
            </a: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3600" spc="-25" dirty="0">
                <a:latin typeface="Times New Roman"/>
                <a:cs typeface="Times New Roman"/>
              </a:rPr>
              <a:t>}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76867" y="1881514"/>
            <a:ext cx="2422525" cy="1339215"/>
            <a:chOff x="3876867" y="1881514"/>
            <a:chExt cx="2422525" cy="1339215"/>
          </a:xfrm>
        </p:grpSpPr>
        <p:sp>
          <p:nvSpPr>
            <p:cNvPr id="8" name="object 8"/>
            <p:cNvSpPr/>
            <p:nvPr/>
          </p:nvSpPr>
          <p:spPr>
            <a:xfrm>
              <a:off x="3914967" y="1919614"/>
              <a:ext cx="2346325" cy="1263015"/>
            </a:xfrm>
            <a:custGeom>
              <a:avLst/>
              <a:gdLst/>
              <a:ahLst/>
              <a:cxnLst/>
              <a:rect l="l" t="t" r="r" b="b"/>
              <a:pathLst>
                <a:path w="2346325" h="1263014">
                  <a:moveTo>
                    <a:pt x="238117" y="0"/>
                  </a:moveTo>
                  <a:lnTo>
                    <a:pt x="192101" y="15976"/>
                  </a:lnTo>
                  <a:lnTo>
                    <a:pt x="155444" y="48025"/>
                  </a:lnTo>
                  <a:lnTo>
                    <a:pt x="133157" y="93208"/>
                  </a:lnTo>
                  <a:lnTo>
                    <a:pt x="2982" y="584317"/>
                  </a:lnTo>
                  <a:lnTo>
                    <a:pt x="0" y="634660"/>
                  </a:lnTo>
                  <a:lnTo>
                    <a:pt x="15984" y="680646"/>
                  </a:lnTo>
                  <a:lnTo>
                    <a:pt x="48041" y="717297"/>
                  </a:lnTo>
                  <a:lnTo>
                    <a:pt x="93279" y="739638"/>
                  </a:lnTo>
                  <a:lnTo>
                    <a:pt x="2057461" y="1259957"/>
                  </a:lnTo>
                  <a:lnTo>
                    <a:pt x="2107822" y="1262995"/>
                  </a:lnTo>
                  <a:lnTo>
                    <a:pt x="2153838" y="1247018"/>
                  </a:lnTo>
                  <a:lnTo>
                    <a:pt x="2190495" y="1214969"/>
                  </a:lnTo>
                  <a:lnTo>
                    <a:pt x="2212782" y="1169787"/>
                  </a:lnTo>
                  <a:lnTo>
                    <a:pt x="2342957" y="678678"/>
                  </a:lnTo>
                  <a:lnTo>
                    <a:pt x="2345940" y="628334"/>
                  </a:lnTo>
                  <a:lnTo>
                    <a:pt x="2329955" y="582348"/>
                  </a:lnTo>
                  <a:lnTo>
                    <a:pt x="2297898" y="545697"/>
                  </a:lnTo>
                  <a:lnTo>
                    <a:pt x="2252660" y="523357"/>
                  </a:lnTo>
                  <a:lnTo>
                    <a:pt x="288478" y="3038"/>
                  </a:lnTo>
                  <a:lnTo>
                    <a:pt x="238117" y="0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4967" y="1919614"/>
              <a:ext cx="2346325" cy="1263015"/>
            </a:xfrm>
            <a:custGeom>
              <a:avLst/>
              <a:gdLst/>
              <a:ahLst/>
              <a:cxnLst/>
              <a:rect l="l" t="t" r="r" b="b"/>
              <a:pathLst>
                <a:path w="2346325" h="1263014">
                  <a:moveTo>
                    <a:pt x="133157" y="93208"/>
                  </a:moveTo>
                  <a:lnTo>
                    <a:pt x="155444" y="48025"/>
                  </a:lnTo>
                  <a:lnTo>
                    <a:pt x="192101" y="15976"/>
                  </a:lnTo>
                  <a:lnTo>
                    <a:pt x="238117" y="0"/>
                  </a:lnTo>
                  <a:lnTo>
                    <a:pt x="288478" y="3038"/>
                  </a:lnTo>
                  <a:lnTo>
                    <a:pt x="2252660" y="523357"/>
                  </a:lnTo>
                  <a:lnTo>
                    <a:pt x="2297898" y="545697"/>
                  </a:lnTo>
                  <a:lnTo>
                    <a:pt x="2329955" y="582348"/>
                  </a:lnTo>
                  <a:lnTo>
                    <a:pt x="2345940" y="628334"/>
                  </a:lnTo>
                  <a:lnTo>
                    <a:pt x="2342957" y="678678"/>
                  </a:lnTo>
                  <a:lnTo>
                    <a:pt x="2212782" y="1169787"/>
                  </a:lnTo>
                  <a:lnTo>
                    <a:pt x="2190495" y="1214969"/>
                  </a:lnTo>
                  <a:lnTo>
                    <a:pt x="2153838" y="1247018"/>
                  </a:lnTo>
                  <a:lnTo>
                    <a:pt x="2107822" y="1262995"/>
                  </a:lnTo>
                  <a:lnTo>
                    <a:pt x="2057461" y="1259957"/>
                  </a:lnTo>
                  <a:lnTo>
                    <a:pt x="93279" y="739638"/>
                  </a:lnTo>
                  <a:lnTo>
                    <a:pt x="48041" y="717297"/>
                  </a:lnTo>
                  <a:lnTo>
                    <a:pt x="15984" y="680646"/>
                  </a:lnTo>
                  <a:lnTo>
                    <a:pt x="0" y="634660"/>
                  </a:lnTo>
                  <a:lnTo>
                    <a:pt x="2982" y="584317"/>
                  </a:lnTo>
                  <a:lnTo>
                    <a:pt x="133157" y="93208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8320" y="2262251"/>
              <a:ext cx="1475105" cy="614045"/>
            </a:xfrm>
            <a:custGeom>
              <a:avLst/>
              <a:gdLst/>
              <a:ahLst/>
              <a:cxnLst/>
              <a:rect l="l" t="t" r="r" b="b"/>
              <a:pathLst>
                <a:path w="1475104" h="614044">
                  <a:moveTo>
                    <a:pt x="294086" y="127527"/>
                  </a:moveTo>
                  <a:lnTo>
                    <a:pt x="245491" y="140208"/>
                  </a:lnTo>
                  <a:lnTo>
                    <a:pt x="211576" y="181177"/>
                  </a:lnTo>
                  <a:lnTo>
                    <a:pt x="201038" y="226016"/>
                  </a:lnTo>
                  <a:lnTo>
                    <a:pt x="201107" y="229695"/>
                  </a:lnTo>
                  <a:lnTo>
                    <a:pt x="211169" y="272526"/>
                  </a:lnTo>
                  <a:lnTo>
                    <a:pt x="242316" y="305879"/>
                  </a:lnTo>
                  <a:lnTo>
                    <a:pt x="278522" y="318432"/>
                  </a:lnTo>
                  <a:lnTo>
                    <a:pt x="306705" y="321183"/>
                  </a:lnTo>
                  <a:lnTo>
                    <a:pt x="315398" y="320611"/>
                  </a:lnTo>
                  <a:lnTo>
                    <a:pt x="324342" y="319278"/>
                  </a:lnTo>
                  <a:lnTo>
                    <a:pt x="333547" y="317182"/>
                  </a:lnTo>
                  <a:lnTo>
                    <a:pt x="343027" y="314325"/>
                  </a:lnTo>
                  <a:lnTo>
                    <a:pt x="350032" y="287956"/>
                  </a:lnTo>
                  <a:lnTo>
                    <a:pt x="317087" y="287956"/>
                  </a:lnTo>
                  <a:lnTo>
                    <a:pt x="299628" y="287676"/>
                  </a:lnTo>
                  <a:lnTo>
                    <a:pt x="260556" y="274780"/>
                  </a:lnTo>
                  <a:lnTo>
                    <a:pt x="238029" y="237712"/>
                  </a:lnTo>
                  <a:lnTo>
                    <a:pt x="237525" y="226016"/>
                  </a:lnTo>
                  <a:lnTo>
                    <a:pt x="239141" y="213487"/>
                  </a:lnTo>
                  <a:lnTo>
                    <a:pt x="324013" y="213487"/>
                  </a:lnTo>
                  <a:lnTo>
                    <a:pt x="245491" y="192659"/>
                  </a:lnTo>
                  <a:lnTo>
                    <a:pt x="277657" y="161073"/>
                  </a:lnTo>
                  <a:lnTo>
                    <a:pt x="285940" y="159464"/>
                  </a:lnTo>
                  <a:lnTo>
                    <a:pt x="355195" y="159464"/>
                  </a:lnTo>
                  <a:lnTo>
                    <a:pt x="353329" y="156469"/>
                  </a:lnTo>
                  <a:lnTo>
                    <a:pt x="342138" y="145240"/>
                  </a:lnTo>
                  <a:lnTo>
                    <a:pt x="328374" y="136606"/>
                  </a:lnTo>
                  <a:lnTo>
                    <a:pt x="312039" y="130556"/>
                  </a:lnTo>
                  <a:lnTo>
                    <a:pt x="294086" y="127527"/>
                  </a:lnTo>
                  <a:close/>
                </a:path>
                <a:path w="1475104" h="614044">
                  <a:moveTo>
                    <a:pt x="352171" y="279908"/>
                  </a:moveTo>
                  <a:lnTo>
                    <a:pt x="334593" y="285355"/>
                  </a:lnTo>
                  <a:lnTo>
                    <a:pt x="317087" y="287956"/>
                  </a:lnTo>
                  <a:lnTo>
                    <a:pt x="350032" y="287956"/>
                  </a:lnTo>
                  <a:lnTo>
                    <a:pt x="352171" y="279908"/>
                  </a:lnTo>
                  <a:close/>
                </a:path>
                <a:path w="1475104" h="614044">
                  <a:moveTo>
                    <a:pt x="96853" y="74866"/>
                  </a:moveTo>
                  <a:lnTo>
                    <a:pt x="45847" y="86868"/>
                  </a:lnTo>
                  <a:lnTo>
                    <a:pt x="10664" y="126551"/>
                  </a:lnTo>
                  <a:lnTo>
                    <a:pt x="399" y="164846"/>
                  </a:lnTo>
                  <a:lnTo>
                    <a:pt x="0" y="184134"/>
                  </a:lnTo>
                  <a:lnTo>
                    <a:pt x="3190" y="201717"/>
                  </a:lnTo>
                  <a:lnTo>
                    <a:pt x="32432" y="243951"/>
                  </a:lnTo>
                  <a:lnTo>
                    <a:pt x="141478" y="279526"/>
                  </a:lnTo>
                  <a:lnTo>
                    <a:pt x="151966" y="239902"/>
                  </a:lnTo>
                  <a:lnTo>
                    <a:pt x="114046" y="239902"/>
                  </a:lnTo>
                  <a:lnTo>
                    <a:pt x="86741" y="232790"/>
                  </a:lnTo>
                  <a:lnTo>
                    <a:pt x="49403" y="217297"/>
                  </a:lnTo>
                  <a:lnTo>
                    <a:pt x="35621" y="184134"/>
                  </a:lnTo>
                  <a:lnTo>
                    <a:pt x="35683" y="180594"/>
                  </a:lnTo>
                  <a:lnTo>
                    <a:pt x="49418" y="133350"/>
                  </a:lnTo>
                  <a:lnTo>
                    <a:pt x="88138" y="108203"/>
                  </a:lnTo>
                  <a:lnTo>
                    <a:pt x="100139" y="107918"/>
                  </a:lnTo>
                  <a:lnTo>
                    <a:pt x="186901" y="107918"/>
                  </a:lnTo>
                  <a:lnTo>
                    <a:pt x="190086" y="95885"/>
                  </a:lnTo>
                  <a:lnTo>
                    <a:pt x="152146" y="95885"/>
                  </a:lnTo>
                  <a:lnTo>
                    <a:pt x="142787" y="89910"/>
                  </a:lnTo>
                  <a:lnTo>
                    <a:pt x="133572" y="84947"/>
                  </a:lnTo>
                  <a:lnTo>
                    <a:pt x="124499" y="81008"/>
                  </a:lnTo>
                  <a:lnTo>
                    <a:pt x="115570" y="78104"/>
                  </a:lnTo>
                  <a:lnTo>
                    <a:pt x="96853" y="74866"/>
                  </a:lnTo>
                  <a:close/>
                </a:path>
                <a:path w="1475104" h="614044">
                  <a:moveTo>
                    <a:pt x="324013" y="213487"/>
                  </a:moveTo>
                  <a:lnTo>
                    <a:pt x="239141" y="213487"/>
                  </a:lnTo>
                  <a:lnTo>
                    <a:pt x="364236" y="246634"/>
                  </a:lnTo>
                  <a:lnTo>
                    <a:pt x="365379" y="242188"/>
                  </a:lnTo>
                  <a:lnTo>
                    <a:pt x="369308" y="222117"/>
                  </a:lnTo>
                  <a:lnTo>
                    <a:pt x="369533" y="216408"/>
                  </a:lnTo>
                  <a:lnTo>
                    <a:pt x="335026" y="216408"/>
                  </a:lnTo>
                  <a:lnTo>
                    <a:pt x="324013" y="213487"/>
                  </a:lnTo>
                  <a:close/>
                </a:path>
                <a:path w="1475104" h="614044">
                  <a:moveTo>
                    <a:pt x="186901" y="107918"/>
                  </a:moveTo>
                  <a:lnTo>
                    <a:pt x="100139" y="107918"/>
                  </a:lnTo>
                  <a:lnTo>
                    <a:pt x="112903" y="110109"/>
                  </a:lnTo>
                  <a:lnTo>
                    <a:pt x="121120" y="112877"/>
                  </a:lnTo>
                  <a:lnTo>
                    <a:pt x="129016" y="116633"/>
                  </a:lnTo>
                  <a:lnTo>
                    <a:pt x="136602" y="121413"/>
                  </a:lnTo>
                  <a:lnTo>
                    <a:pt x="143891" y="127253"/>
                  </a:lnTo>
                  <a:lnTo>
                    <a:pt x="114046" y="239902"/>
                  </a:lnTo>
                  <a:lnTo>
                    <a:pt x="151966" y="239902"/>
                  </a:lnTo>
                  <a:lnTo>
                    <a:pt x="186901" y="107918"/>
                  </a:lnTo>
                  <a:close/>
                </a:path>
                <a:path w="1475104" h="614044">
                  <a:moveTo>
                    <a:pt x="355195" y="159464"/>
                  </a:moveTo>
                  <a:lnTo>
                    <a:pt x="285940" y="159464"/>
                  </a:lnTo>
                  <a:lnTo>
                    <a:pt x="294699" y="159498"/>
                  </a:lnTo>
                  <a:lnTo>
                    <a:pt x="303911" y="161162"/>
                  </a:lnTo>
                  <a:lnTo>
                    <a:pt x="334400" y="188190"/>
                  </a:lnTo>
                  <a:lnTo>
                    <a:pt x="336357" y="206097"/>
                  </a:lnTo>
                  <a:lnTo>
                    <a:pt x="335026" y="216408"/>
                  </a:lnTo>
                  <a:lnTo>
                    <a:pt x="369533" y="216408"/>
                  </a:lnTo>
                  <a:lnTo>
                    <a:pt x="370046" y="203438"/>
                  </a:lnTo>
                  <a:lnTo>
                    <a:pt x="367593" y="186164"/>
                  </a:lnTo>
                  <a:lnTo>
                    <a:pt x="361950" y="170307"/>
                  </a:lnTo>
                  <a:lnTo>
                    <a:pt x="355195" y="159464"/>
                  </a:lnTo>
                  <a:close/>
                </a:path>
                <a:path w="1475104" h="614044">
                  <a:moveTo>
                    <a:pt x="177546" y="0"/>
                  </a:moveTo>
                  <a:lnTo>
                    <a:pt x="152146" y="95885"/>
                  </a:lnTo>
                  <a:lnTo>
                    <a:pt x="190086" y="95885"/>
                  </a:lnTo>
                  <a:lnTo>
                    <a:pt x="212979" y="9398"/>
                  </a:lnTo>
                  <a:lnTo>
                    <a:pt x="177546" y="0"/>
                  </a:lnTo>
                  <a:close/>
                </a:path>
                <a:path w="1475104" h="614044">
                  <a:moveTo>
                    <a:pt x="490077" y="179500"/>
                  </a:moveTo>
                  <a:lnTo>
                    <a:pt x="438785" y="191770"/>
                  </a:lnTo>
                  <a:lnTo>
                    <a:pt x="403530" y="233435"/>
                  </a:lnTo>
                  <a:lnTo>
                    <a:pt x="393057" y="273107"/>
                  </a:lnTo>
                  <a:lnTo>
                    <a:pt x="393033" y="291957"/>
                  </a:lnTo>
                  <a:lnTo>
                    <a:pt x="396676" y="309544"/>
                  </a:lnTo>
                  <a:lnTo>
                    <a:pt x="428164" y="352139"/>
                  </a:lnTo>
                  <a:lnTo>
                    <a:pt x="464058" y="368300"/>
                  </a:lnTo>
                  <a:lnTo>
                    <a:pt x="504152" y="372943"/>
                  </a:lnTo>
                  <a:lnTo>
                    <a:pt x="518414" y="372110"/>
                  </a:lnTo>
                  <a:lnTo>
                    <a:pt x="527080" y="339582"/>
                  </a:lnTo>
                  <a:lnTo>
                    <a:pt x="500554" y="339582"/>
                  </a:lnTo>
                  <a:lnTo>
                    <a:pt x="488662" y="338830"/>
                  </a:lnTo>
                  <a:lnTo>
                    <a:pt x="444789" y="318373"/>
                  </a:lnTo>
                  <a:lnTo>
                    <a:pt x="430176" y="274433"/>
                  </a:lnTo>
                  <a:lnTo>
                    <a:pt x="432562" y="261238"/>
                  </a:lnTo>
                  <a:lnTo>
                    <a:pt x="459105" y="222631"/>
                  </a:lnTo>
                  <a:lnTo>
                    <a:pt x="491019" y="214326"/>
                  </a:lnTo>
                  <a:lnTo>
                    <a:pt x="556099" y="214326"/>
                  </a:lnTo>
                  <a:lnTo>
                    <a:pt x="557530" y="208914"/>
                  </a:lnTo>
                  <a:lnTo>
                    <a:pt x="522112" y="186975"/>
                  </a:lnTo>
                  <a:lnTo>
                    <a:pt x="509270" y="182879"/>
                  </a:lnTo>
                  <a:lnTo>
                    <a:pt x="490077" y="179500"/>
                  </a:lnTo>
                  <a:close/>
                </a:path>
                <a:path w="1475104" h="614044">
                  <a:moveTo>
                    <a:pt x="527685" y="337312"/>
                  </a:moveTo>
                  <a:lnTo>
                    <a:pt x="513566" y="339072"/>
                  </a:lnTo>
                  <a:lnTo>
                    <a:pt x="500554" y="339582"/>
                  </a:lnTo>
                  <a:lnTo>
                    <a:pt x="527080" y="339582"/>
                  </a:lnTo>
                  <a:lnTo>
                    <a:pt x="527685" y="337312"/>
                  </a:lnTo>
                  <a:close/>
                </a:path>
                <a:path w="1475104" h="614044">
                  <a:moveTo>
                    <a:pt x="556099" y="214326"/>
                  </a:moveTo>
                  <a:lnTo>
                    <a:pt x="491019" y="214326"/>
                  </a:lnTo>
                  <a:lnTo>
                    <a:pt x="502666" y="216281"/>
                  </a:lnTo>
                  <a:lnTo>
                    <a:pt x="514048" y="220448"/>
                  </a:lnTo>
                  <a:lnTo>
                    <a:pt x="525335" y="226853"/>
                  </a:lnTo>
                  <a:lnTo>
                    <a:pt x="536527" y="235497"/>
                  </a:lnTo>
                  <a:lnTo>
                    <a:pt x="547624" y="246379"/>
                  </a:lnTo>
                  <a:lnTo>
                    <a:pt x="556099" y="214326"/>
                  </a:lnTo>
                  <a:close/>
                </a:path>
                <a:path w="1475104" h="614044">
                  <a:moveTo>
                    <a:pt x="962478" y="471170"/>
                  </a:moveTo>
                  <a:lnTo>
                    <a:pt x="924306" y="471170"/>
                  </a:lnTo>
                  <a:lnTo>
                    <a:pt x="925399" y="479792"/>
                  </a:lnTo>
                  <a:lnTo>
                    <a:pt x="956818" y="497839"/>
                  </a:lnTo>
                  <a:lnTo>
                    <a:pt x="962152" y="497204"/>
                  </a:lnTo>
                  <a:lnTo>
                    <a:pt x="967486" y="496697"/>
                  </a:lnTo>
                  <a:lnTo>
                    <a:pt x="974852" y="494791"/>
                  </a:lnTo>
                  <a:lnTo>
                    <a:pt x="984250" y="491744"/>
                  </a:lnTo>
                  <a:lnTo>
                    <a:pt x="988449" y="475614"/>
                  </a:lnTo>
                  <a:lnTo>
                    <a:pt x="971677" y="475614"/>
                  </a:lnTo>
                  <a:lnTo>
                    <a:pt x="967486" y="474472"/>
                  </a:lnTo>
                  <a:lnTo>
                    <a:pt x="963295" y="473456"/>
                  </a:lnTo>
                  <a:lnTo>
                    <a:pt x="962478" y="471170"/>
                  </a:lnTo>
                  <a:close/>
                </a:path>
                <a:path w="1475104" h="614044">
                  <a:moveTo>
                    <a:pt x="983853" y="327003"/>
                  </a:moveTo>
                  <a:lnTo>
                    <a:pt x="913203" y="327003"/>
                  </a:lnTo>
                  <a:lnTo>
                    <a:pt x="927989" y="328929"/>
                  </a:lnTo>
                  <a:lnTo>
                    <a:pt x="941538" y="334690"/>
                  </a:lnTo>
                  <a:lnTo>
                    <a:pt x="949991" y="343392"/>
                  </a:lnTo>
                  <a:lnTo>
                    <a:pt x="953349" y="355022"/>
                  </a:lnTo>
                  <a:lnTo>
                    <a:pt x="951611" y="369570"/>
                  </a:lnTo>
                  <a:lnTo>
                    <a:pt x="949071" y="379095"/>
                  </a:lnTo>
                  <a:lnTo>
                    <a:pt x="899922" y="382524"/>
                  </a:lnTo>
                  <a:lnTo>
                    <a:pt x="888351" y="383978"/>
                  </a:lnTo>
                  <a:lnTo>
                    <a:pt x="852999" y="399919"/>
                  </a:lnTo>
                  <a:lnTo>
                    <a:pt x="838509" y="430436"/>
                  </a:lnTo>
                  <a:lnTo>
                    <a:pt x="838676" y="439118"/>
                  </a:lnTo>
                  <a:lnTo>
                    <a:pt x="863244" y="472745"/>
                  </a:lnTo>
                  <a:lnTo>
                    <a:pt x="884693" y="478135"/>
                  </a:lnTo>
                  <a:lnTo>
                    <a:pt x="897667" y="478091"/>
                  </a:lnTo>
                  <a:lnTo>
                    <a:pt x="910879" y="475761"/>
                  </a:lnTo>
                  <a:lnTo>
                    <a:pt x="924306" y="471170"/>
                  </a:lnTo>
                  <a:lnTo>
                    <a:pt x="962478" y="471170"/>
                  </a:lnTo>
                  <a:lnTo>
                    <a:pt x="962025" y="469900"/>
                  </a:lnTo>
                  <a:lnTo>
                    <a:pt x="963676" y="463803"/>
                  </a:lnTo>
                  <a:lnTo>
                    <a:pt x="965333" y="457563"/>
                  </a:lnTo>
                  <a:lnTo>
                    <a:pt x="903805" y="457563"/>
                  </a:lnTo>
                  <a:lnTo>
                    <a:pt x="895350" y="456184"/>
                  </a:lnTo>
                  <a:lnTo>
                    <a:pt x="887857" y="454278"/>
                  </a:lnTo>
                  <a:lnTo>
                    <a:pt x="882396" y="450341"/>
                  </a:lnTo>
                  <a:lnTo>
                    <a:pt x="878967" y="444500"/>
                  </a:lnTo>
                  <a:lnTo>
                    <a:pt x="875411" y="438531"/>
                  </a:lnTo>
                  <a:lnTo>
                    <a:pt x="874649" y="431926"/>
                  </a:lnTo>
                  <a:lnTo>
                    <a:pt x="876681" y="424561"/>
                  </a:lnTo>
                  <a:lnTo>
                    <a:pt x="878586" y="417322"/>
                  </a:lnTo>
                  <a:lnTo>
                    <a:pt x="918083" y="400812"/>
                  </a:lnTo>
                  <a:lnTo>
                    <a:pt x="944118" y="398018"/>
                  </a:lnTo>
                  <a:lnTo>
                    <a:pt x="981145" y="398018"/>
                  </a:lnTo>
                  <a:lnTo>
                    <a:pt x="983742" y="388238"/>
                  </a:lnTo>
                  <a:lnTo>
                    <a:pt x="991108" y="351916"/>
                  </a:lnTo>
                  <a:lnTo>
                    <a:pt x="990600" y="345948"/>
                  </a:lnTo>
                  <a:lnTo>
                    <a:pt x="988822" y="339851"/>
                  </a:lnTo>
                  <a:lnTo>
                    <a:pt x="987171" y="333628"/>
                  </a:lnTo>
                  <a:lnTo>
                    <a:pt x="984885" y="328422"/>
                  </a:lnTo>
                  <a:lnTo>
                    <a:pt x="983853" y="327003"/>
                  </a:lnTo>
                  <a:close/>
                </a:path>
                <a:path w="1475104" h="614044">
                  <a:moveTo>
                    <a:pt x="989838" y="470281"/>
                  </a:moveTo>
                  <a:lnTo>
                    <a:pt x="979170" y="474218"/>
                  </a:lnTo>
                  <a:lnTo>
                    <a:pt x="971677" y="475614"/>
                  </a:lnTo>
                  <a:lnTo>
                    <a:pt x="988449" y="475614"/>
                  </a:lnTo>
                  <a:lnTo>
                    <a:pt x="989838" y="470281"/>
                  </a:lnTo>
                  <a:close/>
                </a:path>
                <a:path w="1475104" h="614044">
                  <a:moveTo>
                    <a:pt x="981145" y="398018"/>
                  </a:moveTo>
                  <a:lnTo>
                    <a:pt x="944118" y="398018"/>
                  </a:lnTo>
                  <a:lnTo>
                    <a:pt x="930148" y="450723"/>
                  </a:lnTo>
                  <a:lnTo>
                    <a:pt x="921192" y="454844"/>
                  </a:lnTo>
                  <a:lnTo>
                    <a:pt x="912415" y="457120"/>
                  </a:lnTo>
                  <a:lnTo>
                    <a:pt x="903805" y="457563"/>
                  </a:lnTo>
                  <a:lnTo>
                    <a:pt x="965333" y="457563"/>
                  </a:lnTo>
                  <a:lnTo>
                    <a:pt x="981145" y="398018"/>
                  </a:lnTo>
                  <a:close/>
                </a:path>
                <a:path w="1475104" h="614044">
                  <a:moveTo>
                    <a:pt x="750524" y="248092"/>
                  </a:moveTo>
                  <a:lnTo>
                    <a:pt x="699643" y="259969"/>
                  </a:lnTo>
                  <a:lnTo>
                    <a:pt x="664388" y="299670"/>
                  </a:lnTo>
                  <a:lnTo>
                    <a:pt x="654073" y="338296"/>
                  </a:lnTo>
                  <a:lnTo>
                    <a:pt x="653787" y="357377"/>
                  </a:lnTo>
                  <a:lnTo>
                    <a:pt x="656931" y="374872"/>
                  </a:lnTo>
                  <a:lnTo>
                    <a:pt x="686149" y="417115"/>
                  </a:lnTo>
                  <a:lnTo>
                    <a:pt x="795147" y="452627"/>
                  </a:lnTo>
                  <a:lnTo>
                    <a:pt x="805606" y="413131"/>
                  </a:lnTo>
                  <a:lnTo>
                    <a:pt x="767715" y="413131"/>
                  </a:lnTo>
                  <a:lnTo>
                    <a:pt x="740537" y="405891"/>
                  </a:lnTo>
                  <a:lnTo>
                    <a:pt x="703199" y="390525"/>
                  </a:lnTo>
                  <a:lnTo>
                    <a:pt x="689319" y="357377"/>
                  </a:lnTo>
                  <a:lnTo>
                    <a:pt x="689436" y="351916"/>
                  </a:lnTo>
                  <a:lnTo>
                    <a:pt x="703151" y="306578"/>
                  </a:lnTo>
                  <a:lnTo>
                    <a:pt x="741822" y="281336"/>
                  </a:lnTo>
                  <a:lnTo>
                    <a:pt x="753810" y="281074"/>
                  </a:lnTo>
                  <a:lnTo>
                    <a:pt x="840577" y="281074"/>
                  </a:lnTo>
                  <a:lnTo>
                    <a:pt x="843744" y="269113"/>
                  </a:lnTo>
                  <a:lnTo>
                    <a:pt x="805942" y="269113"/>
                  </a:lnTo>
                  <a:lnTo>
                    <a:pt x="796581" y="263084"/>
                  </a:lnTo>
                  <a:lnTo>
                    <a:pt x="787352" y="258127"/>
                  </a:lnTo>
                  <a:lnTo>
                    <a:pt x="778242" y="254218"/>
                  </a:lnTo>
                  <a:lnTo>
                    <a:pt x="769239" y="251333"/>
                  </a:lnTo>
                  <a:lnTo>
                    <a:pt x="750524" y="248092"/>
                  </a:lnTo>
                  <a:close/>
                </a:path>
                <a:path w="1475104" h="614044">
                  <a:moveTo>
                    <a:pt x="840577" y="281074"/>
                  </a:moveTo>
                  <a:lnTo>
                    <a:pt x="753810" y="281074"/>
                  </a:lnTo>
                  <a:lnTo>
                    <a:pt x="766572" y="283337"/>
                  </a:lnTo>
                  <a:lnTo>
                    <a:pt x="774809" y="286051"/>
                  </a:lnTo>
                  <a:lnTo>
                    <a:pt x="782748" y="289813"/>
                  </a:lnTo>
                  <a:lnTo>
                    <a:pt x="790378" y="294624"/>
                  </a:lnTo>
                  <a:lnTo>
                    <a:pt x="797687" y="300482"/>
                  </a:lnTo>
                  <a:lnTo>
                    <a:pt x="767715" y="413131"/>
                  </a:lnTo>
                  <a:lnTo>
                    <a:pt x="805606" y="413131"/>
                  </a:lnTo>
                  <a:lnTo>
                    <a:pt x="840577" y="281074"/>
                  </a:lnTo>
                  <a:close/>
                </a:path>
                <a:path w="1475104" h="614044">
                  <a:moveTo>
                    <a:pt x="606044" y="212216"/>
                  </a:moveTo>
                  <a:lnTo>
                    <a:pt x="558927" y="390144"/>
                  </a:lnTo>
                  <a:lnTo>
                    <a:pt x="594233" y="399414"/>
                  </a:lnTo>
                  <a:lnTo>
                    <a:pt x="641350" y="221614"/>
                  </a:lnTo>
                  <a:lnTo>
                    <a:pt x="606044" y="212216"/>
                  </a:lnTo>
                  <a:close/>
                </a:path>
                <a:path w="1475104" h="614044">
                  <a:moveTo>
                    <a:pt x="921148" y="293612"/>
                  </a:moveTo>
                  <a:lnTo>
                    <a:pt x="904065" y="293941"/>
                  </a:lnTo>
                  <a:lnTo>
                    <a:pt x="888434" y="297890"/>
                  </a:lnTo>
                  <a:lnTo>
                    <a:pt x="874268" y="305435"/>
                  </a:lnTo>
                  <a:lnTo>
                    <a:pt x="864108" y="343915"/>
                  </a:lnTo>
                  <a:lnTo>
                    <a:pt x="881251" y="334484"/>
                  </a:lnTo>
                  <a:lnTo>
                    <a:pt x="897620" y="328850"/>
                  </a:lnTo>
                  <a:lnTo>
                    <a:pt x="913203" y="327003"/>
                  </a:lnTo>
                  <a:lnTo>
                    <a:pt x="983853" y="327003"/>
                  </a:lnTo>
                  <a:lnTo>
                    <a:pt x="981837" y="324231"/>
                  </a:lnTo>
                  <a:lnTo>
                    <a:pt x="974195" y="315106"/>
                  </a:lnTo>
                  <a:lnTo>
                    <a:pt x="964612" y="307530"/>
                  </a:lnTo>
                  <a:lnTo>
                    <a:pt x="953101" y="301478"/>
                  </a:lnTo>
                  <a:lnTo>
                    <a:pt x="939673" y="296925"/>
                  </a:lnTo>
                  <a:lnTo>
                    <a:pt x="921148" y="293612"/>
                  </a:lnTo>
                  <a:close/>
                </a:path>
                <a:path w="1475104" h="614044">
                  <a:moveTo>
                    <a:pt x="831342" y="173227"/>
                  </a:moveTo>
                  <a:lnTo>
                    <a:pt x="805942" y="269113"/>
                  </a:lnTo>
                  <a:lnTo>
                    <a:pt x="843744" y="269113"/>
                  </a:lnTo>
                  <a:lnTo>
                    <a:pt x="866648" y="182625"/>
                  </a:lnTo>
                  <a:lnTo>
                    <a:pt x="831342" y="173227"/>
                  </a:lnTo>
                  <a:close/>
                </a:path>
                <a:path w="1475104" h="614044">
                  <a:moveTo>
                    <a:pt x="637921" y="140588"/>
                  </a:moveTo>
                  <a:lnTo>
                    <a:pt x="632587" y="141477"/>
                  </a:lnTo>
                  <a:lnTo>
                    <a:pt x="622173" y="147574"/>
                  </a:lnTo>
                  <a:lnTo>
                    <a:pt x="618744" y="151891"/>
                  </a:lnTo>
                  <a:lnTo>
                    <a:pt x="617347" y="157352"/>
                  </a:lnTo>
                  <a:lnTo>
                    <a:pt x="615823" y="162813"/>
                  </a:lnTo>
                  <a:lnTo>
                    <a:pt x="638175" y="185165"/>
                  </a:lnTo>
                  <a:lnTo>
                    <a:pt x="643636" y="184403"/>
                  </a:lnTo>
                  <a:lnTo>
                    <a:pt x="654050" y="178308"/>
                  </a:lnTo>
                  <a:lnTo>
                    <a:pt x="657352" y="173989"/>
                  </a:lnTo>
                  <a:lnTo>
                    <a:pt x="660400" y="162560"/>
                  </a:lnTo>
                  <a:lnTo>
                    <a:pt x="659638" y="157099"/>
                  </a:lnTo>
                  <a:lnTo>
                    <a:pt x="653542" y="146938"/>
                  </a:lnTo>
                  <a:lnTo>
                    <a:pt x="649097" y="143637"/>
                  </a:lnTo>
                  <a:lnTo>
                    <a:pt x="643382" y="141986"/>
                  </a:lnTo>
                  <a:lnTo>
                    <a:pt x="637921" y="140588"/>
                  </a:lnTo>
                  <a:close/>
                </a:path>
                <a:path w="1475104" h="614044">
                  <a:moveTo>
                    <a:pt x="1079373" y="238887"/>
                  </a:moveTo>
                  <a:lnTo>
                    <a:pt x="1010412" y="499110"/>
                  </a:lnTo>
                  <a:lnTo>
                    <a:pt x="1015793" y="503418"/>
                  </a:lnTo>
                  <a:lnTo>
                    <a:pt x="1022223" y="507761"/>
                  </a:lnTo>
                  <a:lnTo>
                    <a:pt x="1064889" y="527171"/>
                  </a:lnTo>
                  <a:lnTo>
                    <a:pt x="1113789" y="533622"/>
                  </a:lnTo>
                  <a:lnTo>
                    <a:pt x="1131931" y="529931"/>
                  </a:lnTo>
                  <a:lnTo>
                    <a:pt x="1148715" y="522477"/>
                  </a:lnTo>
                  <a:lnTo>
                    <a:pt x="1163597" y="511621"/>
                  </a:lnTo>
                  <a:lnTo>
                    <a:pt x="1173606" y="500282"/>
                  </a:lnTo>
                  <a:lnTo>
                    <a:pt x="1099262" y="500282"/>
                  </a:lnTo>
                  <a:lnTo>
                    <a:pt x="1087882" y="498348"/>
                  </a:lnTo>
                  <a:lnTo>
                    <a:pt x="1078521" y="495538"/>
                  </a:lnTo>
                  <a:lnTo>
                    <a:pt x="1069482" y="492061"/>
                  </a:lnTo>
                  <a:lnTo>
                    <a:pt x="1060753" y="487918"/>
                  </a:lnTo>
                  <a:lnTo>
                    <a:pt x="1052322" y="483108"/>
                  </a:lnTo>
                  <a:lnTo>
                    <a:pt x="1077849" y="386841"/>
                  </a:lnTo>
                  <a:lnTo>
                    <a:pt x="1089993" y="381914"/>
                  </a:lnTo>
                  <a:lnTo>
                    <a:pt x="1101471" y="379142"/>
                  </a:lnTo>
                  <a:lnTo>
                    <a:pt x="1112281" y="378537"/>
                  </a:lnTo>
                  <a:lnTo>
                    <a:pt x="1181657" y="378537"/>
                  </a:lnTo>
                  <a:lnTo>
                    <a:pt x="1179812" y="375471"/>
                  </a:lnTo>
                  <a:lnTo>
                    <a:pt x="1168892" y="364045"/>
                  </a:lnTo>
                  <a:lnTo>
                    <a:pt x="1155567" y="355381"/>
                  </a:lnTo>
                  <a:lnTo>
                    <a:pt x="1149689" y="353187"/>
                  </a:lnTo>
                  <a:lnTo>
                    <a:pt x="1086739" y="353187"/>
                  </a:lnTo>
                  <a:lnTo>
                    <a:pt x="1114552" y="248285"/>
                  </a:lnTo>
                  <a:lnTo>
                    <a:pt x="1079373" y="238887"/>
                  </a:lnTo>
                  <a:close/>
                </a:path>
                <a:path w="1475104" h="614044">
                  <a:moveTo>
                    <a:pt x="1181657" y="378537"/>
                  </a:moveTo>
                  <a:lnTo>
                    <a:pt x="1112281" y="378537"/>
                  </a:lnTo>
                  <a:lnTo>
                    <a:pt x="1122426" y="380111"/>
                  </a:lnTo>
                  <a:lnTo>
                    <a:pt x="1132762" y="383948"/>
                  </a:lnTo>
                  <a:lnTo>
                    <a:pt x="1157819" y="416772"/>
                  </a:lnTo>
                  <a:lnTo>
                    <a:pt x="1159414" y="428069"/>
                  </a:lnTo>
                  <a:lnTo>
                    <a:pt x="1158962" y="440152"/>
                  </a:lnTo>
                  <a:lnTo>
                    <a:pt x="1139263" y="484655"/>
                  </a:lnTo>
                  <a:lnTo>
                    <a:pt x="1099262" y="500282"/>
                  </a:lnTo>
                  <a:lnTo>
                    <a:pt x="1173606" y="500282"/>
                  </a:lnTo>
                  <a:lnTo>
                    <a:pt x="1192530" y="460883"/>
                  </a:lnTo>
                  <a:lnTo>
                    <a:pt x="1196768" y="423068"/>
                  </a:lnTo>
                  <a:lnTo>
                    <a:pt x="1194155" y="405804"/>
                  </a:lnTo>
                  <a:lnTo>
                    <a:pt x="1188339" y="389636"/>
                  </a:lnTo>
                  <a:lnTo>
                    <a:pt x="1181657" y="378537"/>
                  </a:lnTo>
                  <a:close/>
                </a:path>
                <a:path w="1475104" h="614044">
                  <a:moveTo>
                    <a:pt x="1113615" y="347011"/>
                  </a:moveTo>
                  <a:lnTo>
                    <a:pt x="1100266" y="349021"/>
                  </a:lnTo>
                  <a:lnTo>
                    <a:pt x="1086739" y="353187"/>
                  </a:lnTo>
                  <a:lnTo>
                    <a:pt x="1149689" y="353187"/>
                  </a:lnTo>
                  <a:lnTo>
                    <a:pt x="1139825" y="349503"/>
                  </a:lnTo>
                  <a:lnTo>
                    <a:pt x="1126797" y="347168"/>
                  </a:lnTo>
                  <a:lnTo>
                    <a:pt x="1113615" y="347011"/>
                  </a:lnTo>
                  <a:close/>
                </a:path>
                <a:path w="1475104" h="614044">
                  <a:moveTo>
                    <a:pt x="1398986" y="420244"/>
                  </a:moveTo>
                  <a:lnTo>
                    <a:pt x="1350391" y="432943"/>
                  </a:lnTo>
                  <a:lnTo>
                    <a:pt x="1316476" y="473912"/>
                  </a:lnTo>
                  <a:lnTo>
                    <a:pt x="1305909" y="519017"/>
                  </a:lnTo>
                  <a:lnTo>
                    <a:pt x="1306270" y="531427"/>
                  </a:lnTo>
                  <a:lnTo>
                    <a:pt x="1321764" y="574936"/>
                  </a:lnTo>
                  <a:lnTo>
                    <a:pt x="1359159" y="604178"/>
                  </a:lnTo>
                  <a:lnTo>
                    <a:pt x="1402750" y="613727"/>
                  </a:lnTo>
                  <a:lnTo>
                    <a:pt x="1411605" y="613918"/>
                  </a:lnTo>
                  <a:lnTo>
                    <a:pt x="1420298" y="613344"/>
                  </a:lnTo>
                  <a:lnTo>
                    <a:pt x="1429242" y="611997"/>
                  </a:lnTo>
                  <a:lnTo>
                    <a:pt x="1438447" y="609863"/>
                  </a:lnTo>
                  <a:lnTo>
                    <a:pt x="1447927" y="606933"/>
                  </a:lnTo>
                  <a:lnTo>
                    <a:pt x="1454818" y="580628"/>
                  </a:lnTo>
                  <a:lnTo>
                    <a:pt x="1421971" y="580628"/>
                  </a:lnTo>
                  <a:lnTo>
                    <a:pt x="1404526" y="580356"/>
                  </a:lnTo>
                  <a:lnTo>
                    <a:pt x="1365456" y="567404"/>
                  </a:lnTo>
                  <a:lnTo>
                    <a:pt x="1342929" y="530431"/>
                  </a:lnTo>
                  <a:lnTo>
                    <a:pt x="1342425" y="518749"/>
                  </a:lnTo>
                  <a:lnTo>
                    <a:pt x="1344041" y="506222"/>
                  </a:lnTo>
                  <a:lnTo>
                    <a:pt x="1429335" y="506222"/>
                  </a:lnTo>
                  <a:lnTo>
                    <a:pt x="1350391" y="485394"/>
                  </a:lnTo>
                  <a:lnTo>
                    <a:pt x="1382539" y="453790"/>
                  </a:lnTo>
                  <a:lnTo>
                    <a:pt x="1390792" y="452151"/>
                  </a:lnTo>
                  <a:lnTo>
                    <a:pt x="1460005" y="452151"/>
                  </a:lnTo>
                  <a:lnTo>
                    <a:pt x="1458176" y="449187"/>
                  </a:lnTo>
                  <a:lnTo>
                    <a:pt x="1447022" y="437927"/>
                  </a:lnTo>
                  <a:lnTo>
                    <a:pt x="1433272" y="429287"/>
                  </a:lnTo>
                  <a:lnTo>
                    <a:pt x="1416939" y="423290"/>
                  </a:lnTo>
                  <a:lnTo>
                    <a:pt x="1398986" y="420244"/>
                  </a:lnTo>
                  <a:close/>
                </a:path>
                <a:path w="1475104" h="614044">
                  <a:moveTo>
                    <a:pt x="1456944" y="572515"/>
                  </a:moveTo>
                  <a:lnTo>
                    <a:pt x="1439439" y="578018"/>
                  </a:lnTo>
                  <a:lnTo>
                    <a:pt x="1421971" y="580628"/>
                  </a:lnTo>
                  <a:lnTo>
                    <a:pt x="1454818" y="580628"/>
                  </a:lnTo>
                  <a:lnTo>
                    <a:pt x="1456944" y="572515"/>
                  </a:lnTo>
                  <a:close/>
                </a:path>
                <a:path w="1475104" h="614044">
                  <a:moveTo>
                    <a:pt x="1284224" y="293243"/>
                  </a:moveTo>
                  <a:lnTo>
                    <a:pt x="1212723" y="563245"/>
                  </a:lnTo>
                  <a:lnTo>
                    <a:pt x="1247902" y="572643"/>
                  </a:lnTo>
                  <a:lnTo>
                    <a:pt x="1319403" y="302513"/>
                  </a:lnTo>
                  <a:lnTo>
                    <a:pt x="1284224" y="293243"/>
                  </a:lnTo>
                  <a:close/>
                </a:path>
                <a:path w="1475104" h="614044">
                  <a:moveTo>
                    <a:pt x="1429335" y="506222"/>
                  </a:moveTo>
                  <a:lnTo>
                    <a:pt x="1344041" y="506222"/>
                  </a:lnTo>
                  <a:lnTo>
                    <a:pt x="1469136" y="539369"/>
                  </a:lnTo>
                  <a:lnTo>
                    <a:pt x="1470279" y="534924"/>
                  </a:lnTo>
                  <a:lnTo>
                    <a:pt x="1474206" y="514852"/>
                  </a:lnTo>
                  <a:lnTo>
                    <a:pt x="1474432" y="509015"/>
                  </a:lnTo>
                  <a:lnTo>
                    <a:pt x="1439926" y="509015"/>
                  </a:lnTo>
                  <a:lnTo>
                    <a:pt x="1429335" y="506222"/>
                  </a:lnTo>
                  <a:close/>
                </a:path>
                <a:path w="1475104" h="614044">
                  <a:moveTo>
                    <a:pt x="1460005" y="452151"/>
                  </a:moveTo>
                  <a:lnTo>
                    <a:pt x="1390792" y="452151"/>
                  </a:lnTo>
                  <a:lnTo>
                    <a:pt x="1399545" y="452179"/>
                  </a:lnTo>
                  <a:lnTo>
                    <a:pt x="1408811" y="453898"/>
                  </a:lnTo>
                  <a:lnTo>
                    <a:pt x="1439300" y="480869"/>
                  </a:lnTo>
                  <a:lnTo>
                    <a:pt x="1441257" y="498776"/>
                  </a:lnTo>
                  <a:lnTo>
                    <a:pt x="1439926" y="509015"/>
                  </a:lnTo>
                  <a:lnTo>
                    <a:pt x="1474432" y="509015"/>
                  </a:lnTo>
                  <a:lnTo>
                    <a:pt x="1474930" y="496173"/>
                  </a:lnTo>
                  <a:lnTo>
                    <a:pt x="1472439" y="478899"/>
                  </a:lnTo>
                  <a:lnTo>
                    <a:pt x="1466723" y="463041"/>
                  </a:lnTo>
                  <a:lnTo>
                    <a:pt x="1460005" y="452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848292" y="3419794"/>
            <a:ext cx="2422525" cy="1339215"/>
            <a:chOff x="3848292" y="3419794"/>
            <a:chExt cx="2422525" cy="1339215"/>
          </a:xfrm>
        </p:grpSpPr>
        <p:sp>
          <p:nvSpPr>
            <p:cNvPr id="12" name="object 12"/>
            <p:cNvSpPr/>
            <p:nvPr/>
          </p:nvSpPr>
          <p:spPr>
            <a:xfrm>
              <a:off x="3886392" y="3457894"/>
              <a:ext cx="2346325" cy="1263015"/>
            </a:xfrm>
            <a:custGeom>
              <a:avLst/>
              <a:gdLst/>
              <a:ahLst/>
              <a:cxnLst/>
              <a:rect l="l" t="t" r="r" b="b"/>
              <a:pathLst>
                <a:path w="2346325" h="1263014">
                  <a:moveTo>
                    <a:pt x="238117" y="0"/>
                  </a:moveTo>
                  <a:lnTo>
                    <a:pt x="192101" y="15984"/>
                  </a:lnTo>
                  <a:lnTo>
                    <a:pt x="155444" y="48041"/>
                  </a:lnTo>
                  <a:lnTo>
                    <a:pt x="133157" y="93279"/>
                  </a:lnTo>
                  <a:lnTo>
                    <a:pt x="2982" y="584388"/>
                  </a:lnTo>
                  <a:lnTo>
                    <a:pt x="0" y="634676"/>
                  </a:lnTo>
                  <a:lnTo>
                    <a:pt x="15984" y="680654"/>
                  </a:lnTo>
                  <a:lnTo>
                    <a:pt x="48041" y="717297"/>
                  </a:lnTo>
                  <a:lnTo>
                    <a:pt x="93279" y="739582"/>
                  </a:lnTo>
                  <a:lnTo>
                    <a:pt x="2057461" y="1260028"/>
                  </a:lnTo>
                  <a:lnTo>
                    <a:pt x="2107822" y="1263011"/>
                  </a:lnTo>
                  <a:lnTo>
                    <a:pt x="2153838" y="1247026"/>
                  </a:lnTo>
                  <a:lnTo>
                    <a:pt x="2190495" y="1214969"/>
                  </a:lnTo>
                  <a:lnTo>
                    <a:pt x="2212782" y="1169731"/>
                  </a:lnTo>
                  <a:lnTo>
                    <a:pt x="2342957" y="678622"/>
                  </a:lnTo>
                  <a:lnTo>
                    <a:pt x="2345940" y="628334"/>
                  </a:lnTo>
                  <a:lnTo>
                    <a:pt x="2329955" y="582356"/>
                  </a:lnTo>
                  <a:lnTo>
                    <a:pt x="2297898" y="545713"/>
                  </a:lnTo>
                  <a:lnTo>
                    <a:pt x="2252660" y="523428"/>
                  </a:lnTo>
                  <a:lnTo>
                    <a:pt x="288478" y="2982"/>
                  </a:lnTo>
                  <a:lnTo>
                    <a:pt x="238117" y="0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6392" y="3457894"/>
              <a:ext cx="2346325" cy="1263015"/>
            </a:xfrm>
            <a:custGeom>
              <a:avLst/>
              <a:gdLst/>
              <a:ahLst/>
              <a:cxnLst/>
              <a:rect l="l" t="t" r="r" b="b"/>
              <a:pathLst>
                <a:path w="2346325" h="1263014">
                  <a:moveTo>
                    <a:pt x="133157" y="93279"/>
                  </a:moveTo>
                  <a:lnTo>
                    <a:pt x="155444" y="48041"/>
                  </a:lnTo>
                  <a:lnTo>
                    <a:pt x="192101" y="15984"/>
                  </a:lnTo>
                  <a:lnTo>
                    <a:pt x="238117" y="0"/>
                  </a:lnTo>
                  <a:lnTo>
                    <a:pt x="288478" y="2982"/>
                  </a:lnTo>
                  <a:lnTo>
                    <a:pt x="2252660" y="523428"/>
                  </a:lnTo>
                  <a:lnTo>
                    <a:pt x="2297898" y="545713"/>
                  </a:lnTo>
                  <a:lnTo>
                    <a:pt x="2329955" y="582356"/>
                  </a:lnTo>
                  <a:lnTo>
                    <a:pt x="2345940" y="628334"/>
                  </a:lnTo>
                  <a:lnTo>
                    <a:pt x="2342957" y="678622"/>
                  </a:lnTo>
                  <a:lnTo>
                    <a:pt x="2212782" y="1169731"/>
                  </a:lnTo>
                  <a:lnTo>
                    <a:pt x="2190495" y="1214969"/>
                  </a:lnTo>
                  <a:lnTo>
                    <a:pt x="2153838" y="1247026"/>
                  </a:lnTo>
                  <a:lnTo>
                    <a:pt x="2107822" y="1263011"/>
                  </a:lnTo>
                  <a:lnTo>
                    <a:pt x="2057461" y="1260028"/>
                  </a:lnTo>
                  <a:lnTo>
                    <a:pt x="93279" y="739582"/>
                  </a:lnTo>
                  <a:lnTo>
                    <a:pt x="48041" y="717297"/>
                  </a:lnTo>
                  <a:lnTo>
                    <a:pt x="15984" y="680654"/>
                  </a:lnTo>
                  <a:lnTo>
                    <a:pt x="0" y="634676"/>
                  </a:lnTo>
                  <a:lnTo>
                    <a:pt x="2982" y="584388"/>
                  </a:lnTo>
                  <a:lnTo>
                    <a:pt x="133157" y="93279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09745" y="3800601"/>
              <a:ext cx="1475105" cy="614045"/>
            </a:xfrm>
            <a:custGeom>
              <a:avLst/>
              <a:gdLst/>
              <a:ahLst/>
              <a:cxnLst/>
              <a:rect l="l" t="t" r="r" b="b"/>
              <a:pathLst>
                <a:path w="1475104" h="614045">
                  <a:moveTo>
                    <a:pt x="294086" y="127509"/>
                  </a:moveTo>
                  <a:lnTo>
                    <a:pt x="245491" y="140208"/>
                  </a:lnTo>
                  <a:lnTo>
                    <a:pt x="211576" y="181070"/>
                  </a:lnTo>
                  <a:lnTo>
                    <a:pt x="201026" y="226014"/>
                  </a:lnTo>
                  <a:lnTo>
                    <a:pt x="201370" y="238619"/>
                  </a:lnTo>
                  <a:lnTo>
                    <a:pt x="216864" y="282199"/>
                  </a:lnTo>
                  <a:lnTo>
                    <a:pt x="254313" y="311372"/>
                  </a:lnTo>
                  <a:lnTo>
                    <a:pt x="297850" y="320992"/>
                  </a:lnTo>
                  <a:lnTo>
                    <a:pt x="306705" y="321183"/>
                  </a:lnTo>
                  <a:lnTo>
                    <a:pt x="315398" y="320538"/>
                  </a:lnTo>
                  <a:lnTo>
                    <a:pt x="324342" y="319166"/>
                  </a:lnTo>
                  <a:lnTo>
                    <a:pt x="333547" y="317057"/>
                  </a:lnTo>
                  <a:lnTo>
                    <a:pt x="343027" y="314198"/>
                  </a:lnTo>
                  <a:lnTo>
                    <a:pt x="350015" y="287893"/>
                  </a:lnTo>
                  <a:lnTo>
                    <a:pt x="317087" y="287893"/>
                  </a:lnTo>
                  <a:lnTo>
                    <a:pt x="299628" y="287621"/>
                  </a:lnTo>
                  <a:lnTo>
                    <a:pt x="260556" y="274669"/>
                  </a:lnTo>
                  <a:lnTo>
                    <a:pt x="238029" y="237696"/>
                  </a:lnTo>
                  <a:lnTo>
                    <a:pt x="237525" y="226014"/>
                  </a:lnTo>
                  <a:lnTo>
                    <a:pt x="239141" y="213487"/>
                  </a:lnTo>
                  <a:lnTo>
                    <a:pt x="324492" y="213487"/>
                  </a:lnTo>
                  <a:lnTo>
                    <a:pt x="245491" y="192531"/>
                  </a:lnTo>
                  <a:lnTo>
                    <a:pt x="277657" y="161000"/>
                  </a:lnTo>
                  <a:lnTo>
                    <a:pt x="285940" y="159353"/>
                  </a:lnTo>
                  <a:lnTo>
                    <a:pt x="355161" y="159353"/>
                  </a:lnTo>
                  <a:lnTo>
                    <a:pt x="353329" y="156398"/>
                  </a:lnTo>
                  <a:lnTo>
                    <a:pt x="342138" y="145145"/>
                  </a:lnTo>
                  <a:lnTo>
                    <a:pt x="328374" y="136534"/>
                  </a:lnTo>
                  <a:lnTo>
                    <a:pt x="312039" y="130556"/>
                  </a:lnTo>
                  <a:lnTo>
                    <a:pt x="294086" y="127509"/>
                  </a:lnTo>
                  <a:close/>
                </a:path>
                <a:path w="1475104" h="614045">
                  <a:moveTo>
                    <a:pt x="352171" y="279781"/>
                  </a:moveTo>
                  <a:lnTo>
                    <a:pt x="334593" y="285283"/>
                  </a:lnTo>
                  <a:lnTo>
                    <a:pt x="317087" y="287893"/>
                  </a:lnTo>
                  <a:lnTo>
                    <a:pt x="350015" y="287893"/>
                  </a:lnTo>
                  <a:lnTo>
                    <a:pt x="352171" y="279781"/>
                  </a:lnTo>
                  <a:close/>
                </a:path>
                <a:path w="1475104" h="614045">
                  <a:moveTo>
                    <a:pt x="96853" y="74846"/>
                  </a:moveTo>
                  <a:lnTo>
                    <a:pt x="45847" y="86741"/>
                  </a:lnTo>
                  <a:lnTo>
                    <a:pt x="10664" y="126442"/>
                  </a:lnTo>
                  <a:lnTo>
                    <a:pt x="387" y="164782"/>
                  </a:lnTo>
                  <a:lnTo>
                    <a:pt x="0" y="184023"/>
                  </a:lnTo>
                  <a:lnTo>
                    <a:pt x="3190" y="201644"/>
                  </a:lnTo>
                  <a:lnTo>
                    <a:pt x="32432" y="243839"/>
                  </a:lnTo>
                  <a:lnTo>
                    <a:pt x="141478" y="279400"/>
                  </a:lnTo>
                  <a:lnTo>
                    <a:pt x="151937" y="239903"/>
                  </a:lnTo>
                  <a:lnTo>
                    <a:pt x="114046" y="239903"/>
                  </a:lnTo>
                  <a:lnTo>
                    <a:pt x="86741" y="232664"/>
                  </a:lnTo>
                  <a:lnTo>
                    <a:pt x="49403" y="217297"/>
                  </a:lnTo>
                  <a:lnTo>
                    <a:pt x="35614" y="184023"/>
                  </a:lnTo>
                  <a:lnTo>
                    <a:pt x="35686" y="180467"/>
                  </a:lnTo>
                  <a:lnTo>
                    <a:pt x="49418" y="133302"/>
                  </a:lnTo>
                  <a:lnTo>
                    <a:pt x="88138" y="108108"/>
                  </a:lnTo>
                  <a:lnTo>
                    <a:pt x="100139" y="107846"/>
                  </a:lnTo>
                  <a:lnTo>
                    <a:pt x="186908" y="107846"/>
                  </a:lnTo>
                  <a:lnTo>
                    <a:pt x="190075" y="95885"/>
                  </a:lnTo>
                  <a:lnTo>
                    <a:pt x="152146" y="95885"/>
                  </a:lnTo>
                  <a:lnTo>
                    <a:pt x="142787" y="89856"/>
                  </a:lnTo>
                  <a:lnTo>
                    <a:pt x="133572" y="84899"/>
                  </a:lnTo>
                  <a:lnTo>
                    <a:pt x="124499" y="80990"/>
                  </a:lnTo>
                  <a:lnTo>
                    <a:pt x="115570" y="78105"/>
                  </a:lnTo>
                  <a:lnTo>
                    <a:pt x="96853" y="74846"/>
                  </a:lnTo>
                  <a:close/>
                </a:path>
                <a:path w="1475104" h="614045">
                  <a:moveTo>
                    <a:pt x="324492" y="213487"/>
                  </a:moveTo>
                  <a:lnTo>
                    <a:pt x="239141" y="213487"/>
                  </a:lnTo>
                  <a:lnTo>
                    <a:pt x="364236" y="246634"/>
                  </a:lnTo>
                  <a:lnTo>
                    <a:pt x="365379" y="242189"/>
                  </a:lnTo>
                  <a:lnTo>
                    <a:pt x="369308" y="222063"/>
                  </a:lnTo>
                  <a:lnTo>
                    <a:pt x="369536" y="216281"/>
                  </a:lnTo>
                  <a:lnTo>
                    <a:pt x="335026" y="216281"/>
                  </a:lnTo>
                  <a:lnTo>
                    <a:pt x="324492" y="213487"/>
                  </a:lnTo>
                  <a:close/>
                </a:path>
                <a:path w="1475104" h="614045">
                  <a:moveTo>
                    <a:pt x="186908" y="107846"/>
                  </a:moveTo>
                  <a:lnTo>
                    <a:pt x="100139" y="107846"/>
                  </a:lnTo>
                  <a:lnTo>
                    <a:pt x="112903" y="110109"/>
                  </a:lnTo>
                  <a:lnTo>
                    <a:pt x="121120" y="112821"/>
                  </a:lnTo>
                  <a:lnTo>
                    <a:pt x="129016" y="116570"/>
                  </a:lnTo>
                  <a:lnTo>
                    <a:pt x="136602" y="121342"/>
                  </a:lnTo>
                  <a:lnTo>
                    <a:pt x="143891" y="127127"/>
                  </a:lnTo>
                  <a:lnTo>
                    <a:pt x="114046" y="239903"/>
                  </a:lnTo>
                  <a:lnTo>
                    <a:pt x="151937" y="239903"/>
                  </a:lnTo>
                  <a:lnTo>
                    <a:pt x="186908" y="107846"/>
                  </a:lnTo>
                  <a:close/>
                </a:path>
                <a:path w="1475104" h="614045">
                  <a:moveTo>
                    <a:pt x="355161" y="159353"/>
                  </a:moveTo>
                  <a:lnTo>
                    <a:pt x="285940" y="159353"/>
                  </a:lnTo>
                  <a:lnTo>
                    <a:pt x="294699" y="159373"/>
                  </a:lnTo>
                  <a:lnTo>
                    <a:pt x="303911" y="161036"/>
                  </a:lnTo>
                  <a:lnTo>
                    <a:pt x="334400" y="188134"/>
                  </a:lnTo>
                  <a:lnTo>
                    <a:pt x="336357" y="206041"/>
                  </a:lnTo>
                  <a:lnTo>
                    <a:pt x="335026" y="216281"/>
                  </a:lnTo>
                  <a:lnTo>
                    <a:pt x="369536" y="216281"/>
                  </a:lnTo>
                  <a:lnTo>
                    <a:pt x="370046" y="203390"/>
                  </a:lnTo>
                  <a:lnTo>
                    <a:pt x="367593" y="186146"/>
                  </a:lnTo>
                  <a:lnTo>
                    <a:pt x="361950" y="170306"/>
                  </a:lnTo>
                  <a:lnTo>
                    <a:pt x="355161" y="159353"/>
                  </a:lnTo>
                  <a:close/>
                </a:path>
                <a:path w="1475104" h="614045">
                  <a:moveTo>
                    <a:pt x="177546" y="0"/>
                  </a:moveTo>
                  <a:lnTo>
                    <a:pt x="152146" y="95885"/>
                  </a:lnTo>
                  <a:lnTo>
                    <a:pt x="190075" y="95885"/>
                  </a:lnTo>
                  <a:lnTo>
                    <a:pt x="212979" y="9398"/>
                  </a:lnTo>
                  <a:lnTo>
                    <a:pt x="177546" y="0"/>
                  </a:lnTo>
                  <a:close/>
                </a:path>
                <a:path w="1475104" h="614045">
                  <a:moveTo>
                    <a:pt x="490077" y="179445"/>
                  </a:moveTo>
                  <a:lnTo>
                    <a:pt x="438785" y="191643"/>
                  </a:lnTo>
                  <a:lnTo>
                    <a:pt x="403530" y="233308"/>
                  </a:lnTo>
                  <a:lnTo>
                    <a:pt x="393057" y="273051"/>
                  </a:lnTo>
                  <a:lnTo>
                    <a:pt x="393033" y="291925"/>
                  </a:lnTo>
                  <a:lnTo>
                    <a:pt x="396676" y="309489"/>
                  </a:lnTo>
                  <a:lnTo>
                    <a:pt x="428164" y="352059"/>
                  </a:lnTo>
                  <a:lnTo>
                    <a:pt x="464058" y="368173"/>
                  </a:lnTo>
                  <a:lnTo>
                    <a:pt x="504152" y="372923"/>
                  </a:lnTo>
                  <a:lnTo>
                    <a:pt x="518414" y="372110"/>
                  </a:lnTo>
                  <a:lnTo>
                    <a:pt x="527084" y="339566"/>
                  </a:lnTo>
                  <a:lnTo>
                    <a:pt x="500554" y="339566"/>
                  </a:lnTo>
                  <a:lnTo>
                    <a:pt x="488662" y="338776"/>
                  </a:lnTo>
                  <a:lnTo>
                    <a:pt x="444789" y="318246"/>
                  </a:lnTo>
                  <a:lnTo>
                    <a:pt x="430176" y="274431"/>
                  </a:lnTo>
                  <a:lnTo>
                    <a:pt x="432562" y="261239"/>
                  </a:lnTo>
                  <a:lnTo>
                    <a:pt x="459105" y="222631"/>
                  </a:lnTo>
                  <a:lnTo>
                    <a:pt x="491019" y="214254"/>
                  </a:lnTo>
                  <a:lnTo>
                    <a:pt x="556089" y="214254"/>
                  </a:lnTo>
                  <a:lnTo>
                    <a:pt x="557530" y="208787"/>
                  </a:lnTo>
                  <a:lnTo>
                    <a:pt x="522112" y="186848"/>
                  </a:lnTo>
                  <a:lnTo>
                    <a:pt x="509270" y="182753"/>
                  </a:lnTo>
                  <a:lnTo>
                    <a:pt x="490077" y="179445"/>
                  </a:lnTo>
                  <a:close/>
                </a:path>
                <a:path w="1475104" h="614045">
                  <a:moveTo>
                    <a:pt x="527685" y="337312"/>
                  </a:moveTo>
                  <a:lnTo>
                    <a:pt x="513566" y="339070"/>
                  </a:lnTo>
                  <a:lnTo>
                    <a:pt x="500554" y="339566"/>
                  </a:lnTo>
                  <a:lnTo>
                    <a:pt x="527084" y="339566"/>
                  </a:lnTo>
                  <a:lnTo>
                    <a:pt x="527685" y="337312"/>
                  </a:lnTo>
                  <a:close/>
                </a:path>
                <a:path w="1475104" h="614045">
                  <a:moveTo>
                    <a:pt x="556089" y="214254"/>
                  </a:moveTo>
                  <a:lnTo>
                    <a:pt x="491019" y="214254"/>
                  </a:lnTo>
                  <a:lnTo>
                    <a:pt x="502666" y="216281"/>
                  </a:lnTo>
                  <a:lnTo>
                    <a:pt x="514048" y="220376"/>
                  </a:lnTo>
                  <a:lnTo>
                    <a:pt x="525335" y="226758"/>
                  </a:lnTo>
                  <a:lnTo>
                    <a:pt x="536527" y="235426"/>
                  </a:lnTo>
                  <a:lnTo>
                    <a:pt x="547624" y="246380"/>
                  </a:lnTo>
                  <a:lnTo>
                    <a:pt x="556089" y="214254"/>
                  </a:lnTo>
                  <a:close/>
                </a:path>
                <a:path w="1475104" h="614045">
                  <a:moveTo>
                    <a:pt x="962478" y="471043"/>
                  </a:moveTo>
                  <a:lnTo>
                    <a:pt x="924306" y="471043"/>
                  </a:lnTo>
                  <a:lnTo>
                    <a:pt x="925399" y="479682"/>
                  </a:lnTo>
                  <a:lnTo>
                    <a:pt x="956818" y="497713"/>
                  </a:lnTo>
                  <a:lnTo>
                    <a:pt x="962152" y="497205"/>
                  </a:lnTo>
                  <a:lnTo>
                    <a:pt x="967486" y="496570"/>
                  </a:lnTo>
                  <a:lnTo>
                    <a:pt x="974852" y="494792"/>
                  </a:lnTo>
                  <a:lnTo>
                    <a:pt x="984250" y="491744"/>
                  </a:lnTo>
                  <a:lnTo>
                    <a:pt x="988449" y="475615"/>
                  </a:lnTo>
                  <a:lnTo>
                    <a:pt x="971677" y="475615"/>
                  </a:lnTo>
                  <a:lnTo>
                    <a:pt x="963295" y="473329"/>
                  </a:lnTo>
                  <a:lnTo>
                    <a:pt x="962478" y="471043"/>
                  </a:lnTo>
                  <a:close/>
                </a:path>
                <a:path w="1475104" h="614045">
                  <a:moveTo>
                    <a:pt x="983882" y="327001"/>
                  </a:moveTo>
                  <a:lnTo>
                    <a:pt x="913203" y="327001"/>
                  </a:lnTo>
                  <a:lnTo>
                    <a:pt x="927989" y="328930"/>
                  </a:lnTo>
                  <a:lnTo>
                    <a:pt x="941538" y="334672"/>
                  </a:lnTo>
                  <a:lnTo>
                    <a:pt x="949991" y="343344"/>
                  </a:lnTo>
                  <a:lnTo>
                    <a:pt x="953349" y="354968"/>
                  </a:lnTo>
                  <a:lnTo>
                    <a:pt x="951611" y="369570"/>
                  </a:lnTo>
                  <a:lnTo>
                    <a:pt x="949071" y="378968"/>
                  </a:lnTo>
                  <a:lnTo>
                    <a:pt x="899922" y="382524"/>
                  </a:lnTo>
                  <a:lnTo>
                    <a:pt x="888351" y="383976"/>
                  </a:lnTo>
                  <a:lnTo>
                    <a:pt x="852999" y="399809"/>
                  </a:lnTo>
                  <a:lnTo>
                    <a:pt x="838509" y="430329"/>
                  </a:lnTo>
                  <a:lnTo>
                    <a:pt x="838676" y="439054"/>
                  </a:lnTo>
                  <a:lnTo>
                    <a:pt x="863244" y="472727"/>
                  </a:lnTo>
                  <a:lnTo>
                    <a:pt x="884693" y="478079"/>
                  </a:lnTo>
                  <a:lnTo>
                    <a:pt x="897667" y="478028"/>
                  </a:lnTo>
                  <a:lnTo>
                    <a:pt x="910879" y="475690"/>
                  </a:lnTo>
                  <a:lnTo>
                    <a:pt x="924306" y="471043"/>
                  </a:lnTo>
                  <a:lnTo>
                    <a:pt x="962478" y="471043"/>
                  </a:lnTo>
                  <a:lnTo>
                    <a:pt x="962025" y="469773"/>
                  </a:lnTo>
                  <a:lnTo>
                    <a:pt x="963676" y="463677"/>
                  </a:lnTo>
                  <a:lnTo>
                    <a:pt x="965318" y="457491"/>
                  </a:lnTo>
                  <a:lnTo>
                    <a:pt x="903805" y="457491"/>
                  </a:lnTo>
                  <a:lnTo>
                    <a:pt x="895350" y="456184"/>
                  </a:lnTo>
                  <a:lnTo>
                    <a:pt x="887857" y="454152"/>
                  </a:lnTo>
                  <a:lnTo>
                    <a:pt x="882396" y="450215"/>
                  </a:lnTo>
                  <a:lnTo>
                    <a:pt x="878967" y="444373"/>
                  </a:lnTo>
                  <a:lnTo>
                    <a:pt x="875411" y="438531"/>
                  </a:lnTo>
                  <a:lnTo>
                    <a:pt x="874649" y="431927"/>
                  </a:lnTo>
                  <a:lnTo>
                    <a:pt x="876681" y="424561"/>
                  </a:lnTo>
                  <a:lnTo>
                    <a:pt x="878586" y="417322"/>
                  </a:lnTo>
                  <a:lnTo>
                    <a:pt x="918083" y="400812"/>
                  </a:lnTo>
                  <a:lnTo>
                    <a:pt x="944118" y="397891"/>
                  </a:lnTo>
                  <a:lnTo>
                    <a:pt x="981145" y="397891"/>
                  </a:lnTo>
                  <a:lnTo>
                    <a:pt x="983742" y="388112"/>
                  </a:lnTo>
                  <a:lnTo>
                    <a:pt x="991108" y="351790"/>
                  </a:lnTo>
                  <a:lnTo>
                    <a:pt x="990600" y="345948"/>
                  </a:lnTo>
                  <a:lnTo>
                    <a:pt x="988822" y="339725"/>
                  </a:lnTo>
                  <a:lnTo>
                    <a:pt x="987171" y="333629"/>
                  </a:lnTo>
                  <a:lnTo>
                    <a:pt x="984885" y="328422"/>
                  </a:lnTo>
                  <a:lnTo>
                    <a:pt x="983882" y="327001"/>
                  </a:lnTo>
                  <a:close/>
                </a:path>
                <a:path w="1475104" h="614045">
                  <a:moveTo>
                    <a:pt x="989838" y="470281"/>
                  </a:moveTo>
                  <a:lnTo>
                    <a:pt x="979170" y="474218"/>
                  </a:lnTo>
                  <a:lnTo>
                    <a:pt x="971677" y="475615"/>
                  </a:lnTo>
                  <a:lnTo>
                    <a:pt x="988449" y="475615"/>
                  </a:lnTo>
                  <a:lnTo>
                    <a:pt x="989838" y="470281"/>
                  </a:lnTo>
                  <a:close/>
                </a:path>
                <a:path w="1475104" h="614045">
                  <a:moveTo>
                    <a:pt x="981145" y="397891"/>
                  </a:moveTo>
                  <a:lnTo>
                    <a:pt x="944118" y="397891"/>
                  </a:lnTo>
                  <a:lnTo>
                    <a:pt x="930148" y="450723"/>
                  </a:lnTo>
                  <a:lnTo>
                    <a:pt x="921192" y="454773"/>
                  </a:lnTo>
                  <a:lnTo>
                    <a:pt x="912415" y="457025"/>
                  </a:lnTo>
                  <a:lnTo>
                    <a:pt x="903805" y="457491"/>
                  </a:lnTo>
                  <a:lnTo>
                    <a:pt x="965318" y="457491"/>
                  </a:lnTo>
                  <a:lnTo>
                    <a:pt x="981145" y="397891"/>
                  </a:lnTo>
                  <a:close/>
                </a:path>
                <a:path w="1475104" h="614045">
                  <a:moveTo>
                    <a:pt x="750524" y="248021"/>
                  </a:moveTo>
                  <a:lnTo>
                    <a:pt x="699643" y="259969"/>
                  </a:lnTo>
                  <a:lnTo>
                    <a:pt x="664388" y="299652"/>
                  </a:lnTo>
                  <a:lnTo>
                    <a:pt x="654073" y="338294"/>
                  </a:lnTo>
                  <a:lnTo>
                    <a:pt x="653789" y="357378"/>
                  </a:lnTo>
                  <a:lnTo>
                    <a:pt x="656931" y="374818"/>
                  </a:lnTo>
                  <a:lnTo>
                    <a:pt x="686149" y="417052"/>
                  </a:lnTo>
                  <a:lnTo>
                    <a:pt x="795147" y="452628"/>
                  </a:lnTo>
                  <a:lnTo>
                    <a:pt x="805601" y="413131"/>
                  </a:lnTo>
                  <a:lnTo>
                    <a:pt x="767715" y="413131"/>
                  </a:lnTo>
                  <a:lnTo>
                    <a:pt x="740537" y="405892"/>
                  </a:lnTo>
                  <a:lnTo>
                    <a:pt x="703199" y="390398"/>
                  </a:lnTo>
                  <a:lnTo>
                    <a:pt x="689329" y="357378"/>
                  </a:lnTo>
                  <a:lnTo>
                    <a:pt x="689437" y="351790"/>
                  </a:lnTo>
                  <a:lnTo>
                    <a:pt x="703151" y="306450"/>
                  </a:lnTo>
                  <a:lnTo>
                    <a:pt x="741822" y="281305"/>
                  </a:lnTo>
                  <a:lnTo>
                    <a:pt x="753810" y="281019"/>
                  </a:lnTo>
                  <a:lnTo>
                    <a:pt x="840570" y="281019"/>
                  </a:lnTo>
                  <a:lnTo>
                    <a:pt x="843721" y="269113"/>
                  </a:lnTo>
                  <a:lnTo>
                    <a:pt x="805942" y="269113"/>
                  </a:lnTo>
                  <a:lnTo>
                    <a:pt x="796581" y="263066"/>
                  </a:lnTo>
                  <a:lnTo>
                    <a:pt x="787352" y="258079"/>
                  </a:lnTo>
                  <a:lnTo>
                    <a:pt x="778242" y="254164"/>
                  </a:lnTo>
                  <a:lnTo>
                    <a:pt x="769239" y="251333"/>
                  </a:lnTo>
                  <a:lnTo>
                    <a:pt x="750524" y="248021"/>
                  </a:lnTo>
                  <a:close/>
                </a:path>
                <a:path w="1475104" h="614045">
                  <a:moveTo>
                    <a:pt x="840570" y="281019"/>
                  </a:moveTo>
                  <a:lnTo>
                    <a:pt x="753810" y="281019"/>
                  </a:lnTo>
                  <a:lnTo>
                    <a:pt x="766572" y="283210"/>
                  </a:lnTo>
                  <a:lnTo>
                    <a:pt x="774809" y="285996"/>
                  </a:lnTo>
                  <a:lnTo>
                    <a:pt x="782748" y="289782"/>
                  </a:lnTo>
                  <a:lnTo>
                    <a:pt x="790378" y="294568"/>
                  </a:lnTo>
                  <a:lnTo>
                    <a:pt x="797687" y="300355"/>
                  </a:lnTo>
                  <a:lnTo>
                    <a:pt x="767715" y="413131"/>
                  </a:lnTo>
                  <a:lnTo>
                    <a:pt x="805601" y="413131"/>
                  </a:lnTo>
                  <a:lnTo>
                    <a:pt x="840570" y="281019"/>
                  </a:lnTo>
                  <a:close/>
                </a:path>
                <a:path w="1475104" h="614045">
                  <a:moveTo>
                    <a:pt x="606044" y="212217"/>
                  </a:moveTo>
                  <a:lnTo>
                    <a:pt x="558927" y="390017"/>
                  </a:lnTo>
                  <a:lnTo>
                    <a:pt x="594233" y="399415"/>
                  </a:lnTo>
                  <a:lnTo>
                    <a:pt x="641350" y="221487"/>
                  </a:lnTo>
                  <a:lnTo>
                    <a:pt x="606044" y="212217"/>
                  </a:lnTo>
                  <a:close/>
                </a:path>
                <a:path w="1475104" h="614045">
                  <a:moveTo>
                    <a:pt x="921148" y="293538"/>
                  </a:moveTo>
                  <a:lnTo>
                    <a:pt x="904065" y="293862"/>
                  </a:lnTo>
                  <a:lnTo>
                    <a:pt x="888434" y="297781"/>
                  </a:lnTo>
                  <a:lnTo>
                    <a:pt x="874268" y="305308"/>
                  </a:lnTo>
                  <a:lnTo>
                    <a:pt x="864108" y="343789"/>
                  </a:lnTo>
                  <a:lnTo>
                    <a:pt x="881251" y="334430"/>
                  </a:lnTo>
                  <a:lnTo>
                    <a:pt x="897620" y="328834"/>
                  </a:lnTo>
                  <a:lnTo>
                    <a:pt x="913203" y="327001"/>
                  </a:lnTo>
                  <a:lnTo>
                    <a:pt x="983882" y="327001"/>
                  </a:lnTo>
                  <a:lnTo>
                    <a:pt x="981837" y="324104"/>
                  </a:lnTo>
                  <a:lnTo>
                    <a:pt x="974195" y="315033"/>
                  </a:lnTo>
                  <a:lnTo>
                    <a:pt x="964612" y="307451"/>
                  </a:lnTo>
                  <a:lnTo>
                    <a:pt x="953101" y="301369"/>
                  </a:lnTo>
                  <a:lnTo>
                    <a:pt x="939673" y="296799"/>
                  </a:lnTo>
                  <a:lnTo>
                    <a:pt x="921148" y="293538"/>
                  </a:lnTo>
                  <a:close/>
                </a:path>
                <a:path w="1475104" h="614045">
                  <a:moveTo>
                    <a:pt x="831342" y="173228"/>
                  </a:moveTo>
                  <a:lnTo>
                    <a:pt x="805942" y="269113"/>
                  </a:lnTo>
                  <a:lnTo>
                    <a:pt x="843721" y="269113"/>
                  </a:lnTo>
                  <a:lnTo>
                    <a:pt x="866648" y="182499"/>
                  </a:lnTo>
                  <a:lnTo>
                    <a:pt x="831342" y="173228"/>
                  </a:lnTo>
                  <a:close/>
                </a:path>
                <a:path w="1475104" h="614045">
                  <a:moveTo>
                    <a:pt x="637921" y="140589"/>
                  </a:moveTo>
                  <a:lnTo>
                    <a:pt x="632587" y="141350"/>
                  </a:lnTo>
                  <a:lnTo>
                    <a:pt x="627380" y="144525"/>
                  </a:lnTo>
                  <a:lnTo>
                    <a:pt x="622173" y="147574"/>
                  </a:lnTo>
                  <a:lnTo>
                    <a:pt x="618744" y="151765"/>
                  </a:lnTo>
                  <a:lnTo>
                    <a:pt x="617347" y="157225"/>
                  </a:lnTo>
                  <a:lnTo>
                    <a:pt x="615823" y="162814"/>
                  </a:lnTo>
                  <a:lnTo>
                    <a:pt x="638175" y="185039"/>
                  </a:lnTo>
                  <a:lnTo>
                    <a:pt x="643636" y="184277"/>
                  </a:lnTo>
                  <a:lnTo>
                    <a:pt x="660400" y="162433"/>
                  </a:lnTo>
                  <a:lnTo>
                    <a:pt x="659638" y="156972"/>
                  </a:lnTo>
                  <a:lnTo>
                    <a:pt x="653542" y="146812"/>
                  </a:lnTo>
                  <a:lnTo>
                    <a:pt x="649097" y="143510"/>
                  </a:lnTo>
                  <a:lnTo>
                    <a:pt x="643382" y="141986"/>
                  </a:lnTo>
                  <a:lnTo>
                    <a:pt x="637921" y="140589"/>
                  </a:lnTo>
                  <a:close/>
                </a:path>
                <a:path w="1475104" h="614045">
                  <a:moveTo>
                    <a:pt x="1079373" y="238887"/>
                  </a:moveTo>
                  <a:lnTo>
                    <a:pt x="1010412" y="499110"/>
                  </a:lnTo>
                  <a:lnTo>
                    <a:pt x="1015793" y="503398"/>
                  </a:lnTo>
                  <a:lnTo>
                    <a:pt x="1022223" y="507698"/>
                  </a:lnTo>
                  <a:lnTo>
                    <a:pt x="1064889" y="527169"/>
                  </a:lnTo>
                  <a:lnTo>
                    <a:pt x="1113789" y="533511"/>
                  </a:lnTo>
                  <a:lnTo>
                    <a:pt x="1131931" y="529806"/>
                  </a:lnTo>
                  <a:lnTo>
                    <a:pt x="1148715" y="522350"/>
                  </a:lnTo>
                  <a:lnTo>
                    <a:pt x="1163597" y="511567"/>
                  </a:lnTo>
                  <a:lnTo>
                    <a:pt x="1173683" y="500173"/>
                  </a:lnTo>
                  <a:lnTo>
                    <a:pt x="1099262" y="500173"/>
                  </a:lnTo>
                  <a:lnTo>
                    <a:pt x="1087882" y="498221"/>
                  </a:lnTo>
                  <a:lnTo>
                    <a:pt x="1078521" y="495413"/>
                  </a:lnTo>
                  <a:lnTo>
                    <a:pt x="1069482" y="491950"/>
                  </a:lnTo>
                  <a:lnTo>
                    <a:pt x="1060753" y="487844"/>
                  </a:lnTo>
                  <a:lnTo>
                    <a:pt x="1052322" y="483108"/>
                  </a:lnTo>
                  <a:lnTo>
                    <a:pt x="1077849" y="386842"/>
                  </a:lnTo>
                  <a:lnTo>
                    <a:pt x="1089993" y="381912"/>
                  </a:lnTo>
                  <a:lnTo>
                    <a:pt x="1101471" y="379126"/>
                  </a:lnTo>
                  <a:lnTo>
                    <a:pt x="1112281" y="378483"/>
                  </a:lnTo>
                  <a:lnTo>
                    <a:pt x="1181650" y="378483"/>
                  </a:lnTo>
                  <a:lnTo>
                    <a:pt x="1179812" y="375417"/>
                  </a:lnTo>
                  <a:lnTo>
                    <a:pt x="1168892" y="363997"/>
                  </a:lnTo>
                  <a:lnTo>
                    <a:pt x="1155567" y="355363"/>
                  </a:lnTo>
                  <a:lnTo>
                    <a:pt x="1149719" y="353187"/>
                  </a:lnTo>
                  <a:lnTo>
                    <a:pt x="1086739" y="353187"/>
                  </a:lnTo>
                  <a:lnTo>
                    <a:pt x="1114552" y="248158"/>
                  </a:lnTo>
                  <a:lnTo>
                    <a:pt x="1079373" y="238887"/>
                  </a:lnTo>
                  <a:close/>
                </a:path>
                <a:path w="1475104" h="614045">
                  <a:moveTo>
                    <a:pt x="1181650" y="378483"/>
                  </a:moveTo>
                  <a:lnTo>
                    <a:pt x="1112281" y="378483"/>
                  </a:lnTo>
                  <a:lnTo>
                    <a:pt x="1122426" y="379984"/>
                  </a:lnTo>
                  <a:lnTo>
                    <a:pt x="1132762" y="383839"/>
                  </a:lnTo>
                  <a:lnTo>
                    <a:pt x="1157819" y="416718"/>
                  </a:lnTo>
                  <a:lnTo>
                    <a:pt x="1159414" y="428053"/>
                  </a:lnTo>
                  <a:lnTo>
                    <a:pt x="1158962" y="440150"/>
                  </a:lnTo>
                  <a:lnTo>
                    <a:pt x="1139263" y="484548"/>
                  </a:lnTo>
                  <a:lnTo>
                    <a:pt x="1099262" y="500173"/>
                  </a:lnTo>
                  <a:lnTo>
                    <a:pt x="1173683" y="500173"/>
                  </a:lnTo>
                  <a:lnTo>
                    <a:pt x="1192530" y="460883"/>
                  </a:lnTo>
                  <a:lnTo>
                    <a:pt x="1196768" y="423068"/>
                  </a:lnTo>
                  <a:lnTo>
                    <a:pt x="1194155" y="405804"/>
                  </a:lnTo>
                  <a:lnTo>
                    <a:pt x="1188339" y="389636"/>
                  </a:lnTo>
                  <a:lnTo>
                    <a:pt x="1181650" y="378483"/>
                  </a:lnTo>
                  <a:close/>
                </a:path>
                <a:path w="1475104" h="614045">
                  <a:moveTo>
                    <a:pt x="1113615" y="346963"/>
                  </a:moveTo>
                  <a:lnTo>
                    <a:pt x="1100266" y="348968"/>
                  </a:lnTo>
                  <a:lnTo>
                    <a:pt x="1086739" y="353187"/>
                  </a:lnTo>
                  <a:lnTo>
                    <a:pt x="1149719" y="353187"/>
                  </a:lnTo>
                  <a:lnTo>
                    <a:pt x="1139825" y="349504"/>
                  </a:lnTo>
                  <a:lnTo>
                    <a:pt x="1126797" y="347150"/>
                  </a:lnTo>
                  <a:lnTo>
                    <a:pt x="1113615" y="346963"/>
                  </a:lnTo>
                  <a:close/>
                </a:path>
                <a:path w="1475104" h="614045">
                  <a:moveTo>
                    <a:pt x="1398986" y="420243"/>
                  </a:moveTo>
                  <a:lnTo>
                    <a:pt x="1350391" y="432816"/>
                  </a:lnTo>
                  <a:lnTo>
                    <a:pt x="1316476" y="473803"/>
                  </a:lnTo>
                  <a:lnTo>
                    <a:pt x="1305909" y="518937"/>
                  </a:lnTo>
                  <a:lnTo>
                    <a:pt x="1306270" y="531354"/>
                  </a:lnTo>
                  <a:lnTo>
                    <a:pt x="1321764" y="574917"/>
                  </a:lnTo>
                  <a:lnTo>
                    <a:pt x="1359159" y="604107"/>
                  </a:lnTo>
                  <a:lnTo>
                    <a:pt x="1402750" y="613673"/>
                  </a:lnTo>
                  <a:lnTo>
                    <a:pt x="1411605" y="613791"/>
                  </a:lnTo>
                  <a:lnTo>
                    <a:pt x="1420298" y="613219"/>
                  </a:lnTo>
                  <a:lnTo>
                    <a:pt x="1429242" y="611886"/>
                  </a:lnTo>
                  <a:lnTo>
                    <a:pt x="1438447" y="609790"/>
                  </a:lnTo>
                  <a:lnTo>
                    <a:pt x="1447927" y="606933"/>
                  </a:lnTo>
                  <a:lnTo>
                    <a:pt x="1454822" y="580612"/>
                  </a:lnTo>
                  <a:lnTo>
                    <a:pt x="1421971" y="580612"/>
                  </a:lnTo>
                  <a:lnTo>
                    <a:pt x="1404526" y="580302"/>
                  </a:lnTo>
                  <a:lnTo>
                    <a:pt x="1365456" y="567388"/>
                  </a:lnTo>
                  <a:lnTo>
                    <a:pt x="1342929" y="530367"/>
                  </a:lnTo>
                  <a:lnTo>
                    <a:pt x="1342425" y="518642"/>
                  </a:lnTo>
                  <a:lnTo>
                    <a:pt x="1344041" y="506095"/>
                  </a:lnTo>
                  <a:lnTo>
                    <a:pt x="1428913" y="506095"/>
                  </a:lnTo>
                  <a:lnTo>
                    <a:pt x="1350391" y="485267"/>
                  </a:lnTo>
                  <a:lnTo>
                    <a:pt x="1382539" y="453681"/>
                  </a:lnTo>
                  <a:lnTo>
                    <a:pt x="1390792" y="452072"/>
                  </a:lnTo>
                  <a:lnTo>
                    <a:pt x="1460024" y="452072"/>
                  </a:lnTo>
                  <a:lnTo>
                    <a:pt x="1458176" y="449079"/>
                  </a:lnTo>
                  <a:lnTo>
                    <a:pt x="1447022" y="437864"/>
                  </a:lnTo>
                  <a:lnTo>
                    <a:pt x="1433272" y="429267"/>
                  </a:lnTo>
                  <a:lnTo>
                    <a:pt x="1416939" y="423291"/>
                  </a:lnTo>
                  <a:lnTo>
                    <a:pt x="1398986" y="420243"/>
                  </a:lnTo>
                  <a:close/>
                </a:path>
                <a:path w="1475104" h="614045">
                  <a:moveTo>
                    <a:pt x="1456944" y="572516"/>
                  </a:moveTo>
                  <a:lnTo>
                    <a:pt x="1439439" y="578016"/>
                  </a:lnTo>
                  <a:lnTo>
                    <a:pt x="1421971" y="580612"/>
                  </a:lnTo>
                  <a:lnTo>
                    <a:pt x="1454822" y="580612"/>
                  </a:lnTo>
                  <a:lnTo>
                    <a:pt x="1456944" y="572516"/>
                  </a:lnTo>
                  <a:close/>
                </a:path>
                <a:path w="1475104" h="614045">
                  <a:moveTo>
                    <a:pt x="1284224" y="293116"/>
                  </a:moveTo>
                  <a:lnTo>
                    <a:pt x="1212723" y="563245"/>
                  </a:lnTo>
                  <a:lnTo>
                    <a:pt x="1247902" y="572516"/>
                  </a:lnTo>
                  <a:lnTo>
                    <a:pt x="1319403" y="302514"/>
                  </a:lnTo>
                  <a:lnTo>
                    <a:pt x="1284224" y="293116"/>
                  </a:lnTo>
                  <a:close/>
                </a:path>
                <a:path w="1475104" h="614045">
                  <a:moveTo>
                    <a:pt x="1428913" y="506095"/>
                  </a:moveTo>
                  <a:lnTo>
                    <a:pt x="1344041" y="506095"/>
                  </a:lnTo>
                  <a:lnTo>
                    <a:pt x="1469136" y="539242"/>
                  </a:lnTo>
                  <a:lnTo>
                    <a:pt x="1470279" y="534797"/>
                  </a:lnTo>
                  <a:lnTo>
                    <a:pt x="1474206" y="514742"/>
                  </a:lnTo>
                  <a:lnTo>
                    <a:pt x="1474428" y="509016"/>
                  </a:lnTo>
                  <a:lnTo>
                    <a:pt x="1439926" y="509016"/>
                  </a:lnTo>
                  <a:lnTo>
                    <a:pt x="1428913" y="506095"/>
                  </a:lnTo>
                  <a:close/>
                </a:path>
                <a:path w="1475104" h="614045">
                  <a:moveTo>
                    <a:pt x="1460024" y="452072"/>
                  </a:moveTo>
                  <a:lnTo>
                    <a:pt x="1390792" y="452072"/>
                  </a:lnTo>
                  <a:lnTo>
                    <a:pt x="1399545" y="452106"/>
                  </a:lnTo>
                  <a:lnTo>
                    <a:pt x="1408811" y="453771"/>
                  </a:lnTo>
                  <a:lnTo>
                    <a:pt x="1439300" y="480798"/>
                  </a:lnTo>
                  <a:lnTo>
                    <a:pt x="1441257" y="498705"/>
                  </a:lnTo>
                  <a:lnTo>
                    <a:pt x="1439926" y="509016"/>
                  </a:lnTo>
                  <a:lnTo>
                    <a:pt x="1474428" y="509016"/>
                  </a:lnTo>
                  <a:lnTo>
                    <a:pt x="1474930" y="496093"/>
                  </a:lnTo>
                  <a:lnTo>
                    <a:pt x="1472439" y="478825"/>
                  </a:lnTo>
                  <a:lnTo>
                    <a:pt x="1466723" y="462915"/>
                  </a:lnTo>
                  <a:lnTo>
                    <a:pt x="1460024" y="4520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7426" y="2209731"/>
            <a:ext cx="5029200" cy="2677160"/>
            <a:chOff x="1757426" y="2209731"/>
            <a:chExt cx="5029200" cy="2677160"/>
          </a:xfrm>
        </p:grpSpPr>
        <p:sp>
          <p:nvSpPr>
            <p:cNvPr id="3" name="object 3"/>
            <p:cNvSpPr/>
            <p:nvPr/>
          </p:nvSpPr>
          <p:spPr>
            <a:xfrm>
              <a:off x="2290826" y="2214499"/>
              <a:ext cx="3733800" cy="2667000"/>
            </a:xfrm>
            <a:custGeom>
              <a:avLst/>
              <a:gdLst/>
              <a:ahLst/>
              <a:cxnLst/>
              <a:rect l="l" t="t" r="r" b="b"/>
              <a:pathLst>
                <a:path w="3733800" h="2667000">
                  <a:moveTo>
                    <a:pt x="0" y="2667000"/>
                  </a:moveTo>
                  <a:lnTo>
                    <a:pt x="3733800" y="26670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24499" y="2913125"/>
              <a:ext cx="762000" cy="1270000"/>
            </a:xfrm>
            <a:custGeom>
              <a:avLst/>
              <a:gdLst/>
              <a:ahLst/>
              <a:cxnLst/>
              <a:rect l="l" t="t" r="r" b="b"/>
              <a:pathLst>
                <a:path w="762000" h="1270000">
                  <a:moveTo>
                    <a:pt x="762000" y="1206373"/>
                  </a:moveTo>
                  <a:lnTo>
                    <a:pt x="749300" y="1200023"/>
                  </a:lnTo>
                  <a:lnTo>
                    <a:pt x="635000" y="1142873"/>
                  </a:lnTo>
                  <a:lnTo>
                    <a:pt x="635000" y="1200023"/>
                  </a:lnTo>
                  <a:lnTo>
                    <a:pt x="0" y="1200023"/>
                  </a:lnTo>
                  <a:lnTo>
                    <a:pt x="0" y="1212723"/>
                  </a:lnTo>
                  <a:lnTo>
                    <a:pt x="635000" y="1212850"/>
                  </a:lnTo>
                  <a:lnTo>
                    <a:pt x="635000" y="1270000"/>
                  </a:lnTo>
                  <a:lnTo>
                    <a:pt x="749071" y="1212850"/>
                  </a:lnTo>
                  <a:lnTo>
                    <a:pt x="762000" y="1206373"/>
                  </a:lnTo>
                  <a:close/>
                </a:path>
                <a:path w="762000" h="1270000">
                  <a:moveTo>
                    <a:pt x="762000" y="63500"/>
                  </a:moveTo>
                  <a:lnTo>
                    <a:pt x="635000" y="0"/>
                  </a:lnTo>
                  <a:lnTo>
                    <a:pt x="635000" y="57150"/>
                  </a:lnTo>
                  <a:lnTo>
                    <a:pt x="0" y="57023"/>
                  </a:lnTo>
                  <a:lnTo>
                    <a:pt x="0" y="69723"/>
                  </a:lnTo>
                  <a:lnTo>
                    <a:pt x="635000" y="69850"/>
                  </a:lnTo>
                  <a:lnTo>
                    <a:pt x="635000" y="127000"/>
                  </a:lnTo>
                  <a:lnTo>
                    <a:pt x="749300" y="69850"/>
                  </a:lnTo>
                  <a:lnTo>
                    <a:pt x="76200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7426" y="2735961"/>
              <a:ext cx="3890967" cy="1776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07657" y="2805760"/>
            <a:ext cx="1167130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Input string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91325" y="1203147"/>
            <a:ext cx="1635125" cy="1913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Decision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On</a:t>
            </a:r>
            <a:r>
              <a:rPr sz="3200" spc="-3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9900"/>
                </a:solidFill>
                <a:latin typeface="Comic Sans MS"/>
                <a:cs typeface="Comic Sans MS"/>
              </a:rPr>
              <a:t>Halt:</a:t>
            </a:r>
            <a:endParaRPr sz="3200">
              <a:latin typeface="Comic Sans MS"/>
              <a:cs typeface="Comic Sans MS"/>
            </a:endParaRPr>
          </a:p>
          <a:p>
            <a:pPr marL="165100">
              <a:lnSpc>
                <a:spcPct val="100000"/>
              </a:lnSpc>
              <a:spcBef>
                <a:spcPts val="172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0306" y="3820223"/>
            <a:ext cx="13144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Reject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1314" y="1500162"/>
            <a:ext cx="2769235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91105" algn="l"/>
              </a:tabLst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Decider</a:t>
            </a:r>
            <a:r>
              <a:rPr sz="3200" spc="-8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	</a:t>
            </a:r>
            <a:r>
              <a:rPr sz="6075" i="1" spc="-127" baseline="-2057" dirty="0">
                <a:latin typeface="Comic Sans MS"/>
                <a:cs typeface="Comic Sans MS"/>
              </a:rPr>
              <a:t>L</a:t>
            </a:r>
            <a:endParaRPr sz="6075" baseline="-2057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0514" y="2169125"/>
            <a:ext cx="1132205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5400" i="1" spc="-15" baseline="13117" dirty="0">
                <a:latin typeface="Comic Sans MS"/>
                <a:cs typeface="Comic Sans MS"/>
              </a:rPr>
              <a:t>q</a:t>
            </a:r>
            <a:r>
              <a:rPr sz="2100" i="1" spc="-10" dirty="0">
                <a:latin typeface="Comic Sans MS"/>
                <a:cs typeface="Comic Sans MS"/>
              </a:rPr>
              <a:t>accept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192" y="4000275"/>
            <a:ext cx="7345045" cy="22263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endParaRPr sz="2000">
              <a:latin typeface="Times New Roman"/>
              <a:cs typeface="Times New Roman"/>
            </a:endParaRPr>
          </a:p>
          <a:p>
            <a:pPr marL="4008120">
              <a:lnSpc>
                <a:spcPct val="100000"/>
              </a:lnSpc>
            </a:pPr>
            <a:r>
              <a:rPr sz="5175" i="1" spc="-15" baseline="13687" dirty="0">
                <a:latin typeface="Comic Sans MS"/>
                <a:cs typeface="Comic Sans MS"/>
              </a:rPr>
              <a:t>q</a:t>
            </a:r>
            <a:r>
              <a:rPr sz="2000" i="1" spc="-10" dirty="0">
                <a:latin typeface="Comic Sans MS"/>
                <a:cs typeface="Comic Sans MS"/>
              </a:rPr>
              <a:t>reject</a:t>
            </a:r>
            <a:endParaRPr sz="2000">
              <a:latin typeface="Comic Sans MS"/>
              <a:cs typeface="Comic Sans MS"/>
            </a:endParaRPr>
          </a:p>
          <a:p>
            <a:pPr marL="25400" marR="17780">
              <a:lnSpc>
                <a:spcPct val="121300"/>
              </a:lnSpc>
              <a:spcBef>
                <a:spcPts val="146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string,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computation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reject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44500" y="228130"/>
            <a:ext cx="5390515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717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50" i="1" spc="-165" dirty="0">
                <a:latin typeface="Comic Sans MS"/>
                <a:cs typeface="Comic Sans MS"/>
              </a:rPr>
              <a:t>L</a:t>
            </a:r>
            <a:r>
              <a:rPr sz="4050" i="1" spc="-280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864" y="166624"/>
            <a:ext cx="14211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3333CC"/>
                </a:solidFill>
                <a:latin typeface="Comic Sans MS"/>
                <a:cs typeface="Comic Sans MS"/>
              </a:rPr>
              <a:t>Recall</a:t>
            </a:r>
            <a:endParaRPr sz="39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74039"/>
            <a:ext cx="8315325" cy="286766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5"/>
              </a:spcBef>
              <a:buChar char="•"/>
              <a:tabLst>
                <a:tab pos="46990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Decidability/Undecidability</a:t>
            </a:r>
            <a:endParaRPr sz="32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815"/>
              </a:spcBef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Recursive/Decidable</a:t>
            </a:r>
            <a:r>
              <a:rPr sz="3200" spc="-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endParaRPr sz="3200">
              <a:latin typeface="Comic Sans MS"/>
              <a:cs typeface="Comic Sans MS"/>
            </a:endParaRPr>
          </a:p>
          <a:p>
            <a:pPr marL="470534" marR="814069" indent="-457834">
              <a:lnSpc>
                <a:spcPct val="101699"/>
              </a:lnSpc>
              <a:spcBef>
                <a:spcPts val="680"/>
              </a:spcBef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Recursively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Enumerable/Undecidable Language</a:t>
            </a:r>
            <a:endParaRPr sz="320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spcBef>
                <a:spcPts val="740"/>
              </a:spcBef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problems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Regular</a:t>
            </a:r>
            <a:r>
              <a:rPr sz="3200" spc="-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391" y="1817306"/>
            <a:ext cx="5660390" cy="2045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Decidable</a:t>
            </a:r>
            <a:r>
              <a:rPr sz="4400" spc="-1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Problems</a:t>
            </a:r>
            <a:endParaRPr sz="4400">
              <a:latin typeface="Tahoma"/>
              <a:cs typeface="Tahoma"/>
            </a:endParaRPr>
          </a:p>
          <a:p>
            <a:pPr marL="1585595">
              <a:lnSpc>
                <a:spcPts val="5270"/>
              </a:lnSpc>
              <a:spcBef>
                <a:spcPts val="55"/>
              </a:spcBef>
            </a:pPr>
            <a:r>
              <a:rPr sz="4400" spc="-25" dirty="0">
                <a:solidFill>
                  <a:srgbClr val="333399"/>
                </a:solidFill>
                <a:latin typeface="Tahoma"/>
                <a:cs typeface="Tahoma"/>
              </a:rPr>
              <a:t>of</a:t>
            </a:r>
            <a:endParaRPr sz="4400">
              <a:latin typeface="Tahoma"/>
              <a:cs typeface="Tahoma"/>
            </a:endParaRPr>
          </a:p>
          <a:p>
            <a:pPr marL="12700">
              <a:lnSpc>
                <a:spcPts val="5270"/>
              </a:lnSpc>
            </a:pP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Context</a:t>
            </a:r>
            <a:r>
              <a:rPr sz="4400" spc="-13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dirty="0">
                <a:solidFill>
                  <a:srgbClr val="333399"/>
                </a:solidFill>
                <a:latin typeface="Tahoma"/>
                <a:cs typeface="Tahoma"/>
              </a:rPr>
              <a:t>Free</a:t>
            </a:r>
            <a:r>
              <a:rPr sz="4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Tahoma"/>
                <a:cs typeface="Tahoma"/>
              </a:rPr>
              <a:t>Grammer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8543925" cy="1057275"/>
            <a:chOff x="123825" y="990600"/>
            <a:chExt cx="854392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8920" y="2245613"/>
            <a:ext cx="713485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Tahoma"/>
                <a:cs typeface="Tahoma"/>
              </a:rPr>
              <a:t>Prove</a:t>
            </a:r>
            <a:r>
              <a:rPr sz="2750" spc="6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that following</a:t>
            </a:r>
            <a:r>
              <a:rPr sz="2750" spc="6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are</a:t>
            </a:r>
            <a:r>
              <a:rPr sz="2750" spc="6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decidable</a:t>
            </a:r>
            <a:r>
              <a:rPr sz="2750" spc="265" dirty="0">
                <a:latin typeface="Tahoma"/>
                <a:cs typeface="Tahoma"/>
              </a:rPr>
              <a:t> </a:t>
            </a:r>
            <a:r>
              <a:rPr sz="2750" spc="-10" dirty="0">
                <a:latin typeface="Tahoma"/>
                <a:cs typeface="Tahoma"/>
              </a:rPr>
              <a:t>languages.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920" y="3194504"/>
            <a:ext cx="8599805" cy="16084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60000"/>
              <a:buAutoNum type="arabicPeriod"/>
              <a:tabLst>
                <a:tab pos="527050" algn="l"/>
              </a:tabLst>
            </a:pPr>
            <a:r>
              <a:rPr sz="2750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CFG</a:t>
            </a:r>
            <a:r>
              <a:rPr sz="1800" spc="29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={(G,W)|G</a:t>
            </a:r>
            <a:r>
              <a:rPr sz="2750" spc="18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is</a:t>
            </a:r>
            <a:r>
              <a:rPr sz="2750" spc="-3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a</a:t>
            </a:r>
            <a:r>
              <a:rPr sz="2750" spc="4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CFG</a:t>
            </a:r>
            <a:r>
              <a:rPr sz="2750" spc="2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that</a:t>
            </a:r>
            <a:r>
              <a:rPr sz="2750" spc="13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generates</a:t>
            </a:r>
            <a:r>
              <a:rPr sz="2750" spc="32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string</a:t>
            </a:r>
            <a:r>
              <a:rPr sz="2750" spc="4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W)</a:t>
            </a:r>
            <a:r>
              <a:rPr sz="2750" spc="65" dirty="0">
                <a:latin typeface="Tahoma"/>
                <a:cs typeface="Tahoma"/>
              </a:rPr>
              <a:t> </a:t>
            </a:r>
            <a:r>
              <a:rPr sz="2750" spc="-50" dirty="0">
                <a:latin typeface="Tahoma"/>
                <a:cs typeface="Tahoma"/>
              </a:rPr>
              <a:t>.</a:t>
            </a:r>
            <a:endParaRPr sz="2750">
              <a:latin typeface="Tahoma"/>
              <a:cs typeface="Tahoma"/>
            </a:endParaRPr>
          </a:p>
          <a:p>
            <a:pPr marL="527050" indent="-51435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000"/>
              <a:buAutoNum type="arabicPeriod"/>
              <a:tabLst>
                <a:tab pos="527050" algn="l"/>
              </a:tabLst>
            </a:pPr>
            <a:r>
              <a:rPr sz="275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CFG</a:t>
            </a:r>
            <a:r>
              <a:rPr sz="1800" spc="25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={(G,W)|G</a:t>
            </a:r>
            <a:r>
              <a:rPr sz="2750" spc="22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is</a:t>
            </a:r>
            <a:r>
              <a:rPr sz="2750" spc="85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CFG</a:t>
            </a:r>
            <a:r>
              <a:rPr sz="2750" spc="140" dirty="0">
                <a:latin typeface="Tahoma"/>
                <a:cs typeface="Tahoma"/>
              </a:rPr>
              <a:t> </a:t>
            </a:r>
            <a:r>
              <a:rPr sz="2750" dirty="0">
                <a:latin typeface="Tahoma"/>
                <a:cs typeface="Tahoma"/>
              </a:rPr>
              <a:t>&amp;L(G)</a:t>
            </a:r>
            <a:r>
              <a:rPr sz="2750" spc="114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=Ф}</a:t>
            </a:r>
            <a:endParaRPr sz="2750">
              <a:latin typeface="Tahoma"/>
              <a:cs typeface="Tahoma"/>
            </a:endParaRPr>
          </a:p>
          <a:p>
            <a:pPr marL="1843405">
              <a:lnSpc>
                <a:spcPct val="100000"/>
              </a:lnSpc>
              <a:spcBef>
                <a:spcPts val="1630"/>
              </a:spcBef>
            </a:pP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(10</a:t>
            </a:r>
            <a:r>
              <a:rPr sz="24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Marks</a:t>
            </a:r>
            <a:r>
              <a:rPr sz="24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May-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2018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EndSem,Nov-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2017</a:t>
            </a:r>
            <a:r>
              <a:rPr sz="24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EndSem)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232" y="143115"/>
            <a:ext cx="8738870" cy="512000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91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  <a:tab pos="295529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150" baseline="-19841" dirty="0">
                <a:latin typeface="Arial MT"/>
                <a:cs typeface="Arial MT"/>
              </a:rPr>
              <a:t>CFG</a:t>
            </a:r>
            <a:r>
              <a:rPr sz="3150" spc="465" baseline="-19841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{</a:t>
            </a:r>
            <a:r>
              <a:rPr sz="3200" spc="-10" dirty="0">
                <a:solidFill>
                  <a:srgbClr val="FF0000"/>
                </a:solidFill>
                <a:latin typeface="Cambria Math"/>
                <a:cs typeface="Cambria Math"/>
              </a:rPr>
              <a:t>⟨</a:t>
            </a:r>
            <a:r>
              <a:rPr sz="3200" spc="-10" dirty="0">
                <a:solidFill>
                  <a:srgbClr val="FF0000"/>
                </a:solidFill>
                <a:latin typeface="Arial MT"/>
                <a:cs typeface="Arial MT"/>
              </a:rPr>
              <a:t>G,w</a:t>
            </a:r>
            <a:r>
              <a:rPr sz="3200" spc="-10" dirty="0">
                <a:solidFill>
                  <a:srgbClr val="FF0000"/>
                </a:solidFill>
                <a:latin typeface="Cambria Math"/>
                <a:cs typeface="Cambria Math"/>
              </a:rPr>
              <a:t>⟩</a:t>
            </a:r>
            <a:r>
              <a:rPr sz="3200" dirty="0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sz="3200" dirty="0">
                <a:latin typeface="Arial MT"/>
                <a:cs typeface="Arial MT"/>
              </a:rPr>
              <a:t>|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CFG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deriving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string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w}</a:t>
            </a:r>
            <a:endParaRPr sz="32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Theorem.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150" baseline="-19841" dirty="0">
                <a:latin typeface="Arial MT"/>
                <a:cs typeface="Arial MT"/>
              </a:rPr>
              <a:t>CFG</a:t>
            </a:r>
            <a:r>
              <a:rPr sz="3150" spc="562" baseline="-19841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decidable.</a:t>
            </a:r>
            <a:endParaRPr sz="32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Proof.</a:t>
            </a:r>
            <a:r>
              <a:rPr sz="3200" spc="-1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“On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input</a:t>
            </a:r>
            <a:endParaRPr sz="32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19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1.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Convert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Chomsky</a:t>
            </a:r>
            <a:r>
              <a:rPr sz="3200" spc="-2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Normal</a:t>
            </a:r>
            <a:r>
              <a:rPr sz="3200" spc="-6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Form.</a:t>
            </a:r>
            <a:endParaRPr sz="3200">
              <a:latin typeface="Arial MT"/>
              <a:cs typeface="Arial MT"/>
            </a:endParaRPr>
          </a:p>
          <a:p>
            <a:pPr marL="381000" marR="307975" indent="-343535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If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spc="-1795" dirty="0">
                <a:latin typeface="Arial MT"/>
                <a:cs typeface="Arial MT"/>
              </a:rPr>
              <a:t>ε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check</a:t>
            </a:r>
            <a:r>
              <a:rPr sz="3200" spc="-1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→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-1795" dirty="0">
                <a:latin typeface="Arial MT"/>
                <a:cs typeface="Arial MT"/>
              </a:rPr>
              <a:t>ε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rule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 and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so </a:t>
            </a:r>
            <a:r>
              <a:rPr sz="3200" dirty="0">
                <a:latin typeface="Arial MT"/>
                <a:cs typeface="Arial MT"/>
              </a:rPr>
              <a:t>accept</a:t>
            </a:r>
            <a:r>
              <a:rPr sz="3200" spc="-1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(output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“accept”)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otherwise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reject</a:t>
            </a:r>
            <a:endParaRPr sz="3200">
              <a:latin typeface="Arial MT"/>
              <a:cs typeface="Arial MT"/>
            </a:endParaRPr>
          </a:p>
          <a:p>
            <a:pPr marL="381000" marR="188595" indent="-343535">
              <a:lnSpc>
                <a:spcPct val="100000"/>
              </a:lnSpc>
              <a:spcBef>
                <a:spcPts val="80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2.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Test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all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possible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derivations</a:t>
            </a:r>
            <a:r>
              <a:rPr sz="3200" spc="-1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1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length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2n-</a:t>
            </a:r>
            <a:r>
              <a:rPr sz="3200" spc="-25" dirty="0">
                <a:latin typeface="Arial MT"/>
                <a:cs typeface="Arial MT"/>
              </a:rPr>
              <a:t>1, </a:t>
            </a:r>
            <a:r>
              <a:rPr sz="3200" dirty="0">
                <a:latin typeface="Arial MT"/>
                <a:cs typeface="Arial MT"/>
              </a:rPr>
              <a:t>where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</a:t>
            </a:r>
            <a:r>
              <a:rPr sz="3200" spc="-9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=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|w|.</a:t>
            </a:r>
            <a:endParaRPr sz="320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81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81000" algn="l"/>
              </a:tabLst>
            </a:pPr>
            <a:r>
              <a:rPr sz="3200" dirty="0">
                <a:latin typeface="Arial MT"/>
                <a:cs typeface="Arial MT"/>
              </a:rPr>
              <a:t>3.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any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generate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w,</a:t>
            </a:r>
            <a:r>
              <a:rPr sz="3200" spc="1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accept,</a:t>
            </a:r>
            <a:r>
              <a:rPr sz="3200" spc="-1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otherwise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reject.”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119" y="10415"/>
            <a:ext cx="9030335" cy="60515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57200" indent="-342900" algn="just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572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325" baseline="-19713" dirty="0">
                <a:latin typeface="Arial MT"/>
                <a:cs typeface="Arial MT"/>
              </a:rPr>
              <a:t>CFG</a:t>
            </a:r>
            <a:r>
              <a:rPr sz="2325" spc="427" baseline="-197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{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⟨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G,w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⟩</a:t>
            </a:r>
            <a:r>
              <a:rPr sz="240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Arial MT"/>
                <a:cs typeface="Arial MT"/>
              </a:rPr>
              <a:t>|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CFG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&amp;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3750" i="1" spc="89" baseline="3333" dirty="0">
                <a:latin typeface="Times New Roman"/>
                <a:cs typeface="Times New Roman"/>
              </a:rPr>
              <a:t>L</a:t>
            </a:r>
            <a:r>
              <a:rPr sz="3750" spc="89" baseline="3333" dirty="0">
                <a:latin typeface="Times New Roman"/>
                <a:cs typeface="Times New Roman"/>
              </a:rPr>
              <a:t>(</a:t>
            </a:r>
            <a:r>
              <a:rPr sz="3750" i="1" spc="89" baseline="3333" dirty="0">
                <a:latin typeface="Times New Roman"/>
                <a:cs typeface="Times New Roman"/>
              </a:rPr>
              <a:t>G</a:t>
            </a:r>
            <a:r>
              <a:rPr sz="3750" spc="89" baseline="3333" dirty="0">
                <a:latin typeface="Times New Roman"/>
                <a:cs typeface="Times New Roman"/>
              </a:rPr>
              <a:t>)</a:t>
            </a:r>
            <a:r>
              <a:rPr sz="3750" baseline="3333" dirty="0">
                <a:latin typeface="Times New Roman"/>
                <a:cs typeface="Times New Roman"/>
              </a:rPr>
              <a:t> </a:t>
            </a:r>
            <a:r>
              <a:rPr sz="3750" spc="97" baseline="3333" dirty="0">
                <a:latin typeface="Symbol"/>
                <a:cs typeface="Symbol"/>
              </a:rPr>
              <a:t></a:t>
            </a:r>
            <a:r>
              <a:rPr sz="3750" spc="-135" baseline="3333" dirty="0">
                <a:latin typeface="Times New Roman"/>
                <a:cs typeface="Times New Roman"/>
              </a:rPr>
              <a:t> </a:t>
            </a:r>
            <a:r>
              <a:rPr sz="3750" spc="150" baseline="3333" dirty="0">
                <a:latin typeface="Symbol"/>
                <a:cs typeface="Symbol"/>
              </a:rPr>
              <a:t></a:t>
            </a:r>
            <a:r>
              <a:rPr sz="3750" spc="-434" baseline="3333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marL="457200" indent="-342900" algn="just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57200" algn="l"/>
              </a:tabLst>
            </a:pPr>
            <a:r>
              <a:rPr sz="2400" dirty="0">
                <a:latin typeface="Arial MT"/>
                <a:cs typeface="Arial MT"/>
              </a:rPr>
              <a:t>Theorem.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325" baseline="-19713" dirty="0">
                <a:latin typeface="Arial MT"/>
                <a:cs typeface="Arial MT"/>
              </a:rPr>
              <a:t>CFG</a:t>
            </a:r>
            <a:r>
              <a:rPr sz="2325" spc="307" baseline="-197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decidable.</a:t>
            </a:r>
            <a:endParaRPr sz="2400">
              <a:latin typeface="Arial MT"/>
              <a:cs typeface="Arial MT"/>
            </a:endParaRPr>
          </a:p>
          <a:p>
            <a:pPr marL="455930" marR="128905" indent="-342265" algn="just">
              <a:lnSpc>
                <a:spcPct val="100400"/>
              </a:lnSpc>
              <a:spcBef>
                <a:spcPts val="5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57200" algn="l"/>
              </a:tabLst>
            </a:pPr>
            <a:r>
              <a:rPr sz="2400" spc="-20" dirty="0">
                <a:latin typeface="Arial MT"/>
                <a:cs typeface="Arial MT"/>
              </a:rPr>
              <a:t>Proof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Note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that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L(G)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≠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865" dirty="0">
                <a:latin typeface="Arial MT"/>
                <a:cs typeface="Arial MT"/>
              </a:rPr>
              <a:t>φ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and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only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can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generate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some</a:t>
            </a:r>
            <a:r>
              <a:rPr sz="2400" spc="-10" dirty="0">
                <a:latin typeface="Arial MT"/>
                <a:cs typeface="Arial MT"/>
              </a:rPr>
              <a:t> 	</a:t>
            </a:r>
            <a:r>
              <a:rPr sz="2400" dirty="0">
                <a:latin typeface="Arial MT"/>
                <a:cs typeface="Arial MT"/>
              </a:rPr>
              <a:t>string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38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terminals,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r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spc="15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65" dirty="0">
                <a:latin typeface="Arial MT"/>
                <a:cs typeface="Arial MT"/>
              </a:rPr>
              <a:t>e</a:t>
            </a:r>
            <a:r>
              <a:rPr sz="2400" spc="15" dirty="0">
                <a:latin typeface="Arial MT"/>
                <a:cs typeface="Arial MT"/>
              </a:rPr>
              <a:t>m</a:t>
            </a:r>
            <a:r>
              <a:rPr sz="2400" spc="-65" dirty="0">
                <a:latin typeface="Arial MT"/>
                <a:cs typeface="Arial MT"/>
              </a:rPr>
              <a:t>p</a:t>
            </a:r>
            <a:r>
              <a:rPr sz="2400" dirty="0">
                <a:latin typeface="Arial MT"/>
                <a:cs typeface="Arial MT"/>
              </a:rPr>
              <a:t>ty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string.</a:t>
            </a:r>
            <a:r>
              <a:rPr sz="2400" spc="315" dirty="0">
                <a:latin typeface="Arial MT"/>
                <a:cs typeface="Arial MT"/>
              </a:rPr>
              <a:t> </a:t>
            </a:r>
            <a:r>
              <a:rPr sz="2400" spc="130" dirty="0">
                <a:latin typeface="Arial MT"/>
                <a:cs typeface="Arial MT"/>
              </a:rPr>
              <a:t>W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2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simply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determine</a:t>
            </a:r>
            <a:r>
              <a:rPr sz="2400" dirty="0">
                <a:latin typeface="Arial MT"/>
                <a:cs typeface="Arial MT"/>
              </a:rPr>
              <a:t> 	</a:t>
            </a:r>
            <a:r>
              <a:rPr sz="2400" spc="-5" dirty="0">
                <a:latin typeface="Arial MT"/>
                <a:cs typeface="Arial MT"/>
              </a:rPr>
              <a:t>this</a:t>
            </a:r>
            <a:r>
              <a:rPr sz="2400" spc="1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property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</a:t>
            </a:r>
            <a:r>
              <a:rPr sz="2400" spc="18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each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in</a:t>
            </a:r>
            <a:r>
              <a:rPr sz="2400" spc="17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16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can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u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generate</a:t>
            </a:r>
            <a:r>
              <a:rPr sz="2400" spc="19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string</a:t>
            </a:r>
            <a:r>
              <a:rPr sz="2400" spc="-10" dirty="0">
                <a:latin typeface="Arial MT"/>
                <a:cs typeface="Arial MT"/>
              </a:rPr>
              <a:t> 	</a:t>
            </a:r>
            <a:r>
              <a:rPr sz="2400" spc="-15" dirty="0">
                <a:latin typeface="Arial MT"/>
                <a:cs typeface="Arial MT"/>
              </a:rPr>
              <a:t>in</a:t>
            </a:r>
            <a:r>
              <a:rPr sz="2400" spc="390" dirty="0">
                <a:latin typeface="Arial MT"/>
                <a:cs typeface="Arial MT"/>
              </a:rPr>
              <a:t> </a:t>
            </a:r>
            <a:r>
              <a:rPr sz="2400" spc="-330" dirty="0">
                <a:latin typeface="Arial MT"/>
                <a:cs typeface="Arial MT"/>
              </a:rPr>
              <a:t>Σ*?</a:t>
            </a:r>
            <a:r>
              <a:rPr sz="2400" spc="39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This</a:t>
            </a:r>
            <a:r>
              <a:rPr sz="2400" spc="3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</a:t>
            </a:r>
            <a:r>
              <a:rPr sz="2400" spc="-6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38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spc="5" dirty="0">
                <a:latin typeface="Arial MT"/>
                <a:cs typeface="Arial MT"/>
              </a:rPr>
              <a:t>d</a:t>
            </a:r>
            <a:r>
              <a:rPr sz="2400" spc="-65" dirty="0">
                <a:latin typeface="Arial MT"/>
                <a:cs typeface="Arial MT"/>
              </a:rPr>
              <a:t>o</a:t>
            </a:r>
            <a:r>
              <a:rPr sz="2400" spc="8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1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spc="95" dirty="0">
                <a:latin typeface="Arial MT"/>
                <a:cs typeface="Arial MT"/>
              </a:rPr>
              <a:t>m</a:t>
            </a:r>
            <a:r>
              <a:rPr sz="2400" spc="-65" dirty="0">
                <a:latin typeface="Arial MT"/>
                <a:cs typeface="Arial MT"/>
              </a:rPr>
              <a:t>ea</a:t>
            </a:r>
            <a:r>
              <a:rPr sz="2400" spc="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459" dirty="0">
                <a:latin typeface="Arial MT"/>
                <a:cs typeface="Arial MT"/>
              </a:rPr>
              <a:t> </a:t>
            </a:r>
            <a:r>
              <a:rPr sz="2400" spc="-60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459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</a:t>
            </a:r>
            <a:r>
              <a:rPr sz="2400" spc="15" dirty="0">
                <a:latin typeface="Arial MT"/>
                <a:cs typeface="Arial MT"/>
              </a:rPr>
              <a:t>h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following</a:t>
            </a:r>
            <a:r>
              <a:rPr sz="2400" spc="3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marking 	</a:t>
            </a:r>
            <a:r>
              <a:rPr sz="2400" spc="-40" dirty="0">
                <a:latin typeface="Arial MT"/>
                <a:cs typeface="Arial MT"/>
              </a:rPr>
              <a:t>procedure.</a:t>
            </a:r>
            <a:endParaRPr sz="2400">
              <a:latin typeface="Arial MT"/>
              <a:cs typeface="Arial MT"/>
            </a:endParaRPr>
          </a:p>
          <a:p>
            <a:pPr marL="457200" marR="119380" indent="-343535" algn="just">
              <a:lnSpc>
                <a:spcPts val="2850"/>
              </a:lnSpc>
              <a:spcBef>
                <a:spcPts val="69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57200" algn="l"/>
              </a:tabLst>
            </a:pPr>
            <a:r>
              <a:rPr sz="2400" dirty="0">
                <a:latin typeface="Arial MT"/>
                <a:cs typeface="Arial MT"/>
              </a:rPr>
              <a:t>Step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3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Convert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2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grammar</a:t>
            </a:r>
            <a:r>
              <a:rPr sz="2400" spc="3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CNF</a:t>
            </a:r>
            <a:r>
              <a:rPr sz="2400" spc="3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(this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just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simplifies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rest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description).</a:t>
            </a:r>
            <a:endParaRPr sz="2400">
              <a:latin typeface="Arial MT"/>
              <a:cs typeface="Arial MT"/>
            </a:endParaRPr>
          </a:p>
          <a:p>
            <a:pPr marL="455930" marR="136525" indent="-342265" algn="just">
              <a:lnSpc>
                <a:spcPct val="101600"/>
              </a:lnSpc>
              <a:spcBef>
                <a:spcPts val="44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57200" algn="l"/>
              </a:tabLst>
            </a:pPr>
            <a:r>
              <a:rPr sz="2400" dirty="0">
                <a:latin typeface="Arial MT"/>
                <a:cs typeface="Arial MT"/>
              </a:rPr>
              <a:t>Step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which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there is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rule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→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	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→</a:t>
            </a:r>
            <a:r>
              <a:rPr sz="2400" spc="580" dirty="0">
                <a:latin typeface="Arial MT"/>
                <a:cs typeface="Arial MT"/>
              </a:rPr>
              <a:t> </a:t>
            </a:r>
            <a:r>
              <a:rPr sz="2400" spc="-1345" dirty="0">
                <a:latin typeface="Arial MT"/>
                <a:cs typeface="Arial MT"/>
              </a:rPr>
              <a:t>ϵ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latter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could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apply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variable).</a:t>
            </a:r>
            <a:endParaRPr sz="2400">
              <a:latin typeface="Arial MT"/>
              <a:cs typeface="Arial MT"/>
            </a:endParaRPr>
          </a:p>
          <a:p>
            <a:pPr marL="457200" marR="125730" indent="-343535" algn="just">
              <a:lnSpc>
                <a:spcPct val="100400"/>
              </a:lnSpc>
              <a:spcBef>
                <a:spcPts val="56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57200" algn="l"/>
              </a:tabLst>
            </a:pPr>
            <a:r>
              <a:rPr sz="2400" dirty="0">
                <a:latin typeface="Arial MT"/>
                <a:cs typeface="Arial MT"/>
              </a:rPr>
              <a:t>Step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Iteratively,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4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variable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2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3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rule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→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BC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already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marked.</a:t>
            </a:r>
            <a:r>
              <a:rPr sz="2400" spc="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Stop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no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variables</a:t>
            </a:r>
            <a:r>
              <a:rPr sz="2400" spc="1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10" dirty="0">
                <a:latin typeface="Arial MT"/>
                <a:cs typeface="Arial MT"/>
              </a:rPr>
              <a:t> marked.</a:t>
            </a:r>
            <a:endParaRPr sz="2400">
              <a:latin typeface="Arial MT"/>
              <a:cs typeface="Arial MT"/>
            </a:endParaRPr>
          </a:p>
          <a:p>
            <a:pPr marL="45720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457200" algn="l"/>
              </a:tabLst>
            </a:pPr>
            <a:r>
              <a:rPr sz="2400" dirty="0">
                <a:latin typeface="Arial MT"/>
                <a:cs typeface="Arial MT"/>
              </a:rPr>
              <a:t>Step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4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Reject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marked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Accept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otherwise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0309" y="166624"/>
            <a:ext cx="16383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3333CC"/>
                </a:solidFill>
                <a:latin typeface="Comic Sans MS"/>
                <a:cs typeface="Comic Sans MS"/>
              </a:rPr>
              <a:t>Review</a:t>
            </a:r>
            <a:endParaRPr sz="39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0534" marR="1074420" indent="-457834">
              <a:lnSpc>
                <a:spcPct val="100699"/>
              </a:lnSpc>
              <a:spcBef>
                <a:spcPts val="100"/>
              </a:spcBef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1C1C1C"/>
                </a:solidFill>
              </a:rPr>
              <a:t>Decidable</a:t>
            </a:r>
            <a:r>
              <a:rPr sz="3200" spc="-125" dirty="0">
                <a:solidFill>
                  <a:srgbClr val="1C1C1C"/>
                </a:solidFill>
              </a:rPr>
              <a:t> </a:t>
            </a:r>
            <a:r>
              <a:rPr sz="3200" dirty="0">
                <a:solidFill>
                  <a:srgbClr val="1C1C1C"/>
                </a:solidFill>
              </a:rPr>
              <a:t>Language:-</a:t>
            </a:r>
            <a:r>
              <a:rPr sz="3200" dirty="0">
                <a:solidFill>
                  <a:srgbClr val="FF0000"/>
                </a:solidFill>
              </a:rPr>
              <a:t>TM</a:t>
            </a:r>
            <a:r>
              <a:rPr sz="3200" spc="-14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exist </a:t>
            </a:r>
            <a:r>
              <a:rPr sz="3200" spc="-10" dirty="0">
                <a:solidFill>
                  <a:srgbClr val="3333CC"/>
                </a:solidFill>
              </a:rPr>
              <a:t>which </a:t>
            </a:r>
            <a:r>
              <a:rPr sz="3200" dirty="0">
                <a:solidFill>
                  <a:srgbClr val="3333CC"/>
                </a:solidFill>
              </a:rPr>
              <a:t>definitely</a:t>
            </a:r>
            <a:r>
              <a:rPr sz="3200" spc="-2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halt</a:t>
            </a:r>
            <a:r>
              <a:rPr sz="3200" spc="3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for</a:t>
            </a:r>
            <a:r>
              <a:rPr sz="3200" spc="-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any</a:t>
            </a:r>
            <a:r>
              <a:rPr sz="3200" spc="-4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4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string </a:t>
            </a:r>
            <a:r>
              <a:rPr sz="3200" dirty="0">
                <a:solidFill>
                  <a:srgbClr val="3333CC"/>
                </a:solidFill>
              </a:rPr>
              <a:t>(Recursive</a:t>
            </a:r>
            <a:r>
              <a:rPr sz="3200" spc="-17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Language</a:t>
            </a:r>
            <a:r>
              <a:rPr sz="3200" spc="-85" dirty="0">
                <a:solidFill>
                  <a:srgbClr val="3333CC"/>
                </a:solidFill>
              </a:rPr>
              <a:t> </a:t>
            </a:r>
            <a:r>
              <a:rPr sz="3200" spc="-50" dirty="0">
                <a:solidFill>
                  <a:srgbClr val="3333CC"/>
                </a:solidFill>
              </a:rPr>
              <a:t>)</a:t>
            </a:r>
            <a:endParaRPr sz="3200"/>
          </a:p>
          <a:p>
            <a:pPr marL="470534" marR="5080" indent="-457834">
              <a:lnSpc>
                <a:spcPct val="100800"/>
              </a:lnSpc>
              <a:spcBef>
                <a:spcPts val="710"/>
              </a:spcBef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1C1C1C"/>
                </a:solidFill>
              </a:rPr>
              <a:t>Undecidable</a:t>
            </a:r>
            <a:r>
              <a:rPr sz="3200" spc="-229" dirty="0">
                <a:solidFill>
                  <a:srgbClr val="1C1C1C"/>
                </a:solidFill>
              </a:rPr>
              <a:t> </a:t>
            </a:r>
            <a:r>
              <a:rPr sz="3200" dirty="0">
                <a:solidFill>
                  <a:srgbClr val="1C1C1C"/>
                </a:solidFill>
              </a:rPr>
              <a:t>Language:</a:t>
            </a:r>
            <a:r>
              <a:rPr sz="3200" spc="-135" dirty="0">
                <a:solidFill>
                  <a:srgbClr val="1C1C1C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No</a:t>
            </a:r>
            <a:r>
              <a:rPr sz="3200" spc="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TM</a:t>
            </a:r>
            <a:r>
              <a:rPr sz="3200" spc="4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exist</a:t>
            </a:r>
            <a:r>
              <a:rPr sz="3200" spc="-35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which </a:t>
            </a:r>
            <a:r>
              <a:rPr sz="3200" dirty="0">
                <a:solidFill>
                  <a:srgbClr val="3333CC"/>
                </a:solidFill>
              </a:rPr>
              <a:t>definitely</a:t>
            </a:r>
            <a:r>
              <a:rPr sz="3200" spc="-2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halt</a:t>
            </a:r>
            <a:r>
              <a:rPr sz="3200" spc="3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for</a:t>
            </a:r>
            <a:r>
              <a:rPr sz="3200" spc="-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any</a:t>
            </a:r>
            <a:r>
              <a:rPr sz="3200" spc="-4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4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string </a:t>
            </a:r>
            <a:r>
              <a:rPr sz="3200" dirty="0">
                <a:solidFill>
                  <a:srgbClr val="3333CC"/>
                </a:solidFill>
              </a:rPr>
              <a:t>(Recursively</a:t>
            </a:r>
            <a:r>
              <a:rPr sz="3200" spc="-16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Enumerable</a:t>
            </a:r>
            <a:r>
              <a:rPr sz="3200" spc="-17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Language</a:t>
            </a:r>
            <a:r>
              <a:rPr sz="3200" spc="-95" dirty="0">
                <a:solidFill>
                  <a:srgbClr val="3333CC"/>
                </a:solidFill>
              </a:rPr>
              <a:t> </a:t>
            </a:r>
            <a:r>
              <a:rPr sz="3200" spc="-50" dirty="0">
                <a:solidFill>
                  <a:srgbClr val="3333CC"/>
                </a:solidFill>
              </a:rPr>
              <a:t>)</a:t>
            </a:r>
            <a:endParaRPr sz="32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00" y="1074659"/>
            <a:ext cx="8007350" cy="120904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 computational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-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corresponding</a:t>
            </a:r>
            <a:r>
              <a:rPr sz="3200" spc="-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4049077"/>
            <a:ext cx="771461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also say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solvable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9883" y="151511"/>
            <a:ext cx="492061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Undecidable</a:t>
            </a:r>
            <a:r>
              <a:rPr sz="3600" spc="-70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Languages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657" y="1073086"/>
            <a:ext cx="8733155" cy="5132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undecidable</a:t>
            </a:r>
            <a:r>
              <a:rPr sz="3200" spc="-1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language</a:t>
            </a:r>
            <a:r>
              <a:rPr sz="32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decidable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There</a:t>
            </a:r>
            <a:r>
              <a:rPr sz="3200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no</a:t>
            </a:r>
            <a:r>
              <a:rPr sz="3200" spc="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decider:</a:t>
            </a:r>
            <a:endParaRPr sz="3200">
              <a:latin typeface="Comic Sans MS"/>
              <a:cs typeface="Comic Sans MS"/>
            </a:endParaRPr>
          </a:p>
          <a:p>
            <a:pPr marL="1249045" marR="2181225">
              <a:lnSpc>
                <a:spcPct val="120600"/>
              </a:lnSpc>
              <a:spcBef>
                <a:spcPts val="117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 Turing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makes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decision</a:t>
            </a:r>
            <a:r>
              <a:rPr sz="32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(halts)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3200">
              <a:latin typeface="Comic Sans MS"/>
              <a:cs typeface="Comic Sans MS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(machine</a:t>
            </a:r>
            <a:r>
              <a:rPr sz="24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may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make</a:t>
            </a:r>
            <a:r>
              <a:rPr sz="24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decision</a:t>
            </a:r>
            <a:r>
              <a:rPr sz="24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some</a:t>
            </a:r>
            <a:r>
              <a:rPr sz="24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4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strings)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63347"/>
            <a:ext cx="5532755" cy="17900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203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undecidable</a:t>
            </a:r>
            <a:r>
              <a:rPr sz="3200" spc="-2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language,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corresponding</a:t>
            </a:r>
            <a:r>
              <a:rPr sz="3200" spc="-1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undecidable</a:t>
            </a:r>
            <a:r>
              <a:rPr sz="3200" spc="-1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(unsolvable)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692" y="2805760"/>
            <a:ext cx="7440295" cy="294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(Algorithm)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gives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answer</a:t>
            </a:r>
            <a:r>
              <a:rPr sz="3200" spc="-22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(yes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no)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instance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3200">
              <a:latin typeface="Comic Sans MS"/>
              <a:cs typeface="Comic Sans MS"/>
            </a:endParaRPr>
          </a:p>
          <a:p>
            <a:pPr marL="622300">
              <a:lnSpc>
                <a:spcPct val="100000"/>
              </a:lnSpc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(answer</a:t>
            </a:r>
            <a:r>
              <a:rPr sz="24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may</a:t>
            </a:r>
            <a:r>
              <a:rPr sz="24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given</a:t>
            </a:r>
            <a:r>
              <a:rPr sz="24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some</a:t>
            </a:r>
            <a:r>
              <a:rPr sz="24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4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instances)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762" y="1757426"/>
            <a:ext cx="6934834" cy="4038600"/>
          </a:xfrm>
          <a:custGeom>
            <a:avLst/>
            <a:gdLst/>
            <a:ahLst/>
            <a:cxnLst/>
            <a:rect l="l" t="t" r="r" b="b"/>
            <a:pathLst>
              <a:path w="6934834" h="4038600">
                <a:moveTo>
                  <a:pt x="0" y="2019173"/>
                </a:moveTo>
                <a:lnTo>
                  <a:pt x="2052" y="1949027"/>
                </a:lnTo>
                <a:lnTo>
                  <a:pt x="8166" y="1879482"/>
                </a:lnTo>
                <a:lnTo>
                  <a:pt x="18275" y="1810576"/>
                </a:lnTo>
                <a:lnTo>
                  <a:pt x="32312" y="1742348"/>
                </a:lnTo>
                <a:lnTo>
                  <a:pt x="50211" y="1674837"/>
                </a:lnTo>
                <a:lnTo>
                  <a:pt x="71904" y="1608081"/>
                </a:lnTo>
                <a:lnTo>
                  <a:pt x="97325" y="1542120"/>
                </a:lnTo>
                <a:lnTo>
                  <a:pt x="126409" y="1476992"/>
                </a:lnTo>
                <a:lnTo>
                  <a:pt x="159087" y="1412736"/>
                </a:lnTo>
                <a:lnTo>
                  <a:pt x="195294" y="1349390"/>
                </a:lnTo>
                <a:lnTo>
                  <a:pt x="234963" y="1286994"/>
                </a:lnTo>
                <a:lnTo>
                  <a:pt x="278027" y="1225587"/>
                </a:lnTo>
                <a:lnTo>
                  <a:pt x="324419" y="1165206"/>
                </a:lnTo>
                <a:lnTo>
                  <a:pt x="348843" y="1135413"/>
                </a:lnTo>
                <a:lnTo>
                  <a:pt x="374074" y="1105891"/>
                </a:lnTo>
                <a:lnTo>
                  <a:pt x="400104" y="1076646"/>
                </a:lnTo>
                <a:lnTo>
                  <a:pt x="426924" y="1047681"/>
                </a:lnTo>
                <a:lnTo>
                  <a:pt x="454527" y="1019002"/>
                </a:lnTo>
                <a:lnTo>
                  <a:pt x="482903" y="990614"/>
                </a:lnTo>
                <a:lnTo>
                  <a:pt x="512045" y="962522"/>
                </a:lnTo>
                <a:lnTo>
                  <a:pt x="541945" y="934730"/>
                </a:lnTo>
                <a:lnTo>
                  <a:pt x="572593" y="907243"/>
                </a:lnTo>
                <a:lnTo>
                  <a:pt x="603982" y="880067"/>
                </a:lnTo>
                <a:lnTo>
                  <a:pt x="636103" y="853205"/>
                </a:lnTo>
                <a:lnTo>
                  <a:pt x="668948" y="826663"/>
                </a:lnTo>
                <a:lnTo>
                  <a:pt x="702509" y="800446"/>
                </a:lnTo>
                <a:lnTo>
                  <a:pt x="736777" y="774558"/>
                </a:lnTo>
                <a:lnTo>
                  <a:pt x="771744" y="749004"/>
                </a:lnTo>
                <a:lnTo>
                  <a:pt x="807401" y="723790"/>
                </a:lnTo>
                <a:lnTo>
                  <a:pt x="843741" y="698920"/>
                </a:lnTo>
                <a:lnTo>
                  <a:pt x="880755" y="674398"/>
                </a:lnTo>
                <a:lnTo>
                  <a:pt x="918435" y="650231"/>
                </a:lnTo>
                <a:lnTo>
                  <a:pt x="956772" y="626422"/>
                </a:lnTo>
                <a:lnTo>
                  <a:pt x="995758" y="602976"/>
                </a:lnTo>
                <a:lnTo>
                  <a:pt x="1035384" y="579899"/>
                </a:lnTo>
                <a:lnTo>
                  <a:pt x="1075643" y="557194"/>
                </a:lnTo>
                <a:lnTo>
                  <a:pt x="1116527" y="534868"/>
                </a:lnTo>
                <a:lnTo>
                  <a:pt x="1158025" y="512925"/>
                </a:lnTo>
                <a:lnTo>
                  <a:pt x="1200132" y="491369"/>
                </a:lnTo>
                <a:lnTo>
                  <a:pt x="1242837" y="470205"/>
                </a:lnTo>
                <a:lnTo>
                  <a:pt x="1286133" y="449440"/>
                </a:lnTo>
                <a:lnTo>
                  <a:pt x="1330011" y="429076"/>
                </a:lnTo>
                <a:lnTo>
                  <a:pt x="1374464" y="409119"/>
                </a:lnTo>
                <a:lnTo>
                  <a:pt x="1419482" y="389575"/>
                </a:lnTo>
                <a:lnTo>
                  <a:pt x="1465058" y="370447"/>
                </a:lnTo>
                <a:lnTo>
                  <a:pt x="1511183" y="351740"/>
                </a:lnTo>
                <a:lnTo>
                  <a:pt x="1557848" y="333460"/>
                </a:lnTo>
                <a:lnTo>
                  <a:pt x="1605046" y="315612"/>
                </a:lnTo>
                <a:lnTo>
                  <a:pt x="1652769" y="298199"/>
                </a:lnTo>
                <a:lnTo>
                  <a:pt x="1701007" y="281228"/>
                </a:lnTo>
                <a:lnTo>
                  <a:pt x="1749752" y="264702"/>
                </a:lnTo>
                <a:lnTo>
                  <a:pt x="1798997" y="248627"/>
                </a:lnTo>
                <a:lnTo>
                  <a:pt x="1848733" y="233008"/>
                </a:lnTo>
                <a:lnTo>
                  <a:pt x="1898951" y="217849"/>
                </a:lnTo>
                <a:lnTo>
                  <a:pt x="1949643" y="203155"/>
                </a:lnTo>
                <a:lnTo>
                  <a:pt x="2000802" y="188931"/>
                </a:lnTo>
                <a:lnTo>
                  <a:pt x="2052417" y="175183"/>
                </a:lnTo>
                <a:lnTo>
                  <a:pt x="2104482" y="161914"/>
                </a:lnTo>
                <a:lnTo>
                  <a:pt x="2156988" y="149130"/>
                </a:lnTo>
                <a:lnTo>
                  <a:pt x="2209927" y="136835"/>
                </a:lnTo>
                <a:lnTo>
                  <a:pt x="2263289" y="125034"/>
                </a:lnTo>
                <a:lnTo>
                  <a:pt x="2317068" y="113733"/>
                </a:lnTo>
                <a:lnTo>
                  <a:pt x="2371254" y="102936"/>
                </a:lnTo>
                <a:lnTo>
                  <a:pt x="2425840" y="92647"/>
                </a:lnTo>
                <a:lnTo>
                  <a:pt x="2480816" y="82872"/>
                </a:lnTo>
                <a:lnTo>
                  <a:pt x="2536175" y="73616"/>
                </a:lnTo>
                <a:lnTo>
                  <a:pt x="2591908" y="64884"/>
                </a:lnTo>
                <a:lnTo>
                  <a:pt x="2648008" y="56679"/>
                </a:lnTo>
                <a:lnTo>
                  <a:pt x="2704465" y="49008"/>
                </a:lnTo>
                <a:lnTo>
                  <a:pt x="2761271" y="41874"/>
                </a:lnTo>
                <a:lnTo>
                  <a:pt x="2818418" y="35284"/>
                </a:lnTo>
                <a:lnTo>
                  <a:pt x="2875898" y="29241"/>
                </a:lnTo>
                <a:lnTo>
                  <a:pt x="2933702" y="23750"/>
                </a:lnTo>
                <a:lnTo>
                  <a:pt x="2991823" y="18817"/>
                </a:lnTo>
                <a:lnTo>
                  <a:pt x="3050251" y="14447"/>
                </a:lnTo>
                <a:lnTo>
                  <a:pt x="3108978" y="10643"/>
                </a:lnTo>
                <a:lnTo>
                  <a:pt x="3167997" y="7411"/>
                </a:lnTo>
                <a:lnTo>
                  <a:pt x="3227298" y="4756"/>
                </a:lnTo>
                <a:lnTo>
                  <a:pt x="3286873" y="2682"/>
                </a:lnTo>
                <a:lnTo>
                  <a:pt x="3346715" y="1195"/>
                </a:lnTo>
                <a:lnTo>
                  <a:pt x="3406814" y="299"/>
                </a:lnTo>
                <a:lnTo>
                  <a:pt x="3467163" y="0"/>
                </a:lnTo>
                <a:lnTo>
                  <a:pt x="3527508" y="299"/>
                </a:lnTo>
                <a:lnTo>
                  <a:pt x="3587603" y="1195"/>
                </a:lnTo>
                <a:lnTo>
                  <a:pt x="3647441" y="2682"/>
                </a:lnTo>
                <a:lnTo>
                  <a:pt x="3707013" y="4756"/>
                </a:lnTo>
                <a:lnTo>
                  <a:pt x="3766311" y="7411"/>
                </a:lnTo>
                <a:lnTo>
                  <a:pt x="3825326" y="10643"/>
                </a:lnTo>
                <a:lnTo>
                  <a:pt x="3884050" y="14447"/>
                </a:lnTo>
                <a:lnTo>
                  <a:pt x="3942475" y="18817"/>
                </a:lnTo>
                <a:lnTo>
                  <a:pt x="4000592" y="23750"/>
                </a:lnTo>
                <a:lnTo>
                  <a:pt x="4058394" y="29241"/>
                </a:lnTo>
                <a:lnTo>
                  <a:pt x="4115871" y="35284"/>
                </a:lnTo>
                <a:lnTo>
                  <a:pt x="4173016" y="41874"/>
                </a:lnTo>
                <a:lnTo>
                  <a:pt x="4229819" y="49008"/>
                </a:lnTo>
                <a:lnTo>
                  <a:pt x="4286274" y="56679"/>
                </a:lnTo>
                <a:lnTo>
                  <a:pt x="4342371" y="64884"/>
                </a:lnTo>
                <a:lnTo>
                  <a:pt x="4398102" y="73616"/>
                </a:lnTo>
                <a:lnTo>
                  <a:pt x="4453459" y="82872"/>
                </a:lnTo>
                <a:lnTo>
                  <a:pt x="4508433" y="92647"/>
                </a:lnTo>
                <a:lnTo>
                  <a:pt x="4563017" y="102936"/>
                </a:lnTo>
                <a:lnTo>
                  <a:pt x="4617201" y="113733"/>
                </a:lnTo>
                <a:lnTo>
                  <a:pt x="4670978" y="125034"/>
                </a:lnTo>
                <a:lnTo>
                  <a:pt x="4724339" y="136835"/>
                </a:lnTo>
                <a:lnTo>
                  <a:pt x="4777276" y="149130"/>
                </a:lnTo>
                <a:lnTo>
                  <a:pt x="4829780" y="161914"/>
                </a:lnTo>
                <a:lnTo>
                  <a:pt x="4881843" y="175183"/>
                </a:lnTo>
                <a:lnTo>
                  <a:pt x="4933458" y="188931"/>
                </a:lnTo>
                <a:lnTo>
                  <a:pt x="4984615" y="203155"/>
                </a:lnTo>
                <a:lnTo>
                  <a:pt x="5035306" y="217849"/>
                </a:lnTo>
                <a:lnTo>
                  <a:pt x="5085523" y="233008"/>
                </a:lnTo>
                <a:lnTo>
                  <a:pt x="5135257" y="248627"/>
                </a:lnTo>
                <a:lnTo>
                  <a:pt x="5184501" y="264702"/>
                </a:lnTo>
                <a:lnTo>
                  <a:pt x="5233246" y="281228"/>
                </a:lnTo>
                <a:lnTo>
                  <a:pt x="5281483" y="298199"/>
                </a:lnTo>
                <a:lnTo>
                  <a:pt x="5329205" y="315612"/>
                </a:lnTo>
                <a:lnTo>
                  <a:pt x="5376402" y="333460"/>
                </a:lnTo>
                <a:lnTo>
                  <a:pt x="5423067" y="351740"/>
                </a:lnTo>
                <a:lnTo>
                  <a:pt x="5469191" y="370447"/>
                </a:lnTo>
                <a:lnTo>
                  <a:pt x="5514767" y="389575"/>
                </a:lnTo>
                <a:lnTo>
                  <a:pt x="5559785" y="409119"/>
                </a:lnTo>
                <a:lnTo>
                  <a:pt x="5604237" y="429076"/>
                </a:lnTo>
                <a:lnTo>
                  <a:pt x="5648115" y="449440"/>
                </a:lnTo>
                <a:lnTo>
                  <a:pt x="5691411" y="470205"/>
                </a:lnTo>
                <a:lnTo>
                  <a:pt x="5734116" y="491369"/>
                </a:lnTo>
                <a:lnTo>
                  <a:pt x="5776222" y="512925"/>
                </a:lnTo>
                <a:lnTo>
                  <a:pt x="5817720" y="534868"/>
                </a:lnTo>
                <a:lnTo>
                  <a:pt x="5858603" y="557194"/>
                </a:lnTo>
                <a:lnTo>
                  <a:pt x="5898862" y="579899"/>
                </a:lnTo>
                <a:lnTo>
                  <a:pt x="5938489" y="602976"/>
                </a:lnTo>
                <a:lnTo>
                  <a:pt x="5977475" y="626422"/>
                </a:lnTo>
                <a:lnTo>
                  <a:pt x="6015812" y="650231"/>
                </a:lnTo>
                <a:lnTo>
                  <a:pt x="6053492" y="674398"/>
                </a:lnTo>
                <a:lnTo>
                  <a:pt x="6090506" y="698920"/>
                </a:lnTo>
                <a:lnTo>
                  <a:pt x="6126846" y="723790"/>
                </a:lnTo>
                <a:lnTo>
                  <a:pt x="6162504" y="749004"/>
                </a:lnTo>
                <a:lnTo>
                  <a:pt x="6197471" y="774558"/>
                </a:lnTo>
                <a:lnTo>
                  <a:pt x="6231739" y="800446"/>
                </a:lnTo>
                <a:lnTo>
                  <a:pt x="6265300" y="826663"/>
                </a:lnTo>
                <a:lnTo>
                  <a:pt x="6298146" y="853205"/>
                </a:lnTo>
                <a:lnTo>
                  <a:pt x="6330267" y="880067"/>
                </a:lnTo>
                <a:lnTo>
                  <a:pt x="6361656" y="907243"/>
                </a:lnTo>
                <a:lnTo>
                  <a:pt x="6392305" y="934730"/>
                </a:lnTo>
                <a:lnTo>
                  <a:pt x="6422205" y="962522"/>
                </a:lnTo>
                <a:lnTo>
                  <a:pt x="6451347" y="990614"/>
                </a:lnTo>
                <a:lnTo>
                  <a:pt x="6479724" y="1019002"/>
                </a:lnTo>
                <a:lnTo>
                  <a:pt x="6507327" y="1047681"/>
                </a:lnTo>
                <a:lnTo>
                  <a:pt x="6534148" y="1076646"/>
                </a:lnTo>
                <a:lnTo>
                  <a:pt x="6560178" y="1105891"/>
                </a:lnTo>
                <a:lnTo>
                  <a:pt x="6585410" y="1135413"/>
                </a:lnTo>
                <a:lnTo>
                  <a:pt x="6609834" y="1165206"/>
                </a:lnTo>
                <a:lnTo>
                  <a:pt x="6633443" y="1195266"/>
                </a:lnTo>
                <a:lnTo>
                  <a:pt x="6678181" y="1256164"/>
                </a:lnTo>
                <a:lnTo>
                  <a:pt x="6719556" y="1318071"/>
                </a:lnTo>
                <a:lnTo>
                  <a:pt x="6757503" y="1380947"/>
                </a:lnTo>
                <a:lnTo>
                  <a:pt x="6791955" y="1444752"/>
                </a:lnTo>
                <a:lnTo>
                  <a:pt x="6822845" y="1509449"/>
                </a:lnTo>
                <a:lnTo>
                  <a:pt x="6850107" y="1574999"/>
                </a:lnTo>
                <a:lnTo>
                  <a:pt x="6873673" y="1641362"/>
                </a:lnTo>
                <a:lnTo>
                  <a:pt x="6893478" y="1708500"/>
                </a:lnTo>
                <a:lnTo>
                  <a:pt x="6909455" y="1776375"/>
                </a:lnTo>
                <a:lnTo>
                  <a:pt x="6921536" y="1844946"/>
                </a:lnTo>
                <a:lnTo>
                  <a:pt x="6929656" y="1914177"/>
                </a:lnTo>
                <a:lnTo>
                  <a:pt x="6933748" y="1984027"/>
                </a:lnTo>
                <a:lnTo>
                  <a:pt x="6934263" y="2019173"/>
                </a:lnTo>
                <a:lnTo>
                  <a:pt x="6933748" y="2054322"/>
                </a:lnTo>
                <a:lnTo>
                  <a:pt x="6929656" y="2124180"/>
                </a:lnTo>
                <a:lnTo>
                  <a:pt x="6921536" y="2193418"/>
                </a:lnTo>
                <a:lnTo>
                  <a:pt x="6909455" y="2261997"/>
                </a:lnTo>
                <a:lnTo>
                  <a:pt x="6893478" y="2329879"/>
                </a:lnTo>
                <a:lnTo>
                  <a:pt x="6873673" y="2397024"/>
                </a:lnTo>
                <a:lnTo>
                  <a:pt x="6850107" y="2463395"/>
                </a:lnTo>
                <a:lnTo>
                  <a:pt x="6822845" y="2528951"/>
                </a:lnTo>
                <a:lnTo>
                  <a:pt x="6791955" y="2593655"/>
                </a:lnTo>
                <a:lnTo>
                  <a:pt x="6757503" y="2657467"/>
                </a:lnTo>
                <a:lnTo>
                  <a:pt x="6719556" y="2720349"/>
                </a:lnTo>
                <a:lnTo>
                  <a:pt x="6678181" y="2782262"/>
                </a:lnTo>
                <a:lnTo>
                  <a:pt x="6633443" y="2843167"/>
                </a:lnTo>
                <a:lnTo>
                  <a:pt x="6609834" y="2873229"/>
                </a:lnTo>
                <a:lnTo>
                  <a:pt x="6585410" y="2903025"/>
                </a:lnTo>
                <a:lnTo>
                  <a:pt x="6560178" y="2932549"/>
                </a:lnTo>
                <a:lnTo>
                  <a:pt x="6534148" y="2961798"/>
                </a:lnTo>
                <a:lnTo>
                  <a:pt x="6507327" y="2990765"/>
                </a:lnTo>
                <a:lnTo>
                  <a:pt x="6479724" y="3019447"/>
                </a:lnTo>
                <a:lnTo>
                  <a:pt x="6451347" y="3047837"/>
                </a:lnTo>
                <a:lnTo>
                  <a:pt x="6422205" y="3075932"/>
                </a:lnTo>
                <a:lnTo>
                  <a:pt x="6392305" y="3103727"/>
                </a:lnTo>
                <a:lnTo>
                  <a:pt x="6361656" y="3131216"/>
                </a:lnTo>
                <a:lnTo>
                  <a:pt x="6330267" y="3158396"/>
                </a:lnTo>
                <a:lnTo>
                  <a:pt x="6298146" y="3185260"/>
                </a:lnTo>
                <a:lnTo>
                  <a:pt x="6265300" y="3211804"/>
                </a:lnTo>
                <a:lnTo>
                  <a:pt x="6231739" y="3238024"/>
                </a:lnTo>
                <a:lnTo>
                  <a:pt x="6197471" y="3263914"/>
                </a:lnTo>
                <a:lnTo>
                  <a:pt x="6162504" y="3289470"/>
                </a:lnTo>
                <a:lnTo>
                  <a:pt x="6126846" y="3314686"/>
                </a:lnTo>
                <a:lnTo>
                  <a:pt x="6090506" y="3339559"/>
                </a:lnTo>
                <a:lnTo>
                  <a:pt x="6053492" y="3364082"/>
                </a:lnTo>
                <a:lnTo>
                  <a:pt x="6015812" y="3388252"/>
                </a:lnTo>
                <a:lnTo>
                  <a:pt x="5977475" y="3412063"/>
                </a:lnTo>
                <a:lnTo>
                  <a:pt x="5938489" y="3435511"/>
                </a:lnTo>
                <a:lnTo>
                  <a:pt x="5898862" y="3458590"/>
                </a:lnTo>
                <a:lnTo>
                  <a:pt x="5858603" y="3481297"/>
                </a:lnTo>
                <a:lnTo>
                  <a:pt x="5817720" y="3503625"/>
                </a:lnTo>
                <a:lnTo>
                  <a:pt x="5776222" y="3525570"/>
                </a:lnTo>
                <a:lnTo>
                  <a:pt x="5734116" y="3547128"/>
                </a:lnTo>
                <a:lnTo>
                  <a:pt x="5691411" y="3568293"/>
                </a:lnTo>
                <a:lnTo>
                  <a:pt x="5648115" y="3589060"/>
                </a:lnTo>
                <a:lnTo>
                  <a:pt x="5604237" y="3609426"/>
                </a:lnTo>
                <a:lnTo>
                  <a:pt x="5559785" y="3629384"/>
                </a:lnTo>
                <a:lnTo>
                  <a:pt x="5514767" y="3648930"/>
                </a:lnTo>
                <a:lnTo>
                  <a:pt x="5469191" y="3668060"/>
                </a:lnTo>
                <a:lnTo>
                  <a:pt x="5423067" y="3686768"/>
                </a:lnTo>
                <a:lnTo>
                  <a:pt x="5376402" y="3705049"/>
                </a:lnTo>
                <a:lnTo>
                  <a:pt x="5329205" y="3722899"/>
                </a:lnTo>
                <a:lnTo>
                  <a:pt x="5281483" y="3740313"/>
                </a:lnTo>
                <a:lnTo>
                  <a:pt x="5233246" y="3757286"/>
                </a:lnTo>
                <a:lnTo>
                  <a:pt x="5184501" y="3773813"/>
                </a:lnTo>
                <a:lnTo>
                  <a:pt x="5135257" y="3789889"/>
                </a:lnTo>
                <a:lnTo>
                  <a:pt x="5085523" y="3805510"/>
                </a:lnTo>
                <a:lnTo>
                  <a:pt x="5035306" y="3820670"/>
                </a:lnTo>
                <a:lnTo>
                  <a:pt x="4984615" y="3835365"/>
                </a:lnTo>
                <a:lnTo>
                  <a:pt x="4933458" y="3849590"/>
                </a:lnTo>
                <a:lnTo>
                  <a:pt x="4881843" y="3863340"/>
                </a:lnTo>
                <a:lnTo>
                  <a:pt x="4829780" y="3876610"/>
                </a:lnTo>
                <a:lnTo>
                  <a:pt x="4777276" y="3889395"/>
                </a:lnTo>
                <a:lnTo>
                  <a:pt x="4724339" y="3901691"/>
                </a:lnTo>
                <a:lnTo>
                  <a:pt x="4670978" y="3913492"/>
                </a:lnTo>
                <a:lnTo>
                  <a:pt x="4617201" y="3924794"/>
                </a:lnTo>
                <a:lnTo>
                  <a:pt x="4563017" y="3935592"/>
                </a:lnTo>
                <a:lnTo>
                  <a:pt x="4508433" y="3945882"/>
                </a:lnTo>
                <a:lnTo>
                  <a:pt x="4453459" y="3955657"/>
                </a:lnTo>
                <a:lnTo>
                  <a:pt x="4398102" y="3964914"/>
                </a:lnTo>
                <a:lnTo>
                  <a:pt x="4342371" y="3973647"/>
                </a:lnTo>
                <a:lnTo>
                  <a:pt x="4286274" y="3981852"/>
                </a:lnTo>
                <a:lnTo>
                  <a:pt x="4229819" y="3989524"/>
                </a:lnTo>
                <a:lnTo>
                  <a:pt x="4173016" y="3996658"/>
                </a:lnTo>
                <a:lnTo>
                  <a:pt x="4115871" y="4003249"/>
                </a:lnTo>
                <a:lnTo>
                  <a:pt x="4058394" y="4009293"/>
                </a:lnTo>
                <a:lnTo>
                  <a:pt x="4000592" y="4014783"/>
                </a:lnTo>
                <a:lnTo>
                  <a:pt x="3942475" y="4019717"/>
                </a:lnTo>
                <a:lnTo>
                  <a:pt x="3884050" y="4024088"/>
                </a:lnTo>
                <a:lnTo>
                  <a:pt x="3825326" y="4027892"/>
                </a:lnTo>
                <a:lnTo>
                  <a:pt x="3766311" y="4031124"/>
                </a:lnTo>
                <a:lnTo>
                  <a:pt x="3707013" y="4033779"/>
                </a:lnTo>
                <a:lnTo>
                  <a:pt x="3647441" y="4035853"/>
                </a:lnTo>
                <a:lnTo>
                  <a:pt x="3587603" y="4037340"/>
                </a:lnTo>
                <a:lnTo>
                  <a:pt x="3527508" y="4038236"/>
                </a:lnTo>
                <a:lnTo>
                  <a:pt x="3467163" y="4038536"/>
                </a:lnTo>
                <a:lnTo>
                  <a:pt x="3406814" y="4038236"/>
                </a:lnTo>
                <a:lnTo>
                  <a:pt x="3346715" y="4037340"/>
                </a:lnTo>
                <a:lnTo>
                  <a:pt x="3286873" y="4035853"/>
                </a:lnTo>
                <a:lnTo>
                  <a:pt x="3227298" y="4033779"/>
                </a:lnTo>
                <a:lnTo>
                  <a:pt x="3167997" y="4031124"/>
                </a:lnTo>
                <a:lnTo>
                  <a:pt x="3108978" y="4027892"/>
                </a:lnTo>
                <a:lnTo>
                  <a:pt x="3050251" y="4024088"/>
                </a:lnTo>
                <a:lnTo>
                  <a:pt x="2991823" y="4019717"/>
                </a:lnTo>
                <a:lnTo>
                  <a:pt x="2933702" y="4014783"/>
                </a:lnTo>
                <a:lnTo>
                  <a:pt x="2875898" y="4009293"/>
                </a:lnTo>
                <a:lnTo>
                  <a:pt x="2818418" y="4003249"/>
                </a:lnTo>
                <a:lnTo>
                  <a:pt x="2761271" y="3996658"/>
                </a:lnTo>
                <a:lnTo>
                  <a:pt x="2704465" y="3989524"/>
                </a:lnTo>
                <a:lnTo>
                  <a:pt x="2648008" y="3981852"/>
                </a:lnTo>
                <a:lnTo>
                  <a:pt x="2591908" y="3973647"/>
                </a:lnTo>
                <a:lnTo>
                  <a:pt x="2536175" y="3964914"/>
                </a:lnTo>
                <a:lnTo>
                  <a:pt x="2480816" y="3955657"/>
                </a:lnTo>
                <a:lnTo>
                  <a:pt x="2425840" y="3945882"/>
                </a:lnTo>
                <a:lnTo>
                  <a:pt x="2371254" y="3935592"/>
                </a:lnTo>
                <a:lnTo>
                  <a:pt x="2317068" y="3924794"/>
                </a:lnTo>
                <a:lnTo>
                  <a:pt x="2263289" y="3913492"/>
                </a:lnTo>
                <a:lnTo>
                  <a:pt x="2209927" y="3901691"/>
                </a:lnTo>
                <a:lnTo>
                  <a:pt x="2156988" y="3889395"/>
                </a:lnTo>
                <a:lnTo>
                  <a:pt x="2104482" y="3876610"/>
                </a:lnTo>
                <a:lnTo>
                  <a:pt x="2052417" y="3863340"/>
                </a:lnTo>
                <a:lnTo>
                  <a:pt x="2000802" y="3849590"/>
                </a:lnTo>
                <a:lnTo>
                  <a:pt x="1949643" y="3835365"/>
                </a:lnTo>
                <a:lnTo>
                  <a:pt x="1898951" y="3820670"/>
                </a:lnTo>
                <a:lnTo>
                  <a:pt x="1848733" y="3805510"/>
                </a:lnTo>
                <a:lnTo>
                  <a:pt x="1798997" y="3789889"/>
                </a:lnTo>
                <a:lnTo>
                  <a:pt x="1749752" y="3773813"/>
                </a:lnTo>
                <a:lnTo>
                  <a:pt x="1701007" y="3757286"/>
                </a:lnTo>
                <a:lnTo>
                  <a:pt x="1652769" y="3740313"/>
                </a:lnTo>
                <a:lnTo>
                  <a:pt x="1605046" y="3722899"/>
                </a:lnTo>
                <a:lnTo>
                  <a:pt x="1557848" y="3705049"/>
                </a:lnTo>
                <a:lnTo>
                  <a:pt x="1511183" y="3686768"/>
                </a:lnTo>
                <a:lnTo>
                  <a:pt x="1465058" y="3668060"/>
                </a:lnTo>
                <a:lnTo>
                  <a:pt x="1419482" y="3648930"/>
                </a:lnTo>
                <a:lnTo>
                  <a:pt x="1374464" y="3629384"/>
                </a:lnTo>
                <a:lnTo>
                  <a:pt x="1330011" y="3609426"/>
                </a:lnTo>
                <a:lnTo>
                  <a:pt x="1286133" y="3589060"/>
                </a:lnTo>
                <a:lnTo>
                  <a:pt x="1242837" y="3568293"/>
                </a:lnTo>
                <a:lnTo>
                  <a:pt x="1200132" y="3547128"/>
                </a:lnTo>
                <a:lnTo>
                  <a:pt x="1158025" y="3525570"/>
                </a:lnTo>
                <a:lnTo>
                  <a:pt x="1116527" y="3503625"/>
                </a:lnTo>
                <a:lnTo>
                  <a:pt x="1075643" y="3481297"/>
                </a:lnTo>
                <a:lnTo>
                  <a:pt x="1035384" y="3458590"/>
                </a:lnTo>
                <a:lnTo>
                  <a:pt x="995758" y="3435511"/>
                </a:lnTo>
                <a:lnTo>
                  <a:pt x="956772" y="3412063"/>
                </a:lnTo>
                <a:lnTo>
                  <a:pt x="918435" y="3388252"/>
                </a:lnTo>
                <a:lnTo>
                  <a:pt x="880755" y="3364082"/>
                </a:lnTo>
                <a:lnTo>
                  <a:pt x="843741" y="3339559"/>
                </a:lnTo>
                <a:lnTo>
                  <a:pt x="807401" y="3314686"/>
                </a:lnTo>
                <a:lnTo>
                  <a:pt x="771744" y="3289470"/>
                </a:lnTo>
                <a:lnTo>
                  <a:pt x="736777" y="3263914"/>
                </a:lnTo>
                <a:lnTo>
                  <a:pt x="702509" y="3238024"/>
                </a:lnTo>
                <a:lnTo>
                  <a:pt x="668948" y="3211804"/>
                </a:lnTo>
                <a:lnTo>
                  <a:pt x="636103" y="3185260"/>
                </a:lnTo>
                <a:lnTo>
                  <a:pt x="603982" y="3158396"/>
                </a:lnTo>
                <a:lnTo>
                  <a:pt x="572593" y="3131216"/>
                </a:lnTo>
                <a:lnTo>
                  <a:pt x="541945" y="3103727"/>
                </a:lnTo>
                <a:lnTo>
                  <a:pt x="512045" y="3075932"/>
                </a:lnTo>
                <a:lnTo>
                  <a:pt x="482903" y="3047837"/>
                </a:lnTo>
                <a:lnTo>
                  <a:pt x="454527" y="3019447"/>
                </a:lnTo>
                <a:lnTo>
                  <a:pt x="426924" y="2990765"/>
                </a:lnTo>
                <a:lnTo>
                  <a:pt x="400104" y="2961798"/>
                </a:lnTo>
                <a:lnTo>
                  <a:pt x="374074" y="2932549"/>
                </a:lnTo>
                <a:lnTo>
                  <a:pt x="348843" y="2903025"/>
                </a:lnTo>
                <a:lnTo>
                  <a:pt x="324419" y="2873229"/>
                </a:lnTo>
                <a:lnTo>
                  <a:pt x="300811" y="2843167"/>
                </a:lnTo>
                <a:lnTo>
                  <a:pt x="256074" y="2782262"/>
                </a:lnTo>
                <a:lnTo>
                  <a:pt x="214700" y="2720349"/>
                </a:lnTo>
                <a:lnTo>
                  <a:pt x="176754" y="2657467"/>
                </a:lnTo>
                <a:lnTo>
                  <a:pt x="142303" y="2593655"/>
                </a:lnTo>
                <a:lnTo>
                  <a:pt x="111414" y="2528951"/>
                </a:lnTo>
                <a:lnTo>
                  <a:pt x="84153" y="2463395"/>
                </a:lnTo>
                <a:lnTo>
                  <a:pt x="60587" y="2397024"/>
                </a:lnTo>
                <a:lnTo>
                  <a:pt x="40783" y="2329879"/>
                </a:lnTo>
                <a:lnTo>
                  <a:pt x="24807" y="2261997"/>
                </a:lnTo>
                <a:lnTo>
                  <a:pt x="12726" y="2193418"/>
                </a:lnTo>
                <a:lnTo>
                  <a:pt x="4606" y="2124180"/>
                </a:lnTo>
                <a:lnTo>
                  <a:pt x="514" y="2054322"/>
                </a:lnTo>
                <a:lnTo>
                  <a:pt x="0" y="2019173"/>
                </a:lnTo>
                <a:close/>
              </a:path>
              <a:path w="6934834" h="4038600">
                <a:moveTo>
                  <a:pt x="914463" y="2819400"/>
                </a:moveTo>
                <a:lnTo>
                  <a:pt x="917899" y="2761811"/>
                </a:lnTo>
                <a:lnTo>
                  <a:pt x="928092" y="2705020"/>
                </a:lnTo>
                <a:lnTo>
                  <a:pt x="944868" y="2649105"/>
                </a:lnTo>
                <a:lnTo>
                  <a:pt x="968051" y="2594143"/>
                </a:lnTo>
                <a:lnTo>
                  <a:pt x="997469" y="2540212"/>
                </a:lnTo>
                <a:lnTo>
                  <a:pt x="1032947" y="2487387"/>
                </a:lnTo>
                <a:lnTo>
                  <a:pt x="1074312" y="2435748"/>
                </a:lnTo>
                <a:lnTo>
                  <a:pt x="1121388" y="2385371"/>
                </a:lnTo>
                <a:lnTo>
                  <a:pt x="1174002" y="2336334"/>
                </a:lnTo>
                <a:lnTo>
                  <a:pt x="1231979" y="2288713"/>
                </a:lnTo>
                <a:lnTo>
                  <a:pt x="1262925" y="2265458"/>
                </a:lnTo>
                <a:lnTo>
                  <a:pt x="1295146" y="2242587"/>
                </a:lnTo>
                <a:lnTo>
                  <a:pt x="1328621" y="2220108"/>
                </a:lnTo>
                <a:lnTo>
                  <a:pt x="1363329" y="2198032"/>
                </a:lnTo>
                <a:lnTo>
                  <a:pt x="1399246" y="2176369"/>
                </a:lnTo>
                <a:lnTo>
                  <a:pt x="1436353" y="2155127"/>
                </a:lnTo>
                <a:lnTo>
                  <a:pt x="1474626" y="2134317"/>
                </a:lnTo>
                <a:lnTo>
                  <a:pt x="1514044" y="2113948"/>
                </a:lnTo>
                <a:lnTo>
                  <a:pt x="1554585" y="2094030"/>
                </a:lnTo>
                <a:lnTo>
                  <a:pt x="1596228" y="2074572"/>
                </a:lnTo>
                <a:lnTo>
                  <a:pt x="1638951" y="2055585"/>
                </a:lnTo>
                <a:lnTo>
                  <a:pt x="1682731" y="2037078"/>
                </a:lnTo>
                <a:lnTo>
                  <a:pt x="1727548" y="2019061"/>
                </a:lnTo>
                <a:lnTo>
                  <a:pt x="1773379" y="2001542"/>
                </a:lnTo>
                <a:lnTo>
                  <a:pt x="1820203" y="1984533"/>
                </a:lnTo>
                <a:lnTo>
                  <a:pt x="1867998" y="1968042"/>
                </a:lnTo>
                <a:lnTo>
                  <a:pt x="1916742" y="1952079"/>
                </a:lnTo>
                <a:lnTo>
                  <a:pt x="1966414" y="1936655"/>
                </a:lnTo>
                <a:lnTo>
                  <a:pt x="2016991" y="1921778"/>
                </a:lnTo>
                <a:lnTo>
                  <a:pt x="2068452" y="1907458"/>
                </a:lnTo>
                <a:lnTo>
                  <a:pt x="2120775" y="1893706"/>
                </a:lnTo>
                <a:lnTo>
                  <a:pt x="2173938" y="1880529"/>
                </a:lnTo>
                <a:lnTo>
                  <a:pt x="2227920" y="1867940"/>
                </a:lnTo>
                <a:lnTo>
                  <a:pt x="2282699" y="1855946"/>
                </a:lnTo>
                <a:lnTo>
                  <a:pt x="2338253" y="1844557"/>
                </a:lnTo>
                <a:lnTo>
                  <a:pt x="2394560" y="1833784"/>
                </a:lnTo>
                <a:lnTo>
                  <a:pt x="2451599" y="1823636"/>
                </a:lnTo>
                <a:lnTo>
                  <a:pt x="2509347" y="1814123"/>
                </a:lnTo>
                <a:lnTo>
                  <a:pt x="2567784" y="1805254"/>
                </a:lnTo>
                <a:lnTo>
                  <a:pt x="2626887" y="1797039"/>
                </a:lnTo>
                <a:lnTo>
                  <a:pt x="2686634" y="1789487"/>
                </a:lnTo>
                <a:lnTo>
                  <a:pt x="2747004" y="1782609"/>
                </a:lnTo>
                <a:lnTo>
                  <a:pt x="2807974" y="1776414"/>
                </a:lnTo>
                <a:lnTo>
                  <a:pt x="2869524" y="1770911"/>
                </a:lnTo>
                <a:lnTo>
                  <a:pt x="2931632" y="1766111"/>
                </a:lnTo>
                <a:lnTo>
                  <a:pt x="2994275" y="1762023"/>
                </a:lnTo>
                <a:lnTo>
                  <a:pt x="3057432" y="1758656"/>
                </a:lnTo>
                <a:lnTo>
                  <a:pt x="3121081" y="1756021"/>
                </a:lnTo>
                <a:lnTo>
                  <a:pt x="3185200" y="1754127"/>
                </a:lnTo>
                <a:lnTo>
                  <a:pt x="3249768" y="1752983"/>
                </a:lnTo>
                <a:lnTo>
                  <a:pt x="3314763" y="1752600"/>
                </a:lnTo>
                <a:lnTo>
                  <a:pt x="3379752" y="1752983"/>
                </a:lnTo>
                <a:lnTo>
                  <a:pt x="3444314" y="1754127"/>
                </a:lnTo>
                <a:lnTo>
                  <a:pt x="3508428" y="1756021"/>
                </a:lnTo>
                <a:lnTo>
                  <a:pt x="3572072" y="1758656"/>
                </a:lnTo>
                <a:lnTo>
                  <a:pt x="3635225" y="1762023"/>
                </a:lnTo>
                <a:lnTo>
                  <a:pt x="3697864" y="1766111"/>
                </a:lnTo>
                <a:lnTo>
                  <a:pt x="3759967" y="1770911"/>
                </a:lnTo>
                <a:lnTo>
                  <a:pt x="3821514" y="1776414"/>
                </a:lnTo>
                <a:lnTo>
                  <a:pt x="3882481" y="1782609"/>
                </a:lnTo>
                <a:lnTo>
                  <a:pt x="3942849" y="1789487"/>
                </a:lnTo>
                <a:lnTo>
                  <a:pt x="4002593" y="1797039"/>
                </a:lnTo>
                <a:lnTo>
                  <a:pt x="4061694" y="1805254"/>
                </a:lnTo>
                <a:lnTo>
                  <a:pt x="4120128" y="1814123"/>
                </a:lnTo>
                <a:lnTo>
                  <a:pt x="4177875" y="1823636"/>
                </a:lnTo>
                <a:lnTo>
                  <a:pt x="4234912" y="1833784"/>
                </a:lnTo>
                <a:lnTo>
                  <a:pt x="4291218" y="1844557"/>
                </a:lnTo>
                <a:lnTo>
                  <a:pt x="4346772" y="1855946"/>
                </a:lnTo>
                <a:lnTo>
                  <a:pt x="4401550" y="1867940"/>
                </a:lnTo>
                <a:lnTo>
                  <a:pt x="4455531" y="1880529"/>
                </a:lnTo>
                <a:lnTo>
                  <a:pt x="4508695" y="1893706"/>
                </a:lnTo>
                <a:lnTo>
                  <a:pt x="4561018" y="1907458"/>
                </a:lnTo>
                <a:lnTo>
                  <a:pt x="4612479" y="1921778"/>
                </a:lnTo>
                <a:lnTo>
                  <a:pt x="4663057" y="1936655"/>
                </a:lnTo>
                <a:lnTo>
                  <a:pt x="4712729" y="1952079"/>
                </a:lnTo>
                <a:lnTo>
                  <a:pt x="4761473" y="1968042"/>
                </a:lnTo>
                <a:lnTo>
                  <a:pt x="4809269" y="1984533"/>
                </a:lnTo>
                <a:lnTo>
                  <a:pt x="4856094" y="2001542"/>
                </a:lnTo>
                <a:lnTo>
                  <a:pt x="4901927" y="2019061"/>
                </a:lnTo>
                <a:lnTo>
                  <a:pt x="4946745" y="2037078"/>
                </a:lnTo>
                <a:lnTo>
                  <a:pt x="4990527" y="2055585"/>
                </a:lnTo>
                <a:lnTo>
                  <a:pt x="5033251" y="2074572"/>
                </a:lnTo>
                <a:lnTo>
                  <a:pt x="5074896" y="2094030"/>
                </a:lnTo>
                <a:lnTo>
                  <a:pt x="5115439" y="2113948"/>
                </a:lnTo>
                <a:lnTo>
                  <a:pt x="5154859" y="2134317"/>
                </a:lnTo>
                <a:lnTo>
                  <a:pt x="5193134" y="2155127"/>
                </a:lnTo>
                <a:lnTo>
                  <a:pt x="5230242" y="2176369"/>
                </a:lnTo>
                <a:lnTo>
                  <a:pt x="5266162" y="2198032"/>
                </a:lnTo>
                <a:lnTo>
                  <a:pt x="5300871" y="2220108"/>
                </a:lnTo>
                <a:lnTo>
                  <a:pt x="5334348" y="2242587"/>
                </a:lnTo>
                <a:lnTo>
                  <a:pt x="5366572" y="2265458"/>
                </a:lnTo>
                <a:lnTo>
                  <a:pt x="5397519" y="2288713"/>
                </a:lnTo>
                <a:lnTo>
                  <a:pt x="5455501" y="2336334"/>
                </a:lnTo>
                <a:lnTo>
                  <a:pt x="5508119" y="2385371"/>
                </a:lnTo>
                <a:lnTo>
                  <a:pt x="5555199" y="2435748"/>
                </a:lnTo>
                <a:lnTo>
                  <a:pt x="5596567" y="2487387"/>
                </a:lnTo>
                <a:lnTo>
                  <a:pt x="5632048" y="2540212"/>
                </a:lnTo>
                <a:lnTo>
                  <a:pt x="5661469" y="2594143"/>
                </a:lnTo>
                <a:lnTo>
                  <a:pt x="5684655" y="2649105"/>
                </a:lnTo>
                <a:lnTo>
                  <a:pt x="5701432" y="2705020"/>
                </a:lnTo>
                <a:lnTo>
                  <a:pt x="5711626" y="2761811"/>
                </a:lnTo>
                <a:lnTo>
                  <a:pt x="5715063" y="2819400"/>
                </a:lnTo>
                <a:lnTo>
                  <a:pt x="5714200" y="2848283"/>
                </a:lnTo>
                <a:lnTo>
                  <a:pt x="5707363" y="2905471"/>
                </a:lnTo>
                <a:lnTo>
                  <a:pt x="5693856" y="2961823"/>
                </a:lnTo>
                <a:lnTo>
                  <a:pt x="5673852" y="3017262"/>
                </a:lnTo>
                <a:lnTo>
                  <a:pt x="5647527" y="3071711"/>
                </a:lnTo>
                <a:lnTo>
                  <a:pt x="5615054" y="3125091"/>
                </a:lnTo>
                <a:lnTo>
                  <a:pt x="5576608" y="3177327"/>
                </a:lnTo>
                <a:lnTo>
                  <a:pt x="5532362" y="3228339"/>
                </a:lnTo>
                <a:lnTo>
                  <a:pt x="5482491" y="3278052"/>
                </a:lnTo>
                <a:lnTo>
                  <a:pt x="5427170" y="3326387"/>
                </a:lnTo>
                <a:lnTo>
                  <a:pt x="5366572" y="3373267"/>
                </a:lnTo>
                <a:lnTo>
                  <a:pt x="5334348" y="3396137"/>
                </a:lnTo>
                <a:lnTo>
                  <a:pt x="5300871" y="3418615"/>
                </a:lnTo>
                <a:lnTo>
                  <a:pt x="5266162" y="3440690"/>
                </a:lnTo>
                <a:lnTo>
                  <a:pt x="5230242" y="3462353"/>
                </a:lnTo>
                <a:lnTo>
                  <a:pt x="5193134" y="3483594"/>
                </a:lnTo>
                <a:lnTo>
                  <a:pt x="5154859" y="3504404"/>
                </a:lnTo>
                <a:lnTo>
                  <a:pt x="5115439" y="3524772"/>
                </a:lnTo>
                <a:lnTo>
                  <a:pt x="5074896" y="3544690"/>
                </a:lnTo>
                <a:lnTo>
                  <a:pt x="5033251" y="3564147"/>
                </a:lnTo>
                <a:lnTo>
                  <a:pt x="4990527" y="3583134"/>
                </a:lnTo>
                <a:lnTo>
                  <a:pt x="4946745" y="3601642"/>
                </a:lnTo>
                <a:lnTo>
                  <a:pt x="4901927" y="3619659"/>
                </a:lnTo>
                <a:lnTo>
                  <a:pt x="4856094" y="3637178"/>
                </a:lnTo>
                <a:lnTo>
                  <a:pt x="4809269" y="3654188"/>
                </a:lnTo>
                <a:lnTo>
                  <a:pt x="4761473" y="3670679"/>
                </a:lnTo>
                <a:lnTo>
                  <a:pt x="4712729" y="3686642"/>
                </a:lnTo>
                <a:lnTo>
                  <a:pt x="4663057" y="3702067"/>
                </a:lnTo>
                <a:lnTo>
                  <a:pt x="4612479" y="3716945"/>
                </a:lnTo>
                <a:lnTo>
                  <a:pt x="4561018" y="3731265"/>
                </a:lnTo>
                <a:lnTo>
                  <a:pt x="4508695" y="3745018"/>
                </a:lnTo>
                <a:lnTo>
                  <a:pt x="4455531" y="3758195"/>
                </a:lnTo>
                <a:lnTo>
                  <a:pt x="4401550" y="3770786"/>
                </a:lnTo>
                <a:lnTo>
                  <a:pt x="4346772" y="3782781"/>
                </a:lnTo>
                <a:lnTo>
                  <a:pt x="4291218" y="3794170"/>
                </a:lnTo>
                <a:lnTo>
                  <a:pt x="4234912" y="3804943"/>
                </a:lnTo>
                <a:lnTo>
                  <a:pt x="4177875" y="3815092"/>
                </a:lnTo>
                <a:lnTo>
                  <a:pt x="4120128" y="3824606"/>
                </a:lnTo>
                <a:lnTo>
                  <a:pt x="4061694" y="3833476"/>
                </a:lnTo>
                <a:lnTo>
                  <a:pt x="4002593" y="3841692"/>
                </a:lnTo>
                <a:lnTo>
                  <a:pt x="3942849" y="3849244"/>
                </a:lnTo>
                <a:lnTo>
                  <a:pt x="3882481" y="3856123"/>
                </a:lnTo>
                <a:lnTo>
                  <a:pt x="3821514" y="3862319"/>
                </a:lnTo>
                <a:lnTo>
                  <a:pt x="3759967" y="3867822"/>
                </a:lnTo>
                <a:lnTo>
                  <a:pt x="3697864" y="3872623"/>
                </a:lnTo>
                <a:lnTo>
                  <a:pt x="3635225" y="3876711"/>
                </a:lnTo>
                <a:lnTo>
                  <a:pt x="3572072" y="3880078"/>
                </a:lnTo>
                <a:lnTo>
                  <a:pt x="3508428" y="3882714"/>
                </a:lnTo>
                <a:lnTo>
                  <a:pt x="3444314" y="3884609"/>
                </a:lnTo>
                <a:lnTo>
                  <a:pt x="3379752" y="3885753"/>
                </a:lnTo>
                <a:lnTo>
                  <a:pt x="3314763" y="3886136"/>
                </a:lnTo>
                <a:lnTo>
                  <a:pt x="3249768" y="3885753"/>
                </a:lnTo>
                <a:lnTo>
                  <a:pt x="3185200" y="3884609"/>
                </a:lnTo>
                <a:lnTo>
                  <a:pt x="3121081" y="3882714"/>
                </a:lnTo>
                <a:lnTo>
                  <a:pt x="3057432" y="3880078"/>
                </a:lnTo>
                <a:lnTo>
                  <a:pt x="2994275" y="3876711"/>
                </a:lnTo>
                <a:lnTo>
                  <a:pt x="2931632" y="3872623"/>
                </a:lnTo>
                <a:lnTo>
                  <a:pt x="2869524" y="3867822"/>
                </a:lnTo>
                <a:lnTo>
                  <a:pt x="2807974" y="3862319"/>
                </a:lnTo>
                <a:lnTo>
                  <a:pt x="2747004" y="3856123"/>
                </a:lnTo>
                <a:lnTo>
                  <a:pt x="2686634" y="3849244"/>
                </a:lnTo>
                <a:lnTo>
                  <a:pt x="2626887" y="3841692"/>
                </a:lnTo>
                <a:lnTo>
                  <a:pt x="2567784" y="3833476"/>
                </a:lnTo>
                <a:lnTo>
                  <a:pt x="2509347" y="3824606"/>
                </a:lnTo>
                <a:lnTo>
                  <a:pt x="2451599" y="3815092"/>
                </a:lnTo>
                <a:lnTo>
                  <a:pt x="2394560" y="3804943"/>
                </a:lnTo>
                <a:lnTo>
                  <a:pt x="2338253" y="3794170"/>
                </a:lnTo>
                <a:lnTo>
                  <a:pt x="2282699" y="3782781"/>
                </a:lnTo>
                <a:lnTo>
                  <a:pt x="2227920" y="3770786"/>
                </a:lnTo>
                <a:lnTo>
                  <a:pt x="2173938" y="3758195"/>
                </a:lnTo>
                <a:lnTo>
                  <a:pt x="2120775" y="3745018"/>
                </a:lnTo>
                <a:lnTo>
                  <a:pt x="2068452" y="3731265"/>
                </a:lnTo>
                <a:lnTo>
                  <a:pt x="2016991" y="3716945"/>
                </a:lnTo>
                <a:lnTo>
                  <a:pt x="1966414" y="3702067"/>
                </a:lnTo>
                <a:lnTo>
                  <a:pt x="1916742" y="3686642"/>
                </a:lnTo>
                <a:lnTo>
                  <a:pt x="1867998" y="3670679"/>
                </a:lnTo>
                <a:lnTo>
                  <a:pt x="1820203" y="3654188"/>
                </a:lnTo>
                <a:lnTo>
                  <a:pt x="1773379" y="3637178"/>
                </a:lnTo>
                <a:lnTo>
                  <a:pt x="1727548" y="3619659"/>
                </a:lnTo>
                <a:lnTo>
                  <a:pt x="1682731" y="3601642"/>
                </a:lnTo>
                <a:lnTo>
                  <a:pt x="1638951" y="3583134"/>
                </a:lnTo>
                <a:lnTo>
                  <a:pt x="1596228" y="3564147"/>
                </a:lnTo>
                <a:lnTo>
                  <a:pt x="1554585" y="3544690"/>
                </a:lnTo>
                <a:lnTo>
                  <a:pt x="1514044" y="3524772"/>
                </a:lnTo>
                <a:lnTo>
                  <a:pt x="1474626" y="3504404"/>
                </a:lnTo>
                <a:lnTo>
                  <a:pt x="1436353" y="3483594"/>
                </a:lnTo>
                <a:lnTo>
                  <a:pt x="1399246" y="3462353"/>
                </a:lnTo>
                <a:lnTo>
                  <a:pt x="1363329" y="3440690"/>
                </a:lnTo>
                <a:lnTo>
                  <a:pt x="1328621" y="3418615"/>
                </a:lnTo>
                <a:lnTo>
                  <a:pt x="1295146" y="3396137"/>
                </a:lnTo>
                <a:lnTo>
                  <a:pt x="1262925" y="3373267"/>
                </a:lnTo>
                <a:lnTo>
                  <a:pt x="1231979" y="3350014"/>
                </a:lnTo>
                <a:lnTo>
                  <a:pt x="1174002" y="3302396"/>
                </a:lnTo>
                <a:lnTo>
                  <a:pt x="1121388" y="3253363"/>
                </a:lnTo>
                <a:lnTo>
                  <a:pt x="1074312" y="3202991"/>
                </a:lnTo>
                <a:lnTo>
                  <a:pt x="1032947" y="3151357"/>
                </a:lnTo>
                <a:lnTo>
                  <a:pt x="997469" y="3098539"/>
                </a:lnTo>
                <a:lnTo>
                  <a:pt x="968051" y="3044615"/>
                </a:lnTo>
                <a:lnTo>
                  <a:pt x="944868" y="2989661"/>
                </a:lnTo>
                <a:lnTo>
                  <a:pt x="928092" y="2933756"/>
                </a:lnTo>
                <a:lnTo>
                  <a:pt x="917899" y="2876976"/>
                </a:lnTo>
                <a:lnTo>
                  <a:pt x="914463" y="28194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782" y="-69863"/>
            <a:ext cx="7232650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have</a:t>
            </a:r>
            <a:r>
              <a:rPr sz="32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shown</a:t>
            </a:r>
            <a:r>
              <a:rPr sz="3200" spc="-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before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are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undecidable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5096" y="4029455"/>
            <a:ext cx="16300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0" dirty="0">
                <a:solidFill>
                  <a:srgbClr val="808080"/>
                </a:solidFill>
                <a:latin typeface="Comic Sans MS"/>
                <a:cs typeface="Comic Sans MS"/>
              </a:rPr>
              <a:t>Decidable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4860" y="2455544"/>
            <a:ext cx="3070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50" dirty="0">
                <a:solidFill>
                  <a:srgbClr val="808080"/>
                </a:solidFill>
                <a:latin typeface="Comic Sans MS"/>
                <a:cs typeface="Comic Sans MS"/>
              </a:rPr>
              <a:t>Turing-</a:t>
            </a:r>
            <a:r>
              <a:rPr sz="2750" spc="-10" dirty="0">
                <a:solidFill>
                  <a:srgbClr val="808080"/>
                </a:solidFill>
                <a:latin typeface="Comic Sans MS"/>
                <a:cs typeface="Comic Sans MS"/>
              </a:rPr>
              <a:t>Acceptable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6419" y="2353415"/>
            <a:ext cx="314960" cy="698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i="1" spc="-95" dirty="0">
                <a:latin typeface="Comic Sans MS"/>
                <a:cs typeface="Comic Sans MS"/>
              </a:rPr>
              <a:t>L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56935" y="1657549"/>
            <a:ext cx="270510" cy="0"/>
          </a:xfrm>
          <a:custGeom>
            <a:avLst/>
            <a:gdLst/>
            <a:ahLst/>
            <a:cxnLst/>
            <a:rect l="l" t="t" r="r" b="b"/>
            <a:pathLst>
              <a:path w="270509">
                <a:moveTo>
                  <a:pt x="0" y="0"/>
                </a:moveTo>
                <a:lnTo>
                  <a:pt x="269991" y="0"/>
                </a:lnTo>
              </a:path>
            </a:pathLst>
          </a:custGeom>
          <a:ln w="23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19419" y="1572646"/>
            <a:ext cx="311785" cy="6985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400" i="1" spc="-120" dirty="0">
                <a:latin typeface="Comic Sans MS"/>
                <a:cs typeface="Comic Sans MS"/>
              </a:rPr>
              <a:t>L</a:t>
            </a:r>
            <a:endParaRPr sz="4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844" y="5805970"/>
            <a:ext cx="7737475" cy="698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01980" algn="l"/>
              </a:tabLst>
            </a:pPr>
            <a:r>
              <a:rPr sz="6600" i="1" spc="-75" baseline="-5050" dirty="0">
                <a:latin typeface="Comic Sans MS"/>
                <a:cs typeface="Comic Sans MS"/>
              </a:rPr>
              <a:t>L</a:t>
            </a:r>
            <a:r>
              <a:rPr sz="6600" i="1" baseline="-5050" dirty="0">
                <a:latin typeface="Comic Sans MS"/>
                <a:cs typeface="Comic Sans MS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Turing-Acceptable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undecidable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5626" y="2133531"/>
            <a:ext cx="4272280" cy="2677160"/>
            <a:chOff x="2595626" y="2133531"/>
            <a:chExt cx="4272280" cy="2677160"/>
          </a:xfrm>
        </p:grpSpPr>
        <p:sp>
          <p:nvSpPr>
            <p:cNvPr id="3" name="object 3"/>
            <p:cNvSpPr/>
            <p:nvPr/>
          </p:nvSpPr>
          <p:spPr>
            <a:xfrm>
              <a:off x="3129026" y="2138299"/>
              <a:ext cx="3733800" cy="2667000"/>
            </a:xfrm>
            <a:custGeom>
              <a:avLst/>
              <a:gdLst/>
              <a:ahLst/>
              <a:cxnLst/>
              <a:rect l="l" t="t" r="r" b="b"/>
              <a:pathLst>
                <a:path w="3733800" h="2667000">
                  <a:moveTo>
                    <a:pt x="0" y="2667000"/>
                  </a:moveTo>
                  <a:lnTo>
                    <a:pt x="3733800" y="26670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5626" y="2659761"/>
              <a:ext cx="3890967" cy="209931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08710" y="1368931"/>
            <a:ext cx="7654290" cy="50863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2030095" algn="r">
              <a:lnSpc>
                <a:spcPct val="100000"/>
              </a:lnSpc>
              <a:spcBef>
                <a:spcPts val="555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Machine</a:t>
            </a:r>
            <a:r>
              <a:rPr sz="3200" spc="-95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r>
              <a:rPr sz="3200" spc="3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6075" i="1" spc="-75" baseline="-2057" dirty="0">
                <a:latin typeface="Comic Sans MS"/>
                <a:cs typeface="Comic Sans MS"/>
              </a:rPr>
              <a:t>L</a:t>
            </a:r>
            <a:endParaRPr sz="6075" baseline="-2057">
              <a:latin typeface="Comic Sans MS"/>
              <a:cs typeface="Comic Sans MS"/>
            </a:endParaRPr>
          </a:p>
          <a:p>
            <a:pPr marR="2021839" algn="r">
              <a:lnSpc>
                <a:spcPct val="100000"/>
              </a:lnSpc>
              <a:spcBef>
                <a:spcPts val="380"/>
              </a:spcBef>
            </a:pPr>
            <a:r>
              <a:rPr sz="5400" i="1" spc="-15" baseline="13117" dirty="0">
                <a:latin typeface="Comic Sans MS"/>
                <a:cs typeface="Comic Sans MS"/>
              </a:rPr>
              <a:t>q</a:t>
            </a:r>
            <a:r>
              <a:rPr sz="2100" i="1" spc="-10" dirty="0">
                <a:latin typeface="Comic Sans MS"/>
                <a:cs typeface="Comic Sans MS"/>
              </a:rPr>
              <a:t>accept</a:t>
            </a:r>
            <a:endParaRPr sz="2100">
              <a:latin typeface="Comic Sans MS"/>
              <a:cs typeface="Comic Sans MS"/>
            </a:endParaRPr>
          </a:p>
          <a:p>
            <a:pPr marL="50800" marR="6454140">
              <a:lnSpc>
                <a:spcPct val="121300"/>
              </a:lnSpc>
              <a:spcBef>
                <a:spcPts val="68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Input string</a:t>
            </a:r>
            <a:endParaRPr sz="3200">
              <a:latin typeface="Comic Sans MS"/>
              <a:cs typeface="Comic Sans MS"/>
            </a:endParaRPr>
          </a:p>
          <a:p>
            <a:pPr marR="2054860" algn="r">
              <a:lnSpc>
                <a:spcPct val="100000"/>
              </a:lnSpc>
              <a:spcBef>
                <a:spcPts val="2515"/>
              </a:spcBef>
            </a:pPr>
            <a:r>
              <a:rPr sz="5175" i="1" spc="-15" baseline="13687" dirty="0">
                <a:latin typeface="Comic Sans MS"/>
                <a:cs typeface="Comic Sans MS"/>
              </a:rPr>
              <a:t>q</a:t>
            </a:r>
            <a:r>
              <a:rPr sz="2000" i="1" spc="-10" dirty="0">
                <a:latin typeface="Comic Sans MS"/>
                <a:cs typeface="Comic Sans MS"/>
              </a:rPr>
              <a:t>reject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>
              <a:latin typeface="Comic Sans MS"/>
              <a:cs typeface="Comic Sans MS"/>
            </a:endParaRPr>
          </a:p>
          <a:p>
            <a:pPr marL="50800" marR="17780">
              <a:lnSpc>
                <a:spcPct val="1213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possible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 for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some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enters</a:t>
            </a:r>
            <a:r>
              <a:rPr sz="3200" spc="-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 infinite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loop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131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Turing-Acceptable</a:t>
            </a:r>
            <a:r>
              <a:rPr sz="3200" spc="-25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2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6075" i="1" baseline="-8230" dirty="0">
                <a:latin typeface="Comic Sans MS"/>
                <a:cs typeface="Comic Sans MS"/>
              </a:rPr>
              <a:t>L</a:t>
            </a:r>
            <a:r>
              <a:rPr sz="6075" i="1" spc="187" baseline="-8230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94" y="276019"/>
            <a:ext cx="3104155" cy="28432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200" y="304800"/>
            <a:ext cx="3228975" cy="25241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79876" y="1370075"/>
            <a:ext cx="1689100" cy="622300"/>
            <a:chOff x="3579876" y="1370075"/>
            <a:chExt cx="1689100" cy="622300"/>
          </a:xfrm>
        </p:grpSpPr>
        <p:sp>
          <p:nvSpPr>
            <p:cNvPr id="5" name="object 5"/>
            <p:cNvSpPr/>
            <p:nvPr/>
          </p:nvSpPr>
          <p:spPr>
            <a:xfrm>
              <a:off x="3586226" y="137642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1371600" y="0"/>
                  </a:moveTo>
                  <a:lnTo>
                    <a:pt x="1371600" y="152273"/>
                  </a:lnTo>
                  <a:lnTo>
                    <a:pt x="0" y="152273"/>
                  </a:lnTo>
                  <a:lnTo>
                    <a:pt x="0" y="457200"/>
                  </a:lnTo>
                  <a:lnTo>
                    <a:pt x="1371600" y="457200"/>
                  </a:lnTo>
                  <a:lnTo>
                    <a:pt x="1371600" y="609600"/>
                  </a:lnTo>
                  <a:lnTo>
                    <a:pt x="1676400" y="3048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6226" y="1376425"/>
              <a:ext cx="1676400" cy="609600"/>
            </a:xfrm>
            <a:custGeom>
              <a:avLst/>
              <a:gdLst/>
              <a:ahLst/>
              <a:cxnLst/>
              <a:rect l="l" t="t" r="r" b="b"/>
              <a:pathLst>
                <a:path w="1676400" h="609600">
                  <a:moveTo>
                    <a:pt x="0" y="152273"/>
                  </a:moveTo>
                  <a:lnTo>
                    <a:pt x="1371600" y="152273"/>
                  </a:lnTo>
                  <a:lnTo>
                    <a:pt x="1371600" y="0"/>
                  </a:lnTo>
                  <a:lnTo>
                    <a:pt x="1676400" y="304800"/>
                  </a:lnTo>
                  <a:lnTo>
                    <a:pt x="1371600" y="609600"/>
                  </a:lnTo>
                  <a:lnTo>
                    <a:pt x="1371600" y="457200"/>
                  </a:lnTo>
                  <a:lnTo>
                    <a:pt x="0" y="457200"/>
                  </a:lnTo>
                  <a:lnTo>
                    <a:pt x="0" y="1522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4114800"/>
            <a:ext cx="3228975" cy="252412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627876" y="2894076"/>
            <a:ext cx="774700" cy="1079500"/>
            <a:chOff x="6627876" y="2894076"/>
            <a:chExt cx="774700" cy="1079500"/>
          </a:xfrm>
        </p:grpSpPr>
        <p:sp>
          <p:nvSpPr>
            <p:cNvPr id="9" name="object 9"/>
            <p:cNvSpPr/>
            <p:nvPr/>
          </p:nvSpPr>
          <p:spPr>
            <a:xfrm>
              <a:off x="6634226" y="2900426"/>
              <a:ext cx="762000" cy="1066800"/>
            </a:xfrm>
            <a:custGeom>
              <a:avLst/>
              <a:gdLst/>
              <a:ahLst/>
              <a:cxnLst/>
              <a:rect l="l" t="t" r="r" b="b"/>
              <a:pathLst>
                <a:path w="762000" h="1066800">
                  <a:moveTo>
                    <a:pt x="571500" y="0"/>
                  </a:moveTo>
                  <a:lnTo>
                    <a:pt x="190500" y="0"/>
                  </a:lnTo>
                  <a:lnTo>
                    <a:pt x="190500" y="685800"/>
                  </a:lnTo>
                  <a:lnTo>
                    <a:pt x="0" y="685800"/>
                  </a:lnTo>
                  <a:lnTo>
                    <a:pt x="381000" y="1066800"/>
                  </a:lnTo>
                  <a:lnTo>
                    <a:pt x="762000" y="685800"/>
                  </a:lnTo>
                  <a:lnTo>
                    <a:pt x="571500" y="6858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34226" y="2900426"/>
              <a:ext cx="762000" cy="1066800"/>
            </a:xfrm>
            <a:custGeom>
              <a:avLst/>
              <a:gdLst/>
              <a:ahLst/>
              <a:cxnLst/>
              <a:rect l="l" t="t" r="r" b="b"/>
              <a:pathLst>
                <a:path w="762000" h="1066800">
                  <a:moveTo>
                    <a:pt x="0" y="685800"/>
                  </a:moveTo>
                  <a:lnTo>
                    <a:pt x="190500" y="685800"/>
                  </a:lnTo>
                  <a:lnTo>
                    <a:pt x="190500" y="0"/>
                  </a:lnTo>
                  <a:lnTo>
                    <a:pt x="571500" y="0"/>
                  </a:lnTo>
                  <a:lnTo>
                    <a:pt x="571500" y="685800"/>
                  </a:lnTo>
                  <a:lnTo>
                    <a:pt x="762000" y="685800"/>
                  </a:lnTo>
                  <a:lnTo>
                    <a:pt x="381000" y="1066800"/>
                  </a:lnTo>
                  <a:lnTo>
                    <a:pt x="0" y="685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51276" y="5180076"/>
            <a:ext cx="2070100" cy="774700"/>
            <a:chOff x="3351276" y="5180076"/>
            <a:chExt cx="2070100" cy="774700"/>
          </a:xfrm>
        </p:grpSpPr>
        <p:sp>
          <p:nvSpPr>
            <p:cNvPr id="12" name="object 12"/>
            <p:cNvSpPr/>
            <p:nvPr/>
          </p:nvSpPr>
          <p:spPr>
            <a:xfrm>
              <a:off x="3357626" y="5186426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380873" y="0"/>
                  </a:moveTo>
                  <a:lnTo>
                    <a:pt x="0" y="381000"/>
                  </a:lnTo>
                  <a:lnTo>
                    <a:pt x="380873" y="761936"/>
                  </a:lnTo>
                  <a:lnTo>
                    <a:pt x="380873" y="571436"/>
                  </a:lnTo>
                  <a:lnTo>
                    <a:pt x="2057400" y="571436"/>
                  </a:lnTo>
                  <a:lnTo>
                    <a:pt x="2057400" y="190500"/>
                  </a:lnTo>
                  <a:lnTo>
                    <a:pt x="380873" y="190500"/>
                  </a:lnTo>
                  <a:lnTo>
                    <a:pt x="38087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7626" y="5186426"/>
              <a:ext cx="2057400" cy="762000"/>
            </a:xfrm>
            <a:custGeom>
              <a:avLst/>
              <a:gdLst/>
              <a:ahLst/>
              <a:cxnLst/>
              <a:rect l="l" t="t" r="r" b="b"/>
              <a:pathLst>
                <a:path w="2057400" h="762000">
                  <a:moveTo>
                    <a:pt x="0" y="381000"/>
                  </a:moveTo>
                  <a:lnTo>
                    <a:pt x="380873" y="0"/>
                  </a:lnTo>
                  <a:lnTo>
                    <a:pt x="380873" y="190500"/>
                  </a:lnTo>
                  <a:lnTo>
                    <a:pt x="2057400" y="190500"/>
                  </a:lnTo>
                  <a:lnTo>
                    <a:pt x="2057400" y="571436"/>
                  </a:lnTo>
                  <a:lnTo>
                    <a:pt x="380873" y="571436"/>
                  </a:lnTo>
                  <a:lnTo>
                    <a:pt x="380873" y="761936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3697" y="4310062"/>
            <a:ext cx="1232296" cy="21669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800" y="2914650"/>
            <a:ext cx="276225" cy="2762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00650" y="6191250"/>
            <a:ext cx="27622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0" y="151511"/>
            <a:ext cx="3390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Halting</a:t>
            </a:r>
            <a:r>
              <a:rPr sz="36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457" y="853757"/>
            <a:ext cx="8536305" cy="26638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806450" indent="-343535">
              <a:lnSpc>
                <a:spcPts val="3829"/>
              </a:lnSpc>
              <a:spcBef>
                <a:spcPts val="260"/>
              </a:spcBef>
            </a:pP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Input:</a:t>
            </a:r>
            <a:r>
              <a:rPr sz="3200" b="1" spc="-50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</a:t>
            </a:r>
            <a:r>
              <a:rPr sz="3200" spc="3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program</a:t>
            </a:r>
            <a:r>
              <a:rPr sz="3200" spc="-135" dirty="0">
                <a:latin typeface="Comic Sans MS"/>
                <a:cs typeface="Comic Sans MS"/>
              </a:rPr>
              <a:t>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200" i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in</a:t>
            </a:r>
            <a:r>
              <a:rPr sz="3200" spc="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some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programming </a:t>
            </a:r>
            <a:r>
              <a:rPr sz="3200" dirty="0">
                <a:latin typeface="Comic Sans MS"/>
                <a:cs typeface="Comic Sans MS"/>
              </a:rPr>
              <a:t>language</a:t>
            </a:r>
            <a:r>
              <a:rPr sz="3200" spc="-1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and</a:t>
            </a:r>
            <a:r>
              <a:rPr sz="3200" spc="-5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input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 </a:t>
            </a:r>
            <a:r>
              <a:rPr sz="3200" dirty="0">
                <a:latin typeface="Comic Sans MS"/>
                <a:cs typeface="Comic Sans MS"/>
              </a:rPr>
              <a:t>for</a:t>
            </a:r>
            <a:r>
              <a:rPr sz="3200" spc="-70" dirty="0"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endParaRPr sz="3200">
              <a:latin typeface="Comic Sans MS"/>
              <a:cs typeface="Comic Sans MS"/>
            </a:endParaRPr>
          </a:p>
          <a:p>
            <a:pPr marL="355600" marR="104775" indent="-343535">
              <a:lnSpc>
                <a:spcPts val="3829"/>
              </a:lnSpc>
              <a:spcBef>
                <a:spcPts val="750"/>
              </a:spcBef>
            </a:pP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Output:</a:t>
            </a:r>
            <a:r>
              <a:rPr sz="3200" b="1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Does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P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go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into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an</a:t>
            </a:r>
            <a:r>
              <a:rPr sz="3200" spc="-1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infinite</a:t>
            </a:r>
            <a:r>
              <a:rPr sz="3200" spc="-16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loop</a:t>
            </a:r>
            <a:r>
              <a:rPr sz="3200" spc="-45" dirty="0">
                <a:latin typeface="Comic Sans MS"/>
                <a:cs typeface="Comic Sans MS"/>
              </a:rPr>
              <a:t> </a:t>
            </a:r>
            <a:r>
              <a:rPr sz="3200" spc="-20" dirty="0">
                <a:latin typeface="Comic Sans MS"/>
                <a:cs typeface="Comic Sans MS"/>
              </a:rPr>
              <a:t>when </a:t>
            </a:r>
            <a:r>
              <a:rPr sz="3200" dirty="0">
                <a:latin typeface="Comic Sans MS"/>
                <a:cs typeface="Comic Sans MS"/>
              </a:rPr>
              <a:t>given</a:t>
            </a:r>
            <a:r>
              <a:rPr sz="3200" spc="-7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I?</a:t>
            </a:r>
            <a:r>
              <a:rPr sz="3200" spc="-8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or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it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finish.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200" b="1" spc="-10" dirty="0">
                <a:latin typeface="Comic Sans MS"/>
                <a:cs typeface="Comic Sans MS"/>
              </a:rPr>
              <a:t>true</a:t>
            </a:r>
            <a:r>
              <a:rPr sz="3200" b="1" spc="-4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if</a:t>
            </a:r>
            <a:r>
              <a:rPr sz="3200" spc="50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</a:t>
            </a:r>
            <a:r>
              <a:rPr sz="3200" i="1" spc="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terminates;</a:t>
            </a:r>
            <a:r>
              <a:rPr sz="3200" spc="-145" dirty="0">
                <a:latin typeface="Comic Sans MS"/>
                <a:cs typeface="Comic Sans MS"/>
              </a:rPr>
              <a:t> </a:t>
            </a:r>
            <a:r>
              <a:rPr sz="3200" b="1" dirty="0">
                <a:latin typeface="Comic Sans MS"/>
                <a:cs typeface="Comic Sans MS"/>
              </a:rPr>
              <a:t>false</a:t>
            </a:r>
            <a:r>
              <a:rPr sz="3200" b="1" spc="-46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if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</a:t>
            </a:r>
            <a:r>
              <a:rPr sz="3200" i="1" spc="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mic Sans MS"/>
                <a:cs typeface="Comic Sans MS"/>
              </a:rPr>
              <a:t>runs</a:t>
            </a:r>
            <a:r>
              <a:rPr sz="3200" spc="-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forever.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57" y="287477"/>
            <a:ext cx="8182609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will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prove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two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particular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unsolvable/undecidable: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437" y="2432685"/>
            <a:ext cx="7785734" cy="354266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037590">
              <a:lnSpc>
                <a:spcPct val="100000"/>
              </a:lnSpc>
              <a:spcBef>
                <a:spcPts val="143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Membership</a:t>
            </a:r>
            <a:r>
              <a:rPr sz="3200" spc="-1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  <a:p>
            <a:pPr marL="209550">
              <a:lnSpc>
                <a:spcPct val="100000"/>
              </a:lnSpc>
              <a:spcBef>
                <a:spcPts val="1345"/>
              </a:spcBef>
            </a:pPr>
            <a:r>
              <a:rPr sz="3200" spc="55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1800" spc="55" dirty="0">
                <a:solidFill>
                  <a:srgbClr val="3333CC"/>
                </a:solidFill>
                <a:latin typeface="Calibri"/>
                <a:cs typeface="Calibri"/>
              </a:rPr>
              <a:t>TM</a:t>
            </a:r>
            <a:r>
              <a:rPr sz="3200" spc="55" dirty="0">
                <a:solidFill>
                  <a:srgbClr val="3333CC"/>
                </a:solidFill>
                <a:latin typeface="Calibri"/>
                <a:cs typeface="Calibri"/>
              </a:rPr>
              <a:t>=</a:t>
            </a:r>
            <a:r>
              <a:rPr sz="3200" spc="-8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{&lt;M,w&gt;|</a:t>
            </a:r>
            <a:r>
              <a:rPr sz="3200" spc="-10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M</a:t>
            </a:r>
            <a:r>
              <a:rPr sz="3200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3200" spc="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3200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750" spc="-185" dirty="0">
                <a:solidFill>
                  <a:srgbClr val="3333CC"/>
                </a:solidFill>
                <a:latin typeface="Verdana"/>
                <a:cs typeface="Verdana"/>
              </a:rPr>
              <a:t>TM</a:t>
            </a:r>
            <a:r>
              <a:rPr sz="2750" spc="-13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3200" spc="-8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M</a:t>
            </a:r>
            <a:r>
              <a:rPr sz="3200" spc="5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accepts</a:t>
            </a:r>
            <a:r>
              <a:rPr sz="3200" spc="-9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alibri"/>
                <a:cs typeface="Calibri"/>
              </a:rPr>
              <a:t>w}.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90"/>
              </a:spcBef>
            </a:pPr>
            <a:endParaRPr sz="3200">
              <a:latin typeface="Calibri"/>
              <a:cs typeface="Calibri"/>
            </a:endParaRPr>
          </a:p>
          <a:p>
            <a:pPr marL="111379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Halting</a:t>
            </a:r>
            <a:r>
              <a:rPr sz="3200" spc="-1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645"/>
              </a:spcBef>
            </a:pPr>
            <a:r>
              <a:rPr sz="3200" spc="-40" dirty="0">
                <a:solidFill>
                  <a:srgbClr val="3333CC"/>
                </a:solidFill>
                <a:latin typeface="Calibri"/>
                <a:cs typeface="Calibri"/>
              </a:rPr>
              <a:t>HALT</a:t>
            </a:r>
            <a:r>
              <a:rPr sz="1800" spc="-40" dirty="0">
                <a:solidFill>
                  <a:srgbClr val="3333CC"/>
                </a:solidFill>
                <a:latin typeface="Calibri"/>
                <a:cs typeface="Calibri"/>
              </a:rPr>
              <a:t>TM</a:t>
            </a:r>
            <a:r>
              <a:rPr sz="1800" spc="-2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=</a:t>
            </a:r>
            <a:r>
              <a:rPr sz="3200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{&lt;M,w&gt;|</a:t>
            </a:r>
            <a:r>
              <a:rPr sz="3200" spc="-9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M</a:t>
            </a:r>
            <a:r>
              <a:rPr sz="3200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3200" spc="-1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a </a:t>
            </a:r>
            <a:r>
              <a:rPr sz="2750" spc="-185" dirty="0">
                <a:solidFill>
                  <a:srgbClr val="3333CC"/>
                </a:solidFill>
                <a:latin typeface="Verdana"/>
                <a:cs typeface="Verdana"/>
              </a:rPr>
              <a:t>TM</a:t>
            </a:r>
            <a:r>
              <a:rPr sz="2750" spc="-45" dirty="0">
                <a:solidFill>
                  <a:srgbClr val="3333CC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3200" spc="-7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M</a:t>
            </a:r>
            <a:r>
              <a:rPr sz="3200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halts</a:t>
            </a:r>
            <a:r>
              <a:rPr sz="3200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3200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alibri"/>
                <a:cs typeface="Calibri"/>
              </a:rPr>
              <a:t>w}.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8543925" cy="1057275"/>
            <a:chOff x="123825" y="990600"/>
            <a:chExt cx="854392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23619"/>
            <a:ext cx="52273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Tahoma"/>
                <a:cs typeface="Tahoma"/>
              </a:rPr>
              <a:t>Membership</a:t>
            </a:r>
            <a:r>
              <a:rPr spc="-1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pc="-10" dirty="0">
                <a:solidFill>
                  <a:srgbClr val="333399"/>
                </a:solidFill>
                <a:latin typeface="Tahoma"/>
                <a:cs typeface="Tahoma"/>
              </a:rPr>
              <a:t>Problem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4661" y="2053907"/>
            <a:ext cx="7338695" cy="2205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93700" algn="l"/>
              </a:tabLst>
            </a:pP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775" baseline="-18018" dirty="0">
                <a:solidFill>
                  <a:srgbClr val="333399"/>
                </a:solidFill>
                <a:latin typeface="Tahoma"/>
                <a:cs typeface="Tahoma"/>
              </a:rPr>
              <a:t>TM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={&lt;M,w&gt;|</a:t>
            </a:r>
            <a:r>
              <a:rPr sz="2750" spc="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750" spc="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is</a:t>
            </a:r>
            <a:r>
              <a:rPr sz="2750" spc="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75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TM</a:t>
            </a:r>
            <a:r>
              <a:rPr sz="275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and</a:t>
            </a:r>
            <a:r>
              <a:rPr sz="2750" spc="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750" spc="5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accepts</a:t>
            </a:r>
            <a:r>
              <a:rPr sz="2750" spc="20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w</a:t>
            </a:r>
            <a:r>
              <a:rPr sz="2750" spc="-2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spc="-50" dirty="0">
                <a:solidFill>
                  <a:srgbClr val="333399"/>
                </a:solidFill>
                <a:latin typeface="Tahoma"/>
                <a:cs typeface="Tahoma"/>
              </a:rPr>
              <a:t>}</a:t>
            </a:r>
            <a:endParaRPr sz="2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95"/>
              </a:spcBef>
              <a:buFont typeface="Wingdings"/>
              <a:buChar char=""/>
            </a:pPr>
            <a:endParaRPr sz="2750">
              <a:latin typeface="Tahoma"/>
              <a:cs typeface="Tahoma"/>
            </a:endParaRPr>
          </a:p>
          <a:p>
            <a:pPr marL="393700" indent="-342900">
              <a:lnSpc>
                <a:spcPct val="100000"/>
              </a:lnSpc>
              <a:buClr>
                <a:srgbClr val="3333CC"/>
              </a:buClr>
              <a:buSzPct val="60937"/>
              <a:buFont typeface="Wingdings"/>
              <a:buChar char=""/>
              <a:tabLst>
                <a:tab pos="393700" algn="l"/>
              </a:tabLst>
            </a:pPr>
            <a:r>
              <a:rPr sz="3200" spc="-20" dirty="0">
                <a:latin typeface="Tahoma"/>
                <a:cs typeface="Tahoma"/>
              </a:rPr>
              <a:t>Thm:</a:t>
            </a:r>
            <a:endParaRPr sz="32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740"/>
              </a:spcBef>
              <a:tabLst>
                <a:tab pos="1108710" algn="l"/>
              </a:tabLst>
            </a:pPr>
            <a:r>
              <a:rPr sz="3200" spc="-25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3150" spc="-37" baseline="-19841" dirty="0">
                <a:solidFill>
                  <a:srgbClr val="FF0000"/>
                </a:solidFill>
                <a:latin typeface="Tahoma"/>
                <a:cs typeface="Tahoma"/>
              </a:rPr>
              <a:t>TM</a:t>
            </a:r>
            <a:r>
              <a:rPr sz="3150" baseline="-19841" dirty="0">
                <a:solidFill>
                  <a:srgbClr val="FF0000"/>
                </a:solidFill>
                <a:latin typeface="Tahoma"/>
                <a:cs typeface="Tahoma"/>
              </a:rPr>
              <a:t>	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3200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un-decidable</a:t>
            </a:r>
            <a:r>
              <a:rPr sz="32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spc="-5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8543925" cy="1057275"/>
            <a:chOff x="123825" y="990600"/>
            <a:chExt cx="854392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19150"/>
                  </a:moveTo>
                  <a:lnTo>
                    <a:pt x="0" y="819150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19150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790575"/>
                  </a:lnTo>
                  <a:lnTo>
                    <a:pt x="28575" y="7905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5" y="1781175"/>
              <a:ext cx="8220075" cy="2857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62761" y="2015236"/>
            <a:ext cx="7797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i="1" spc="-120" dirty="0">
                <a:latin typeface="Calibri"/>
                <a:cs typeface="Calibri"/>
              </a:rPr>
              <a:t>(conti.)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0061" y="2410523"/>
            <a:ext cx="6471920" cy="33254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5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68300" algn="l"/>
              </a:tabLst>
            </a:pP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U=“On</a:t>
            </a:r>
            <a:r>
              <a:rPr sz="2750" spc="5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input</a:t>
            </a:r>
            <a:r>
              <a:rPr sz="2750" spc="8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&lt;M,w&gt;,</a:t>
            </a:r>
            <a:r>
              <a:rPr sz="2750" spc="1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where</a:t>
            </a:r>
            <a:r>
              <a:rPr sz="2750" spc="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750" spc="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is</a:t>
            </a:r>
            <a:r>
              <a:rPr sz="2750" spc="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750" spc="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spc="-25" dirty="0">
                <a:solidFill>
                  <a:srgbClr val="333399"/>
                </a:solidFill>
                <a:latin typeface="Tahoma"/>
                <a:cs typeface="Tahoma"/>
              </a:rPr>
              <a:t>TM</a:t>
            </a:r>
            <a:endParaRPr sz="2750">
              <a:latin typeface="Tahoma"/>
              <a:cs typeface="Tahoma"/>
            </a:endParaRPr>
          </a:p>
          <a:p>
            <a:pPr marL="940435">
              <a:lnSpc>
                <a:spcPct val="100000"/>
              </a:lnSpc>
              <a:spcBef>
                <a:spcPts val="755"/>
              </a:spcBef>
            </a:pP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and</a:t>
            </a:r>
            <a:r>
              <a:rPr sz="2750" spc="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w</a:t>
            </a:r>
            <a:r>
              <a:rPr sz="2750" spc="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is</a:t>
            </a:r>
            <a:r>
              <a:rPr sz="2750" spc="7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333399"/>
                </a:solidFill>
                <a:latin typeface="Tahoma"/>
                <a:cs typeface="Tahoma"/>
              </a:rPr>
              <a:t>a</a:t>
            </a:r>
            <a:r>
              <a:rPr sz="2750" spc="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750" spc="-10" dirty="0">
                <a:solidFill>
                  <a:srgbClr val="333399"/>
                </a:solidFill>
                <a:latin typeface="Tahoma"/>
                <a:cs typeface="Tahoma"/>
              </a:rPr>
              <a:t>string:</a:t>
            </a:r>
            <a:endParaRPr sz="2750">
              <a:latin typeface="Tahoma"/>
              <a:cs typeface="Tahoma"/>
            </a:endParaRPr>
          </a:p>
          <a:p>
            <a:pPr marL="720090" lvl="1" indent="-35179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720090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Simulate M</a:t>
            </a:r>
            <a:r>
              <a:rPr sz="2400" spc="-6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on input</a:t>
            </a:r>
            <a:r>
              <a:rPr sz="2400" spc="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w.</a:t>
            </a:r>
            <a:endParaRPr sz="2400">
              <a:latin typeface="Tahoma"/>
              <a:cs typeface="Tahoma"/>
            </a:endParaRPr>
          </a:p>
          <a:p>
            <a:pPr marL="719455" marR="166370" lvl="1" indent="-351790">
              <a:lnSpc>
                <a:spcPct val="120000"/>
              </a:lnSpc>
              <a:spcBef>
                <a:spcPts val="70"/>
              </a:spcBef>
              <a:buAutoNum type="arabicPeriod"/>
              <a:tabLst>
                <a:tab pos="1321435" algn="l"/>
              </a:tabLst>
            </a:pP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If</a:t>
            </a:r>
            <a:r>
              <a:rPr sz="2400" spc="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400" spc="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ever</a:t>
            </a:r>
            <a:r>
              <a:rPr sz="2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enters</a:t>
            </a:r>
            <a:r>
              <a:rPr sz="2400" spc="-8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its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accept</a:t>
            </a:r>
            <a:r>
              <a:rPr sz="2400" spc="-4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state,</a:t>
            </a:r>
            <a:r>
              <a:rPr sz="2400" spc="-4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accept</a:t>
            </a:r>
            <a:r>
              <a:rPr sz="2400" spc="-10" dirty="0">
                <a:solidFill>
                  <a:srgbClr val="333399"/>
                </a:solidFill>
                <a:latin typeface="Tahoma"/>
                <a:cs typeface="Tahoma"/>
              </a:rPr>
              <a:t>; 	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if</a:t>
            </a:r>
            <a:r>
              <a:rPr sz="2400" spc="9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M</a:t>
            </a:r>
            <a:r>
              <a:rPr sz="2400" spc="-2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ever</a:t>
            </a:r>
            <a:r>
              <a:rPr sz="24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enters</a:t>
            </a:r>
            <a:r>
              <a:rPr sz="2400" spc="-7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reject</a:t>
            </a:r>
            <a:r>
              <a:rPr sz="2400" spc="-3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state,</a:t>
            </a:r>
            <a:r>
              <a:rPr sz="2400" spc="-15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reject</a:t>
            </a:r>
            <a:r>
              <a:rPr sz="2400" dirty="0">
                <a:solidFill>
                  <a:srgbClr val="333399"/>
                </a:solidFill>
                <a:latin typeface="Tahoma"/>
                <a:cs typeface="Tahoma"/>
              </a:rPr>
              <a:t>.</a:t>
            </a:r>
            <a:r>
              <a:rPr sz="2400" spc="-110" dirty="0">
                <a:solidFill>
                  <a:srgbClr val="333399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Tahoma"/>
                <a:cs typeface="Tahoma"/>
              </a:rPr>
              <a:t>“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40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75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F0000"/>
                </a:solidFill>
                <a:latin typeface="Tahoma"/>
                <a:cs typeface="Tahoma"/>
              </a:rPr>
              <a:t>recognizes</a:t>
            </a:r>
            <a:r>
              <a:rPr sz="2750" spc="20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2775" baseline="-18018" dirty="0">
                <a:solidFill>
                  <a:srgbClr val="FF0000"/>
                </a:solidFill>
                <a:latin typeface="Tahoma"/>
                <a:cs typeface="Tahoma"/>
              </a:rPr>
              <a:t>TM</a:t>
            </a:r>
            <a:r>
              <a:rPr sz="2775" spc="330" baseline="-18018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F0000"/>
                </a:solidFill>
                <a:latin typeface="Tahoma"/>
                <a:cs typeface="Tahoma"/>
              </a:rPr>
              <a:t>but</a:t>
            </a:r>
            <a:r>
              <a:rPr sz="275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275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50" dirty="0">
                <a:solidFill>
                  <a:srgbClr val="FF0000"/>
                </a:solidFill>
                <a:latin typeface="Tahoma"/>
                <a:cs typeface="Tahoma"/>
              </a:rPr>
              <a:t>decides</a:t>
            </a:r>
            <a:r>
              <a:rPr sz="2750" spc="20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750" spc="-25" dirty="0">
                <a:solidFill>
                  <a:srgbClr val="FF0000"/>
                </a:solidFill>
                <a:latin typeface="Tahoma"/>
                <a:cs typeface="Tahoma"/>
              </a:rPr>
              <a:t>it!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5" y="2743258"/>
            <a:ext cx="8239198" cy="397187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951" y="4519866"/>
            <a:ext cx="61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(DFA)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1776" y="4197667"/>
            <a:ext cx="2148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8694" algn="l"/>
              </a:tabLst>
            </a:pPr>
            <a:r>
              <a:rPr sz="2700" spc="-15" baseline="7716" dirty="0">
                <a:latin typeface="Arial MT"/>
                <a:cs typeface="Arial MT"/>
              </a:rPr>
              <a:t>Regular</a:t>
            </a:r>
            <a:r>
              <a:rPr sz="2700" baseline="7716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Context-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3553" y="4569205"/>
            <a:ext cx="86233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ts val="2865"/>
              </a:lnSpc>
              <a:spcBef>
                <a:spcPts val="105"/>
              </a:spcBef>
            </a:pPr>
            <a:r>
              <a:rPr sz="2400" spc="-20" dirty="0">
                <a:latin typeface="Arial MT"/>
                <a:cs typeface="Arial MT"/>
              </a:rPr>
              <a:t>free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 MT"/>
                <a:cs typeface="Arial MT"/>
              </a:rPr>
              <a:t>(PDA)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4883" y="4256676"/>
            <a:ext cx="618490" cy="1036319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Context sensitive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3702" y="4492870"/>
            <a:ext cx="313690" cy="1180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10" dirty="0">
                <a:latin typeface="Arial MT"/>
                <a:cs typeface="Arial MT"/>
              </a:rPr>
              <a:t>Recursive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9444" y="3507463"/>
            <a:ext cx="618490" cy="2000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Recursively </a:t>
            </a:r>
            <a:r>
              <a:rPr sz="2000" dirty="0">
                <a:latin typeface="Arial MT"/>
                <a:cs typeface="Arial MT"/>
              </a:rPr>
              <a:t>Enumerable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(RE)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492" y="2296731"/>
            <a:ext cx="22720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Non-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Languages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995" y="1985391"/>
            <a:ext cx="8544560" cy="4730115"/>
            <a:chOff x="380995" y="1985391"/>
            <a:chExt cx="8544560" cy="4730115"/>
          </a:xfrm>
        </p:grpSpPr>
        <p:sp>
          <p:nvSpPr>
            <p:cNvPr id="19" name="object 19"/>
            <p:cNvSpPr/>
            <p:nvPr/>
          </p:nvSpPr>
          <p:spPr>
            <a:xfrm>
              <a:off x="385762" y="2138362"/>
              <a:ext cx="8534400" cy="4572000"/>
            </a:xfrm>
            <a:custGeom>
              <a:avLst/>
              <a:gdLst/>
              <a:ahLst/>
              <a:cxnLst/>
              <a:rect l="l" t="t" r="r" b="b"/>
              <a:pathLst>
                <a:path w="8534400" h="4572000">
                  <a:moveTo>
                    <a:pt x="0" y="4572000"/>
                  </a:moveTo>
                  <a:lnTo>
                    <a:pt x="8534400" y="4572000"/>
                  </a:lnTo>
                  <a:lnTo>
                    <a:pt x="85344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8875" y="1985391"/>
              <a:ext cx="189865" cy="1677035"/>
            </a:xfrm>
            <a:custGeom>
              <a:avLst/>
              <a:gdLst/>
              <a:ahLst/>
              <a:cxnLst/>
              <a:rect l="l" t="t" r="r" b="b"/>
              <a:pathLst>
                <a:path w="189865" h="1677035">
                  <a:moveTo>
                    <a:pt x="145410" y="1601662"/>
                  </a:moveTo>
                  <a:lnTo>
                    <a:pt x="113792" y="1604518"/>
                  </a:lnTo>
                  <a:lnTo>
                    <a:pt x="158623" y="1676908"/>
                  </a:lnTo>
                  <a:lnTo>
                    <a:pt x="183205" y="1614297"/>
                  </a:lnTo>
                  <a:lnTo>
                    <a:pt x="146557" y="1614297"/>
                  </a:lnTo>
                  <a:lnTo>
                    <a:pt x="145410" y="1601662"/>
                  </a:lnTo>
                  <a:close/>
                </a:path>
                <a:path w="189865" h="1677035">
                  <a:moveTo>
                    <a:pt x="158108" y="1600516"/>
                  </a:moveTo>
                  <a:lnTo>
                    <a:pt x="145410" y="1601662"/>
                  </a:lnTo>
                  <a:lnTo>
                    <a:pt x="146557" y="1614297"/>
                  </a:lnTo>
                  <a:lnTo>
                    <a:pt x="159257" y="1613154"/>
                  </a:lnTo>
                  <a:lnTo>
                    <a:pt x="158108" y="1600516"/>
                  </a:lnTo>
                  <a:close/>
                </a:path>
                <a:path w="189865" h="1677035">
                  <a:moveTo>
                    <a:pt x="189738" y="1597660"/>
                  </a:moveTo>
                  <a:lnTo>
                    <a:pt x="158108" y="1600516"/>
                  </a:lnTo>
                  <a:lnTo>
                    <a:pt x="159257" y="1613154"/>
                  </a:lnTo>
                  <a:lnTo>
                    <a:pt x="146557" y="1614297"/>
                  </a:lnTo>
                  <a:lnTo>
                    <a:pt x="183205" y="1614297"/>
                  </a:lnTo>
                  <a:lnTo>
                    <a:pt x="189738" y="1597660"/>
                  </a:lnTo>
                  <a:close/>
                </a:path>
                <a:path w="189865" h="1677035">
                  <a:moveTo>
                    <a:pt x="12573" y="0"/>
                  </a:moveTo>
                  <a:lnTo>
                    <a:pt x="0" y="1143"/>
                  </a:lnTo>
                  <a:lnTo>
                    <a:pt x="145410" y="1601662"/>
                  </a:lnTo>
                  <a:lnTo>
                    <a:pt x="158108" y="1600516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23509" y="1549717"/>
            <a:ext cx="31489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Membership</a:t>
            </a:r>
            <a:r>
              <a:rPr sz="20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6506" y="3686111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40195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Halting</a:t>
            </a:r>
            <a:r>
              <a:rPr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Problem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4661" y="2034857"/>
            <a:ext cx="7211695" cy="221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93700" algn="l"/>
              </a:tabLst>
            </a:pPr>
            <a:r>
              <a:rPr sz="2750" dirty="0">
                <a:latin typeface="Calibri"/>
                <a:cs typeface="Calibri"/>
              </a:rPr>
              <a:t>HALT</a:t>
            </a:r>
            <a:r>
              <a:rPr sz="1550" dirty="0">
                <a:latin typeface="Calibri"/>
                <a:cs typeface="Calibri"/>
              </a:rPr>
              <a:t>TM</a:t>
            </a:r>
            <a:r>
              <a:rPr sz="1550" spc="-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=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{&lt;M,w&gt;|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400" spc="-170" dirty="0">
                <a:latin typeface="Verdana"/>
                <a:cs typeface="Verdana"/>
              </a:rPr>
              <a:t>TM</a:t>
            </a:r>
            <a:r>
              <a:rPr sz="2400" spc="-120" dirty="0">
                <a:latin typeface="Verdana"/>
                <a:cs typeface="Verdana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halts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w}.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30"/>
              </a:spcBef>
              <a:buFont typeface="Wingdings"/>
              <a:buChar char=""/>
            </a:pPr>
            <a:endParaRPr sz="2750">
              <a:latin typeface="Calibri"/>
              <a:cs typeface="Calibri"/>
            </a:endParaRPr>
          </a:p>
          <a:p>
            <a:pPr marL="393700" indent="-342900">
              <a:lnSpc>
                <a:spcPct val="100000"/>
              </a:lnSpc>
              <a:buClr>
                <a:srgbClr val="3333CC"/>
              </a:buClr>
              <a:buSzPct val="60937"/>
              <a:buFont typeface="Wingdings"/>
              <a:buChar char=""/>
              <a:tabLst>
                <a:tab pos="393700" algn="l"/>
              </a:tabLst>
            </a:pPr>
            <a:r>
              <a:rPr sz="3200" spc="-20" dirty="0">
                <a:latin typeface="Arial MT"/>
                <a:cs typeface="Arial MT"/>
              </a:rPr>
              <a:t>Thm:</a:t>
            </a:r>
            <a:endParaRPr sz="32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740"/>
              </a:spcBef>
            </a:pP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3150" baseline="-19841" dirty="0">
                <a:solidFill>
                  <a:srgbClr val="FF0000"/>
                </a:solidFill>
                <a:latin typeface="Arial MT"/>
                <a:cs typeface="Arial MT"/>
              </a:rPr>
              <a:t>TM</a:t>
            </a:r>
            <a:r>
              <a:rPr sz="3150" spc="600" baseline="-1984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0000"/>
                </a:solidFill>
                <a:latin typeface="Arial MT"/>
                <a:cs typeface="Arial MT"/>
              </a:rPr>
              <a:t>is un-decidable</a:t>
            </a:r>
            <a:r>
              <a:rPr sz="3200" spc="-1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200" spc="-50" dirty="0">
                <a:solidFill>
                  <a:srgbClr val="FF0000"/>
                </a:solidFill>
                <a:latin typeface="Arial MT"/>
                <a:cs typeface="Arial MT"/>
              </a:rPr>
              <a:t>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5" y="2743258"/>
            <a:ext cx="8239198" cy="397187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951" y="4519866"/>
            <a:ext cx="61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(DFA)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1776" y="4197667"/>
            <a:ext cx="2148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8694" algn="l"/>
              </a:tabLst>
            </a:pPr>
            <a:r>
              <a:rPr sz="2700" spc="-15" baseline="7716" dirty="0">
                <a:latin typeface="Arial MT"/>
                <a:cs typeface="Arial MT"/>
              </a:rPr>
              <a:t>Regular</a:t>
            </a:r>
            <a:r>
              <a:rPr sz="2700" baseline="7716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Context-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43553" y="4569205"/>
            <a:ext cx="86233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>
              <a:lnSpc>
                <a:spcPts val="2865"/>
              </a:lnSpc>
              <a:spcBef>
                <a:spcPts val="105"/>
              </a:spcBef>
            </a:pPr>
            <a:r>
              <a:rPr sz="2400" spc="-20" dirty="0">
                <a:latin typeface="Arial MT"/>
                <a:cs typeface="Arial MT"/>
              </a:rPr>
              <a:t>free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Arial MT"/>
                <a:cs typeface="Arial MT"/>
              </a:rPr>
              <a:t>(PDA)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4883" y="4256676"/>
            <a:ext cx="618490" cy="1036319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Context sensitive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3702" y="4492870"/>
            <a:ext cx="313690" cy="11804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</a:pPr>
            <a:r>
              <a:rPr sz="2000" spc="-10" dirty="0">
                <a:latin typeface="Arial MT"/>
                <a:cs typeface="Arial MT"/>
              </a:rPr>
              <a:t>Recursive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29444" y="3507463"/>
            <a:ext cx="618490" cy="20002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Recursively </a:t>
            </a:r>
            <a:r>
              <a:rPr sz="2000" dirty="0">
                <a:latin typeface="Arial MT"/>
                <a:cs typeface="Arial MT"/>
              </a:rPr>
              <a:t>Enumerable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(RE)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492" y="2296731"/>
            <a:ext cx="22720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Non-</a:t>
            </a:r>
            <a:r>
              <a:rPr sz="2000" dirty="0">
                <a:latin typeface="Arial MT"/>
                <a:cs typeface="Arial MT"/>
              </a:rPr>
              <a:t>RE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Languages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995" y="1985391"/>
            <a:ext cx="8544560" cy="4730115"/>
            <a:chOff x="380995" y="1985391"/>
            <a:chExt cx="8544560" cy="4730115"/>
          </a:xfrm>
        </p:grpSpPr>
        <p:sp>
          <p:nvSpPr>
            <p:cNvPr id="19" name="object 19"/>
            <p:cNvSpPr/>
            <p:nvPr/>
          </p:nvSpPr>
          <p:spPr>
            <a:xfrm>
              <a:off x="385762" y="2138362"/>
              <a:ext cx="8534400" cy="4572000"/>
            </a:xfrm>
            <a:custGeom>
              <a:avLst/>
              <a:gdLst/>
              <a:ahLst/>
              <a:cxnLst/>
              <a:rect l="l" t="t" r="r" b="b"/>
              <a:pathLst>
                <a:path w="8534400" h="4572000">
                  <a:moveTo>
                    <a:pt x="0" y="4572000"/>
                  </a:moveTo>
                  <a:lnTo>
                    <a:pt x="8534400" y="4572000"/>
                  </a:lnTo>
                  <a:lnTo>
                    <a:pt x="8534400" y="0"/>
                  </a:lnTo>
                  <a:lnTo>
                    <a:pt x="0" y="0"/>
                  </a:lnTo>
                  <a:lnTo>
                    <a:pt x="0" y="4572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08875" y="1985391"/>
              <a:ext cx="189865" cy="1677035"/>
            </a:xfrm>
            <a:custGeom>
              <a:avLst/>
              <a:gdLst/>
              <a:ahLst/>
              <a:cxnLst/>
              <a:rect l="l" t="t" r="r" b="b"/>
              <a:pathLst>
                <a:path w="189865" h="1677035">
                  <a:moveTo>
                    <a:pt x="145410" y="1601662"/>
                  </a:moveTo>
                  <a:lnTo>
                    <a:pt x="113792" y="1604518"/>
                  </a:lnTo>
                  <a:lnTo>
                    <a:pt x="158623" y="1676908"/>
                  </a:lnTo>
                  <a:lnTo>
                    <a:pt x="183205" y="1614297"/>
                  </a:lnTo>
                  <a:lnTo>
                    <a:pt x="146557" y="1614297"/>
                  </a:lnTo>
                  <a:lnTo>
                    <a:pt x="145410" y="1601662"/>
                  </a:lnTo>
                  <a:close/>
                </a:path>
                <a:path w="189865" h="1677035">
                  <a:moveTo>
                    <a:pt x="158108" y="1600516"/>
                  </a:moveTo>
                  <a:lnTo>
                    <a:pt x="145410" y="1601662"/>
                  </a:lnTo>
                  <a:lnTo>
                    <a:pt x="146557" y="1614297"/>
                  </a:lnTo>
                  <a:lnTo>
                    <a:pt x="159257" y="1613154"/>
                  </a:lnTo>
                  <a:lnTo>
                    <a:pt x="158108" y="1600516"/>
                  </a:lnTo>
                  <a:close/>
                </a:path>
                <a:path w="189865" h="1677035">
                  <a:moveTo>
                    <a:pt x="189738" y="1597660"/>
                  </a:moveTo>
                  <a:lnTo>
                    <a:pt x="158108" y="1600516"/>
                  </a:lnTo>
                  <a:lnTo>
                    <a:pt x="159257" y="1613154"/>
                  </a:lnTo>
                  <a:lnTo>
                    <a:pt x="146557" y="1614297"/>
                  </a:lnTo>
                  <a:lnTo>
                    <a:pt x="183205" y="1614297"/>
                  </a:lnTo>
                  <a:lnTo>
                    <a:pt x="189738" y="1597660"/>
                  </a:lnTo>
                  <a:close/>
                </a:path>
                <a:path w="189865" h="1677035">
                  <a:moveTo>
                    <a:pt x="12573" y="0"/>
                  </a:moveTo>
                  <a:lnTo>
                    <a:pt x="0" y="1143"/>
                  </a:lnTo>
                  <a:lnTo>
                    <a:pt x="145410" y="1601662"/>
                  </a:lnTo>
                  <a:lnTo>
                    <a:pt x="158108" y="1600516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75909" y="1549717"/>
            <a:ext cx="25228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6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b="1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Halting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96506" y="3686111"/>
            <a:ext cx="154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728345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What</a:t>
            </a:r>
            <a:r>
              <a:rPr spc="-2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Halting</a:t>
            </a:r>
            <a:r>
              <a:rPr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10" dirty="0">
                <a:solidFill>
                  <a:srgbClr val="333399"/>
                </a:solidFill>
                <a:latin typeface="Arial MT"/>
                <a:cs typeface="Arial MT"/>
              </a:rPr>
              <a:t>Problem?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62761" y="1935607"/>
            <a:ext cx="7440930" cy="228600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Definition</a:t>
            </a:r>
            <a:r>
              <a:rPr sz="3200" u="sng" spc="-2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</a:t>
            </a:r>
            <a:r>
              <a:rPr sz="3200" u="sng" spc="1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</a:t>
            </a:r>
            <a:r>
              <a:rPr sz="3200" u="sng" spc="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“halting</a:t>
            </a:r>
            <a:r>
              <a:rPr sz="3200" u="sng" spc="-1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problem”: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Given</a:t>
            </a:r>
            <a:r>
              <a:rPr sz="3200" u="sng" spc="-1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3200" u="sng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Program,</a:t>
            </a:r>
            <a:r>
              <a:rPr sz="3200" u="sng" spc="-9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will</a:t>
            </a:r>
            <a:r>
              <a:rPr sz="3200" u="sng" spc="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it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halt?</a:t>
            </a:r>
            <a:endParaRPr sz="3200">
              <a:latin typeface="Arial MT"/>
              <a:cs typeface="Arial MT"/>
            </a:endParaRPr>
          </a:p>
          <a:p>
            <a:pPr marL="355600" marR="5080" indent="-343535">
              <a:lnSpc>
                <a:spcPct val="101699"/>
              </a:lnSpc>
              <a:spcBef>
                <a:spcPts val="68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Does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a</a:t>
            </a:r>
            <a:r>
              <a:rPr sz="3200" i="1" spc="10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given</a:t>
            </a:r>
            <a:r>
              <a:rPr sz="3200" i="1" spc="-13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Turing</a:t>
            </a:r>
            <a:r>
              <a:rPr sz="3200" i="1" spc="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Machine</a:t>
            </a:r>
            <a:r>
              <a:rPr sz="3200" i="1" spc="-13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M</a:t>
            </a:r>
            <a:r>
              <a:rPr sz="3200" i="1" spc="3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halt</a:t>
            </a:r>
            <a:r>
              <a:rPr sz="3200" i="1" spc="25" dirty="0">
                <a:latin typeface="Arial"/>
                <a:cs typeface="Arial"/>
              </a:rPr>
              <a:t> </a:t>
            </a:r>
            <a:r>
              <a:rPr sz="3200" i="1" spc="-25" dirty="0">
                <a:latin typeface="Arial"/>
                <a:cs typeface="Arial"/>
              </a:rPr>
              <a:t>on </a:t>
            </a:r>
            <a:r>
              <a:rPr sz="3200" i="1" dirty="0">
                <a:latin typeface="Arial"/>
                <a:cs typeface="Arial"/>
              </a:rPr>
              <a:t>a</a:t>
            </a:r>
            <a:r>
              <a:rPr sz="3200" i="1" spc="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given</a:t>
            </a:r>
            <a:r>
              <a:rPr sz="3200" i="1" spc="-5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input</a:t>
            </a:r>
            <a:r>
              <a:rPr sz="3200" i="1" spc="-55" dirty="0">
                <a:latin typeface="Arial"/>
                <a:cs typeface="Arial"/>
              </a:rPr>
              <a:t> </a:t>
            </a:r>
            <a:r>
              <a:rPr sz="3200" i="1" spc="-25" dirty="0">
                <a:latin typeface="Arial"/>
                <a:cs typeface="Arial"/>
              </a:rPr>
              <a:t>w?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10058" y="4572058"/>
            <a:ext cx="2143760" cy="1304925"/>
            <a:chOff x="3810058" y="4572058"/>
            <a:chExt cx="2143760" cy="1304925"/>
          </a:xfrm>
        </p:grpSpPr>
        <p:sp>
          <p:nvSpPr>
            <p:cNvPr id="13" name="object 13"/>
            <p:cNvSpPr/>
            <p:nvPr/>
          </p:nvSpPr>
          <p:spPr>
            <a:xfrm>
              <a:off x="3814826" y="45768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1917573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900"/>
                  </a:lnTo>
                  <a:lnTo>
                    <a:pt x="0" y="1079436"/>
                  </a:lnTo>
                  <a:lnTo>
                    <a:pt x="5701" y="1128941"/>
                  </a:lnTo>
                  <a:lnTo>
                    <a:pt x="21941" y="1174384"/>
                  </a:lnTo>
                  <a:lnTo>
                    <a:pt x="47426" y="1214471"/>
                  </a:lnTo>
                  <a:lnTo>
                    <a:pt x="80859" y="1247906"/>
                  </a:lnTo>
                  <a:lnTo>
                    <a:pt x="120946" y="1273392"/>
                  </a:lnTo>
                  <a:lnTo>
                    <a:pt x="166391" y="1289634"/>
                  </a:lnTo>
                  <a:lnTo>
                    <a:pt x="215900" y="1295336"/>
                  </a:lnTo>
                  <a:lnTo>
                    <a:pt x="1917573" y="1295336"/>
                  </a:lnTo>
                  <a:lnTo>
                    <a:pt x="1967088" y="1289634"/>
                  </a:lnTo>
                  <a:lnTo>
                    <a:pt x="2012551" y="1273392"/>
                  </a:lnTo>
                  <a:lnTo>
                    <a:pt x="2052663" y="1247906"/>
                  </a:lnTo>
                  <a:lnTo>
                    <a:pt x="2086123" y="1214471"/>
                  </a:lnTo>
                  <a:lnTo>
                    <a:pt x="2111633" y="1174384"/>
                  </a:lnTo>
                  <a:lnTo>
                    <a:pt x="2127891" y="1128941"/>
                  </a:lnTo>
                  <a:lnTo>
                    <a:pt x="2133600" y="1079436"/>
                  </a:lnTo>
                  <a:lnTo>
                    <a:pt x="2133600" y="215900"/>
                  </a:lnTo>
                  <a:lnTo>
                    <a:pt x="2127891" y="166391"/>
                  </a:lnTo>
                  <a:lnTo>
                    <a:pt x="2111633" y="120946"/>
                  </a:lnTo>
                  <a:lnTo>
                    <a:pt x="2086123" y="80859"/>
                  </a:lnTo>
                  <a:lnTo>
                    <a:pt x="2052663" y="47426"/>
                  </a:lnTo>
                  <a:lnTo>
                    <a:pt x="2012551" y="21941"/>
                  </a:lnTo>
                  <a:lnTo>
                    <a:pt x="1967088" y="5701"/>
                  </a:lnTo>
                  <a:lnTo>
                    <a:pt x="1917573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4826" y="4576826"/>
              <a:ext cx="2133600" cy="1295400"/>
            </a:xfrm>
            <a:custGeom>
              <a:avLst/>
              <a:gdLst/>
              <a:ahLst/>
              <a:cxnLst/>
              <a:rect l="l" t="t" r="r" b="b"/>
              <a:pathLst>
                <a:path w="2133600" h="1295400">
                  <a:moveTo>
                    <a:pt x="0" y="215900"/>
                  </a:moveTo>
                  <a:lnTo>
                    <a:pt x="5701" y="166391"/>
                  </a:lnTo>
                  <a:lnTo>
                    <a:pt x="21941" y="120946"/>
                  </a:lnTo>
                  <a:lnTo>
                    <a:pt x="47426" y="80859"/>
                  </a:lnTo>
                  <a:lnTo>
                    <a:pt x="80859" y="47426"/>
                  </a:lnTo>
                  <a:lnTo>
                    <a:pt x="120946" y="21941"/>
                  </a:lnTo>
                  <a:lnTo>
                    <a:pt x="166391" y="5701"/>
                  </a:lnTo>
                  <a:lnTo>
                    <a:pt x="215900" y="0"/>
                  </a:lnTo>
                  <a:lnTo>
                    <a:pt x="1917573" y="0"/>
                  </a:lnTo>
                  <a:lnTo>
                    <a:pt x="1967088" y="5701"/>
                  </a:lnTo>
                  <a:lnTo>
                    <a:pt x="2012551" y="21941"/>
                  </a:lnTo>
                  <a:lnTo>
                    <a:pt x="2052663" y="47426"/>
                  </a:lnTo>
                  <a:lnTo>
                    <a:pt x="2086123" y="80859"/>
                  </a:lnTo>
                  <a:lnTo>
                    <a:pt x="2111633" y="120946"/>
                  </a:lnTo>
                  <a:lnTo>
                    <a:pt x="2127891" y="166391"/>
                  </a:lnTo>
                  <a:lnTo>
                    <a:pt x="2133600" y="215900"/>
                  </a:lnTo>
                  <a:lnTo>
                    <a:pt x="2133600" y="1079436"/>
                  </a:lnTo>
                  <a:lnTo>
                    <a:pt x="2127891" y="1128941"/>
                  </a:lnTo>
                  <a:lnTo>
                    <a:pt x="2111633" y="1174384"/>
                  </a:lnTo>
                  <a:lnTo>
                    <a:pt x="2086123" y="1214471"/>
                  </a:lnTo>
                  <a:lnTo>
                    <a:pt x="2052663" y="1247906"/>
                  </a:lnTo>
                  <a:lnTo>
                    <a:pt x="2012551" y="1273392"/>
                  </a:lnTo>
                  <a:lnTo>
                    <a:pt x="1967088" y="1289634"/>
                  </a:lnTo>
                  <a:lnTo>
                    <a:pt x="1917573" y="1295336"/>
                  </a:lnTo>
                  <a:lnTo>
                    <a:pt x="215900" y="1295336"/>
                  </a:lnTo>
                  <a:lnTo>
                    <a:pt x="166391" y="1289634"/>
                  </a:lnTo>
                  <a:lnTo>
                    <a:pt x="120946" y="1273392"/>
                  </a:lnTo>
                  <a:lnTo>
                    <a:pt x="80859" y="1247906"/>
                  </a:lnTo>
                  <a:lnTo>
                    <a:pt x="47426" y="1214471"/>
                  </a:lnTo>
                  <a:lnTo>
                    <a:pt x="21941" y="1174384"/>
                  </a:lnTo>
                  <a:lnTo>
                    <a:pt x="5701" y="1128941"/>
                  </a:lnTo>
                  <a:lnTo>
                    <a:pt x="0" y="1079436"/>
                  </a:lnTo>
                  <a:lnTo>
                    <a:pt x="0" y="215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75784" y="4899723"/>
            <a:ext cx="1007744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marR="5080" indent="-381635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Machine </a:t>
            </a:r>
            <a:r>
              <a:rPr sz="2000" spc="-50" dirty="0">
                <a:latin typeface="Arial MT"/>
                <a:cs typeface="Arial MT"/>
              </a:rPr>
              <a:t>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48026" y="5148198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77773" y="31750"/>
                </a:moveTo>
                <a:lnTo>
                  <a:pt x="927100" y="31750"/>
                </a:lnTo>
                <a:lnTo>
                  <a:pt x="927100" y="44450"/>
                </a:lnTo>
                <a:lnTo>
                  <a:pt x="914273" y="44451"/>
                </a:lnTo>
                <a:lnTo>
                  <a:pt x="914273" y="76200"/>
                </a:lnTo>
                <a:lnTo>
                  <a:pt x="990473" y="38100"/>
                </a:lnTo>
                <a:lnTo>
                  <a:pt x="977773" y="31750"/>
                </a:lnTo>
                <a:close/>
              </a:path>
              <a:path w="990600" h="76200">
                <a:moveTo>
                  <a:pt x="914273" y="31751"/>
                </a:moveTo>
                <a:lnTo>
                  <a:pt x="0" y="31876"/>
                </a:lnTo>
                <a:lnTo>
                  <a:pt x="0" y="44576"/>
                </a:lnTo>
                <a:lnTo>
                  <a:pt x="914273" y="44451"/>
                </a:lnTo>
                <a:lnTo>
                  <a:pt x="914273" y="31751"/>
                </a:lnTo>
                <a:close/>
              </a:path>
              <a:path w="990600" h="76200">
                <a:moveTo>
                  <a:pt x="927100" y="31750"/>
                </a:moveTo>
                <a:lnTo>
                  <a:pt x="914273" y="31751"/>
                </a:lnTo>
                <a:lnTo>
                  <a:pt x="914273" y="44451"/>
                </a:lnTo>
                <a:lnTo>
                  <a:pt x="927100" y="44450"/>
                </a:lnTo>
                <a:lnTo>
                  <a:pt x="927100" y="31750"/>
                </a:lnTo>
                <a:close/>
              </a:path>
              <a:path w="990600" h="76200">
                <a:moveTo>
                  <a:pt x="914273" y="0"/>
                </a:moveTo>
                <a:lnTo>
                  <a:pt x="914273" y="31751"/>
                </a:lnTo>
                <a:lnTo>
                  <a:pt x="977773" y="31750"/>
                </a:lnTo>
                <a:lnTo>
                  <a:pt x="9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67279" y="4830762"/>
            <a:ext cx="8401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Input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84580"/>
            <a:ext cx="75526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Undecidability</a:t>
            </a:r>
            <a:r>
              <a:rPr sz="3950" spc="1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3950"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rgbClr val="333399"/>
                </a:solidFill>
                <a:latin typeface="Arial MT"/>
                <a:cs typeface="Arial MT"/>
              </a:rPr>
              <a:t>Halting</a:t>
            </a:r>
            <a:r>
              <a:rPr sz="3950" spc="1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rgbClr val="333399"/>
                </a:solidFill>
                <a:latin typeface="Arial MT"/>
                <a:cs typeface="Arial MT"/>
              </a:rPr>
              <a:t>Program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657" y="1971675"/>
            <a:ext cx="8773160" cy="39173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Given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Program,</a:t>
            </a:r>
            <a:r>
              <a:rPr sz="2400" u="sng" spc="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will</a:t>
            </a:r>
            <a:r>
              <a:rPr sz="2400" u="sng" spc="-7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it</a:t>
            </a:r>
            <a:r>
              <a:rPr sz="2400" u="sng" spc="-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halt?</a:t>
            </a:r>
            <a:endParaRPr sz="2400">
              <a:latin typeface="Arial MT"/>
              <a:cs typeface="Arial MT"/>
            </a:endParaRPr>
          </a:p>
          <a:p>
            <a:pPr marL="355600" marR="10795" indent="-343535" algn="just">
              <a:lnSpc>
                <a:spcPct val="100400"/>
              </a:lnSpc>
              <a:spcBef>
                <a:spcPts val="56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Can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machine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which</a:t>
            </a:r>
            <a:r>
              <a:rPr sz="24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24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given</a:t>
            </a:r>
            <a:r>
              <a:rPr sz="2400" spc="1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program</a:t>
            </a:r>
            <a:r>
              <a:rPr sz="2400" spc="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45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find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out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400" spc="5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decide</a:t>
            </a:r>
            <a:r>
              <a:rPr sz="2400" spc="4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2400" spc="5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2400" spc="5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program</a:t>
            </a:r>
            <a:r>
              <a:rPr sz="2400" spc="5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2400" spc="49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always</a:t>
            </a:r>
            <a:r>
              <a:rPr sz="2400" spc="50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halt</a:t>
            </a:r>
            <a:r>
              <a:rPr sz="2400" spc="5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400" spc="5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400" spc="5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halt</a:t>
            </a:r>
            <a:r>
              <a:rPr sz="2400" spc="5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particular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input?</a:t>
            </a:r>
            <a:endParaRPr sz="24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Arial MT"/>
                <a:cs typeface="Arial MT"/>
              </a:rPr>
              <a:t>Answer:</a:t>
            </a:r>
            <a:endParaRPr sz="2400">
              <a:latin typeface="Arial MT"/>
              <a:cs typeface="Arial MT"/>
            </a:endParaRPr>
          </a:p>
          <a:p>
            <a:pPr marL="756285" lvl="1" indent="-285750" algn="just">
              <a:lnSpc>
                <a:spcPct val="100000"/>
              </a:lnSpc>
              <a:spcBef>
                <a:spcPts val="52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 can’t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always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know.</a:t>
            </a:r>
            <a:endParaRPr sz="2000">
              <a:latin typeface="Arial MT"/>
              <a:cs typeface="Arial MT"/>
            </a:endParaRPr>
          </a:p>
          <a:p>
            <a:pPr marL="755650" lvl="1" indent="-285115" algn="just">
              <a:lnSpc>
                <a:spcPct val="100000"/>
              </a:lnSpc>
              <a:spcBef>
                <a:spcPts val="45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 do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run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whether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halts.</a:t>
            </a:r>
            <a:endParaRPr sz="2000">
              <a:latin typeface="Arial MT"/>
              <a:cs typeface="Arial MT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Many</a:t>
            </a:r>
            <a:r>
              <a:rPr sz="2000" spc="2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programs</a:t>
            </a:r>
            <a:r>
              <a:rPr sz="2000" spc="2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see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3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2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2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always</a:t>
            </a:r>
            <a:r>
              <a:rPr sz="2000" spc="2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halt</a:t>
            </a:r>
            <a:r>
              <a:rPr sz="2000" spc="2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sometimes loop.</a:t>
            </a:r>
            <a:endParaRPr sz="200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585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BUT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Programs</a:t>
            </a:r>
            <a:r>
              <a:rPr sz="2400" spc="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Questions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Undecidable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6470</Words>
  <Application>Microsoft Office PowerPoint</Application>
  <PresentationFormat>On-screen Show (4:3)</PresentationFormat>
  <Paragraphs>1042</Paragraphs>
  <Slides>158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72" baseType="lpstr">
      <vt:lpstr>MS PGothic</vt:lpstr>
      <vt:lpstr>Arial</vt:lpstr>
      <vt:lpstr>Arial MT</vt:lpstr>
      <vt:lpstr>Calibri</vt:lpstr>
      <vt:lpstr>Cambria Math</vt:lpstr>
      <vt:lpstr>Comic Sans MS</vt:lpstr>
      <vt:lpstr>Segoe UI Symbol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Unit VI</vt:lpstr>
      <vt:lpstr>Outline</vt:lpstr>
      <vt:lpstr>Undecidability and Complexity</vt:lpstr>
      <vt:lpstr>Recall that:</vt:lpstr>
      <vt:lpstr>w L M halts in an accept state</vt:lpstr>
      <vt:lpstr>Definition: A language L is decidable</vt:lpstr>
      <vt:lpstr>w L M halts in an accept state</vt:lpstr>
      <vt:lpstr>For a decidable language L :</vt:lpstr>
      <vt:lpstr>For a Turing-Acceptable language L :</vt:lpstr>
      <vt:lpstr>Problem: Is number x prime?</vt:lpstr>
      <vt:lpstr>Divide x</vt:lpstr>
      <vt:lpstr>PowerPoint Presentation</vt:lpstr>
      <vt:lpstr>PowerPoint Presentation</vt:lpstr>
      <vt:lpstr>M M </vt:lpstr>
      <vt:lpstr>PowerPoint Presentation</vt:lpstr>
      <vt:lpstr>Decidability vs. Undecidability</vt:lpstr>
      <vt:lpstr>Recursive, RE, Undecidable languages</vt:lpstr>
      <vt:lpstr>Recursive Languages &amp; Recursively Enumerable (RE) languages</vt:lpstr>
      <vt:lpstr>PowerPoint Presentation</vt:lpstr>
      <vt:lpstr>PowerPoint Presentation</vt:lpstr>
      <vt:lpstr>Recursive Languages are closed under complementation</vt:lpstr>
      <vt:lpstr>Are Recursively Enumerable Languages closed under complementation? (NO)</vt:lpstr>
      <vt:lpstr>Recursive Langs are closed under Union</vt:lpstr>
      <vt:lpstr>Recursive Langs are closed under Intersection</vt:lpstr>
      <vt:lpstr>Other Closure Property Results</vt:lpstr>
      <vt:lpstr>Decidable and Undecidable Problems</vt:lpstr>
      <vt:lpstr>Example of Decidable Problems</vt:lpstr>
      <vt:lpstr>Example of Undecidable Problems</vt:lpstr>
      <vt:lpstr>For a decidable language L :</vt:lpstr>
      <vt:lpstr>For a Turing-Acceptable language L :</vt:lpstr>
      <vt:lpstr>Review</vt:lpstr>
      <vt:lpstr>Proofs of Decidability</vt:lpstr>
      <vt:lpstr>What Decidable Means</vt:lpstr>
      <vt:lpstr>Proofs of Undecidability</vt:lpstr>
      <vt:lpstr>Proofs of Undecidability</vt:lpstr>
      <vt:lpstr>Recall</vt:lpstr>
      <vt:lpstr>“Languages” vs. “Problems”</vt:lpstr>
      <vt:lpstr>A Universal Turing Machine</vt:lpstr>
      <vt:lpstr>PowerPoint Presentation</vt:lpstr>
      <vt:lpstr>Solution:</vt:lpstr>
      <vt:lpstr>Universal Turing Machine simulates any Turing Machine M</vt:lpstr>
      <vt:lpstr>PowerPoint Presentation</vt:lpstr>
      <vt:lpstr>PowerPoint Presentation</vt:lpstr>
      <vt:lpstr>Description of M</vt:lpstr>
      <vt:lpstr>PowerPoint Presentation</vt:lpstr>
      <vt:lpstr>q1 q2</vt:lpstr>
      <vt:lpstr> (q1, a)  (q2 ,b, L)</vt:lpstr>
      <vt:lpstr> (q1, a)  (q2 ,b, L)</vt:lpstr>
      <vt:lpstr>of the simulated machine M</vt:lpstr>
      <vt:lpstr>A Turing Machine is described with a binary string of 0’s and 1’s</vt:lpstr>
      <vt:lpstr>Language of Turing Machines</vt:lpstr>
      <vt:lpstr>Universal Turing Machine:</vt:lpstr>
      <vt:lpstr>Decidable Problems of Regular Languages</vt:lpstr>
      <vt:lpstr>Given regular language L and string w</vt:lpstr>
      <vt:lpstr>PowerPoint Presentation</vt:lpstr>
      <vt:lpstr>Given regular language L</vt:lpstr>
      <vt:lpstr>PowerPoint Presentation</vt:lpstr>
      <vt:lpstr>PowerPoint Presentation</vt:lpstr>
      <vt:lpstr>Decider for On input</vt:lpstr>
      <vt:lpstr>Given regular language L how can we check if L is finite?</vt:lpstr>
      <vt:lpstr>L is infinite</vt:lpstr>
      <vt:lpstr>Problem: Does DFA M</vt:lpstr>
      <vt:lpstr>Decider for FINITEDFA :</vt:lpstr>
      <vt:lpstr>PowerPoint Presentation</vt:lpstr>
      <vt:lpstr>PowerPoint Presentation</vt:lpstr>
      <vt:lpstr>PowerPoint Presentation</vt:lpstr>
      <vt:lpstr>A Language about TMs/FAs/PDAs &amp; acceptance</vt:lpstr>
      <vt:lpstr>PowerPoint Presentation</vt:lpstr>
      <vt:lpstr>Proof: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Recall</vt:lpstr>
      <vt:lpstr>PowerPoint Presentation</vt:lpstr>
      <vt:lpstr>Prove that following are decidable languages.</vt:lpstr>
      <vt:lpstr>PowerPoint Presentation</vt:lpstr>
      <vt:lpstr>PowerPoint Presentation</vt:lpstr>
      <vt:lpstr>Review</vt:lpstr>
      <vt:lpstr>PowerPoint Presentation</vt:lpstr>
      <vt:lpstr>Undecidable Languages</vt:lpstr>
      <vt:lpstr>For an undecidable language, the corresponding problem is undecidable (unsolvable):</vt:lpstr>
      <vt:lpstr>We have shown before that there are undecidable languages:</vt:lpstr>
      <vt:lpstr>PowerPoint Presentation</vt:lpstr>
      <vt:lpstr>Halting Problem</vt:lpstr>
      <vt:lpstr>We will prove that two particular problems are unsolvable/undecidable:</vt:lpstr>
      <vt:lpstr>Membership Problem</vt:lpstr>
      <vt:lpstr>(conti.)</vt:lpstr>
      <vt:lpstr>PowerPoint Presentation</vt:lpstr>
      <vt:lpstr>Halting Problem</vt:lpstr>
      <vt:lpstr>PowerPoint Presentation</vt:lpstr>
      <vt:lpstr>What is the Halting Problem?</vt:lpstr>
      <vt:lpstr>Undecidability of Halting Program</vt:lpstr>
      <vt:lpstr>Recursive, RE, Undecidable languages</vt:lpstr>
      <vt:lpstr>PowerPoint Presentation</vt:lpstr>
      <vt:lpstr>Halting Problem</vt:lpstr>
      <vt:lpstr>PowerPoint Presentation</vt:lpstr>
      <vt:lpstr>A Turing Machine simulator</vt:lpstr>
      <vt:lpstr>A Claim</vt:lpstr>
      <vt:lpstr>PowerPoint Presentation</vt:lpstr>
      <vt:lpstr>HP Proof (step 2)</vt:lpstr>
      <vt:lpstr>Of Paradoxes &amp; Strange Loops</vt:lpstr>
      <vt:lpstr>Which of these are Undecidable?</vt:lpstr>
      <vt:lpstr>Reducibility</vt:lpstr>
      <vt:lpstr>Introduction</vt:lpstr>
      <vt:lpstr>PowerPoint Presentation</vt:lpstr>
      <vt:lpstr>PowerPoint Presentation</vt:lpstr>
      <vt:lpstr>PowerPoint Presentation</vt:lpstr>
      <vt:lpstr>Reducability</vt:lpstr>
      <vt:lpstr>The Reduction Technique</vt:lpstr>
      <vt:lpstr>Reducibility</vt:lpstr>
      <vt:lpstr>Review</vt:lpstr>
      <vt:lpstr>Undecidable Problem: Post Correspondence Problem, or PCP.</vt:lpstr>
      <vt:lpstr>PowerPoint Presentation</vt:lpstr>
      <vt:lpstr>PowerPoint Presentation</vt:lpstr>
      <vt:lpstr>Two sets of n strings</vt:lpstr>
      <vt:lpstr>i, j,…, 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Numerator</vt:lpstr>
      <vt:lpstr>Time Complexity</vt:lpstr>
      <vt:lpstr>Solvable and Unsolvable Problems</vt:lpstr>
      <vt:lpstr>Complexity definitions or Measurements</vt:lpstr>
      <vt:lpstr>Big Oh (O)</vt:lpstr>
      <vt:lpstr>Omega Notation</vt:lpstr>
      <vt:lpstr>Theta Notation</vt:lpstr>
      <vt:lpstr>How bad is exponential complexity</vt:lpstr>
      <vt:lpstr>The class P</vt:lpstr>
      <vt:lpstr>NP</vt:lpstr>
      <vt:lpstr>Outline</vt:lpstr>
      <vt:lpstr>Polynomial Problems</vt:lpstr>
      <vt:lpstr>Non-Polynomial Problems</vt:lpstr>
      <vt:lpstr>Outline</vt:lpstr>
      <vt:lpstr>Deterministic Algorithm</vt:lpstr>
      <vt:lpstr>Nondeterministic algorithm</vt:lpstr>
      <vt:lpstr>Outline</vt:lpstr>
      <vt:lpstr>P Class</vt:lpstr>
      <vt:lpstr>NP Class</vt:lpstr>
      <vt:lpstr>NP- Hard Class</vt:lpstr>
      <vt:lpstr>NP Complete Class</vt:lpstr>
      <vt:lpstr>Relation between P,NP,NP hard and NP Complete</vt:lpstr>
      <vt:lpstr>Outline</vt:lpstr>
      <vt:lpstr>3-Satisfiability(3-SAT)</vt:lpstr>
      <vt:lpstr>3-SAT is NP-Complete</vt:lpstr>
      <vt:lpstr>What happened to automata?</vt:lpstr>
      <vt:lpstr>NP problems</vt:lpstr>
      <vt:lpstr>What is the complexity of primality testing?</vt:lpstr>
      <vt:lpstr>Hamiltonian cycles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Deepali Salapurkar</cp:lastModifiedBy>
  <cp:revision>2</cp:revision>
  <dcterms:created xsi:type="dcterms:W3CDTF">2024-12-04T07:01:54Z</dcterms:created>
  <dcterms:modified xsi:type="dcterms:W3CDTF">2024-12-04T07:12:01Z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2024-12-04T00:00:00Z</vt:filetime>
  </property>
  <property fmtid="{D5CDD505-2E9C-101B-9397-08002B2CF9AE}" pid="5" name="Producer">
    <vt:lpwstr>Microsoft® PowerPoint® for Office 365</vt:lpwstr>
  </property>
</Properties>
</file>