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84"/>
  </p:notesMasterIdLst>
  <p:sldIdLst>
    <p:sldId id="362" r:id="rId2"/>
    <p:sldId id="363" r:id="rId3"/>
    <p:sldId id="365" r:id="rId4"/>
    <p:sldId id="367" r:id="rId5"/>
    <p:sldId id="368" r:id="rId6"/>
    <p:sldId id="369" r:id="rId7"/>
    <p:sldId id="370" r:id="rId8"/>
    <p:sldId id="366" r:id="rId9"/>
    <p:sldId id="258" r:id="rId10"/>
    <p:sldId id="259" r:id="rId11"/>
    <p:sldId id="260" r:id="rId12"/>
    <p:sldId id="261" r:id="rId13"/>
    <p:sldId id="364" r:id="rId14"/>
    <p:sldId id="263" r:id="rId15"/>
    <p:sldId id="264" r:id="rId16"/>
    <p:sldId id="265" r:id="rId17"/>
    <p:sldId id="266" r:id="rId18"/>
    <p:sldId id="371" r:id="rId19"/>
    <p:sldId id="267" r:id="rId20"/>
    <p:sldId id="268" r:id="rId21"/>
    <p:sldId id="269" r:id="rId22"/>
    <p:sldId id="372" r:id="rId23"/>
    <p:sldId id="373" r:id="rId24"/>
    <p:sldId id="3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506" r:id="rId38"/>
    <p:sldId id="507" r:id="rId39"/>
    <p:sldId id="508" r:id="rId40"/>
    <p:sldId id="509" r:id="rId41"/>
    <p:sldId id="510" r:id="rId42"/>
    <p:sldId id="287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290" r:id="rId69"/>
    <p:sldId id="400" r:id="rId70"/>
    <p:sldId id="401" r:id="rId71"/>
    <p:sldId id="500" r:id="rId72"/>
    <p:sldId id="402" r:id="rId73"/>
    <p:sldId id="501" r:id="rId74"/>
    <p:sldId id="403" r:id="rId75"/>
    <p:sldId id="404" r:id="rId76"/>
    <p:sldId id="405" r:id="rId77"/>
    <p:sldId id="502" r:id="rId78"/>
    <p:sldId id="406" r:id="rId79"/>
    <p:sldId id="503" r:id="rId80"/>
    <p:sldId id="296" r:id="rId81"/>
    <p:sldId id="407" r:id="rId82"/>
    <p:sldId id="408" r:id="rId83"/>
    <p:sldId id="409" r:id="rId84"/>
    <p:sldId id="410" r:id="rId85"/>
    <p:sldId id="411" r:id="rId86"/>
    <p:sldId id="412" r:id="rId87"/>
    <p:sldId id="504" r:id="rId88"/>
    <p:sldId id="414" r:id="rId89"/>
    <p:sldId id="299" r:id="rId90"/>
    <p:sldId id="291" r:id="rId91"/>
    <p:sldId id="292" r:id="rId92"/>
    <p:sldId id="417" r:id="rId93"/>
    <p:sldId id="418" r:id="rId94"/>
    <p:sldId id="419" r:id="rId95"/>
    <p:sldId id="420" r:id="rId96"/>
    <p:sldId id="421" r:id="rId97"/>
    <p:sldId id="422" r:id="rId98"/>
    <p:sldId id="423" r:id="rId99"/>
    <p:sldId id="424" r:id="rId100"/>
    <p:sldId id="425" r:id="rId101"/>
    <p:sldId id="426" r:id="rId102"/>
    <p:sldId id="427" r:id="rId103"/>
    <p:sldId id="428" r:id="rId104"/>
    <p:sldId id="429" r:id="rId105"/>
    <p:sldId id="430" r:id="rId106"/>
    <p:sldId id="431" r:id="rId107"/>
    <p:sldId id="499" r:id="rId108"/>
    <p:sldId id="505" r:id="rId109"/>
    <p:sldId id="304" r:id="rId110"/>
    <p:sldId id="305" r:id="rId111"/>
    <p:sldId id="306" r:id="rId112"/>
    <p:sldId id="307" r:id="rId113"/>
    <p:sldId id="308" r:id="rId114"/>
    <p:sldId id="309" r:id="rId115"/>
    <p:sldId id="310" r:id="rId116"/>
    <p:sldId id="311" r:id="rId117"/>
    <p:sldId id="312" r:id="rId118"/>
    <p:sldId id="313" r:id="rId119"/>
    <p:sldId id="314" r:id="rId120"/>
    <p:sldId id="315" r:id="rId121"/>
    <p:sldId id="511" r:id="rId122"/>
    <p:sldId id="512" r:id="rId123"/>
    <p:sldId id="513" r:id="rId124"/>
    <p:sldId id="415" r:id="rId125"/>
    <p:sldId id="491" r:id="rId126"/>
    <p:sldId id="416" r:id="rId127"/>
    <p:sldId id="514" r:id="rId128"/>
    <p:sldId id="515" r:id="rId129"/>
    <p:sldId id="516" r:id="rId130"/>
    <p:sldId id="517" r:id="rId131"/>
    <p:sldId id="493" r:id="rId132"/>
    <p:sldId id="494" r:id="rId133"/>
    <p:sldId id="495" r:id="rId134"/>
    <p:sldId id="496" r:id="rId135"/>
    <p:sldId id="498" r:id="rId136"/>
    <p:sldId id="497" r:id="rId137"/>
    <p:sldId id="492" r:id="rId138"/>
    <p:sldId id="316" r:id="rId139"/>
    <p:sldId id="317" r:id="rId140"/>
    <p:sldId id="318" r:id="rId141"/>
    <p:sldId id="319" r:id="rId142"/>
    <p:sldId id="320" r:id="rId143"/>
    <p:sldId id="321" r:id="rId144"/>
    <p:sldId id="322" r:id="rId145"/>
    <p:sldId id="323" r:id="rId146"/>
    <p:sldId id="324" r:id="rId147"/>
    <p:sldId id="325" r:id="rId148"/>
    <p:sldId id="326" r:id="rId149"/>
    <p:sldId id="327" r:id="rId150"/>
    <p:sldId id="328" r:id="rId151"/>
    <p:sldId id="329" r:id="rId152"/>
    <p:sldId id="330" r:id="rId153"/>
    <p:sldId id="331" r:id="rId154"/>
    <p:sldId id="332" r:id="rId155"/>
    <p:sldId id="333" r:id="rId156"/>
    <p:sldId id="334" r:id="rId157"/>
    <p:sldId id="335" r:id="rId158"/>
    <p:sldId id="336" r:id="rId159"/>
    <p:sldId id="337" r:id="rId160"/>
    <p:sldId id="338" r:id="rId161"/>
    <p:sldId id="339" r:id="rId162"/>
    <p:sldId id="340" r:id="rId163"/>
    <p:sldId id="341" r:id="rId164"/>
    <p:sldId id="342" r:id="rId165"/>
    <p:sldId id="343" r:id="rId166"/>
    <p:sldId id="344" r:id="rId167"/>
    <p:sldId id="345" r:id="rId168"/>
    <p:sldId id="346" r:id="rId169"/>
    <p:sldId id="347" r:id="rId170"/>
    <p:sldId id="348" r:id="rId171"/>
    <p:sldId id="349" r:id="rId172"/>
    <p:sldId id="350" r:id="rId173"/>
    <p:sldId id="351" r:id="rId174"/>
    <p:sldId id="352" r:id="rId175"/>
    <p:sldId id="353" r:id="rId176"/>
    <p:sldId id="354" r:id="rId177"/>
    <p:sldId id="355" r:id="rId178"/>
    <p:sldId id="356" r:id="rId179"/>
    <p:sldId id="357" r:id="rId180"/>
    <p:sldId id="358" r:id="rId181"/>
    <p:sldId id="359" r:id="rId182"/>
    <p:sldId id="360" r:id="rId18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3686" autoAdjust="0"/>
  </p:normalViewPr>
  <p:slideViewPr>
    <p:cSldViewPr>
      <p:cViewPr varScale="1">
        <p:scale>
          <a:sx n="83" d="100"/>
          <a:sy n="83" d="100"/>
        </p:scale>
        <p:origin x="1085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42D-8D3B-4C46-885F-107769B701DA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8074C-A25F-4D03-8E8B-9DAB99513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8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https://www.geeksforgeeks.org/web-technology/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8074C-A25F-4D03-8E8B-9DAB995138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7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8074C-A25F-4D03-8E8B-9DAB99513883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5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E75-75C1-AEEE-9797-A8E636E9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2826F-D4B9-CDF7-8FFB-481954D8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2FC3-4367-ADFE-193E-846FD7B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1979-6E05-21C2-53B8-B79DDE65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C724-A93D-7250-645D-3412100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6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360B-85A1-AC65-D842-712760D0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CF14-A6F1-E815-C07E-5FD0E3BF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0B02-5CB8-796C-AC34-6B2F89C2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DF96-0F8D-6060-D4CA-6825F739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F75B-1E61-7362-BB39-AB9A1D02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AE496-E93D-8789-A4B8-0E80A05D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05844-A99A-185B-0B29-39D348F5A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A955-7207-8AC5-012F-7BC98E6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BE72-EA24-C765-DC70-1159C29A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330A-59FF-B0B0-0301-39AF295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6FDD-5507-2BC7-87B3-89A6F1D4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2AF2-6C15-3F8B-A05A-AB210E4F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B117-D62E-79C9-B909-A7EC2C79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5A2E-83C5-EBB3-46F8-75CC91C0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9637-5997-9CBF-946C-37081D78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A032-EA90-46E2-C5BD-372EE567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B656-00D3-D317-806A-086BFB94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5A60-4B65-205B-F1E0-D7D2DD60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2886-4F59-2658-DCB3-85FAAEB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3183-010C-BDE1-72ED-EA8C0BF3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1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3DCB-9063-7F50-2E77-91068F90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94C-A2A5-7576-078F-B5E67F65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C5B2-C31A-34CE-E1D8-12DA0F05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FC60-0ED2-145E-1FBF-B8FD370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B000-B857-F57D-7D25-5C5C737E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8F78-A736-76B3-21E5-AF83DD7C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87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2D63-BDE6-6135-5C3B-6B024161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4A84-C5C0-9A1E-F450-814FEEAC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C8A2-A822-21C3-719E-62FCDFCC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2A66E-BA31-135E-AFF2-038377E6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2EBB2-A1D9-4330-7727-B442E698B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D7F3C-FC29-8FAC-38FB-1CF2D628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465F-8336-EFF1-7213-5C43E1E0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5A79-EA7D-373C-7135-50284867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9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4DF0-08C9-9F99-7D04-540F579E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74938-0EA4-A688-5948-56B6E10E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9BFEE-1F8B-4555-D284-58BDECCD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7C1B2-8BAD-2CBE-784B-2FEA25BA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61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A5A99-C43B-CEF2-91E2-166A54F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9B592-C362-ED55-E381-AD2E9E85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8FCE4-A28B-43D1-41E7-4EF1AB84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73F0-8BD2-D280-EFBB-143D341A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4B37-FA59-A0D1-0267-FAF4257D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BC3AC-470A-4FA0-510B-F7AADE870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A276-E070-06DE-BCD2-7401A5A4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6FE9-41A4-38A3-1CDD-711D680B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3068-3669-B213-C550-987FD210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36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726-F27C-0AE5-B02C-6AAC705E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C246C-B95C-857E-0E55-56224ADC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0DF4-5C18-A391-F263-D592A753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2B24-C40C-2423-4111-0A9E8A0F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7F947-44DC-5B6C-F27F-73673C09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39C3E-A56E-1971-FE8D-7CE50637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9BEB8-38DF-6FDB-DF1A-43060EB3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3970C-DFB0-D988-40EA-27BDDD7A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EF13-06FD-4D58-AFE5-825F4AFFF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EAC2-7AA7-DDDA-6A92-E5F884C15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F943-224E-265B-F4B1-9A0EBA5DF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2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form_tex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eader.html" TargetMode="External"/><Relationship Id="rId2" Type="http://schemas.openxmlformats.org/officeDocument/2006/relationships/hyperlink" Target="numta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ection.html" TargetMode="Externa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numtag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inline_sty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instyle.html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inline_styl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doclevel_sty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inline_styl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ext_cs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ext_cs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sim_selector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sim_selector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id_selectors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class_selector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spec_clas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TRYCLASS.html" TargetMode="Externa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uni_selector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grp_selector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ds/css/gsearch.css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reference.asp#font)" TargetMode="External"/><Relationship Id="rId2" Type="http://schemas.openxmlformats.org/officeDocument/2006/relationships/hyperlink" Target="http://www.w3schools.com/css/css_reference.asp#font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reference.asp#text)" TargetMode="External"/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images/vcss" TargetMode="External"/><Relationship Id="rId2" Type="http://schemas.openxmlformats.org/officeDocument/2006/relationships/hyperlink" Target="http://jigsaw.w3.org/css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online_html_editor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DEMO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table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table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table_span3.html" TargetMode="External"/><Relationship Id="rId2" Type="http://schemas.openxmlformats.org/officeDocument/2006/relationships/hyperlink" Target="table_span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table_span5.html" TargetMode="External"/><Relationship Id="rId2" Type="http://schemas.openxmlformats.org/officeDocument/2006/relationships/hyperlink" Target="table_span4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table_span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table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table.html" TargetMode="External"/><Relationship Id="rId2" Type="http://schemas.openxmlformats.org/officeDocument/2006/relationships/hyperlink" Target="table_spaceing&amp;padd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table_wid&amp;ht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table_wid&amp;h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list_li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tab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list_u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list_d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image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frame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frame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fram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frame_targe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frame_targe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frame1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9" y="1219200"/>
            <a:ext cx="10515600" cy="1325563"/>
          </a:xfrm>
        </p:spPr>
        <p:txBody>
          <a:bodyPr/>
          <a:lstStyle/>
          <a:p>
            <a:pPr algn="ctr"/>
            <a:r>
              <a:rPr lang="en-IN" b="1" spc="-5" dirty="0">
                <a:solidFill>
                  <a:schemeClr val="tx1"/>
                </a:solidFill>
                <a:latin typeface="Corbel"/>
                <a:cs typeface="Corbel"/>
              </a:rPr>
              <a:t>UNIT</a:t>
            </a:r>
            <a:r>
              <a:rPr lang="en-IN" b="1" spc="-4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orbel"/>
                <a:cs typeface="Corbel"/>
              </a:rPr>
              <a:t>–</a:t>
            </a:r>
            <a:r>
              <a:rPr lang="en-IN" b="1" spc="-2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519" y="3200400"/>
            <a:ext cx="10058400" cy="82126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In</a:t>
            </a:r>
            <a:r>
              <a:rPr lang="en-IN" sz="4800" b="1" spc="-2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rodu</a:t>
            </a:r>
            <a:r>
              <a:rPr lang="en-IN" sz="4800" b="1" spc="-20" dirty="0">
                <a:solidFill>
                  <a:schemeClr val="tx1"/>
                </a:solidFill>
                <a:latin typeface="Corbel"/>
                <a:cs typeface="Corbel"/>
              </a:rPr>
              <a:t>c</a:t>
            </a:r>
            <a:r>
              <a:rPr lang="en-IN" sz="4800" b="1" spc="-5" dirty="0">
                <a:solidFill>
                  <a:schemeClr val="tx1"/>
                </a:solidFill>
                <a:latin typeface="Corbel"/>
                <a:cs typeface="Corbel"/>
              </a:rPr>
              <a:t>tio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n</a:t>
            </a:r>
            <a:r>
              <a:rPr lang="en-IN" sz="4800" b="1" spc="-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1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lang="en-IN" sz="4800" b="1" spc="-24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155" dirty="0">
                <a:solidFill>
                  <a:schemeClr val="tx1"/>
                </a:solidFill>
                <a:latin typeface="Corbel"/>
                <a:cs typeface="Corbel"/>
              </a:rPr>
              <a:t>W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eb</a:t>
            </a:r>
            <a:r>
              <a:rPr lang="en-IN" sz="4800" b="1" spc="-30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26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echnolo</a:t>
            </a:r>
            <a:r>
              <a:rPr lang="en-IN" sz="4800" b="1" spc="-20" dirty="0">
                <a:solidFill>
                  <a:schemeClr val="tx1"/>
                </a:solidFill>
                <a:latin typeface="Corbel"/>
                <a:cs typeface="Corbel"/>
              </a:rPr>
              <a:t>g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r>
              <a:rPr lang="en-IN" sz="4800" b="1" spc="10" dirty="0">
                <a:solidFill>
                  <a:schemeClr val="tx1"/>
                </a:solidFill>
                <a:latin typeface="Corbel"/>
                <a:cs typeface="Corbel"/>
              </a:rPr>
              <a:t>e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1108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833" y="1379677"/>
            <a:ext cx="1350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0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195580" algn="l"/>
              </a:tabLst>
            </a:pPr>
            <a:r>
              <a:rPr sz="2800" spc="-245" dirty="0">
                <a:solidFill>
                  <a:srgbClr val="1F5F9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e</a:t>
            </a:r>
            <a:r>
              <a:rPr sz="2800" spc="10" dirty="0">
                <a:solidFill>
                  <a:srgbClr val="1F5F9F"/>
                </a:solidFill>
                <a:latin typeface="Times New Roman"/>
                <a:cs typeface="Times New Roman"/>
              </a:rPr>
              <a:t>b</a:t>
            </a:r>
            <a:r>
              <a:rPr sz="2800" spc="5" dirty="0">
                <a:solidFill>
                  <a:srgbClr val="1F5F9F"/>
                </a:solidFill>
                <a:latin typeface="Times New Roman"/>
                <a:cs typeface="Times New Roman"/>
              </a:rPr>
              <a:t>sit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033" y="1797811"/>
            <a:ext cx="9932670" cy="45478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10160" indent="-182880" algn="just">
              <a:lnSpc>
                <a:spcPts val="2590"/>
              </a:lnSpc>
              <a:spcBef>
                <a:spcPts val="42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website is made up of </a:t>
            </a:r>
            <a:r>
              <a:rPr sz="2400" spc="-5" dirty="0">
                <a:latin typeface="Times New Roman"/>
                <a:cs typeface="Times New Roman"/>
              </a:rPr>
              <a:t>web pages. </a:t>
            </a:r>
            <a:r>
              <a:rPr sz="2400" dirty="0">
                <a:latin typeface="Times New Roman"/>
                <a:cs typeface="Times New Roman"/>
              </a:rPr>
              <a:t>These web </a:t>
            </a:r>
            <a:r>
              <a:rPr sz="2400" spc="-5" dirty="0">
                <a:latin typeface="Times New Roman"/>
                <a:cs typeface="Times New Roman"/>
              </a:rPr>
              <a:t>pages also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web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interconnected</a:t>
            </a:r>
            <a:r>
              <a:rPr sz="2400" dirty="0">
                <a:latin typeface="Times New Roman"/>
                <a:cs typeface="Times New Roman"/>
              </a:rPr>
              <a:t> with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help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hyperlinks.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90100"/>
              </a:lnSpc>
              <a:spcBef>
                <a:spcPts val="56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webpages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browsers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IE,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Chrome,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Firefox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etc..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document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contain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graphics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etc..</a:t>
            </a:r>
            <a:endParaRPr sz="2400">
              <a:latin typeface="Times New Roman"/>
              <a:cs typeface="Times New Roman"/>
            </a:endParaRPr>
          </a:p>
          <a:p>
            <a:pPr marL="194945" marR="10160" indent="-182880" algn="just">
              <a:lnSpc>
                <a:spcPts val="2590"/>
              </a:lnSpc>
              <a:spcBef>
                <a:spcPts val="64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usually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purpose.</a:t>
            </a:r>
            <a:r>
              <a:rPr sz="2400" dirty="0">
                <a:latin typeface="Times New Roman"/>
                <a:cs typeface="Times New Roman"/>
              </a:rPr>
              <a:t> There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web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depending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purpose.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28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.com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20" dirty="0">
                <a:latin typeface="Times New Roman"/>
                <a:cs typeface="Times New Roman"/>
              </a:rPr>
              <a:t>.org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.net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dirty="0">
                <a:latin typeface="Times New Roman"/>
                <a:cs typeface="Times New Roman"/>
              </a:rPr>
              <a:t>.biz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.edu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Education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text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&lt;b&gt;name&lt;/b&gt;&lt;input type=“text” size=“20” value=“ “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maxlength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=“4”&gt;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5023-3567-44FE-A01E-61D46739B3C1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password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password field is nothing but the text box in which the characters typed by the user are displayed as bullet or asterisks.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Submit Button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Submit button is used to send the form's data to the specified URL.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Radio Button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Radio button is used to select a single option from the list of options.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944E-6D1E-4258-B84F-89921C561D48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Check Box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 box is used to select more than one option from the list of options.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Multiple-Line Text Input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 is used to create multi-line text box.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This is used to enter large amount of data.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Menu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&lt;select&gt; tag is used to create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popdown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menu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D69-1B92-4182-AE92-D8514F6FA048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77200" cy="4343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&lt;form 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Name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&lt;input type="text" name="name" /&gt;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Mobile No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&lt;input type="text" name="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mob_no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Password: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&lt;input type="password" name="password" /&gt;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&lt;input type="submit" value="Submit"&gt;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&lt;input type="radio" name="gender" value="male" &gt; Male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         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7A68-B54E-4971-B2E2-0A994F7E22BC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&lt;input type="radio" name="gender" value="female" &gt; Female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&lt;input type="checkbox" name="c1" value="cricket" checked="checked"&gt;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Cricket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&lt;input type="checkbox" name="c2" value="hockey" 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Hockey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rows="4" cols="30" name="address"&gt;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Text Area.....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&lt;/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&lt;/form&gt;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1460-EEFB-4AEA-92A8-8AA9AB425B57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City: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&lt;select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name="menu"&gt;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value="Aurangabad"&gt;Aurangabad&lt;/option&gt;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&lt;option selected value="Mumbai"&gt;Mumbai&lt;/option&gt;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&lt;option  value="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&lt;/select&gt;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&lt;input type="submit" value="Submit"&gt;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&lt;/form&gt;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99-95EA-4637-98DD-D351C6EFBF2B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5.0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latest multimedia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 elements as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&lt;video&gt;, &lt;audio&gt; and &lt;canvas&gt; to draw graphics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elements.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multimedia elements such as &lt;audio&gt; and &lt;video&gt;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&lt;header&gt;,&lt;footer&gt;, &lt;article&gt; and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&lt;section&gt;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form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cntrl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such as number , date , time, calendar and range.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5662-4B6B-450D-8263-D52F9DC0F75E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5.0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42672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Quantity (between 1 and 5):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type="number"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name="quantity" min="1" max="5"&gt;&lt;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type="date"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Enter a date after 1980-01-01: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type="date"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min="1979-12-31"&gt;&lt;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Enter a date before 2000-01-01: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type="date"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max="2000-01-02"&gt;&lt;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E-mail: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type="email"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name="email"&gt;&lt;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type="range"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name="points" min="0" max="10"&gt;&lt;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&lt;audio controls&gt;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&lt;source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="glossy.mp3" type="audio/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  Your browser does not support the audio element.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&lt;/audio&gt;&lt;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5662-4B6B-450D-8263-D52F9DC0F75E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24600" y="762000"/>
            <a:ext cx="40386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&lt;video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width="320" height=240" controls&gt;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&lt;source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="Video1.mp4" type="video/mp4"&gt;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Your browser does not support the video tag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.&lt;/video&gt;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&gt;&lt;canvas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myCanvas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"&gt;Your browser does not support the HTML5 canvas tag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.&lt;/canvas&gt;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 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myCanvas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ctx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c.getContext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("2d");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ctx.fillStyle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"#FF0000";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ctx.fillRect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(0, 0, 80, 100);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&lt;/script&gt;&lt;/body&gt;&lt;/html&gt;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5183" y="228650"/>
            <a:ext cx="7620000" cy="499109"/>
          </a:xfrm>
          <a:custGeom>
            <a:avLst/>
            <a:gdLst/>
            <a:ahLst/>
            <a:cxnLst/>
            <a:rect l="l" t="t" r="r" b="b"/>
            <a:pathLst>
              <a:path w="7620000" h="499109">
                <a:moveTo>
                  <a:pt x="7620000" y="0"/>
                </a:moveTo>
                <a:lnTo>
                  <a:pt x="3810000" y="0"/>
                </a:lnTo>
                <a:lnTo>
                  <a:pt x="0" y="0"/>
                </a:lnTo>
                <a:lnTo>
                  <a:pt x="0" y="498678"/>
                </a:lnTo>
                <a:lnTo>
                  <a:pt x="3810000" y="498678"/>
                </a:lnTo>
                <a:lnTo>
                  <a:pt x="7620000" y="498678"/>
                </a:lnTo>
                <a:lnTo>
                  <a:pt x="7620000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4294" y="2313254"/>
            <a:ext cx="2010410" cy="189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HTML</a:t>
            </a:r>
          </a:p>
          <a:p>
            <a:pPr marL="12700" marR="5080" indent="1905" algn="ctr">
              <a:lnSpc>
                <a:spcPts val="4660"/>
              </a:lnSpc>
              <a:spcBef>
                <a:spcPts val="405"/>
              </a:spcBef>
            </a:pPr>
            <a:r>
              <a:rPr b="1" spc="5" dirty="0">
                <a:solidFill>
                  <a:srgbClr val="000000"/>
                </a:solidFill>
                <a:latin typeface="Times New Roman"/>
                <a:cs typeface="Times New Roman"/>
              </a:rPr>
              <a:t>vs 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HTML5</a:t>
            </a:r>
          </a:p>
        </p:txBody>
      </p:sp>
      <p:pic>
        <p:nvPicPr>
          <p:cNvPr id="1026" name="Picture 2" descr="Difference Between HTML and HTML5 - Comparison Summary">
            <a:extLst>
              <a:ext uri="{FF2B5EF4-FFF2-40B4-BE49-F238E27FC236}">
                <a16:creationId xmlns:a16="http://schemas.microsoft.com/office/drawing/2014/main" id="{1F9D3D43-0D91-E8B9-4EC5-046AF247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0"/>
            <a:ext cx="762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475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590" y="263093"/>
            <a:ext cx="25971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</a:t>
            </a:r>
            <a:r>
              <a:rPr spc="-5" dirty="0"/>
              <a:t>L</a:t>
            </a:r>
            <a:r>
              <a:rPr spc="-300" dirty="0"/>
              <a:t> </a:t>
            </a:r>
            <a:r>
              <a:rPr spc="-310" dirty="0"/>
              <a:t>T</a:t>
            </a:r>
            <a:r>
              <a:rPr spc="-5" dirty="0"/>
              <a:t>ags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3464" y="1365503"/>
            <a:ext cx="1185672" cy="4322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6" y="1353311"/>
            <a:ext cx="1319783" cy="4373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111" y="1338072"/>
            <a:ext cx="1322832" cy="43891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72255" y="1353311"/>
            <a:ext cx="1341120" cy="43891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6359" y="1353311"/>
            <a:ext cx="1149096" cy="43891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6623" y="1353311"/>
            <a:ext cx="1185672" cy="4477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8592" y="1405127"/>
            <a:ext cx="1185672" cy="4322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95431" y="1435607"/>
            <a:ext cx="1185672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36825"/>
            <a:ext cx="9220835" cy="248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3290"/>
              </a:lnSpc>
              <a:spcBef>
                <a:spcPts val="105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1F5F9F"/>
                </a:solidFill>
                <a:latin typeface="Times New Roman"/>
                <a:cs typeface="Times New Roman"/>
              </a:rPr>
              <a:t>Website</a:t>
            </a:r>
            <a:r>
              <a:rPr sz="2800" spc="-105" dirty="0">
                <a:solidFill>
                  <a:srgbClr val="1F5F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94030" lvl="1" indent="-253365">
              <a:lnSpc>
                <a:spcPts val="329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4030" algn="l"/>
                <a:tab pos="494665" algn="l"/>
              </a:tabLst>
            </a:pPr>
            <a:r>
              <a:rPr sz="2800" spc="5" dirty="0">
                <a:latin typeface="Times New Roman"/>
                <a:cs typeface="Times New Roman"/>
              </a:rPr>
              <a:t>Also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some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depending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upon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countries</a:t>
            </a:r>
            <a:endParaRPr sz="28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3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India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.uk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Kingdom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spc="-5" dirty="0">
                <a:latin typeface="Times New Roman"/>
                <a:cs typeface="Times New Roman"/>
              </a:rPr>
              <a:t>.us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America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.nz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Zealand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628" y="419861"/>
            <a:ext cx="260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Segoe UI"/>
                <a:cs typeface="Segoe UI"/>
              </a:rPr>
              <a:t>HTML</a:t>
            </a:r>
            <a:r>
              <a:rPr sz="3600" spc="-8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Segoe UI"/>
                <a:cs typeface="Segoe UI"/>
              </a:rPr>
              <a:t>Media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1164336"/>
            <a:ext cx="8561832" cy="5337048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836" y="335356"/>
            <a:ext cx="51593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000000"/>
                </a:solidFill>
              </a:rPr>
              <a:t>Common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Audio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Formats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791" y="1139952"/>
            <a:ext cx="8613648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89610"/>
            <a:ext cx="30632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Segoe UI"/>
                <a:cs typeface="Segoe UI"/>
              </a:rPr>
              <a:t>HTML</a:t>
            </a:r>
            <a:r>
              <a:rPr spc="-8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000000"/>
                </a:solidFill>
                <a:latin typeface="Segoe UI"/>
                <a:cs typeface="Segoe UI"/>
              </a:rPr>
              <a:t>Video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653362"/>
            <a:ext cx="554164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75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h</a:t>
            </a:r>
            <a:r>
              <a:rPr sz="1600" spc="5" dirty="0">
                <a:latin typeface="Verdana"/>
                <a:cs typeface="Verdana"/>
              </a:rPr>
              <a:t>ow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5" dirty="0">
                <a:latin typeface="Verdana"/>
                <a:cs typeface="Verdana"/>
              </a:rPr>
              <a:t>eo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M</a:t>
            </a:r>
            <a:r>
              <a:rPr sz="1600" spc="-5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spc="5" dirty="0">
                <a:latin typeface="Verdana"/>
                <a:cs typeface="Verdana"/>
              </a:rPr>
              <a:t>se</a:t>
            </a:r>
            <a:r>
              <a:rPr sz="1600" spc="-10" dirty="0">
                <a:latin typeface="Verdana"/>
                <a:cs typeface="Verdana"/>
              </a:rPr>
              <a:t> th</a:t>
            </a:r>
            <a:r>
              <a:rPr sz="1600" spc="5" dirty="0">
                <a:latin typeface="Verdana"/>
                <a:cs typeface="Verdana"/>
              </a:rPr>
              <a:t>e </a:t>
            </a:r>
            <a:r>
              <a:rPr sz="1600" spc="5" dirty="0">
                <a:solidFill>
                  <a:srgbClr val="DC133B"/>
                </a:solidFill>
                <a:latin typeface="Consolas"/>
                <a:cs typeface="Consolas"/>
              </a:rPr>
              <a:t>&lt;video&gt;</a:t>
            </a:r>
            <a:r>
              <a:rPr sz="1600" spc="-40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m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nt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video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="320"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="240"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controls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source</a:t>
            </a:r>
            <a:r>
              <a:rPr sz="1800" spc="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="movie.mp4"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="video/mp4"&gt;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source</a:t>
            </a:r>
            <a:r>
              <a:rPr sz="1800" spc="1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="movie.ogg"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="video/ogg"&gt;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Your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browser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does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not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support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the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video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tag.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/video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3558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39874"/>
            <a:ext cx="54470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https://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  <a:hlinkClick r:id="rId2"/>
              </a:rPr>
              <a:t>www.w3schools.com/html/default.asp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552" y="237743"/>
            <a:ext cx="11737975" cy="6388735"/>
            <a:chOff x="225552" y="237743"/>
            <a:chExt cx="11737975" cy="6388735"/>
          </a:xfrm>
        </p:grpSpPr>
        <p:sp>
          <p:nvSpPr>
            <p:cNvPr id="3" name="object 3"/>
            <p:cNvSpPr/>
            <p:nvPr/>
          </p:nvSpPr>
          <p:spPr>
            <a:xfrm>
              <a:off x="231648" y="243839"/>
              <a:ext cx="11725910" cy="6376670"/>
            </a:xfrm>
            <a:custGeom>
              <a:avLst/>
              <a:gdLst/>
              <a:ahLst/>
              <a:cxnLst/>
              <a:rect l="l" t="t" r="r" b="b"/>
              <a:pathLst>
                <a:path w="11725910" h="6376670">
                  <a:moveTo>
                    <a:pt x="11725656" y="0"/>
                  </a:moveTo>
                  <a:lnTo>
                    <a:pt x="0" y="0"/>
                  </a:lnTo>
                  <a:lnTo>
                    <a:pt x="0" y="6376415"/>
                  </a:lnTo>
                  <a:lnTo>
                    <a:pt x="11725656" y="6376415"/>
                  </a:lnTo>
                  <a:lnTo>
                    <a:pt x="1172565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43839"/>
              <a:ext cx="11725910" cy="6376670"/>
            </a:xfrm>
            <a:custGeom>
              <a:avLst/>
              <a:gdLst/>
              <a:ahLst/>
              <a:cxnLst/>
              <a:rect l="l" t="t" r="r" b="b"/>
              <a:pathLst>
                <a:path w="11725910" h="6376670">
                  <a:moveTo>
                    <a:pt x="0" y="6376415"/>
                  </a:moveTo>
                  <a:lnTo>
                    <a:pt x="11725656" y="6376415"/>
                  </a:lnTo>
                  <a:lnTo>
                    <a:pt x="11725656" y="0"/>
                  </a:lnTo>
                  <a:lnTo>
                    <a:pt x="0" y="0"/>
                  </a:lnTo>
                  <a:lnTo>
                    <a:pt x="0" y="63764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6976" y="2604922"/>
            <a:ext cx="825500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32479" algn="l"/>
                <a:tab pos="8241665" algn="l"/>
              </a:tabLst>
            </a:pPr>
            <a:r>
              <a:rPr sz="7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 	</a:t>
            </a:r>
            <a:r>
              <a:rPr sz="72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CSS	</a:t>
            </a:r>
            <a:endParaRPr sz="7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99504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orbel"/>
                <a:cs typeface="Corbel"/>
              </a:rPr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89113"/>
            <a:ext cx="8512175" cy="39617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5" dirty="0">
                <a:latin typeface="Calibri"/>
                <a:cs typeface="Calibri"/>
              </a:rPr>
              <a:t>Types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Properties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Classes,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Child-Class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(Nested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CSS)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Colors,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Text,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Background,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Border,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Margin,</a:t>
            </a:r>
            <a:r>
              <a:rPr sz="2800" spc="-15" dirty="0">
                <a:latin typeface="Calibri"/>
                <a:cs typeface="Calibri"/>
              </a:rPr>
              <a:t> Padding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Positioning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(flex,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grid,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inline,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Animation,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725423"/>
            <a:ext cx="10116312" cy="5407152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61742" y="4566438"/>
            <a:ext cx="7131684" cy="98234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Tags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such</a:t>
            </a:r>
            <a:r>
              <a:rPr sz="22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b,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i,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u,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are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discouraged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 strict</a:t>
            </a:r>
            <a:r>
              <a:rPr sz="2200" spc="-8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XHTML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Why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bad?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380" y="6296050"/>
            <a:ext cx="426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4618" y="6296050"/>
            <a:ext cx="16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57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3600" y="1524000"/>
            <a:ext cx="8153400" cy="175577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&lt;font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face="Arial"&gt;</a:t>
            </a:r>
            <a:r>
              <a:rPr sz="1800" spc="-10" dirty="0">
                <a:latin typeface="Courier New"/>
                <a:cs typeface="Courier New"/>
              </a:rPr>
              <a:t>Shashdot.</a:t>
            </a:r>
            <a:r>
              <a:rPr sz="1800" b="1" spc="-10" dirty="0">
                <a:latin typeface="Courier New"/>
                <a:cs typeface="Courier New"/>
              </a:rPr>
              <a:t>&lt;/font&gt;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News </a:t>
            </a:r>
            <a:r>
              <a:rPr sz="1800" spc="-10" dirty="0">
                <a:latin typeface="Courier New"/>
                <a:cs typeface="Courier New"/>
              </a:rPr>
              <a:t>for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&lt;b&gt;</a:t>
            </a:r>
            <a:r>
              <a:rPr sz="1800" spc="-10" dirty="0">
                <a:latin typeface="Courier New"/>
                <a:cs typeface="Courier New"/>
              </a:rPr>
              <a:t>nerds!!</a:t>
            </a:r>
            <a:r>
              <a:rPr sz="1800" b="1" spc="-10" dirty="0">
                <a:latin typeface="Courier New"/>
                <a:cs typeface="Courier New"/>
              </a:rPr>
              <a:t>&lt;/b&gt;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You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will </a:t>
            </a:r>
            <a:r>
              <a:rPr sz="1800" b="1" spc="-15" dirty="0">
                <a:latin typeface="Courier New"/>
                <a:cs typeface="Courier New"/>
              </a:rPr>
              <a:t>&lt;i&gt;</a:t>
            </a:r>
            <a:r>
              <a:rPr sz="1800" spc="-15" dirty="0">
                <a:latin typeface="Courier New"/>
                <a:cs typeface="Courier New"/>
              </a:rPr>
              <a:t>never</a:t>
            </a:r>
            <a:r>
              <a:rPr sz="1800" b="1" spc="-15" dirty="0">
                <a:latin typeface="Courier New"/>
                <a:cs typeface="Courier New"/>
              </a:rPr>
              <a:t>&lt;/i&gt;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&lt;u&gt;</a:t>
            </a:r>
            <a:r>
              <a:rPr sz="1800" spc="-10" dirty="0">
                <a:latin typeface="Courier New"/>
                <a:cs typeface="Courier New"/>
              </a:rPr>
              <a:t>EVER</a:t>
            </a:r>
            <a:r>
              <a:rPr sz="1800" b="1" spc="-10" dirty="0">
                <a:latin typeface="Courier New"/>
                <a:cs typeface="Courier New"/>
              </a:rPr>
              <a:t>&lt;/u&gt;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be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&lt;font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size="+4"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color="red"&gt;</a:t>
            </a:r>
            <a:r>
              <a:rPr sz="1800" spc="-10" dirty="0">
                <a:latin typeface="Courier New"/>
                <a:cs typeface="Courier New"/>
              </a:rPr>
              <a:t>BORED</a:t>
            </a:r>
            <a:r>
              <a:rPr sz="1800" b="1" spc="-10" dirty="0">
                <a:latin typeface="Courier New"/>
                <a:cs typeface="Courier New"/>
              </a:rPr>
              <a:t>&lt;/font&gt;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here!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207510" algn="l"/>
              </a:tabLst>
            </a:pPr>
            <a:r>
              <a:rPr sz="1800" spc="-5" dirty="0">
                <a:latin typeface="Courier New"/>
                <a:cs typeface="Courier New"/>
              </a:rPr>
              <a:t>&lt;/p&gt;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3480815"/>
            <a:ext cx="8153400" cy="1076325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9"/>
              </a:spcBef>
            </a:pPr>
            <a:r>
              <a:rPr sz="1800" dirty="0">
                <a:latin typeface="Microsoft Sans Serif"/>
                <a:cs typeface="Microsoft Sans Serif"/>
              </a:rPr>
              <a:t>Slashdot</a:t>
            </a:r>
            <a:r>
              <a:rPr sz="1800" dirty="0">
                <a:latin typeface="Consolas"/>
                <a:cs typeface="Consolas"/>
              </a:rPr>
              <a:t>.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News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nerds!!</a:t>
            </a:r>
            <a:r>
              <a:rPr sz="1800" b="1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You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will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never,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EVER</a:t>
            </a:r>
            <a:r>
              <a:rPr sz="2000" spc="-1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be</a:t>
            </a:r>
            <a:r>
              <a:rPr sz="1800" spc="15" dirty="0"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nsolas"/>
                <a:cs typeface="Consolas"/>
              </a:rPr>
              <a:t>BORED</a:t>
            </a:r>
            <a:endParaRPr sz="2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onsolas"/>
                <a:cs typeface="Consolas"/>
              </a:rPr>
              <a:t>here!</a:t>
            </a:r>
            <a:endParaRPr sz="1800">
              <a:latin typeface="Consolas"/>
              <a:cs typeface="Consolas"/>
            </a:endParaRPr>
          </a:p>
          <a:p>
            <a:pPr marL="6274435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15D1913-43C3-0951-A224-E6E34C2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1959"/>
            <a:ext cx="10558272" cy="591312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416" y="426719"/>
            <a:ext cx="9625584" cy="6004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84310" y="2208290"/>
            <a:ext cx="10018713" cy="3938514"/>
          </a:xfrm>
          <a:prstGeom prst="rect">
            <a:avLst/>
          </a:prstGeom>
        </p:spPr>
        <p:txBody>
          <a:bodyPr vert="horz" wrap="square" lIns="0" tIns="67564" rIns="0" bIns="0" rtlCol="0">
            <a:spAutoFit/>
          </a:bodyPr>
          <a:lstStyle/>
          <a:p>
            <a:pPr marL="213360" indent="-182880">
              <a:lnSpc>
                <a:spcPts val="2830"/>
              </a:lnSpc>
              <a:spcBef>
                <a:spcPts val="10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21399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Website-there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</a:t>
            </a:r>
          </a:p>
          <a:p>
            <a:pPr marL="716280" lvl="1" indent="-184150">
              <a:lnSpc>
                <a:spcPts val="2830"/>
              </a:lnSpc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lvl="1" indent="-1841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(Scripting)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65430">
              <a:lnSpc>
                <a:spcPts val="3075"/>
              </a:lnSpc>
              <a:spcBef>
                <a:spcPts val="148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295910" algn="l"/>
                <a:tab pos="296545" algn="l"/>
              </a:tabLst>
            </a:pP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lvl="1" indent="-184150">
              <a:lnSpc>
                <a:spcPts val="2695"/>
              </a:lnSpc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commercial,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</a:p>
          <a:p>
            <a:pPr marL="716280">
              <a:lnSpc>
                <a:spcPts val="2735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website should be user-friendly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attractive.</a:t>
            </a:r>
          </a:p>
          <a:p>
            <a:pPr marL="716280" lvl="1" indent="-184150">
              <a:lnSpc>
                <a:spcPts val="2735"/>
              </a:lnSpc>
              <a:spcBef>
                <a:spcPts val="31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purposes,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>
              <a:lnSpc>
                <a:spcPts val="2735"/>
              </a:lnSpc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oftware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like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CorelDraw,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447800"/>
            <a:ext cx="10204704" cy="4959096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6E187E-045C-4BC8-9DA5-6FE67A7C349B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Introduction to Style Sheet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CSS is a language that describes the style of an HTML document.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CSS describes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HTML elements should be displayed.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separation of HTML from CSS makes it easier to maintain sites, share style sheets across pages, and tailor pages to different environments.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referred to as the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separation of structure (or: content) from presentation.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Advantages of using CSS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39BF3-F2FC-4EE5-941B-683104BEBBD4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447801"/>
            <a:ext cx="8229600" cy="2438400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flexibility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can be achieved.</a:t>
            </a: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actual content from the style, helps 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managing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large-scale complex sites.</a:t>
            </a: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94320-18AC-4006-B839-62660189F640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Inserting CSS in an HTML page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Inline style sheet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Document level style sheet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External level style sheet</a:t>
            </a: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CSS selectors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CSS selectors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define the elements to which a set of CSS rules apply.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7D0D9-B360-4261-93F5-F3BC830833F1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Inline style sheet</a:t>
            </a: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syntax </a:t>
            </a:r>
          </a:p>
          <a:p>
            <a:pPr lvl="1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		&lt; tag style=“property: value” &gt;</a:t>
            </a: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 “font-size:40pt;color:#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"&gt;web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technoloy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Style Attribute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&lt;p&gt;I am normal&lt;/p&gt;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red&lt;/p&gt;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blue&lt;/p&gt;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style="font-size:36px;"&gt;I am big&lt;/p&gt;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 am normal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red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am blue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 am big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DCA-4FED-4AC7-8D48-B781B47C336F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F3B36-4B2C-4602-8BB8-2E4C652914D2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05000" y="1905001"/>
            <a:ext cx="8229600" cy="36877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 level style sheet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Appears only in &lt;head&gt; section 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Mention doc type </a:t>
            </a: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&lt;style type=“text/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8A91C-31C6-4E7C-AF97-5719D1FFDC8D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76401"/>
            <a:ext cx="3581400" cy="45259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h2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color:green;left:20px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1600201"/>
            <a:ext cx="3429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color:blue;left:40px;font-size:24pt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&lt;h1&gt;web technoloy1&lt;/h1&gt;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&lt;h2&gt;web technoloy2&lt;/h2&gt;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&lt;p&gt;web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technoloy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&lt;p/&gt;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8B0325-1A0F-4EF2-B908-077D58612465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3048000"/>
          </a:xfrm>
        </p:spPr>
        <p:txBody>
          <a:bodyPr/>
          <a:lstStyle/>
          <a:p>
            <a:pPr lvl="1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External level style sheet</a:t>
            </a: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Desired style sheet is stored in one 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Mention name of the 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 in .html file 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of ESS is to apply particular style to more than one web documents.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0FD47-5A79-4F86-A683-DFFC0EEEFEA0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4267199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Ext_css1.css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h1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5281" y="2514600"/>
            <a:ext cx="4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HTML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1383266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42671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ext_css.html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 type="text/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="ext_css1.css"&gt;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&lt;h1&gt;heading1&lt;/h1&gt;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pict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2/12/2025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1143001"/>
            <a:ext cx="7848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CSS selectors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used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 select the content you want to style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Selectors are the part of CSS rule set.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CSS selectors select HTML elements according to its id, class, type, attribute etc.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Types of  CSS Selectors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Element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Id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Class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Universal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Group Selector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Element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2192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element selector selects the HTML element by name.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81200" y="1905001"/>
            <a:ext cx="4191000" cy="4297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color:green;left:20px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981200"/>
            <a:ext cx="34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&lt;h1&gt;web technoloy1&lt;/h1&gt;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&lt;h2&gt;web technoloy2&lt;/h2&gt;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&lt;p&gt;web technology&lt;p/&gt;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ID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2192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Selects the id attribute of an HTML element to select a specific element.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id is always unique within the page so it is chosen to select a single, unique element.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written with the hash character (#), followed by the id of the element.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81200" y="3276600"/>
            <a:ext cx="3733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#top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font-size:20pt;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971801"/>
            <a:ext cx="342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id=top&gt;web technoloy1&lt;/p&gt;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&gt;web technoloy2&lt;/p&gt;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Class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838201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class selector selects HTML elements with a specific class attribute.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is used with a period character . (full stop symbol) followed by the class name. 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05000" y="2133601"/>
            <a:ext cx="3810000" cy="3916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.size20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font-family: Arial;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font-size:20pt;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.size30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family:Arial;color:green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Font-size:30pt;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2362200"/>
            <a:ext cx="365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class="size20"&gt;web technoloy1&lt;/p&gt;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class="size30"&gt;web technoloy2&lt;/p&gt;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class="size30"&gt;HTML&lt;/h1&gt;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&lt;p&gt;web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technoloy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&lt;p/&gt;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Class Selector for Specific Element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9906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endParaRPr lang="en-US" sz="2000" dirty="0"/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 Only one specific HTML element should be affected then use the element name with class selector.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057400" y="2057400"/>
            <a:ext cx="3886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&lt;html&gt;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&lt;head&gt;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&lt;style&gt;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</a:t>
            </a:r>
            <a:r>
              <a:rPr lang="en-US" sz="2000" dirty="0" err="1"/>
              <a:t>p.center</a:t>
            </a:r>
            <a:r>
              <a:rPr lang="en-US" sz="2000" dirty="0"/>
              <a:t> {   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 text-align: center;      color: blue;   }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&lt;/style&gt;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&lt;/head&gt;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77000" y="1981200"/>
            <a:ext cx="38862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&lt;body&gt;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&lt;h1 class="center"&gt;This heading is not affected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&lt;/h1&gt;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&lt;p class="center"&gt;This paragraph is blue and center-aligned.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&lt;/p&gt;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&lt;/body&gt;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hlinkClick r:id="rId4" action="ppaction://hlinkfile"/>
              </a:rPr>
              <a:t>&lt;/html&gt; </a:t>
            </a:r>
            <a:r>
              <a:rPr lang="en-US" sz="2000" dirty="0"/>
              <a:t>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524001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Universal  Selectors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Denoted by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applied to all the element in the document.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05000" y="2713038"/>
            <a:ext cx="4191000" cy="3611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font-size:20pt;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590801"/>
            <a:ext cx="342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&gt;web technoloy1&lt;/h1&gt;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 &gt;web technoloy2&lt;/h2&gt;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&lt;P&gt;html&lt;/p&gt;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2192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Group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select all the elements with the same style definitions.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Grouping selector is used to minimize the code.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Commas are used to separate each selector in grouping.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133600" y="2971800"/>
            <a:ext cx="22860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&lt;style&gt;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h1, h2, p {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text-align: center;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color: blue;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&lt;/style&gt;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324600" y="3048000"/>
            <a:ext cx="40386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&lt;h1&gt;Hello Javatpoint.com&lt;/h1&gt;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&lt;h2&gt;Hello Javatpoint.com (In smaller font)&lt;/h2&gt;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&lt;p&gt;This is a paragraph.&lt;/p&gt;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310895"/>
            <a:ext cx="9732264" cy="5952744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663" y="524255"/>
            <a:ext cx="4718304" cy="58094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17552"/>
            <a:ext cx="327375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orbel"/>
                <a:cs typeface="Corbel"/>
              </a:rPr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89113"/>
            <a:ext cx="8460740" cy="39617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15" dirty="0">
                <a:latin typeface="Calibri"/>
                <a:cs typeface="Calibri"/>
              </a:rPr>
              <a:t>Getting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5" dirty="0">
                <a:latin typeface="Calibri"/>
                <a:cs typeface="Calibri"/>
              </a:rPr>
              <a:t>Tags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15" dirty="0">
                <a:latin typeface="Calibri"/>
                <a:cs typeface="Calibri"/>
              </a:rPr>
              <a:t>Attributes,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Properties,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list,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Tables,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HTML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Media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(Audio,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Video)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Semantic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HTML5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064" y="472440"/>
            <a:ext cx="8022336" cy="5629656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566927"/>
            <a:ext cx="8973312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216" y="633983"/>
            <a:ext cx="8735568" cy="5175504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530351"/>
            <a:ext cx="8991600" cy="5309616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618744"/>
            <a:ext cx="8991600" cy="5620511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426719"/>
            <a:ext cx="9259824" cy="5294376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591312"/>
            <a:ext cx="9351264" cy="5251704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9" y="603504"/>
            <a:ext cx="7979664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691895"/>
            <a:ext cx="874776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8812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195" dirty="0"/>
              <a:t> </a:t>
            </a: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rule</a:t>
            </a:r>
            <a:r>
              <a:rPr spc="10" dirty="0"/>
              <a:t> </a:t>
            </a:r>
            <a:r>
              <a:rPr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1742" y="4580973"/>
            <a:ext cx="7902575" cy="16198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-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file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consists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one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 or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rules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Each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starts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with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ts val="2039"/>
              </a:lnSpc>
              <a:spcBef>
                <a:spcPts val="6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r>
              <a:rPr sz="2000" spc="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specifies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element(s)</a:t>
            </a:r>
            <a:r>
              <a:rPr sz="2000" spc="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then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applies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7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1839"/>
              </a:lnSpc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them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ts val="1839"/>
              </a:lnSpc>
              <a:buSzPct val="79411"/>
              <a:buChar char="•"/>
              <a:tabLst>
                <a:tab pos="424180" algn="l"/>
              </a:tabLst>
            </a:pP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7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r>
              <a:rPr sz="17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17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*</a:t>
            </a:r>
            <a:r>
              <a:rPr sz="17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selects</a:t>
            </a:r>
            <a:r>
              <a:rPr sz="17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all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elements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1570" y="6296050"/>
            <a:ext cx="160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966AC"/>
                </a:solidFill>
                <a:latin typeface="Corbel"/>
                <a:cs typeface="Corbel"/>
              </a:rPr>
              <a:t>72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455" y="1588008"/>
            <a:ext cx="8171815" cy="1774189"/>
            <a:chOff x="2124455" y="1588008"/>
            <a:chExt cx="8171815" cy="1774189"/>
          </a:xfrm>
        </p:grpSpPr>
        <p:sp>
          <p:nvSpPr>
            <p:cNvPr id="6" name="object 6"/>
            <p:cNvSpPr/>
            <p:nvPr/>
          </p:nvSpPr>
          <p:spPr>
            <a:xfrm>
              <a:off x="2133599" y="1597152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599" y="1597152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5675" y="1604594"/>
            <a:ext cx="2201545" cy="167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ourier New"/>
                <a:cs typeface="Courier New"/>
              </a:rPr>
              <a:t>selector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property</a:t>
            </a:r>
            <a:r>
              <a:rPr sz="1800" spc="-10" dirty="0">
                <a:latin typeface="Courier New"/>
                <a:cs typeface="Courier New"/>
              </a:rPr>
              <a:t>: </a:t>
            </a:r>
            <a:r>
              <a:rPr sz="1800" i="1" spc="-10" dirty="0"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property</a:t>
            </a:r>
            <a:r>
              <a:rPr sz="1800" spc="-10" dirty="0">
                <a:latin typeface="Courier New"/>
                <a:cs typeface="Courier New"/>
              </a:rPr>
              <a:t>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property:</a:t>
            </a:r>
            <a:r>
              <a:rPr sz="1800" i="1" spc="-6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value;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i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8484" y="2979877"/>
            <a:ext cx="387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24455" y="3419855"/>
            <a:ext cx="8171815" cy="1219200"/>
            <a:chOff x="2124455" y="3419855"/>
            <a:chExt cx="8171815" cy="1219200"/>
          </a:xfrm>
        </p:grpSpPr>
        <p:sp>
          <p:nvSpPr>
            <p:cNvPr id="11" name="object 11"/>
            <p:cNvSpPr/>
            <p:nvPr/>
          </p:nvSpPr>
          <p:spPr>
            <a:xfrm>
              <a:off x="2133599" y="34289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81534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8153400" y="12009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85B1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599" y="34289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0" y="1200912"/>
                  </a:moveTo>
                  <a:lnTo>
                    <a:pt x="8153400" y="12009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25675" y="3436366"/>
            <a:ext cx="329057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sans-serif;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8484" y="4262754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8" y="1667255"/>
            <a:ext cx="10000488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0547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Attaching</a:t>
            </a:r>
            <a:r>
              <a:rPr spc="-5" dirty="0"/>
              <a:t> a</a:t>
            </a:r>
            <a:r>
              <a:rPr spc="-185" dirty="0"/>
              <a:t> </a:t>
            </a:r>
            <a:r>
              <a:rPr spc="-10" dirty="0"/>
              <a:t>CSS</a:t>
            </a:r>
            <a:r>
              <a:rPr spc="-15" dirty="0"/>
              <a:t> </a:t>
            </a:r>
            <a:r>
              <a:rPr spc="-10" dirty="0"/>
              <a:t>file</a:t>
            </a:r>
            <a:r>
              <a:rPr spc="20" dirty="0"/>
              <a:t> </a:t>
            </a:r>
            <a:r>
              <a:rPr spc="-10" dirty="0"/>
              <a:t>&lt;link&gt;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150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1742" y="4704969"/>
            <a:ext cx="7539990" cy="99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86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page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link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sheet</a:t>
            </a:r>
            <a:r>
              <a:rPr sz="24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files</a:t>
            </a:r>
            <a:endParaRPr sz="2400">
              <a:latin typeface="Corbel"/>
              <a:cs typeface="Corbel"/>
            </a:endParaRPr>
          </a:p>
          <a:p>
            <a:pPr marL="424180" marR="5080" lvl="1" indent="-182880">
              <a:lnSpc>
                <a:spcPts val="2260"/>
              </a:lnSpc>
              <a:spcBef>
                <a:spcPts val="275"/>
              </a:spcBef>
              <a:buSzPct val="78571"/>
              <a:buChar char="•"/>
              <a:tabLst>
                <a:tab pos="424180" algn="l"/>
              </a:tabLst>
            </a:pP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1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case</a:t>
            </a:r>
            <a:r>
              <a:rPr sz="21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1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1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conflict (two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sheets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define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1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same</a:t>
            </a:r>
            <a:r>
              <a:rPr sz="21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HTML </a:t>
            </a:r>
            <a:r>
              <a:rPr sz="2100" spc="-40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element),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latter</a:t>
            </a:r>
            <a:r>
              <a:rPr sz="21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sheet's</a:t>
            </a:r>
            <a:r>
              <a:rPr sz="21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1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used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597152"/>
            <a:ext cx="8153400" cy="1478280"/>
          </a:xfrm>
          <a:prstGeom prst="rect">
            <a:avLst/>
          </a:prstGeom>
          <a:solidFill>
            <a:srgbClr val="F1F1F1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&lt;link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href="</a:t>
            </a:r>
            <a:r>
              <a:rPr sz="1800" i="1" spc="-10" dirty="0">
                <a:latin typeface="Courier New"/>
                <a:cs typeface="Courier New"/>
              </a:rPr>
              <a:t>filename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type="text/css"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rel="stylesheet"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  <a:tabLst>
                <a:tab pos="4710430" algn="l"/>
              </a:tabLst>
            </a:pPr>
            <a:r>
              <a:rPr sz="1800" spc="-5" dirty="0">
                <a:latin typeface="Courier New"/>
                <a:cs typeface="Courier New"/>
              </a:rPr>
              <a:t>&lt;/head&gt;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3429000"/>
            <a:ext cx="8153400" cy="1201420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&lt;link </a:t>
            </a:r>
            <a:r>
              <a:rPr sz="1800" spc="-10" dirty="0">
                <a:latin typeface="Courier New"/>
                <a:cs typeface="Courier New"/>
              </a:rPr>
              <a:t>href="style.css"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type="text/css"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rel="stylesheet"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</a:t>
            </a:r>
            <a:r>
              <a:rPr sz="1800" spc="-10" dirty="0">
                <a:latin typeface="Courier New"/>
                <a:cs typeface="Courier New"/>
                <a:hlinkClick r:id="rId2"/>
              </a:rPr>
              <a:t>http://www.google.com/uds/css/gsearch.css"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rel="stylesheet"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type="text/css"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2058035">
              <a:lnSpc>
                <a:spcPct val="100000"/>
              </a:lnSpc>
              <a:spcBef>
                <a:spcPts val="3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431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Embedding</a:t>
            </a:r>
            <a:r>
              <a:rPr spc="35" dirty="0"/>
              <a:t> </a:t>
            </a:r>
            <a:r>
              <a:rPr spc="-5" dirty="0"/>
              <a:t>style</a:t>
            </a:r>
            <a:r>
              <a:rPr spc="-30" dirty="0"/>
              <a:t> </a:t>
            </a:r>
            <a:r>
              <a:rPr spc="-10" dirty="0"/>
              <a:t>sheets:</a:t>
            </a:r>
            <a:r>
              <a:rPr spc="-20" dirty="0"/>
              <a:t> </a:t>
            </a:r>
            <a:r>
              <a:rPr spc="-5" dirty="0"/>
              <a:t>&lt;style&gt;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151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064" y="4411914"/>
            <a:ext cx="7928609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code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embedded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within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head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page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ad</a:t>
            </a:r>
            <a:r>
              <a:rPr sz="2400" i="1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i="1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should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avoided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24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(why?)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825751"/>
            <a:ext cx="8153400" cy="2033270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&lt;style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type="text/css"&gt;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font-family: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sans-serif;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red;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&lt;/style&gt;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121920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1024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Inline</a:t>
            </a:r>
            <a:r>
              <a:rPr spc="20" dirty="0"/>
              <a:t> </a:t>
            </a:r>
            <a:r>
              <a:rPr spc="-10" dirty="0"/>
              <a:t>styles: the</a:t>
            </a:r>
            <a:r>
              <a:rPr spc="-25" dirty="0"/>
              <a:t> </a:t>
            </a:r>
            <a:r>
              <a:rPr spc="-5" dirty="0"/>
              <a:t>style</a:t>
            </a:r>
            <a:r>
              <a:rPr spc="-25" dirty="0"/>
              <a:t> </a:t>
            </a:r>
            <a:r>
              <a:rPr spc="-5" dirty="0"/>
              <a:t>attribute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152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064" y="4411914"/>
            <a:ext cx="7736840" cy="154432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Higher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precedence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than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embedded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or linked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Used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one-time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overrides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styling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particular</a:t>
            </a:r>
            <a:r>
              <a:rPr sz="24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ad</a:t>
            </a:r>
            <a:r>
              <a:rPr sz="2400" i="1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i="1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should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avoided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24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(why?)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825751"/>
            <a:ext cx="8153400" cy="92392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&lt;p </a:t>
            </a:r>
            <a:r>
              <a:rPr sz="1800" b="1" spc="-10" dirty="0">
                <a:latin typeface="Courier New"/>
                <a:cs typeface="Courier New"/>
              </a:rPr>
              <a:t>style="font-family: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sans-serif;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color: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red;"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This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paragraph&lt;/p&gt;</a:t>
            </a:r>
            <a:endParaRPr sz="1800">
              <a:latin typeface="Courier New"/>
              <a:cs typeface="Courier New"/>
            </a:endParaRPr>
          </a:p>
          <a:p>
            <a:pPr marL="121920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3142488"/>
            <a:ext cx="8153400" cy="676910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ts val="2380"/>
              </a:lnSpc>
              <a:spcBef>
                <a:spcPts val="22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paragraph</a:t>
            </a:r>
            <a:endParaRPr sz="2000">
              <a:latin typeface="Times New Roman"/>
              <a:cs typeface="Times New Roman"/>
            </a:endParaRPr>
          </a:p>
          <a:p>
            <a:pPr marL="554355" algn="ctr">
              <a:lnSpc>
                <a:spcPts val="2140"/>
              </a:lnSpc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7150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35" dirty="0"/>
              <a:t> </a:t>
            </a:r>
            <a:r>
              <a:rPr spc="-10" dirty="0"/>
              <a:t>properties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0" dirty="0"/>
              <a:t>colors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153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47828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color: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background-color: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3142488"/>
            <a:ext cx="8153400" cy="399415"/>
          </a:xfrm>
          <a:prstGeom prst="rect">
            <a:avLst/>
          </a:prstGeom>
          <a:solidFill>
            <a:srgbClr val="FFFF00"/>
          </a:solidFill>
          <a:ln w="18288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  <a:tabLst>
                <a:tab pos="7262495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paragraph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style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above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0999" y="4231719"/>
          <a:ext cx="8153400" cy="1493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 element's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background-color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that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appear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behind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9433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Specifying</a:t>
            </a:r>
            <a:r>
              <a:rPr spc="10" dirty="0"/>
              <a:t> </a:t>
            </a:r>
            <a:r>
              <a:rPr spc="-10" dirty="0"/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3763" y="6296050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966AC"/>
                </a:solidFill>
                <a:latin typeface="Corbel"/>
                <a:cs typeface="Corbel"/>
              </a:rPr>
              <a:t>77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red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rgb(128,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0,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196)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h4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#FF8800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643380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2264" y="2895600"/>
            <a:ext cx="8153400" cy="2246630"/>
          </a:xfrm>
          <a:custGeom>
            <a:avLst/>
            <a:gdLst/>
            <a:ahLst/>
            <a:cxnLst/>
            <a:rect l="l" t="t" r="r" b="b"/>
            <a:pathLst>
              <a:path w="8153400" h="2246629">
                <a:moveTo>
                  <a:pt x="8153400" y="0"/>
                </a:moveTo>
                <a:lnTo>
                  <a:pt x="0" y="0"/>
                </a:lnTo>
                <a:lnTo>
                  <a:pt x="0" y="2246376"/>
                </a:lnTo>
                <a:lnTo>
                  <a:pt x="8153400" y="2246376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2264" y="2895600"/>
            <a:ext cx="8153400" cy="224663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paragraph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style</a:t>
            </a:r>
            <a:r>
              <a:rPr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This</a:t>
            </a:r>
            <a:r>
              <a:rPr sz="2800" b="1" spc="-5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h2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uses</a:t>
            </a:r>
            <a:r>
              <a:rPr sz="2800" b="1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the</a:t>
            </a:r>
            <a:r>
              <a:rPr sz="2800" b="1" spc="-3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second</a:t>
            </a:r>
            <a:r>
              <a:rPr sz="2800" b="1" spc="-4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style</a:t>
            </a:r>
            <a:r>
              <a:rPr sz="2800" b="1" spc="-8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above.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This</a:t>
            </a:r>
            <a:r>
              <a:rPr sz="2400" b="1" spc="-3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h4</a:t>
            </a:r>
            <a:r>
              <a:rPr sz="2400" b="1" spc="-5" dirty="0">
                <a:solidFill>
                  <a:srgbClr val="FF9933"/>
                </a:solidFill>
                <a:latin typeface="Times New Roman"/>
                <a:cs typeface="Times New Roman"/>
              </a:rPr>
              <a:t> uses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the</a:t>
            </a:r>
            <a:r>
              <a:rPr sz="2400" b="1" spc="-15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9933"/>
                </a:solidFill>
                <a:latin typeface="Times New Roman"/>
                <a:cs typeface="Times New Roman"/>
              </a:rPr>
              <a:t>third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style</a:t>
            </a:r>
            <a:r>
              <a:rPr sz="2400" b="1" spc="-2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L="5426075">
              <a:lnSpc>
                <a:spcPct val="100000"/>
              </a:lnSpc>
              <a:spcBef>
                <a:spcPts val="19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064" y="5146624"/>
            <a:ext cx="7700645" cy="141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9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color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names: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aqua,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black,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blue,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fuchsia,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gray,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green,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lime,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maroon,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navy,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olive,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purple,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red,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4966AC"/>
                </a:solidFill>
                <a:latin typeface="Corbel"/>
                <a:cs typeface="Corbel"/>
              </a:rPr>
              <a:t>silver,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teal,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white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(white),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yellow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RGB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codes: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red,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green,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blue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(none)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4966AC"/>
                </a:solidFill>
                <a:latin typeface="Corbel"/>
                <a:cs typeface="Corbel"/>
              </a:rPr>
              <a:t>255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(full)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4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hex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codes: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RGB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base-16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00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(0,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none)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FF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(255,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full)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1822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Grouping</a:t>
            </a:r>
            <a:r>
              <a:rPr spc="-30" dirty="0"/>
              <a:t> </a:t>
            </a:r>
            <a:r>
              <a:rPr spc="-10" dirty="0"/>
              <a:t>styles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774189"/>
            <a:chOff x="2124455" y="1591055"/>
            <a:chExt cx="8171815" cy="1774189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427729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h1,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green;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195" y="298195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2264" y="3505200"/>
            <a:ext cx="8153400" cy="1262380"/>
          </a:xfrm>
          <a:custGeom>
            <a:avLst/>
            <a:gdLst/>
            <a:ahLst/>
            <a:cxnLst/>
            <a:rect l="l" t="t" r="r" b="b"/>
            <a:pathLst>
              <a:path w="8153400" h="1262379">
                <a:moveTo>
                  <a:pt x="8153400" y="0"/>
                </a:moveTo>
                <a:lnTo>
                  <a:pt x="0" y="0"/>
                </a:lnTo>
                <a:lnTo>
                  <a:pt x="0" y="1261872"/>
                </a:lnTo>
                <a:lnTo>
                  <a:pt x="8153400" y="126187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03120" y="3496055"/>
          <a:ext cx="8153400" cy="1261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paragraph</a:t>
                      </a:r>
                      <a:r>
                        <a:rPr sz="2000" spc="-4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000" spc="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3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200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style.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113030">
                        <a:lnSpc>
                          <a:spcPts val="2565"/>
                        </a:lnSpc>
                      </a:pP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spc="-3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h2</a:t>
                      </a:r>
                      <a:r>
                        <a:rPr sz="2400" b="1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uses the </a:t>
                      </a: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2400" b="1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styles.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68516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i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output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38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4869230"/>
            <a:ext cx="752348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select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elements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separated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by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commas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individual elements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have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their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own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styles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9980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50" dirty="0"/>
              <a:t> </a:t>
            </a:r>
            <a:r>
              <a:rPr spc="-5" dirty="0"/>
              <a:t>comments</a:t>
            </a:r>
            <a:r>
              <a:rPr spc="-30" dirty="0"/>
              <a:t> </a:t>
            </a:r>
            <a:r>
              <a:rPr spc="-10" dirty="0"/>
              <a:t>/*…*/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496695"/>
            <a:chOff x="2124455" y="1591055"/>
            <a:chExt cx="8171815" cy="1496695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8153400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8153400" y="1478279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0" y="1478279"/>
                  </a:moveTo>
                  <a:lnTo>
                    <a:pt x="8153400" y="1478279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4782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2975" y="1606677"/>
            <a:ext cx="7780655" cy="3402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/*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This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comment.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It can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span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many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lines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 the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CSS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file.</a:t>
            </a:r>
            <a:r>
              <a:rPr sz="1800" b="1" spc="-5" dirty="0"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aqua;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078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272415" indent="-183515">
              <a:lnSpc>
                <a:spcPts val="2245"/>
              </a:lnSpc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(like</a:t>
            </a:r>
            <a:r>
              <a:rPr sz="22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HTML)</a:t>
            </a:r>
            <a:r>
              <a:rPr sz="22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usually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not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commented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rigorously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endParaRPr sz="2200">
              <a:latin typeface="Corbel"/>
              <a:cs typeface="Corbel"/>
            </a:endParaRPr>
          </a:p>
          <a:p>
            <a:pPr marL="272415">
              <a:lnSpc>
                <a:spcPts val="2245"/>
              </a:lnSpc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programming</a:t>
            </a:r>
            <a:r>
              <a:rPr sz="22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languages</a:t>
            </a:r>
            <a:r>
              <a:rPr sz="2200" spc="-8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such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Java</a:t>
            </a:r>
            <a:endParaRPr sz="2200">
              <a:latin typeface="Corbel"/>
              <a:cs typeface="Corbel"/>
            </a:endParaRPr>
          </a:p>
          <a:p>
            <a:pPr marL="272415" indent="-183515">
              <a:lnSpc>
                <a:spcPct val="100000"/>
              </a:lnSpc>
              <a:spcBef>
                <a:spcPts val="605"/>
              </a:spcBef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//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single-line comment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supported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spc="-9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endParaRPr sz="2200">
              <a:latin typeface="Corbel"/>
              <a:cs typeface="Corbel"/>
            </a:endParaRPr>
          </a:p>
          <a:p>
            <a:pPr marL="272415" indent="-183515">
              <a:lnSpc>
                <a:spcPct val="100000"/>
              </a:lnSpc>
              <a:spcBef>
                <a:spcPts val="600"/>
              </a:spcBef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&lt;!--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...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--&gt;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HTML comment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style 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supported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spc="-7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525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35" dirty="0"/>
              <a:t> </a:t>
            </a:r>
            <a:r>
              <a:rPr spc="-10" dirty="0"/>
              <a:t>properties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fonts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747599"/>
          <a:ext cx="81534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font-family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which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font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font-size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how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large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the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letters</a:t>
                      </a:r>
                      <a:r>
                        <a:rPr sz="2000" spc="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drawn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font-style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 enable/disable</a:t>
                      </a:r>
                      <a:r>
                        <a:rPr sz="2000" spc="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italic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font-weight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enable/disable</a:t>
                      </a:r>
                      <a:r>
                        <a:rPr sz="2000" spc="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bold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12975" y="4450791"/>
            <a:ext cx="8355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Complete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list</a:t>
            </a:r>
            <a:r>
              <a:rPr sz="1800" u="sng" spc="4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of</a:t>
            </a:r>
            <a:r>
              <a:rPr sz="1800" u="sng" spc="2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font</a:t>
            </a:r>
            <a:r>
              <a:rPr sz="1800" u="sng" spc="2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properties</a:t>
            </a:r>
            <a:r>
              <a:rPr sz="1800" spc="55" dirty="0">
                <a:solidFill>
                  <a:srgbClr val="9353C3"/>
                </a:solidFill>
                <a:latin typeface="Corbel"/>
                <a:cs typeface="Corbel"/>
                <a:hlinkClick r:id="rId2"/>
              </a:rPr>
              <a:t> </a:t>
            </a:r>
            <a:r>
              <a:rPr sz="1800" spc="-10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  <a:hlinkClick r:id="rId3"/>
              </a:rPr>
              <a:t>http://www.w3schools.com/css/css_reference.asp#font)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616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font-family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774189"/>
            <a:chOff x="2124455" y="1591055"/>
            <a:chExt cx="8171815" cy="1774189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707129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Georgia;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"Courier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195" y="298195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2264" y="3505200"/>
            <a:ext cx="8153400" cy="1353820"/>
          </a:xfrm>
          <a:custGeom>
            <a:avLst/>
            <a:gdLst/>
            <a:ahLst/>
            <a:cxnLst/>
            <a:rect l="l" t="t" r="r" b="b"/>
            <a:pathLst>
              <a:path w="8153400" h="1353820">
                <a:moveTo>
                  <a:pt x="8153400" y="0"/>
                </a:moveTo>
                <a:lnTo>
                  <a:pt x="0" y="0"/>
                </a:lnTo>
                <a:lnTo>
                  <a:pt x="0" y="1353312"/>
                </a:lnTo>
                <a:lnTo>
                  <a:pt x="8153400" y="135331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2264" y="3505200"/>
            <a:ext cx="8153400" cy="135382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000" spc="-15" dirty="0">
                <a:latin typeface="Georgia"/>
                <a:cs typeface="Georgia"/>
              </a:rPr>
              <a:t>This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paragraph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uses</a:t>
            </a:r>
            <a:r>
              <a:rPr sz="2000" spc="-5" dirty="0">
                <a:latin typeface="Georgia"/>
                <a:cs typeface="Georgia"/>
              </a:rPr>
              <a:t> the </a:t>
            </a:r>
            <a:r>
              <a:rPr sz="2000" spc="-10" dirty="0">
                <a:latin typeface="Georgia"/>
                <a:cs typeface="Georgia"/>
              </a:rPr>
              <a:t>first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style</a:t>
            </a:r>
            <a:r>
              <a:rPr sz="2000" spc="-10" dirty="0">
                <a:latin typeface="Georgia"/>
                <a:cs typeface="Georgia"/>
              </a:rPr>
              <a:t> above.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Georgia"/>
              <a:cs typeface="Georgia"/>
            </a:endParaRPr>
          </a:p>
          <a:p>
            <a:pPr marL="9080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This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h2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uses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the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second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style</a:t>
            </a:r>
            <a:r>
              <a:rPr sz="2400" b="1" spc="-15" dirty="0">
                <a:latin typeface="Courier New"/>
                <a:cs typeface="Courier New"/>
              </a:rPr>
              <a:t> above.</a:t>
            </a:r>
            <a:endParaRPr sz="2400">
              <a:latin typeface="Courier New"/>
              <a:cs typeface="Courier New"/>
            </a:endParaRPr>
          </a:p>
          <a:p>
            <a:pPr marL="685800" algn="ctr">
              <a:lnSpc>
                <a:spcPct val="100000"/>
              </a:lnSpc>
              <a:spcBef>
                <a:spcPts val="190"/>
              </a:spcBef>
            </a:pPr>
            <a:r>
              <a:rPr sz="1800" i="1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5009769"/>
            <a:ext cx="534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Enclose</a:t>
            </a:r>
            <a:r>
              <a:rPr sz="24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multi-word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names in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quotes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4152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about</a:t>
            </a:r>
            <a:r>
              <a:rPr spc="-40" dirty="0"/>
              <a:t> </a:t>
            </a:r>
            <a:r>
              <a:rPr spc="-5" dirty="0"/>
              <a:t>font-family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Garamond,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"Times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Roman", </a:t>
            </a:r>
            <a:r>
              <a:rPr sz="1800" spc="-10" dirty="0">
                <a:latin typeface="Courier New"/>
                <a:cs typeface="Courier New"/>
              </a:rPr>
              <a:t>serif;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387215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2264" y="2667000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5"/>
                </a:lnTo>
                <a:lnTo>
                  <a:pt x="8153400" y="67665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2264" y="2667000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000" spc="-35" dirty="0">
                <a:latin typeface="Times New Roman"/>
                <a:cs typeface="Times New Roman"/>
              </a:rPr>
              <a:t>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paragraph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uses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above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style.</a:t>
            </a:r>
            <a:endParaRPr sz="2000">
              <a:latin typeface="Times New Roman"/>
              <a:cs typeface="Times New Roman"/>
            </a:endParaRPr>
          </a:p>
          <a:p>
            <a:pPr marL="2633345">
              <a:lnSpc>
                <a:spcPct val="100000"/>
              </a:lnSpc>
              <a:spcBef>
                <a:spcPts val="6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3326079"/>
            <a:ext cx="7877175" cy="140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We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 can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specify</a:t>
            </a: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multiple</a:t>
            </a:r>
            <a:r>
              <a:rPr sz="13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fonts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highest</a:t>
            </a:r>
            <a:r>
              <a:rPr sz="13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lowest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priority</a:t>
            </a:r>
            <a:endParaRPr sz="1300">
              <a:latin typeface="Corbel"/>
              <a:cs typeface="Corbel"/>
            </a:endParaRPr>
          </a:p>
          <a:p>
            <a:pPr marL="195580" indent="-182880">
              <a:lnSpc>
                <a:spcPts val="1430"/>
              </a:lnSpc>
              <a:spcBef>
                <a:spcPts val="940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Generic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font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names:</a:t>
            </a:r>
            <a:endParaRPr sz="1300">
              <a:latin typeface="Corbel"/>
              <a:cs typeface="Corbel"/>
            </a:endParaRPr>
          </a:p>
          <a:p>
            <a:pPr marL="424180" lvl="1" indent="-182880">
              <a:lnSpc>
                <a:spcPts val="1430"/>
              </a:lnSpc>
              <a:buSzPct val="76923"/>
              <a:buFont typeface="Corbel"/>
              <a:buChar char="•"/>
              <a:tabLst>
                <a:tab pos="424180" algn="l"/>
              </a:tabLst>
            </a:pPr>
            <a:r>
              <a:rPr sz="1300" spc="-5" dirty="0">
                <a:solidFill>
                  <a:srgbClr val="4966AC"/>
                </a:solidFill>
                <a:latin typeface="Times New Roman"/>
                <a:cs typeface="Times New Roman"/>
              </a:rPr>
              <a:t>serif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Microsoft Sans Serif"/>
                <a:cs typeface="Microsoft Sans Serif"/>
              </a:rPr>
              <a:t>sans-serif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mic Sans MS"/>
                <a:cs typeface="Comic Sans MS"/>
              </a:rPr>
              <a:t>cursive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Lucida Sans Unicode"/>
                <a:cs typeface="Lucida Sans Unicode"/>
              </a:rPr>
              <a:t>FANTASY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5" dirty="0">
                <a:solidFill>
                  <a:srgbClr val="4966AC"/>
                </a:solidFill>
                <a:latin typeface="Courier New"/>
                <a:cs typeface="Courier New"/>
              </a:rPr>
              <a:t>monospace</a:t>
            </a:r>
            <a:endParaRPr sz="130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If</a:t>
            </a:r>
            <a:r>
              <a:rPr sz="1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first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15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not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found</a:t>
            </a:r>
            <a:r>
              <a:rPr sz="15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on</a:t>
            </a:r>
            <a:r>
              <a:rPr sz="1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user's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-10" dirty="0">
                <a:solidFill>
                  <a:srgbClr val="4966AC"/>
                </a:solidFill>
                <a:latin typeface="Corbel"/>
                <a:cs typeface="Corbel"/>
              </a:rPr>
              <a:t>computer,</a:t>
            </a:r>
            <a:r>
              <a:rPr sz="15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next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1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tried</a:t>
            </a:r>
            <a:endParaRPr sz="15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9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Placing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3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generic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name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at</a:t>
            </a:r>
            <a:r>
              <a:rPr sz="13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end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font-family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value,</a:t>
            </a:r>
            <a:r>
              <a:rPr sz="13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ensures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that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every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computer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use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valid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endParaRPr sz="1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338327"/>
            <a:ext cx="9777984" cy="52821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75407" y="5645302"/>
            <a:ext cx="7441565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5"/>
              </a:lnSpc>
              <a:spcBef>
                <a:spcPts val="100"/>
              </a:spcBef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pages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interconnected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hyperlinks.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05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</a:t>
            </a:r>
            <a:r>
              <a:rPr spc="5" dirty="0"/>
              <a:t>nt</a:t>
            </a:r>
            <a:r>
              <a:rPr spc="-5" dirty="0"/>
              <a:t>-</a:t>
            </a:r>
            <a:r>
              <a:rPr spc="-10" dirty="0"/>
              <a:t>si</a:t>
            </a:r>
            <a:r>
              <a:rPr spc="-25" dirty="0"/>
              <a:t>z</a:t>
            </a:r>
            <a:r>
              <a:rPr spc="-5" dirty="0"/>
              <a:t>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46831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24pt;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42951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2264" y="2667000"/>
            <a:ext cx="8153400" cy="737870"/>
          </a:xfrm>
          <a:custGeom>
            <a:avLst/>
            <a:gdLst/>
            <a:ahLst/>
            <a:cxnLst/>
            <a:rect l="l" t="t" r="r" b="b"/>
            <a:pathLst>
              <a:path w="8153400" h="737870">
                <a:moveTo>
                  <a:pt x="8153400" y="0"/>
                </a:moveTo>
                <a:lnTo>
                  <a:pt x="0" y="0"/>
                </a:lnTo>
                <a:lnTo>
                  <a:pt x="0" y="737615"/>
                </a:lnTo>
                <a:lnTo>
                  <a:pt x="8153400" y="73761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2264" y="2667000"/>
            <a:ext cx="8153400" cy="7378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ts val="2870"/>
              </a:lnSpc>
              <a:spcBef>
                <a:spcPts val="3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paragraph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style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R="1209675" algn="ctr">
              <a:lnSpc>
                <a:spcPts val="2150"/>
              </a:lnSpc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064" y="3313886"/>
            <a:ext cx="3624579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units:</a:t>
            </a:r>
            <a:r>
              <a:rPr sz="1500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pixels</a:t>
            </a:r>
            <a:r>
              <a:rPr sz="1500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sz="1500" spc="-35" dirty="0">
                <a:solidFill>
                  <a:srgbClr val="00009A"/>
                </a:solidFill>
                <a:latin typeface="Microsoft Sans Serif"/>
                <a:cs typeface="Microsoft Sans Serif"/>
              </a:rPr>
              <a:t>px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sz="1500" spc="-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vs.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0009A"/>
                </a:solidFill>
                <a:latin typeface="Times New Roman"/>
                <a:cs typeface="Times New Roman"/>
              </a:rPr>
              <a:t>point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sz="1500" spc="-30" dirty="0">
                <a:solidFill>
                  <a:srgbClr val="00009A"/>
                </a:solidFill>
                <a:latin typeface="Microsoft Sans Serif"/>
                <a:cs typeface="Microsoft Sans Serif"/>
              </a:rPr>
              <a:t>pt</a:t>
            </a: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vs.</a:t>
            </a:r>
            <a:r>
              <a:rPr sz="1500" spc="-4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m-size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 (</a:t>
            </a:r>
            <a:r>
              <a:rPr sz="1500" spc="-25" dirty="0">
                <a:solidFill>
                  <a:srgbClr val="00009A"/>
                </a:solidFill>
                <a:latin typeface="Microsoft Sans Serif"/>
                <a:cs typeface="Microsoft Sans Serif"/>
              </a:rPr>
              <a:t>em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344" y="3583729"/>
            <a:ext cx="6104890" cy="11728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300" spc="-20" dirty="0">
                <a:latin typeface="Microsoft Sans Serif"/>
                <a:cs typeface="Microsoft Sans Serif"/>
              </a:rPr>
              <a:t>16px</a:t>
            </a:r>
            <a:r>
              <a:rPr sz="1500" spc="-20" dirty="0">
                <a:latin typeface="Times New Roman"/>
                <a:cs typeface="Times New Roman"/>
              </a:rPr>
              <a:t>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16pt</a:t>
            </a:r>
            <a:r>
              <a:rPr sz="1500" spc="-5" dirty="0">
                <a:latin typeface="Times New Roman"/>
                <a:cs typeface="Times New Roman"/>
              </a:rPr>
              <a:t>,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1.16em</a:t>
            </a:r>
            <a:endParaRPr sz="1800">
              <a:latin typeface="Microsoft Sans Serif"/>
              <a:cs typeface="Microsoft Sans Serif"/>
            </a:endParaRPr>
          </a:p>
          <a:p>
            <a:pPr marL="241300" indent="-183515">
              <a:lnSpc>
                <a:spcPct val="100000"/>
              </a:lnSpc>
              <a:spcBef>
                <a:spcPts val="58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241300" algn="l"/>
              </a:tabLst>
            </a:pPr>
            <a:r>
              <a:rPr sz="1500" spc="-60" dirty="0">
                <a:latin typeface="Times New Roman"/>
                <a:cs typeface="Times New Roman"/>
              </a:rPr>
              <a:t>v</a:t>
            </a:r>
            <a:r>
              <a:rPr sz="1500" spc="-50" dirty="0">
                <a:latin typeface="Times New Roman"/>
                <a:cs typeface="Times New Roman"/>
              </a:rPr>
              <a:t>a</a:t>
            </a:r>
            <a:r>
              <a:rPr sz="1500" spc="-85" dirty="0">
                <a:latin typeface="Times New Roman"/>
                <a:cs typeface="Times New Roman"/>
              </a:rPr>
              <a:t>g</a:t>
            </a:r>
            <a:r>
              <a:rPr sz="1500" spc="-25" dirty="0">
                <a:latin typeface="Times New Roman"/>
                <a:cs typeface="Times New Roman"/>
              </a:rPr>
              <a:t>ue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2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si</a:t>
            </a:r>
            <a:r>
              <a:rPr sz="1500" spc="-35" dirty="0">
                <a:latin typeface="Times New Roman"/>
                <a:cs typeface="Times New Roman"/>
              </a:rPr>
              <a:t>z</a:t>
            </a:r>
            <a:r>
              <a:rPr sz="1500" spc="-40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s: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500" spc="-15" dirty="0">
                <a:latin typeface="Microsoft Sans Serif"/>
                <a:cs typeface="Microsoft Sans Serif"/>
              </a:rPr>
              <a:t>xx</a:t>
            </a:r>
            <a:r>
              <a:rPr sz="500" spc="-5" dirty="0">
                <a:latin typeface="Microsoft Sans Serif"/>
                <a:cs typeface="Microsoft Sans Serif"/>
              </a:rPr>
              <a:t>-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500" spc="-15" dirty="0">
                <a:latin typeface="Microsoft Sans Serif"/>
                <a:cs typeface="Microsoft Sans Serif"/>
              </a:rPr>
              <a:t>x</a:t>
            </a:r>
            <a:r>
              <a:rPr sz="500" spc="-5" dirty="0">
                <a:latin typeface="Microsoft Sans Serif"/>
                <a:cs typeface="Microsoft Sans Serif"/>
              </a:rPr>
              <a:t>-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</a:t>
            </a:r>
            <a:r>
              <a:rPr sz="500" spc="-20" dirty="0">
                <a:latin typeface="Microsoft Sans Serif"/>
                <a:cs typeface="Microsoft Sans Serif"/>
              </a:rPr>
              <a:t>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</a:t>
            </a:r>
            <a:r>
              <a:rPr sz="800" spc="-40" dirty="0">
                <a:latin typeface="Microsoft Sans Serif"/>
                <a:cs typeface="Microsoft Sans Serif"/>
              </a:rPr>
              <a:t>e</a:t>
            </a:r>
            <a:r>
              <a:rPr sz="800" spc="-15" dirty="0">
                <a:latin typeface="Microsoft Sans Serif"/>
                <a:cs typeface="Microsoft Sans Serif"/>
              </a:rPr>
              <a:t>d</a:t>
            </a:r>
            <a:r>
              <a:rPr sz="800" spc="-20" dirty="0">
                <a:latin typeface="Microsoft Sans Serif"/>
                <a:cs typeface="Microsoft Sans Serif"/>
              </a:rPr>
              <a:t>i</a:t>
            </a:r>
            <a:r>
              <a:rPr sz="800" spc="-15" dirty="0">
                <a:latin typeface="Microsoft Sans Serif"/>
                <a:cs typeface="Microsoft Sans Serif"/>
              </a:rPr>
              <a:t>u</a:t>
            </a:r>
            <a:r>
              <a:rPr sz="800" spc="-20" dirty="0">
                <a:latin typeface="Microsoft Sans Serif"/>
                <a:cs typeface="Microsoft Sans Serif"/>
              </a:rPr>
              <a:t>m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l</a:t>
            </a:r>
            <a:r>
              <a:rPr sz="900" dirty="0">
                <a:latin typeface="Microsoft Sans Serif"/>
                <a:cs typeface="Microsoft Sans Serif"/>
              </a:rPr>
              <a:t>a</a:t>
            </a:r>
            <a:r>
              <a:rPr sz="900" spc="5" dirty="0">
                <a:latin typeface="Microsoft Sans Serif"/>
                <a:cs typeface="Microsoft Sans Serif"/>
              </a:rPr>
              <a:t>r</a:t>
            </a:r>
            <a:r>
              <a:rPr sz="900" dirty="0">
                <a:latin typeface="Microsoft Sans Serif"/>
                <a:cs typeface="Microsoft Sans Serif"/>
              </a:rPr>
              <a:t>g</a:t>
            </a:r>
            <a:r>
              <a:rPr sz="900" spc="-25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x</a:t>
            </a:r>
            <a:r>
              <a:rPr sz="1500" spc="-5" dirty="0">
                <a:latin typeface="Microsoft Sans Serif"/>
                <a:cs typeface="Microsoft Sans Serif"/>
              </a:rPr>
              <a:t>-</a:t>
            </a:r>
            <a:r>
              <a:rPr sz="1500" dirty="0">
                <a:latin typeface="Microsoft Sans Serif"/>
                <a:cs typeface="Microsoft Sans Serif"/>
              </a:rPr>
              <a:t>lar</a:t>
            </a:r>
            <a:r>
              <a:rPr sz="1500" spc="5" dirty="0">
                <a:latin typeface="Microsoft Sans Serif"/>
                <a:cs typeface="Microsoft Sans Serif"/>
              </a:rPr>
              <a:t>g</a:t>
            </a:r>
            <a:r>
              <a:rPr sz="1500" spc="-5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xx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arg</a:t>
            </a:r>
            <a:r>
              <a:rPr sz="2000" spc="-10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ll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l</a:t>
            </a:r>
            <a:r>
              <a:rPr sz="2300" spc="-10" dirty="0">
                <a:latin typeface="Microsoft Sans Serif"/>
                <a:cs typeface="Microsoft Sans Serif"/>
              </a:rPr>
              <a:t>a</a:t>
            </a:r>
            <a:r>
              <a:rPr sz="2300" dirty="0">
                <a:latin typeface="Microsoft Sans Serif"/>
                <a:cs typeface="Microsoft Sans Serif"/>
              </a:rPr>
              <a:t>r</a:t>
            </a:r>
            <a:r>
              <a:rPr sz="2300" spc="-15" dirty="0">
                <a:latin typeface="Microsoft Sans Serif"/>
                <a:cs typeface="Microsoft Sans Serif"/>
              </a:rPr>
              <a:t>g</a:t>
            </a:r>
            <a:r>
              <a:rPr sz="2300" spc="-10" dirty="0">
                <a:latin typeface="Microsoft Sans Serif"/>
                <a:cs typeface="Microsoft Sans Serif"/>
              </a:rPr>
              <a:t>e</a:t>
            </a:r>
            <a:r>
              <a:rPr sz="2300" dirty="0">
                <a:latin typeface="Microsoft Sans Serif"/>
                <a:cs typeface="Microsoft Sans Serif"/>
              </a:rPr>
              <a:t>r</a:t>
            </a:r>
            <a:endParaRPr sz="2300">
              <a:latin typeface="Microsoft Sans Serif"/>
              <a:cs typeface="Microsoft Sans Serif"/>
            </a:endParaRPr>
          </a:p>
          <a:p>
            <a:pPr marL="241300" indent="-183515">
              <a:lnSpc>
                <a:spcPct val="100000"/>
              </a:lnSpc>
              <a:spcBef>
                <a:spcPts val="69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241300" algn="l"/>
              </a:tabLst>
            </a:pPr>
            <a:r>
              <a:rPr sz="1500" spc="-25" dirty="0">
                <a:latin typeface="Times New Roman"/>
                <a:cs typeface="Times New Roman"/>
              </a:rPr>
              <a:t>percentage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font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sizes,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e.g.: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90%</a:t>
            </a:r>
            <a:r>
              <a:rPr sz="1500" spc="-20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120%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05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</a:t>
            </a:r>
            <a:r>
              <a:rPr spc="5" dirty="0"/>
              <a:t>nt</a:t>
            </a:r>
            <a:r>
              <a:rPr spc="-5" dirty="0"/>
              <a:t>-</a:t>
            </a:r>
            <a:r>
              <a:rPr spc="-10" dirty="0"/>
              <a:t>si</a:t>
            </a:r>
            <a:r>
              <a:rPr spc="-25" dirty="0"/>
              <a:t>z</a:t>
            </a:r>
            <a:r>
              <a:rPr spc="-5" dirty="0"/>
              <a:t>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46831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24pt;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42951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2264" y="2667000"/>
            <a:ext cx="8153400" cy="737870"/>
          </a:xfrm>
          <a:custGeom>
            <a:avLst/>
            <a:gdLst/>
            <a:ahLst/>
            <a:cxnLst/>
            <a:rect l="l" t="t" r="r" b="b"/>
            <a:pathLst>
              <a:path w="8153400" h="737870">
                <a:moveTo>
                  <a:pt x="8153400" y="0"/>
                </a:moveTo>
                <a:lnTo>
                  <a:pt x="0" y="0"/>
                </a:lnTo>
                <a:lnTo>
                  <a:pt x="0" y="737615"/>
                </a:lnTo>
                <a:lnTo>
                  <a:pt x="8153400" y="73761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2264" y="2667000"/>
            <a:ext cx="8153400" cy="7378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ts val="2870"/>
              </a:lnSpc>
              <a:spcBef>
                <a:spcPts val="3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paragraph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style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R="1209675" algn="ctr">
              <a:lnSpc>
                <a:spcPts val="2150"/>
              </a:lnSpc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064" y="3199557"/>
            <a:ext cx="7684770" cy="153543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point,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where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point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1/72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inch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onscreen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px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pixels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screen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920"/>
              </a:lnSpc>
              <a:spcBef>
                <a:spcPts val="140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em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m-widths,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where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equal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font's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current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774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font-weight,</a:t>
            </a:r>
            <a:r>
              <a:rPr spc="-55" dirty="0"/>
              <a:t> </a:t>
            </a:r>
            <a:r>
              <a:rPr dirty="0"/>
              <a:t>font-style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219200"/>
            <a:chOff x="2124455" y="1591055"/>
            <a:chExt cx="8171815" cy="121920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81534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8153400" y="12009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0" y="1200912"/>
                  </a:moveTo>
                  <a:lnTo>
                    <a:pt x="8153400" y="12009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261239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font-weight: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bold;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font-style: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italic;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1321" y="2433065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2919983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6"/>
                </a:lnTo>
                <a:lnTo>
                  <a:pt x="8153400" y="676656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0" y="2919983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b="1" i="1" spc="-5" dirty="0">
                <a:latin typeface="Times New Roman"/>
                <a:cs typeface="Times New Roman"/>
              </a:rPr>
              <a:t>This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paragraph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uses</a:t>
            </a:r>
            <a:r>
              <a:rPr sz="2000" b="1" i="1" spc="2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the</a:t>
            </a:r>
            <a:r>
              <a:rPr sz="2000" b="1" i="1" spc="-5" dirty="0">
                <a:latin typeface="Times New Roman"/>
                <a:cs typeface="Times New Roman"/>
              </a:rPr>
              <a:t> style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  <a:p>
            <a:pPr marL="2634615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3865829"/>
            <a:ext cx="788479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Either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above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set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normal</a:t>
            </a:r>
            <a:r>
              <a:rPr sz="24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turn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them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off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(e.g.</a:t>
            </a:r>
            <a:endParaRPr sz="2400">
              <a:latin typeface="Corbel"/>
              <a:cs typeface="Corbel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headings)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558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dirty="0"/>
              <a:t>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823799"/>
          <a:ext cx="8153400" cy="2895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text-align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alignment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within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its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text-decoration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decorations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such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underlining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2075" marR="24930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line-height,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w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-s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pac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ng, 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letter-spacing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gaps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between</a:t>
                      </a:r>
                      <a:r>
                        <a:rPr sz="2000" spc="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various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portions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text-indent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877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indents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first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</a:t>
                      </a:r>
                      <a:r>
                        <a:rPr sz="20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each </a:t>
                      </a:r>
                      <a:r>
                        <a:rPr sz="2000" spc="-3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paragraph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12975" y="5060645"/>
            <a:ext cx="83159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Complete</a:t>
            </a:r>
            <a:r>
              <a:rPr sz="1800" u="sng" spc="3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list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of</a:t>
            </a:r>
            <a:r>
              <a:rPr sz="1800" u="sng" spc="2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text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properties</a:t>
            </a:r>
            <a:r>
              <a:rPr sz="1800" spc="55" dirty="0">
                <a:solidFill>
                  <a:srgbClr val="9353C3"/>
                </a:solidFill>
                <a:latin typeface="Corbel"/>
                <a:cs typeface="Corbel"/>
                <a:hlinkClick r:id="rId2"/>
              </a:rPr>
              <a:t> </a:t>
            </a:r>
            <a:r>
              <a:rPr sz="1800" spc="-10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  <a:hlinkClick r:id="rId3"/>
              </a:rPr>
              <a:t>http://www.w3schools.com/css/css_reference.asp#text)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2536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tex</a:t>
            </a:r>
            <a:r>
              <a:rPr spc="10" dirty="0"/>
              <a:t>t</a:t>
            </a:r>
            <a:r>
              <a:rPr spc="-5" dirty="0"/>
              <a:t>-al</a:t>
            </a:r>
            <a:r>
              <a:rPr spc="-25" dirty="0"/>
              <a:t>i</a:t>
            </a:r>
            <a:r>
              <a:rPr spc="-5" dirty="0"/>
              <a:t>gn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blockquote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text-align: justify;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text-align: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center;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667000"/>
            <a:ext cx="8153400" cy="1661160"/>
          </a:xfrm>
          <a:custGeom>
            <a:avLst/>
            <a:gdLst/>
            <a:ahLst/>
            <a:cxnLst/>
            <a:rect l="l" t="t" r="r" b="b"/>
            <a:pathLst>
              <a:path w="8153400" h="1661160">
                <a:moveTo>
                  <a:pt x="8153400" y="0"/>
                </a:moveTo>
                <a:lnTo>
                  <a:pt x="0" y="0"/>
                </a:lnTo>
                <a:lnTo>
                  <a:pt x="0" y="1661160"/>
                </a:lnTo>
                <a:lnTo>
                  <a:pt x="8153400" y="166116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2667000"/>
            <a:ext cx="8153400" cy="166116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Gollum’s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Quote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92075">
              <a:lnSpc>
                <a:spcPts val="2390"/>
              </a:lnSpc>
              <a:spcBef>
                <a:spcPts val="5"/>
              </a:spcBef>
            </a:pP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wants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it,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Must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precious.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They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stole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us.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Sneaky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little hobbitses.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Wicked,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tricksy,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false!</a:t>
            </a:r>
            <a:endParaRPr sz="2000">
              <a:latin typeface="Times New Roman"/>
              <a:cs typeface="Times New Roman"/>
            </a:endParaRPr>
          </a:p>
          <a:p>
            <a:pPr marR="1207770" algn="ct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4396562"/>
            <a:ext cx="6566534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text-align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left,</a:t>
            </a:r>
            <a:r>
              <a:rPr sz="2400" spc="-1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right,</a:t>
            </a:r>
            <a:r>
              <a:rPr sz="2400" spc="-3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center,</a:t>
            </a:r>
            <a:r>
              <a:rPr sz="2400" spc="-3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or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justify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4895087"/>
            <a:ext cx="1981200" cy="19629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28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text-decoration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707129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text-decoration: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underline;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7934" y="2158746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2667000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5"/>
                </a:lnTo>
                <a:lnTo>
                  <a:pt x="8153400" y="67665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0" y="2667000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6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paragraph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uses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style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  <a:p>
            <a:pPr marR="1706880" algn="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344" y="3340511"/>
            <a:ext cx="7974330" cy="14611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41300" indent="-183515">
              <a:lnSpc>
                <a:spcPct val="100000"/>
              </a:lnSpc>
              <a:spcBef>
                <a:spcPts val="1245"/>
              </a:spcBef>
              <a:buSzPct val="79545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overline,</a:t>
            </a:r>
            <a:r>
              <a:rPr sz="2200" spc="4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sngStrike" spc="-5" dirty="0">
                <a:solidFill>
                  <a:srgbClr val="4966AC"/>
                </a:solidFill>
                <a:latin typeface="Courier New"/>
                <a:cs typeface="Courier New"/>
              </a:rPr>
              <a:t>line-through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,</a:t>
            </a:r>
            <a:r>
              <a:rPr sz="2200" strike="noStrike" spc="6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blink,</a:t>
            </a:r>
            <a:r>
              <a:rPr sz="2200" strike="noStrike" spc="1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dirty="0">
                <a:solidFill>
                  <a:srgbClr val="4966AC"/>
                </a:solidFill>
                <a:latin typeface="Courier New"/>
                <a:cs typeface="Courier New"/>
              </a:rPr>
              <a:t>or</a:t>
            </a:r>
            <a:r>
              <a:rPr sz="2200" strike="noStrike" spc="1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none</a:t>
            </a:r>
            <a:endParaRPr sz="2200">
              <a:latin typeface="Courier New"/>
              <a:cs typeface="Courier New"/>
            </a:endParaRPr>
          </a:p>
          <a:p>
            <a:pPr marL="241300" indent="-183515">
              <a:lnSpc>
                <a:spcPct val="100000"/>
              </a:lnSpc>
              <a:spcBef>
                <a:spcPts val="1150"/>
              </a:spcBef>
              <a:buSzPct val="79545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effects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2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combined: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text-decoration:</a:t>
            </a:r>
            <a:r>
              <a:rPr sz="2200" spc="-2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overline</a:t>
            </a:r>
            <a:r>
              <a:rPr sz="2200" spc="-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underline;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3150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30" dirty="0"/>
              <a:t> </a:t>
            </a:r>
            <a:r>
              <a:rPr spc="-5" dirty="0"/>
              <a:t>list-style-type</a:t>
            </a:r>
            <a:r>
              <a:rPr spc="-20" dirty="0"/>
              <a:t> </a:t>
            </a:r>
            <a:r>
              <a:rPr spc="-10" dirty="0"/>
              <a:t>property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64643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ol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list-style-type: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lower-roman;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2292858"/>
            <a:ext cx="2569845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94945" algn="l"/>
                <a:tab pos="195580" algn="l"/>
              </a:tabLst>
            </a:pPr>
            <a:r>
              <a:rPr sz="6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6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600" spc="-5" dirty="0">
                <a:solidFill>
                  <a:srgbClr val="4966AC"/>
                </a:solidFill>
                <a:latin typeface="Corbel"/>
                <a:cs typeface="Corbel"/>
              </a:rPr>
              <a:t>values:</a:t>
            </a:r>
            <a:endParaRPr sz="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Corbel"/>
              <a:buChar char="•"/>
            </a:pPr>
            <a:endParaRPr sz="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966AC"/>
              </a:buClr>
              <a:buFont typeface="Corbel"/>
              <a:buChar char="•"/>
            </a:pPr>
            <a:endParaRPr sz="400">
              <a:latin typeface="Corbel"/>
              <a:cs typeface="Corbel"/>
            </a:endParaRPr>
          </a:p>
          <a:p>
            <a:pPr marL="927100" lvl="1" indent="-46355">
              <a:lnSpc>
                <a:spcPct val="100000"/>
              </a:lnSpc>
              <a:buFont typeface="Corbel"/>
              <a:buAutoNum type="romanLcPeriod"/>
              <a:tabLst>
                <a:tab pos="927735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non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22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o</a:t>
            </a:r>
            <a:r>
              <a:rPr sz="5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ma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r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k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r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39165" lvl="1" indent="-58419">
              <a:lnSpc>
                <a:spcPct val="100000"/>
              </a:lnSpc>
              <a:buFont typeface="Corbel"/>
              <a:buAutoNum type="romanLcPeriod"/>
              <a:tabLst>
                <a:tab pos="93980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dis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c</a:t>
            </a:r>
            <a:r>
              <a:rPr sz="500" spc="-22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(d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f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ul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t)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circle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,</a:t>
            </a:r>
            <a:r>
              <a:rPr sz="500" spc="-7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square</a:t>
            </a:r>
            <a:endParaRPr sz="5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966AC"/>
              </a:buClr>
              <a:buFont typeface="Corbel"/>
              <a:buAutoNum type="romanLcPeriod"/>
            </a:pPr>
            <a:endParaRPr sz="550">
              <a:latin typeface="Courier New"/>
              <a:cs typeface="Courier New"/>
            </a:endParaRPr>
          </a:p>
          <a:p>
            <a:pPr marL="954405" lvl="1" indent="-73660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Decima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1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2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3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966AC"/>
              </a:buClr>
              <a:buFont typeface="Corbel"/>
              <a:buAutoNum type="romanLcPeriod"/>
            </a:pPr>
            <a:endParaRPr sz="450">
              <a:latin typeface="Corbel"/>
              <a:cs typeface="Corbel"/>
            </a:endParaRPr>
          </a:p>
          <a:p>
            <a:pPr marL="954405" lvl="1" indent="-73660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decima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i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n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g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z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r</a:t>
            </a:r>
            <a:r>
              <a:rPr sz="500" spc="10" dirty="0">
                <a:solidFill>
                  <a:srgbClr val="4966AC"/>
                </a:solidFill>
                <a:latin typeface="Courier New"/>
                <a:cs typeface="Courier New"/>
              </a:rPr>
              <a:t>o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1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2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3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39165" lvl="1" indent="-58419">
              <a:lnSpc>
                <a:spcPct val="100000"/>
              </a:lnSpc>
              <a:buFont typeface="Corbel"/>
              <a:buAutoNum type="romanLcPeriod"/>
              <a:tabLst>
                <a:tab pos="939800" algn="l"/>
              </a:tabLst>
            </a:pP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lower-roman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ii,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iii,</a:t>
            </a:r>
            <a:r>
              <a:rPr sz="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iv,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v,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54405" lvl="1" indent="-73660">
              <a:lnSpc>
                <a:spcPct val="100000"/>
              </a:lnSpc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upper-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r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o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m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III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V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V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69644" lvl="1" indent="-88900">
              <a:lnSpc>
                <a:spcPct val="100000"/>
              </a:lnSpc>
              <a:buFont typeface="Corbel"/>
              <a:buAutoNum type="romanLcPeriod"/>
              <a:tabLst>
                <a:tab pos="97028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lower-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p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h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d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84885" lvl="1" indent="-104139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85519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upper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p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h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D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</a:pP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x.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lower-greek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alpha,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beta,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gamma,</a:t>
            </a:r>
            <a:r>
              <a:rPr sz="5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</a:pP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others:</a:t>
            </a:r>
            <a:r>
              <a:rPr sz="5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hebrew,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armenian,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georgian,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cjk-ideographic,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hiragana…</a:t>
            </a:r>
            <a:endParaRPr sz="5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6562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Body</a:t>
            </a:r>
            <a:r>
              <a:rPr spc="-65" dirty="0"/>
              <a:t> </a:t>
            </a:r>
            <a:r>
              <a:rPr spc="-5" dirty="0"/>
              <a:t>styles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16px;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652395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3192970"/>
            <a:ext cx="7468234" cy="10369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Applies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entire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body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page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Saves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you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manually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applying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each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78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5" dirty="0">
                <a:latin typeface="Corbel"/>
                <a:cs typeface="Corbel"/>
              </a:rPr>
              <a:t>Cascading</a:t>
            </a:r>
            <a:r>
              <a:rPr i="1" spc="-125" dirty="0">
                <a:latin typeface="Corbel"/>
                <a:cs typeface="Corbel"/>
              </a:rPr>
              <a:t> </a:t>
            </a:r>
            <a:r>
              <a:rPr spc="-5" dirty="0"/>
              <a:t>Style</a:t>
            </a:r>
            <a:r>
              <a:rPr spc="-110" dirty="0"/>
              <a:t> </a:t>
            </a:r>
            <a:r>
              <a:rPr spc="-10" dirty="0"/>
              <a:t>Sheets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2039874"/>
            <a:ext cx="6889750" cy="1713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5"/>
              </a:spcBef>
              <a:buSzPct val="79545"/>
              <a:buChar char="•"/>
              <a:tabLst>
                <a:tab pos="19558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an element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i="1" spc="5" dirty="0">
                <a:solidFill>
                  <a:srgbClr val="4966AC"/>
                </a:solidFill>
                <a:latin typeface="Corbel"/>
                <a:cs typeface="Corbel"/>
              </a:rPr>
              <a:t>cascade</a:t>
            </a:r>
            <a:r>
              <a:rPr sz="2200" i="1" spc="-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together</a:t>
            </a:r>
            <a:r>
              <a:rPr sz="22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order: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0"/>
              </a:lnSpc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browser's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default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5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external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sheet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files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(in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&lt;link&gt;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tag)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internal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sheets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(inside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&lt;style&gt;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tag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page's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header)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inline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(the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attribute</a:t>
            </a:r>
            <a:r>
              <a:rPr sz="2000" spc="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of 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element)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93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Inheriting styles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75577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font-family: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sans-serif; background-color: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 marR="24530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spc="-10" dirty="0">
                <a:latin typeface="Courier New"/>
                <a:cs typeface="Courier New"/>
              </a:rPr>
              <a:t>color: red; background-color: aqua;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text-decoration: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underline;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font-weight: </a:t>
            </a:r>
            <a:r>
              <a:rPr sz="1800" spc="-15" dirty="0">
                <a:latin typeface="Courier New"/>
                <a:cs typeface="Courier New"/>
              </a:rPr>
              <a:t>bold;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text-align: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center;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945046"/>
            <a:ext cx="7719059" cy="13677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1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r>
              <a:rPr sz="24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element,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they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are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inherited</a:t>
            </a:r>
            <a:endParaRPr sz="2400">
              <a:latin typeface="Corbel"/>
              <a:cs typeface="Corbel"/>
            </a:endParaRPr>
          </a:p>
          <a:p>
            <a:pPr marL="195580" marR="394335" indent="-182880">
              <a:lnSpc>
                <a:spcPts val="2590"/>
              </a:lnSpc>
              <a:spcBef>
                <a:spcPts val="143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tightly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matching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override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general </a:t>
            </a:r>
            <a:r>
              <a:rPr sz="2400" spc="-4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inherited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4455" y="3572255"/>
          <a:ext cx="8153400" cy="138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heading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styled</a:t>
                      </a:r>
                      <a:r>
                        <a:rPr sz="1800" spc="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paragraph.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sng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800" u="sng" spc="-45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slides</a:t>
                      </a:r>
                      <a:r>
                        <a:rPr sz="1800" spc="2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sz="1800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website.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L="436245" indent="-344805">
                        <a:lnSpc>
                          <a:spcPct val="100000"/>
                        </a:lnSpc>
                        <a:spcBef>
                          <a:spcPts val="775"/>
                        </a:spcBef>
                        <a:buFont typeface="Microsoft Sans Serif"/>
                        <a:buChar char="•"/>
                        <a:tabLst>
                          <a:tab pos="436245" algn="l"/>
                          <a:tab pos="436880" algn="l"/>
                          <a:tab pos="4969510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bulleted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list	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output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07440"/>
            <a:ext cx="9672955" cy="35763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(Hyper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Text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Markup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Language)</a:t>
            </a:r>
            <a:endParaRPr sz="22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Structure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document.</a:t>
            </a:r>
          </a:p>
          <a:p>
            <a:pPr marL="195580" indent="-182880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</a:t>
            </a:r>
            <a:r>
              <a:rPr sz="2200" spc="5" dirty="0">
                <a:latin typeface="Times New Roman"/>
                <a:cs typeface="Times New Roman"/>
              </a:rPr>
              <a:t> contain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parts</a:t>
            </a:r>
            <a:endParaRPr sz="22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Head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698500" lvl="2" indent="-184150">
              <a:lnSpc>
                <a:spcPct val="100000"/>
              </a:lnSpc>
              <a:spcBef>
                <a:spcPts val="39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title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matadata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web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document.</a:t>
            </a:r>
            <a:endParaRPr sz="1800" dirty="0">
              <a:latin typeface="Times New Roman"/>
              <a:cs typeface="Times New Roman"/>
            </a:endParaRPr>
          </a:p>
          <a:p>
            <a:pPr marL="756285" lvl="2" indent="-241935">
              <a:lnSpc>
                <a:spcPts val="2055"/>
              </a:lnSpc>
              <a:spcBef>
                <a:spcPts val="3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Used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scripting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ts val="2055"/>
              </a:lnSpc>
            </a:pP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accessible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throughout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page.</a:t>
            </a:r>
            <a:endParaRPr sz="18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5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dirty="0">
                <a:latin typeface="Times New Roman"/>
                <a:cs typeface="Times New Roman"/>
              </a:rPr>
              <a:t>Body</a:t>
            </a:r>
          </a:p>
          <a:p>
            <a:pPr marL="698500" lvl="2" indent="-184150">
              <a:lnSpc>
                <a:spcPts val="2050"/>
              </a:lnSpc>
              <a:spcBef>
                <a:spcPts val="39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Element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contain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web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text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displayed</a:t>
            </a: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ts val="2050"/>
              </a:lnSpc>
            </a:pP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done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section.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5ED2383-AD1A-4B1B-75FF-53C8874E6D27}"/>
              </a:ext>
            </a:extLst>
          </p:cNvPr>
          <p:cNvSpPr txBox="1">
            <a:spLocks/>
          </p:cNvSpPr>
          <p:nvPr/>
        </p:nvSpPr>
        <p:spPr>
          <a:xfrm>
            <a:off x="1143000" y="381000"/>
            <a:ext cx="327375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10" dirty="0">
                <a:latin typeface="Corbel"/>
                <a:cs typeface="Corbel"/>
              </a:rPr>
              <a:t>HTML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154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Styles</a:t>
            </a:r>
            <a:r>
              <a:rPr spc="-25" dirty="0"/>
              <a:t> </a:t>
            </a:r>
            <a:r>
              <a:rPr spc="-5" dirty="0"/>
              <a:t>that</a:t>
            </a:r>
            <a:r>
              <a:rPr spc="-60" dirty="0"/>
              <a:t> </a:t>
            </a:r>
            <a:r>
              <a:rPr spc="-10" dirty="0"/>
              <a:t>conflict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p,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h1,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 </a:t>
            </a:r>
            <a:r>
              <a:rPr sz="1800" spc="-15" dirty="0">
                <a:latin typeface="Courier New"/>
                <a:cs typeface="Courier New"/>
              </a:rPr>
              <a:t>blue;</a:t>
            </a:r>
            <a:r>
              <a:rPr sz="1800" spc="-10" dirty="0">
                <a:latin typeface="Courier New"/>
                <a:cs typeface="Courier New"/>
              </a:rPr>
              <a:t> font-style: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italic;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605784"/>
            <a:ext cx="8153400" cy="460375"/>
          </a:xfrm>
          <a:custGeom>
            <a:avLst/>
            <a:gdLst/>
            <a:ahLst/>
            <a:cxnLst/>
            <a:rect l="l" t="t" r="r" b="b"/>
            <a:pathLst>
              <a:path w="8153400" h="460375">
                <a:moveTo>
                  <a:pt x="0" y="460247"/>
                </a:moveTo>
                <a:lnTo>
                  <a:pt x="8153400" y="460247"/>
                </a:lnTo>
                <a:lnTo>
                  <a:pt x="815340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2743200"/>
            <a:ext cx="8153400" cy="381000"/>
          </a:xfrm>
          <a:custGeom>
            <a:avLst/>
            <a:gdLst/>
            <a:ahLst/>
            <a:cxnLst/>
            <a:rect l="l" t="t" r="r" b="b"/>
            <a:pathLst>
              <a:path w="8153400" h="381000">
                <a:moveTo>
                  <a:pt x="0" y="381000"/>
                </a:moveTo>
                <a:lnTo>
                  <a:pt x="8153400" y="381000"/>
                </a:lnTo>
                <a:lnTo>
                  <a:pt x="815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0064" y="4399610"/>
            <a:ext cx="7782559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two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set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conflicting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same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property,</a:t>
            </a:r>
            <a:endParaRPr sz="2400">
              <a:latin typeface="Corbel"/>
              <a:cs typeface="Corbel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latter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takes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precedence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4455" y="2734055"/>
          <a:ext cx="8153400" cy="1322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i="1" spc="-2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paragraph</a:t>
                      </a:r>
                      <a:r>
                        <a:rPr sz="2000" i="1" spc="-3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000" i="1" spc="-1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i="1" spc="-1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style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above.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i="1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heading</a:t>
                      </a:r>
                      <a:r>
                        <a:rPr sz="24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uses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24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styles above.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i="1" spc="-15" dirty="0">
                          <a:solidFill>
                            <a:srgbClr val="BEBEBE"/>
                          </a:solidFill>
                          <a:latin typeface="Corbel"/>
                          <a:cs typeface="Corbel"/>
                        </a:rPr>
                        <a:t>output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281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W3C</a:t>
            </a:r>
            <a:r>
              <a:rPr spc="-170" dirty="0"/>
              <a:t> </a:t>
            </a:r>
            <a:r>
              <a:rPr spc="-10" dirty="0"/>
              <a:t>CS</a:t>
            </a:r>
            <a:r>
              <a:rPr spc="-5" dirty="0"/>
              <a:t>S</a:t>
            </a:r>
            <a:r>
              <a:rPr spc="-310" dirty="0"/>
              <a:t> </a:t>
            </a:r>
            <a:r>
              <a:rPr spc="-5" dirty="0"/>
              <a:t>Val</a:t>
            </a:r>
            <a:r>
              <a:rPr spc="-25" dirty="0"/>
              <a:t>i</a:t>
            </a:r>
            <a:r>
              <a:rPr spc="-5" dirty="0"/>
              <a:t>da</a:t>
            </a:r>
            <a:r>
              <a:rPr spc="5" dirty="0"/>
              <a:t>t</a:t>
            </a:r>
            <a:r>
              <a:rPr spc="-10" dirty="0"/>
              <a:t>or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75577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</a:t>
            </a:r>
            <a:r>
              <a:rPr sz="1800" spc="-10" dirty="0">
                <a:latin typeface="Courier New"/>
                <a:cs typeface="Courier New"/>
                <a:hlinkClick r:id="rId2"/>
              </a:rPr>
              <a:t>="ht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  <a:hlinkClick r:id="rId2"/>
              </a:rPr>
              <a:t>p://jigs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  <a:hlinkClick r:id="rId2"/>
              </a:rPr>
              <a:t>w.w3.org/css-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validator/check/referer"&gt;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&lt;img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src</a:t>
            </a:r>
            <a:r>
              <a:rPr sz="1800" spc="-10" dirty="0">
                <a:latin typeface="Courier New"/>
                <a:cs typeface="Courier New"/>
                <a:hlinkClick r:id="rId3"/>
              </a:rPr>
              <a:t>="http://jigs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  <a:hlinkClick r:id="rId3"/>
              </a:rPr>
              <a:t>w.w3.org/css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spc="-10" dirty="0">
                <a:latin typeface="Courier New"/>
                <a:cs typeface="Courier New"/>
                <a:hlinkClick r:id="rId3"/>
              </a:rPr>
              <a:t>validator/images/vcss</a:t>
            </a:r>
            <a:r>
              <a:rPr sz="1800" spc="-10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alt="Valid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CSS!"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/&gt;&lt;/a&gt;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7588250" algn="l"/>
              </a:tabLst>
            </a:pPr>
            <a:r>
              <a:rPr sz="1800" spc="-5" dirty="0">
                <a:latin typeface="Courier New"/>
                <a:cs typeface="Courier New"/>
              </a:rPr>
              <a:t>&lt;/p&gt;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553967"/>
            <a:ext cx="8153400" cy="1015365"/>
          </a:xfrm>
          <a:custGeom>
            <a:avLst/>
            <a:gdLst/>
            <a:ahLst/>
            <a:cxnLst/>
            <a:rect l="l" t="t" r="r" b="b"/>
            <a:pathLst>
              <a:path w="8153400" h="1015364">
                <a:moveTo>
                  <a:pt x="8153400" y="0"/>
                </a:moveTo>
                <a:lnTo>
                  <a:pt x="0" y="0"/>
                </a:lnTo>
                <a:lnTo>
                  <a:pt x="0" y="1014984"/>
                </a:lnTo>
                <a:lnTo>
                  <a:pt x="8153400" y="1014984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3553967"/>
            <a:ext cx="8153400" cy="101536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</a:pPr>
            <a:r>
              <a:rPr sz="2000" i="1" spc="-15" dirty="0">
                <a:solidFill>
                  <a:srgbClr val="BEBEBE"/>
                </a:solidFill>
                <a:latin typeface="Corbel"/>
                <a:cs typeface="Corbel"/>
              </a:rPr>
              <a:t>output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4716830"/>
            <a:ext cx="6972934" cy="136779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jigsaw.w3.org/css-validator/</a:t>
            </a:r>
            <a:endParaRPr sz="2400">
              <a:latin typeface="Corbel"/>
              <a:cs typeface="Corbel"/>
            </a:endParaRPr>
          </a:p>
          <a:p>
            <a:pPr marL="195580" marR="5080" indent="-182880">
              <a:lnSpc>
                <a:spcPts val="2590"/>
              </a:lnSpc>
              <a:spcBef>
                <a:spcPts val="143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checks</a:t>
            </a:r>
            <a:r>
              <a:rPr sz="24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2400" spc="-114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make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sure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it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meets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official</a:t>
            </a:r>
            <a:r>
              <a:rPr sz="2400" spc="-10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 </a:t>
            </a:r>
            <a:r>
              <a:rPr sz="2400" spc="-4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specifications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3636264"/>
            <a:ext cx="1792224" cy="6309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299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5" dirty="0"/>
              <a:t>backgrounds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671399"/>
          <a:ext cx="8153400" cy="368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background-color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 fill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background-image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place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background-position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placement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within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background-repeat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whether/how</a:t>
                      </a:r>
                      <a:r>
                        <a:rPr sz="2000" spc="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should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repeated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background-attachment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whether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scrolls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page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shorthand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set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all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properties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916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</a:t>
            </a:r>
            <a:r>
              <a:rPr spc="-105" dirty="0"/>
              <a:t>k</a:t>
            </a:r>
            <a:r>
              <a:rPr spc="-5" dirty="0"/>
              <a:t>g</a:t>
            </a:r>
            <a:r>
              <a:rPr spc="-20" dirty="0"/>
              <a:t>r</a:t>
            </a:r>
            <a:r>
              <a:rPr spc="-10" dirty="0"/>
              <a:t>o</a:t>
            </a:r>
            <a:r>
              <a:rPr dirty="0"/>
              <a:t>u</a:t>
            </a:r>
            <a:r>
              <a:rPr spc="-10" dirty="0"/>
              <a:t>n</a:t>
            </a:r>
            <a:r>
              <a:rPr spc="10" dirty="0"/>
              <a:t>d</a:t>
            </a:r>
            <a:r>
              <a:rPr spc="-5" dirty="0"/>
              <a:t>-image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0176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background-image: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66370" algn="r">
              <a:lnSpc>
                <a:spcPct val="100000"/>
              </a:lnSpc>
              <a:spcBef>
                <a:spcPts val="2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857369"/>
            <a:ext cx="718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background</a:t>
            </a:r>
            <a:r>
              <a:rPr sz="2400" spc="-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image/color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fills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element's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content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area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935223"/>
            <a:ext cx="8247888" cy="14081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4583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background-repeat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0176" y="1600200"/>
            <a:ext cx="8153400" cy="147828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background-image: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background-repeat: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repeat-x;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66370" algn="r">
              <a:lnSpc>
                <a:spcPct val="100000"/>
              </a:lnSpc>
              <a:spcBef>
                <a:spcPts val="2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857369"/>
            <a:ext cx="7169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repeat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(default),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repeat-x,</a:t>
            </a:r>
            <a:r>
              <a:rPr sz="24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repeat-y,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or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no-repeat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72" y="3294888"/>
            <a:ext cx="7077456" cy="1048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819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background-position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61032" y="1591055"/>
            <a:ext cx="8171815" cy="1496695"/>
            <a:chOff x="2161032" y="1591055"/>
            <a:chExt cx="8171815" cy="1496695"/>
          </a:xfrm>
        </p:grpSpPr>
        <p:sp>
          <p:nvSpPr>
            <p:cNvPr id="4" name="object 4"/>
            <p:cNvSpPr/>
            <p:nvPr/>
          </p:nvSpPr>
          <p:spPr>
            <a:xfrm>
              <a:off x="2170176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8153400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8153400" y="1478279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0176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0" y="1478279"/>
                  </a:moveTo>
                  <a:lnTo>
                    <a:pt x="8153400" y="1478279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4782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61616" y="1606677"/>
            <a:ext cx="5751195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background-image: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R="13709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background-repeat: no-repeat;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background-position: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370px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3666" y="2707081"/>
            <a:ext cx="38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8695" y="4674489"/>
            <a:ext cx="7594600" cy="14465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marR="5080" indent="-182880" algn="just">
              <a:lnSpc>
                <a:spcPct val="80000"/>
              </a:lnSpc>
              <a:spcBef>
                <a:spcPts val="67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consists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two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tokens,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each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which can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top,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left,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right, bottom,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center,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percentage,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or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length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 px,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pt,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2400">
              <a:latin typeface="Corbel"/>
              <a:cs typeface="Corbel"/>
            </a:endParaRPr>
          </a:p>
          <a:p>
            <a:pPr marL="195580" indent="-182880" algn="just">
              <a:lnSpc>
                <a:spcPct val="100000"/>
              </a:lnSpc>
              <a:spcBef>
                <a:spcPts val="82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can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negative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shift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left/up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by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given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amount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325367"/>
            <a:ext cx="7171944" cy="13228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3005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Aside:</a:t>
            </a:r>
            <a:r>
              <a:rPr spc="20" dirty="0"/>
              <a:t> </a:t>
            </a:r>
            <a:r>
              <a:rPr spc="-10" dirty="0"/>
              <a:t>Favorites</a:t>
            </a:r>
            <a:r>
              <a:rPr spc="-5" dirty="0"/>
              <a:t> </a:t>
            </a:r>
            <a:r>
              <a:rPr spc="-10" dirty="0"/>
              <a:t>icon</a:t>
            </a:r>
            <a:r>
              <a:rPr dirty="0"/>
              <a:t> </a:t>
            </a:r>
            <a:r>
              <a:rPr spc="-5" dirty="0"/>
              <a:t>("favicon")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61742" y="4933569"/>
            <a:ext cx="7634605" cy="1021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262255" indent="-182880">
              <a:lnSpc>
                <a:spcPts val="2590"/>
              </a:lnSpc>
              <a:spcBef>
                <a:spcPts val="42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The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link tag, placed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 the HTML page's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head section, can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specify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 icon</a:t>
            </a:r>
            <a:endParaRPr sz="2400">
              <a:latin typeface="Corbel"/>
              <a:cs typeface="Corbel"/>
            </a:endParaRPr>
          </a:p>
          <a:p>
            <a:pPr marL="424180" lvl="1" indent="-182880">
              <a:lnSpc>
                <a:spcPts val="2335"/>
              </a:lnSpc>
              <a:buSzPct val="80000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icon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placed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browser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title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bar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bookmark/favorite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597152"/>
            <a:ext cx="8153400" cy="646430"/>
          </a:xfrm>
          <a:prstGeom prst="rect">
            <a:avLst/>
          </a:prstGeom>
          <a:solidFill>
            <a:srgbClr val="F1F1F1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</a:t>
            </a:r>
            <a:r>
              <a:rPr sz="1800" i="1" spc="-10" dirty="0">
                <a:latin typeface="Courier New"/>
                <a:cs typeface="Courier New"/>
              </a:rPr>
              <a:t>filename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</a:t>
            </a:r>
            <a:r>
              <a:rPr sz="1800" i="1" spc="-10" dirty="0">
                <a:latin typeface="Courier New"/>
                <a:cs typeface="Courier New"/>
              </a:rPr>
              <a:t>MIME</a:t>
            </a:r>
            <a:r>
              <a:rPr sz="1800" i="1" spc="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type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rel="shortcut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icon"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750435" algn="l"/>
              </a:tabLst>
            </a:pPr>
            <a:r>
              <a:rPr sz="1800" spc="-5" dirty="0">
                <a:latin typeface="Courier New"/>
                <a:cs typeface="Courier New"/>
              </a:rPr>
              <a:t>/&gt;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2362200"/>
            <a:ext cx="8229600" cy="92392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href="yahoo.gif"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type="image/gif"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rel="shortcut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icon"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6167" y="3352800"/>
            <a:ext cx="4568952" cy="15057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07403"/>
            <a:ext cx="9671685" cy="37947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Cascading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Sheet.</a:t>
            </a:r>
          </a:p>
          <a:p>
            <a:pPr marL="265430" indent="-253365">
              <a:lnSpc>
                <a:spcPct val="100000"/>
              </a:lnSpc>
              <a:spcBef>
                <a:spcPts val="8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markup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used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web document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presentation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purpose.</a:t>
            </a:r>
            <a:endParaRPr sz="2200" dirty="0">
              <a:latin typeface="Times New Roman"/>
              <a:cs typeface="Times New Roman"/>
            </a:endParaRPr>
          </a:p>
          <a:p>
            <a:pPr marL="265430" indent="-253365">
              <a:lnSpc>
                <a:spcPts val="2375"/>
              </a:lnSpc>
              <a:spcBef>
                <a:spcPts val="87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  <a:tab pos="1304925" algn="l"/>
                <a:tab pos="2475865" algn="l"/>
                <a:tab pos="2850515" algn="l"/>
                <a:tab pos="3484879" algn="l"/>
                <a:tab pos="4060825" algn="l"/>
                <a:tab pos="4420870" algn="l"/>
                <a:tab pos="5475605" algn="l"/>
                <a:tab pos="5972810" algn="l"/>
                <a:tab pos="6454140" algn="l"/>
                <a:tab pos="7061200" algn="l"/>
                <a:tab pos="8024495" algn="l"/>
                <a:tab pos="8707120" algn="l"/>
                <a:tab pos="9192260" algn="l"/>
              </a:tabLst>
            </a:pPr>
            <a:r>
              <a:rPr sz="2200" dirty="0">
                <a:latin typeface="Times New Roman"/>
                <a:cs typeface="Times New Roman"/>
              </a:rPr>
              <a:t>Pr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y	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on	of	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3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as	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	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epa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	out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eb	con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	</a:t>
            </a:r>
            <a:r>
              <a:rPr sz="2200" spc="-5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eb</a:t>
            </a:r>
          </a:p>
          <a:p>
            <a:pPr marR="8022590" algn="r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presentation.</a:t>
            </a:r>
          </a:p>
          <a:p>
            <a:pPr marL="237490" marR="8014970" indent="-237490" algn="r">
              <a:lnSpc>
                <a:spcPts val="2500"/>
              </a:lnSpc>
              <a:spcBef>
                <a:spcPts val="89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37490" algn="l"/>
                <a:tab pos="238125" algn="l"/>
              </a:tabLst>
            </a:pP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25" dirty="0">
                <a:latin typeface="Times New Roman"/>
                <a:cs typeface="Times New Roman"/>
              </a:rPr>
              <a:t>v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1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:</a:t>
            </a:r>
          </a:p>
          <a:p>
            <a:pPr marL="424180" lvl="1" indent="-182880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combining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document,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flexibility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achieved.</a:t>
            </a:r>
            <a:endParaRPr sz="20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Help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managing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large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sites.</a:t>
            </a:r>
            <a:endParaRPr sz="2000" dirty="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16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effectively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global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document.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endParaRPr sz="2000" dirty="0">
              <a:latin typeface="Times New Roman"/>
              <a:cs typeface="Times New Roman"/>
            </a:endParaRPr>
          </a:p>
          <a:p>
            <a:pPr marL="424180">
              <a:lnSpc>
                <a:spcPts val="2160"/>
              </a:lnSpc>
            </a:pPr>
            <a:r>
              <a:rPr sz="2000" spc="-15" dirty="0">
                <a:latin typeface="Times New Roman"/>
                <a:cs typeface="Times New Roman"/>
              </a:rPr>
              <a:t>maintains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consistency.</a:t>
            </a:r>
            <a:endParaRPr sz="2000" dirty="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16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small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content,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then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CSS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more</a:t>
            </a:r>
            <a:endParaRPr sz="2000" dirty="0">
              <a:latin typeface="Times New Roman"/>
              <a:cs typeface="Times New Roman"/>
            </a:endParaRPr>
          </a:p>
          <a:p>
            <a:pPr marL="424180">
              <a:lnSpc>
                <a:spcPts val="2160"/>
              </a:lnSpc>
            </a:pPr>
            <a:r>
              <a:rPr sz="2000" spc="-10" dirty="0">
                <a:latin typeface="Times New Roman"/>
                <a:cs typeface="Times New Roman"/>
              </a:rPr>
              <a:t>convenient.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2049018"/>
            <a:ext cx="5458460" cy="136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There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three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Cascading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Sheet.</a:t>
            </a:r>
            <a:endParaRPr sz="2200">
              <a:latin typeface="Times New Roman"/>
              <a:cs typeface="Times New Roman"/>
            </a:endParaRPr>
          </a:p>
          <a:p>
            <a:pPr marL="487680" lvl="1" indent="-247015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Inline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6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10" dirty="0">
                <a:latin typeface="Times New Roman"/>
                <a:cs typeface="Times New Roman"/>
              </a:rPr>
              <a:t>Document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Internal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external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2049018"/>
            <a:ext cx="9673590" cy="3323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CSS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selectors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content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style.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Selectors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internal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CSS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rule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set.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09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CSS </a:t>
            </a:r>
            <a:r>
              <a:rPr sz="2200" spc="5" dirty="0">
                <a:latin typeface="Times New Roman"/>
                <a:cs typeface="Times New Roman"/>
              </a:rPr>
              <a:t>selectors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chose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 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Id,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type,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attribute.</a:t>
            </a:r>
            <a:endParaRPr sz="2200">
              <a:latin typeface="Times New Roman"/>
              <a:cs typeface="Times New Roman"/>
            </a:endParaRPr>
          </a:p>
          <a:p>
            <a:pPr marL="259079" indent="-247015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59079" algn="l"/>
                <a:tab pos="259715" algn="l"/>
              </a:tabLst>
            </a:pPr>
            <a:r>
              <a:rPr sz="2200" spc="-35" dirty="0">
                <a:latin typeface="Times New Roman"/>
                <a:cs typeface="Times New Roman"/>
              </a:rPr>
              <a:t>Type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Selectors: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class 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59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Group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universal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-15" dirty="0">
                <a:latin typeface="Times New Roman"/>
                <a:cs typeface="Times New Roman"/>
              </a:rPr>
              <a:t>will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apply</a:t>
            </a:r>
            <a:r>
              <a:rPr sz="2000" spc="-10" dirty="0">
                <a:latin typeface="Times New Roman"/>
                <a:cs typeface="Times New Roman"/>
              </a:rPr>
              <a:t>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5DD13-E852-4382-A28C-B5FF8AFF97E0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7696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50AFC2E-6ACA-4494-9EF5-18F78315977B}" type="datetime1">
              <a:rPr lang="en-US" sz="1400">
                <a:solidFill>
                  <a:schemeClr val="tx2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2/12/2025</a:t>
            </a:fld>
            <a:endParaRPr lang="en-US" sz="1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438400" y="990600"/>
            <a:ext cx="77724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Client side and static web page development using HTML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Structure of html document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09800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75866"/>
            <a:ext cx="9352280" cy="39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720"/>
              </a:lnSpc>
              <a:spcBef>
                <a:spcPts val="9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 </a:t>
            </a:r>
            <a:r>
              <a:rPr sz="2500" spc="-5" dirty="0">
                <a:latin typeface="Times New Roman"/>
                <a:cs typeface="Times New Roman"/>
              </a:rPr>
              <a:t>Element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4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24180" algn="l"/>
              </a:tabLst>
            </a:pPr>
            <a:r>
              <a:rPr sz="2100" spc="-5" dirty="0">
                <a:latin typeface="Times New Roman"/>
                <a:cs typeface="Times New Roman"/>
              </a:rPr>
              <a:t>Simple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selector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</a:t>
            </a:r>
            <a:r>
              <a:rPr sz="2100" spc="-5" dirty="0">
                <a:latin typeface="Times New Roman"/>
                <a:cs typeface="Times New Roman"/>
              </a:rPr>
              <a:t> is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single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which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property</a:t>
            </a:r>
            <a:r>
              <a:rPr sz="2100" spc="5" dirty="0">
                <a:latin typeface="Times New Roman"/>
                <a:cs typeface="Times New Roman"/>
              </a:rPr>
              <a:t> and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value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applied.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20"/>
              </a:lnSpc>
              <a:spcBef>
                <a:spcPts val="894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Class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90855" lvl="1" indent="-250190">
              <a:lnSpc>
                <a:spcPts val="224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0855" algn="l"/>
                <a:tab pos="491490" algn="l"/>
              </a:tabLst>
            </a:pPr>
            <a:r>
              <a:rPr sz="2100" dirty="0">
                <a:latin typeface="Times New Roman"/>
                <a:cs typeface="Times New Roman"/>
              </a:rPr>
              <a:t>Using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class</a:t>
            </a:r>
            <a:r>
              <a:rPr sz="2100" dirty="0">
                <a:latin typeface="Times New Roman"/>
                <a:cs typeface="Times New Roman"/>
              </a:rPr>
              <a:t> selector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apply </a:t>
            </a:r>
            <a:r>
              <a:rPr sz="2100" spc="-5" dirty="0">
                <a:latin typeface="Times New Roman"/>
                <a:cs typeface="Times New Roman"/>
              </a:rPr>
              <a:t>different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styles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same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30"/>
              </a:lnSpc>
              <a:spcBef>
                <a:spcPts val="90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 </a:t>
            </a:r>
            <a:r>
              <a:rPr sz="2500" dirty="0">
                <a:latin typeface="Times New Roman"/>
                <a:cs typeface="Times New Roman"/>
              </a:rPr>
              <a:t>Id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25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Id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selector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spc="-10" dirty="0">
                <a:latin typeface="Times New Roman"/>
                <a:cs typeface="Times New Roman"/>
              </a:rPr>
              <a:t>similar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dirty="0">
                <a:latin typeface="Times New Roman"/>
                <a:cs typeface="Times New Roman"/>
              </a:rPr>
              <a:t>the class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selector.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20"/>
              </a:lnSpc>
              <a:spcBef>
                <a:spcPts val="90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</a:t>
            </a:r>
            <a:r>
              <a:rPr sz="2500" spc="-5" dirty="0">
                <a:latin typeface="Times New Roman"/>
                <a:cs typeface="Times New Roman"/>
              </a:rPr>
              <a:t> Generic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15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spc="-75" dirty="0">
                <a:latin typeface="Times New Roman"/>
                <a:cs typeface="Times New Roman"/>
              </a:rPr>
              <a:t>We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define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 </a:t>
            </a:r>
            <a:r>
              <a:rPr sz="2100" dirty="0">
                <a:latin typeface="Times New Roman"/>
                <a:cs typeface="Times New Roman"/>
              </a:rPr>
              <a:t>generalized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form.</a:t>
            </a:r>
            <a:endParaRPr sz="2100">
              <a:latin typeface="Times New Roman"/>
              <a:cs typeface="Times New Roman"/>
            </a:endParaRPr>
          </a:p>
          <a:p>
            <a:pPr marL="490855" lvl="1" indent="-250190">
              <a:lnSpc>
                <a:spcPts val="243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0855" algn="l"/>
                <a:tab pos="491490" algn="l"/>
              </a:tabLst>
            </a:pPr>
            <a:r>
              <a:rPr sz="2100" dirty="0">
                <a:latin typeface="Times New Roman"/>
                <a:cs typeface="Times New Roman"/>
              </a:rPr>
              <a:t>Particular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class </a:t>
            </a:r>
            <a:r>
              <a:rPr sz="2100" dirty="0">
                <a:latin typeface="Times New Roman"/>
                <a:cs typeface="Times New Roman"/>
              </a:rPr>
              <a:t>can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apply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any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tag.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35"/>
              </a:lnSpc>
              <a:spcBef>
                <a:spcPts val="894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5" dirty="0">
                <a:latin typeface="Times New Roman"/>
                <a:cs typeface="Times New Roman"/>
              </a:rPr>
              <a:t>CSS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Universal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25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5" dirty="0">
                <a:latin typeface="Times New Roman"/>
                <a:cs typeface="Times New Roman"/>
              </a:rPr>
              <a:t> selector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 </a:t>
            </a:r>
            <a:r>
              <a:rPr sz="2100" dirty="0">
                <a:latin typeface="Times New Roman"/>
                <a:cs typeface="Times New Roman"/>
              </a:rPr>
              <a:t>applied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all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document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185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orbel"/>
                <a:cs typeface="Corbel"/>
              </a:rPr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7062"/>
            <a:ext cx="6634480" cy="4080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5" dirty="0">
                <a:latin typeface="Calibri"/>
                <a:cs typeface="Calibri"/>
              </a:rPr>
              <a:t>Why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CSS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Responsive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(i.e.,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Button,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Table,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Cross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88314"/>
            <a:ext cx="12655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W3C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7062"/>
            <a:ext cx="6003925" cy="10369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W3C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W3C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handles/Supports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Technologies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795527"/>
            <a:ext cx="10000488" cy="5282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381000"/>
            <a:ext cx="38071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997" y="1120211"/>
            <a:ext cx="9438005" cy="573778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IN"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</a:t>
            </a:r>
            <a:r>
              <a:rPr lang="en-I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 </a:t>
            </a:r>
            <a:r>
              <a:rPr lang="en-IN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Tables,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(Audio,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Video),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  <a:r>
              <a:rPr lang="en-IN" sz="2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</a:t>
            </a:r>
            <a:r>
              <a:rPr lang="en-IN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</a:t>
            </a:r>
            <a:r>
              <a:rPr lang="en-I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Child-Class</a:t>
            </a:r>
            <a:r>
              <a:rPr lang="en-IN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(Nested</a:t>
            </a:r>
            <a:r>
              <a:rPr lang="en-IN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CSS), </a:t>
            </a:r>
            <a:r>
              <a:rPr lang="en-IN" sz="2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Background,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(flex,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grid,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block),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Animation,</a:t>
            </a:r>
            <a:r>
              <a:rPr lang="en-IN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endParaRPr lang="en-IN" sz="24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BOOTSTRAP:</a:t>
            </a:r>
            <a:r>
              <a:rPr lang="en-IN"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IN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Responsive,</a:t>
            </a:r>
            <a:r>
              <a:rPr lang="en-I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</a:t>
            </a:r>
            <a:r>
              <a:rPr lang="en-I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Button,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etc.),</a:t>
            </a:r>
            <a:r>
              <a:rPr lang="en-IN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</a:t>
            </a:r>
            <a:r>
              <a:rPr lang="en-IN"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handles/Supports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810768"/>
            <a:ext cx="9954768" cy="52212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795527"/>
            <a:ext cx="10043160" cy="52364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02444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229600" cy="5257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HTML code begins with the tag &lt;HTML&gt; and finishes with &lt;/HTML&gt;.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Tags are enclosed in angular brackets i.e. '&lt;' and '&gt;'.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complete tag is called as an element.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tag has three major parts: opening tag, content and closing tag.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&gt;content&lt;/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B904-9110-4E40-B8F5-CC859871C0A0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257800"/>
          </a:xfrm>
        </p:spPr>
        <p:txBody>
          <a:bodyPr>
            <a:norm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are two types of tags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Empty tag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tag which does not have any end tag.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&lt;hr&gt;,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Paired tag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tag which has starting tag as well as ending tag.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&lt;h1&gt;content&lt;/h1&gt;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FB94-61A5-48A3-9F42-88886D45342C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73183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Structure of HTML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structure of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00200"/>
            <a:ext cx="5791200" cy="4419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B3DC-3CB6-489E-995B-D330B501F0A3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1048511"/>
            <a:ext cx="9144000" cy="47609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336" y="841247"/>
            <a:ext cx="9101327" cy="48676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826008"/>
            <a:ext cx="9912096" cy="51175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1225296"/>
            <a:ext cx="9790176" cy="50871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826008"/>
            <a:ext cx="10000488" cy="5205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163" y="3048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8" y="1463675"/>
            <a:ext cx="10018713" cy="507523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“Methods by which computer communicate with each other through the use of markup languages and multimedia packages”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Techniques using which we can access various resources on the Web.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It’s related to the interface between web servers and their clients.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includes markup languages, programming interfaces and languages, and standards for document identification and display.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1018032"/>
            <a:ext cx="9954768" cy="51480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1075944"/>
            <a:ext cx="9454896" cy="49560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2712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55" dirty="0"/>
              <a:t> </a:t>
            </a:r>
            <a:r>
              <a:rPr spc="-5" dirty="0"/>
              <a:t>Document</a:t>
            </a:r>
            <a:r>
              <a:rPr spc="-125" dirty="0"/>
              <a:t> </a:t>
            </a:r>
            <a:r>
              <a:rPr spc="-5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1892757"/>
            <a:ext cx="7042150" cy="387845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55" y="609312"/>
            <a:ext cx="7812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sz="2800" b="1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350" y="1522298"/>
            <a:ext cx="505841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&lt;!DOCTYPE</a:t>
            </a:r>
            <a:r>
              <a:rPr sz="2000" spc="-6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html&gt;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html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head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title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2000" spc="-5" dirty="0">
                <a:latin typeface="Consolas"/>
                <a:cs typeface="Consolas"/>
              </a:rPr>
              <a:t>Title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of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the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document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/title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/head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016" y="4907279"/>
            <a:ext cx="11125200" cy="1198245"/>
          </a:xfrm>
          <a:custGeom>
            <a:avLst/>
            <a:gdLst/>
            <a:ahLst/>
            <a:cxnLst/>
            <a:rect l="l" t="t" r="r" b="b"/>
            <a:pathLst>
              <a:path w="11125200" h="1198245">
                <a:moveTo>
                  <a:pt x="11125200" y="0"/>
                </a:moveTo>
                <a:lnTo>
                  <a:pt x="0" y="0"/>
                </a:lnTo>
                <a:lnTo>
                  <a:pt x="0" y="1197864"/>
                </a:lnTo>
                <a:lnTo>
                  <a:pt x="11125200" y="1197864"/>
                </a:lnTo>
                <a:lnTo>
                  <a:pt x="1112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755" y="3169412"/>
            <a:ext cx="7477125" cy="2889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ts val="2280"/>
              </a:lnSpc>
              <a:spcBef>
                <a:spcPts val="90"/>
              </a:spcBef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body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0014">
              <a:lnSpc>
                <a:spcPts val="2160"/>
              </a:lnSpc>
            </a:pPr>
            <a:r>
              <a:rPr sz="2000" spc="-5" dirty="0">
                <a:latin typeface="Consolas"/>
                <a:cs typeface="Consolas"/>
              </a:rPr>
              <a:t>The content of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the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document......</a:t>
            </a:r>
            <a:endParaRPr sz="2000">
              <a:latin typeface="Consolas"/>
              <a:cs typeface="Consolas"/>
            </a:endParaRPr>
          </a:p>
          <a:p>
            <a:pPr marL="120014">
              <a:lnSpc>
                <a:spcPts val="228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/body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/html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All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must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start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DC133B"/>
                </a:solidFill>
                <a:latin typeface="Consolas"/>
                <a:cs typeface="Consolas"/>
              </a:rPr>
              <a:t>&lt;!DOCTYPE&gt;</a:t>
            </a:r>
            <a:r>
              <a:rPr sz="1800" spc="-34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Verdana"/>
                <a:cs typeface="Verdana"/>
              </a:rPr>
              <a:t>declaration.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ts val="2135"/>
              </a:lnSpc>
              <a:spcBef>
                <a:spcPts val="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declaration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2135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1800" spc="-4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9007" y="313943"/>
            <a:ext cx="2218944" cy="12588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31602" y="1552778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558748"/>
            <a:ext cx="8928735" cy="4260141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endParaRPr lang="en-IN" sz="24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endParaRPr lang="en-I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2400" spc="-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241300" algn="just">
              <a:lnSpc>
                <a:spcPct val="100000"/>
              </a:lnSpc>
              <a:spcBef>
                <a:spcPts val="2235"/>
              </a:spcBef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86E8ABC-7E13-312B-7961-33978799D215}"/>
              </a:ext>
            </a:extLst>
          </p:cNvPr>
          <p:cNvSpPr txBox="1">
            <a:spLocks/>
          </p:cNvSpPr>
          <p:nvPr/>
        </p:nvSpPr>
        <p:spPr>
          <a:xfrm>
            <a:off x="1752600" y="456712"/>
            <a:ext cx="7812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800" b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lang="en-IN" sz="2800" b="1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IN" sz="2800" b="1" spc="-1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454609"/>
            <a:ext cx="37712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000000"/>
                </a:solidFill>
                <a:latin typeface="Segoe UI"/>
                <a:cs typeface="Segoe UI"/>
              </a:rPr>
              <a:t>Browser</a:t>
            </a:r>
            <a:r>
              <a:rPr sz="4000" spc="-10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spc="20" dirty="0">
                <a:solidFill>
                  <a:srgbClr val="000000"/>
                </a:solidFill>
                <a:latin typeface="Segoe UI"/>
                <a:cs typeface="Segoe UI"/>
              </a:rPr>
              <a:t>Support</a:t>
            </a:r>
            <a:endParaRPr sz="4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047" y="2585923"/>
            <a:ext cx="9237980" cy="303352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7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  <a:p>
            <a:pPr marL="195580" marR="5080" indent="-183515">
              <a:lnSpc>
                <a:spcPts val="2380"/>
              </a:lnSpc>
              <a:spcBef>
                <a:spcPts val="147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(HTML 4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XHTML),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966AC"/>
              </a:buClr>
              <a:buFont typeface="Corbel"/>
              <a:buChar char="•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4.01: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ts val="2510"/>
              </a:lnSpc>
              <a:spcBef>
                <a:spcPts val="103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!DOCTYPE</a:t>
            </a:r>
            <a:r>
              <a:rPr sz="2200" spc="15" dirty="0">
                <a:solidFill>
                  <a:srgbClr val="A4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PUBLIC</a:t>
            </a:r>
            <a:r>
              <a:rPr sz="22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"-//W3C//DTD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4.01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Transitional//EN"</a:t>
            </a:r>
            <a:r>
              <a:rPr sz="22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http://www.w3.org/TR/html4/loose.dtd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2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" y="1106424"/>
            <a:ext cx="11295888" cy="112166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963831"/>
            <a:ext cx="2338705" cy="204470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200" dirty="0">
                <a:latin typeface="Segoe UI"/>
                <a:cs typeface="Segoe UI"/>
              </a:rPr>
              <a:t>Examples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3520765"/>
            <a:ext cx="9448800" cy="198247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400" b="1" dirty="0">
                <a:latin typeface="Segoe UI"/>
                <a:cs typeface="Segoe UI"/>
              </a:rPr>
              <a:t>HTML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&lt;a&gt;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70" dirty="0">
                <a:latin typeface="Segoe UI"/>
                <a:cs typeface="Segoe UI"/>
              </a:rPr>
              <a:t>Tag</a:t>
            </a:r>
            <a:endParaRPr sz="24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16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dirty="0">
                <a:latin typeface="Segoe UI"/>
                <a:cs typeface="Segoe UI"/>
              </a:rPr>
              <a:t>Example</a:t>
            </a:r>
            <a:endParaRPr sz="2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18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spc="-5" dirty="0">
                <a:latin typeface="Verdana"/>
                <a:cs typeface="Verdana"/>
              </a:rPr>
              <a:t>Create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link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W3Schools.com:</a:t>
            </a:r>
            <a:endParaRPr sz="22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spc="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spc="5" dirty="0">
                <a:solidFill>
                  <a:srgbClr val="A42A2A"/>
                </a:solidFill>
                <a:latin typeface="Consolas"/>
                <a:cs typeface="Consolas"/>
              </a:rPr>
              <a:t>a</a:t>
            </a:r>
            <a:r>
              <a:rPr sz="2200" spc="-1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="https://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  <a:hlinkClick r:id="rId2"/>
              </a:rPr>
              <a:t>www.w3schools.com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"&gt;</a:t>
            </a:r>
            <a:r>
              <a:rPr sz="2200" dirty="0">
                <a:latin typeface="Consolas"/>
                <a:cs typeface="Consolas"/>
              </a:rPr>
              <a:t>Visit</a:t>
            </a:r>
            <a:r>
              <a:rPr sz="2200" spc="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W3Schools.com!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/a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551129"/>
            <a:ext cx="7581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DC133B"/>
                </a:solidFill>
                <a:latin typeface="Consolas"/>
                <a:cs typeface="Consolas"/>
              </a:rPr>
              <a:t>&lt;!DOCTYPE</a:t>
            </a:r>
            <a:r>
              <a:rPr sz="2400" b="1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2400" b="1" spc="-45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decla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1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ion is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 N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iv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400" y="438912"/>
            <a:ext cx="2218944" cy="1258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29721" y="1682877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451F-C4ED-F930-B5E3-C13A047E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Versions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ADCE-9F38-55F8-6849-007AA31E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1.0 (1993)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 Berners-Lee.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version of HTML,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structuring and linking documents on the 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Very basic, with support for simple text, hyperlinks, and images.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HTML 2.0 (1995)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a base standard for HTML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for user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for data 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interactive elements.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02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AA81-C77B-2156-84FB-63A4D114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A7D7-931E-DBA9-C26A-C0E2A8D6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6795A8-F254-3A2E-6782-BC4D30F89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2209800"/>
            <a:ext cx="9677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HTML 3.2 (1997)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W3C (World Wide Web Consortium).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Expanded HTML capabilities for more complex layouts and styling.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 for web layouts.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styles via the style attribute.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support for scripting with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64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D6D2-9EBA-5433-FE31-AFDA5C45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C00B-5D12-DBA2-2B76-CF41F2B0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0780B0-05D7-4CF0-E39E-6C7B9F921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2533234"/>
            <a:ext cx="9296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HTML 4.01 (1999)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by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W3C.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Enhanced structure and styling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Enforced stricter coding practices.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Allowed older elements for backward compatibility.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Added support for frames-based layouts.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content and presentation (encouraged use of CSS).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more multimedia elements like &lt;object&gt;.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163" y="3048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606" y="1524000"/>
            <a:ext cx="10018713" cy="441960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Technology can be Classified into the Following Sections:</a:t>
            </a:r>
          </a:p>
          <a:p>
            <a:pPr algn="just" fontAlgn="base"/>
            <a:r>
              <a:rPr lang="en-IN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 (WWW):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 information space where documents and other  web resources  are identified by  Uniform Resource  Locators (URLs)</a:t>
            </a:r>
            <a:endParaRPr lang="en-US" sz="24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web browser is an application software to explore www (World Wide Web).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 server is a program which processes the network requests of the users and serves them with files that create web pages.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Pages: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webpage is a digital document that is linked to the World Wide Web and viewable by anyone connected to the internet has a web browser.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 development refers to the building, creating, and maintaining websites.</a:t>
            </a:r>
            <a:endParaRPr lang="en-US" sz="24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9CF6B-562E-E444-D9B1-546CB704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9674-994C-1BBF-1E50-4EF550C6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A28982-720E-DAA5-FB69-B7B944445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2498353"/>
            <a:ext cx="9296400" cy="320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5. XHTML 1.0 (2000)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Based on</a:t>
            </a:r>
            <a:r>
              <a:rPr lang="en-US" dirty="0"/>
              <a:t>: XML (Extensible Markup Language).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 stricter and more XML-compliant version of HTML 4.01.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Enforced well-formed syntax (e.g., tags must close).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XML tools.</a:t>
            </a:r>
          </a:p>
        </p:txBody>
      </p:sp>
    </p:spTree>
    <p:extLst>
      <p:ext uri="{BB962C8B-B14F-4D97-AF65-F5344CB8AC3E}">
        <p14:creationId xmlns:p14="http://schemas.microsoft.com/office/powerpoint/2010/main" val="9694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6ED4-1CF3-42E1-47AC-A495CC41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3C43-BD9A-D3DC-BA8D-60F0A113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EF37EC-6DDB-7E07-BF89-E44866FE0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057400"/>
            <a:ext cx="1211735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6. HTML5 (2014, finalized in 2017)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Standardized by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W3C and WHATWG (Web Hypertext Application Technology Working Group).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Modernized HTML for multimedia, interactivity, and mobile-first web design.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New semantic tags like &lt;header&gt;, &lt;footer&gt;, &lt;article&gt;, and &lt;section&gt;.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Native support for audio (&lt;audio&gt;) and video (&lt;video&gt;) elements.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Canvas for 2D drawing and animations.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Improved form controls with new input types (e.g., date, email, range).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APIs for geolocation, local storage, and offline support.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No need for a DTD, simplified with &lt;!DOCTYPE html&gt;.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60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3155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Basic</a:t>
            </a:r>
            <a:r>
              <a:rPr b="1" spc="-65" dirty="0"/>
              <a:t> </a:t>
            </a:r>
            <a:r>
              <a:rPr b="1" spc="-5" dirty="0"/>
              <a:t>HTML</a:t>
            </a:r>
            <a:r>
              <a:rPr b="1" spc="-65" dirty="0"/>
              <a:t> </a:t>
            </a:r>
            <a:r>
              <a:rPr b="1" spc="-5" dirty="0"/>
              <a:t>Document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83079"/>
            <a:ext cx="4998720" cy="446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49361" y="967562"/>
            <a:ext cx="2061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Live</a:t>
            </a:r>
            <a:r>
              <a:rPr sz="3600" u="heavy" spc="-7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 </a:t>
            </a:r>
            <a:r>
              <a:rPr sz="3600" u="heavy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Demo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HTML elements: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headings,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paragraphs,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line break,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colors &amp; fonts,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links,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frames,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lists,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tables,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images and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forms,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1B2-6DD8-42D8-B4EC-CC2348F3643F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Basic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Heading Tag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Heading tag is used to define heading in the HTML document.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 has six levels of heading tag, which are &lt;h1&gt;, &lt;h2&gt;, &lt;h3&gt;, &lt;h4&gt;, &lt;h5&gt; and &lt;h6&gt;.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Heading tags are used in any order within the HTML document.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0AB1-A3A5-438D-88DD-0C649D08A9EC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Example: Heading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Heading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&lt;h1&gt;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Info&lt;/h1&gt;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&lt;h2&gt;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Info&lt;/h2&gt;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&lt;h3&gt;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Info&lt;/h3&gt;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&lt;h4&gt;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Info&lt;/h4&gt;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&lt;h5&gt;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Info&lt;/h5&gt;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&lt;h6&gt;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Info&lt;/h6&gt;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3800" y="3048000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heading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1" y="3352800"/>
            <a:ext cx="2333625" cy="2409826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19F-785C-4772-8C0A-796FAAB23F03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Paragraph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Paragraph tag is used to create paragraph.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this, the end tag is omitted or is optional because whenever a new paragraph starts previous paragraph is already ended.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&lt;p&gt;Write content here&lt;/p&gt;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4BF8-2C72-4B59-AC3A-52BF3362DD87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Paragraph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1"/>
            <a:ext cx="8229600" cy="4525963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Paragraph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the first paragraph.........&lt;/p&gt;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the second paragraph........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the third paragraph........&lt;/p&gt;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5181600"/>
            <a:ext cx="3352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first paragraph.........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second paragraph........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third paragraph........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5D-6AF0-4502-9C1E-DBAC9A4B3445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Break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Break tag is used to insert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line break.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empty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or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/&gt; or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Break Tag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Line-break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tag is used to insert a line break.&lt;/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&gt;It is empty tag.&lt;/p&gt;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7600" y="22860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> This tag is used to insert a line break.</a:t>
            </a:r>
            <a:br>
              <a:rPr lang="en-US" dirty="0"/>
            </a:br>
            <a:r>
              <a:rPr lang="en-US" dirty="0"/>
              <a:t>It is empty tag.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58B5-B2A6-4F5F-B4B0-84213A0BEC1E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Center Tag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Center tag is used to place the content in the center of a web page.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&lt;center&gt;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&lt;/center&gt;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Center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&lt;center&gt;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     &lt;p&gt;This is a paragraph.&lt;/p&gt;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         &lt;/center&gt;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599" y="2272862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enter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2653863"/>
            <a:ext cx="5181599" cy="361951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6D9-B685-409A-8731-AAD7CFBBC88C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163" y="3048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606" y="1524000"/>
            <a:ext cx="10018713" cy="4419600"/>
          </a:xfrm>
        </p:spPr>
        <p:txBody>
          <a:bodyPr>
            <a:noAutofit/>
          </a:bodyPr>
          <a:lstStyle/>
          <a:p>
            <a:pPr fontAlgn="base"/>
            <a:r>
              <a:rPr lang="en-US" b="1" dirty="0"/>
              <a:t>Web Development can be Classified into Two Ways:</a:t>
            </a:r>
          </a:p>
          <a:p>
            <a:pPr algn="just" fontAlgn="base"/>
            <a:endParaRPr lang="en-IN" b="1" u="sng" dirty="0"/>
          </a:p>
          <a:p>
            <a:pPr algn="just" fontAlgn="base"/>
            <a:r>
              <a:rPr lang="en-IN" b="1" u="sng" dirty="0"/>
              <a:t>Frontend Development</a:t>
            </a:r>
          </a:p>
          <a:p>
            <a:pPr algn="just" fontAlgn="base"/>
            <a:endParaRPr lang="en-IN" b="1" u="sng" dirty="0"/>
          </a:p>
          <a:p>
            <a:pPr algn="just" fontAlgn="base"/>
            <a:r>
              <a:rPr lang="en-IN" b="1" u="sng" dirty="0"/>
              <a:t>Backend Development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Horizontal line Tag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used to draw a horizontal line on a web page.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&lt;hr&gt; tag has no end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&lt;hr&gt; or &lt;hr/&gt;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 Horizontal line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Horizontal line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a first paragraph.&lt;/p&gt;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&lt;hr /&gt;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a second paragraph.&lt;/p&gt;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1800" y="22860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 descr="hr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362201"/>
            <a:ext cx="3810000" cy="885825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77B0-8782-486A-9374-F68389D65D56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Div Tag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1"/>
            <a:ext cx="8229600" cy="4525963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&lt;div&gt; tag defines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division or a section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an HTML document.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&lt;div&gt; tag is used to group block-elements to format them with CSS.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&lt;div&gt; element is very often used together with CSS, to layout a web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840-9AC3-4DD8-833E-CB5BD29CD9AC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 provide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additional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HTML elements.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All HTML elements can have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 are always specified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start tag.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 usually come in name/value pairs like: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name=“value”.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E595-2F2B-467A-B397-37C45A2AB9E7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4D35-B145-4AB0-8490-3FBE4B062774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8458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 attribute of an HTML element provides a unique identifier for an element within the document.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 value is case sensitive.</a:t>
            </a:r>
          </a:p>
          <a:p>
            <a:pPr lvl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&lt;element id=“value”&gt;</a:t>
            </a:r>
          </a:p>
          <a:p>
            <a:pPr lvl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&lt;div id=“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mnu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title attribute specifies extra information about an element.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information is displayed in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tooltip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the mouse pointer is placed over the element.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&lt;element title=“text”&gt;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&lt;h1 title=“about JavaScript”&gt;JavaScript&lt;/h1&gt;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B89-F02F-41DB-A7FF-24B609D54C3A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class attribute is used to specify the class of element.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This attribute is used to associate an element with a style sheet.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One or more class names can be specified for an element.</a:t>
            </a: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&lt;element class="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applycolor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"&gt;Welcome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Info&lt;/div&gt;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7B2-243B-44AE-A759-EE5A294FF6E8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Class Attribute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86726"/>
            <a:ext cx="4267200" cy="5257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h1.intro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p.important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color: green;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7B92-53E0-4A33-9588-F1306A9E66DA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CD652-6672-8DDE-6069-75990DB9CB78}"/>
              </a:ext>
            </a:extLst>
          </p:cNvPr>
          <p:cNvSpPr txBox="1">
            <a:spLocks/>
          </p:cNvSpPr>
          <p:nvPr/>
        </p:nvSpPr>
        <p:spPr>
          <a:xfrm>
            <a:off x="6934200" y="800100"/>
            <a:ext cx="42672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="intro"&gt;Header 1&lt;/h1&gt;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&lt;p&gt;A paragraph.&lt;/p&gt;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class="important"&gt;Note that this is an important paragraph.&lt;/p&gt;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A08E-B351-4A05-B51C-62650AC7F1FA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82805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style attribute specifies an inline style for the element.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attribute provides the facility to specify Cascading Style Sheet (CSS) rules within the element.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style="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&lt;p style="font-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color:#800080; text-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align:center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Info&lt;/p&gt;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DE5-E3BD-4675-A68A-BCB8DECE6753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&lt;p&gt;I am normal&lt;/p&gt;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red&lt;/p&gt;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blue&lt;/p&gt;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style="font-size:36px;"&gt;I am big&lt;/p&gt;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0" y="16462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 am normal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red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am blue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 am big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DCA-4FED-4AC7-8D48-B781B47C336F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68362"/>
          </a:xfrm>
        </p:spPr>
        <p:txBody>
          <a:bodyPr>
            <a:normAutofit/>
          </a:bodyPr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AutoShape 4" descr="Frontend Development Roadmap">
            <a:extLst>
              <a:ext uri="{FF2B5EF4-FFF2-40B4-BE49-F238E27FC236}">
                <a16:creationId xmlns:a16="http://schemas.microsoft.com/office/drawing/2014/main" id="{37EFEB5E-418B-F112-83A9-20E849ABD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6F3DC-AA79-EE1E-7534-D4F9B31B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24035"/>
            <a:ext cx="8229600" cy="57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6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70C-63F0-4D51-A333-F9AF53917C06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229600" cy="7159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specifies the language of the element’s content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can be used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any HTML element.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&lt;element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language_code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“en" for English,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for Spanish,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for France and so on.</a:t>
            </a:r>
          </a:p>
          <a:p>
            <a:pPr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8EED-4904-41EE-8301-33C507D32E4D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Lang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paragraphe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1A9-45FE-48A4-BD7F-705FFEC951CF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6994-7C6D-42E8-A87B-FE827199D02B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dir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dir attribute specifies the reading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text as left to right or right to left.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err="1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ltr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b="1" dirty="0" err="1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&lt;p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rtl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"&gt; content &lt;/p&gt;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7432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ltr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Left to right direction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rtl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Right to left direction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B95-0C11-4FE7-BE9A-E413F9CCBC17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Text Formatting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bold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  &lt;b&gt;CareerRide Info&lt;/b&gt;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</a:t>
                      </a:r>
                      <a:r>
                        <a:rPr lang="en-US" b="1"/>
                        <a:t>CareerRide Info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Italic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italic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&lt;i&gt;TutorialRide.com&lt;/i&gt;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</a:t>
                      </a:r>
                      <a:r>
                        <a:rPr lang="en-US" i="1"/>
                        <a:t>TutorialRide.com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Underline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underlines the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&lt;u&gt;TutorialRide.com&lt;/u&gt;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</a:t>
                      </a:r>
                      <a:r>
                        <a:rPr lang="en-US" u="sng"/>
                        <a:t>TutorialRide.com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Strike-out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puts a line right through the center of the text, crossing it out. It shows that the text is old and no longer relevant.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&lt;strike&gt;ABC </a:t>
                      </a:r>
                      <a:r>
                        <a:rPr lang="en-US" dirty="0" err="1"/>
                        <a:t>Coperation</a:t>
                      </a:r>
                      <a:r>
                        <a:rPr lang="en-US" dirty="0"/>
                        <a:t>&lt;/strike&gt;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ABC </a:t>
                      </a:r>
                      <a:r>
                        <a:rPr lang="en-US" dirty="0" err="1"/>
                        <a:t>Coperation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E6F-4821-4575-9328-E247B9334BE6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Text Formatting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small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&lt;h4&gt;CareerRide &lt;small&gt;Info&lt;/small&gt;&lt;/h4&gt;</a:t>
                      </a:r>
                      <a:br>
                        <a:rPr lang="en-US"/>
                      </a:br>
                      <a:r>
                        <a:rPr lang="en-US" b="1"/>
                        <a:t>Output:CareerRide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Font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changes the text color.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&lt;font color=“#000fff”&gt;TutorialRide.com&lt;/font&gt;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TutorialRide.com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Emphasis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emphasize text, usually it appears in italics but can vary according to your browser.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Example:</a:t>
                      </a:r>
                      <a:r>
                        <a:rPr lang="pt-BR" dirty="0"/>
                        <a:t> &lt;em&gt;CareerRide Info&lt;/em&gt;</a:t>
                      </a:r>
                      <a:br>
                        <a:rPr lang="pt-BR" dirty="0"/>
                      </a:br>
                      <a:r>
                        <a:rPr lang="pt-BR" b="1" dirty="0"/>
                        <a:t>Output:</a:t>
                      </a:r>
                      <a:r>
                        <a:rPr lang="pt-BR" dirty="0"/>
                        <a:t> </a:t>
                      </a:r>
                      <a:r>
                        <a:rPr lang="pt-BR" i="1" dirty="0"/>
                        <a:t>CareerRide Info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marked or highlighted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&lt;mark&gt;TutorialRide.com&lt;/mark&gt;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TutorialRide.com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F18-EAB2-4411-8698-19AC59F19612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Text Formatting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subscripted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Example:</a:t>
                      </a:r>
                      <a:r>
                        <a:rPr lang="pt-BR" dirty="0"/>
                        <a:t> H&lt;sub&gt;2&lt;/sub&gt;O</a:t>
                      </a:r>
                      <a:br>
                        <a:rPr lang="pt-BR" dirty="0"/>
                      </a:br>
                      <a:r>
                        <a:rPr lang="pt-BR" b="1" dirty="0"/>
                        <a:t>Output:</a:t>
                      </a:r>
                      <a:r>
                        <a:rPr lang="pt-BR" dirty="0"/>
                        <a:t> H</a:t>
                      </a:r>
                      <a:r>
                        <a:rPr lang="pt-BR" baseline="-25000" dirty="0"/>
                        <a:t>2</a:t>
                      </a:r>
                      <a:r>
                        <a:rPr lang="pt-B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Superscipt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superscripted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E = mc&lt;sup&gt;2&lt;/sup&gt;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E = mc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strong text. Usually it appears in bold but can vary according to your browser.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&lt;strong&gt;</a:t>
                      </a:r>
                      <a:r>
                        <a:rPr lang="en-US" dirty="0" err="1"/>
                        <a:t>CareerRide</a:t>
                      </a:r>
                      <a:r>
                        <a:rPr lang="en-US" dirty="0"/>
                        <a:t> Info&lt;/strong&gt;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CareerRide</a:t>
                      </a:r>
                      <a:r>
                        <a:rPr lang="en-US" b="1" dirty="0"/>
                        <a:t> Info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B9F0-141E-4027-9557-6C43EA0E8672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106" y="583327"/>
            <a:ext cx="6722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HTML</a:t>
            </a:r>
            <a:r>
              <a:rPr sz="2800" b="1" spc="-2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Color</a:t>
            </a:r>
            <a:r>
              <a:rPr sz="2800" b="1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Font</a:t>
            </a:r>
            <a:r>
              <a:rPr sz="2800"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106" y="1219200"/>
            <a:ext cx="9839094" cy="554254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9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Colors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Fonts</a:t>
            </a:r>
          </a:p>
          <a:p>
            <a:pPr marL="265430" indent="-253365" algn="just">
              <a:lnSpc>
                <a:spcPts val="2500"/>
              </a:lnSpc>
              <a:spcBef>
                <a:spcPts val="8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400" dirty="0">
                <a:latin typeface="Times New Roman"/>
                <a:cs typeface="Times New Roman"/>
              </a:rPr>
              <a:t>Colors</a:t>
            </a:r>
          </a:p>
          <a:p>
            <a:pPr marL="424180" lvl="1" indent="-182880" algn="just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Attributes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&lt;body&gt;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tag</a:t>
            </a:r>
            <a:endParaRPr sz="2400" dirty="0">
              <a:latin typeface="Times New Roman"/>
              <a:cs typeface="Times New Roman"/>
            </a:endParaRPr>
          </a:p>
          <a:p>
            <a:pPr marL="698500" lvl="2" indent="-184150" algn="just">
              <a:lnSpc>
                <a:spcPct val="100000"/>
              </a:lnSpc>
              <a:spcBef>
                <a:spcPts val="1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bgcolor</a:t>
            </a:r>
          </a:p>
          <a:p>
            <a:pPr marL="972819" lvl="3" indent="-183515" algn="just">
              <a:lnSpc>
                <a:spcPct val="100000"/>
              </a:lnSpc>
              <a:spcBef>
                <a:spcPts val="220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background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</a:p>
          <a:p>
            <a:pPr marL="698500" lvl="2" indent="-184150" algn="just">
              <a:lnSpc>
                <a:spcPct val="100000"/>
              </a:lnSpc>
              <a:spcBef>
                <a:spcPts val="16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text</a:t>
            </a:r>
            <a:endParaRPr sz="2400" dirty="0">
              <a:latin typeface="Times New Roman"/>
              <a:cs typeface="Times New Roman"/>
            </a:endParaRP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lang="en-US" sz="2400" spc="-5" dirty="0">
                <a:latin typeface="Times New Roman"/>
                <a:cs typeface="Times New Roman"/>
              </a:rPr>
              <a:t> attribute not supported in HTML5)</a:t>
            </a:r>
            <a:endParaRPr sz="2400" dirty="0">
              <a:latin typeface="Times New Roman"/>
              <a:cs typeface="Times New Roman"/>
            </a:endParaRPr>
          </a:p>
          <a:p>
            <a:pPr marL="756285" lvl="2" indent="-241935" algn="just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alink</a:t>
            </a: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selected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</a:p>
          <a:p>
            <a:pPr marL="756285" lvl="2" indent="-241935" algn="just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link</a:t>
            </a: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endParaRPr sz="2400" dirty="0">
              <a:latin typeface="Times New Roman"/>
              <a:cs typeface="Times New Roman"/>
            </a:endParaRPr>
          </a:p>
          <a:p>
            <a:pPr marL="756285" lvl="2" indent="-241935" algn="just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vlink</a:t>
            </a:r>
            <a:endParaRPr sz="2400" dirty="0">
              <a:latin typeface="Times New Roman"/>
              <a:cs typeface="Times New Roman"/>
            </a:endParaRP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visited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i.e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you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already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clicked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CE68-E58B-53F9-A178-82B6EF59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DEMO1.HTML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68362"/>
          </a:xfrm>
        </p:spPr>
        <p:txBody>
          <a:bodyPr>
            <a:normAutofit/>
          </a:bodyPr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AutoShape 4" descr="Frontend Development Roadmap">
            <a:extLst>
              <a:ext uri="{FF2B5EF4-FFF2-40B4-BE49-F238E27FC236}">
                <a16:creationId xmlns:a16="http://schemas.microsoft.com/office/drawing/2014/main" id="{37EFEB5E-418B-F112-83A9-20E849ABD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E63AE-8A9D-A814-D970-DBF15B3C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62" y="895768"/>
            <a:ext cx="9017876" cy="57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9220200" cy="472439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&lt;table&gt;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is used to define a table.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rows are created by using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tag.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Table rows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divided into table data by using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&lt;td&gt;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is used to create table column heading or row heading.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Attributes     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border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Background color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border color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87C8-0C91-42AA-9DB5-9290A8AEB31A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87C8-0C91-42AA-9DB5-9290A8AEB31A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445391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&lt;table border=2 </a:t>
            </a:r>
            <a:r>
              <a:rPr lang="en-US" sz="2400" dirty="0" err="1"/>
              <a:t>bordercolor</a:t>
            </a:r>
            <a:r>
              <a:rPr lang="en-US" sz="2400" dirty="0"/>
              <a:t>="red" </a:t>
            </a:r>
            <a:r>
              <a:rPr lang="en-US" sz="2400" dirty="0" err="1"/>
              <a:t>bgcolor</a:t>
            </a:r>
            <a:r>
              <a:rPr lang="en-US" sz="2400" dirty="0"/>
              <a:t>="blue" align="center" style= "</a:t>
            </a:r>
            <a:r>
              <a:rPr lang="en-US" sz="2400" dirty="0" err="1"/>
              <a:t>color:yellow</a:t>
            </a:r>
            <a:r>
              <a:rPr lang="en-US" sz="2400" dirty="0"/>
              <a:t>"&gt;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rollno</a:t>
            </a:r>
            <a:r>
              <a:rPr lang="en-US" sz="2400" dirty="0"/>
              <a:t>.&lt;/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&gt;Name&lt;/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&gt;class&lt;/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&lt;td&gt;1&lt;/td&gt;</a:t>
            </a:r>
          </a:p>
          <a:p>
            <a:r>
              <a:rPr lang="en-US" sz="2400" dirty="0"/>
              <a:t>&lt;td&gt;</a:t>
            </a:r>
            <a:r>
              <a:rPr lang="en-US" sz="2400" dirty="0" err="1"/>
              <a:t>xy</a:t>
            </a:r>
            <a:r>
              <a:rPr lang="en-US" sz="2400" dirty="0"/>
              <a:t>&lt;/td&gt;</a:t>
            </a:r>
          </a:p>
          <a:p>
            <a:r>
              <a:rPr lang="en-US" sz="2400" dirty="0"/>
              <a:t>&lt;td&gt;te2&lt;/td&gt;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&lt;/table&gt;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25701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1044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807" y="2209800"/>
            <a:ext cx="9525000" cy="3352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Attribute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attribute is used to combine two or more rows into a single cell.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attribute is used to combine two or more columns into a single cell.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D8C-7212-4F0A-B2DD-FBAFB715F07A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D8C-7212-4F0A-B2DD-FBAFB715F07A}" type="datetime1">
              <a:rPr lang="en-US" smtClean="0"/>
              <a:pPr/>
              <a:t>2/12/2025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62952"/>
              </p:ext>
            </p:extLst>
          </p:nvPr>
        </p:nvGraphicFramePr>
        <p:xfrm>
          <a:off x="7924800" y="2743200"/>
          <a:ext cx="3657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linkClick r:id="rId3" action="ppaction://hlinkfile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1426061"/>
            <a:ext cx="609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&lt;table border=2 width="50"&gt;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="2"&gt;1 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&lt;td&gt;2&lt;/td&gt;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&lt;td&gt;3&lt;/td&gt;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&lt;td&gt;4&lt;/td&gt;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&lt;td&gt;5&lt;/td&gt;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&lt;/table&gt;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53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A1B2-E87A-4BFC-ACE8-07CB02E3C22F}" type="datetime1">
              <a:rPr lang="en-US" smtClean="0"/>
              <a:pPr/>
              <a:t>2/12/2025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2057400"/>
          <a:ext cx="36576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3886200"/>
          <a:ext cx="36576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 action="ppaction://hlinkfile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table with rowspan and colsp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4800600" cy="21336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1FE-46AF-4AC5-BF16-84AB256C1C56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904" y="677863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04" y="2286000"/>
            <a:ext cx="9953296" cy="2286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Cell spacing: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Cell spacing specifies the distance between the edges of the table cells.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Cell padding: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Cell padding specifies the distance between the edges of the table cells and their content.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BC3-A62C-4433-9F26-07E72B37CB89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0383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ellspacing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1600" y="2334022"/>
            <a:ext cx="1971675" cy="145732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BC3-A62C-4433-9F26-07E72B37CB89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458496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&lt;table border="1"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="5"&gt;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&gt;Subject&lt;/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&gt;Total marks&lt;/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&lt;td&gt;Math&lt;/td&gt;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&lt;td&gt;100&lt;/td&gt;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&lt;td&gt;Science&lt;/td&gt;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&lt;td&gt;100&lt;/td&gt;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239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8229600" cy="11430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 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9220200" cy="3352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Width and Height Attributes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Width and height attributes are used to set table width and height.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are given in pixels.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Caption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&lt;caption&gt; tag is used to give heading to the whole table.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tag is always placed after &lt;table&gt; and before first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AB3-A862-4CB6-84E5-809DC9F38F33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9" y="342736"/>
            <a:ext cx="8229600" cy="746428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 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2" name="Picture 2" descr="width height cap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75818"/>
            <a:ext cx="3429000" cy="2219982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AB3-A862-4CB6-84E5-809DC9F38F33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6339" y="1196786"/>
            <a:ext cx="64436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&lt;table border="1" width="300" height="100" 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&lt;caption&gt;Employee Details&lt;/caption&gt;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&gt;Salary&lt;/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&lt;td&gt;7000&lt;/td&gt;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&lt;/tr&gt;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&lt;tr&gt;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&lt;td&gt;Nitesh Singh&lt;/td&gt;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&lt;td&gt;8000&lt;/td&gt;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&lt;/tr&gt;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82196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2200" y="609600"/>
            <a:ext cx="7772400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According to Microsoft.com, some examples of web technologies include: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Mark-up languages including HTML, CSS, XML, CGI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Communication protocol-  HTTP;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Programming Languages and Technologies which help in creating applications for the web; some of the languages are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Perl, C#, Java and Visual Basic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servers and server technologies which facilitate request handling 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IIS, Apache  and PHP, ASP;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Databases-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Business applications customized for specific execution of tasks on a network.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5992C7-EC82-470C-89A2-9EDFD70F6EC9}" type="datetime1">
              <a:rPr lang="en-US" smtClean="0"/>
              <a:pPr>
                <a:defRPr/>
              </a:pPr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838" y="794969"/>
            <a:ext cx="2610485" cy="11734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marR="5080" indent="-289560">
              <a:lnSpc>
                <a:spcPts val="4230"/>
              </a:lnSpc>
              <a:spcBef>
                <a:spcPts val="725"/>
              </a:spcBef>
            </a:pP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Attribute</a:t>
            </a:r>
            <a:r>
              <a:rPr sz="40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4000" b="1" spc="-9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sz="40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tag</a:t>
            </a:r>
            <a:endParaRPr sz="4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12871" y="461009"/>
          <a:ext cx="8229600" cy="592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4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8134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align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alignment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bgcolor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rgb(x,x,x)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#xxxxxx,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background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7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cellpadding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wall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content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Cellspacing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between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Bordercolor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711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rgb(x,x,x)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#xxxxxx,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426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03238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89154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Lists are used to represent group of items.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must contain one or more list elements.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 supports three types of lists –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Ordered list,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Unordered list and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Definition list.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8AEB-D082-442F-9169-695E4C6203B3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3529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768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Ordered list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Ordered list is the collection of related items which has special order or sequence.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This list is numbered.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 ordered list is created by using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&gt;text&lt;/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&lt;ol&gt;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&lt;li&gt;Maths&lt;/li&gt;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&lt;li&gt;Physics&lt;/li&gt;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&lt;/ol&gt;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0200" y="2895600"/>
            <a:ext cx="2667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1.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2. Physics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6AF8-2791-41FE-B99F-36AD2FD0DB8B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7620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Attribute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28800" y="914400"/>
          <a:ext cx="8229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specify type of numbering like 1/a/A/I/i. Default type is ‘1’.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type="a"&gt;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&gt;Physics&lt;/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b. 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Using this attribute any value can be set as the starting position.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type="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" start="4"&gt;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&gt;Physics&lt;/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iv.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v. 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BE80-0628-466E-B3D4-4E1123CF441C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Attribute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Using this attribute the numbering sequence can be changed in the middle of an ordered list.</a:t>
                      </a:r>
                      <a:b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It is to be specified with the &lt;li&gt; tag.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type="a" value="3"&gt;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value="5"&gt;Physics&lt;/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5. 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8AD2-8DB5-4C42-9695-B37E4163F067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63824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9220200" cy="54102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Unordered list: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Unordered list is nothing but the collection of related items which has no special order or sequence.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list item in the list is indicated by bullet.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&gt;text&lt;/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&lt;ul&gt;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&lt;li&gt;Maths&lt;/li&gt;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&lt;li&gt;Physics&lt;/li&gt;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&lt;/ul&gt;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67800" y="4607528"/>
            <a:ext cx="2667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Maths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Physics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9B-5A7E-4E0A-81F5-6203CFCAE716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8229600" cy="5334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Attribute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7526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3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09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specify type of list item like bullet, circle and square.</a:t>
                      </a:r>
                      <a:b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Default type is bullet.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&lt;ul type="square"&gt;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&lt;li&gt;Maths&lt;/li&gt;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&lt;li&gt;Physics&lt;/li&gt;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&lt;/ul&gt;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br>
                        <a:rPr lang="it-IT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it-IT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8350-9B23-4ECC-8325-97EB902579BB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3753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3606"/>
            <a:ext cx="8534400" cy="36576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Definition list: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Definition list has two parts, first is definition term and second is actual definition.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&lt;dl&gt; tag is used to create definition list.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&lt;dl&gt; tag encloses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and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tags which are used for definition term and actual definition respectively.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&lt;dl&gt;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&gt;Definition Term&lt;/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&gt;Definition&lt;/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&lt;/dl&gt;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0" y="-173017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4BD1-B1B3-4C5A-AF73-5DF033BD2361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3657600"/>
            <a:ext cx="39624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&lt;dl&gt;</a:t>
            </a:r>
          </a:p>
          <a:p>
            <a:r>
              <a:rPr lang="en-US" dirty="0"/>
              <a:t>            &lt;</a:t>
            </a:r>
            <a:r>
              <a:rPr lang="en-US" dirty="0" err="1"/>
              <a:t>dt</a:t>
            </a:r>
            <a:r>
              <a:rPr lang="en-US" dirty="0"/>
              <a:t>&gt;&lt;b&gt;</a:t>
            </a:r>
            <a:r>
              <a:rPr lang="en-US" dirty="0" err="1"/>
              <a:t>jQuery</a:t>
            </a:r>
            <a:r>
              <a:rPr lang="en-US" dirty="0"/>
              <a:t>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dd</a:t>
            </a:r>
            <a:r>
              <a:rPr lang="en-US" dirty="0"/>
              <a:t>&gt;</a:t>
            </a:r>
            <a:r>
              <a:rPr lang="en-US" dirty="0" err="1"/>
              <a:t>jQuery</a:t>
            </a:r>
            <a:r>
              <a:rPr lang="en-US" dirty="0"/>
              <a:t> is a JavaScript Library.&lt;/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dt</a:t>
            </a:r>
            <a:r>
              <a:rPr lang="en-US" dirty="0"/>
              <a:t>&gt;&lt;b&gt;</a:t>
            </a:r>
            <a:r>
              <a:rPr lang="en-US" dirty="0" err="1"/>
              <a:t>AngularJS</a:t>
            </a:r>
            <a:r>
              <a:rPr lang="en-US" dirty="0"/>
              <a:t>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dd</a:t>
            </a:r>
            <a:r>
              <a:rPr lang="en-US" dirty="0"/>
              <a:t>&gt;</a:t>
            </a:r>
            <a:r>
              <a:rPr lang="en-US" dirty="0" err="1"/>
              <a:t>AngularJS</a:t>
            </a:r>
            <a:r>
              <a:rPr lang="en-US" dirty="0"/>
              <a:t> is a JavaScript framework.&lt;/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          &lt;/dl&gt;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45018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Image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10972800" cy="4800600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tag is used to insert image in web page.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empty tag, means it does not have end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alt="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some_text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=“desert.jpg" width="200" height="100" alt=“desert"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=“top“  align=“left”&gt;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="Desert.jpg" style="float:left;width:50px;height:60px;" alt="desert"&gt; The image will float to the right of the text&lt;/p&gt;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="Desert.jpg" style="width:50px;height:60px;" alt="desert" align="right"&gt;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48D7-0B0A-497B-A45F-87B5C286E435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" y="607313"/>
            <a:ext cx="2249170" cy="9417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13360" marR="5080" indent="-201295">
              <a:lnSpc>
                <a:spcPts val="3379"/>
              </a:lnSpc>
              <a:spcBef>
                <a:spcPts val="585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Attributes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Image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Tag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86683" y="397509"/>
          <a:ext cx="8534400" cy="6050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41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Attribute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Value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9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align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Corbel"/>
                          <a:cs typeface="Corbel"/>
                        </a:rPr>
                        <a:t>Top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bottom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left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middle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right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Specifies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alignment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alt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Corbel"/>
                          <a:cs typeface="Corbel"/>
                        </a:rPr>
                        <a:t>Text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alternate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text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for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border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width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border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around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height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height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hspace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540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whitesapce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left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right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side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vspace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whitesapce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top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bottom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src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URL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URL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width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width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125329"/>
            <a:ext cx="7372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roduction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sz="2800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0017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indent="-182880" algn="just">
              <a:lnSpc>
                <a:spcPts val="3150"/>
              </a:lnSpc>
              <a:spcBef>
                <a:spcPts val="105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213995" algn="l"/>
              </a:tabLst>
            </a:pPr>
            <a:r>
              <a:rPr sz="2400" spc="-3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marR="5080" lvl="1" indent="-183515" algn="just">
              <a:lnSpc>
                <a:spcPts val="2500"/>
              </a:lnSpc>
              <a:spcBef>
                <a:spcPts val="39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62635" algn="l"/>
                <a:tab pos="7632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sz="240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marR="7620" lvl="1" indent="-183515" algn="just">
              <a:lnSpc>
                <a:spcPts val="2500"/>
              </a:lnSpc>
              <a:spcBef>
                <a:spcPts val="595"/>
              </a:spcBef>
              <a:buClr>
                <a:srgbClr val="4966AC"/>
              </a:buClr>
              <a:buSzPct val="80769"/>
              <a:buFont typeface="Microsoft Sans Serif"/>
              <a:buChar char="•"/>
              <a:tabLst>
                <a:tab pos="762635" algn="l"/>
                <a:tab pos="7632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795" indent="-234950" algn="just">
              <a:lnSpc>
                <a:spcPts val="3160"/>
              </a:lnSpc>
              <a:spcBef>
                <a:spcPts val="1140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sz="2400" spc="5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1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rld</a:t>
            </a:r>
            <a:r>
              <a:rPr sz="2400" spc="-155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2400" spc="-18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marR="5080" lvl="1" indent="-183515" algn="just">
              <a:lnSpc>
                <a:spcPts val="2500"/>
              </a:lnSpc>
              <a:spcBef>
                <a:spcPts val="40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1755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pronounced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 marL="716280" marR="8255" lvl="1" indent="-183515" algn="just">
              <a:lnSpc>
                <a:spcPts val="2500"/>
              </a:lnSpc>
              <a:spcBef>
                <a:spcPts val="595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17550" algn="l"/>
                <a:tab pos="1646555" algn="l"/>
                <a:tab pos="2951480" algn="l"/>
                <a:tab pos="3317240" algn="l"/>
                <a:tab pos="4112895" algn="l"/>
                <a:tab pos="4601210" algn="l"/>
                <a:tab pos="5210810" algn="l"/>
                <a:tab pos="5939155" algn="l"/>
                <a:tab pos="6384290" algn="l"/>
                <a:tab pos="7695565" algn="l"/>
                <a:tab pos="8466455" algn="l"/>
                <a:tab pos="922274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507127"/>
            <a:ext cx="36398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ML</a:t>
            </a:r>
            <a:r>
              <a:rPr sz="2800" b="1" spc="-2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447800"/>
            <a:ext cx="9670415" cy="3860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 algn="just">
              <a:lnSpc>
                <a:spcPts val="2635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sz="24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b="1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184150" algn="just">
              <a:lnSpc>
                <a:spcPct val="100000"/>
              </a:lnSpc>
              <a:spcBef>
                <a:spcPts val="3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  <a:p>
            <a:pPr marL="698500" lvl="1" indent="-184150" algn="just">
              <a:lnSpc>
                <a:spcPct val="100000"/>
              </a:lnSpc>
              <a:spcBef>
                <a:spcPts val="39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  <a:p>
            <a:pPr marL="756285" lvl="1" indent="-241935" algn="just">
              <a:lnSpc>
                <a:spcPct val="100000"/>
              </a:lnSpc>
              <a:spcBef>
                <a:spcPts val="384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&lt;frameset&gt;tag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819" lvl="2" indent="-183515" algn="just">
              <a:lnSpc>
                <a:spcPct val="100000"/>
              </a:lnSpc>
              <a:spcBef>
                <a:spcPts val="41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819" lvl="2" indent="-183515" algn="just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507127"/>
            <a:ext cx="36404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ML</a:t>
            </a:r>
            <a:r>
              <a:rPr sz="2800" b="1" spc="-2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Frames</a:t>
            </a:r>
            <a:r>
              <a:rPr lang="en-US"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sz="2800" b="1" spc="-5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1384" y="1371600"/>
            <a:ext cx="9673590" cy="45352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3365">
              <a:lnSpc>
                <a:spcPts val="2500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24180" lvl="1" indent="-182880">
              <a:lnSpc>
                <a:spcPts val="202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&lt;frame&gt;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sub-tag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frameset.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&lt;frame&gt;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“src”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>
              <a:lnSpc>
                <a:spcPts val="216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238125">
              <a:lnSpc>
                <a:spcPts val="2530"/>
              </a:lnSpc>
              <a:spcBef>
                <a:spcPts val="127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50190" algn="l"/>
                <a:tab pos="25082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</a:p>
          <a:p>
            <a:pPr marL="756285" lvl="1" indent="-241935">
              <a:lnSpc>
                <a:spcPts val="183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  <a:tab pos="15487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b="1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sz="20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20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sz="20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698500">
              <a:lnSpc>
                <a:spcPts val="1945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“200,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100”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“20%,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10%”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“20%,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20%.</a:t>
            </a:r>
          </a:p>
          <a:p>
            <a:pPr marL="698500" lvl="1" indent="-184150">
              <a:lnSpc>
                <a:spcPct val="100000"/>
              </a:lnSpc>
              <a:spcBef>
                <a:spcPts val="16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819" lvl="2" indent="-183515">
              <a:lnSpc>
                <a:spcPct val="100000"/>
              </a:lnSpc>
              <a:spcBef>
                <a:spcPts val="229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“20%,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80%”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2880">
              <a:lnSpc>
                <a:spcPts val="2530"/>
              </a:lnSpc>
              <a:spcBef>
                <a:spcPts val="124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</a:p>
          <a:p>
            <a:pPr marL="814705" lvl="1" indent="-299720" algn="just">
              <a:lnSpc>
                <a:spcPts val="2050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8147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border.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border=“3”.</a:t>
            </a:r>
          </a:p>
          <a:p>
            <a:pPr marL="698500" marR="10795" lvl="1" indent="-183515" algn="just">
              <a:lnSpc>
                <a:spcPct val="80100"/>
              </a:lnSpc>
              <a:spcBef>
                <a:spcPts val="60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Frameborder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mentions whether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(true)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frameborder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“1”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frame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Frame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&lt;frameset&gt; tag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Collection of frames is called as frameset.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 using frames on a page then use &lt;frameset&gt; tag instead of &lt;body&gt; tag.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of &lt;frameset&gt; tag indicates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frames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indicates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vertical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frames.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&lt;frameset&gt;...........&lt;/frameset&gt;</a:t>
            </a: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&lt;frame&gt; tag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&lt;frame&gt; tag is used to define a frame within a &lt;frameset&gt; tag.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frame should be used within a &lt;frameset&gt;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=”frm1.htm”&gt;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5CF3-84BB-4C68-8C5B-4DD0A59357C2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Frame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&lt;frameset cols="50%,50%"&gt;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="http://www.careerride.com/test-login.aspx" 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="http://careerride.com/" 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&lt;/frameset&gt;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6FD-5253-4859-BD83-99332C24DAB6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Target Attribute in HTML Frame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Frame_target.html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&lt;frameset cols="20%,40%,40%"&gt;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="frame3.html" name="f1"&gt;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&lt;frame  name="f2" 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&lt;frame  name="f3" 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&lt;/frameset&gt;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796-BF41-4C40-9533-2A28DD5518E2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Target attribute in HTML Frame 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Frame3.html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="table.html" target="f2" &gt;SE&lt;/a&gt;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="table_span.html" target=“f3"&gt;TE&lt;/a&gt;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185-1A61-4AB0-ACEF-D95B8B64EF2A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Frame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&lt;frameset&gt; Tag Attributes: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636636"/>
          <a:ext cx="8382000" cy="517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88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434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cols (Columns)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specifies how many columns are to be contained in the frameset and the size of each column.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88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is used to specify the number of rows in the frameset.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434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It specifies the width of the border of each frame in pixels. For example; border = “5”. A value of zero means no border.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752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framespacing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specifies the amount of space between frames in a frameset. It can take any integer value. For example; frame spacing = “10” means there should be 10 pixels spacing between each 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D06-72C3-4757-B966-75F841C38E3D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is a part of web page.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collect user input through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elements like 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text fields, check box and radio button, select option, text area, submit buttons </a:t>
            </a:r>
          </a:p>
          <a:p>
            <a:pPr lvl="1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works like a container which consists of controls known as form elements.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HTML &lt;form&gt; tag is used to create an HTML form.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&lt;form action="Script URL" method="GET/POST"&gt;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form elements land layout tags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1883-F7A3-4D5B-AAB4-022ECCACF63B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1336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Specifies the encoding of the submitted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Specify the method to be used to upload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Used to identify and retrieve values from each form on the web page.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Indicates the target of the address in the action attribute.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07A5-B40B-4E3D-9D94-61B375B28D59}" type="datetime1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5638800"/>
            <a:ext cx="351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&lt;form </a:t>
            </a:r>
            <a:r>
              <a:rPr lang="en-US" b="1" dirty="0"/>
              <a:t>action="/action_page.php</a:t>
            </a:r>
            <a:r>
              <a:rPr lang="en-US" dirty="0"/>
              <a:t>"&gt;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text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&lt;input&gt; tag is used to create form elements.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does not have end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Attributes of &lt;input&gt; tag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2971800"/>
          <a:ext cx="74676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Specifies the type of input control.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give a name to the control.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identify the input field uniquely.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specify the width of the text-input control in terms of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It is a default text or number that is displayed in the text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Maxlength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Used to specify the maximum number of characters a user can enter into a input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D6EF-3D03-41FD-A82D-32599702C624}" type="datetime1">
              <a:rPr lang="en-US" smtClean="0"/>
              <a:pPr/>
              <a:t>2/12/2025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10775</Words>
  <Application>Microsoft Office PowerPoint</Application>
  <PresentationFormat>Widescreen</PresentationFormat>
  <Paragraphs>1754</Paragraphs>
  <Slides>182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8" baseType="lpstr">
      <vt:lpstr>Arial</vt:lpstr>
      <vt:lpstr>Calibri</vt:lpstr>
      <vt:lpstr>Calibri Light</vt:lpstr>
      <vt:lpstr>Comic Sans MS</vt:lpstr>
      <vt:lpstr>Consolas</vt:lpstr>
      <vt:lpstr>Corbel</vt:lpstr>
      <vt:lpstr>Courier New</vt:lpstr>
      <vt:lpstr>Georgia</vt:lpstr>
      <vt:lpstr>Lucida Sans Unicode</vt:lpstr>
      <vt:lpstr>Microsoft Sans Serif</vt:lpstr>
      <vt:lpstr>Segoe UI</vt:lpstr>
      <vt:lpstr>Times New Roman</vt:lpstr>
      <vt:lpstr>Verdana</vt:lpstr>
      <vt:lpstr>Wingdings</vt:lpstr>
      <vt:lpstr>Wingdings 2</vt:lpstr>
      <vt:lpstr>Office Theme</vt:lpstr>
      <vt:lpstr>UNIT – I</vt:lpstr>
      <vt:lpstr>Syllabus</vt:lpstr>
      <vt:lpstr>Web Technology</vt:lpstr>
      <vt:lpstr>Web Technology</vt:lpstr>
      <vt:lpstr>Web Technology</vt:lpstr>
      <vt:lpstr>Frontend Development</vt:lpstr>
      <vt:lpstr>Backend Development</vt:lpstr>
      <vt:lpstr>PowerPoint Presentation</vt:lpstr>
      <vt:lpstr>Introduction to Web Technology</vt:lpstr>
      <vt:lpstr>Cont..</vt:lpstr>
      <vt:lpstr>Cont..</vt:lpstr>
      <vt:lpstr>Cont..</vt:lpstr>
      <vt:lpstr>PowerPoint Presentation</vt:lpstr>
      <vt:lpstr>HTML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  <vt:lpstr> HTML Tags </vt:lpstr>
      <vt:lpstr> HTML Tags </vt:lpstr>
      <vt:lpstr>Basic Structure of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Document Structure</vt:lpstr>
      <vt:lpstr>HTML &lt;!DOCTYPE&gt; Declaration</vt:lpstr>
      <vt:lpstr>PowerPoint Presentation</vt:lpstr>
      <vt:lpstr>Browser Support</vt:lpstr>
      <vt:lpstr>&lt;!DOCTYPE&gt; declaration is NOT case sensitive.</vt:lpstr>
      <vt:lpstr>HTML Versions</vt:lpstr>
      <vt:lpstr>PowerPoint Presentation</vt:lpstr>
      <vt:lpstr>PowerPoint Presentation</vt:lpstr>
      <vt:lpstr>PowerPoint Presentation</vt:lpstr>
      <vt:lpstr>PowerPoint Presentation</vt:lpstr>
      <vt:lpstr>Basic HTML Document</vt:lpstr>
      <vt:lpstr>Contents</vt:lpstr>
      <vt:lpstr>HTML Basic Tags </vt:lpstr>
      <vt:lpstr>Example: Heading Tag </vt:lpstr>
      <vt:lpstr>Paragraph Tag </vt:lpstr>
      <vt:lpstr>Eg: Paragraph Tag </vt:lpstr>
      <vt:lpstr>Break Tag </vt:lpstr>
      <vt:lpstr>Center Tag</vt:lpstr>
      <vt:lpstr>Horizontal line Tag</vt:lpstr>
      <vt:lpstr>Div Tag</vt:lpstr>
      <vt:lpstr>Attributes </vt:lpstr>
      <vt:lpstr> Attributes </vt:lpstr>
      <vt:lpstr> Attributes </vt:lpstr>
      <vt:lpstr>Attributes </vt:lpstr>
      <vt:lpstr>Eg: Class Attribute  </vt:lpstr>
      <vt:lpstr>Attributes </vt:lpstr>
      <vt:lpstr>Attributes </vt:lpstr>
      <vt:lpstr>Eg: Style Attribute</vt:lpstr>
      <vt:lpstr>Attributes </vt:lpstr>
      <vt:lpstr> Attributes </vt:lpstr>
      <vt:lpstr>Eg: Lang Attribute</vt:lpstr>
      <vt:lpstr>Attributes </vt:lpstr>
      <vt:lpstr> Attributes </vt:lpstr>
      <vt:lpstr> Text Formatting Tags </vt:lpstr>
      <vt:lpstr> Text Formatting Tags </vt:lpstr>
      <vt:lpstr> Text Formatting Tags </vt:lpstr>
      <vt:lpstr>HTML Color and Font Tags</vt:lpstr>
      <vt:lpstr>PowerPoint Presentation</vt:lpstr>
      <vt:lpstr>HTML Table eg </vt:lpstr>
      <vt:lpstr>HTML Table eg </vt:lpstr>
      <vt:lpstr>  HTML Table  </vt:lpstr>
      <vt:lpstr>  HTML Table  </vt:lpstr>
      <vt:lpstr>  HTML Table   </vt:lpstr>
      <vt:lpstr>  HTML Table  eg  + </vt:lpstr>
      <vt:lpstr>  HTML Table   </vt:lpstr>
      <vt:lpstr>  HTML Table eg   </vt:lpstr>
      <vt:lpstr>   HTML Table   eg  </vt:lpstr>
      <vt:lpstr>  HTML Table   eg  </vt:lpstr>
      <vt:lpstr>Attribute of  Table tag</vt:lpstr>
      <vt:lpstr>  HTML List    </vt:lpstr>
      <vt:lpstr>  HTML List     eg   </vt:lpstr>
      <vt:lpstr>   HTML List Attribute   + </vt:lpstr>
      <vt:lpstr>   HTML List Attribute  eg   + </vt:lpstr>
      <vt:lpstr> HTML List  eg  </vt:lpstr>
      <vt:lpstr>   HTML List Attribute    </vt:lpstr>
      <vt:lpstr>  HTML List    eg   </vt:lpstr>
      <vt:lpstr>  HTML Image   eg   </vt:lpstr>
      <vt:lpstr>Attributes of  Image Tag</vt:lpstr>
      <vt:lpstr>HTML Frames</vt:lpstr>
      <vt:lpstr>HTML Frames eg</vt:lpstr>
      <vt:lpstr>  HTML Frame eg + </vt:lpstr>
      <vt:lpstr>  HTML Frame eg + </vt:lpstr>
      <vt:lpstr>   Target Attribute in HTML Frame  eg  </vt:lpstr>
      <vt:lpstr>  Target attribute in HTML Frame  eg + </vt:lpstr>
      <vt:lpstr>  HTML Frame eg + </vt:lpstr>
      <vt:lpstr>   HTML Form   </vt:lpstr>
      <vt:lpstr>  HTML Form   </vt:lpstr>
      <vt:lpstr>  HTML Form eg  </vt:lpstr>
      <vt:lpstr>  HTML Form eg + </vt:lpstr>
      <vt:lpstr>  HTML Form eg  </vt:lpstr>
      <vt:lpstr>   HTML Form eg  </vt:lpstr>
      <vt:lpstr>   HTML Form eg + </vt:lpstr>
      <vt:lpstr>   HTML Form eg  </vt:lpstr>
      <vt:lpstr>   HTML Form eg  </vt:lpstr>
      <vt:lpstr>HTML 5.0 eg</vt:lpstr>
      <vt:lpstr>HTML 5.0 eg</vt:lpstr>
      <vt:lpstr>HTML vs  HTML5</vt:lpstr>
      <vt:lpstr>HTML Tags</vt:lpstr>
      <vt:lpstr>HTML Media</vt:lpstr>
      <vt:lpstr>Common Audio Formats</vt:lpstr>
      <vt:lpstr>HTML Video</vt:lpstr>
      <vt:lpstr>Reference</vt:lpstr>
      <vt:lpstr>  CSS 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Cascading Style-Sheet(CSS)</vt:lpstr>
      <vt:lpstr>Advantages of using CSS</vt:lpstr>
      <vt:lpstr>Cascading Style-Sheet(CSS)</vt:lpstr>
      <vt:lpstr>Cascading Style-Sheet(CSS) eg</vt:lpstr>
      <vt:lpstr>Style Attribute eg</vt:lpstr>
      <vt:lpstr>Cascading Style-Sheet(CSS) eg</vt:lpstr>
      <vt:lpstr>Cascading Style-Sheet(CSS) eg</vt:lpstr>
      <vt:lpstr>Cascading Style-Sheet(CSS) eg</vt:lpstr>
      <vt:lpstr>Cascading Style-Sheet(CSS) eg</vt:lpstr>
      <vt:lpstr>Cascading Style-Sheet(CSS) eg</vt:lpstr>
      <vt:lpstr>CSS Selector eg</vt:lpstr>
      <vt:lpstr> CSS Element Selector eg</vt:lpstr>
      <vt:lpstr>CSS ID Selector eg</vt:lpstr>
      <vt:lpstr>CSS Class Selector eg</vt:lpstr>
      <vt:lpstr>CSS Class Selector for Specific Element eg</vt:lpstr>
      <vt:lpstr>CSS Selector eg</vt:lpstr>
      <vt:lpstr>CSS Selector 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</vt:lpstr>
      <vt:lpstr>background-repeat</vt:lpstr>
      <vt:lpstr>background-position</vt:lpstr>
      <vt:lpstr>Aside: Favorites icon ("favicon")</vt:lpstr>
      <vt:lpstr>PowerPoint Presentation</vt:lpstr>
      <vt:lpstr>PowerPoint Presentation</vt:lpstr>
      <vt:lpstr>PowerPoint Presentation</vt:lpstr>
      <vt:lpstr>PowerPoint Presentation</vt:lpstr>
      <vt:lpstr>BOOTSTRAP</vt:lpstr>
      <vt:lpstr>W3C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</dc:title>
  <dc:creator>Admin</dc:creator>
  <cp:lastModifiedBy>33252_DEVANSH_24_25</cp:lastModifiedBy>
  <cp:revision>105</cp:revision>
  <dcterms:created xsi:type="dcterms:W3CDTF">2023-01-23T08:03:06Z</dcterms:created>
  <dcterms:modified xsi:type="dcterms:W3CDTF">2025-02-12T05:11:14Z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2023-01-23T00:00:00Z</vt:filetime>
  </property>
</Properties>
</file>