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22"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0" name="Google Shape;14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9" name="Google Shape;31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8" name="Google Shape;35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9" name="Google Shape;37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4" name="Google Shape;40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6" name="Google Shape;416;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8" name="Google Shape;46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7" name="Google Shape;487;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0" name="Google Shape;500;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7" name="Google Shape;50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5" name="Google Shape;51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6" name="Google Shape;536;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8" name="Google Shape;548;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4" name="Google Shape;55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1" name="Google Shape;561;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0" name="Google Shape;580;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Cloud Computing</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2"/>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Business Drivers</a:t>
            </a:r>
            <a:endParaRPr sz="3600"/>
          </a:p>
        </p:txBody>
      </p:sp>
      <p:sp>
        <p:nvSpPr>
          <p:cNvPr id="143" name="Google Shape;143;p22"/>
          <p:cNvSpPr txBox="1">
            <a:spLocks noGrp="1"/>
          </p:cNvSpPr>
          <p:nvPr>
            <p:ph type="body" idx="1"/>
          </p:nvPr>
        </p:nvSpPr>
        <p:spPr>
          <a:xfrm>
            <a:off x="302840" y="836712"/>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i="1"/>
              <a:t>Organizational Agility</a:t>
            </a:r>
            <a:r>
              <a:rPr lang="en-IN" sz="2200" i="1"/>
              <a:t>: </a:t>
            </a:r>
            <a:r>
              <a:rPr lang="en-IN" sz="2200"/>
              <a:t>Businesses need the ability to adapt and evolve to successfully face change caused by both internal and external factors. Organizational agility is the measure of an organization’s responsiveness to change.</a:t>
            </a:r>
            <a:endParaRPr/>
          </a:p>
          <a:p>
            <a:pPr marL="342900" lvl="0" indent="-342900" algn="just" rtl="0">
              <a:spcBef>
                <a:spcPts val="440"/>
              </a:spcBef>
              <a:spcAft>
                <a:spcPts val="0"/>
              </a:spcAft>
              <a:buClr>
                <a:schemeClr val="dk1"/>
              </a:buClr>
              <a:buSzPts val="2200"/>
              <a:buChar char="•"/>
            </a:pPr>
            <a:r>
              <a:rPr lang="en-IN" sz="2200"/>
              <a:t>An IT enterprise often</a:t>
            </a:r>
            <a:r>
              <a:rPr lang="en-IN" sz="2200" b="1"/>
              <a:t> needs to respond to business change by scaling </a:t>
            </a:r>
            <a:r>
              <a:rPr lang="en-IN" sz="2200"/>
              <a:t>its IT resources beyond the scope of what was previously predicted or planned for.</a:t>
            </a:r>
            <a:endParaRPr/>
          </a:p>
          <a:p>
            <a:pPr marL="342900" lvl="0" indent="-342900" algn="just" rtl="0">
              <a:spcBef>
                <a:spcPts val="480"/>
              </a:spcBef>
              <a:spcAft>
                <a:spcPts val="0"/>
              </a:spcAft>
              <a:buClr>
                <a:schemeClr val="dk1"/>
              </a:buClr>
              <a:buSzPts val="2400"/>
              <a:buChar char="•"/>
            </a:pPr>
            <a:r>
              <a:rPr lang="en-IN" sz="2400"/>
              <a:t>Changing business needs and priorities may require IT resources to be more available and reliable than before. Even if sufficient infrastructure is in place, the nature of the usage may generate</a:t>
            </a:r>
            <a:endParaRPr/>
          </a:p>
          <a:p>
            <a:pPr marL="342900" lvl="0" indent="-342900" algn="just" rtl="0">
              <a:spcBef>
                <a:spcPts val="480"/>
              </a:spcBef>
              <a:spcAft>
                <a:spcPts val="0"/>
              </a:spcAft>
              <a:buClr>
                <a:schemeClr val="dk1"/>
              </a:buClr>
              <a:buSzPts val="2400"/>
              <a:buChar char="•"/>
            </a:pPr>
            <a:r>
              <a:rPr lang="en-IN" sz="2400"/>
              <a:t>runtime exceptions that bring down hosting servers.</a:t>
            </a:r>
            <a:endParaRPr sz="2200"/>
          </a:p>
          <a:p>
            <a:pPr marL="342900" lvl="0" indent="-342900" algn="just" rtl="0">
              <a:spcBef>
                <a:spcPts val="440"/>
              </a:spcBef>
              <a:spcAft>
                <a:spcPts val="0"/>
              </a:spcAft>
              <a:buClr>
                <a:schemeClr val="dk1"/>
              </a:buClr>
              <a:buSzPts val="2200"/>
              <a:buChar char="•"/>
            </a:pPr>
            <a:r>
              <a:rPr lang="en-IN" sz="2200" b="1"/>
              <a:t>Due to a lack of reliability controls </a:t>
            </a:r>
            <a:r>
              <a:rPr lang="en-IN" sz="2200"/>
              <a:t>within the infrastructure, responsiveness to consumer or customer requirements may be reduced to a point whereby a business’ overall continuity is threatened.</a:t>
            </a:r>
            <a:endParaRPr sz="2200" i="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3"/>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Technology Innovations</a:t>
            </a:r>
            <a:endParaRPr sz="3600"/>
          </a:p>
        </p:txBody>
      </p:sp>
      <p:sp>
        <p:nvSpPr>
          <p:cNvPr id="149" name="Google Shape;149;p23"/>
          <p:cNvSpPr txBox="1">
            <a:spLocks noGrp="1"/>
          </p:cNvSpPr>
          <p:nvPr>
            <p:ph type="body" idx="1"/>
          </p:nvPr>
        </p:nvSpPr>
        <p:spPr>
          <a:xfrm>
            <a:off x="302840" y="836712"/>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Established technologies are often used as inspiration and, at times, the actual foundations upon which new technology innovations are derived and built. </a:t>
            </a:r>
            <a:endParaRPr/>
          </a:p>
          <a:p>
            <a:pPr marL="342900" lvl="0" indent="-342900" algn="just" rtl="0">
              <a:spcBef>
                <a:spcPts val="440"/>
              </a:spcBef>
              <a:spcAft>
                <a:spcPts val="0"/>
              </a:spcAft>
              <a:buClr>
                <a:schemeClr val="dk1"/>
              </a:buClr>
              <a:buSzPts val="2200"/>
              <a:buChar char="•"/>
            </a:pPr>
            <a:r>
              <a:rPr lang="en-IN" sz="2200" b="1"/>
              <a:t>Clustering:</a:t>
            </a:r>
            <a:r>
              <a:rPr lang="en-IN" sz="2200" i="1"/>
              <a:t> </a:t>
            </a:r>
            <a:r>
              <a:rPr lang="en-IN" sz="2200"/>
              <a:t>A cluster is a group of independent IT resources that are interconnected and work as a single system. </a:t>
            </a:r>
            <a:endParaRPr/>
          </a:p>
          <a:p>
            <a:pPr marL="342900" lvl="0" indent="-342900" algn="just" rtl="0">
              <a:spcBef>
                <a:spcPts val="440"/>
              </a:spcBef>
              <a:spcAft>
                <a:spcPts val="0"/>
              </a:spcAft>
              <a:buClr>
                <a:schemeClr val="dk1"/>
              </a:buClr>
              <a:buSzPts val="2200"/>
              <a:buChar char="•"/>
            </a:pPr>
            <a:r>
              <a:rPr lang="en-IN" sz="2200"/>
              <a:t>A general prerequisite of hardware clustering is homogeneity in hardware and operating systems to provide similar performance levels in case of failure, with high speed communication links.</a:t>
            </a:r>
            <a:endParaRPr/>
          </a:p>
          <a:p>
            <a:pPr marL="342900" lvl="0" indent="-342900" algn="just" rtl="0">
              <a:spcBef>
                <a:spcPts val="440"/>
              </a:spcBef>
              <a:spcAft>
                <a:spcPts val="0"/>
              </a:spcAft>
              <a:buClr>
                <a:schemeClr val="dk1"/>
              </a:buClr>
              <a:buSzPts val="2200"/>
              <a:buChar char="•"/>
            </a:pPr>
            <a:r>
              <a:rPr lang="en-IN" sz="2200" b="1"/>
              <a:t>Grid Computing:</a:t>
            </a:r>
            <a:r>
              <a:rPr lang="en-IN" sz="2200" i="1"/>
              <a:t> </a:t>
            </a:r>
            <a:r>
              <a:rPr lang="en-IN" sz="2200"/>
              <a:t>A computing grid (or “computational grid”) provides a platform in which computing resources are organized into one or more logical pools. </a:t>
            </a:r>
            <a:endParaRPr/>
          </a:p>
          <a:p>
            <a:pPr marL="342900" lvl="0" indent="-342900" algn="just" rtl="0">
              <a:spcBef>
                <a:spcPts val="440"/>
              </a:spcBef>
              <a:spcAft>
                <a:spcPts val="0"/>
              </a:spcAft>
              <a:buClr>
                <a:schemeClr val="dk1"/>
              </a:buClr>
              <a:buSzPts val="2200"/>
              <a:buChar char="•"/>
            </a:pPr>
            <a:r>
              <a:rPr lang="en-IN" sz="2200"/>
              <a:t>Grid computing differs from clustering in that grid systems are much more loosely coupled and distributed. </a:t>
            </a:r>
            <a:endParaRPr/>
          </a:p>
          <a:p>
            <a:pPr marL="342900" lvl="0" indent="-342900" algn="just" rtl="0">
              <a:spcBef>
                <a:spcPts val="440"/>
              </a:spcBef>
              <a:spcAft>
                <a:spcPts val="0"/>
              </a:spcAft>
              <a:buClr>
                <a:schemeClr val="dk1"/>
              </a:buClr>
              <a:buSzPts val="2200"/>
              <a:buChar char="•"/>
            </a:pPr>
            <a:r>
              <a:rPr lang="en-IN" sz="2200"/>
              <a:t>As a result, grid computing systems can involve computing resources that are heterogeneous and geographically dispersed, </a:t>
            </a:r>
            <a:r>
              <a:rPr lang="en-IN" sz="2200" b="1"/>
              <a:t>which is generally not possible with cluster computing-based systems.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4"/>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Virtualization</a:t>
            </a:r>
            <a:endParaRPr sz="3600"/>
          </a:p>
        </p:txBody>
      </p:sp>
      <p:sp>
        <p:nvSpPr>
          <p:cNvPr id="155" name="Google Shape;155;p24"/>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Virtualization</a:t>
            </a:r>
            <a:r>
              <a:rPr lang="en-IN" sz="2400"/>
              <a:t> represents a technology platform used for the creation of virtual instances of IT resources. </a:t>
            </a:r>
            <a:endParaRPr/>
          </a:p>
          <a:p>
            <a:pPr marL="342900" lvl="0" indent="-342900" algn="just" rtl="0">
              <a:spcBef>
                <a:spcPts val="480"/>
              </a:spcBef>
              <a:spcAft>
                <a:spcPts val="0"/>
              </a:spcAft>
              <a:buClr>
                <a:schemeClr val="dk1"/>
              </a:buClr>
              <a:buSzPts val="2400"/>
              <a:buChar char="•"/>
            </a:pPr>
            <a:r>
              <a:rPr lang="en-IN" sz="2400"/>
              <a:t>A layer of virtualization software allows physical IT resources to provide multiple virtual images of themselves so that their underlying processing capabilities can be shared by multiple users.</a:t>
            </a:r>
            <a:endParaRPr/>
          </a:p>
          <a:p>
            <a:pPr marL="342900" lvl="0" indent="-342900" algn="just" rtl="0">
              <a:spcBef>
                <a:spcPts val="480"/>
              </a:spcBef>
              <a:spcAft>
                <a:spcPts val="0"/>
              </a:spcAft>
              <a:buClr>
                <a:schemeClr val="dk1"/>
              </a:buClr>
              <a:buSzPts val="2400"/>
              <a:buChar char="•"/>
            </a:pPr>
            <a:r>
              <a:rPr lang="en-IN" sz="2400"/>
              <a:t>Prior to the advent of virtualization technologies, software was limited to residing on and being coupled with static hardware environments. The virtualization process breaks this software-hardware dependency, as hardware requirements can be simulated by emulation software running in virtualized environments.</a:t>
            </a:r>
            <a:endParaRPr/>
          </a:p>
          <a:p>
            <a:pPr marL="342900" lvl="0" indent="-342900" algn="just" rtl="0">
              <a:spcBef>
                <a:spcPts val="440"/>
              </a:spcBef>
              <a:spcAft>
                <a:spcPts val="0"/>
              </a:spcAft>
              <a:buClr>
                <a:schemeClr val="dk1"/>
              </a:buClr>
              <a:buSzPts val="2200"/>
              <a:buChar char="•"/>
            </a:pPr>
            <a:r>
              <a:rPr lang="en-IN" sz="2200"/>
              <a:t>As cloud computing evolved, a generation of </a:t>
            </a:r>
            <a:r>
              <a:rPr lang="en-IN" sz="2200" i="1"/>
              <a:t>modern virtualization technologies emerged </a:t>
            </a:r>
            <a:r>
              <a:rPr lang="en-IN" sz="2200"/>
              <a:t>to overcome the performance, reliability, and scalability limitations of traditional virtualization platforms.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Summarization</a:t>
            </a:r>
            <a:endParaRPr sz="3600"/>
          </a:p>
        </p:txBody>
      </p:sp>
      <p:sp>
        <p:nvSpPr>
          <p:cNvPr id="161" name="Google Shape;161;p25"/>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The primary business drivers that exposed the need for cloud computing and led to its formation include capacity planning, cost reduction, and organizational agility.</a:t>
            </a:r>
            <a:endParaRPr/>
          </a:p>
          <a:p>
            <a:pPr marL="342900" lvl="0" indent="-342900" algn="just" rtl="0">
              <a:spcBef>
                <a:spcPts val="480"/>
              </a:spcBef>
              <a:spcAft>
                <a:spcPts val="0"/>
              </a:spcAft>
              <a:buClr>
                <a:schemeClr val="dk1"/>
              </a:buClr>
              <a:buSzPts val="2400"/>
              <a:buChar char="•"/>
            </a:pPr>
            <a:r>
              <a:rPr lang="en-IN" sz="2400"/>
              <a:t>The primary technology innovations that influenced and inspired key distinguishing features and aspects of cloud computing include clustering, grid computing, and traditional forms of virtualization.</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167" name="Google Shape;167;p26"/>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Cloud :</a:t>
            </a:r>
            <a:r>
              <a:rPr lang="en-IN" sz="2400"/>
              <a:t>A cloud refers to a distinct IT environment that is designed for the </a:t>
            </a:r>
            <a:r>
              <a:rPr lang="en-IN" sz="2400" b="1"/>
              <a:t>purpose of remotely provisioning scalable and measured IT resources. </a:t>
            </a:r>
            <a:r>
              <a:rPr lang="en-IN" sz="2400"/>
              <a:t>The term originated as a metaphor for the Internet which is, in essence, a network of networks providing remote access to a set of decentralized IT resources. </a:t>
            </a:r>
            <a:endParaRPr/>
          </a:p>
          <a:p>
            <a:pPr marL="342900" lvl="0" indent="-342900" algn="just" rtl="0">
              <a:spcBef>
                <a:spcPts val="480"/>
              </a:spcBef>
              <a:spcAft>
                <a:spcPts val="0"/>
              </a:spcAft>
              <a:buClr>
                <a:schemeClr val="dk1"/>
              </a:buClr>
              <a:buSzPts val="2400"/>
              <a:buChar char="•"/>
            </a:pPr>
            <a:r>
              <a:rPr lang="en-IN" sz="2400"/>
              <a:t>The symbol of a cloud was commonly used to represent the Internet in a variety of specifications and mainstream documentation of Web-based architectures. This same symbol is now used to specifically represent the boundary of a cloud environment, as shown in Figure.</a:t>
            </a:r>
            <a:endParaRPr/>
          </a:p>
          <a:p>
            <a:pPr marL="342900" lvl="0" indent="-190500" algn="just" rtl="0">
              <a:spcBef>
                <a:spcPts val="480"/>
              </a:spcBef>
              <a:spcAft>
                <a:spcPts val="0"/>
              </a:spcAft>
              <a:buClr>
                <a:schemeClr val="dk1"/>
              </a:buClr>
              <a:buSzPts val="2400"/>
              <a:buNone/>
            </a:pPr>
            <a:endParaRPr sz="2400"/>
          </a:p>
        </p:txBody>
      </p:sp>
      <p:pic>
        <p:nvPicPr>
          <p:cNvPr id="168" name="Google Shape;168;p26"/>
          <p:cNvPicPr preferRelativeResize="0"/>
          <p:nvPr/>
        </p:nvPicPr>
        <p:blipFill rotWithShape="1">
          <a:blip r:embed="rId3">
            <a:alphaModFix/>
          </a:blip>
          <a:srcRect/>
          <a:stretch/>
        </p:blipFill>
        <p:spPr>
          <a:xfrm>
            <a:off x="4057988" y="4941168"/>
            <a:ext cx="4685589" cy="1916832"/>
          </a:xfrm>
          <a:prstGeom prst="rect">
            <a:avLst/>
          </a:prstGeom>
          <a:noFill/>
          <a:ln>
            <a:noFill/>
          </a:ln>
        </p:spPr>
      </p:pic>
      <p:sp>
        <p:nvSpPr>
          <p:cNvPr id="169" name="Google Shape;169;p26"/>
          <p:cNvSpPr/>
          <p:nvPr/>
        </p:nvSpPr>
        <p:spPr>
          <a:xfrm>
            <a:off x="323528" y="5157192"/>
            <a:ext cx="3744416" cy="147732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IN" sz="1800" b="0" i="0" u="none" strike="noStrike" cap="none">
                <a:solidFill>
                  <a:schemeClr val="dk1"/>
                </a:solidFill>
                <a:latin typeface="Calibri"/>
                <a:ea typeface="Calibri"/>
                <a:cs typeface="Calibri"/>
                <a:sym typeface="Calibri"/>
              </a:rPr>
              <a:t>Internet provides open access to many Web-based IT resources, a cloud is typically privately owned and offers access to IT resources that is metered.</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175" name="Google Shape;175;p27"/>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IT Resource</a:t>
            </a:r>
            <a:endParaRPr/>
          </a:p>
          <a:p>
            <a:pPr marL="342900" lvl="0" indent="-342900" algn="just" rtl="0">
              <a:spcBef>
                <a:spcPts val="480"/>
              </a:spcBef>
              <a:spcAft>
                <a:spcPts val="0"/>
              </a:spcAft>
              <a:buClr>
                <a:schemeClr val="dk1"/>
              </a:buClr>
              <a:buSzPts val="2400"/>
              <a:buChar char="•"/>
            </a:pPr>
            <a:r>
              <a:rPr lang="en-IN" sz="2400"/>
              <a:t>An IT resource is a physical or virtual IT-related artifact that can be either software based, such as a virtual server or a custom software program, or hardware-based, such as a physical server or a network device (Figure).</a:t>
            </a:r>
            <a:endParaRPr/>
          </a:p>
        </p:txBody>
      </p:sp>
      <p:pic>
        <p:nvPicPr>
          <p:cNvPr id="176" name="Google Shape;176;p27"/>
          <p:cNvPicPr preferRelativeResize="0"/>
          <p:nvPr/>
        </p:nvPicPr>
        <p:blipFill rotWithShape="1">
          <a:blip r:embed="rId3">
            <a:alphaModFix/>
          </a:blip>
          <a:srcRect/>
          <a:stretch/>
        </p:blipFill>
        <p:spPr>
          <a:xfrm>
            <a:off x="899592" y="3356992"/>
            <a:ext cx="7175158" cy="23762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182" name="Google Shape;182;p28"/>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On Premise: </a:t>
            </a:r>
            <a:r>
              <a:rPr lang="en-IN" sz="2400"/>
              <a:t>An IT resource that is hosted in a conventional IT enterprise within an organizational boundary. The term “on-premise” is another way of stating “on the premises of a controlled IT environment that is not cloud-based.</a:t>
            </a:r>
            <a:endParaRPr sz="2400" b="1"/>
          </a:p>
          <a:p>
            <a:pPr marL="342900" lvl="0" indent="-342900" algn="just" rtl="0">
              <a:spcBef>
                <a:spcPts val="480"/>
              </a:spcBef>
              <a:spcAft>
                <a:spcPts val="0"/>
              </a:spcAft>
              <a:buClr>
                <a:schemeClr val="dk1"/>
              </a:buClr>
              <a:buSzPts val="2400"/>
              <a:buChar char="•"/>
            </a:pPr>
            <a:r>
              <a:rPr lang="en-IN" sz="2400"/>
              <a:t>An on-premise IT resource </a:t>
            </a:r>
            <a:r>
              <a:rPr lang="en-IN" sz="2400" b="1"/>
              <a:t>can access and interact with a cloud-based IT resource </a:t>
            </a:r>
            <a:r>
              <a:rPr lang="en-IN" sz="2400"/>
              <a:t>and</a:t>
            </a:r>
            <a:r>
              <a:rPr lang="en-IN" sz="2400" b="1"/>
              <a:t> can be moved to a cloud</a:t>
            </a:r>
            <a:r>
              <a:rPr lang="en-IN" sz="2400"/>
              <a:t>, thereby changing it to a cloud-based IT resource.</a:t>
            </a:r>
            <a:endParaRPr/>
          </a:p>
          <a:p>
            <a:pPr marL="342900" lvl="0" indent="-342900" algn="just" rtl="0">
              <a:spcBef>
                <a:spcPts val="480"/>
              </a:spcBef>
              <a:spcAft>
                <a:spcPts val="0"/>
              </a:spcAft>
              <a:buClr>
                <a:schemeClr val="dk1"/>
              </a:buClr>
              <a:buSzPts val="2400"/>
              <a:buChar char="•"/>
            </a:pPr>
            <a:r>
              <a:rPr lang="en-IN" sz="2400"/>
              <a:t>Redundant deployments of an IT resource can exist in both </a:t>
            </a:r>
            <a:r>
              <a:rPr lang="en-IN" sz="2400" b="1" i="1"/>
              <a:t>on-premise</a:t>
            </a:r>
            <a:r>
              <a:rPr lang="en-IN" sz="2400"/>
              <a:t> and cloud based environments.</a:t>
            </a:r>
            <a:endParaRPr/>
          </a:p>
          <a:p>
            <a:pPr marL="342900" lvl="0" indent="-342900" algn="just" rtl="0">
              <a:spcBef>
                <a:spcPts val="480"/>
              </a:spcBef>
              <a:spcAft>
                <a:spcPts val="0"/>
              </a:spcAft>
              <a:buClr>
                <a:schemeClr val="dk1"/>
              </a:buClr>
              <a:buSzPts val="2400"/>
              <a:buChar char="•"/>
            </a:pPr>
            <a:r>
              <a:rPr lang="en-IN" sz="2400" b="1"/>
              <a:t>Cloud Providers and Cloud Consumers:</a:t>
            </a:r>
            <a:endParaRPr/>
          </a:p>
          <a:p>
            <a:pPr marL="342900" lvl="0" indent="-342900" algn="just" rtl="0">
              <a:spcBef>
                <a:spcPts val="440"/>
              </a:spcBef>
              <a:spcAft>
                <a:spcPts val="0"/>
              </a:spcAft>
              <a:buClr>
                <a:schemeClr val="dk1"/>
              </a:buClr>
              <a:buSzPts val="2200"/>
              <a:buChar char="•"/>
            </a:pPr>
            <a:r>
              <a:rPr lang="en-IN" sz="2200"/>
              <a:t>The party that provides cloud-based IT resources is the </a:t>
            </a:r>
            <a:r>
              <a:rPr lang="en-IN" sz="2200" i="1"/>
              <a:t>cloud provider. The party that </a:t>
            </a:r>
            <a:r>
              <a:rPr lang="en-IN" sz="2200"/>
              <a:t>uses cloud-based IT resources is the </a:t>
            </a:r>
            <a:r>
              <a:rPr lang="en-IN" sz="2200" i="1"/>
              <a:t>cloud consumer. These terms represent roles usually </a:t>
            </a:r>
            <a:r>
              <a:rPr lang="en-IN" sz="2200"/>
              <a:t>assumed by organizations in relation to clouds and corresponding cloud provisioning contracts.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188" name="Google Shape;188;p29"/>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Scaling: </a:t>
            </a:r>
            <a:r>
              <a:rPr lang="en-IN" sz="2400"/>
              <a:t>Scaling, from an IT resource perspective, represents the </a:t>
            </a:r>
            <a:r>
              <a:rPr lang="en-IN" sz="2400" b="1"/>
              <a:t>ability of the IT resource to handle increased or decreased usage demands.</a:t>
            </a:r>
            <a:endParaRPr/>
          </a:p>
          <a:p>
            <a:pPr marL="342900" lvl="0" indent="-342900" algn="just" rtl="0">
              <a:spcBef>
                <a:spcPts val="480"/>
              </a:spcBef>
              <a:spcAft>
                <a:spcPts val="0"/>
              </a:spcAft>
              <a:buClr>
                <a:schemeClr val="dk1"/>
              </a:buClr>
              <a:buSzPts val="2400"/>
              <a:buChar char="•"/>
            </a:pPr>
            <a:r>
              <a:rPr lang="en-IN" sz="2400"/>
              <a:t>The following are types of scaling:</a:t>
            </a:r>
            <a:endParaRPr/>
          </a:p>
          <a:p>
            <a:pPr marL="742950" lvl="1" indent="-285750" algn="just" rtl="0">
              <a:spcBef>
                <a:spcPts val="480"/>
              </a:spcBef>
              <a:spcAft>
                <a:spcPts val="0"/>
              </a:spcAft>
              <a:buClr>
                <a:schemeClr val="dk1"/>
              </a:buClr>
              <a:buSzPts val="2400"/>
              <a:buChar char="–"/>
            </a:pPr>
            <a:r>
              <a:rPr lang="en-IN" sz="2400" i="1"/>
              <a:t>Horizontal Scaling – scaling out and scaling in</a:t>
            </a:r>
            <a:endParaRPr/>
          </a:p>
          <a:p>
            <a:pPr marL="742950" lvl="1" indent="-285750" algn="just" rtl="0">
              <a:spcBef>
                <a:spcPts val="480"/>
              </a:spcBef>
              <a:spcAft>
                <a:spcPts val="0"/>
              </a:spcAft>
              <a:buClr>
                <a:schemeClr val="dk1"/>
              </a:buClr>
              <a:buSzPts val="2400"/>
              <a:buChar char="–"/>
            </a:pPr>
            <a:r>
              <a:rPr lang="en-IN" sz="2400" i="1"/>
              <a:t>Vertical Scaling – scaling up and scaling down</a:t>
            </a:r>
            <a:endParaRPr sz="2000" i="1"/>
          </a:p>
          <a:p>
            <a:pPr marL="342900" lvl="0" indent="-342900" algn="just" rtl="0">
              <a:spcBef>
                <a:spcPts val="480"/>
              </a:spcBef>
              <a:spcAft>
                <a:spcPts val="0"/>
              </a:spcAft>
              <a:buClr>
                <a:schemeClr val="dk1"/>
              </a:buClr>
              <a:buSzPts val="2400"/>
              <a:buChar char="•"/>
            </a:pPr>
            <a:r>
              <a:rPr lang="en-IN" sz="2400" b="1" i="1"/>
              <a:t>Horizontal Scaling</a:t>
            </a:r>
            <a:endParaRPr/>
          </a:p>
          <a:p>
            <a:pPr marL="342900" lvl="0" indent="-342900" algn="just" rtl="0">
              <a:spcBef>
                <a:spcPts val="480"/>
              </a:spcBef>
              <a:spcAft>
                <a:spcPts val="0"/>
              </a:spcAft>
              <a:buClr>
                <a:schemeClr val="dk1"/>
              </a:buClr>
              <a:buSzPts val="2400"/>
              <a:buChar char="•"/>
            </a:pPr>
            <a:r>
              <a:rPr lang="en-IN" sz="2400" b="1"/>
              <a:t>The allocating or releasing of IT resources that are of the same type is referred to as </a:t>
            </a:r>
            <a:r>
              <a:rPr lang="en-IN" sz="2400" b="1" i="1"/>
              <a:t>horizontal scaling</a:t>
            </a:r>
            <a:r>
              <a:rPr lang="en-IN" sz="2400" i="1"/>
              <a:t> (Figure). </a:t>
            </a:r>
            <a:endParaRPr/>
          </a:p>
          <a:p>
            <a:pPr marL="342900" lvl="0" indent="-342900" algn="just" rtl="0">
              <a:spcBef>
                <a:spcPts val="480"/>
              </a:spcBef>
              <a:spcAft>
                <a:spcPts val="0"/>
              </a:spcAft>
              <a:buClr>
                <a:schemeClr val="dk1"/>
              </a:buClr>
              <a:buSzPts val="2400"/>
              <a:buChar char="•"/>
            </a:pPr>
            <a:r>
              <a:rPr lang="en-IN" sz="2400" i="1"/>
              <a:t>The horizontal </a:t>
            </a:r>
            <a:r>
              <a:rPr lang="en-IN" sz="2400" b="1" i="1"/>
              <a:t>allocation </a:t>
            </a:r>
            <a:r>
              <a:rPr lang="en-IN" sz="2400" i="1"/>
              <a:t>of resources is referred to as </a:t>
            </a:r>
            <a:r>
              <a:rPr lang="en-IN" sz="2400" b="1" i="1"/>
              <a:t>scaling out</a:t>
            </a:r>
            <a:r>
              <a:rPr lang="en-IN" sz="2400" i="1"/>
              <a:t> and the horizontal </a:t>
            </a:r>
            <a:r>
              <a:rPr lang="en-IN" sz="2400" b="1" i="1"/>
              <a:t>releasing </a:t>
            </a:r>
            <a:r>
              <a:rPr lang="en-IN" sz="2400" i="1"/>
              <a:t>of resources is referred to as </a:t>
            </a:r>
            <a:r>
              <a:rPr lang="en-IN" sz="2400" b="1" i="1"/>
              <a:t>scaling in. </a:t>
            </a:r>
            <a:r>
              <a:rPr lang="en-IN" sz="2400" i="1"/>
              <a:t>Horizontal scaling </a:t>
            </a:r>
            <a:r>
              <a:rPr lang="en-IN" sz="2400"/>
              <a:t>is a common form of scaling within cloud environments.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194" name="Google Shape;194;p30"/>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Scaling</a:t>
            </a:r>
            <a:endParaRPr/>
          </a:p>
        </p:txBody>
      </p:sp>
      <p:pic>
        <p:nvPicPr>
          <p:cNvPr id="195" name="Google Shape;195;p30"/>
          <p:cNvPicPr preferRelativeResize="0"/>
          <p:nvPr/>
        </p:nvPicPr>
        <p:blipFill rotWithShape="1">
          <a:blip r:embed="rId3">
            <a:alphaModFix/>
          </a:blip>
          <a:srcRect/>
          <a:stretch/>
        </p:blipFill>
        <p:spPr>
          <a:xfrm>
            <a:off x="1331640" y="1844824"/>
            <a:ext cx="6408712" cy="385347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201" name="Google Shape;201;p31"/>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Vertical Scaling:</a:t>
            </a:r>
            <a:r>
              <a:rPr lang="en-IN" sz="2400"/>
              <a:t> When an existing IT resource is replaced by another with higher or lower capacity, </a:t>
            </a:r>
            <a:r>
              <a:rPr lang="en-IN" sz="2400" i="1"/>
              <a:t>vertical scaling is considered to have occurred (Figure). Specifically, the replacing of </a:t>
            </a:r>
            <a:r>
              <a:rPr lang="en-IN" sz="2400"/>
              <a:t>an IT resource with another that has a higher capacity is referred to as </a:t>
            </a:r>
            <a:r>
              <a:rPr lang="en-IN" sz="2400" i="1"/>
              <a:t>scaling up and </a:t>
            </a:r>
            <a:r>
              <a:rPr lang="en-IN" sz="2400"/>
              <a:t>the replacing an IT resource with another that has a lower capacity is considered </a:t>
            </a:r>
            <a:r>
              <a:rPr lang="en-IN" sz="2400" i="1"/>
              <a:t>scaling down. </a:t>
            </a:r>
            <a:endParaRPr/>
          </a:p>
          <a:p>
            <a:pPr marL="342900" lvl="0" indent="-342900" algn="just" rtl="0">
              <a:spcBef>
                <a:spcPts val="480"/>
              </a:spcBef>
              <a:spcAft>
                <a:spcPts val="0"/>
              </a:spcAft>
              <a:buClr>
                <a:schemeClr val="dk1"/>
              </a:buClr>
              <a:buSzPts val="2400"/>
              <a:buChar char="•"/>
            </a:pPr>
            <a:r>
              <a:rPr lang="en-IN" sz="2400" i="1"/>
              <a:t>Vertical scaling is </a:t>
            </a:r>
            <a:r>
              <a:rPr lang="en-IN" sz="2400" b="1" i="1"/>
              <a:t>less common </a:t>
            </a:r>
            <a:r>
              <a:rPr lang="en-IN" sz="2400" i="1"/>
              <a:t>in cloud environments </a:t>
            </a:r>
            <a:r>
              <a:rPr lang="en-IN" sz="2400" b="1" i="1"/>
              <a:t>due to the downtime </a:t>
            </a:r>
            <a:r>
              <a:rPr lang="en-IN" sz="2400"/>
              <a:t>required while the replacement is taking place.</a:t>
            </a:r>
            <a:endParaRPr sz="2400" b="1"/>
          </a:p>
        </p:txBody>
      </p:sp>
      <p:pic>
        <p:nvPicPr>
          <p:cNvPr id="202" name="Google Shape;202;p31"/>
          <p:cNvPicPr preferRelativeResize="0"/>
          <p:nvPr/>
        </p:nvPicPr>
        <p:blipFill rotWithShape="1">
          <a:blip r:embed="rId3">
            <a:alphaModFix/>
          </a:blip>
          <a:srcRect/>
          <a:stretch/>
        </p:blipFill>
        <p:spPr>
          <a:xfrm>
            <a:off x="5148064" y="4234375"/>
            <a:ext cx="2318767" cy="2623625"/>
          </a:xfrm>
          <a:prstGeom prst="rect">
            <a:avLst/>
          </a:prstGeom>
          <a:noFill/>
          <a:ln>
            <a:noFill/>
          </a:ln>
        </p:spPr>
      </p:pic>
      <p:pic>
        <p:nvPicPr>
          <p:cNvPr id="203" name="Google Shape;203;p31"/>
          <p:cNvPicPr preferRelativeResize="0"/>
          <p:nvPr/>
        </p:nvPicPr>
        <p:blipFill rotWithShape="1">
          <a:blip r:embed="rId4">
            <a:alphaModFix/>
          </a:blip>
          <a:srcRect/>
          <a:stretch/>
        </p:blipFill>
        <p:spPr>
          <a:xfrm>
            <a:off x="1403648" y="5172794"/>
            <a:ext cx="3048000" cy="135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Course Objectives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0" indent="-457200" algn="just" rtl="0">
              <a:spcBef>
                <a:spcPts val="0"/>
              </a:spcBef>
              <a:spcAft>
                <a:spcPts val="0"/>
              </a:spcAft>
              <a:buClr>
                <a:schemeClr val="dk1"/>
              </a:buClr>
              <a:buSzPts val="2400"/>
              <a:buFont typeface="Calibri"/>
              <a:buAutoNum type="arabicPeriod"/>
            </a:pPr>
            <a:r>
              <a:rPr lang="en-IN" sz="2400"/>
              <a:t>To become familiar with Cloud Computing and its ecosystem.</a:t>
            </a:r>
            <a:endParaRPr sz="2400"/>
          </a:p>
          <a:p>
            <a:pPr marL="457200" lvl="0" indent="-457200" algn="just" rtl="0">
              <a:spcBef>
                <a:spcPts val="480"/>
              </a:spcBef>
              <a:spcAft>
                <a:spcPts val="0"/>
              </a:spcAft>
              <a:buClr>
                <a:schemeClr val="dk1"/>
              </a:buClr>
              <a:buSzPts val="2400"/>
              <a:buFont typeface="Calibri"/>
              <a:buAutoNum type="arabicPeriod"/>
            </a:pPr>
            <a:r>
              <a:rPr lang="en-IN" sz="2400"/>
              <a:t>To learn basics of virtualization and its importance.</a:t>
            </a:r>
            <a:endParaRPr sz="2400"/>
          </a:p>
          <a:p>
            <a:pPr marL="457200" lvl="0" indent="-457200" algn="just" rtl="0">
              <a:spcBef>
                <a:spcPts val="480"/>
              </a:spcBef>
              <a:spcAft>
                <a:spcPts val="0"/>
              </a:spcAft>
              <a:buClr>
                <a:schemeClr val="dk1"/>
              </a:buClr>
              <a:buSzPts val="2400"/>
              <a:buFont typeface="Calibri"/>
              <a:buAutoNum type="arabicPeriod"/>
            </a:pPr>
            <a:r>
              <a:rPr lang="en-IN" sz="2400"/>
              <a:t>To evaluate in-depth analysis of Cloud Computing capabilities.</a:t>
            </a:r>
            <a:endParaRPr sz="2400"/>
          </a:p>
          <a:p>
            <a:pPr marL="457200" lvl="0" indent="-457200" algn="just" rtl="0">
              <a:spcBef>
                <a:spcPts val="480"/>
              </a:spcBef>
              <a:spcAft>
                <a:spcPts val="0"/>
              </a:spcAft>
              <a:buClr>
                <a:schemeClr val="dk1"/>
              </a:buClr>
              <a:buSzPts val="2400"/>
              <a:buFont typeface="Calibri"/>
              <a:buAutoNum type="arabicPeriod"/>
            </a:pPr>
            <a:r>
              <a:rPr lang="en-IN" sz="2400"/>
              <a:t>To give technical overview of Cloud Programming and Services.</a:t>
            </a:r>
            <a:endParaRPr sz="2400"/>
          </a:p>
          <a:p>
            <a:pPr marL="457200" lvl="0" indent="-457200" algn="just" rtl="0">
              <a:spcBef>
                <a:spcPts val="480"/>
              </a:spcBef>
              <a:spcAft>
                <a:spcPts val="0"/>
              </a:spcAft>
              <a:buClr>
                <a:schemeClr val="dk1"/>
              </a:buClr>
              <a:buSzPts val="2400"/>
              <a:buFont typeface="Calibri"/>
              <a:buAutoNum type="arabicPeriod"/>
            </a:pPr>
            <a:r>
              <a:rPr lang="en-IN" sz="2400"/>
              <a:t>To understand security issues in cloud computing.</a:t>
            </a:r>
            <a:endParaRPr sz="2400"/>
          </a:p>
          <a:p>
            <a:pPr marL="457200" lvl="0" indent="-457200" algn="just" rtl="0">
              <a:spcBef>
                <a:spcPts val="480"/>
              </a:spcBef>
              <a:spcAft>
                <a:spcPts val="0"/>
              </a:spcAft>
              <a:buClr>
                <a:schemeClr val="dk1"/>
              </a:buClr>
              <a:buSzPts val="2400"/>
              <a:buFont typeface="Calibri"/>
              <a:buAutoNum type="arabicPeriod"/>
            </a:pPr>
            <a:r>
              <a:rPr lang="en-IN" sz="2400"/>
              <a:t>To be exposed to Ubiquitous Cloud and Internet of Things.</a:t>
            </a:r>
            <a:endParaRPr sz="2400"/>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Basic Concepts and Terminology</a:t>
            </a:r>
            <a:endParaRPr/>
          </a:p>
        </p:txBody>
      </p:sp>
      <p:sp>
        <p:nvSpPr>
          <p:cNvPr id="209" name="Google Shape;209;p32"/>
          <p:cNvSpPr txBox="1">
            <a:spLocks noGrp="1"/>
          </p:cNvSpPr>
          <p:nvPr>
            <p:ph type="body" idx="1"/>
          </p:nvPr>
        </p:nvSpPr>
        <p:spPr>
          <a:xfrm>
            <a:off x="251520" y="1124744"/>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Scaling</a:t>
            </a:r>
            <a:endParaRPr/>
          </a:p>
        </p:txBody>
      </p:sp>
      <p:pic>
        <p:nvPicPr>
          <p:cNvPr id="210" name="Google Shape;210;p32"/>
          <p:cNvPicPr preferRelativeResize="0"/>
          <p:nvPr/>
        </p:nvPicPr>
        <p:blipFill rotWithShape="1">
          <a:blip r:embed="rId3">
            <a:alphaModFix/>
          </a:blip>
          <a:srcRect/>
          <a:stretch/>
        </p:blipFill>
        <p:spPr>
          <a:xfrm>
            <a:off x="539552" y="2060848"/>
            <a:ext cx="7837502" cy="33843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Cloud Service</a:t>
            </a:r>
            <a:endParaRPr sz="3600"/>
          </a:p>
        </p:txBody>
      </p:sp>
      <p:sp>
        <p:nvSpPr>
          <p:cNvPr id="216" name="Google Shape;216;p33"/>
          <p:cNvSpPr txBox="1">
            <a:spLocks noGrp="1"/>
          </p:cNvSpPr>
          <p:nvPr>
            <p:ph type="body" idx="1"/>
          </p:nvPr>
        </p:nvSpPr>
        <p:spPr>
          <a:xfrm>
            <a:off x="457200" y="1124744"/>
            <a:ext cx="8229600" cy="5001419"/>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380"/>
              <a:buChar char="•"/>
            </a:pPr>
            <a:r>
              <a:rPr lang="en-IN" sz="2380"/>
              <a:t>A cloud is a remotely accessible environment, not all IT resources residing within a cloud can be made available for remote access. </a:t>
            </a:r>
            <a:endParaRPr/>
          </a:p>
          <a:p>
            <a:pPr marL="342900" lvl="0" indent="-342900" algn="just" rtl="0">
              <a:lnSpc>
                <a:spcPct val="80000"/>
              </a:lnSpc>
              <a:spcBef>
                <a:spcPts val="476"/>
              </a:spcBef>
              <a:spcAft>
                <a:spcPts val="0"/>
              </a:spcAft>
              <a:buClr>
                <a:schemeClr val="dk1"/>
              </a:buClr>
              <a:buSzPts val="2380"/>
              <a:buChar char="•"/>
            </a:pPr>
            <a:r>
              <a:rPr lang="en-IN" sz="2380"/>
              <a:t>For example, a database or a physical server deployed within a cloud may only be accessible by other IT resources that are within the same cloud. </a:t>
            </a:r>
            <a:endParaRPr/>
          </a:p>
          <a:p>
            <a:pPr marL="342900" lvl="0" indent="-342900" algn="just" rtl="0">
              <a:lnSpc>
                <a:spcPct val="80000"/>
              </a:lnSpc>
              <a:spcBef>
                <a:spcPts val="476"/>
              </a:spcBef>
              <a:spcAft>
                <a:spcPts val="0"/>
              </a:spcAft>
              <a:buClr>
                <a:schemeClr val="dk1"/>
              </a:buClr>
              <a:buSzPts val="2380"/>
              <a:buChar char="•"/>
            </a:pPr>
            <a:r>
              <a:rPr lang="en-IN" sz="2380" b="1"/>
              <a:t>A software program with a published API may be deployed specifically to enable access by remote clients.</a:t>
            </a:r>
            <a:endParaRPr/>
          </a:p>
          <a:p>
            <a:pPr marL="342900" lvl="0" indent="-342900" algn="just" rtl="0">
              <a:lnSpc>
                <a:spcPct val="80000"/>
              </a:lnSpc>
              <a:spcBef>
                <a:spcPts val="476"/>
              </a:spcBef>
              <a:spcAft>
                <a:spcPts val="0"/>
              </a:spcAft>
              <a:buClr>
                <a:schemeClr val="dk1"/>
              </a:buClr>
              <a:buSzPts val="2380"/>
              <a:buChar char="•"/>
            </a:pPr>
            <a:r>
              <a:rPr lang="en-IN" sz="2380" b="1"/>
              <a:t>A cloud service is any IT resource that is made remotely accessible via a cloud.</a:t>
            </a:r>
            <a:r>
              <a:rPr lang="en-IN" sz="2380"/>
              <a:t> </a:t>
            </a:r>
            <a:endParaRPr/>
          </a:p>
          <a:p>
            <a:pPr marL="342900" lvl="0" indent="-342900" algn="just" rtl="0">
              <a:lnSpc>
                <a:spcPct val="80000"/>
              </a:lnSpc>
              <a:spcBef>
                <a:spcPts val="476"/>
              </a:spcBef>
              <a:spcAft>
                <a:spcPts val="0"/>
              </a:spcAft>
              <a:buClr>
                <a:schemeClr val="dk1"/>
              </a:buClr>
              <a:buSzPts val="2380"/>
              <a:buChar char="•"/>
            </a:pPr>
            <a:r>
              <a:rPr lang="en-IN" sz="2380"/>
              <a:t>A cloud service can exist as a simple Web-based software program with a technical interface invoked via the use of a messaging protocol, or as a remote access point for administrative tools or larger environments and other IT resources.</a:t>
            </a:r>
            <a:endParaRPr sz="238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Cloud Service</a:t>
            </a:r>
            <a:endParaRPr sz="3600"/>
          </a:p>
        </p:txBody>
      </p:sp>
      <p:sp>
        <p:nvSpPr>
          <p:cNvPr id="222" name="Google Shape;222;p34"/>
          <p:cNvSpPr txBox="1">
            <a:spLocks noGrp="1"/>
          </p:cNvSpPr>
          <p:nvPr>
            <p:ph type="body" idx="1"/>
          </p:nvPr>
        </p:nvSpPr>
        <p:spPr>
          <a:xfrm>
            <a:off x="457200" y="4077072"/>
            <a:ext cx="8229600" cy="197708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The driving motivation behind cloud computing is to provide IT resources as services that encapsulate other IT resources, while offering functions for clients to use and leverage remotely. </a:t>
            </a:r>
            <a:endParaRPr/>
          </a:p>
          <a:p>
            <a:pPr marL="342900" lvl="0" indent="-342900" algn="just" rtl="0">
              <a:spcBef>
                <a:spcPts val="480"/>
              </a:spcBef>
              <a:spcAft>
                <a:spcPts val="0"/>
              </a:spcAft>
              <a:buClr>
                <a:schemeClr val="dk1"/>
              </a:buClr>
              <a:buSzPts val="2400"/>
              <a:buChar char="•"/>
            </a:pPr>
            <a:r>
              <a:rPr lang="en-IN" sz="2400"/>
              <a:t>A multitude of models for generic types of cloud services have emerged, most of which are labeled with the “as-a-service” suffix.</a:t>
            </a:r>
            <a:endParaRPr sz="2400"/>
          </a:p>
        </p:txBody>
      </p:sp>
      <p:pic>
        <p:nvPicPr>
          <p:cNvPr id="223" name="Google Shape;223;p34"/>
          <p:cNvPicPr preferRelativeResize="0"/>
          <p:nvPr/>
        </p:nvPicPr>
        <p:blipFill rotWithShape="1">
          <a:blip r:embed="rId3">
            <a:alphaModFix/>
          </a:blip>
          <a:srcRect/>
          <a:stretch/>
        </p:blipFill>
        <p:spPr>
          <a:xfrm>
            <a:off x="467544" y="836712"/>
            <a:ext cx="8167647" cy="324035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5"/>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Cloud Service Consumer</a:t>
            </a:r>
            <a:endParaRPr sz="3600"/>
          </a:p>
        </p:txBody>
      </p:sp>
      <p:sp>
        <p:nvSpPr>
          <p:cNvPr id="229" name="Google Shape;229;p35"/>
          <p:cNvSpPr txBox="1">
            <a:spLocks noGrp="1"/>
          </p:cNvSpPr>
          <p:nvPr>
            <p:ph type="body" idx="1"/>
          </p:nvPr>
        </p:nvSpPr>
        <p:spPr>
          <a:xfrm>
            <a:off x="457200" y="1196752"/>
            <a:ext cx="8229600" cy="485740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The cloud service consumer is a temporary runtime role assumed by a software program when it accesses a cloud service.</a:t>
            </a:r>
            <a:endParaRPr/>
          </a:p>
          <a:p>
            <a:pPr marL="342900" lvl="0" indent="-342900" algn="just" rtl="0">
              <a:spcBef>
                <a:spcPts val="480"/>
              </a:spcBef>
              <a:spcAft>
                <a:spcPts val="0"/>
              </a:spcAft>
              <a:buClr>
                <a:schemeClr val="dk1"/>
              </a:buClr>
              <a:buSzPts val="2400"/>
              <a:buChar char="•"/>
            </a:pPr>
            <a:r>
              <a:rPr lang="en-IN" sz="2400"/>
              <a:t>Common Types of cloud service consumers:</a:t>
            </a:r>
            <a:endParaRPr sz="2400"/>
          </a:p>
          <a:p>
            <a:pPr marL="342900" lvl="0" indent="-190500" algn="just" rtl="0">
              <a:spcBef>
                <a:spcPts val="480"/>
              </a:spcBef>
              <a:spcAft>
                <a:spcPts val="0"/>
              </a:spcAft>
              <a:buClr>
                <a:schemeClr val="dk1"/>
              </a:buClr>
              <a:buSzPts val="2400"/>
              <a:buNone/>
            </a:pPr>
            <a:endParaRPr sz="2400"/>
          </a:p>
        </p:txBody>
      </p:sp>
      <p:pic>
        <p:nvPicPr>
          <p:cNvPr id="230" name="Google Shape;230;p35"/>
          <p:cNvPicPr preferRelativeResize="0"/>
          <p:nvPr/>
        </p:nvPicPr>
        <p:blipFill rotWithShape="1">
          <a:blip r:embed="rId3">
            <a:alphaModFix/>
          </a:blip>
          <a:srcRect/>
          <a:stretch/>
        </p:blipFill>
        <p:spPr>
          <a:xfrm>
            <a:off x="971600" y="2924944"/>
            <a:ext cx="6768752" cy="32639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6"/>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Goals and Benefits</a:t>
            </a:r>
            <a:endParaRPr sz="3600"/>
          </a:p>
        </p:txBody>
      </p:sp>
      <p:sp>
        <p:nvSpPr>
          <p:cNvPr id="236" name="Google Shape;236;p36"/>
          <p:cNvSpPr txBox="1">
            <a:spLocks noGrp="1"/>
          </p:cNvSpPr>
          <p:nvPr>
            <p:ph type="body" idx="1"/>
          </p:nvPr>
        </p:nvSpPr>
        <p:spPr>
          <a:xfrm>
            <a:off x="457200" y="1052736"/>
            <a:ext cx="8229600" cy="50734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000"/>
              <a:buChar char="•"/>
            </a:pPr>
            <a:r>
              <a:rPr lang="en-IN" sz="2000"/>
              <a:t>The common benefi ts associated with adopting cloud computing are:</a:t>
            </a:r>
            <a:endParaRPr sz="2000" b="1"/>
          </a:p>
          <a:p>
            <a:pPr marL="342900" lvl="0" indent="-342900" algn="just" rtl="0">
              <a:spcBef>
                <a:spcPts val="400"/>
              </a:spcBef>
              <a:spcAft>
                <a:spcPts val="0"/>
              </a:spcAft>
              <a:buClr>
                <a:schemeClr val="dk1"/>
              </a:buClr>
              <a:buSzPts val="2000"/>
              <a:buChar char="•"/>
            </a:pPr>
            <a:r>
              <a:rPr lang="en-IN" sz="2000" b="1"/>
              <a:t>Reduced Investments and Proportional Costs: </a:t>
            </a:r>
            <a:endParaRPr/>
          </a:p>
          <a:p>
            <a:pPr marL="742950" lvl="1" indent="-285750" algn="just" rtl="0">
              <a:spcBef>
                <a:spcPts val="400"/>
              </a:spcBef>
              <a:spcAft>
                <a:spcPts val="0"/>
              </a:spcAft>
              <a:buClr>
                <a:schemeClr val="dk1"/>
              </a:buClr>
              <a:buSzPts val="2000"/>
              <a:buChar char="–"/>
            </a:pPr>
            <a:r>
              <a:rPr lang="en-IN" sz="2000"/>
              <a:t>Public cloud providers base their business model on the </a:t>
            </a:r>
            <a:r>
              <a:rPr lang="en-IN" sz="2000" b="1"/>
              <a:t>mass-acquisition of IT resources</a:t>
            </a:r>
            <a:r>
              <a:rPr lang="en-IN" sz="2000"/>
              <a:t> that are then made available to cloud consumers via </a:t>
            </a:r>
            <a:r>
              <a:rPr lang="en-IN" sz="2000" b="1"/>
              <a:t>attractively priced leasing packages</a:t>
            </a:r>
            <a:r>
              <a:rPr lang="en-IN" sz="2000"/>
              <a:t>.</a:t>
            </a:r>
            <a:endParaRPr/>
          </a:p>
          <a:p>
            <a:pPr marL="742950" lvl="1" indent="-285750" algn="just" rtl="0">
              <a:spcBef>
                <a:spcPts val="400"/>
              </a:spcBef>
              <a:spcAft>
                <a:spcPts val="0"/>
              </a:spcAft>
              <a:buClr>
                <a:schemeClr val="dk1"/>
              </a:buClr>
              <a:buSzPts val="2000"/>
              <a:buChar char="–"/>
            </a:pPr>
            <a:r>
              <a:rPr lang="en-IN" sz="2000"/>
              <a:t>The most common economic rationale for investing in cloud-based IT resources is in the </a:t>
            </a:r>
            <a:r>
              <a:rPr lang="en-IN" sz="2000" b="1"/>
              <a:t>reduction or outright elimination of up-front IT investments, </a:t>
            </a:r>
            <a:r>
              <a:rPr lang="en-IN" sz="2000"/>
              <a:t>namely hardware and software purchases and ownership costs.</a:t>
            </a:r>
            <a:endParaRPr/>
          </a:p>
          <a:p>
            <a:pPr marL="742950" lvl="1" indent="-285750" algn="just" rtl="0">
              <a:spcBef>
                <a:spcPts val="400"/>
              </a:spcBef>
              <a:spcAft>
                <a:spcPts val="0"/>
              </a:spcAft>
              <a:buClr>
                <a:schemeClr val="dk1"/>
              </a:buClr>
              <a:buSzPts val="2000"/>
              <a:buChar char="–"/>
            </a:pPr>
            <a:r>
              <a:rPr lang="en-IN" sz="2000"/>
              <a:t>Measured operational expenditures (directly related to business performance) to replace anticipated capital expenditures. This is also referred to as </a:t>
            </a:r>
            <a:r>
              <a:rPr lang="en-IN" sz="2000" b="1"/>
              <a:t>proportional costs</a:t>
            </a:r>
            <a:r>
              <a:rPr lang="en-IN" sz="2000" b="1" i="1"/>
              <a:t>.</a:t>
            </a:r>
            <a:endParaRPr/>
          </a:p>
          <a:p>
            <a:pPr marL="742950" lvl="1" indent="-285750" algn="just" rtl="0">
              <a:spcBef>
                <a:spcPts val="400"/>
              </a:spcBef>
              <a:spcAft>
                <a:spcPts val="0"/>
              </a:spcAft>
              <a:buClr>
                <a:schemeClr val="dk1"/>
              </a:buClr>
              <a:buSzPts val="2000"/>
              <a:buChar char="–"/>
            </a:pPr>
            <a:r>
              <a:rPr lang="en-IN" sz="2000"/>
              <a:t>The same rationale applies to operating systems, middleware or platform software, and application software. Pooled IT resources are made available to and shared by multiple cloud consumers, resulting in</a:t>
            </a:r>
            <a:r>
              <a:rPr lang="en-IN" sz="2000" b="1"/>
              <a:t> increased or even maximum possible utilization</a:t>
            </a:r>
            <a:r>
              <a:rPr lang="en-IN" sz="2000"/>
              <a:t>.</a:t>
            </a:r>
            <a:endParaRPr sz="20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7"/>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Goals and Benefits</a:t>
            </a:r>
            <a:endParaRPr sz="3600"/>
          </a:p>
        </p:txBody>
      </p:sp>
      <p:sp>
        <p:nvSpPr>
          <p:cNvPr id="242" name="Google Shape;242;p37"/>
          <p:cNvSpPr txBox="1">
            <a:spLocks noGrp="1"/>
          </p:cNvSpPr>
          <p:nvPr>
            <p:ph type="body" idx="1"/>
          </p:nvPr>
        </p:nvSpPr>
        <p:spPr>
          <a:xfrm>
            <a:off x="457200" y="1052736"/>
            <a:ext cx="8229600" cy="50734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None/>
            </a:pPr>
            <a:r>
              <a:rPr lang="en-IN" sz="2200" b="1"/>
              <a:t>Common measurable benefits to cloud consumers include:</a:t>
            </a:r>
            <a:endParaRPr/>
          </a:p>
          <a:p>
            <a:pPr marL="342900" lvl="0" indent="-342900" algn="just" rtl="0">
              <a:spcBef>
                <a:spcPts val="440"/>
              </a:spcBef>
              <a:spcAft>
                <a:spcPts val="0"/>
              </a:spcAft>
              <a:buClr>
                <a:schemeClr val="dk1"/>
              </a:buClr>
              <a:buSzPts val="2200"/>
              <a:buChar char="•"/>
            </a:pPr>
            <a:r>
              <a:rPr lang="en-IN" sz="2200" b="1"/>
              <a:t>On-demand access to pay-as-you-go computing resources </a:t>
            </a:r>
            <a:r>
              <a:rPr lang="en-IN" sz="2200"/>
              <a:t>on a short-term basis (such as processors by the hour), and the ability to release these computing resources when they are no longer needed.</a:t>
            </a:r>
            <a:endParaRPr/>
          </a:p>
          <a:p>
            <a:pPr marL="342900" lvl="0" indent="-342900" algn="just" rtl="0">
              <a:spcBef>
                <a:spcPts val="440"/>
              </a:spcBef>
              <a:spcAft>
                <a:spcPts val="0"/>
              </a:spcAft>
              <a:buClr>
                <a:schemeClr val="dk1"/>
              </a:buClr>
              <a:buSzPts val="2200"/>
              <a:buChar char="•"/>
            </a:pPr>
            <a:r>
              <a:rPr lang="en-IN" sz="2200" b="1"/>
              <a:t>The perception of having unlimited computing resources</a:t>
            </a:r>
            <a:r>
              <a:rPr lang="en-IN" sz="2200"/>
              <a:t> that are available on demand, thereby reducing the need to prepare for </a:t>
            </a:r>
            <a:r>
              <a:rPr lang="en-IN" sz="2200" b="1"/>
              <a:t>provisioning.</a:t>
            </a:r>
            <a:endParaRPr/>
          </a:p>
          <a:p>
            <a:pPr marL="342900" lvl="0" indent="-342900" algn="just" rtl="0">
              <a:spcBef>
                <a:spcPts val="440"/>
              </a:spcBef>
              <a:spcAft>
                <a:spcPts val="0"/>
              </a:spcAft>
              <a:buClr>
                <a:schemeClr val="dk1"/>
              </a:buClr>
              <a:buSzPts val="2200"/>
              <a:buChar char="•"/>
            </a:pPr>
            <a:r>
              <a:rPr lang="en-IN" sz="2200"/>
              <a:t>The ability to add or remove IT resources at a fine-grained level, such as modifying available storage disk space by single gigabyte increments.</a:t>
            </a:r>
            <a:endParaRPr/>
          </a:p>
          <a:p>
            <a:pPr marL="342900" lvl="0" indent="-342900" algn="l" rtl="0">
              <a:spcBef>
                <a:spcPts val="440"/>
              </a:spcBef>
              <a:spcAft>
                <a:spcPts val="0"/>
              </a:spcAft>
              <a:buClr>
                <a:schemeClr val="dk1"/>
              </a:buClr>
              <a:buSzPts val="2200"/>
              <a:buChar char="•"/>
            </a:pPr>
            <a:r>
              <a:rPr lang="en-IN" sz="2200" b="1"/>
              <a:t>Abstraction of the infrastructure</a:t>
            </a:r>
            <a:r>
              <a:rPr lang="en-IN" sz="2200"/>
              <a:t> so applications are not locked into devices or locations and can be easily moved if needed.</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8"/>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Goals and Benefits</a:t>
            </a:r>
            <a:endParaRPr sz="3600"/>
          </a:p>
        </p:txBody>
      </p:sp>
      <p:sp>
        <p:nvSpPr>
          <p:cNvPr id="248" name="Google Shape;248;p38"/>
          <p:cNvSpPr txBox="1">
            <a:spLocks noGrp="1"/>
          </p:cNvSpPr>
          <p:nvPr>
            <p:ph type="body" idx="1"/>
          </p:nvPr>
        </p:nvSpPr>
        <p:spPr>
          <a:xfrm>
            <a:off x="457200" y="1052736"/>
            <a:ext cx="8229600" cy="50734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Increased Scalability</a:t>
            </a:r>
            <a:endParaRPr/>
          </a:p>
          <a:p>
            <a:pPr marL="342900" lvl="0" indent="-342900" algn="just" rtl="0">
              <a:spcBef>
                <a:spcPts val="440"/>
              </a:spcBef>
              <a:spcAft>
                <a:spcPts val="0"/>
              </a:spcAft>
              <a:buClr>
                <a:schemeClr val="dk1"/>
              </a:buClr>
              <a:buSzPts val="2200"/>
              <a:buChar char="•"/>
            </a:pPr>
            <a:r>
              <a:rPr lang="en-IN" sz="2200"/>
              <a:t>By providing pools of IT resources, along with tools and technologies designed to leverage them collectively, clouds can instantly and dynamically allocate IT resources to cloud consumers, on-demand or via the cloud consumer’s direct configuration. </a:t>
            </a:r>
            <a:endParaRPr/>
          </a:p>
          <a:p>
            <a:pPr marL="342900" lvl="0" indent="-342900" algn="just" rtl="0">
              <a:spcBef>
                <a:spcPts val="440"/>
              </a:spcBef>
              <a:spcAft>
                <a:spcPts val="0"/>
              </a:spcAft>
              <a:buClr>
                <a:schemeClr val="dk1"/>
              </a:buClr>
              <a:buSzPts val="2200"/>
              <a:buChar char="•"/>
            </a:pPr>
            <a:r>
              <a:rPr lang="en-IN" sz="2200"/>
              <a:t>This empowers cloud consumers to scale their cloud-based IT resources to accommodate processing fluctuations and peaks automatically or manually and Cloud-based IT resources can be released (automatically or manually) as processing demands decrease.</a:t>
            </a:r>
            <a:endParaRPr sz="2200"/>
          </a:p>
        </p:txBody>
      </p:sp>
      <p:pic>
        <p:nvPicPr>
          <p:cNvPr id="249" name="Google Shape;249;p38"/>
          <p:cNvPicPr preferRelativeResize="0"/>
          <p:nvPr/>
        </p:nvPicPr>
        <p:blipFill rotWithShape="1">
          <a:blip r:embed="rId3">
            <a:alphaModFix/>
          </a:blip>
          <a:srcRect/>
          <a:stretch/>
        </p:blipFill>
        <p:spPr>
          <a:xfrm>
            <a:off x="5724128" y="4311774"/>
            <a:ext cx="3204733" cy="25462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b="1"/>
              <a:t>Goals and Benefits</a:t>
            </a:r>
            <a:endParaRPr sz="3600"/>
          </a:p>
        </p:txBody>
      </p:sp>
      <p:sp>
        <p:nvSpPr>
          <p:cNvPr id="255" name="Google Shape;255;p39"/>
          <p:cNvSpPr txBox="1">
            <a:spLocks noGrp="1"/>
          </p:cNvSpPr>
          <p:nvPr>
            <p:ph type="body" idx="1"/>
          </p:nvPr>
        </p:nvSpPr>
        <p:spPr>
          <a:xfrm>
            <a:off x="457200" y="1052736"/>
            <a:ext cx="8229600" cy="50734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Increased Availability and Reliability</a:t>
            </a:r>
            <a:endParaRPr/>
          </a:p>
          <a:p>
            <a:pPr marL="342900" lvl="0" indent="-342900" algn="just" rtl="0">
              <a:spcBef>
                <a:spcPts val="480"/>
              </a:spcBef>
              <a:spcAft>
                <a:spcPts val="0"/>
              </a:spcAft>
              <a:buClr>
                <a:schemeClr val="dk1"/>
              </a:buClr>
              <a:buSzPts val="2400"/>
              <a:buChar char="•"/>
            </a:pPr>
            <a:r>
              <a:rPr lang="en-IN" sz="2400"/>
              <a:t>The availability and reliability of IT resources are directly associated with tangible business benefits. </a:t>
            </a:r>
            <a:endParaRPr/>
          </a:p>
          <a:p>
            <a:pPr marL="342900" lvl="0" indent="-342900" algn="just" rtl="0">
              <a:spcBef>
                <a:spcPts val="480"/>
              </a:spcBef>
              <a:spcAft>
                <a:spcPts val="0"/>
              </a:spcAft>
              <a:buClr>
                <a:schemeClr val="dk1"/>
              </a:buClr>
              <a:buSzPts val="2400"/>
              <a:buChar char="•"/>
            </a:pPr>
            <a:r>
              <a:rPr lang="en-IN" sz="2400"/>
              <a:t>Runtime failures that are not immediately corrected can have a more </a:t>
            </a:r>
            <a:r>
              <a:rPr lang="en-IN" sz="2400" b="1"/>
              <a:t>significant impact during high-volume usage periods. </a:t>
            </a:r>
            <a:endParaRPr/>
          </a:p>
          <a:p>
            <a:pPr marL="342900" lvl="0" indent="-342900" algn="just" rtl="0">
              <a:spcBef>
                <a:spcPts val="480"/>
              </a:spcBef>
              <a:spcAft>
                <a:spcPts val="0"/>
              </a:spcAft>
              <a:buClr>
                <a:schemeClr val="dk1"/>
              </a:buClr>
              <a:buSzPts val="2400"/>
              <a:buChar char="•"/>
            </a:pPr>
            <a:r>
              <a:rPr lang="en-IN" sz="2400"/>
              <a:t>Unexpected failure can decrease overall customer confidence.</a:t>
            </a:r>
            <a:endParaRPr/>
          </a:p>
          <a:p>
            <a:pPr marL="342900" lvl="0" indent="-342900" algn="just" rtl="0">
              <a:spcBef>
                <a:spcPts val="480"/>
              </a:spcBef>
              <a:spcAft>
                <a:spcPts val="0"/>
              </a:spcAft>
              <a:buClr>
                <a:schemeClr val="dk1"/>
              </a:buClr>
              <a:buSzPts val="2400"/>
              <a:buChar char="•"/>
            </a:pPr>
            <a:r>
              <a:rPr lang="en-IN" sz="2400"/>
              <a:t>An IT resource with increased availability is accessible for longer periods of time (for example, 22 hours out of a 24 hour day). Cloud providers generally offer “ resilient” IT resources for which they are able to guarantee high levels of availability.</a:t>
            </a:r>
            <a:endParaRPr/>
          </a:p>
          <a:p>
            <a:pPr marL="342900" lvl="0" indent="-342900" algn="just" rtl="0">
              <a:spcBef>
                <a:spcPts val="480"/>
              </a:spcBef>
              <a:spcAft>
                <a:spcPts val="0"/>
              </a:spcAft>
              <a:buClr>
                <a:schemeClr val="dk1"/>
              </a:buClr>
              <a:buSzPts val="2400"/>
              <a:buChar char="•"/>
            </a:pPr>
            <a:r>
              <a:rPr lang="en-IN" sz="2400"/>
              <a:t>An IT resource with increased reliability is </a:t>
            </a:r>
            <a:r>
              <a:rPr lang="en-IN" sz="2400" b="1"/>
              <a:t>able to better avoid and recover from exception conditions.</a:t>
            </a:r>
            <a:r>
              <a:rPr lang="en-IN" sz="2400"/>
              <a:t> The modular architecture of cloud environments provides extensive failover support that increases reliability.</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Summary of Key Points</a:t>
            </a:r>
            <a:endParaRPr sz="3600"/>
          </a:p>
        </p:txBody>
      </p:sp>
      <p:sp>
        <p:nvSpPr>
          <p:cNvPr id="261" name="Google Shape;261;p40"/>
          <p:cNvSpPr txBox="1">
            <a:spLocks noGrp="1"/>
          </p:cNvSpPr>
          <p:nvPr>
            <p:ph type="body" idx="1"/>
          </p:nvPr>
        </p:nvSpPr>
        <p:spPr>
          <a:xfrm>
            <a:off x="395536" y="1052736"/>
            <a:ext cx="8229600"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100"/>
              <a:buChar char="•"/>
            </a:pPr>
            <a:r>
              <a:rPr lang="en-IN" sz="2100"/>
              <a:t>Cloud environments are comprised of highly extensive infrastructure that offers pools of IT resources that can be leased using a </a:t>
            </a:r>
            <a:r>
              <a:rPr lang="en-IN" sz="2100" b="1"/>
              <a:t>pay-for-use model </a:t>
            </a:r>
            <a:r>
              <a:rPr lang="en-IN" sz="2100"/>
              <a:t>whereby only the actual usage of the IT resources is billable. </a:t>
            </a:r>
            <a:endParaRPr/>
          </a:p>
          <a:p>
            <a:pPr marL="342900" lvl="0" indent="-342900" algn="just" rtl="0">
              <a:spcBef>
                <a:spcPts val="420"/>
              </a:spcBef>
              <a:spcAft>
                <a:spcPts val="0"/>
              </a:spcAft>
              <a:buClr>
                <a:schemeClr val="dk1"/>
              </a:buClr>
              <a:buSzPts val="2100"/>
              <a:buNone/>
            </a:pPr>
            <a:r>
              <a:rPr lang="en-IN" sz="2100"/>
              <a:t>	When compared to equivalent on-premise environments, clouds provide the potential for </a:t>
            </a:r>
            <a:r>
              <a:rPr lang="en-IN" sz="2100" b="1"/>
              <a:t>reduced initial investments and operational costs </a:t>
            </a:r>
            <a:r>
              <a:rPr lang="en-IN" sz="2100"/>
              <a:t>proportional to measured usage.</a:t>
            </a:r>
            <a:endParaRPr/>
          </a:p>
          <a:p>
            <a:pPr marL="342900" lvl="0" indent="-342900" algn="just" rtl="0">
              <a:spcBef>
                <a:spcPts val="420"/>
              </a:spcBef>
              <a:spcAft>
                <a:spcPts val="0"/>
              </a:spcAft>
              <a:buClr>
                <a:schemeClr val="dk1"/>
              </a:buClr>
              <a:buSzPts val="2100"/>
              <a:buChar char="•"/>
            </a:pPr>
            <a:r>
              <a:rPr lang="en-IN" sz="2100"/>
              <a:t>The inherent ability of a cloud </a:t>
            </a:r>
            <a:r>
              <a:rPr lang="en-IN" sz="2100" b="1"/>
              <a:t>to scale </a:t>
            </a:r>
            <a:r>
              <a:rPr lang="en-IN" sz="2100"/>
              <a:t>IT resources enables organizations to accommodate unpredictable usage fluctuations without being limited by pre-defined thresholds that may turn away usage requests from customers.</a:t>
            </a:r>
            <a:endParaRPr/>
          </a:p>
          <a:p>
            <a:pPr marL="342900" lvl="0" indent="-342900" algn="just" rtl="0">
              <a:spcBef>
                <a:spcPts val="420"/>
              </a:spcBef>
              <a:spcAft>
                <a:spcPts val="0"/>
              </a:spcAft>
              <a:buClr>
                <a:schemeClr val="dk1"/>
              </a:buClr>
              <a:buSzPts val="2100"/>
              <a:buNone/>
            </a:pPr>
            <a:r>
              <a:rPr lang="en-IN" sz="2100"/>
              <a:t>	Conversely, the ability of a cloud to decrease required scaling is a feature that relates directly to the proportional costs benefit.</a:t>
            </a:r>
            <a:endParaRPr/>
          </a:p>
          <a:p>
            <a:pPr marL="342900" lvl="0" indent="-342900" algn="just" rtl="0">
              <a:spcBef>
                <a:spcPts val="420"/>
              </a:spcBef>
              <a:spcAft>
                <a:spcPts val="0"/>
              </a:spcAft>
              <a:buClr>
                <a:schemeClr val="dk1"/>
              </a:buClr>
              <a:buSzPts val="2100"/>
              <a:buChar char="•"/>
            </a:pPr>
            <a:r>
              <a:rPr lang="en-IN" sz="2100"/>
              <a:t>By leveraging cloud environments to make IT resources highly </a:t>
            </a:r>
            <a:r>
              <a:rPr lang="en-IN" sz="2100" b="1"/>
              <a:t>available and reliable,</a:t>
            </a:r>
            <a:r>
              <a:rPr lang="en-IN" sz="2100"/>
              <a:t> organizations are able to increase quality-of-service guarantees to customers and further reduce or avoid potential loss of business resulting from unanticipated runtime failures.</a:t>
            </a:r>
            <a:endParaRPr sz="21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1"/>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267" name="Google Shape;267;p41"/>
          <p:cNvSpPr txBox="1">
            <a:spLocks noGrp="1"/>
          </p:cNvSpPr>
          <p:nvPr>
            <p:ph type="body" idx="1"/>
          </p:nvPr>
        </p:nvSpPr>
        <p:spPr>
          <a:xfrm>
            <a:off x="123328" y="803845"/>
            <a:ext cx="8625136"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Increased Security Vulnerabilities:</a:t>
            </a:r>
            <a:endParaRPr/>
          </a:p>
          <a:p>
            <a:pPr marL="342900" lvl="0" indent="-342900" algn="just" rtl="0">
              <a:spcBef>
                <a:spcPts val="480"/>
              </a:spcBef>
              <a:spcAft>
                <a:spcPts val="0"/>
              </a:spcAft>
              <a:buClr>
                <a:schemeClr val="dk1"/>
              </a:buClr>
              <a:buSzPts val="2400"/>
              <a:buChar char="•"/>
            </a:pPr>
            <a:r>
              <a:rPr lang="en-IN" sz="2400"/>
              <a:t>The moving of business data to the cloud means that the </a:t>
            </a:r>
            <a:r>
              <a:rPr lang="en-IN" sz="2400" b="1"/>
              <a:t>responsibility over data security becomes shared with the cloud provider. </a:t>
            </a:r>
            <a:endParaRPr/>
          </a:p>
          <a:p>
            <a:pPr marL="342900" lvl="0" indent="-342900" algn="just" rtl="0">
              <a:spcBef>
                <a:spcPts val="480"/>
              </a:spcBef>
              <a:spcAft>
                <a:spcPts val="0"/>
              </a:spcAft>
              <a:buClr>
                <a:schemeClr val="dk1"/>
              </a:buClr>
              <a:buSzPts val="2400"/>
              <a:buChar char="•"/>
            </a:pPr>
            <a:r>
              <a:rPr lang="en-IN" sz="2400"/>
              <a:t>It can be difficult to establish a security architecture that spans such a trust boundary without introducing vulnerabilities, unless cloud consumers and cloud providers happen to support the same or compatible security frameworks—which is unlikely with public clouds.</a:t>
            </a:r>
            <a:endParaRPr/>
          </a:p>
          <a:p>
            <a:pPr marL="342900" lvl="0" indent="-342900" algn="just" rtl="0">
              <a:spcBef>
                <a:spcPts val="480"/>
              </a:spcBef>
              <a:spcAft>
                <a:spcPts val="0"/>
              </a:spcAft>
              <a:buClr>
                <a:schemeClr val="dk1"/>
              </a:buClr>
              <a:buSzPts val="2400"/>
              <a:buChar char="•"/>
            </a:pPr>
            <a:r>
              <a:rPr lang="en-IN" sz="2400"/>
              <a:t>The </a:t>
            </a:r>
            <a:r>
              <a:rPr lang="en-IN" sz="2400" b="1"/>
              <a:t>overlapping of trust boundaries </a:t>
            </a:r>
            <a:r>
              <a:rPr lang="en-IN" sz="2400"/>
              <a:t>and the increased exposure of data can </a:t>
            </a:r>
            <a:r>
              <a:rPr lang="en-IN" sz="2400" b="1"/>
              <a:t>provide malicious cloud consumers </a:t>
            </a:r>
            <a:r>
              <a:rPr lang="en-IN" sz="2400"/>
              <a:t>(human and automated) with greater opportunities to</a:t>
            </a:r>
            <a:r>
              <a:rPr lang="en-IN" sz="2400" b="1"/>
              <a:t> attack IT resources</a:t>
            </a:r>
            <a:r>
              <a:rPr lang="en-IN" sz="2400"/>
              <a:t> and </a:t>
            </a:r>
            <a:r>
              <a:rPr lang="en-IN" sz="2400" b="1"/>
              <a:t>steal or damage business data.</a:t>
            </a:r>
            <a:endParaRPr sz="21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Course Contents</a:t>
            </a:r>
            <a:endParaRPr/>
          </a:p>
        </p:txBody>
      </p:sp>
      <p:sp>
        <p:nvSpPr>
          <p:cNvPr id="101" name="Google Shape;101;p15"/>
          <p:cNvSpPr txBox="1">
            <a:spLocks noGrp="1"/>
          </p:cNvSpPr>
          <p:nvPr>
            <p:ph type="body" idx="1"/>
          </p:nvPr>
        </p:nvSpPr>
        <p:spPr>
          <a:xfrm>
            <a:off x="251520" y="1052736"/>
            <a:ext cx="8568952"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600"/>
              <a:buNone/>
            </a:pPr>
            <a:r>
              <a:rPr lang="en-IN" sz="1600" b="1"/>
              <a:t>UNIT – I FUNDAMENTALS OF CLOUD COMPUTING  				06 Hours</a:t>
            </a:r>
            <a:endParaRPr sz="1600"/>
          </a:p>
          <a:p>
            <a:pPr marL="342900" lvl="0" indent="-342900" algn="just" rtl="0">
              <a:spcBef>
                <a:spcPts val="320"/>
              </a:spcBef>
              <a:spcAft>
                <a:spcPts val="0"/>
              </a:spcAft>
              <a:buClr>
                <a:schemeClr val="dk1"/>
              </a:buClr>
              <a:buSzPts val="1600"/>
              <a:buChar char="•"/>
            </a:pPr>
            <a:r>
              <a:rPr lang="en-IN" sz="1600"/>
              <a:t>Origins and Influences, Basic Concepts and Terminology, Goals and Benefits, Risks and Challenges, Roles and Boundaries, Cloud Characteristics, Cloud Delivery Models, Cloud Deployment Models, Federated Cloud / Intercloud, Types of Clouds. Cloud-Enabling Technology: Broadband Networks and Internet Architecture, Data Center Technology, Virtualization Technology, Web Technology, Multitenant Technology, Service Technology.</a:t>
            </a:r>
            <a:endParaRPr sz="1600"/>
          </a:p>
          <a:p>
            <a:pPr marL="342900" lvl="0" indent="-342900" algn="l" rtl="0">
              <a:spcBef>
                <a:spcPts val="320"/>
              </a:spcBef>
              <a:spcAft>
                <a:spcPts val="0"/>
              </a:spcAft>
              <a:buClr>
                <a:schemeClr val="dk1"/>
              </a:buClr>
              <a:buSzPts val="1600"/>
              <a:buNone/>
            </a:pPr>
            <a:r>
              <a:rPr lang="en-IN" sz="1600" b="1"/>
              <a:t>UNIT – II VIRTUALIZATION AND COMMON STANDARDS IN CLOUD COMPUTING 	06 Hours</a:t>
            </a:r>
            <a:endParaRPr sz="1600"/>
          </a:p>
          <a:p>
            <a:pPr marL="342900" lvl="0" indent="-342900" algn="just" rtl="0">
              <a:spcBef>
                <a:spcPts val="320"/>
              </a:spcBef>
              <a:spcAft>
                <a:spcPts val="0"/>
              </a:spcAft>
              <a:buClr>
                <a:schemeClr val="dk1"/>
              </a:buClr>
              <a:buSzPts val="1600"/>
              <a:buChar char="•"/>
            </a:pPr>
            <a:r>
              <a:rPr lang="en-IN" sz="1600"/>
              <a:t>Implementation Levels of Virtualization, Virtualization Structures/Tools and Mechanisms, Types of Hypervisors, Virtualization of CPU, Memory, and I/O Devices, Virtual Clusters and Resource Management, Virtualization for Data-Center Automation.</a:t>
            </a:r>
            <a:endParaRPr sz="1600"/>
          </a:p>
          <a:p>
            <a:pPr marL="342900" lvl="0" indent="-342900" algn="just" rtl="0">
              <a:spcBef>
                <a:spcPts val="320"/>
              </a:spcBef>
              <a:spcAft>
                <a:spcPts val="0"/>
              </a:spcAft>
              <a:buClr>
                <a:schemeClr val="dk1"/>
              </a:buClr>
              <a:buSzPts val="1600"/>
              <a:buChar char="•"/>
            </a:pPr>
            <a:r>
              <a:rPr lang="en-IN" sz="1600"/>
              <a:t>Common Standards: The Open Cloud Consortium, Open Virtualization Format, Standards for Application Developers: Browsers (Ajax), Data (XML, JSON), Solution Stacks (LAMP and LAPP),Syndication (Atom, Atom Publishing Protocol, and RSS), Standards for Security.</a:t>
            </a:r>
            <a:endParaRPr sz="1600"/>
          </a:p>
          <a:p>
            <a:pPr marL="342900" lvl="0" indent="-342900" algn="l" rtl="0">
              <a:spcBef>
                <a:spcPts val="320"/>
              </a:spcBef>
              <a:spcAft>
                <a:spcPts val="0"/>
              </a:spcAft>
              <a:buClr>
                <a:schemeClr val="dk1"/>
              </a:buClr>
              <a:buSzPts val="1600"/>
              <a:buNone/>
            </a:pPr>
            <a:r>
              <a:rPr lang="en-IN" sz="1600" b="1"/>
              <a:t>UNIT - III CLOUD PROGRAMMING, ENVIRONMENTS AND APPLICATIONS 		06 Hours</a:t>
            </a:r>
            <a:endParaRPr sz="1600"/>
          </a:p>
          <a:p>
            <a:pPr marL="342900" lvl="0" indent="-342900" algn="just" rtl="0">
              <a:spcBef>
                <a:spcPts val="320"/>
              </a:spcBef>
              <a:spcAft>
                <a:spcPts val="0"/>
              </a:spcAft>
              <a:buClr>
                <a:schemeClr val="dk1"/>
              </a:buClr>
              <a:buSzPts val="1600"/>
              <a:buChar char="•"/>
            </a:pPr>
            <a:r>
              <a:rPr lang="en-IN" sz="1600"/>
              <a:t>Features of Cloud and Grid Platforms, Programming Support of Google App Engine, Programming on Amazon AWS and Microsoft Azure, Emerging Cloud Software Environments, Understanding Core OpenStack Ecosystem.</a:t>
            </a:r>
            <a:endParaRPr sz="1600"/>
          </a:p>
          <a:p>
            <a:pPr marL="342900" lvl="0" indent="-342900" algn="just" rtl="0">
              <a:spcBef>
                <a:spcPts val="320"/>
              </a:spcBef>
              <a:spcAft>
                <a:spcPts val="0"/>
              </a:spcAft>
              <a:buClr>
                <a:schemeClr val="dk1"/>
              </a:buClr>
              <a:buSzPts val="1600"/>
              <a:buChar char="•"/>
            </a:pPr>
            <a:r>
              <a:rPr lang="en-IN" sz="1600"/>
              <a:t>Applications: Moving application to cloud, Microsoft Cloud Services, Google Cloud Applications, Amazon Cloud Services, Cloud Applications (Social Networking, E-mail, Office Services, Google Apps, Customer Relationship Management).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2"/>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pic>
        <p:nvPicPr>
          <p:cNvPr id="273" name="Google Shape;273;p42"/>
          <p:cNvPicPr preferRelativeResize="0"/>
          <p:nvPr/>
        </p:nvPicPr>
        <p:blipFill rotWithShape="1">
          <a:blip r:embed="rId3">
            <a:alphaModFix/>
          </a:blip>
          <a:srcRect/>
          <a:stretch/>
        </p:blipFill>
        <p:spPr>
          <a:xfrm>
            <a:off x="755576" y="836712"/>
            <a:ext cx="7776864" cy="554461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3"/>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279" name="Google Shape;279;p43"/>
          <p:cNvSpPr txBox="1">
            <a:spLocks noGrp="1"/>
          </p:cNvSpPr>
          <p:nvPr>
            <p:ph type="body" idx="1"/>
          </p:nvPr>
        </p:nvSpPr>
        <p:spPr>
          <a:xfrm>
            <a:off x="123328" y="692696"/>
            <a:ext cx="8625136"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Reduced Operational Governance Control:</a:t>
            </a:r>
            <a:endParaRPr/>
          </a:p>
          <a:p>
            <a:pPr marL="342900" lvl="0" indent="-342900" algn="l" rtl="0">
              <a:spcBef>
                <a:spcPts val="480"/>
              </a:spcBef>
              <a:spcAft>
                <a:spcPts val="0"/>
              </a:spcAft>
              <a:buClr>
                <a:schemeClr val="dk1"/>
              </a:buClr>
              <a:buSzPts val="2400"/>
              <a:buChar char="•"/>
            </a:pPr>
            <a:r>
              <a:rPr lang="en-IN" sz="2400"/>
              <a:t>A cloud governance system is established through SLAs, given the “as-a-service” nature of cloud computing. A cloud consumer must keep track of the actual service level being offered and the other warranties that are made by the cloud provider.</a:t>
            </a:r>
            <a:endParaRPr/>
          </a:p>
          <a:p>
            <a:pPr marL="342900" lvl="0" indent="-342900" algn="l" rtl="0">
              <a:spcBef>
                <a:spcPts val="480"/>
              </a:spcBef>
              <a:spcAft>
                <a:spcPts val="0"/>
              </a:spcAft>
              <a:buClr>
                <a:schemeClr val="dk1"/>
              </a:buClr>
              <a:buSzPts val="2400"/>
              <a:buChar char="•"/>
            </a:pPr>
            <a:r>
              <a:rPr lang="en-IN" sz="2400" b="1"/>
              <a:t>For e.g. </a:t>
            </a:r>
            <a:r>
              <a:rPr lang="en-IN" sz="2400"/>
              <a:t>An unreliable cloud provider may not maintain the guarantees it makes in the SLAs that were published for its cloud services. This can jeopardize the quality of the cloud consumer solutions that rely on these cloud services.</a:t>
            </a:r>
            <a:endParaRPr/>
          </a:p>
          <a:p>
            <a:pPr marL="342900" lvl="0" indent="-342900" algn="just" rtl="0">
              <a:spcBef>
                <a:spcPts val="480"/>
              </a:spcBef>
              <a:spcAft>
                <a:spcPts val="0"/>
              </a:spcAft>
              <a:buClr>
                <a:schemeClr val="dk1"/>
              </a:buClr>
              <a:buSzPts val="2400"/>
              <a:buChar char="•"/>
            </a:pPr>
            <a:r>
              <a:rPr lang="en-IN" sz="2400"/>
              <a:t>Longer geographic distances between the cloud consumer and cloud provider can require additional network hops that   introduce fluctuating latency and potential bandwidth constraints.</a:t>
            </a:r>
            <a:endParaRPr/>
          </a:p>
          <a:p>
            <a:pPr marL="342900" lvl="0" indent="-342900" algn="just" rtl="0">
              <a:spcBef>
                <a:spcPts val="480"/>
              </a:spcBef>
              <a:spcAft>
                <a:spcPts val="0"/>
              </a:spcAft>
              <a:buClr>
                <a:schemeClr val="dk1"/>
              </a:buClr>
              <a:buSzPts val="2400"/>
              <a:buChar char="•"/>
            </a:pPr>
            <a:r>
              <a:rPr lang="en-IN" sz="2400" b="1"/>
              <a:t>Legal contracts, when combined with SLAs, technology inspections, and monitoring, can mitigate governance risks and issues.</a:t>
            </a:r>
            <a:endParaRPr sz="2100"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4"/>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285" name="Google Shape;285;p44"/>
          <p:cNvSpPr txBox="1">
            <a:spLocks noGrp="1"/>
          </p:cNvSpPr>
          <p:nvPr>
            <p:ph type="body" idx="1"/>
          </p:nvPr>
        </p:nvSpPr>
        <p:spPr>
          <a:xfrm>
            <a:off x="123328" y="692696"/>
            <a:ext cx="8625136"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Reduced Operational Governance Control:</a:t>
            </a:r>
            <a:endParaRPr/>
          </a:p>
        </p:txBody>
      </p:sp>
      <p:pic>
        <p:nvPicPr>
          <p:cNvPr id="286" name="Google Shape;286;p44"/>
          <p:cNvPicPr preferRelativeResize="0"/>
          <p:nvPr/>
        </p:nvPicPr>
        <p:blipFill rotWithShape="1">
          <a:blip r:embed="rId3">
            <a:alphaModFix/>
          </a:blip>
          <a:srcRect/>
          <a:stretch/>
        </p:blipFill>
        <p:spPr>
          <a:xfrm>
            <a:off x="1115616" y="1484784"/>
            <a:ext cx="6408712" cy="479060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5"/>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292" name="Google Shape;292;p45"/>
          <p:cNvSpPr txBox="1">
            <a:spLocks noGrp="1"/>
          </p:cNvSpPr>
          <p:nvPr>
            <p:ph type="body" idx="1"/>
          </p:nvPr>
        </p:nvSpPr>
        <p:spPr>
          <a:xfrm>
            <a:off x="123328" y="692696"/>
            <a:ext cx="8625136"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Limited Portability Between Cloud Providers</a:t>
            </a:r>
            <a:endParaRPr/>
          </a:p>
          <a:p>
            <a:pPr marL="342900" lvl="0" indent="-190500" algn="just" rtl="0">
              <a:spcBef>
                <a:spcPts val="480"/>
              </a:spcBef>
              <a:spcAft>
                <a:spcPts val="0"/>
              </a:spcAft>
              <a:buClr>
                <a:schemeClr val="dk1"/>
              </a:buClr>
              <a:buSzPts val="2400"/>
              <a:buNone/>
            </a:pPr>
            <a:endParaRPr sz="2400"/>
          </a:p>
          <a:p>
            <a:pPr marL="342900" lvl="0" indent="-342900" algn="just" rtl="0">
              <a:spcBef>
                <a:spcPts val="480"/>
              </a:spcBef>
              <a:spcAft>
                <a:spcPts val="0"/>
              </a:spcAft>
              <a:buClr>
                <a:schemeClr val="dk1"/>
              </a:buClr>
              <a:buSzPts val="2400"/>
              <a:buChar char="•"/>
            </a:pPr>
            <a:r>
              <a:rPr lang="en-IN" sz="2400"/>
              <a:t>Due to a lack of established industry standards within the cloud computing industry, public clouds are commonly proprietary to various extents. </a:t>
            </a:r>
            <a:endParaRPr/>
          </a:p>
          <a:p>
            <a:pPr marL="342900" lvl="0" indent="-190500" algn="just" rtl="0">
              <a:spcBef>
                <a:spcPts val="480"/>
              </a:spcBef>
              <a:spcAft>
                <a:spcPts val="0"/>
              </a:spcAft>
              <a:buClr>
                <a:schemeClr val="dk1"/>
              </a:buClr>
              <a:buSzPts val="2400"/>
              <a:buNone/>
            </a:pPr>
            <a:endParaRPr sz="2400"/>
          </a:p>
          <a:p>
            <a:pPr marL="342900" lvl="0" indent="-342900" algn="just" rtl="0">
              <a:spcBef>
                <a:spcPts val="480"/>
              </a:spcBef>
              <a:spcAft>
                <a:spcPts val="0"/>
              </a:spcAft>
              <a:buClr>
                <a:schemeClr val="dk1"/>
              </a:buClr>
              <a:buSzPts val="2400"/>
              <a:buChar char="•"/>
            </a:pPr>
            <a:r>
              <a:rPr lang="en-IN" sz="2400"/>
              <a:t>For cloud consumers that have custom-built solutions with dependencies on these proprietary environments, it can be challenging to move from one cloud provider to another.</a:t>
            </a:r>
            <a:endParaRPr/>
          </a:p>
          <a:p>
            <a:pPr marL="342900" lvl="0" indent="-190500" algn="just" rtl="0">
              <a:spcBef>
                <a:spcPts val="480"/>
              </a:spcBef>
              <a:spcAft>
                <a:spcPts val="0"/>
              </a:spcAft>
              <a:buClr>
                <a:schemeClr val="dk1"/>
              </a:buClr>
              <a:buSzPts val="2400"/>
              <a:buNone/>
            </a:pPr>
            <a:endParaRPr sz="2400" b="1"/>
          </a:p>
          <a:p>
            <a:pPr marL="342900" lvl="0" indent="-342900" algn="just" rtl="0">
              <a:spcBef>
                <a:spcPts val="480"/>
              </a:spcBef>
              <a:spcAft>
                <a:spcPts val="0"/>
              </a:spcAft>
              <a:buClr>
                <a:schemeClr val="dk1"/>
              </a:buClr>
              <a:buSzPts val="2400"/>
              <a:buChar char="•"/>
            </a:pPr>
            <a:r>
              <a:rPr lang="en-IN" sz="2400" b="1"/>
              <a:t>Portability</a:t>
            </a:r>
            <a:r>
              <a:rPr lang="en-IN" sz="2400"/>
              <a:t> is a measure used to determine the impact of moving cloud consumer IT resources and data between clouds.</a:t>
            </a:r>
            <a:endParaRPr sz="24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6"/>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pic>
        <p:nvPicPr>
          <p:cNvPr id="298" name="Google Shape;298;p46"/>
          <p:cNvPicPr preferRelativeResize="0"/>
          <p:nvPr/>
        </p:nvPicPr>
        <p:blipFill rotWithShape="1">
          <a:blip r:embed="rId3">
            <a:alphaModFix/>
          </a:blip>
          <a:srcRect/>
          <a:stretch/>
        </p:blipFill>
        <p:spPr>
          <a:xfrm>
            <a:off x="1187624" y="764704"/>
            <a:ext cx="5976664" cy="5650809"/>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304" name="Google Shape;304;p47"/>
          <p:cNvSpPr txBox="1">
            <a:spLocks noGrp="1"/>
          </p:cNvSpPr>
          <p:nvPr>
            <p:ph type="body" idx="1"/>
          </p:nvPr>
        </p:nvSpPr>
        <p:spPr>
          <a:xfrm>
            <a:off x="123328" y="692696"/>
            <a:ext cx="8625136"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Multi-Regional Compliance and Legal Issues:</a:t>
            </a:r>
            <a:endParaRPr/>
          </a:p>
          <a:p>
            <a:pPr marL="342900" lvl="0" indent="-203200" algn="just" rtl="0">
              <a:spcBef>
                <a:spcPts val="440"/>
              </a:spcBef>
              <a:spcAft>
                <a:spcPts val="0"/>
              </a:spcAft>
              <a:buClr>
                <a:schemeClr val="dk1"/>
              </a:buClr>
              <a:buSzPts val="2200"/>
              <a:buNone/>
            </a:pPr>
            <a:endParaRPr sz="2200"/>
          </a:p>
          <a:p>
            <a:pPr marL="342900" lvl="0" indent="-342900" algn="just" rtl="0">
              <a:spcBef>
                <a:spcPts val="440"/>
              </a:spcBef>
              <a:spcAft>
                <a:spcPts val="0"/>
              </a:spcAft>
              <a:buClr>
                <a:schemeClr val="dk1"/>
              </a:buClr>
              <a:buSzPts val="2200"/>
              <a:buChar char="•"/>
            </a:pPr>
            <a:r>
              <a:rPr lang="en-IN" sz="2200"/>
              <a:t>Third-party cloud providers will frequently establish data centers in affordable or convenient geographical locations. </a:t>
            </a:r>
            <a:endParaRPr/>
          </a:p>
          <a:p>
            <a:pPr marL="342900" lvl="0" indent="-342900" algn="just" rtl="0">
              <a:spcBef>
                <a:spcPts val="440"/>
              </a:spcBef>
              <a:spcAft>
                <a:spcPts val="0"/>
              </a:spcAft>
              <a:buClr>
                <a:schemeClr val="dk1"/>
              </a:buClr>
              <a:buSzPts val="2200"/>
              <a:buChar char="•"/>
            </a:pPr>
            <a:r>
              <a:rPr lang="en-IN" sz="2200"/>
              <a:t>Cloud consumers will often not be aware of the physical location of their IT resources and data when hosted by public clouds. </a:t>
            </a:r>
            <a:endParaRPr/>
          </a:p>
          <a:p>
            <a:pPr marL="342900" lvl="0" indent="-342900" algn="just" rtl="0">
              <a:spcBef>
                <a:spcPts val="440"/>
              </a:spcBef>
              <a:spcAft>
                <a:spcPts val="0"/>
              </a:spcAft>
              <a:buClr>
                <a:schemeClr val="dk1"/>
              </a:buClr>
              <a:buSzPts val="2200"/>
              <a:buChar char="•"/>
            </a:pPr>
            <a:r>
              <a:rPr lang="en-IN" sz="2200"/>
              <a:t>For some organizations, this can pose serious legal concerns pertaining to industry or government regulations that specify data privacy and storage policies. </a:t>
            </a:r>
            <a:endParaRPr/>
          </a:p>
          <a:p>
            <a:pPr marL="342900" lvl="0" indent="-203200" algn="just" rtl="0">
              <a:spcBef>
                <a:spcPts val="440"/>
              </a:spcBef>
              <a:spcAft>
                <a:spcPts val="0"/>
              </a:spcAft>
              <a:buClr>
                <a:schemeClr val="dk1"/>
              </a:buClr>
              <a:buSzPts val="2200"/>
              <a:buNone/>
            </a:pPr>
            <a:endParaRPr sz="2200"/>
          </a:p>
          <a:p>
            <a:pPr marL="342900" lvl="0" indent="-342900" algn="just" rtl="0">
              <a:spcBef>
                <a:spcPts val="440"/>
              </a:spcBef>
              <a:spcAft>
                <a:spcPts val="0"/>
              </a:spcAft>
              <a:buClr>
                <a:schemeClr val="dk1"/>
              </a:buClr>
              <a:buSzPts val="2200"/>
              <a:buChar char="•"/>
            </a:pPr>
            <a:r>
              <a:rPr lang="en-IN" sz="2200"/>
              <a:t>For example, some UK laws require personal data belonging to UK citizens to be kept within the United Kingdom.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8"/>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Risks and Challenges</a:t>
            </a:r>
            <a:endParaRPr sz="3600"/>
          </a:p>
        </p:txBody>
      </p:sp>
      <p:sp>
        <p:nvSpPr>
          <p:cNvPr id="310" name="Google Shape;310;p48"/>
          <p:cNvSpPr txBox="1">
            <a:spLocks noGrp="1"/>
          </p:cNvSpPr>
          <p:nvPr>
            <p:ph type="body" idx="1"/>
          </p:nvPr>
        </p:nvSpPr>
        <p:spPr>
          <a:xfrm>
            <a:off x="395536" y="947861"/>
            <a:ext cx="8352928"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Multi-Regional Compliance and Legal Issues:</a:t>
            </a:r>
            <a:endParaRPr/>
          </a:p>
          <a:p>
            <a:pPr marL="342900" lvl="0" indent="-342900" algn="just" rtl="0">
              <a:spcBef>
                <a:spcPts val="440"/>
              </a:spcBef>
              <a:spcAft>
                <a:spcPts val="0"/>
              </a:spcAft>
              <a:buClr>
                <a:schemeClr val="dk1"/>
              </a:buClr>
              <a:buSzPts val="2200"/>
              <a:buChar char="•"/>
            </a:pPr>
            <a:r>
              <a:rPr lang="en-IN" sz="2200"/>
              <a:t>Another potential legal issue pertains to the </a:t>
            </a:r>
            <a:r>
              <a:rPr lang="en-IN" sz="2200" b="1"/>
              <a:t>accessibility and disclosure of data. </a:t>
            </a:r>
            <a:r>
              <a:rPr lang="en-IN" sz="2200"/>
              <a:t>Countries have laws that require some types of data to be disclosed to certain government agencies or to the subject of the data. </a:t>
            </a:r>
            <a:endParaRPr/>
          </a:p>
          <a:p>
            <a:pPr marL="342900" lvl="0" indent="-342900" algn="just" rtl="0">
              <a:spcBef>
                <a:spcPts val="440"/>
              </a:spcBef>
              <a:spcAft>
                <a:spcPts val="0"/>
              </a:spcAft>
              <a:buClr>
                <a:schemeClr val="dk1"/>
              </a:buClr>
              <a:buSzPts val="2200"/>
              <a:buChar char="•"/>
            </a:pPr>
            <a:r>
              <a:rPr lang="en-IN" sz="2200"/>
              <a:t>For example, a European cloud consumer’s data that is located in the U.S. can be more easily accessed by government agencies (due to the U.S. Patriot Act) when compared to data located in many European Union countries.</a:t>
            </a:r>
            <a:endParaRPr/>
          </a:p>
          <a:p>
            <a:pPr marL="342900" lvl="0" indent="-342900" algn="just" rtl="0">
              <a:spcBef>
                <a:spcPts val="440"/>
              </a:spcBef>
              <a:spcAft>
                <a:spcPts val="0"/>
              </a:spcAft>
              <a:buClr>
                <a:schemeClr val="dk1"/>
              </a:buClr>
              <a:buSzPts val="2200"/>
              <a:buChar char="•"/>
            </a:pPr>
            <a:r>
              <a:rPr lang="en-IN" sz="2200"/>
              <a:t>Most regulatory frameworks recognize that </a:t>
            </a:r>
            <a:r>
              <a:rPr lang="en-IN" sz="2200" b="1"/>
              <a:t>cloud consumer organizations are ultimately responsible for the security, integrity, and storage of their own data, even when it is held by an external cloud provider.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9"/>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Summary: Risks and Challenges</a:t>
            </a:r>
            <a:endParaRPr sz="3600"/>
          </a:p>
        </p:txBody>
      </p:sp>
      <p:sp>
        <p:nvSpPr>
          <p:cNvPr id="316" name="Google Shape;316;p49"/>
          <p:cNvSpPr txBox="1">
            <a:spLocks noGrp="1"/>
          </p:cNvSpPr>
          <p:nvPr>
            <p:ph type="body" idx="1"/>
          </p:nvPr>
        </p:nvSpPr>
        <p:spPr>
          <a:xfrm>
            <a:off x="395536" y="836712"/>
            <a:ext cx="8352928"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Cloud environments can introduce distinct security challenges, some of which pertain to </a:t>
            </a:r>
            <a:r>
              <a:rPr lang="en-IN" sz="2400" b="1"/>
              <a:t>overlapping</a:t>
            </a:r>
            <a:r>
              <a:rPr lang="en-IN" sz="2400"/>
              <a:t> trust boundaries imposed by a cloud provider sharing IT resources with multiple cloud consumers.</a:t>
            </a:r>
            <a:endParaRPr/>
          </a:p>
          <a:p>
            <a:pPr marL="342900" lvl="0" indent="-342900" algn="just" rtl="0">
              <a:spcBef>
                <a:spcPts val="480"/>
              </a:spcBef>
              <a:spcAft>
                <a:spcPts val="0"/>
              </a:spcAft>
              <a:buClr>
                <a:schemeClr val="dk1"/>
              </a:buClr>
              <a:buSzPts val="2400"/>
              <a:buChar char="•"/>
            </a:pPr>
            <a:r>
              <a:rPr lang="en-IN" sz="2400"/>
              <a:t>A cloud consumer’s </a:t>
            </a:r>
            <a:r>
              <a:rPr lang="en-IN" sz="2400" b="1"/>
              <a:t>operational governance </a:t>
            </a:r>
            <a:r>
              <a:rPr lang="en-IN" sz="2400"/>
              <a:t>can be limited within cloud environments due to the control exercised by a cloud provider over its platforms.</a:t>
            </a:r>
            <a:endParaRPr/>
          </a:p>
          <a:p>
            <a:pPr marL="342900" lvl="0" indent="-342900" algn="just" rtl="0">
              <a:spcBef>
                <a:spcPts val="480"/>
              </a:spcBef>
              <a:spcAft>
                <a:spcPts val="0"/>
              </a:spcAft>
              <a:buClr>
                <a:schemeClr val="dk1"/>
              </a:buClr>
              <a:buSzPts val="2400"/>
              <a:buChar char="•"/>
            </a:pPr>
            <a:r>
              <a:rPr lang="en-IN" sz="2400"/>
              <a:t>The </a:t>
            </a:r>
            <a:r>
              <a:rPr lang="en-IN" sz="2400" b="1"/>
              <a:t>portability </a:t>
            </a:r>
            <a:r>
              <a:rPr lang="en-IN" sz="2400"/>
              <a:t>of cloud-based IT resources can be inhibited by dependencies upon proprietary characteristics imposed by a cloud.</a:t>
            </a:r>
            <a:endParaRPr/>
          </a:p>
          <a:p>
            <a:pPr marL="342900" lvl="0" indent="-342900" algn="just" rtl="0">
              <a:spcBef>
                <a:spcPts val="480"/>
              </a:spcBef>
              <a:spcAft>
                <a:spcPts val="0"/>
              </a:spcAft>
              <a:buClr>
                <a:schemeClr val="dk1"/>
              </a:buClr>
              <a:buSzPts val="2400"/>
              <a:buChar char="•"/>
            </a:pPr>
            <a:r>
              <a:rPr lang="en-IN" sz="2400"/>
              <a:t>The </a:t>
            </a:r>
            <a:r>
              <a:rPr lang="en-IN" sz="2400" b="1"/>
              <a:t>geographical location </a:t>
            </a:r>
            <a:r>
              <a:rPr lang="en-IN" sz="2400"/>
              <a:t>of data and IT resources can be out of a cloud consumer’s control when hosted by a third-party cloud provider. </a:t>
            </a:r>
            <a:endParaRPr/>
          </a:p>
          <a:p>
            <a:pPr marL="342900" lvl="0" indent="-342900" algn="just" rtl="0">
              <a:spcBef>
                <a:spcPts val="480"/>
              </a:spcBef>
              <a:spcAft>
                <a:spcPts val="0"/>
              </a:spcAft>
              <a:buClr>
                <a:schemeClr val="dk1"/>
              </a:buClr>
              <a:buSzPts val="2400"/>
              <a:buChar char="•"/>
            </a:pPr>
            <a:r>
              <a:rPr lang="en-IN" sz="2400"/>
              <a:t>This can introduce various legal and regulatory compliance concerns.</a:t>
            </a:r>
            <a:endParaRPr sz="2200"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50"/>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22" name="Google Shape;322;p50"/>
          <p:cNvSpPr txBox="1">
            <a:spLocks noGrp="1"/>
          </p:cNvSpPr>
          <p:nvPr>
            <p:ph type="body" idx="1"/>
          </p:nvPr>
        </p:nvSpPr>
        <p:spPr>
          <a:xfrm>
            <a:off x="395536" y="836712"/>
            <a:ext cx="8352928" cy="49294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IN" sz="2800"/>
              <a:t>Roles and Boundaries:</a:t>
            </a:r>
            <a:endParaRPr/>
          </a:p>
          <a:p>
            <a:pPr marL="342900" lvl="0" indent="-342900" algn="just" rtl="0">
              <a:spcBef>
                <a:spcPts val="480"/>
              </a:spcBef>
              <a:spcAft>
                <a:spcPts val="0"/>
              </a:spcAft>
              <a:buClr>
                <a:schemeClr val="dk1"/>
              </a:buClr>
              <a:buSzPts val="2400"/>
              <a:buChar char="•"/>
            </a:pPr>
            <a:r>
              <a:rPr lang="en-IN" sz="2400"/>
              <a:t>Organizations and humans can assume different types of pre-defined roles depending on how they relate to and / or interact with a cloud and its hosted IT resources. Each of  the upcoming roles participants in and carries out responsibilities in relation to cloud-based activity.</a:t>
            </a:r>
            <a:endParaRPr/>
          </a:p>
          <a:p>
            <a:pPr marL="342900" lvl="0" indent="-342900" algn="just" rtl="0">
              <a:spcBef>
                <a:spcPts val="480"/>
              </a:spcBef>
              <a:spcAft>
                <a:spcPts val="0"/>
              </a:spcAft>
              <a:buClr>
                <a:schemeClr val="dk1"/>
              </a:buClr>
              <a:buSzPts val="2400"/>
              <a:buChar char="•"/>
            </a:pPr>
            <a:r>
              <a:rPr lang="en-IN" sz="2400" b="1"/>
              <a:t>Cloud Provider: </a:t>
            </a:r>
            <a:r>
              <a:rPr lang="en-IN" sz="2400"/>
              <a:t>The organization that provides cloud-based IT resources is the </a:t>
            </a:r>
            <a:r>
              <a:rPr lang="en-IN" sz="2400" i="1"/>
              <a:t>cloud provider. </a:t>
            </a:r>
            <a:endParaRPr/>
          </a:p>
          <a:p>
            <a:pPr marL="342900" lvl="0" indent="-342900" algn="just" rtl="0">
              <a:spcBef>
                <a:spcPts val="480"/>
              </a:spcBef>
              <a:spcAft>
                <a:spcPts val="0"/>
              </a:spcAft>
              <a:buClr>
                <a:schemeClr val="dk1"/>
              </a:buClr>
              <a:buSzPts val="2400"/>
              <a:buChar char="•"/>
            </a:pPr>
            <a:r>
              <a:rPr lang="en-IN" sz="2400"/>
              <a:t>Cloud providers normally own the IT resources that are made available for lease by cloud consumers; however, some cloud providers also “resell” IT resources leased from other cloud providers.</a:t>
            </a:r>
            <a:endParaRPr sz="2400"/>
          </a:p>
          <a:p>
            <a:pPr marL="342900" lvl="0" indent="-215900" algn="just" rtl="0">
              <a:spcBef>
                <a:spcPts val="400"/>
              </a:spcBef>
              <a:spcAft>
                <a:spcPts val="0"/>
              </a:spcAft>
              <a:buClr>
                <a:schemeClr val="dk1"/>
              </a:buClr>
              <a:buSzPts val="2000"/>
              <a:buNone/>
            </a:pPr>
            <a:endParaRPr sz="20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51"/>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28" name="Google Shape;328;p51"/>
          <p:cNvSpPr txBox="1">
            <a:spLocks noGrp="1"/>
          </p:cNvSpPr>
          <p:nvPr>
            <p:ph type="body" idx="1"/>
          </p:nvPr>
        </p:nvSpPr>
        <p:spPr>
          <a:xfrm>
            <a:off x="395536" y="836712"/>
            <a:ext cx="8352928" cy="492941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800"/>
              <a:buChar char="•"/>
            </a:pPr>
            <a:r>
              <a:rPr lang="en-IN" sz="2800"/>
              <a:t>Roles and Boundaries:</a:t>
            </a:r>
            <a:endParaRPr/>
          </a:p>
          <a:p>
            <a:pPr marL="342900" lvl="0" indent="-342900" algn="just" rtl="0">
              <a:spcBef>
                <a:spcPts val="480"/>
              </a:spcBef>
              <a:spcAft>
                <a:spcPts val="0"/>
              </a:spcAft>
              <a:buClr>
                <a:schemeClr val="dk1"/>
              </a:buClr>
              <a:buSzPts val="2400"/>
              <a:buChar char="•"/>
            </a:pPr>
            <a:r>
              <a:rPr lang="en-IN" sz="2400"/>
              <a:t>Organizations and humans can assume different types of pre-defined roles depending on how they relate to and / or interact with a cloud and its hosted IT resources. Each of  the upcoming roles participants in and carries out responsibilities in relation to cloud-based activity.</a:t>
            </a:r>
            <a:endParaRPr/>
          </a:p>
          <a:p>
            <a:pPr marL="342900" lvl="0" indent="-342900" algn="just" rtl="0">
              <a:spcBef>
                <a:spcPts val="480"/>
              </a:spcBef>
              <a:spcAft>
                <a:spcPts val="0"/>
              </a:spcAft>
              <a:buClr>
                <a:schemeClr val="dk1"/>
              </a:buClr>
              <a:buSzPts val="2400"/>
              <a:buChar char="•"/>
            </a:pPr>
            <a:r>
              <a:rPr lang="en-IN" sz="2400" b="1"/>
              <a:t>Cloud Provider: </a:t>
            </a:r>
            <a:r>
              <a:rPr lang="en-IN" sz="2400"/>
              <a:t>The organization that provides cloud-based IT resources is the </a:t>
            </a:r>
            <a:r>
              <a:rPr lang="en-IN" sz="2400" i="1"/>
              <a:t>cloud provider. </a:t>
            </a:r>
            <a:endParaRPr/>
          </a:p>
          <a:p>
            <a:pPr marL="342900" lvl="0" indent="-342900" algn="just" rtl="0">
              <a:spcBef>
                <a:spcPts val="480"/>
              </a:spcBef>
              <a:spcAft>
                <a:spcPts val="0"/>
              </a:spcAft>
              <a:buClr>
                <a:schemeClr val="dk1"/>
              </a:buClr>
              <a:buSzPts val="2400"/>
              <a:buChar char="•"/>
            </a:pPr>
            <a:r>
              <a:rPr lang="en-IN" sz="2400"/>
              <a:t>Cloud providers normally own the IT resources that are made available for lease by cloud consumers; however, some cloud providers also “resell” IT resources leased from other cloud providers.</a:t>
            </a:r>
            <a:endParaRPr sz="2400"/>
          </a:p>
          <a:p>
            <a:pPr marL="342900" lvl="0" indent="-215900" algn="just" rtl="0">
              <a:spcBef>
                <a:spcPts val="400"/>
              </a:spcBef>
              <a:spcAft>
                <a:spcPts val="0"/>
              </a:spcAft>
              <a:buClr>
                <a:schemeClr val="dk1"/>
              </a:buClr>
              <a:buSzPts val="2000"/>
              <a:buNone/>
            </a:pP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Course Contents</a:t>
            </a:r>
            <a:endParaRPr/>
          </a:p>
        </p:txBody>
      </p:sp>
      <p:sp>
        <p:nvSpPr>
          <p:cNvPr id="107" name="Google Shape;107;p16"/>
          <p:cNvSpPr txBox="1">
            <a:spLocks noGrp="1"/>
          </p:cNvSpPr>
          <p:nvPr>
            <p:ph type="body" idx="1"/>
          </p:nvPr>
        </p:nvSpPr>
        <p:spPr>
          <a:xfrm>
            <a:off x="323528" y="980728"/>
            <a:ext cx="8229600" cy="485740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600"/>
              <a:buChar char="•"/>
            </a:pPr>
            <a:r>
              <a:rPr lang="en-IN" sz="1600" b="1"/>
              <a:t>UNIT –IV CLOUD SECURITY AND ISSUES 			06 Hours</a:t>
            </a:r>
            <a:endParaRPr sz="1600"/>
          </a:p>
          <a:p>
            <a:pPr marL="342900" lvl="0" indent="-342900" algn="just" rtl="0">
              <a:spcBef>
                <a:spcPts val="320"/>
              </a:spcBef>
              <a:spcAft>
                <a:spcPts val="0"/>
              </a:spcAft>
              <a:buClr>
                <a:schemeClr val="dk1"/>
              </a:buClr>
              <a:buSzPts val="1600"/>
              <a:buChar char="•"/>
            </a:pPr>
            <a:r>
              <a:rPr lang="en-IN" sz="1600"/>
              <a:t>Basic Terms and Concepts, Threat Agents, Cloud Security Threats and Attacks, Additional Considerations.</a:t>
            </a:r>
            <a:endParaRPr sz="1600"/>
          </a:p>
          <a:p>
            <a:pPr marL="342900" lvl="0" indent="-342900" algn="just" rtl="0">
              <a:spcBef>
                <a:spcPts val="320"/>
              </a:spcBef>
              <a:spcAft>
                <a:spcPts val="0"/>
              </a:spcAft>
              <a:buClr>
                <a:schemeClr val="dk1"/>
              </a:buClr>
              <a:buSzPts val="1600"/>
              <a:buChar char="•"/>
            </a:pPr>
            <a:r>
              <a:rPr lang="en-IN" sz="1600"/>
              <a:t>Cloud Security Mechanisms: Encryption, Hashing, Digital Signature, Public Key Infrastructure (PKI), Identity and Access Management (IAM), Single Sign-On (SSO), Hardened Virtual Server Images.</a:t>
            </a:r>
            <a:endParaRPr sz="1600"/>
          </a:p>
          <a:p>
            <a:pPr marL="342900" lvl="0" indent="-342900" algn="just" rtl="0">
              <a:spcBef>
                <a:spcPts val="320"/>
              </a:spcBef>
              <a:spcAft>
                <a:spcPts val="0"/>
              </a:spcAft>
              <a:buClr>
                <a:schemeClr val="dk1"/>
              </a:buClr>
              <a:buSzPts val="1600"/>
              <a:buChar char="•"/>
            </a:pPr>
            <a:r>
              <a:rPr lang="en-IN" sz="1600"/>
              <a:t>Cloud Issues: Stability, Partner Quality, Longevity, Business Continuity, Service-Level Agreements,  Agreeing on the Service of Clouds, Solving Problems, Quality of Service, Regulatory Issues and Accountability.</a:t>
            </a:r>
            <a:endParaRPr sz="1600"/>
          </a:p>
          <a:p>
            <a:pPr marL="342900" lvl="0" indent="-342900" algn="just" rtl="0">
              <a:spcBef>
                <a:spcPts val="320"/>
              </a:spcBef>
              <a:spcAft>
                <a:spcPts val="0"/>
              </a:spcAft>
              <a:buClr>
                <a:schemeClr val="dk1"/>
              </a:buClr>
              <a:buSzPts val="1600"/>
              <a:buChar char="•"/>
            </a:pPr>
            <a:r>
              <a:rPr lang="en-IN" sz="1600" b="1"/>
              <a:t>UNIT – V UBIQUITOUS CLOUDS AND THE INTERNET OF THINGS 	06 Hours</a:t>
            </a:r>
            <a:endParaRPr sz="1600"/>
          </a:p>
          <a:p>
            <a:pPr marL="342900" lvl="0" indent="-342900" algn="just" rtl="0">
              <a:spcBef>
                <a:spcPts val="320"/>
              </a:spcBef>
              <a:spcAft>
                <a:spcPts val="0"/>
              </a:spcAft>
              <a:buClr>
                <a:schemeClr val="dk1"/>
              </a:buClr>
              <a:buSzPts val="1600"/>
              <a:buChar char="•"/>
            </a:pPr>
            <a:r>
              <a:rPr lang="en-IN" sz="1600"/>
              <a:t>Cloud Trends in Supporting Ubiquitous Computing, Performance of Distributed Systems and the Cloud, Enabling Technologies for the Internet of Things (RFID, Sensor Networks and ZigBee Technology, GPS), Innovative Applications of the Internet of Things (Smart Buildings and Smart Power Grid, Retailing and Supply-Chain Management, Cyber-Physical System), Online Social and Professional Networking.</a:t>
            </a:r>
            <a:endParaRPr sz="1600"/>
          </a:p>
          <a:p>
            <a:pPr marL="342900" lvl="0" indent="-342900" algn="just" rtl="0">
              <a:spcBef>
                <a:spcPts val="320"/>
              </a:spcBef>
              <a:spcAft>
                <a:spcPts val="0"/>
              </a:spcAft>
              <a:buClr>
                <a:schemeClr val="dk1"/>
              </a:buClr>
              <a:buSzPts val="1600"/>
              <a:buChar char="•"/>
            </a:pPr>
            <a:r>
              <a:rPr lang="en-IN" sz="1600" b="1"/>
              <a:t>UNIT – VI FUTURE OF CLOUD COMPUTING 			06 Hours</a:t>
            </a:r>
            <a:endParaRPr sz="1600"/>
          </a:p>
          <a:p>
            <a:pPr marL="342900" lvl="0" indent="-342900" algn="just" rtl="0">
              <a:spcBef>
                <a:spcPts val="320"/>
              </a:spcBef>
              <a:spcAft>
                <a:spcPts val="0"/>
              </a:spcAft>
              <a:buClr>
                <a:schemeClr val="dk1"/>
              </a:buClr>
              <a:buSzPts val="1600"/>
              <a:buChar char="•"/>
            </a:pPr>
            <a:r>
              <a:rPr lang="en-IN" sz="1600"/>
              <a:t>How the Cloud Will Change Operating Systems, Location-Aware Applications, Intelligent Fabrics, Paints, and More, The Future of Cloud TV, Future of Cloud-Based Smart Devices, Faster Time to Market for Software Applications, Home-Based Cloud Computing, Mobile Cloud, Autonomic Cloud Engine, Multimedia Cloud, Energy Aware Cloud Computing, Jungle Computing. Docker at a Glance: Process Simplification, Broad Support and Adoption, Architecture, Getting the Most from Docker, The Docker Workflow.</a:t>
            </a:r>
            <a:endParaRPr sz="1600"/>
          </a:p>
          <a:p>
            <a:pPr marL="342900" lvl="0" indent="-241300" algn="just" rtl="0">
              <a:spcBef>
                <a:spcPts val="320"/>
              </a:spcBef>
              <a:spcAft>
                <a:spcPts val="0"/>
              </a:spcAft>
              <a:buClr>
                <a:schemeClr val="dk1"/>
              </a:buClr>
              <a:buSzPts val="1600"/>
              <a:buNone/>
            </a:pP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52"/>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34" name="Google Shape;334;p52"/>
          <p:cNvSpPr txBox="1">
            <a:spLocks noGrp="1"/>
          </p:cNvSpPr>
          <p:nvPr>
            <p:ph type="body" idx="1"/>
          </p:nvPr>
        </p:nvSpPr>
        <p:spPr>
          <a:xfrm>
            <a:off x="395536" y="836712"/>
            <a:ext cx="8352928"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Cloud consumer: </a:t>
            </a:r>
            <a:r>
              <a:rPr lang="en-IN" sz="2200"/>
              <a:t>An organization (or a human) that has a formal contract or arrangement with a cloud provider to use IT resources made available by the cloud provider. Specifically, the cloud consumer uses a cloud service consumer to access a cloud service.</a:t>
            </a:r>
            <a:endParaRPr/>
          </a:p>
        </p:txBody>
      </p:sp>
      <p:pic>
        <p:nvPicPr>
          <p:cNvPr id="335" name="Google Shape;335;p52"/>
          <p:cNvPicPr preferRelativeResize="0"/>
          <p:nvPr/>
        </p:nvPicPr>
        <p:blipFill rotWithShape="1">
          <a:blip r:embed="rId3">
            <a:alphaModFix/>
          </a:blip>
          <a:srcRect/>
          <a:stretch/>
        </p:blipFill>
        <p:spPr>
          <a:xfrm>
            <a:off x="611560" y="2204864"/>
            <a:ext cx="7896225" cy="4429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3"/>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41" name="Google Shape;341;p53"/>
          <p:cNvSpPr txBox="1">
            <a:spLocks noGrp="1"/>
          </p:cNvSpPr>
          <p:nvPr>
            <p:ph type="body" idx="1"/>
          </p:nvPr>
        </p:nvSpPr>
        <p:spPr>
          <a:xfrm>
            <a:off x="251520" y="836712"/>
            <a:ext cx="8496944"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Cloud Service Owner : </a:t>
            </a:r>
            <a:r>
              <a:rPr lang="en-IN" sz="2400"/>
              <a:t>The person or organization that legally owns a cloud service is called a</a:t>
            </a:r>
            <a:r>
              <a:rPr lang="en-IN" sz="2400" b="1"/>
              <a:t> </a:t>
            </a:r>
            <a:r>
              <a:rPr lang="en-IN" sz="2400" b="1" i="1"/>
              <a:t>cloud service owner.</a:t>
            </a:r>
            <a:r>
              <a:rPr lang="en-IN" sz="2400" i="1"/>
              <a:t> </a:t>
            </a:r>
            <a:r>
              <a:rPr lang="en-IN" sz="2400"/>
              <a:t>The cloud service owner can be the cloud consumer, or the cloud provider that owns the cloud within which the cloud service resides.</a:t>
            </a:r>
            <a:endParaRPr/>
          </a:p>
          <a:p>
            <a:pPr marL="342900" lvl="0" indent="-203200" algn="just" rtl="0">
              <a:spcBef>
                <a:spcPts val="440"/>
              </a:spcBef>
              <a:spcAft>
                <a:spcPts val="0"/>
              </a:spcAft>
              <a:buClr>
                <a:schemeClr val="dk1"/>
              </a:buClr>
              <a:buSzPts val="2200"/>
              <a:buNone/>
            </a:pPr>
            <a:endParaRPr sz="2200"/>
          </a:p>
        </p:txBody>
      </p:sp>
      <p:pic>
        <p:nvPicPr>
          <p:cNvPr id="342" name="Google Shape;342;p53"/>
          <p:cNvPicPr preferRelativeResize="0"/>
          <p:nvPr/>
        </p:nvPicPr>
        <p:blipFill rotWithShape="1">
          <a:blip r:embed="rId3">
            <a:alphaModFix/>
          </a:blip>
          <a:srcRect/>
          <a:stretch/>
        </p:blipFill>
        <p:spPr>
          <a:xfrm>
            <a:off x="1043608" y="2348880"/>
            <a:ext cx="6924675" cy="3695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4"/>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48" name="Google Shape;348;p54"/>
          <p:cNvSpPr txBox="1">
            <a:spLocks noGrp="1"/>
          </p:cNvSpPr>
          <p:nvPr>
            <p:ph type="body" idx="1"/>
          </p:nvPr>
        </p:nvSpPr>
        <p:spPr>
          <a:xfrm>
            <a:off x="251520" y="836712"/>
            <a:ext cx="8496944"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Several cloud consumer organizations develop and deploy cloud services in clouds owned by other parties for the purpose of making the cloud services available to the general public.</a:t>
            </a:r>
            <a:endParaRPr sz="2200"/>
          </a:p>
        </p:txBody>
      </p:sp>
      <p:pic>
        <p:nvPicPr>
          <p:cNvPr id="349" name="Google Shape;349;p54"/>
          <p:cNvPicPr preferRelativeResize="0"/>
          <p:nvPr/>
        </p:nvPicPr>
        <p:blipFill rotWithShape="1">
          <a:blip r:embed="rId3">
            <a:alphaModFix/>
          </a:blip>
          <a:srcRect/>
          <a:stretch/>
        </p:blipFill>
        <p:spPr>
          <a:xfrm>
            <a:off x="1115616" y="2498179"/>
            <a:ext cx="6553200" cy="3667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5"/>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55" name="Google Shape;355;p55"/>
          <p:cNvSpPr txBox="1">
            <a:spLocks noGrp="1"/>
          </p:cNvSpPr>
          <p:nvPr>
            <p:ph type="body" idx="1"/>
          </p:nvPr>
        </p:nvSpPr>
        <p:spPr>
          <a:xfrm>
            <a:off x="251520" y="836712"/>
            <a:ext cx="8496944" cy="492941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Cloud Resource Administrator : </a:t>
            </a:r>
            <a:r>
              <a:rPr lang="en-IN" sz="2400"/>
              <a:t>A cloud resource administrator is the person or organization responsible for administering a cloud-based IT resource (including cloud services). The cloud resource administrator can be (or belong to) the cloud consumer or cloud provider of the cloud within which the cloud service resides. </a:t>
            </a:r>
            <a:endParaRPr/>
          </a:p>
          <a:p>
            <a:pPr marL="342900" lvl="0" indent="-342900" algn="just" rtl="0">
              <a:spcBef>
                <a:spcPts val="480"/>
              </a:spcBef>
              <a:spcAft>
                <a:spcPts val="0"/>
              </a:spcAft>
              <a:buClr>
                <a:schemeClr val="dk1"/>
              </a:buClr>
              <a:buSzPts val="2400"/>
              <a:buChar char="•"/>
            </a:pPr>
            <a:r>
              <a:rPr lang="en-IN" sz="2400"/>
              <a:t>It can be (or belong to) a third-party organization contracted to administer the cloud-based IT resource.  For example, a cloud service owner can contract a cloud resource administrator to administer a cloud service (Figures).</a:t>
            </a:r>
            <a:endParaRPr sz="2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6"/>
          <p:cNvSpPr txBox="1">
            <a:spLocks noGrp="1"/>
          </p:cNvSpPr>
          <p:nvPr>
            <p:ph type="title"/>
          </p:nvPr>
        </p:nvSpPr>
        <p:spPr>
          <a:xfrm>
            <a:off x="457200" y="-171400"/>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Fundamental Concepts and Models</a:t>
            </a:r>
            <a:endParaRPr sz="3600"/>
          </a:p>
        </p:txBody>
      </p:sp>
      <p:sp>
        <p:nvSpPr>
          <p:cNvPr id="361" name="Google Shape;361;p5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362" name="Google Shape;362;p56"/>
          <p:cNvPicPr preferRelativeResize="0"/>
          <p:nvPr/>
        </p:nvPicPr>
        <p:blipFill rotWithShape="1">
          <a:blip r:embed="rId3">
            <a:alphaModFix/>
          </a:blip>
          <a:srcRect/>
          <a:stretch/>
        </p:blipFill>
        <p:spPr>
          <a:xfrm>
            <a:off x="539552" y="764704"/>
            <a:ext cx="4619625" cy="2914650"/>
          </a:xfrm>
          <a:prstGeom prst="rect">
            <a:avLst/>
          </a:prstGeom>
          <a:noFill/>
          <a:ln>
            <a:noFill/>
          </a:ln>
        </p:spPr>
      </p:pic>
      <p:pic>
        <p:nvPicPr>
          <p:cNvPr id="363" name="Google Shape;363;p56"/>
          <p:cNvPicPr preferRelativeResize="0"/>
          <p:nvPr/>
        </p:nvPicPr>
        <p:blipFill rotWithShape="1">
          <a:blip r:embed="rId4">
            <a:alphaModFix/>
          </a:blip>
          <a:srcRect/>
          <a:stretch/>
        </p:blipFill>
        <p:spPr>
          <a:xfrm>
            <a:off x="4211960" y="3717032"/>
            <a:ext cx="4648200" cy="24098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57"/>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Additional Roles</a:t>
            </a:r>
            <a:endParaRPr sz="3600"/>
          </a:p>
        </p:txBody>
      </p:sp>
      <p:sp>
        <p:nvSpPr>
          <p:cNvPr id="369" name="Google Shape;369;p57"/>
          <p:cNvSpPr txBox="1">
            <a:spLocks noGrp="1"/>
          </p:cNvSpPr>
          <p:nvPr>
            <p:ph type="body" idx="1"/>
          </p:nvPr>
        </p:nvSpPr>
        <p:spPr>
          <a:xfrm>
            <a:off x="251520" y="1052736"/>
            <a:ext cx="8435280" cy="507342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The NIST Cloud Computing Reference Architecture defines the following supplementary roles: </a:t>
            </a:r>
            <a:endParaRPr/>
          </a:p>
          <a:p>
            <a:pPr marL="342900" lvl="0" indent="-342900" algn="just" rtl="0">
              <a:spcBef>
                <a:spcPts val="440"/>
              </a:spcBef>
              <a:spcAft>
                <a:spcPts val="0"/>
              </a:spcAft>
              <a:buClr>
                <a:schemeClr val="dk1"/>
              </a:buClr>
              <a:buSzPts val="2200"/>
              <a:buChar char="•"/>
            </a:pPr>
            <a:r>
              <a:rPr lang="en-IN" sz="2200" b="1"/>
              <a:t>Cloud Auditor </a:t>
            </a:r>
            <a:r>
              <a:rPr lang="en-IN" sz="2200"/>
              <a:t>– A third-party (often accredited) that conducts independent assessments of cloud environments assumes the role of the cloud auditor. The main purpose of the cloud auditor role is to provide an unbiased assessment (and possible endorsement) of a cloud environment to help strengthen the trust relationship between cloud consumers and cloud providers. </a:t>
            </a:r>
            <a:endParaRPr/>
          </a:p>
          <a:p>
            <a:pPr marL="342900" lvl="0" indent="-342900" algn="just" rtl="0">
              <a:spcBef>
                <a:spcPts val="440"/>
              </a:spcBef>
              <a:spcAft>
                <a:spcPts val="0"/>
              </a:spcAft>
              <a:buClr>
                <a:schemeClr val="dk1"/>
              </a:buClr>
              <a:buSzPts val="2200"/>
              <a:buChar char="•"/>
            </a:pPr>
            <a:r>
              <a:rPr lang="en-IN" sz="2200" b="1"/>
              <a:t>Cloud Broker</a:t>
            </a:r>
            <a:r>
              <a:rPr lang="en-IN" sz="2200"/>
              <a:t> – This role is assumed by a party that assumes the responsibility of managing and negotiating the usage of cloud services between cloud consumers and cloud providers. </a:t>
            </a:r>
            <a:endParaRPr/>
          </a:p>
          <a:p>
            <a:pPr marL="342900" lvl="0" indent="-342900" algn="just" rtl="0">
              <a:spcBef>
                <a:spcPts val="440"/>
              </a:spcBef>
              <a:spcAft>
                <a:spcPts val="0"/>
              </a:spcAft>
              <a:buClr>
                <a:schemeClr val="dk1"/>
              </a:buClr>
              <a:buSzPts val="2200"/>
              <a:buChar char="•"/>
            </a:pPr>
            <a:r>
              <a:rPr lang="en-IN" sz="2200" b="1"/>
              <a:t>Cloud Carrier</a:t>
            </a:r>
            <a:r>
              <a:rPr lang="en-IN" sz="2200"/>
              <a:t> – The party responsible for providing the wire-level connectivity between cloud consumers and cloud providers assumes the role of the cloud carrier. This role is often assumed by network and telecommunication providers. </a:t>
            </a:r>
            <a:endParaRPr sz="2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Organizational Boundary</a:t>
            </a:r>
            <a:endParaRPr sz="3600"/>
          </a:p>
        </p:txBody>
      </p:sp>
      <p:sp>
        <p:nvSpPr>
          <p:cNvPr id="375" name="Google Shape;375;p5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An organizational boundary represents the physical perimeter that surrounds a set of IT resources that are owned and governed by an organization. </a:t>
            </a:r>
            <a:endParaRPr/>
          </a:p>
          <a:p>
            <a:pPr marL="342900" lvl="0" indent="-342900" algn="just" rtl="0">
              <a:spcBef>
                <a:spcPts val="440"/>
              </a:spcBef>
              <a:spcAft>
                <a:spcPts val="0"/>
              </a:spcAft>
              <a:buClr>
                <a:schemeClr val="dk1"/>
              </a:buClr>
              <a:buSzPts val="2200"/>
              <a:buChar char="•"/>
            </a:pPr>
            <a:r>
              <a:rPr lang="en-IN" sz="2200"/>
              <a:t>The organizational boundary does not represent the boundary of an actual organization, only an organizational set of IT assets and IT resources. Similarly, clouds have an organizational boundary (Fig.).</a:t>
            </a:r>
            <a:endParaRPr sz="2200"/>
          </a:p>
        </p:txBody>
      </p:sp>
      <p:pic>
        <p:nvPicPr>
          <p:cNvPr id="376" name="Google Shape;376;p58"/>
          <p:cNvPicPr preferRelativeResize="0"/>
          <p:nvPr/>
        </p:nvPicPr>
        <p:blipFill rotWithShape="1">
          <a:blip r:embed="rId3">
            <a:alphaModFix/>
          </a:blip>
          <a:srcRect/>
          <a:stretch/>
        </p:blipFill>
        <p:spPr>
          <a:xfrm>
            <a:off x="2123728" y="3861047"/>
            <a:ext cx="4968552" cy="267126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Trust Boundary</a:t>
            </a:r>
            <a:endParaRPr sz="3600"/>
          </a:p>
        </p:txBody>
      </p:sp>
      <p:sp>
        <p:nvSpPr>
          <p:cNvPr id="382" name="Google Shape;382;p59"/>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When an organization assumes the role of cloud consumer to access cloud-based IT resources, it needs to extend its trust beyond the physical boundary of the organization to include parts of the cloud environment. </a:t>
            </a:r>
            <a:endParaRPr/>
          </a:p>
          <a:p>
            <a:pPr marL="342900" lvl="0" indent="-342900" algn="just" rtl="0">
              <a:spcBef>
                <a:spcPts val="440"/>
              </a:spcBef>
              <a:spcAft>
                <a:spcPts val="0"/>
              </a:spcAft>
              <a:buClr>
                <a:schemeClr val="dk1"/>
              </a:buClr>
              <a:buSzPts val="2200"/>
              <a:buChar char="•"/>
            </a:pPr>
            <a:r>
              <a:rPr lang="en-IN" sz="2200"/>
              <a:t>A trust boundary is a logical perimeter that typically spans beyond physical boundaries to represent the extent to which IT resources are trusted (Figure). When analyzing cloud environments, the trust boundary is most frequently associated with the trust issued by the organization acting as the cloud consumer.</a:t>
            </a:r>
            <a:endParaRPr sz="2200"/>
          </a:p>
        </p:txBody>
      </p:sp>
      <p:pic>
        <p:nvPicPr>
          <p:cNvPr id="383" name="Google Shape;383;p59"/>
          <p:cNvPicPr preferRelativeResize="0"/>
          <p:nvPr/>
        </p:nvPicPr>
        <p:blipFill rotWithShape="1">
          <a:blip r:embed="rId3">
            <a:alphaModFix/>
          </a:blip>
          <a:srcRect/>
          <a:stretch/>
        </p:blipFill>
        <p:spPr>
          <a:xfrm>
            <a:off x="1979712" y="4182194"/>
            <a:ext cx="4898132" cy="2489546"/>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60"/>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Summary: Roles</a:t>
            </a:r>
            <a:endParaRPr sz="3600"/>
          </a:p>
        </p:txBody>
      </p:sp>
      <p:sp>
        <p:nvSpPr>
          <p:cNvPr id="389" name="Google Shape;389;p60"/>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dirty="0"/>
              <a:t>Common roles associated with cloud-based interaction and relationships include the cloud provider, cloud consumer, cloud service owner, and cloud resource administrator. </a:t>
            </a:r>
            <a:endParaRPr dirty="0"/>
          </a:p>
          <a:p>
            <a:pPr marL="342900" lvl="0" indent="-342900" algn="just" rtl="0">
              <a:spcBef>
                <a:spcPts val="480"/>
              </a:spcBef>
              <a:spcAft>
                <a:spcPts val="0"/>
              </a:spcAft>
              <a:buClr>
                <a:schemeClr val="dk1"/>
              </a:buClr>
              <a:buSzPts val="2400"/>
              <a:buChar char="•"/>
            </a:pPr>
            <a:r>
              <a:rPr lang="en-IN" sz="2400" dirty="0"/>
              <a:t>An organizational boundary represents the physical scope of IT resources owned and governed by an </a:t>
            </a:r>
            <a:r>
              <a:rPr lang="en-IN" sz="2400"/>
              <a:t>organization.</a:t>
            </a:r>
            <a:endParaRPr sz="22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61"/>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395" name="Google Shape;395;p61"/>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None/>
            </a:pPr>
            <a:r>
              <a:rPr lang="en-IN" sz="2400"/>
              <a:t>The following six specific characteristics are common to the majority of cloud environments: </a:t>
            </a:r>
            <a:endParaRPr/>
          </a:p>
          <a:p>
            <a:pPr marL="342900" lvl="0" indent="-342900" algn="l" rtl="0">
              <a:spcBef>
                <a:spcPts val="480"/>
              </a:spcBef>
              <a:spcAft>
                <a:spcPts val="0"/>
              </a:spcAft>
              <a:buClr>
                <a:schemeClr val="dk1"/>
              </a:buClr>
              <a:buSzPts val="2400"/>
              <a:buChar char="•"/>
            </a:pPr>
            <a:r>
              <a:rPr lang="en-IN" sz="2400"/>
              <a:t>on-demand usage </a:t>
            </a:r>
            <a:endParaRPr/>
          </a:p>
          <a:p>
            <a:pPr marL="342900" lvl="0" indent="-342900" algn="l" rtl="0">
              <a:spcBef>
                <a:spcPts val="480"/>
              </a:spcBef>
              <a:spcAft>
                <a:spcPts val="0"/>
              </a:spcAft>
              <a:buClr>
                <a:schemeClr val="dk1"/>
              </a:buClr>
              <a:buSzPts val="2400"/>
              <a:buChar char="•"/>
            </a:pPr>
            <a:r>
              <a:rPr lang="en-IN" sz="2400"/>
              <a:t>ubiquitous access </a:t>
            </a:r>
            <a:endParaRPr/>
          </a:p>
          <a:p>
            <a:pPr marL="342900" lvl="0" indent="-342900" algn="l" rtl="0">
              <a:spcBef>
                <a:spcPts val="480"/>
              </a:spcBef>
              <a:spcAft>
                <a:spcPts val="0"/>
              </a:spcAft>
              <a:buClr>
                <a:schemeClr val="dk1"/>
              </a:buClr>
              <a:buSzPts val="2400"/>
              <a:buChar char="•"/>
            </a:pPr>
            <a:r>
              <a:rPr lang="en-IN" sz="2400"/>
              <a:t>multitenancy (and resource pooling) </a:t>
            </a:r>
            <a:endParaRPr/>
          </a:p>
          <a:p>
            <a:pPr marL="342900" lvl="0" indent="-342900" algn="l" rtl="0">
              <a:spcBef>
                <a:spcPts val="480"/>
              </a:spcBef>
              <a:spcAft>
                <a:spcPts val="0"/>
              </a:spcAft>
              <a:buClr>
                <a:schemeClr val="dk1"/>
              </a:buClr>
              <a:buSzPts val="2400"/>
              <a:buChar char="•"/>
            </a:pPr>
            <a:r>
              <a:rPr lang="en-IN" sz="2400"/>
              <a:t>elasticity </a:t>
            </a:r>
            <a:endParaRPr/>
          </a:p>
          <a:p>
            <a:pPr marL="342900" lvl="0" indent="-342900" algn="l" rtl="0">
              <a:spcBef>
                <a:spcPts val="480"/>
              </a:spcBef>
              <a:spcAft>
                <a:spcPts val="0"/>
              </a:spcAft>
              <a:buClr>
                <a:schemeClr val="dk1"/>
              </a:buClr>
              <a:buSzPts val="2400"/>
              <a:buChar char="•"/>
            </a:pPr>
            <a:r>
              <a:rPr lang="en-IN" sz="2400"/>
              <a:t>measured usage </a:t>
            </a:r>
            <a:endParaRPr/>
          </a:p>
          <a:p>
            <a:pPr marL="342900" lvl="0" indent="-342900" algn="l" rtl="0">
              <a:spcBef>
                <a:spcPts val="480"/>
              </a:spcBef>
              <a:spcAft>
                <a:spcPts val="0"/>
              </a:spcAft>
              <a:buClr>
                <a:schemeClr val="dk1"/>
              </a:buClr>
              <a:buSzPts val="2400"/>
              <a:buChar char="•"/>
            </a:pPr>
            <a:r>
              <a:rPr lang="en-IN" sz="2400"/>
              <a:t>resiliency</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Fundamentals of Cloud Computing</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IN"/>
              <a:t>Origins and Influences, </a:t>
            </a:r>
            <a:endParaRPr/>
          </a:p>
          <a:p>
            <a:pPr marL="342900" lvl="0" indent="-342900" algn="l" rtl="0">
              <a:spcBef>
                <a:spcPts val="640"/>
              </a:spcBef>
              <a:spcAft>
                <a:spcPts val="0"/>
              </a:spcAft>
              <a:buClr>
                <a:schemeClr val="dk1"/>
              </a:buClr>
              <a:buSzPts val="3200"/>
              <a:buChar char="•"/>
            </a:pPr>
            <a:r>
              <a:rPr lang="en-IN"/>
              <a:t>Basic Concepts and Terminology, </a:t>
            </a:r>
            <a:endParaRPr/>
          </a:p>
          <a:p>
            <a:pPr marL="342900" lvl="0" indent="-342900" algn="l" rtl="0">
              <a:spcBef>
                <a:spcPts val="640"/>
              </a:spcBef>
              <a:spcAft>
                <a:spcPts val="0"/>
              </a:spcAft>
              <a:buClr>
                <a:schemeClr val="dk1"/>
              </a:buClr>
              <a:buSzPts val="3200"/>
              <a:buChar char="•"/>
            </a:pPr>
            <a:r>
              <a:rPr lang="en-IN"/>
              <a:t>Goals and Benefits, </a:t>
            </a:r>
            <a:endParaRPr/>
          </a:p>
          <a:p>
            <a:pPr marL="342900" lvl="0" indent="-342900" algn="l" rtl="0">
              <a:spcBef>
                <a:spcPts val="640"/>
              </a:spcBef>
              <a:spcAft>
                <a:spcPts val="0"/>
              </a:spcAft>
              <a:buClr>
                <a:schemeClr val="dk1"/>
              </a:buClr>
              <a:buSzPts val="3200"/>
              <a:buChar char="•"/>
            </a:pPr>
            <a:r>
              <a:rPr lang="en-IN"/>
              <a:t>Risks and Challenges, </a:t>
            </a:r>
            <a:endParaRPr/>
          </a:p>
          <a:p>
            <a:pPr marL="342900" lvl="0" indent="-342900" algn="l" rtl="0">
              <a:spcBef>
                <a:spcPts val="640"/>
              </a:spcBef>
              <a:spcAft>
                <a:spcPts val="0"/>
              </a:spcAft>
              <a:buClr>
                <a:schemeClr val="dk1"/>
              </a:buClr>
              <a:buSzPts val="3200"/>
              <a:buChar char="•"/>
            </a:pPr>
            <a:r>
              <a:rPr lang="en-IN"/>
              <a:t>Roles and Boundaries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62"/>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01" name="Google Shape;401;p62"/>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On-Demand Usage </a:t>
            </a:r>
            <a:endParaRPr/>
          </a:p>
          <a:p>
            <a:pPr marL="342900" lvl="0" indent="-342900" algn="just" rtl="0">
              <a:spcBef>
                <a:spcPts val="440"/>
              </a:spcBef>
              <a:spcAft>
                <a:spcPts val="0"/>
              </a:spcAft>
              <a:buClr>
                <a:schemeClr val="dk1"/>
              </a:buClr>
              <a:buSzPts val="2200"/>
              <a:buChar char="•"/>
            </a:pPr>
            <a:r>
              <a:rPr lang="en-IN" sz="2200"/>
              <a:t>A cloud consumer can unilaterally access cloud-based IT resources giving the cloud consumer the freedom to self-provision these IT resources. </a:t>
            </a:r>
            <a:endParaRPr/>
          </a:p>
          <a:p>
            <a:pPr marL="342900" lvl="0" indent="-342900" algn="just" rtl="0">
              <a:spcBef>
                <a:spcPts val="440"/>
              </a:spcBef>
              <a:spcAft>
                <a:spcPts val="0"/>
              </a:spcAft>
              <a:buClr>
                <a:schemeClr val="dk1"/>
              </a:buClr>
              <a:buSzPts val="2200"/>
              <a:buChar char="•"/>
            </a:pPr>
            <a:r>
              <a:rPr lang="en-IN" sz="2200"/>
              <a:t>Once configured, usage of the self-provisioned IT resources can be automated, requiring no further human involvement by the cloud consumer or cloud provider. This results in an </a:t>
            </a:r>
            <a:r>
              <a:rPr lang="en-IN" sz="2200" i="1"/>
              <a:t>on-demand usage environment. </a:t>
            </a:r>
            <a:endParaRPr/>
          </a:p>
          <a:p>
            <a:pPr marL="342900" lvl="0" indent="-342900" algn="just" rtl="0">
              <a:spcBef>
                <a:spcPts val="440"/>
              </a:spcBef>
              <a:spcAft>
                <a:spcPts val="0"/>
              </a:spcAft>
              <a:buClr>
                <a:schemeClr val="dk1"/>
              </a:buClr>
              <a:buSzPts val="2200"/>
              <a:buChar char="•"/>
            </a:pPr>
            <a:r>
              <a:rPr lang="en-IN" sz="2200" i="1"/>
              <a:t>Also known as “on-demand self-service usage,” this characteristic enables the service-based and usage-driven features found in mainstream clouds.</a:t>
            </a: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07" name="Google Shape;407;p63"/>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Ubiquitous Access </a:t>
            </a:r>
            <a:endParaRPr/>
          </a:p>
          <a:p>
            <a:pPr marL="342900" lvl="0" indent="-342900" algn="just" rtl="0">
              <a:spcBef>
                <a:spcPts val="480"/>
              </a:spcBef>
              <a:spcAft>
                <a:spcPts val="0"/>
              </a:spcAft>
              <a:buClr>
                <a:schemeClr val="dk1"/>
              </a:buClr>
              <a:buSzPts val="2400"/>
              <a:buChar char="•"/>
            </a:pPr>
            <a:r>
              <a:rPr lang="en-IN" sz="2400"/>
              <a:t>Ubiquitous access represents the ability for a cloud service to be widely accessible. </a:t>
            </a:r>
            <a:endParaRPr/>
          </a:p>
          <a:p>
            <a:pPr marL="342900" lvl="0" indent="-342900" algn="just" rtl="0">
              <a:spcBef>
                <a:spcPts val="480"/>
              </a:spcBef>
              <a:spcAft>
                <a:spcPts val="0"/>
              </a:spcAft>
              <a:buClr>
                <a:schemeClr val="dk1"/>
              </a:buClr>
              <a:buSzPts val="2400"/>
              <a:buChar char="•"/>
            </a:pPr>
            <a:r>
              <a:rPr lang="en-IN" sz="2400"/>
              <a:t>Establishing ubiquitous access for a cloud service can require support for a range of devices, transport protocols, interfaces, and security technologies. </a:t>
            </a:r>
            <a:endParaRPr/>
          </a:p>
          <a:p>
            <a:pPr marL="342900" lvl="0" indent="-342900" algn="just" rtl="0">
              <a:spcBef>
                <a:spcPts val="480"/>
              </a:spcBef>
              <a:spcAft>
                <a:spcPts val="0"/>
              </a:spcAft>
              <a:buClr>
                <a:schemeClr val="dk1"/>
              </a:buClr>
              <a:buSzPts val="2400"/>
              <a:buChar char="•"/>
            </a:pPr>
            <a:r>
              <a:rPr lang="en-IN" sz="2400"/>
              <a:t>To enable this level of access generally requires that the cloud service architecture be tailored to the particular needs of different cloud service consumers.</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4"/>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13" name="Google Shape;413;p64"/>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Multitenancy (and Resource Pooling) </a:t>
            </a:r>
            <a:endParaRPr/>
          </a:p>
          <a:p>
            <a:pPr marL="342900" lvl="0" indent="-342900" algn="just" rtl="0">
              <a:spcBef>
                <a:spcPts val="440"/>
              </a:spcBef>
              <a:spcAft>
                <a:spcPts val="0"/>
              </a:spcAft>
              <a:buClr>
                <a:schemeClr val="dk1"/>
              </a:buClr>
              <a:buSzPts val="2200"/>
              <a:buChar char="•"/>
            </a:pPr>
            <a:r>
              <a:rPr lang="en-IN" sz="2200"/>
              <a:t>The characteristic of a software program that enables an instance of the program to serve different consumers (tenants) whereby each is isolated from the other, is referred to as multitenancy. </a:t>
            </a:r>
            <a:endParaRPr/>
          </a:p>
          <a:p>
            <a:pPr marL="342900" lvl="0" indent="-342900" algn="just" rtl="0">
              <a:spcBef>
                <a:spcPts val="440"/>
              </a:spcBef>
              <a:spcAft>
                <a:spcPts val="0"/>
              </a:spcAft>
              <a:buClr>
                <a:schemeClr val="dk1"/>
              </a:buClr>
              <a:buSzPts val="2200"/>
              <a:buChar char="•"/>
            </a:pPr>
            <a:r>
              <a:rPr lang="en-IN" sz="2200"/>
              <a:t>A cloud provider pools its IT resources to serve multiple cloud service consumers by using multitenancy models that frequently rely on the use of virtualization technologies. </a:t>
            </a:r>
            <a:endParaRPr/>
          </a:p>
          <a:p>
            <a:pPr marL="342900" lvl="0" indent="-342900" algn="just" rtl="0">
              <a:spcBef>
                <a:spcPts val="440"/>
              </a:spcBef>
              <a:spcAft>
                <a:spcPts val="0"/>
              </a:spcAft>
              <a:buClr>
                <a:schemeClr val="dk1"/>
              </a:buClr>
              <a:buSzPts val="2200"/>
              <a:buChar char="•"/>
            </a:pPr>
            <a:r>
              <a:rPr lang="en-IN" sz="2200"/>
              <a:t>Through the use of multitenancy technology, IT resources can be dynamically assigned and reassigned, according to cloud service consumer demands. </a:t>
            </a:r>
            <a:endParaRPr/>
          </a:p>
          <a:p>
            <a:pPr marL="342900" lvl="0" indent="-342900" algn="just" rtl="0">
              <a:spcBef>
                <a:spcPts val="440"/>
              </a:spcBef>
              <a:spcAft>
                <a:spcPts val="0"/>
              </a:spcAft>
              <a:buClr>
                <a:schemeClr val="dk1"/>
              </a:buClr>
              <a:buSzPts val="2200"/>
              <a:buChar char="•"/>
            </a:pPr>
            <a:r>
              <a:rPr lang="en-IN" sz="2200"/>
              <a:t>Different physical and virtual IT resources are dynamically assigned and reassigned according to cloud consumer demand, typically followed by execution through statistical multiplexing. </a:t>
            </a:r>
            <a:endParaRPr/>
          </a:p>
          <a:p>
            <a:pPr marL="342900" lvl="0" indent="-342900" algn="just" rtl="0">
              <a:spcBef>
                <a:spcPts val="440"/>
              </a:spcBef>
              <a:spcAft>
                <a:spcPts val="0"/>
              </a:spcAft>
              <a:buClr>
                <a:schemeClr val="dk1"/>
              </a:buClr>
              <a:buSzPts val="2200"/>
              <a:buChar char="•"/>
            </a:pPr>
            <a:r>
              <a:rPr lang="en-IN" sz="2200"/>
              <a:t>Resource pooling is commonly achieved through multitenancy technology, and therefore encompassed by this multitenancy characteristic.</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65"/>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19" name="Google Shape;419;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420" name="Google Shape;420;p65"/>
          <p:cNvPicPr preferRelativeResize="0"/>
          <p:nvPr/>
        </p:nvPicPr>
        <p:blipFill rotWithShape="1">
          <a:blip r:embed="rId3">
            <a:alphaModFix/>
          </a:blip>
          <a:srcRect/>
          <a:stretch/>
        </p:blipFill>
        <p:spPr>
          <a:xfrm>
            <a:off x="0" y="1268760"/>
            <a:ext cx="3952875" cy="4000500"/>
          </a:xfrm>
          <a:prstGeom prst="rect">
            <a:avLst/>
          </a:prstGeom>
          <a:noFill/>
          <a:ln>
            <a:noFill/>
          </a:ln>
        </p:spPr>
      </p:pic>
      <p:pic>
        <p:nvPicPr>
          <p:cNvPr id="421" name="Google Shape;421;p65"/>
          <p:cNvPicPr preferRelativeResize="0"/>
          <p:nvPr/>
        </p:nvPicPr>
        <p:blipFill rotWithShape="1">
          <a:blip r:embed="rId4">
            <a:alphaModFix/>
          </a:blip>
          <a:srcRect/>
          <a:stretch/>
        </p:blipFill>
        <p:spPr>
          <a:xfrm>
            <a:off x="467544" y="5301208"/>
            <a:ext cx="6315075" cy="390525"/>
          </a:xfrm>
          <a:prstGeom prst="rect">
            <a:avLst/>
          </a:prstGeom>
          <a:noFill/>
          <a:ln>
            <a:noFill/>
          </a:ln>
        </p:spPr>
      </p:pic>
      <p:pic>
        <p:nvPicPr>
          <p:cNvPr id="422" name="Google Shape;422;p65"/>
          <p:cNvPicPr preferRelativeResize="0"/>
          <p:nvPr/>
        </p:nvPicPr>
        <p:blipFill rotWithShape="1">
          <a:blip r:embed="rId5">
            <a:alphaModFix/>
          </a:blip>
          <a:srcRect/>
          <a:stretch/>
        </p:blipFill>
        <p:spPr>
          <a:xfrm>
            <a:off x="4355976" y="1052736"/>
            <a:ext cx="3895725" cy="4219575"/>
          </a:xfrm>
          <a:prstGeom prst="rect">
            <a:avLst/>
          </a:prstGeom>
          <a:noFill/>
          <a:ln>
            <a:noFill/>
          </a:ln>
        </p:spPr>
      </p:pic>
      <p:pic>
        <p:nvPicPr>
          <p:cNvPr id="423" name="Google Shape;423;p65"/>
          <p:cNvPicPr preferRelativeResize="0"/>
          <p:nvPr/>
        </p:nvPicPr>
        <p:blipFill rotWithShape="1">
          <a:blip r:embed="rId6">
            <a:alphaModFix/>
          </a:blip>
          <a:srcRect/>
          <a:stretch/>
        </p:blipFill>
        <p:spPr>
          <a:xfrm>
            <a:off x="2339752" y="5661248"/>
            <a:ext cx="6619875" cy="4572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66"/>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29" name="Google Shape;429;p66"/>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Elasticity </a:t>
            </a:r>
            <a:endParaRPr/>
          </a:p>
          <a:p>
            <a:pPr marL="342900" lvl="0" indent="-342900" algn="just" rtl="0">
              <a:spcBef>
                <a:spcPts val="480"/>
              </a:spcBef>
              <a:spcAft>
                <a:spcPts val="0"/>
              </a:spcAft>
              <a:buClr>
                <a:schemeClr val="dk1"/>
              </a:buClr>
              <a:buSzPts val="2400"/>
              <a:buChar char="•"/>
            </a:pPr>
            <a:r>
              <a:rPr lang="en-IN" sz="2400"/>
              <a:t>Elasticity is the automated ability of a cloud to transparently scale IT resources, as required in response to runtime conditions or as pre-determined by the cloud consumer or cloud provider. Elasticity is often considered a core justification for the adoption of cloud computing, primarily due to the fact that it is closely associated with the Reduced Investment and Proportional Costs benefit. Cloud providers with vast IT resources can offer the greatest range of elasticity. </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67"/>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35" name="Google Shape;435;p67"/>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Measured Usage </a:t>
            </a:r>
            <a:endParaRPr/>
          </a:p>
          <a:p>
            <a:pPr marL="342900" lvl="0" indent="-342900" algn="just" rtl="0">
              <a:spcBef>
                <a:spcPts val="480"/>
              </a:spcBef>
              <a:spcAft>
                <a:spcPts val="0"/>
              </a:spcAft>
              <a:buClr>
                <a:schemeClr val="dk1"/>
              </a:buClr>
              <a:buSzPts val="2400"/>
              <a:buChar char="•"/>
            </a:pPr>
            <a:r>
              <a:rPr lang="en-IN" sz="2400"/>
              <a:t>The measured usage characteristic represents the ability of a cloud platform to keep track of the usage of its IT resources, primarily by cloud consumers. Based on what is measured, the cloud provider can charge a cloud consumer only for the IT resources actually used and/or for the timeframe during which access to the IT resources was granted. In this context, measured usage is closely related to the on-demand characteristic. </a:t>
            </a:r>
            <a:endParaRPr/>
          </a:p>
          <a:p>
            <a:pPr marL="342900" lvl="0" indent="-342900" algn="just" rtl="0">
              <a:spcBef>
                <a:spcPts val="480"/>
              </a:spcBef>
              <a:spcAft>
                <a:spcPts val="0"/>
              </a:spcAft>
              <a:buClr>
                <a:schemeClr val="dk1"/>
              </a:buClr>
              <a:buSzPts val="2400"/>
              <a:buChar char="•"/>
            </a:pPr>
            <a:r>
              <a:rPr lang="en-IN" sz="2400"/>
              <a:t>Measured usage is not limited to tracking statistics for billing purposes. It also encompasses the general monitoring of IT resources and related usage reporting (for both cloud provider and cloud consumers). </a:t>
            </a:r>
            <a:endParaRPr sz="22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8"/>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sp>
        <p:nvSpPr>
          <p:cNvPr id="441" name="Google Shape;441;p68"/>
          <p:cNvSpPr txBox="1">
            <a:spLocks noGrp="1"/>
          </p:cNvSpPr>
          <p:nvPr>
            <p:ph type="body" idx="1"/>
          </p:nvPr>
        </p:nvSpPr>
        <p:spPr>
          <a:xfrm>
            <a:off x="457200" y="98072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Resiliency </a:t>
            </a:r>
            <a:endParaRPr/>
          </a:p>
          <a:p>
            <a:pPr marL="342900" lvl="0" indent="-342900" algn="just" rtl="0">
              <a:spcBef>
                <a:spcPts val="480"/>
              </a:spcBef>
              <a:spcAft>
                <a:spcPts val="0"/>
              </a:spcAft>
              <a:buClr>
                <a:schemeClr val="dk1"/>
              </a:buClr>
              <a:buSzPts val="2400"/>
              <a:buChar char="•"/>
            </a:pPr>
            <a:r>
              <a:rPr lang="en-IN" sz="2400"/>
              <a:t>Resilient computing is a form of failover that distributes redundant implementations of IT resources across physical locations. IT resources can be pre-configured so that if one becomes deficient, processing is automatically handed over to another redundant implementation. Within cloud computing, the characteristic of </a:t>
            </a:r>
            <a:r>
              <a:rPr lang="en-IN" sz="2400" i="1"/>
              <a:t>resiliency can refer to redundant IT resources within the same cloud (but in different physical locations) or across multiple clouds. Cloud consumers can increase both the reliability and availability of their applications by leveraging the resiliency of cloud-based IT resources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9"/>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Characteristics</a:t>
            </a:r>
            <a:endParaRPr sz="3200"/>
          </a:p>
        </p:txBody>
      </p:sp>
      <p:pic>
        <p:nvPicPr>
          <p:cNvPr id="447" name="Google Shape;447;p69"/>
          <p:cNvPicPr preferRelativeResize="0">
            <a:picLocks noGrp="1"/>
          </p:cNvPicPr>
          <p:nvPr>
            <p:ph type="body" idx="1"/>
          </p:nvPr>
        </p:nvPicPr>
        <p:blipFill rotWithShape="1">
          <a:blip r:embed="rId3">
            <a:alphaModFix/>
          </a:blip>
          <a:srcRect/>
          <a:stretch/>
        </p:blipFill>
        <p:spPr>
          <a:xfrm>
            <a:off x="1763688" y="1052736"/>
            <a:ext cx="5778943" cy="524484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0"/>
          <p:cNvSpPr txBox="1">
            <a:spLocks noGrp="1"/>
          </p:cNvSpPr>
          <p:nvPr>
            <p:ph type="title"/>
          </p:nvPr>
        </p:nvSpPr>
        <p:spPr>
          <a:xfrm>
            <a:off x="457200" y="4462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2800"/>
              <a:buFont typeface="Calibri"/>
              <a:buNone/>
            </a:pPr>
            <a:r>
              <a:rPr lang="en-IN" sz="2800"/>
              <a:t>Cloud Delivery Models </a:t>
            </a:r>
            <a:endParaRPr sz="2800"/>
          </a:p>
        </p:txBody>
      </p:sp>
      <p:sp>
        <p:nvSpPr>
          <p:cNvPr id="453" name="Google Shape;453;p70"/>
          <p:cNvSpPr txBox="1">
            <a:spLocks noGrp="1"/>
          </p:cNvSpPr>
          <p:nvPr>
            <p:ph type="body" idx="1"/>
          </p:nvPr>
        </p:nvSpPr>
        <p:spPr>
          <a:xfrm>
            <a:off x="457200" y="1052736"/>
            <a:ext cx="8229600" cy="507342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1850"/>
              <a:buChar char="•"/>
            </a:pPr>
            <a:r>
              <a:rPr lang="en-IN" sz="1850" b="1"/>
              <a:t>Platform-as-a-Service (PaaS) </a:t>
            </a:r>
            <a:endParaRPr/>
          </a:p>
          <a:p>
            <a:pPr marL="342900" lvl="0" indent="-342900" algn="l" rtl="0">
              <a:spcBef>
                <a:spcPts val="370"/>
              </a:spcBef>
              <a:spcAft>
                <a:spcPts val="0"/>
              </a:spcAft>
              <a:buClr>
                <a:schemeClr val="dk1"/>
              </a:buClr>
              <a:buSzPts val="1850"/>
              <a:buChar char="•"/>
            </a:pPr>
            <a:r>
              <a:rPr lang="en-IN" sz="1850"/>
              <a:t>The PaaS delivery model represents a pre-defined “ready-to-use” environment typically comprised of already deployed and configured IT resources. </a:t>
            </a:r>
            <a:endParaRPr/>
          </a:p>
          <a:p>
            <a:pPr marL="342900" lvl="0" indent="-342900" algn="l" rtl="0">
              <a:spcBef>
                <a:spcPts val="370"/>
              </a:spcBef>
              <a:spcAft>
                <a:spcPts val="0"/>
              </a:spcAft>
              <a:buClr>
                <a:schemeClr val="dk1"/>
              </a:buClr>
              <a:buSzPts val="1850"/>
              <a:buChar char="•"/>
            </a:pPr>
            <a:r>
              <a:rPr lang="en-IN" sz="1850"/>
              <a:t>Specifically, PaaS relies on (and is primarily defined by) the usage of a ready made environment that establishes a set of pre-packaged products and tools used to support the entire delivery lifecycle of custom applications. </a:t>
            </a:r>
            <a:endParaRPr/>
          </a:p>
          <a:p>
            <a:pPr marL="342900" lvl="0" indent="-342900" algn="l" rtl="0">
              <a:spcBef>
                <a:spcPts val="370"/>
              </a:spcBef>
              <a:spcAft>
                <a:spcPts val="0"/>
              </a:spcAft>
              <a:buClr>
                <a:schemeClr val="dk1"/>
              </a:buClr>
              <a:buSzPts val="1850"/>
              <a:buChar char="•"/>
            </a:pPr>
            <a:r>
              <a:rPr lang="en-IN" sz="1850"/>
              <a:t>Common reasons a cloud consumer would use and invest in a PaaS environment include: </a:t>
            </a:r>
            <a:endParaRPr/>
          </a:p>
          <a:p>
            <a:pPr marL="342900" lvl="0" indent="-342900" algn="l" rtl="0">
              <a:spcBef>
                <a:spcPts val="370"/>
              </a:spcBef>
              <a:spcAft>
                <a:spcPts val="0"/>
              </a:spcAft>
              <a:buClr>
                <a:schemeClr val="dk1"/>
              </a:buClr>
              <a:buSzPts val="1850"/>
              <a:buChar char="•"/>
            </a:pPr>
            <a:r>
              <a:rPr lang="en-IN" sz="1850"/>
              <a:t>The cloud consumer wants to extend on-premise environments into the cloud for scalability and economic purposes. </a:t>
            </a:r>
            <a:endParaRPr/>
          </a:p>
          <a:p>
            <a:pPr marL="342900" lvl="0" indent="-342900" algn="l" rtl="0">
              <a:spcBef>
                <a:spcPts val="370"/>
              </a:spcBef>
              <a:spcAft>
                <a:spcPts val="0"/>
              </a:spcAft>
              <a:buClr>
                <a:schemeClr val="dk1"/>
              </a:buClr>
              <a:buSzPts val="1850"/>
              <a:buChar char="•"/>
            </a:pPr>
            <a:r>
              <a:rPr lang="en-IN" sz="1850"/>
              <a:t>The cloud consumer uses the ready-made environment to entirely substitute an on-premise environment. </a:t>
            </a:r>
            <a:endParaRPr/>
          </a:p>
          <a:p>
            <a:pPr marL="342900" lvl="0" indent="-342900" algn="l" rtl="0">
              <a:spcBef>
                <a:spcPts val="370"/>
              </a:spcBef>
              <a:spcAft>
                <a:spcPts val="0"/>
              </a:spcAft>
              <a:buClr>
                <a:schemeClr val="dk1"/>
              </a:buClr>
              <a:buSzPts val="1850"/>
              <a:buChar char="•"/>
            </a:pPr>
            <a:r>
              <a:rPr lang="en-IN" sz="1850"/>
              <a:t>The cloud consumer wants to become a cloud provider and deploys its own cloud services to be made available to other external cloud consumers. </a:t>
            </a:r>
            <a:endParaRPr sz="2220"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1"/>
          <p:cNvSpPr txBox="1">
            <a:spLocks noGrp="1"/>
          </p:cNvSpPr>
          <p:nvPr>
            <p:ph type="title"/>
          </p:nvPr>
        </p:nvSpPr>
        <p:spPr>
          <a:xfrm>
            <a:off x="457200" y="-1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Summary </a:t>
            </a:r>
            <a:endParaRPr/>
          </a:p>
        </p:txBody>
      </p:sp>
      <p:sp>
        <p:nvSpPr>
          <p:cNvPr id="459" name="Google Shape;459;p71"/>
          <p:cNvSpPr txBox="1">
            <a:spLocks noGrp="1"/>
          </p:cNvSpPr>
          <p:nvPr>
            <p:ph type="body" idx="1"/>
          </p:nvPr>
        </p:nvSpPr>
        <p:spPr>
          <a:xfrm>
            <a:off x="457200" y="785794"/>
            <a:ext cx="8229600" cy="5054617"/>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On-demand usage </a:t>
            </a:r>
            <a:r>
              <a:rPr lang="en-IN" sz="2400"/>
              <a:t>is the ability of a cloud consumer to self-provision and use necessary cloud-based services without requiring cloud provider interaction. </a:t>
            </a:r>
            <a:endParaRPr sz="2400"/>
          </a:p>
          <a:p>
            <a:pPr marL="342900" lvl="0" indent="-342900" algn="just" rtl="0">
              <a:spcBef>
                <a:spcPts val="480"/>
              </a:spcBef>
              <a:spcAft>
                <a:spcPts val="0"/>
              </a:spcAft>
              <a:buClr>
                <a:schemeClr val="dk1"/>
              </a:buClr>
              <a:buSzPts val="2400"/>
              <a:buChar char="•"/>
            </a:pPr>
            <a:r>
              <a:rPr lang="en-IN" sz="2400"/>
              <a:t>This characteristic is related to measured usage, which represents the ability of a cloud to measure the usage of its IT resources. </a:t>
            </a:r>
            <a:endParaRPr/>
          </a:p>
          <a:p>
            <a:pPr marL="342900" lvl="0" indent="-342900" algn="just" rtl="0">
              <a:spcBef>
                <a:spcPts val="480"/>
              </a:spcBef>
              <a:spcAft>
                <a:spcPts val="0"/>
              </a:spcAft>
              <a:buClr>
                <a:schemeClr val="dk1"/>
              </a:buClr>
              <a:buSzPts val="2400"/>
              <a:buChar char="•"/>
            </a:pPr>
            <a:r>
              <a:rPr lang="en-IN" sz="2400" b="1"/>
              <a:t>Ubiquitous access</a:t>
            </a:r>
            <a:r>
              <a:rPr lang="en-IN" sz="2400"/>
              <a:t> allows </a:t>
            </a:r>
            <a:r>
              <a:rPr lang="en-IN" sz="2400" b="1"/>
              <a:t>cloud-based services </a:t>
            </a:r>
            <a:r>
              <a:rPr lang="en-IN" sz="2400"/>
              <a:t>to be accessed by diverse cloud service consumers, while </a:t>
            </a:r>
            <a:r>
              <a:rPr lang="en-IN" sz="2400" b="1"/>
              <a:t>multi-tenancy </a:t>
            </a:r>
            <a:r>
              <a:rPr lang="en-IN" sz="2400"/>
              <a:t>is the ability of a single instance of an IT resource to transparently serve multiple cloud consumers simultaneously. </a:t>
            </a:r>
            <a:endParaRPr/>
          </a:p>
          <a:p>
            <a:pPr marL="342900" lvl="0" indent="-342900" algn="just" rtl="0">
              <a:spcBef>
                <a:spcPts val="480"/>
              </a:spcBef>
              <a:spcAft>
                <a:spcPts val="0"/>
              </a:spcAft>
              <a:buClr>
                <a:schemeClr val="dk1"/>
              </a:buClr>
              <a:buSzPts val="2400"/>
              <a:buChar char="•"/>
            </a:pPr>
            <a:r>
              <a:rPr lang="en-IN" sz="2400"/>
              <a:t> The </a:t>
            </a:r>
            <a:r>
              <a:rPr lang="en-IN" sz="2400" b="1"/>
              <a:t>elasticity </a:t>
            </a:r>
            <a:r>
              <a:rPr lang="en-IN" sz="2400"/>
              <a:t>characteristic represents the ability of a cloud to transparently and automatically scale IT resources out or in. </a:t>
            </a:r>
            <a:endParaRPr sz="2400"/>
          </a:p>
          <a:p>
            <a:pPr marL="342900" lvl="0" indent="-342900" algn="just" rtl="0">
              <a:spcBef>
                <a:spcPts val="480"/>
              </a:spcBef>
              <a:spcAft>
                <a:spcPts val="0"/>
              </a:spcAft>
              <a:buClr>
                <a:schemeClr val="dk1"/>
              </a:buClr>
              <a:buSzPts val="2400"/>
              <a:buChar char="•"/>
            </a:pPr>
            <a:r>
              <a:rPr lang="en-IN" sz="2400" b="1"/>
              <a:t>Resiliency </a:t>
            </a:r>
            <a:r>
              <a:rPr lang="en-IN" sz="2400"/>
              <a:t>pertains to a cloud’s inherent failover features.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4400"/>
              <a:buFont typeface="Calibri"/>
              <a:buNone/>
            </a:pPr>
            <a:r>
              <a:rPr lang="en-IN"/>
              <a:t>Fundamentals of Cloud Computing</a:t>
            </a:r>
            <a:endParaRPr/>
          </a:p>
        </p:txBody>
      </p:sp>
      <p:sp>
        <p:nvSpPr>
          <p:cNvPr id="119" name="Google Shape;119;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3200"/>
              <a:buChar char="•"/>
            </a:pPr>
            <a:r>
              <a:rPr lang="en-IN"/>
              <a:t>Origins and Influences: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a:t>
            </a:r>
            <a:endParaRPr/>
          </a:p>
        </p:txBody>
      </p:sp>
      <p:sp>
        <p:nvSpPr>
          <p:cNvPr id="465" name="Google Shape;465;p7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1870"/>
              <a:buChar char="•"/>
            </a:pPr>
            <a:r>
              <a:rPr lang="en-IN" sz="1870"/>
              <a:t>A cloud delivery model represents a specific, pre-packaged combination of IT resources offered by a cloud provider. </a:t>
            </a:r>
            <a:endParaRPr sz="1870"/>
          </a:p>
          <a:p>
            <a:pPr marL="342900" lvl="0" indent="-342900" algn="just" rtl="0">
              <a:lnSpc>
                <a:spcPct val="80000"/>
              </a:lnSpc>
              <a:spcBef>
                <a:spcPts val="374"/>
              </a:spcBef>
              <a:spcAft>
                <a:spcPts val="0"/>
              </a:spcAft>
              <a:buClr>
                <a:schemeClr val="dk1"/>
              </a:buClr>
              <a:buSzPts val="1870"/>
              <a:buChar char="•"/>
            </a:pPr>
            <a:r>
              <a:rPr lang="en-IN" sz="1870"/>
              <a:t>Three common cloud delivery models have become widely established and formalized: </a:t>
            </a:r>
            <a:endParaRPr/>
          </a:p>
          <a:p>
            <a:pPr marL="342900" lvl="0" indent="-342900" algn="just" rtl="0">
              <a:lnSpc>
                <a:spcPct val="80000"/>
              </a:lnSpc>
              <a:spcBef>
                <a:spcPts val="374"/>
              </a:spcBef>
              <a:spcAft>
                <a:spcPts val="0"/>
              </a:spcAft>
              <a:buClr>
                <a:schemeClr val="dk1"/>
              </a:buClr>
              <a:buSzPts val="1870"/>
              <a:buChar char="•"/>
            </a:pPr>
            <a:r>
              <a:rPr lang="en-IN" sz="1870"/>
              <a:t>Infrastructure-as-a-Service (IaaS) </a:t>
            </a:r>
            <a:endParaRPr/>
          </a:p>
          <a:p>
            <a:pPr marL="342900" lvl="0" indent="-342900" algn="just" rtl="0">
              <a:lnSpc>
                <a:spcPct val="80000"/>
              </a:lnSpc>
              <a:spcBef>
                <a:spcPts val="374"/>
              </a:spcBef>
              <a:spcAft>
                <a:spcPts val="0"/>
              </a:spcAft>
              <a:buClr>
                <a:schemeClr val="dk1"/>
              </a:buClr>
              <a:buSzPts val="1870"/>
              <a:buChar char="•"/>
            </a:pPr>
            <a:r>
              <a:rPr lang="en-IN" sz="1870"/>
              <a:t>Platform-as-a-Service (PaaS) </a:t>
            </a:r>
            <a:endParaRPr/>
          </a:p>
          <a:p>
            <a:pPr marL="342900" lvl="0" indent="-342900" algn="just" rtl="0">
              <a:lnSpc>
                <a:spcPct val="80000"/>
              </a:lnSpc>
              <a:spcBef>
                <a:spcPts val="374"/>
              </a:spcBef>
              <a:spcAft>
                <a:spcPts val="0"/>
              </a:spcAft>
              <a:buClr>
                <a:schemeClr val="dk1"/>
              </a:buClr>
              <a:buSzPts val="1870"/>
              <a:buChar char="•"/>
            </a:pPr>
            <a:r>
              <a:rPr lang="en-IN" sz="1870"/>
              <a:t>Software-as-a-Service (SaaS) </a:t>
            </a:r>
            <a:endParaRPr sz="1870"/>
          </a:p>
          <a:p>
            <a:pPr marL="342900" lvl="0" indent="-342900" algn="l" rtl="0">
              <a:lnSpc>
                <a:spcPct val="80000"/>
              </a:lnSpc>
              <a:spcBef>
                <a:spcPts val="408"/>
              </a:spcBef>
              <a:spcAft>
                <a:spcPts val="0"/>
              </a:spcAft>
              <a:buClr>
                <a:schemeClr val="dk1"/>
              </a:buClr>
              <a:buSzPts val="2040"/>
              <a:buChar char="•"/>
            </a:pPr>
            <a:r>
              <a:rPr lang="en-IN" sz="2040"/>
              <a:t>Specialized variations: </a:t>
            </a:r>
            <a:endParaRPr/>
          </a:p>
          <a:p>
            <a:pPr marL="742950" lvl="1" indent="-285750" algn="l" rtl="0">
              <a:lnSpc>
                <a:spcPct val="80000"/>
              </a:lnSpc>
              <a:spcBef>
                <a:spcPts val="408"/>
              </a:spcBef>
              <a:spcAft>
                <a:spcPts val="0"/>
              </a:spcAft>
              <a:buClr>
                <a:schemeClr val="dk1"/>
              </a:buClr>
              <a:buSzPts val="2040"/>
              <a:buChar char="–"/>
            </a:pPr>
            <a:r>
              <a:rPr lang="en-IN" sz="2040"/>
              <a:t>Storage-as-a-Service </a:t>
            </a:r>
            <a:endParaRPr/>
          </a:p>
          <a:p>
            <a:pPr marL="742950" lvl="1" indent="-285750" algn="l" rtl="0">
              <a:lnSpc>
                <a:spcPct val="80000"/>
              </a:lnSpc>
              <a:spcBef>
                <a:spcPts val="408"/>
              </a:spcBef>
              <a:spcAft>
                <a:spcPts val="0"/>
              </a:spcAft>
              <a:buClr>
                <a:schemeClr val="dk1"/>
              </a:buClr>
              <a:buSzPts val="2040"/>
              <a:buChar char="–"/>
            </a:pPr>
            <a:r>
              <a:rPr lang="en-IN" sz="2040"/>
              <a:t>Database-as-a-Service </a:t>
            </a:r>
            <a:endParaRPr sz="2040"/>
          </a:p>
          <a:p>
            <a:pPr marL="742950" lvl="1" indent="-285750" algn="l" rtl="0">
              <a:lnSpc>
                <a:spcPct val="80000"/>
              </a:lnSpc>
              <a:spcBef>
                <a:spcPts val="408"/>
              </a:spcBef>
              <a:spcAft>
                <a:spcPts val="0"/>
              </a:spcAft>
              <a:buClr>
                <a:schemeClr val="dk1"/>
              </a:buClr>
              <a:buSzPts val="2040"/>
              <a:buChar char="–"/>
            </a:pPr>
            <a:r>
              <a:rPr lang="en-IN" sz="2040"/>
              <a:t>Security-as-a-Service </a:t>
            </a:r>
            <a:endParaRPr sz="2040"/>
          </a:p>
          <a:p>
            <a:pPr marL="742950" lvl="1" indent="-285750" algn="l" rtl="0">
              <a:lnSpc>
                <a:spcPct val="80000"/>
              </a:lnSpc>
              <a:spcBef>
                <a:spcPts val="408"/>
              </a:spcBef>
              <a:spcAft>
                <a:spcPts val="0"/>
              </a:spcAft>
              <a:buClr>
                <a:schemeClr val="dk1"/>
              </a:buClr>
              <a:buSzPts val="2040"/>
              <a:buChar char="–"/>
            </a:pPr>
            <a:r>
              <a:rPr lang="en-IN" sz="2040"/>
              <a:t>Communication-as-a-Service </a:t>
            </a:r>
            <a:endParaRPr sz="2040"/>
          </a:p>
          <a:p>
            <a:pPr marL="742950" lvl="1" indent="-285750" algn="l" rtl="0">
              <a:lnSpc>
                <a:spcPct val="80000"/>
              </a:lnSpc>
              <a:spcBef>
                <a:spcPts val="408"/>
              </a:spcBef>
              <a:spcAft>
                <a:spcPts val="0"/>
              </a:spcAft>
              <a:buClr>
                <a:schemeClr val="dk1"/>
              </a:buClr>
              <a:buSzPts val="2040"/>
              <a:buChar char="–"/>
            </a:pPr>
            <a:r>
              <a:rPr lang="en-IN" sz="2040"/>
              <a:t>Integration-as-a-Service </a:t>
            </a:r>
            <a:endParaRPr sz="2040"/>
          </a:p>
          <a:p>
            <a:pPr marL="742950" lvl="1" indent="-285750" algn="l" rtl="0">
              <a:lnSpc>
                <a:spcPct val="80000"/>
              </a:lnSpc>
              <a:spcBef>
                <a:spcPts val="408"/>
              </a:spcBef>
              <a:spcAft>
                <a:spcPts val="0"/>
              </a:spcAft>
              <a:buClr>
                <a:schemeClr val="dk1"/>
              </a:buClr>
              <a:buSzPts val="2040"/>
              <a:buChar char="–"/>
            </a:pPr>
            <a:r>
              <a:rPr lang="en-IN" sz="2040"/>
              <a:t>Testing-as-a-Service </a:t>
            </a:r>
            <a:endParaRPr sz="2040"/>
          </a:p>
          <a:p>
            <a:pPr marL="742950" lvl="1" indent="-285750" algn="l" rtl="0">
              <a:lnSpc>
                <a:spcPct val="80000"/>
              </a:lnSpc>
              <a:spcBef>
                <a:spcPts val="408"/>
              </a:spcBef>
              <a:spcAft>
                <a:spcPts val="0"/>
              </a:spcAft>
              <a:buClr>
                <a:schemeClr val="dk1"/>
              </a:buClr>
              <a:buSzPts val="2040"/>
              <a:buChar char="–"/>
            </a:pPr>
            <a:r>
              <a:rPr lang="en-IN" sz="2040"/>
              <a:t>Process-as-a-Service </a:t>
            </a:r>
            <a:endParaRPr sz="204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73"/>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IaaS </a:t>
            </a:r>
            <a:endParaRPr sz="3200"/>
          </a:p>
        </p:txBody>
      </p:sp>
      <p:sp>
        <p:nvSpPr>
          <p:cNvPr id="471" name="Google Shape;471;p73"/>
          <p:cNvSpPr txBox="1">
            <a:spLocks noGrp="1"/>
          </p:cNvSpPr>
          <p:nvPr>
            <p:ph type="body" idx="1"/>
          </p:nvPr>
        </p:nvSpPr>
        <p:spPr>
          <a:xfrm>
            <a:off x="385762" y="785794"/>
            <a:ext cx="8543956"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Infrastructure-as-a-Service (IaaS) </a:t>
            </a:r>
            <a:endParaRPr/>
          </a:p>
          <a:p>
            <a:pPr marL="342900" lvl="0" indent="-342900" algn="just" rtl="0">
              <a:spcBef>
                <a:spcPts val="440"/>
              </a:spcBef>
              <a:spcAft>
                <a:spcPts val="0"/>
              </a:spcAft>
              <a:buClr>
                <a:schemeClr val="dk1"/>
              </a:buClr>
              <a:buSzPts val="2200"/>
              <a:buChar char="•"/>
            </a:pPr>
            <a:r>
              <a:rPr lang="en-IN" sz="2200"/>
              <a:t>The IaaS delivery model represents a self-contained IT environment comprised of infrastructure-centric IT resources that can be accessed and managed via cloud service-based interfaces and tools. </a:t>
            </a:r>
            <a:endParaRPr sz="2200"/>
          </a:p>
          <a:p>
            <a:pPr marL="342900" lvl="0" indent="-342900" algn="just" rtl="0">
              <a:spcBef>
                <a:spcPts val="440"/>
              </a:spcBef>
              <a:spcAft>
                <a:spcPts val="0"/>
              </a:spcAft>
              <a:buClr>
                <a:schemeClr val="dk1"/>
              </a:buClr>
              <a:buSzPts val="2200"/>
              <a:buChar char="•"/>
            </a:pPr>
            <a:r>
              <a:rPr lang="en-IN" sz="2200"/>
              <a:t>This environment can include hardware, network, connectivity, operating systems, and other “raw” IT resources. </a:t>
            </a:r>
            <a:endParaRPr sz="2200"/>
          </a:p>
          <a:p>
            <a:pPr marL="342900" lvl="0" indent="-342900" algn="just" rtl="0">
              <a:spcBef>
                <a:spcPts val="440"/>
              </a:spcBef>
              <a:spcAft>
                <a:spcPts val="0"/>
              </a:spcAft>
              <a:buClr>
                <a:schemeClr val="dk1"/>
              </a:buClr>
              <a:buSzPts val="2200"/>
              <a:buChar char="•"/>
            </a:pPr>
            <a:r>
              <a:rPr lang="en-IN" sz="2200"/>
              <a:t>With IaaS, IT resources are typically virtualized and packaged into bundles that simplify up-front runtime scaling and customization of the infrastructure. </a:t>
            </a:r>
            <a:endParaRPr/>
          </a:p>
          <a:p>
            <a:pPr marL="342900" lvl="0" indent="-342900" algn="just" rtl="0">
              <a:spcBef>
                <a:spcPts val="440"/>
              </a:spcBef>
              <a:spcAft>
                <a:spcPts val="0"/>
              </a:spcAft>
              <a:buClr>
                <a:schemeClr val="dk1"/>
              </a:buClr>
              <a:buSzPts val="2200"/>
              <a:buChar char="•"/>
            </a:pPr>
            <a:r>
              <a:rPr lang="en-IN" sz="2200"/>
              <a:t>The general purpose of an IaaS environment is to provide cloud consumers with a high level of control and responsibility over its configuration and utilization. </a:t>
            </a:r>
            <a:endParaRPr sz="2200"/>
          </a:p>
          <a:p>
            <a:pPr marL="342900" lvl="0" indent="-342900" algn="just" rtl="0">
              <a:spcBef>
                <a:spcPts val="440"/>
              </a:spcBef>
              <a:spcAft>
                <a:spcPts val="0"/>
              </a:spcAft>
              <a:buClr>
                <a:schemeClr val="dk1"/>
              </a:buClr>
              <a:buSzPts val="2200"/>
              <a:buChar char="•"/>
            </a:pPr>
            <a:r>
              <a:rPr lang="en-IN" sz="2200"/>
              <a:t>The IT resources provided by IaaS are generally not pre-configured, placing the administrative responsibility directly upon the cloud consumer. This model is therefore used by cloud consumers that require a high level of control over the cloud-based environment they intend to create.  </a:t>
            </a: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4"/>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IaaS </a:t>
            </a:r>
            <a:endParaRPr sz="3200"/>
          </a:p>
        </p:txBody>
      </p:sp>
      <p:sp>
        <p:nvSpPr>
          <p:cNvPr id="477" name="Google Shape;477;p74"/>
          <p:cNvSpPr txBox="1">
            <a:spLocks noGrp="1"/>
          </p:cNvSpPr>
          <p:nvPr>
            <p:ph type="body" idx="1"/>
          </p:nvPr>
        </p:nvSpPr>
        <p:spPr>
          <a:xfrm>
            <a:off x="385762" y="785794"/>
            <a:ext cx="8543956"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a:t>IT resources available through IaaS environments are generally offered as freshly initialized virtual instances. A central and primary IT resource within a typical IaaS environment is the virtual server. Virtual servers are leased by specifying server hardware requirements, such as processor capacity, memory, and local storage space, as shown in Figure.</a:t>
            </a:r>
            <a:endParaRPr sz="2200"/>
          </a:p>
        </p:txBody>
      </p:sp>
      <p:pic>
        <p:nvPicPr>
          <p:cNvPr id="478" name="Google Shape;478;p74"/>
          <p:cNvPicPr preferRelativeResize="0"/>
          <p:nvPr/>
        </p:nvPicPr>
        <p:blipFill rotWithShape="1">
          <a:blip r:embed="rId3">
            <a:alphaModFix/>
          </a:blip>
          <a:srcRect/>
          <a:stretch/>
        </p:blipFill>
        <p:spPr>
          <a:xfrm>
            <a:off x="1285852" y="3103350"/>
            <a:ext cx="6700476" cy="37546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5"/>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PaaS </a:t>
            </a:r>
            <a:endParaRPr sz="3200"/>
          </a:p>
        </p:txBody>
      </p:sp>
      <p:sp>
        <p:nvSpPr>
          <p:cNvPr id="484" name="Google Shape;484;p75"/>
          <p:cNvSpPr txBox="1">
            <a:spLocks noGrp="1"/>
          </p:cNvSpPr>
          <p:nvPr>
            <p:ph type="body" idx="1"/>
          </p:nvPr>
        </p:nvSpPr>
        <p:spPr>
          <a:xfrm>
            <a:off x="385762" y="714356"/>
            <a:ext cx="8543956"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Platform-as-a-Service (PaaS) </a:t>
            </a:r>
            <a:endParaRPr/>
          </a:p>
          <a:p>
            <a:pPr marL="342900" lvl="0" indent="-342900" algn="just" rtl="0">
              <a:spcBef>
                <a:spcPts val="440"/>
              </a:spcBef>
              <a:spcAft>
                <a:spcPts val="0"/>
              </a:spcAft>
              <a:buClr>
                <a:schemeClr val="dk1"/>
              </a:buClr>
              <a:buSzPts val="2200"/>
              <a:buChar char="•"/>
            </a:pPr>
            <a:r>
              <a:rPr lang="en-IN" sz="2200"/>
              <a:t>The PaaS delivery model represents a pre-defined “ready-to-use” environment typically comprised of already deployed and configured IT resources. </a:t>
            </a:r>
            <a:endParaRPr sz="2200"/>
          </a:p>
          <a:p>
            <a:pPr marL="342900" lvl="0" indent="-342900" algn="just" rtl="0">
              <a:spcBef>
                <a:spcPts val="440"/>
              </a:spcBef>
              <a:spcAft>
                <a:spcPts val="0"/>
              </a:spcAft>
              <a:buClr>
                <a:schemeClr val="dk1"/>
              </a:buClr>
              <a:buSzPts val="2200"/>
              <a:buChar char="•"/>
            </a:pPr>
            <a:r>
              <a:rPr lang="en-IN" sz="2200"/>
              <a:t>Common reasons a cloud consumer would use and invest in a PaaS environment include: </a:t>
            </a:r>
            <a:endParaRPr/>
          </a:p>
          <a:p>
            <a:pPr marL="342900" lvl="0" indent="-342900" algn="just" rtl="0">
              <a:spcBef>
                <a:spcPts val="440"/>
              </a:spcBef>
              <a:spcAft>
                <a:spcPts val="0"/>
              </a:spcAft>
              <a:buClr>
                <a:schemeClr val="dk1"/>
              </a:buClr>
              <a:buSzPts val="2200"/>
              <a:buChar char="•"/>
            </a:pPr>
            <a:r>
              <a:rPr lang="en-IN" sz="2200"/>
              <a:t>The cloud consumer wants to extend on-premise environments into the cloud for scalability and economic purposes. </a:t>
            </a:r>
            <a:endParaRPr/>
          </a:p>
          <a:p>
            <a:pPr marL="342900" lvl="0" indent="-342900" algn="just" rtl="0">
              <a:spcBef>
                <a:spcPts val="440"/>
              </a:spcBef>
              <a:spcAft>
                <a:spcPts val="0"/>
              </a:spcAft>
              <a:buClr>
                <a:schemeClr val="dk1"/>
              </a:buClr>
              <a:buSzPts val="2200"/>
              <a:buChar char="•"/>
            </a:pPr>
            <a:r>
              <a:rPr lang="en-IN" sz="2200"/>
              <a:t>The cloud consumer uses the ready-made environment to entirely substitute an on-premise environment. </a:t>
            </a:r>
            <a:endParaRPr/>
          </a:p>
          <a:p>
            <a:pPr marL="342900" lvl="0" indent="-342900" algn="just" rtl="0">
              <a:spcBef>
                <a:spcPts val="440"/>
              </a:spcBef>
              <a:spcAft>
                <a:spcPts val="0"/>
              </a:spcAft>
              <a:buClr>
                <a:schemeClr val="dk1"/>
              </a:buClr>
              <a:buSzPts val="2200"/>
              <a:buChar char="•"/>
            </a:pPr>
            <a:r>
              <a:rPr lang="en-IN" sz="2200"/>
              <a:t>The cloud consumer wants to become a cloud provider and deploys its own cloud services to be made available to other external cloud consumers. </a:t>
            </a:r>
            <a:endParaRPr sz="2200"/>
          </a:p>
          <a:p>
            <a:pPr marL="342900" lvl="0" indent="-342900" algn="just" rtl="0">
              <a:spcBef>
                <a:spcPts val="440"/>
              </a:spcBef>
              <a:spcAft>
                <a:spcPts val="0"/>
              </a:spcAft>
              <a:buClr>
                <a:schemeClr val="dk1"/>
              </a:buClr>
              <a:buSzPts val="2200"/>
              <a:buChar char="•"/>
            </a:pPr>
            <a:r>
              <a:rPr lang="en-IN" sz="2200"/>
              <a:t>PaaS products are available with different development stacks. For example, Google App Engine offers a Java and Python-based environment.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76"/>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PaaS </a:t>
            </a:r>
            <a:endParaRPr sz="3200"/>
          </a:p>
        </p:txBody>
      </p:sp>
      <p:sp>
        <p:nvSpPr>
          <p:cNvPr id="490" name="Google Shape;490;p7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491" name="Google Shape;491;p76"/>
          <p:cNvPicPr preferRelativeResize="0"/>
          <p:nvPr/>
        </p:nvPicPr>
        <p:blipFill rotWithShape="1">
          <a:blip r:embed="rId3">
            <a:alphaModFix/>
          </a:blip>
          <a:srcRect/>
          <a:stretch/>
        </p:blipFill>
        <p:spPr>
          <a:xfrm>
            <a:off x="1142976" y="928670"/>
            <a:ext cx="7014857" cy="5386408"/>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77"/>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Delivery Models: SaaS </a:t>
            </a:r>
            <a:endParaRPr sz="3200"/>
          </a:p>
        </p:txBody>
      </p:sp>
      <p:sp>
        <p:nvSpPr>
          <p:cNvPr id="497" name="Google Shape;497;p77"/>
          <p:cNvSpPr txBox="1">
            <a:spLocks noGrp="1"/>
          </p:cNvSpPr>
          <p:nvPr>
            <p:ph type="body" idx="1"/>
          </p:nvPr>
        </p:nvSpPr>
        <p:spPr>
          <a:xfrm>
            <a:off x="357158" y="785794"/>
            <a:ext cx="8472518" cy="5340369"/>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Software-as-a-Service (SaaS) </a:t>
            </a:r>
            <a:endParaRPr/>
          </a:p>
          <a:p>
            <a:pPr marL="342900" lvl="0" indent="-342900" algn="just" rtl="0">
              <a:spcBef>
                <a:spcPts val="440"/>
              </a:spcBef>
              <a:spcAft>
                <a:spcPts val="0"/>
              </a:spcAft>
              <a:buClr>
                <a:schemeClr val="dk1"/>
              </a:buClr>
              <a:buSzPts val="2200"/>
              <a:buChar char="•"/>
            </a:pPr>
            <a:r>
              <a:rPr lang="en-IN" sz="2200"/>
              <a:t>A software program positioned as a shared cloud service and made available as a “product” or generic utility represents the typical profile of a SaaS offering. </a:t>
            </a:r>
            <a:endParaRPr sz="2200"/>
          </a:p>
          <a:p>
            <a:pPr marL="342900" lvl="0" indent="-342900" algn="just" rtl="0">
              <a:spcBef>
                <a:spcPts val="440"/>
              </a:spcBef>
              <a:spcAft>
                <a:spcPts val="0"/>
              </a:spcAft>
              <a:buClr>
                <a:schemeClr val="dk1"/>
              </a:buClr>
              <a:buSzPts val="2200"/>
              <a:buChar char="•"/>
            </a:pPr>
            <a:r>
              <a:rPr lang="en-IN" sz="2200"/>
              <a:t>The SaaS delivery model is typically used to make a reusable cloud service widely available (often commercially) to a range of cloud consumers. An entire marketplace exists around SaaS products that can be leased and used for different purposes and via different terms </a:t>
            </a:r>
            <a:endParaRPr sz="2200"/>
          </a:p>
          <a:p>
            <a:pPr marL="342900" lvl="0" indent="-342900" algn="just" rtl="0">
              <a:spcBef>
                <a:spcPts val="440"/>
              </a:spcBef>
              <a:spcAft>
                <a:spcPts val="0"/>
              </a:spcAft>
              <a:buClr>
                <a:schemeClr val="dk1"/>
              </a:buClr>
              <a:buSzPts val="2200"/>
              <a:buChar char="•"/>
            </a:pPr>
            <a:r>
              <a:rPr lang="en-IN" sz="2200"/>
              <a:t>A cloud consumer is generally granted very limited administrative control over a SaaS implementation. It is most often provisioned by the cloud provider, but it can be legally owned by whichever entity assumes the cloud service owner role.</a:t>
            </a:r>
            <a:endParaRPr/>
          </a:p>
          <a:p>
            <a:pPr marL="342900" lvl="0" indent="-342900" algn="just" rtl="0">
              <a:spcBef>
                <a:spcPts val="440"/>
              </a:spcBef>
              <a:spcAft>
                <a:spcPts val="0"/>
              </a:spcAft>
              <a:buClr>
                <a:schemeClr val="dk1"/>
              </a:buClr>
              <a:buSzPts val="2200"/>
              <a:buChar char="•"/>
            </a:pPr>
            <a:r>
              <a:rPr lang="en-IN" sz="2200"/>
              <a:t>For example, an organization acting as a cloud consumer while using and working with a PaaS environment can build a cloud service that it decides to deploy in that same environment as a SaaS offering.  </a:t>
            </a:r>
            <a:endParaRPr sz="2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8"/>
          <p:cNvSpPr txBox="1">
            <a:spLocks noGrp="1"/>
          </p:cNvSpPr>
          <p:nvPr>
            <p:ph type="title"/>
          </p:nvPr>
        </p:nvSpPr>
        <p:spPr>
          <a:xfrm>
            <a:off x="457200" y="-16"/>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Comparing Cloud Delivery Models </a:t>
            </a:r>
            <a:endParaRPr/>
          </a:p>
        </p:txBody>
      </p:sp>
      <p:sp>
        <p:nvSpPr>
          <p:cNvPr id="503" name="Google Shape;503;p7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504" name="Google Shape;504;p78"/>
          <p:cNvPicPr preferRelativeResize="0"/>
          <p:nvPr/>
        </p:nvPicPr>
        <p:blipFill rotWithShape="1">
          <a:blip r:embed="rId3">
            <a:alphaModFix/>
          </a:blip>
          <a:srcRect/>
          <a:stretch/>
        </p:blipFill>
        <p:spPr>
          <a:xfrm>
            <a:off x="571472" y="1500174"/>
            <a:ext cx="8063738" cy="385765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79"/>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Comparing Cloud Delivery Models </a:t>
            </a:r>
            <a:endParaRPr/>
          </a:p>
        </p:txBody>
      </p:sp>
      <p:sp>
        <p:nvSpPr>
          <p:cNvPr id="510" name="Google Shape;510;p7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p:txBody>
      </p:sp>
      <p:pic>
        <p:nvPicPr>
          <p:cNvPr id="511" name="Google Shape;511;p79"/>
          <p:cNvPicPr preferRelativeResize="0"/>
          <p:nvPr/>
        </p:nvPicPr>
        <p:blipFill rotWithShape="1">
          <a:blip r:embed="rId3">
            <a:alphaModFix/>
          </a:blip>
          <a:srcRect/>
          <a:stretch/>
        </p:blipFill>
        <p:spPr>
          <a:xfrm>
            <a:off x="642910" y="1214422"/>
            <a:ext cx="7694808" cy="4477424"/>
          </a:xfrm>
          <a:prstGeom prst="rect">
            <a:avLst/>
          </a:prstGeom>
          <a:noFill/>
          <a:ln>
            <a:noFill/>
          </a:ln>
        </p:spPr>
      </p:pic>
      <p:sp>
        <p:nvSpPr>
          <p:cNvPr id="512" name="Google Shape;512;p79"/>
          <p:cNvSpPr/>
          <p:nvPr/>
        </p:nvSpPr>
        <p:spPr>
          <a:xfrm>
            <a:off x="642910" y="5857892"/>
            <a:ext cx="792961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b="1" i="0" u="none" strike="noStrike" cap="none">
                <a:solidFill>
                  <a:schemeClr val="dk1"/>
                </a:solidFill>
                <a:latin typeface="Calibri"/>
                <a:ea typeface="Calibri"/>
                <a:cs typeface="Calibri"/>
                <a:sym typeface="Calibri"/>
              </a:rPr>
              <a:t>Typical activities carried out by cloud consumers and cloud providers in relation to the cloud delivery models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80"/>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Comparing Cloud Delivery Models </a:t>
            </a:r>
            <a:endParaRPr/>
          </a:p>
        </p:txBody>
      </p:sp>
      <p:sp>
        <p:nvSpPr>
          <p:cNvPr id="518" name="Google Shape;518;p80"/>
          <p:cNvSpPr txBox="1">
            <a:spLocks noGrp="1"/>
          </p:cNvSpPr>
          <p:nvPr>
            <p:ph type="body" idx="1"/>
          </p:nvPr>
        </p:nvSpPr>
        <p:spPr>
          <a:xfrm>
            <a:off x="457200" y="731837"/>
            <a:ext cx="8229600"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The three base cloud delivery models comprise a natural provisioning hierarchy, allowing for opportunities for the combined application of the models to be explored.</a:t>
            </a:r>
            <a:endParaRPr sz="2200"/>
          </a:p>
          <a:p>
            <a:pPr marL="342900" lvl="0" indent="-342900" algn="l" rtl="0">
              <a:spcBef>
                <a:spcPts val="480"/>
              </a:spcBef>
              <a:spcAft>
                <a:spcPts val="0"/>
              </a:spcAft>
              <a:buClr>
                <a:schemeClr val="dk1"/>
              </a:buClr>
              <a:buSzPts val="2400"/>
              <a:buChar char="•"/>
            </a:pPr>
            <a:r>
              <a:rPr lang="en-IN" sz="2400" b="1"/>
              <a:t>IaaS + PaaS </a:t>
            </a:r>
            <a:endParaRPr/>
          </a:p>
          <a:p>
            <a:pPr marL="342900" lvl="0" indent="-342900" algn="just" rtl="0">
              <a:spcBef>
                <a:spcPts val="480"/>
              </a:spcBef>
              <a:spcAft>
                <a:spcPts val="0"/>
              </a:spcAft>
              <a:buClr>
                <a:schemeClr val="dk1"/>
              </a:buClr>
              <a:buSzPts val="2400"/>
              <a:buChar char="•"/>
            </a:pPr>
            <a:r>
              <a:rPr lang="en-IN" sz="2400"/>
              <a:t>A PaaS environment will be built upon an underlying infrastructure comparable to the physical and virtual servers and other IT resources provided in an IaaS environment. </a:t>
            </a:r>
            <a:endParaRPr sz="2200"/>
          </a:p>
        </p:txBody>
      </p:sp>
      <p:pic>
        <p:nvPicPr>
          <p:cNvPr id="519" name="Google Shape;519;p80"/>
          <p:cNvPicPr preferRelativeResize="0"/>
          <p:nvPr/>
        </p:nvPicPr>
        <p:blipFill rotWithShape="1">
          <a:blip r:embed="rId3">
            <a:alphaModFix/>
          </a:blip>
          <a:srcRect/>
          <a:stretch/>
        </p:blipFill>
        <p:spPr>
          <a:xfrm>
            <a:off x="1714480" y="3429000"/>
            <a:ext cx="5662633" cy="3286148"/>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1"/>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Comparing Cloud Delivery Models </a:t>
            </a:r>
            <a:endParaRPr/>
          </a:p>
        </p:txBody>
      </p:sp>
      <p:sp>
        <p:nvSpPr>
          <p:cNvPr id="525" name="Google Shape;525;p81"/>
          <p:cNvSpPr txBox="1">
            <a:spLocks noGrp="1"/>
          </p:cNvSpPr>
          <p:nvPr>
            <p:ph type="body" idx="1"/>
          </p:nvPr>
        </p:nvSpPr>
        <p:spPr>
          <a:xfrm>
            <a:off x="457200" y="731837"/>
            <a:ext cx="8229600"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The motivation for such an arrangement may be influenced by economics or maybe because the first cloud provider is close to exceeding its existing capacity by serving other cloud consumers. Or, perhaps a particular cloud consumer imposes a legal requirement for data to be physically stored in a specific region (different from where the first cloud provider’s cloud resides), as illustrated </a:t>
            </a:r>
            <a:endParaRPr sz="2200"/>
          </a:p>
        </p:txBody>
      </p:sp>
      <p:pic>
        <p:nvPicPr>
          <p:cNvPr id="526" name="Google Shape;526;p81"/>
          <p:cNvPicPr preferRelativeResize="0"/>
          <p:nvPr/>
        </p:nvPicPr>
        <p:blipFill rotWithShape="1">
          <a:blip r:embed="rId3">
            <a:alphaModFix/>
          </a:blip>
          <a:srcRect/>
          <a:stretch/>
        </p:blipFill>
        <p:spPr>
          <a:xfrm>
            <a:off x="2428860" y="2928934"/>
            <a:ext cx="5143536" cy="37147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Definitions</a:t>
            </a:r>
            <a:endParaRPr sz="3600"/>
          </a:p>
        </p:txBody>
      </p:sp>
      <p:sp>
        <p:nvSpPr>
          <p:cNvPr id="125" name="Google Shape;125;p19"/>
          <p:cNvSpPr txBox="1">
            <a:spLocks noGrp="1"/>
          </p:cNvSpPr>
          <p:nvPr>
            <p:ph type="body" idx="1"/>
          </p:nvPr>
        </p:nvSpPr>
        <p:spPr>
          <a:xfrm>
            <a:off x="302840" y="836712"/>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As per Gartner</a:t>
            </a:r>
            <a:r>
              <a:rPr lang="en-IN" sz="2200"/>
              <a:t> Report: </a:t>
            </a:r>
            <a:r>
              <a:rPr lang="en-IN" sz="2200" i="1"/>
              <a:t>“…a style of computing in which scalable and elastic IT-enabled capabilities are delivered as a service to external customers using Internet technologies.”</a:t>
            </a:r>
            <a:endParaRPr/>
          </a:p>
          <a:p>
            <a:pPr marL="342900" lvl="0" indent="-342900" algn="just" rtl="0">
              <a:spcBef>
                <a:spcPts val="440"/>
              </a:spcBef>
              <a:spcAft>
                <a:spcPts val="0"/>
              </a:spcAft>
              <a:buClr>
                <a:schemeClr val="dk1"/>
              </a:buClr>
              <a:buSzPts val="2200"/>
              <a:buChar char="•"/>
            </a:pPr>
            <a:r>
              <a:rPr lang="en-IN" sz="2200" b="1"/>
              <a:t>Forrester Research</a:t>
            </a:r>
            <a:r>
              <a:rPr lang="en-IN" sz="2200"/>
              <a:t> provided its own definition of cloud computing as: </a:t>
            </a:r>
            <a:r>
              <a:rPr lang="en-IN" sz="2200" i="1"/>
              <a:t>“…a standardized IT capability (services, software, or infrastructure) delivered via Internet technologies in a pay-per-use, self-service way.”</a:t>
            </a:r>
            <a:endParaRPr/>
          </a:p>
          <a:p>
            <a:pPr marL="342900" lvl="0" indent="-342900" algn="l" rtl="0">
              <a:spcBef>
                <a:spcPts val="440"/>
              </a:spcBef>
              <a:spcAft>
                <a:spcPts val="0"/>
              </a:spcAft>
              <a:buClr>
                <a:schemeClr val="dk1"/>
              </a:buClr>
              <a:buSzPts val="2200"/>
              <a:buChar char="•"/>
            </a:pPr>
            <a:r>
              <a:rPr lang="en-IN" sz="2200" b="1" i="1"/>
              <a:t>NIST:</a:t>
            </a:r>
            <a:r>
              <a:rPr lang="en-IN" sz="2200" i="1"/>
              <a:t> “ 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 </a:t>
            </a:r>
            <a:endParaRPr/>
          </a:p>
          <a:p>
            <a:pPr marL="342900" lvl="0" indent="-342900" algn="l" rtl="0">
              <a:spcBef>
                <a:spcPts val="440"/>
              </a:spcBef>
              <a:spcAft>
                <a:spcPts val="0"/>
              </a:spcAft>
              <a:buClr>
                <a:schemeClr val="dk1"/>
              </a:buClr>
              <a:buSzPts val="2200"/>
              <a:buChar char="•"/>
            </a:pPr>
            <a:r>
              <a:rPr lang="en-IN" sz="2200" i="1"/>
              <a:t>This cloud model is composed of five essential characteristics, three service models, and four deployment models.”</a:t>
            </a:r>
            <a:endParaRPr/>
          </a:p>
          <a:p>
            <a:pPr marL="342900" lvl="0" indent="-342900" algn="just" rtl="0">
              <a:spcBef>
                <a:spcPts val="440"/>
              </a:spcBef>
              <a:spcAft>
                <a:spcPts val="0"/>
              </a:spcAft>
              <a:buClr>
                <a:schemeClr val="dk1"/>
              </a:buClr>
              <a:buSzPts val="2200"/>
              <a:buChar char="•"/>
            </a:pPr>
            <a:r>
              <a:rPr lang="en-IN" sz="2200" b="1" i="1"/>
              <a:t>“Cloud computing is a specialized form of distributed computing that introduces utilization models for remotely provisioning scalable and measured resources.”</a:t>
            </a:r>
            <a:endParaRPr sz="2200" b="1"/>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82"/>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Comparing Cloud Delivery Models </a:t>
            </a:r>
            <a:endParaRPr/>
          </a:p>
        </p:txBody>
      </p:sp>
      <p:sp>
        <p:nvSpPr>
          <p:cNvPr id="532" name="Google Shape;532;p82"/>
          <p:cNvSpPr txBox="1">
            <a:spLocks noGrp="1"/>
          </p:cNvSpPr>
          <p:nvPr>
            <p:ph type="body" idx="1"/>
          </p:nvPr>
        </p:nvSpPr>
        <p:spPr>
          <a:xfrm>
            <a:off x="357158" y="731837"/>
            <a:ext cx="4114800" cy="5268931"/>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200"/>
              <a:buChar char="•"/>
            </a:pPr>
            <a:r>
              <a:rPr lang="en-IN" sz="2200" b="1"/>
              <a:t>IaaS + PaaS + SaaS </a:t>
            </a:r>
            <a:endParaRPr/>
          </a:p>
          <a:p>
            <a:pPr marL="342900" lvl="0" indent="-342900" algn="just" rtl="0">
              <a:lnSpc>
                <a:spcPct val="90000"/>
              </a:lnSpc>
              <a:spcBef>
                <a:spcPts val="440"/>
              </a:spcBef>
              <a:spcAft>
                <a:spcPts val="0"/>
              </a:spcAft>
              <a:buClr>
                <a:schemeClr val="dk1"/>
              </a:buClr>
              <a:buSzPts val="2200"/>
              <a:buChar char="•"/>
            </a:pPr>
            <a:r>
              <a:rPr lang="en-IN" sz="2200"/>
              <a:t>All three cloud delivery models can be combined to establish layers of IT resources that build upon each other. For example, by adding on to the preceding layered architecture shown in Figure, the ready-made environment provided by the PaaS environment can be used by the cloud consumer organization to develop and deploy its own SaaS cloud services that it can then make available as commercial products (Figure). </a:t>
            </a:r>
            <a:endParaRPr/>
          </a:p>
        </p:txBody>
      </p:sp>
      <p:pic>
        <p:nvPicPr>
          <p:cNvPr id="533" name="Google Shape;533;p82"/>
          <p:cNvPicPr preferRelativeResize="0"/>
          <p:nvPr/>
        </p:nvPicPr>
        <p:blipFill rotWithShape="1">
          <a:blip r:embed="rId3">
            <a:alphaModFix/>
          </a:blip>
          <a:srcRect/>
          <a:stretch/>
        </p:blipFill>
        <p:spPr>
          <a:xfrm>
            <a:off x="4500199" y="1000108"/>
            <a:ext cx="4561299" cy="485778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83"/>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Summary</a:t>
            </a:r>
            <a:endParaRPr sz="3200"/>
          </a:p>
        </p:txBody>
      </p:sp>
      <p:sp>
        <p:nvSpPr>
          <p:cNvPr id="539" name="Google Shape;539;p83"/>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400"/>
              <a:buChar char="•"/>
            </a:pPr>
            <a:r>
              <a:rPr lang="en-IN" sz="2400"/>
              <a:t>The IaaS cloud delivery model offers cloud consumers a high level of administrative control over “raw” infrastructure-based IT resources. </a:t>
            </a:r>
            <a:endParaRPr/>
          </a:p>
          <a:p>
            <a:pPr marL="342900" lvl="0" indent="-342900" algn="just" rtl="0">
              <a:lnSpc>
                <a:spcPct val="90000"/>
              </a:lnSpc>
              <a:spcBef>
                <a:spcPts val="480"/>
              </a:spcBef>
              <a:spcAft>
                <a:spcPts val="0"/>
              </a:spcAft>
              <a:buClr>
                <a:schemeClr val="dk1"/>
              </a:buClr>
              <a:buSzPts val="2400"/>
              <a:buChar char="•"/>
            </a:pPr>
            <a:r>
              <a:rPr lang="en-IN" sz="2400"/>
              <a:t>The PaaS cloud delivery model enables a cloud provider </a:t>
            </a:r>
            <a:r>
              <a:rPr lang="en-IN" sz="2400" b="1"/>
              <a:t>to offer a pre-configured environment </a:t>
            </a:r>
            <a:r>
              <a:rPr lang="en-IN" sz="2400"/>
              <a:t>that cloud consumers can use to build and deploy cloud services and solutions, albeit with decreased administrative control. </a:t>
            </a:r>
            <a:endParaRPr/>
          </a:p>
          <a:p>
            <a:pPr marL="342900" lvl="0" indent="-342900" algn="just" rtl="0">
              <a:lnSpc>
                <a:spcPct val="90000"/>
              </a:lnSpc>
              <a:spcBef>
                <a:spcPts val="480"/>
              </a:spcBef>
              <a:spcAft>
                <a:spcPts val="0"/>
              </a:spcAft>
              <a:buClr>
                <a:schemeClr val="dk1"/>
              </a:buClr>
              <a:buSzPts val="2400"/>
              <a:buChar char="•"/>
            </a:pPr>
            <a:r>
              <a:rPr lang="en-IN" sz="2400"/>
              <a:t>SaaS is a cloud delivery model for </a:t>
            </a:r>
            <a:r>
              <a:rPr lang="en-IN" sz="2400" b="1"/>
              <a:t>shared cloud services </a:t>
            </a:r>
            <a:r>
              <a:rPr lang="en-IN" sz="2400"/>
              <a:t>that can be positioned as commercialized products hosted by clouds. </a:t>
            </a:r>
            <a:endParaRPr/>
          </a:p>
          <a:p>
            <a:pPr marL="342900" lvl="0" indent="-342900" algn="just" rtl="0">
              <a:lnSpc>
                <a:spcPct val="90000"/>
              </a:lnSpc>
              <a:spcBef>
                <a:spcPts val="480"/>
              </a:spcBef>
              <a:spcAft>
                <a:spcPts val="0"/>
              </a:spcAft>
              <a:buClr>
                <a:schemeClr val="dk1"/>
              </a:buClr>
              <a:buSzPts val="2400"/>
              <a:buChar char="•"/>
            </a:pPr>
            <a:r>
              <a:rPr lang="en-IN" sz="2400"/>
              <a:t>Different combinations of IaaS, PaaS, and SaaS are possible, depending on how cloud consumers and cloud providers choose to leverage the natural hierarchy established by these base cloud delivery models. </a:t>
            </a:r>
            <a:endParaRPr sz="220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84"/>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45" name="Google Shape;545;p84"/>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IN" sz="2400"/>
              <a:t>A cloud deployment model represents a specific type of cloud environment, primarily distinguished by ownership, size, and access. </a:t>
            </a:r>
            <a:endParaRPr/>
          </a:p>
          <a:p>
            <a:pPr marL="342900" lvl="0" indent="-342900" algn="l" rtl="0">
              <a:spcBef>
                <a:spcPts val="480"/>
              </a:spcBef>
              <a:spcAft>
                <a:spcPts val="0"/>
              </a:spcAft>
              <a:buClr>
                <a:schemeClr val="dk1"/>
              </a:buClr>
              <a:buSzPts val="2400"/>
              <a:buChar char="•"/>
            </a:pPr>
            <a:r>
              <a:rPr lang="en-IN" sz="2400"/>
              <a:t>There are four common cloud deployment models: </a:t>
            </a:r>
            <a:endParaRPr/>
          </a:p>
          <a:p>
            <a:pPr marL="742950" lvl="1" indent="-285750" algn="l" rtl="0">
              <a:spcBef>
                <a:spcPts val="400"/>
              </a:spcBef>
              <a:spcAft>
                <a:spcPts val="0"/>
              </a:spcAft>
              <a:buClr>
                <a:schemeClr val="dk1"/>
              </a:buClr>
              <a:buSzPts val="2000"/>
              <a:buChar char="–"/>
            </a:pPr>
            <a:r>
              <a:rPr lang="en-IN" sz="2000"/>
              <a:t>Public cloud </a:t>
            </a:r>
            <a:endParaRPr/>
          </a:p>
          <a:p>
            <a:pPr marL="742950" lvl="1" indent="-285750" algn="l" rtl="0">
              <a:spcBef>
                <a:spcPts val="400"/>
              </a:spcBef>
              <a:spcAft>
                <a:spcPts val="0"/>
              </a:spcAft>
              <a:buClr>
                <a:schemeClr val="dk1"/>
              </a:buClr>
              <a:buSzPts val="2000"/>
              <a:buChar char="–"/>
            </a:pPr>
            <a:r>
              <a:rPr lang="en-IN" sz="2000"/>
              <a:t>Community cloud </a:t>
            </a:r>
            <a:endParaRPr/>
          </a:p>
          <a:p>
            <a:pPr marL="742950" lvl="1" indent="-285750" algn="l" rtl="0">
              <a:spcBef>
                <a:spcPts val="400"/>
              </a:spcBef>
              <a:spcAft>
                <a:spcPts val="0"/>
              </a:spcAft>
              <a:buClr>
                <a:schemeClr val="dk1"/>
              </a:buClr>
              <a:buSzPts val="2000"/>
              <a:buChar char="–"/>
            </a:pPr>
            <a:r>
              <a:rPr lang="en-IN" sz="2000"/>
              <a:t>Private cloud </a:t>
            </a:r>
            <a:endParaRPr/>
          </a:p>
          <a:p>
            <a:pPr marL="742950" lvl="1" indent="-285750" algn="l" rtl="0">
              <a:spcBef>
                <a:spcPts val="400"/>
              </a:spcBef>
              <a:spcAft>
                <a:spcPts val="0"/>
              </a:spcAft>
              <a:buClr>
                <a:schemeClr val="dk1"/>
              </a:buClr>
              <a:buSzPts val="2000"/>
              <a:buChar char="–"/>
            </a:pPr>
            <a:r>
              <a:rPr lang="en-IN" sz="2000"/>
              <a:t>Hybrid cloud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85"/>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51" name="Google Shape;551;p85"/>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Public Clouds </a:t>
            </a:r>
            <a:endParaRPr/>
          </a:p>
          <a:p>
            <a:pPr marL="342900" lvl="0" indent="-342900" algn="just" rtl="0">
              <a:spcBef>
                <a:spcPts val="480"/>
              </a:spcBef>
              <a:spcAft>
                <a:spcPts val="0"/>
              </a:spcAft>
              <a:buClr>
                <a:schemeClr val="dk1"/>
              </a:buClr>
              <a:buSzPts val="2400"/>
              <a:buChar char="•"/>
            </a:pPr>
            <a:r>
              <a:rPr lang="en-IN" sz="2400"/>
              <a:t>A public cloud is a publicly accessible cloud environment owned by a third-party cloud provider. The IT resources on public clouds are usually provisioned via the previously described cloud delivery models and are generally offered to cloud consumers at a cost or are commercialized via other avenues (such as advertisement).</a:t>
            </a:r>
            <a:r>
              <a:rPr lang="en-IN" sz="2400" i="1"/>
              <a:t> </a:t>
            </a:r>
            <a:endParaRPr/>
          </a:p>
          <a:p>
            <a:pPr marL="342900" lvl="0" indent="-342900" algn="just" rtl="0">
              <a:spcBef>
                <a:spcPts val="480"/>
              </a:spcBef>
              <a:spcAft>
                <a:spcPts val="0"/>
              </a:spcAft>
              <a:buClr>
                <a:schemeClr val="dk1"/>
              </a:buClr>
              <a:buSzPts val="2400"/>
              <a:buChar char="•"/>
            </a:pPr>
            <a:r>
              <a:rPr lang="en-IN" sz="2400"/>
              <a:t>The cloud provider is responsible for the creation and on-going maintenance of the public cloud and its IT resources.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86"/>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57" name="Google Shape;557;p86"/>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Public Clouds </a:t>
            </a:r>
            <a:endParaRPr/>
          </a:p>
        </p:txBody>
      </p:sp>
      <p:pic>
        <p:nvPicPr>
          <p:cNvPr id="558" name="Google Shape;558;p86"/>
          <p:cNvPicPr preferRelativeResize="0"/>
          <p:nvPr/>
        </p:nvPicPr>
        <p:blipFill rotWithShape="1">
          <a:blip r:embed="rId3">
            <a:alphaModFix/>
          </a:blip>
          <a:srcRect/>
          <a:stretch/>
        </p:blipFill>
        <p:spPr>
          <a:xfrm>
            <a:off x="1571604" y="1140757"/>
            <a:ext cx="5786478" cy="5502953"/>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87"/>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64" name="Google Shape;564;p87"/>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Private Clouds </a:t>
            </a:r>
            <a:endParaRPr/>
          </a:p>
          <a:p>
            <a:pPr marL="342900" lvl="0" indent="-342900" algn="just" rtl="0">
              <a:spcBef>
                <a:spcPts val="440"/>
              </a:spcBef>
              <a:spcAft>
                <a:spcPts val="0"/>
              </a:spcAft>
              <a:buClr>
                <a:schemeClr val="dk1"/>
              </a:buClr>
              <a:buSzPts val="2200"/>
              <a:buChar char="•"/>
            </a:pPr>
            <a:r>
              <a:rPr lang="en-IN" sz="2200"/>
              <a:t>A private cloud is owned by a single organization. Private clouds enable an organization to use cloud computing technology as a means of centralizing access to IT resources by different parts, locations, or departments of the organization. </a:t>
            </a:r>
            <a:endParaRPr sz="2200"/>
          </a:p>
          <a:p>
            <a:pPr marL="342900" lvl="0" indent="-342900" algn="just" rtl="0">
              <a:spcBef>
                <a:spcPts val="440"/>
              </a:spcBef>
              <a:spcAft>
                <a:spcPts val="0"/>
              </a:spcAft>
              <a:buClr>
                <a:schemeClr val="dk1"/>
              </a:buClr>
              <a:buSzPts val="2200"/>
              <a:buChar char="•"/>
            </a:pPr>
            <a:r>
              <a:rPr lang="en-IN" sz="2200"/>
              <a:t>The use of a private cloud can change how organizational and trust boundaries are defined and applied. The actual administration of a private cloud environment may be carried out by internal or outsourced staff. </a:t>
            </a:r>
            <a:endParaRPr sz="2200"/>
          </a:p>
          <a:p>
            <a:pPr marL="342900" lvl="0" indent="-342900" algn="just" rtl="0">
              <a:spcBef>
                <a:spcPts val="440"/>
              </a:spcBef>
              <a:spcAft>
                <a:spcPts val="0"/>
              </a:spcAft>
              <a:buClr>
                <a:schemeClr val="dk1"/>
              </a:buClr>
              <a:buSzPts val="2200"/>
              <a:buChar char="•"/>
            </a:pPr>
            <a:r>
              <a:rPr lang="en-IN" sz="2200"/>
              <a:t>With a private cloud, the same organization is technically both the cloud consumer and cloud provider </a:t>
            </a:r>
            <a:endParaRPr sz="2200"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88"/>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70" name="Google Shape;570;p88"/>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203200" algn="just" rtl="0">
              <a:spcBef>
                <a:spcPts val="0"/>
              </a:spcBef>
              <a:spcAft>
                <a:spcPts val="0"/>
              </a:spcAft>
              <a:buClr>
                <a:schemeClr val="dk1"/>
              </a:buClr>
              <a:buSzPts val="2200"/>
              <a:buNone/>
            </a:pPr>
            <a:endParaRPr sz="2200" b="1"/>
          </a:p>
        </p:txBody>
      </p:sp>
      <p:pic>
        <p:nvPicPr>
          <p:cNvPr id="571" name="Google Shape;571;p88"/>
          <p:cNvPicPr preferRelativeResize="0"/>
          <p:nvPr/>
        </p:nvPicPr>
        <p:blipFill rotWithShape="1">
          <a:blip r:embed="rId3">
            <a:alphaModFix/>
          </a:blip>
          <a:srcRect/>
          <a:stretch/>
        </p:blipFill>
        <p:spPr>
          <a:xfrm>
            <a:off x="1500166" y="1142984"/>
            <a:ext cx="6000791" cy="465833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9"/>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77" name="Google Shape;577;p89"/>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Hybrid Clouds </a:t>
            </a:r>
            <a:endParaRPr/>
          </a:p>
          <a:p>
            <a:pPr marL="342900" lvl="0" indent="-342900" algn="just" rtl="0">
              <a:spcBef>
                <a:spcPts val="480"/>
              </a:spcBef>
              <a:spcAft>
                <a:spcPts val="0"/>
              </a:spcAft>
              <a:buClr>
                <a:schemeClr val="dk1"/>
              </a:buClr>
              <a:buSzPts val="2400"/>
              <a:buChar char="•"/>
            </a:pPr>
            <a:r>
              <a:rPr lang="en-IN" sz="2400"/>
              <a:t>A hybrid cloud is a cloud environment comprised of two or more different cloud deployment models. For example, a cloud consumer may choose to deploy cloud services processing sensitive data to a private cloud and other, less sensitive cloud services to a public cloud. The result of this combination is a hybrid deployment model.</a:t>
            </a:r>
            <a:endParaRPr/>
          </a:p>
          <a:p>
            <a:pPr marL="342900" lvl="0" indent="-342900" algn="just" rtl="0">
              <a:spcBef>
                <a:spcPts val="480"/>
              </a:spcBef>
              <a:spcAft>
                <a:spcPts val="0"/>
              </a:spcAft>
              <a:buClr>
                <a:schemeClr val="dk1"/>
              </a:buClr>
              <a:buSzPts val="2400"/>
              <a:buChar char="•"/>
            </a:pPr>
            <a:r>
              <a:rPr lang="en-IN" sz="2400"/>
              <a:t>Hybrid deployment architectures can be complex and challenging to create and maintain due to the potential disparity in cloud environments and the fact that management responsibilities are typically split between the private cloud provider organization and the public cloud provider. </a:t>
            </a:r>
            <a:endParaRPr sz="2200"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90"/>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83" name="Google Shape;583;p90"/>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203200" algn="just" rtl="0">
              <a:spcBef>
                <a:spcPts val="0"/>
              </a:spcBef>
              <a:spcAft>
                <a:spcPts val="0"/>
              </a:spcAft>
              <a:buClr>
                <a:schemeClr val="dk1"/>
              </a:buClr>
              <a:buSzPts val="2200"/>
              <a:buNone/>
            </a:pPr>
            <a:endParaRPr sz="2200" b="1"/>
          </a:p>
        </p:txBody>
      </p:sp>
      <p:pic>
        <p:nvPicPr>
          <p:cNvPr id="584" name="Google Shape;584;p90"/>
          <p:cNvPicPr preferRelativeResize="0"/>
          <p:nvPr/>
        </p:nvPicPr>
        <p:blipFill rotWithShape="1">
          <a:blip r:embed="rId3">
            <a:alphaModFix/>
          </a:blip>
          <a:srcRect/>
          <a:stretch/>
        </p:blipFill>
        <p:spPr>
          <a:xfrm>
            <a:off x="1214414" y="928670"/>
            <a:ext cx="5500711" cy="530513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91"/>
          <p:cNvSpPr txBox="1">
            <a:spLocks noGrp="1"/>
          </p:cNvSpPr>
          <p:nvPr>
            <p:ph type="title"/>
          </p:nvPr>
        </p:nvSpPr>
        <p:spPr>
          <a:xfrm>
            <a:off x="457200" y="-142892"/>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Calibri"/>
              <a:buNone/>
            </a:pPr>
            <a:r>
              <a:rPr lang="en-IN" sz="3200"/>
              <a:t>Cloud Deployment Models</a:t>
            </a:r>
            <a:endParaRPr sz="3200"/>
          </a:p>
        </p:txBody>
      </p:sp>
      <p:sp>
        <p:nvSpPr>
          <p:cNvPr id="590" name="Google Shape;590;p91"/>
          <p:cNvSpPr txBox="1">
            <a:spLocks noGrp="1"/>
          </p:cNvSpPr>
          <p:nvPr>
            <p:ph type="body" idx="1"/>
          </p:nvPr>
        </p:nvSpPr>
        <p:spPr>
          <a:xfrm>
            <a:off x="357158" y="731837"/>
            <a:ext cx="7929618" cy="5268931"/>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400"/>
              <a:buChar char="•"/>
            </a:pPr>
            <a:r>
              <a:rPr lang="en-IN" sz="2400" b="1"/>
              <a:t>Other Cloud Deployment Models </a:t>
            </a:r>
            <a:endParaRPr/>
          </a:p>
          <a:p>
            <a:pPr marL="342900" lvl="0" indent="-342900" algn="just" rtl="0">
              <a:spcBef>
                <a:spcPts val="480"/>
              </a:spcBef>
              <a:spcAft>
                <a:spcPts val="0"/>
              </a:spcAft>
              <a:buClr>
                <a:schemeClr val="dk1"/>
              </a:buClr>
              <a:buSzPts val="2400"/>
              <a:buChar char="•"/>
            </a:pPr>
            <a:r>
              <a:rPr lang="en-IN" sz="2400"/>
              <a:t>Additional variations of the four base cloud deployment models can exist. </a:t>
            </a:r>
            <a:endParaRPr sz="2400"/>
          </a:p>
          <a:p>
            <a:pPr marL="342900" lvl="0" indent="-190500" algn="just" rtl="0">
              <a:spcBef>
                <a:spcPts val="480"/>
              </a:spcBef>
              <a:spcAft>
                <a:spcPts val="0"/>
              </a:spcAft>
              <a:buClr>
                <a:schemeClr val="dk1"/>
              </a:buClr>
              <a:buSzPts val="2400"/>
              <a:buNone/>
            </a:pPr>
            <a:endParaRPr sz="2400"/>
          </a:p>
          <a:p>
            <a:pPr marL="342900" lvl="0" indent="-342900" algn="just" rtl="0">
              <a:spcBef>
                <a:spcPts val="480"/>
              </a:spcBef>
              <a:spcAft>
                <a:spcPts val="0"/>
              </a:spcAft>
              <a:buClr>
                <a:schemeClr val="dk1"/>
              </a:buClr>
              <a:buSzPts val="2400"/>
              <a:buChar char="•"/>
            </a:pPr>
            <a:r>
              <a:rPr lang="en-IN" sz="2400"/>
              <a:t>Examples include: </a:t>
            </a:r>
            <a:endParaRPr/>
          </a:p>
          <a:p>
            <a:pPr marL="342900" lvl="0" indent="-342900" algn="just" rtl="0">
              <a:spcBef>
                <a:spcPts val="480"/>
              </a:spcBef>
              <a:spcAft>
                <a:spcPts val="0"/>
              </a:spcAft>
              <a:buClr>
                <a:schemeClr val="dk1"/>
              </a:buClr>
              <a:buSzPts val="2400"/>
              <a:buChar char="•"/>
            </a:pPr>
            <a:r>
              <a:rPr lang="en-IN" sz="2400"/>
              <a:t>Virtual Private Cloud – Also known as a “dedicated cloud” or “hosted cloud,” this model results in a self-contained cloud environment hosted and managed by a public cloud provider, and made available to a cloud consumer. </a:t>
            </a:r>
            <a:endParaRPr/>
          </a:p>
          <a:p>
            <a:pPr marL="342900" lvl="0" indent="-342900" algn="just" rtl="0">
              <a:spcBef>
                <a:spcPts val="480"/>
              </a:spcBef>
              <a:spcAft>
                <a:spcPts val="0"/>
              </a:spcAft>
              <a:buClr>
                <a:schemeClr val="dk1"/>
              </a:buClr>
              <a:buSzPts val="2400"/>
              <a:buChar char="•"/>
            </a:pPr>
            <a:r>
              <a:rPr lang="en-IN" sz="2400"/>
              <a:t>Inter-Cloud – This model is based on an architecture comprised of two or more inter-connected clouds. </a:t>
            </a:r>
            <a:endParaRPr sz="22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Business Drivers</a:t>
            </a:r>
            <a:endParaRPr sz="3600"/>
          </a:p>
        </p:txBody>
      </p:sp>
      <p:sp>
        <p:nvSpPr>
          <p:cNvPr id="131" name="Google Shape;131;p20"/>
          <p:cNvSpPr txBox="1">
            <a:spLocks noGrp="1"/>
          </p:cNvSpPr>
          <p:nvPr>
            <p:ph type="body" idx="1"/>
          </p:nvPr>
        </p:nvSpPr>
        <p:spPr>
          <a:xfrm>
            <a:off x="302840" y="836712"/>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a:t>Industry leaders have motivated organizations to adopt cloud computing in support of their business automation requirements. </a:t>
            </a:r>
            <a:endParaRPr/>
          </a:p>
          <a:p>
            <a:pPr marL="342900" lvl="0" indent="-342900" algn="just" rtl="0">
              <a:spcBef>
                <a:spcPts val="440"/>
              </a:spcBef>
              <a:spcAft>
                <a:spcPts val="0"/>
              </a:spcAft>
              <a:buClr>
                <a:schemeClr val="dk1"/>
              </a:buClr>
              <a:buSzPts val="2200"/>
              <a:buChar char="•"/>
            </a:pPr>
            <a:r>
              <a:rPr lang="en-IN" sz="2200"/>
              <a:t>They have correspondingly motivated other organizations to become providers of cloud environments and cloud technology vendors in order to create and meet the demand to fulfill consumer needs.</a:t>
            </a:r>
            <a:endParaRPr/>
          </a:p>
          <a:p>
            <a:pPr marL="342900" lvl="0" indent="-342900" algn="just" rtl="0">
              <a:spcBef>
                <a:spcPts val="440"/>
              </a:spcBef>
              <a:spcAft>
                <a:spcPts val="0"/>
              </a:spcAft>
              <a:buClr>
                <a:schemeClr val="dk1"/>
              </a:buClr>
              <a:buSzPts val="2200"/>
              <a:buChar char="•"/>
            </a:pPr>
            <a:r>
              <a:rPr lang="en-IN" sz="2200" b="1"/>
              <a:t>Capacity Planning:</a:t>
            </a:r>
            <a:r>
              <a:rPr lang="en-IN" sz="2200" i="1"/>
              <a:t> </a:t>
            </a:r>
            <a:r>
              <a:rPr lang="en-IN" sz="2200"/>
              <a:t>Planning for capacity can be challenging because it requires estimating usage load fluctuations.</a:t>
            </a:r>
            <a:endParaRPr/>
          </a:p>
          <a:p>
            <a:pPr marL="342900" lvl="0" indent="-342900" algn="just" rtl="0">
              <a:spcBef>
                <a:spcPts val="440"/>
              </a:spcBef>
              <a:spcAft>
                <a:spcPts val="0"/>
              </a:spcAft>
              <a:buClr>
                <a:schemeClr val="dk1"/>
              </a:buClr>
              <a:buSzPts val="2200"/>
              <a:buChar char="•"/>
            </a:pPr>
            <a:r>
              <a:rPr lang="en-IN" sz="2200"/>
              <a:t>A discrepancy between the capacity of an IT resource and its demand can result in a system becoming either </a:t>
            </a:r>
            <a:r>
              <a:rPr lang="en-IN" sz="2200" b="1"/>
              <a:t>inefficient (over-provisioning) </a:t>
            </a:r>
            <a:r>
              <a:rPr lang="en-IN" sz="2200"/>
              <a:t>or unable to fulfill user needs </a:t>
            </a:r>
            <a:r>
              <a:rPr lang="en-IN" sz="2200" b="1"/>
              <a:t>(under-provisioning).</a:t>
            </a:r>
            <a:endParaRPr/>
          </a:p>
          <a:p>
            <a:pPr marL="342900" lvl="0" indent="-342900" algn="just" rtl="0">
              <a:spcBef>
                <a:spcPts val="440"/>
              </a:spcBef>
              <a:spcAft>
                <a:spcPts val="0"/>
              </a:spcAft>
              <a:buClr>
                <a:schemeClr val="dk1"/>
              </a:buClr>
              <a:buSzPts val="2200"/>
              <a:buChar char="•"/>
            </a:pPr>
            <a:r>
              <a:rPr lang="en-IN" sz="2200"/>
              <a:t>Different capacity planning strategies exist:</a:t>
            </a:r>
            <a:endParaRPr/>
          </a:p>
          <a:p>
            <a:pPr marL="354013" lvl="1" indent="-285750" algn="just" rtl="0">
              <a:spcBef>
                <a:spcPts val="400"/>
              </a:spcBef>
              <a:spcAft>
                <a:spcPts val="0"/>
              </a:spcAft>
              <a:buClr>
                <a:schemeClr val="dk1"/>
              </a:buClr>
              <a:buSzPts val="2000"/>
              <a:buChar char="–"/>
            </a:pPr>
            <a:r>
              <a:rPr lang="en-IN" sz="2000" b="1" i="1"/>
              <a:t>Lead Strategy </a:t>
            </a:r>
            <a:r>
              <a:rPr lang="en-IN" sz="2000" i="1"/>
              <a:t>– adding capacity to an IT resource in anticipation of demand.</a:t>
            </a:r>
            <a:endParaRPr/>
          </a:p>
          <a:p>
            <a:pPr marL="354013" lvl="1" indent="-285750" algn="just" rtl="0">
              <a:spcBef>
                <a:spcPts val="400"/>
              </a:spcBef>
              <a:spcAft>
                <a:spcPts val="0"/>
              </a:spcAft>
              <a:buClr>
                <a:schemeClr val="dk1"/>
              </a:buClr>
              <a:buSzPts val="2000"/>
              <a:buChar char="–"/>
            </a:pPr>
            <a:r>
              <a:rPr lang="en-IN" sz="2000" b="1" i="1"/>
              <a:t>Lag Strategy</a:t>
            </a:r>
            <a:r>
              <a:rPr lang="en-IN" sz="2000" i="1"/>
              <a:t> – adding capacity when the IT resource reaches its full capacity.</a:t>
            </a:r>
            <a:endParaRPr/>
          </a:p>
          <a:p>
            <a:pPr marL="354013" lvl="1" indent="-285750" algn="just" rtl="0">
              <a:spcBef>
                <a:spcPts val="400"/>
              </a:spcBef>
              <a:spcAft>
                <a:spcPts val="0"/>
              </a:spcAft>
              <a:buClr>
                <a:schemeClr val="dk1"/>
              </a:buClr>
              <a:buSzPts val="2000"/>
              <a:buChar char="–"/>
            </a:pPr>
            <a:r>
              <a:rPr lang="en-IN" sz="2000" b="1" i="1"/>
              <a:t>Match Strategy</a:t>
            </a:r>
            <a:r>
              <a:rPr lang="en-IN" sz="2000" i="1"/>
              <a:t> – adding IT resource capacity in small increments, as demand </a:t>
            </a:r>
            <a:r>
              <a:rPr lang="en-IN" sz="2000"/>
              <a:t>increases.</a:t>
            </a:r>
            <a:endParaRPr sz="2000" i="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457200" y="-27384"/>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600"/>
              <a:buFont typeface="Calibri"/>
              <a:buNone/>
            </a:pPr>
            <a:r>
              <a:rPr lang="en-IN" sz="3600"/>
              <a:t>Business Drivers</a:t>
            </a:r>
            <a:endParaRPr sz="3600"/>
          </a:p>
        </p:txBody>
      </p:sp>
      <p:sp>
        <p:nvSpPr>
          <p:cNvPr id="137" name="Google Shape;137;p21"/>
          <p:cNvSpPr txBox="1">
            <a:spLocks noGrp="1"/>
          </p:cNvSpPr>
          <p:nvPr>
            <p:ph type="body" idx="1"/>
          </p:nvPr>
        </p:nvSpPr>
        <p:spPr>
          <a:xfrm>
            <a:off x="302840" y="836712"/>
            <a:ext cx="8517632" cy="4525963"/>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2200"/>
              <a:buChar char="•"/>
            </a:pPr>
            <a:r>
              <a:rPr lang="en-IN" sz="2200" b="1"/>
              <a:t>Cost Reduction</a:t>
            </a:r>
            <a:r>
              <a:rPr lang="en-IN" sz="2200"/>
              <a:t>:</a:t>
            </a:r>
            <a:r>
              <a:rPr lang="en-IN" sz="2200" i="1"/>
              <a:t> </a:t>
            </a:r>
            <a:r>
              <a:rPr lang="en-IN" sz="2200"/>
              <a:t>A direct alignment between IT costs and business performance can be difficult to maintain.</a:t>
            </a:r>
            <a:endParaRPr/>
          </a:p>
          <a:p>
            <a:pPr marL="342900" lvl="0" indent="-342900" algn="just" rtl="0">
              <a:spcBef>
                <a:spcPts val="440"/>
              </a:spcBef>
              <a:spcAft>
                <a:spcPts val="0"/>
              </a:spcAft>
              <a:buClr>
                <a:schemeClr val="dk1"/>
              </a:buClr>
              <a:buSzPts val="2200"/>
              <a:buChar char="•"/>
            </a:pPr>
            <a:r>
              <a:rPr lang="en-IN" sz="2200"/>
              <a:t>Two costs need to be accounted for: </a:t>
            </a:r>
            <a:r>
              <a:rPr lang="en-IN" sz="2200" b="1"/>
              <a:t>the cost of acquiring new infrastructure, and the cost of its ongoing ownership</a:t>
            </a:r>
            <a:r>
              <a:rPr lang="en-IN" sz="2200"/>
              <a:t>. </a:t>
            </a:r>
            <a:endParaRPr/>
          </a:p>
          <a:p>
            <a:pPr marL="342900" lvl="0" indent="-342900" algn="just" rtl="0">
              <a:spcBef>
                <a:spcPts val="440"/>
              </a:spcBef>
              <a:spcAft>
                <a:spcPts val="0"/>
              </a:spcAft>
              <a:buClr>
                <a:schemeClr val="dk1"/>
              </a:buClr>
              <a:buSzPts val="2200"/>
              <a:buChar char="•"/>
            </a:pPr>
            <a:r>
              <a:rPr lang="en-IN" sz="2200"/>
              <a:t>Operational overhead represents a considerable share of IT budgets, often exceeding up-front investment costs.</a:t>
            </a:r>
            <a:endParaRPr/>
          </a:p>
          <a:p>
            <a:pPr marL="342900" lvl="0" indent="-342900" algn="just" rtl="0">
              <a:spcBef>
                <a:spcPts val="440"/>
              </a:spcBef>
              <a:spcAft>
                <a:spcPts val="0"/>
              </a:spcAft>
              <a:buClr>
                <a:schemeClr val="dk1"/>
              </a:buClr>
              <a:buSzPts val="2200"/>
              <a:buChar char="•"/>
            </a:pPr>
            <a:r>
              <a:rPr lang="en-IN" sz="2200"/>
              <a:t>Common forms of </a:t>
            </a:r>
            <a:r>
              <a:rPr lang="en-IN" sz="2200" b="1"/>
              <a:t>infrastructure-related operating overhead </a:t>
            </a:r>
            <a:r>
              <a:rPr lang="en-IN" sz="2200"/>
              <a:t>include the following:</a:t>
            </a:r>
            <a:endParaRPr/>
          </a:p>
          <a:p>
            <a:pPr marL="742950" lvl="1" indent="-285750" algn="just" rtl="0">
              <a:spcBef>
                <a:spcPts val="440"/>
              </a:spcBef>
              <a:spcAft>
                <a:spcPts val="0"/>
              </a:spcAft>
              <a:buClr>
                <a:schemeClr val="dk1"/>
              </a:buClr>
              <a:buSzPts val="2200"/>
              <a:buChar char="–"/>
            </a:pPr>
            <a:r>
              <a:rPr lang="en-IN" sz="2200"/>
              <a:t>technical personnel required to keep the environment operational</a:t>
            </a:r>
            <a:endParaRPr/>
          </a:p>
          <a:p>
            <a:pPr marL="742950" lvl="1" indent="-285750" algn="just" rtl="0">
              <a:spcBef>
                <a:spcPts val="440"/>
              </a:spcBef>
              <a:spcAft>
                <a:spcPts val="0"/>
              </a:spcAft>
              <a:buClr>
                <a:schemeClr val="dk1"/>
              </a:buClr>
              <a:buSzPts val="2200"/>
              <a:buChar char="–"/>
            </a:pPr>
            <a:r>
              <a:rPr lang="en-IN" sz="2200"/>
              <a:t>upgrades and patches that introduce additional testing and deployment cycles</a:t>
            </a:r>
            <a:endParaRPr/>
          </a:p>
          <a:p>
            <a:pPr marL="742950" lvl="1" indent="-285750" algn="just" rtl="0">
              <a:spcBef>
                <a:spcPts val="440"/>
              </a:spcBef>
              <a:spcAft>
                <a:spcPts val="0"/>
              </a:spcAft>
              <a:buClr>
                <a:schemeClr val="dk1"/>
              </a:buClr>
              <a:buSzPts val="2200"/>
              <a:buChar char="–"/>
            </a:pPr>
            <a:r>
              <a:rPr lang="en-IN" sz="2200"/>
              <a:t>utility bills and capital expense investments for power and cooling</a:t>
            </a:r>
            <a:endParaRPr/>
          </a:p>
          <a:p>
            <a:pPr marL="742950" lvl="1" indent="-285750" algn="just" rtl="0">
              <a:spcBef>
                <a:spcPts val="440"/>
              </a:spcBef>
              <a:spcAft>
                <a:spcPts val="0"/>
              </a:spcAft>
              <a:buClr>
                <a:schemeClr val="dk1"/>
              </a:buClr>
              <a:buSzPts val="2200"/>
              <a:buChar char="–"/>
            </a:pPr>
            <a:r>
              <a:rPr lang="en-IN" sz="2200"/>
              <a:t>security and access control measures that need to be maintained and enforced to protect infrastructure resources</a:t>
            </a:r>
            <a:endParaRPr/>
          </a:p>
          <a:p>
            <a:pPr marL="742950" lvl="1" indent="-285750" algn="just" rtl="0">
              <a:spcBef>
                <a:spcPts val="440"/>
              </a:spcBef>
              <a:spcAft>
                <a:spcPts val="0"/>
              </a:spcAft>
              <a:buClr>
                <a:schemeClr val="dk1"/>
              </a:buClr>
              <a:buSzPts val="2200"/>
              <a:buChar char="–"/>
            </a:pPr>
            <a:r>
              <a:rPr lang="en-IN" sz="2200"/>
              <a:t>administrative and accounts staff that may be required to keep track of licenses and support arrangements</a:t>
            </a:r>
            <a:endParaRPr sz="2200" i="1"/>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6518</Words>
  <Application>Microsoft Office PowerPoint</Application>
  <PresentationFormat>On-screen Show (4:3)</PresentationFormat>
  <Paragraphs>363</Paragraphs>
  <Slides>79</Slides>
  <Notes>79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79</vt:i4>
      </vt:variant>
    </vt:vector>
  </HeadingPairs>
  <TitlesOfParts>
    <vt:vector size="82" baseType="lpstr">
      <vt:lpstr>Arial</vt:lpstr>
      <vt:lpstr>Calibri</vt:lpstr>
      <vt:lpstr>Office Theme</vt:lpstr>
      <vt:lpstr>Cloud Computing</vt:lpstr>
      <vt:lpstr>Course Objectives</vt:lpstr>
      <vt:lpstr>Course Contents</vt:lpstr>
      <vt:lpstr>Course Contents</vt:lpstr>
      <vt:lpstr>Fundamentals of Cloud Computing</vt:lpstr>
      <vt:lpstr>Fundamentals of Cloud Computing</vt:lpstr>
      <vt:lpstr>Definitions</vt:lpstr>
      <vt:lpstr>Business Drivers</vt:lpstr>
      <vt:lpstr>Business Drivers</vt:lpstr>
      <vt:lpstr>Business Drivers</vt:lpstr>
      <vt:lpstr>Technology Innovations</vt:lpstr>
      <vt:lpstr>Virtualization</vt:lpstr>
      <vt:lpstr>Summarization</vt:lpstr>
      <vt:lpstr>Basic Concepts and Terminology</vt:lpstr>
      <vt:lpstr>Basic Concepts and Terminology</vt:lpstr>
      <vt:lpstr>Basic Concepts and Terminology</vt:lpstr>
      <vt:lpstr>Basic Concepts and Terminology</vt:lpstr>
      <vt:lpstr>Basic Concepts and Terminology</vt:lpstr>
      <vt:lpstr>Basic Concepts and Terminology</vt:lpstr>
      <vt:lpstr>Basic Concepts and Terminology</vt:lpstr>
      <vt:lpstr>Cloud Service</vt:lpstr>
      <vt:lpstr>Cloud Service</vt:lpstr>
      <vt:lpstr>Cloud Service Consumer</vt:lpstr>
      <vt:lpstr>Goals and Benefits</vt:lpstr>
      <vt:lpstr>Goals and Benefits</vt:lpstr>
      <vt:lpstr>Goals and Benefits</vt:lpstr>
      <vt:lpstr>Goals and Benefits</vt:lpstr>
      <vt:lpstr>Summary of Key Points</vt:lpstr>
      <vt:lpstr>Risks and Challenges</vt:lpstr>
      <vt:lpstr>Risks and Challenges</vt:lpstr>
      <vt:lpstr>Risks and Challenges</vt:lpstr>
      <vt:lpstr>Risks and Challenges</vt:lpstr>
      <vt:lpstr>Risks and Challenges</vt:lpstr>
      <vt:lpstr>Risks and Challenges</vt:lpstr>
      <vt:lpstr>Risks and Challenges</vt:lpstr>
      <vt:lpstr>Risks and Challenges</vt:lpstr>
      <vt:lpstr>Summary: Risks and Challenges</vt:lpstr>
      <vt:lpstr>Fundamental Concepts and Models</vt:lpstr>
      <vt:lpstr>Fundamental Concepts and Models</vt:lpstr>
      <vt:lpstr>Fundamental Concepts and Models</vt:lpstr>
      <vt:lpstr>Fundamental Concepts and Models</vt:lpstr>
      <vt:lpstr>Fundamental Concepts and Models</vt:lpstr>
      <vt:lpstr>Fundamental Concepts and Models</vt:lpstr>
      <vt:lpstr>Fundamental Concepts and Models</vt:lpstr>
      <vt:lpstr>Additional Roles</vt:lpstr>
      <vt:lpstr>Organizational Boundary</vt:lpstr>
      <vt:lpstr>Trust Boundary</vt:lpstr>
      <vt:lpstr>Summary: Roles</vt:lpstr>
      <vt:lpstr>Cloud Characteristics</vt:lpstr>
      <vt:lpstr>Cloud Characteristics</vt:lpstr>
      <vt:lpstr>Cloud Characteristics</vt:lpstr>
      <vt:lpstr>Cloud Characteristics</vt:lpstr>
      <vt:lpstr>Cloud Characteristics</vt:lpstr>
      <vt:lpstr>Cloud Characteristics</vt:lpstr>
      <vt:lpstr>Cloud Characteristics</vt:lpstr>
      <vt:lpstr>Cloud Characteristics</vt:lpstr>
      <vt:lpstr>Cloud Characteristics</vt:lpstr>
      <vt:lpstr>Cloud Delivery Models </vt:lpstr>
      <vt:lpstr>Summary </vt:lpstr>
      <vt:lpstr>Cloud Delivery Models </vt:lpstr>
      <vt:lpstr>Cloud Delivery Models: IaaS </vt:lpstr>
      <vt:lpstr>Cloud Delivery Models: IaaS </vt:lpstr>
      <vt:lpstr>Cloud Delivery Models: PaaS </vt:lpstr>
      <vt:lpstr>Cloud Delivery Models: PaaS </vt:lpstr>
      <vt:lpstr>Cloud Delivery Models: SaaS </vt:lpstr>
      <vt:lpstr>Comparing Cloud Delivery Models </vt:lpstr>
      <vt:lpstr>Comparing Cloud Delivery Models </vt:lpstr>
      <vt:lpstr>Comparing Cloud Delivery Models </vt:lpstr>
      <vt:lpstr>Comparing Cloud Delivery Models </vt:lpstr>
      <vt:lpstr>Comparing Cloud Delivery Models </vt:lpstr>
      <vt:lpstr>Summary</vt:lpstr>
      <vt:lpstr>Cloud Deployment Models</vt:lpstr>
      <vt:lpstr>Cloud Deployment Models</vt:lpstr>
      <vt:lpstr>Cloud Deployment Models</vt:lpstr>
      <vt:lpstr>Cloud Deployment Models</vt:lpstr>
      <vt:lpstr>Cloud Deployment Models</vt:lpstr>
      <vt:lpstr>Cloud Deployment Models</vt:lpstr>
      <vt:lpstr>Cloud Deployment Models</vt:lpstr>
      <vt:lpstr>Cloud Deployment Models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cp:lastModifiedBy>Manish Khodaskar</cp:lastModifiedBy>
  <cp:revision>1</cp:revision>
  <dcterms:modified xsi:type="dcterms:W3CDTF">2021-01-27T03:07:01Z</dcterms:modified>
</cp:coreProperties>
</file>