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9"/>
  </p:notesMasterIdLst>
  <p:sldIdLst>
    <p:sldId id="256" r:id="rId2"/>
    <p:sldId id="257" r:id="rId3"/>
    <p:sldId id="258" r:id="rId4"/>
    <p:sldId id="259" r:id="rId5"/>
    <p:sldId id="260" r:id="rId6"/>
    <p:sldId id="261" r:id="rId7"/>
    <p:sldId id="262" r:id="rId8"/>
    <p:sldId id="333" r:id="rId9"/>
    <p:sldId id="263" r:id="rId10"/>
    <p:sldId id="267" r:id="rId11"/>
    <p:sldId id="268" r:id="rId12"/>
    <p:sldId id="269" r:id="rId13"/>
    <p:sldId id="270" r:id="rId14"/>
    <p:sldId id="271" r:id="rId15"/>
    <p:sldId id="265" r:id="rId16"/>
    <p:sldId id="273" r:id="rId17"/>
    <p:sldId id="266" r:id="rId18"/>
    <p:sldId id="274" r:id="rId19"/>
    <p:sldId id="343" r:id="rId20"/>
    <p:sldId id="350" r:id="rId21"/>
    <p:sldId id="275" r:id="rId22"/>
    <p:sldId id="276" r:id="rId23"/>
    <p:sldId id="277" r:id="rId24"/>
    <p:sldId id="278" r:id="rId25"/>
    <p:sldId id="280" r:id="rId26"/>
    <p:sldId id="279" r:id="rId27"/>
    <p:sldId id="282" r:id="rId28"/>
    <p:sldId id="281"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300" r:id="rId44"/>
    <p:sldId id="301" r:id="rId45"/>
    <p:sldId id="297" r:id="rId46"/>
    <p:sldId id="335" r:id="rId47"/>
    <p:sldId id="336" r:id="rId48"/>
    <p:sldId id="334" r:id="rId49"/>
    <p:sldId id="309" r:id="rId50"/>
    <p:sldId id="351" r:id="rId51"/>
    <p:sldId id="352" r:id="rId52"/>
    <p:sldId id="353" r:id="rId53"/>
    <p:sldId id="354" r:id="rId54"/>
    <p:sldId id="355" r:id="rId55"/>
    <p:sldId id="356" r:id="rId56"/>
    <p:sldId id="311" r:id="rId57"/>
    <p:sldId id="312" r:id="rId58"/>
    <p:sldId id="313" r:id="rId59"/>
    <p:sldId id="314" r:id="rId60"/>
    <p:sldId id="299" r:id="rId61"/>
    <p:sldId id="357" r:id="rId62"/>
    <p:sldId id="338" r:id="rId63"/>
    <p:sldId id="337" r:id="rId64"/>
    <p:sldId id="303" r:id="rId65"/>
    <p:sldId id="305" r:id="rId66"/>
    <p:sldId id="339" r:id="rId67"/>
    <p:sldId id="306" r:id="rId68"/>
    <p:sldId id="302" r:id="rId69"/>
    <p:sldId id="307" r:id="rId70"/>
    <p:sldId id="315" r:id="rId71"/>
    <p:sldId id="308" r:id="rId72"/>
    <p:sldId id="316" r:id="rId73"/>
    <p:sldId id="346" r:id="rId74"/>
    <p:sldId id="317" r:id="rId75"/>
    <p:sldId id="318" r:id="rId76"/>
    <p:sldId id="319" r:id="rId77"/>
    <p:sldId id="321" r:id="rId78"/>
    <p:sldId id="322" r:id="rId79"/>
    <p:sldId id="320" r:id="rId80"/>
    <p:sldId id="345" r:id="rId81"/>
    <p:sldId id="323" r:id="rId82"/>
    <p:sldId id="340" r:id="rId83"/>
    <p:sldId id="324" r:id="rId84"/>
    <p:sldId id="325" r:id="rId85"/>
    <p:sldId id="326" r:id="rId86"/>
    <p:sldId id="327" r:id="rId87"/>
    <p:sldId id="328" r:id="rId88"/>
    <p:sldId id="329" r:id="rId89"/>
    <p:sldId id="330" r:id="rId90"/>
    <p:sldId id="331" r:id="rId91"/>
    <p:sldId id="332" r:id="rId92"/>
    <p:sldId id="342" r:id="rId93"/>
    <p:sldId id="341" r:id="rId94"/>
    <p:sldId id="344" r:id="rId95"/>
    <p:sldId id="347" r:id="rId96"/>
    <p:sldId id="348" r:id="rId97"/>
    <p:sldId id="349" r:id="rId9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2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C90CEC-E43E-4F26-B8C3-C580E03683E5}" type="datetimeFigureOut">
              <a:rPr lang="en-US" smtClean="0"/>
              <a:pPr/>
              <a:t>2/23/2025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B59D3C-8848-4049-8CD4-B9ACF8DAAE6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http://www.tutorialride.com/html/html-tutorial.htm</a:t>
            </a:r>
          </a:p>
          <a:p>
            <a:r>
              <a:rPr lang="en-US" dirty="0"/>
              <a:t>https://www.tutorialspoint.com/web_developers_guide/web_basic_concepts.htm</a:t>
            </a:r>
          </a:p>
          <a:p>
            <a:r>
              <a:rPr lang="en-US" b="1" dirty="0"/>
              <a:t>https://www.sitesbay.com/html5/html5-header-tag</a:t>
            </a:r>
          </a:p>
          <a:p>
            <a:r>
              <a:rPr lang="en-US" dirty="0"/>
              <a:t>https://www.slideshare.net/vikramsingh.v85/introduction-to-web-technology</a:t>
            </a:r>
          </a:p>
          <a:p>
            <a:r>
              <a:rPr lang="en-US" dirty="0"/>
              <a:t>https://www.slideshare.net/Rupsee/web-tech</a:t>
            </a:r>
          </a:p>
          <a:p>
            <a:r>
              <a:rPr lang="en-US" dirty="0"/>
              <a:t>http://www.comptechdoc.org/independent/web/</a:t>
            </a:r>
          </a:p>
          <a:p>
            <a:r>
              <a:rPr lang="en-US"/>
              <a:t>https://www.geeksforgeeks.org/web-technology/</a:t>
            </a:r>
            <a:endParaRPr lang="en-US" dirty="0"/>
          </a:p>
        </p:txBody>
      </p:sp>
      <p:sp>
        <p:nvSpPr>
          <p:cNvPr id="4" name="Slide Number Placeholder 3"/>
          <p:cNvSpPr>
            <a:spLocks noGrp="1"/>
          </p:cNvSpPr>
          <p:nvPr>
            <p:ph type="sldNum" sz="quarter" idx="10"/>
          </p:nvPr>
        </p:nvSpPr>
        <p:spPr/>
        <p:txBody>
          <a:bodyPr/>
          <a:lstStyle/>
          <a:p>
            <a:fld id="{4EB59D3C-8848-4049-8CD4-B9ACF8DAAE62}"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Object-based language doesn't support all the features of OOPs like Polymorphism and Inheritance.</a:t>
            </a:r>
          </a:p>
          <a:p>
            <a:r>
              <a:rPr lang="en-US" dirty="0"/>
              <a:t>Object-based language has in-built object like </a:t>
            </a:r>
            <a:r>
              <a:rPr lang="en-US" dirty="0" err="1"/>
              <a:t>javascript</a:t>
            </a:r>
            <a:r>
              <a:rPr lang="en-US" dirty="0"/>
              <a:t> has window object.</a:t>
            </a:r>
          </a:p>
        </p:txBody>
      </p:sp>
      <p:sp>
        <p:nvSpPr>
          <p:cNvPr id="4" name="Slide Number Placeholder 3"/>
          <p:cNvSpPr>
            <a:spLocks noGrp="1"/>
          </p:cNvSpPr>
          <p:nvPr>
            <p:ph type="sldNum" sz="quarter" idx="10"/>
          </p:nvPr>
        </p:nvSpPr>
        <p:spPr/>
        <p:txBody>
          <a:bodyPr/>
          <a:lstStyle/>
          <a:p>
            <a:fld id="{4EB59D3C-8848-4049-8CD4-B9ACF8DAAE62}"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latin typeface="+mn-lt"/>
                <a:ea typeface="+mn-ea"/>
                <a:cs typeface="+mn-cs"/>
              </a:rPr>
              <a:t>To get a string contains only letters (both uppercase or lowercase) we use a regular expression </a:t>
            </a:r>
            <a:r>
              <a:rPr lang="en-US" sz="1200" b="1" i="0" kern="1200" dirty="0">
                <a:solidFill>
                  <a:schemeClr val="tx1"/>
                </a:solidFill>
                <a:latin typeface="+mn-lt"/>
                <a:ea typeface="+mn-ea"/>
                <a:cs typeface="+mn-cs"/>
              </a:rPr>
              <a:t>(/</a:t>
            </a:r>
            <a:r>
              <a:rPr lang="en-US" sz="1200" b="0" i="0" kern="1200" dirty="0">
                <a:solidFill>
                  <a:schemeClr val="tx1"/>
                </a:solidFill>
                <a:latin typeface="+mn-lt"/>
                <a:ea typeface="+mn-ea"/>
                <a:cs typeface="+mn-cs"/>
              </a:rPr>
              <a:t>^[A-</a:t>
            </a:r>
            <a:r>
              <a:rPr lang="en-US" sz="1200" b="1" i="0" kern="1200" dirty="0" err="1">
                <a:solidFill>
                  <a:schemeClr val="tx1"/>
                </a:solidFill>
                <a:latin typeface="+mn-lt"/>
                <a:ea typeface="+mn-ea"/>
                <a:cs typeface="+mn-cs"/>
              </a:rPr>
              <a:t>Za</a:t>
            </a:r>
            <a:r>
              <a:rPr lang="en-US" sz="1200" b="0" i="0" kern="1200" dirty="0">
                <a:solidFill>
                  <a:schemeClr val="tx1"/>
                </a:solidFill>
                <a:latin typeface="+mn-lt"/>
                <a:ea typeface="+mn-ea"/>
                <a:cs typeface="+mn-cs"/>
              </a:rPr>
              <a:t>-</a:t>
            </a:r>
            <a:r>
              <a:rPr lang="en-US" sz="1200" b="1" i="0" kern="1200" dirty="0">
                <a:solidFill>
                  <a:schemeClr val="tx1"/>
                </a:solidFill>
                <a:latin typeface="+mn-lt"/>
                <a:ea typeface="+mn-ea"/>
                <a:cs typeface="+mn-cs"/>
              </a:rPr>
              <a:t>z</a:t>
            </a:r>
            <a:r>
              <a:rPr lang="en-US" sz="1200" b="0" i="0" kern="1200" dirty="0">
                <a:solidFill>
                  <a:schemeClr val="tx1"/>
                </a:solidFill>
                <a:latin typeface="+mn-lt"/>
                <a:ea typeface="+mn-ea"/>
                <a:cs typeface="+mn-cs"/>
              </a:rPr>
              <a:t>]+$/) which allows only letters. Next the </a:t>
            </a:r>
            <a:r>
              <a:rPr lang="en-US" sz="1200" b="1" i="0" kern="1200" dirty="0">
                <a:solidFill>
                  <a:schemeClr val="tx1"/>
                </a:solidFill>
                <a:latin typeface="+mn-lt"/>
                <a:ea typeface="+mn-ea"/>
                <a:cs typeface="+mn-cs"/>
              </a:rPr>
              <a:t>match</a:t>
            </a:r>
            <a:r>
              <a:rPr lang="en-US" sz="1200" b="0" i="0" kern="1200" dirty="0">
                <a:solidFill>
                  <a:schemeClr val="tx1"/>
                </a:solidFill>
                <a:latin typeface="+mn-lt"/>
                <a:ea typeface="+mn-ea"/>
                <a:cs typeface="+mn-cs"/>
              </a:rPr>
              <a:t>() method </a:t>
            </a:r>
            <a:r>
              <a:rPr lang="en-US" sz="1200" b="1" i="0" kern="1200" dirty="0">
                <a:solidFill>
                  <a:schemeClr val="tx1"/>
                </a:solidFill>
                <a:latin typeface="+mn-lt"/>
                <a:ea typeface="+mn-ea"/>
                <a:cs typeface="+mn-cs"/>
              </a:rPr>
              <a:t>of</a:t>
            </a:r>
            <a:r>
              <a:rPr lang="en-US" sz="1200" b="0" i="0" kern="1200" dirty="0">
                <a:solidFill>
                  <a:schemeClr val="tx1"/>
                </a:solidFill>
                <a:latin typeface="+mn-lt"/>
                <a:ea typeface="+mn-ea"/>
                <a:cs typeface="+mn-cs"/>
              </a:rPr>
              <a:t> string object is used </a:t>
            </a:r>
            <a:r>
              <a:rPr lang="en-US" sz="1200" b="0" i="0" kern="1200" dirty="0" err="1">
                <a:solidFill>
                  <a:schemeClr val="tx1"/>
                </a:solidFill>
                <a:latin typeface="+mn-lt"/>
                <a:ea typeface="+mn-ea"/>
                <a:cs typeface="+mn-cs"/>
              </a:rPr>
              <a:t>to</a:t>
            </a:r>
            <a:r>
              <a:rPr lang="en-US" sz="1200" b="1" i="0" kern="1200" dirty="0" err="1">
                <a:solidFill>
                  <a:schemeClr val="tx1"/>
                </a:solidFill>
                <a:latin typeface="+mn-lt"/>
                <a:ea typeface="+mn-ea"/>
                <a:cs typeface="+mn-cs"/>
              </a:rPr>
              <a:t>match</a:t>
            </a:r>
            <a:r>
              <a:rPr lang="en-US" sz="1200" b="0" i="0" kern="1200" dirty="0">
                <a:solidFill>
                  <a:schemeClr val="tx1"/>
                </a:solidFill>
                <a:latin typeface="+mn-lt"/>
                <a:ea typeface="+mn-ea"/>
                <a:cs typeface="+mn-cs"/>
              </a:rPr>
              <a:t> the said regular expression against the input </a:t>
            </a:r>
            <a:r>
              <a:rPr lang="en-US" sz="1200" b="1" i="0" kern="1200" dirty="0">
                <a:solidFill>
                  <a:schemeClr val="tx1"/>
                </a:solidFill>
                <a:latin typeface="+mn-lt"/>
                <a:ea typeface="+mn-ea"/>
                <a:cs typeface="+mn-cs"/>
              </a:rPr>
              <a:t>value</a:t>
            </a:r>
            <a:r>
              <a:rPr lang="en-US" sz="1200" b="0" i="0" kern="1200" dirty="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4EB59D3C-8848-4049-8CD4-B9ACF8DAAE62}" type="slidenum">
              <a:rPr lang="en-US" smtClean="0"/>
              <a:pPr/>
              <a:t>58</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https://www.youtube.com/watch?v=6OhMbf2v_jI</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ea typeface="ADLaM Display" panose="020F0502020204030204" pitchFamily="2" charset="0"/>
                <a:cs typeface="Times New Roman" panose="02020603050405020304" pitchFamily="18" charset="0"/>
              </a:rPr>
              <a:t>https://www.youtube.com/watch?v=rJesac0_Ftw</a:t>
            </a:r>
          </a:p>
          <a:p>
            <a:r>
              <a:rPr lang="en-IN"/>
              <a:t>https://developer.mozilla.org/en-US/docs/Learn/JavaScript/Objects/JSON</a:t>
            </a:r>
            <a:endParaRPr lang="en-IN" dirty="0"/>
          </a:p>
        </p:txBody>
      </p:sp>
      <p:sp>
        <p:nvSpPr>
          <p:cNvPr id="4" name="Slide Number Placeholder 3"/>
          <p:cNvSpPr>
            <a:spLocks noGrp="1"/>
          </p:cNvSpPr>
          <p:nvPr>
            <p:ph type="sldNum" sz="quarter" idx="5"/>
          </p:nvPr>
        </p:nvSpPr>
        <p:spPr/>
        <p:txBody>
          <a:bodyPr/>
          <a:lstStyle/>
          <a:p>
            <a:fld id="{4EB59D3C-8848-4049-8CD4-B9ACF8DAAE62}" type="slidenum">
              <a:rPr lang="en-US" smtClean="0"/>
              <a:pPr/>
              <a:t>94</a:t>
            </a:fld>
            <a:endParaRPr lang="en-US"/>
          </a:p>
        </p:txBody>
      </p:sp>
    </p:spTree>
    <p:extLst>
      <p:ext uri="{BB962C8B-B14F-4D97-AF65-F5344CB8AC3E}">
        <p14:creationId xmlns:p14="http://schemas.microsoft.com/office/powerpoint/2010/main" val="3160143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F882372-B32A-41C7-B060-74C85C5D089A}" type="datetime1">
              <a:rPr lang="en-US" smtClean="0"/>
              <a:pPr/>
              <a:t>2/23/2025</a:t>
            </a:fld>
            <a:endParaRPr lang="en-US"/>
          </a:p>
        </p:txBody>
      </p:sp>
      <p:sp>
        <p:nvSpPr>
          <p:cNvPr id="5" name="Footer Placeholder 4"/>
          <p:cNvSpPr>
            <a:spLocks noGrp="1"/>
          </p:cNvSpPr>
          <p:nvPr>
            <p:ph type="ftr" sz="quarter" idx="11"/>
          </p:nvPr>
        </p:nvSpPr>
        <p:spPr/>
        <p:txBody>
          <a:bodyPr/>
          <a:lstStyle/>
          <a:p>
            <a:r>
              <a:rPr lang="en-US"/>
              <a:t>Prepared by Prof. M. R. Dhage, Sinhgad College of Engineering, Pune</a:t>
            </a:r>
          </a:p>
        </p:txBody>
      </p:sp>
      <p:sp>
        <p:nvSpPr>
          <p:cNvPr id="6" name="Slide Number Placeholder 5"/>
          <p:cNvSpPr>
            <a:spLocks noGrp="1"/>
          </p:cNvSpPr>
          <p:nvPr>
            <p:ph type="sldNum" sz="quarter" idx="12"/>
          </p:nvPr>
        </p:nvSpPr>
        <p:spPr/>
        <p:txBody>
          <a:bodyPr/>
          <a:lstStyle/>
          <a:p>
            <a:fld id="{7C22E955-6233-41D8-880D-0D451F58EC5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1BEC4D-E22F-4CC7-8238-EB4B65B4A966}" type="datetime1">
              <a:rPr lang="en-US" smtClean="0"/>
              <a:pPr/>
              <a:t>2/23/2025</a:t>
            </a:fld>
            <a:endParaRPr lang="en-US"/>
          </a:p>
        </p:txBody>
      </p:sp>
      <p:sp>
        <p:nvSpPr>
          <p:cNvPr id="5" name="Footer Placeholder 4"/>
          <p:cNvSpPr>
            <a:spLocks noGrp="1"/>
          </p:cNvSpPr>
          <p:nvPr>
            <p:ph type="ftr" sz="quarter" idx="11"/>
          </p:nvPr>
        </p:nvSpPr>
        <p:spPr/>
        <p:txBody>
          <a:bodyPr/>
          <a:lstStyle/>
          <a:p>
            <a:r>
              <a:rPr lang="en-US"/>
              <a:t>Prepared by Prof. M. R. Dhage, Sinhgad College of Engineering, Pune</a:t>
            </a:r>
          </a:p>
        </p:txBody>
      </p:sp>
      <p:sp>
        <p:nvSpPr>
          <p:cNvPr id="6" name="Slide Number Placeholder 5"/>
          <p:cNvSpPr>
            <a:spLocks noGrp="1"/>
          </p:cNvSpPr>
          <p:nvPr>
            <p:ph type="sldNum" sz="quarter" idx="12"/>
          </p:nvPr>
        </p:nvSpPr>
        <p:spPr/>
        <p:txBody>
          <a:bodyPr/>
          <a:lstStyle/>
          <a:p>
            <a:fld id="{7C22E955-6233-41D8-880D-0D451F58EC5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4EB544-7CE9-4286-9383-E1AEC521F1B0}" type="datetime1">
              <a:rPr lang="en-US" smtClean="0"/>
              <a:pPr/>
              <a:t>2/23/2025</a:t>
            </a:fld>
            <a:endParaRPr lang="en-US"/>
          </a:p>
        </p:txBody>
      </p:sp>
      <p:sp>
        <p:nvSpPr>
          <p:cNvPr id="5" name="Footer Placeholder 4"/>
          <p:cNvSpPr>
            <a:spLocks noGrp="1"/>
          </p:cNvSpPr>
          <p:nvPr>
            <p:ph type="ftr" sz="quarter" idx="11"/>
          </p:nvPr>
        </p:nvSpPr>
        <p:spPr/>
        <p:txBody>
          <a:bodyPr/>
          <a:lstStyle/>
          <a:p>
            <a:r>
              <a:rPr lang="en-US"/>
              <a:t>Prepared by Prof. M. R. Dhage, Sinhgad College of Engineering, Pune</a:t>
            </a:r>
          </a:p>
        </p:txBody>
      </p:sp>
      <p:sp>
        <p:nvSpPr>
          <p:cNvPr id="6" name="Slide Number Placeholder 5"/>
          <p:cNvSpPr>
            <a:spLocks noGrp="1"/>
          </p:cNvSpPr>
          <p:nvPr>
            <p:ph type="sldNum" sz="quarter" idx="12"/>
          </p:nvPr>
        </p:nvSpPr>
        <p:spPr/>
        <p:txBody>
          <a:bodyPr/>
          <a:lstStyle/>
          <a:p>
            <a:fld id="{7C22E955-6233-41D8-880D-0D451F58EC5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FFAD8E-CEEC-4C68-A907-2E2E4F760882}" type="datetime1">
              <a:rPr lang="en-US" smtClean="0"/>
              <a:pPr/>
              <a:t>2/23/2025</a:t>
            </a:fld>
            <a:endParaRPr lang="en-US"/>
          </a:p>
        </p:txBody>
      </p:sp>
      <p:sp>
        <p:nvSpPr>
          <p:cNvPr id="5" name="Footer Placeholder 4"/>
          <p:cNvSpPr>
            <a:spLocks noGrp="1"/>
          </p:cNvSpPr>
          <p:nvPr>
            <p:ph type="ftr" sz="quarter" idx="11"/>
          </p:nvPr>
        </p:nvSpPr>
        <p:spPr/>
        <p:txBody>
          <a:bodyPr/>
          <a:lstStyle/>
          <a:p>
            <a:r>
              <a:rPr lang="en-US"/>
              <a:t>Prepared by Prof. M. R. Dhage, Sinhgad College of Engineering, Pune</a:t>
            </a:r>
          </a:p>
        </p:txBody>
      </p:sp>
      <p:sp>
        <p:nvSpPr>
          <p:cNvPr id="6" name="Slide Number Placeholder 5"/>
          <p:cNvSpPr>
            <a:spLocks noGrp="1"/>
          </p:cNvSpPr>
          <p:nvPr>
            <p:ph type="sldNum" sz="quarter" idx="12"/>
          </p:nvPr>
        </p:nvSpPr>
        <p:spPr/>
        <p:txBody>
          <a:bodyPr/>
          <a:lstStyle/>
          <a:p>
            <a:fld id="{7C22E955-6233-41D8-880D-0D451F58EC5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F84C77-2A57-4F15-8804-C5316D5F3C55}" type="datetime1">
              <a:rPr lang="en-US" smtClean="0"/>
              <a:pPr/>
              <a:t>2/23/2025</a:t>
            </a:fld>
            <a:endParaRPr lang="en-US"/>
          </a:p>
        </p:txBody>
      </p:sp>
      <p:sp>
        <p:nvSpPr>
          <p:cNvPr id="5" name="Footer Placeholder 4"/>
          <p:cNvSpPr>
            <a:spLocks noGrp="1"/>
          </p:cNvSpPr>
          <p:nvPr>
            <p:ph type="ftr" sz="quarter" idx="11"/>
          </p:nvPr>
        </p:nvSpPr>
        <p:spPr/>
        <p:txBody>
          <a:bodyPr/>
          <a:lstStyle/>
          <a:p>
            <a:r>
              <a:rPr lang="en-US"/>
              <a:t>Prepared by Prof. M. R. Dhage, Sinhgad College of Engineering, Pune</a:t>
            </a:r>
          </a:p>
        </p:txBody>
      </p:sp>
      <p:sp>
        <p:nvSpPr>
          <p:cNvPr id="6" name="Slide Number Placeholder 5"/>
          <p:cNvSpPr>
            <a:spLocks noGrp="1"/>
          </p:cNvSpPr>
          <p:nvPr>
            <p:ph type="sldNum" sz="quarter" idx="12"/>
          </p:nvPr>
        </p:nvSpPr>
        <p:spPr/>
        <p:txBody>
          <a:bodyPr/>
          <a:lstStyle/>
          <a:p>
            <a:fld id="{7C22E955-6233-41D8-880D-0D451F58EC5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EC40703-91C6-4C6B-A328-09A4ABFDB888}" type="datetime1">
              <a:rPr lang="en-US" smtClean="0"/>
              <a:pPr/>
              <a:t>2/23/2025</a:t>
            </a:fld>
            <a:endParaRPr lang="en-US"/>
          </a:p>
        </p:txBody>
      </p:sp>
      <p:sp>
        <p:nvSpPr>
          <p:cNvPr id="6" name="Footer Placeholder 5"/>
          <p:cNvSpPr>
            <a:spLocks noGrp="1"/>
          </p:cNvSpPr>
          <p:nvPr>
            <p:ph type="ftr" sz="quarter" idx="11"/>
          </p:nvPr>
        </p:nvSpPr>
        <p:spPr/>
        <p:txBody>
          <a:bodyPr/>
          <a:lstStyle/>
          <a:p>
            <a:r>
              <a:rPr lang="en-US"/>
              <a:t>Prepared by Prof. M. R. Dhage, Sinhgad College of Engineering, Pune</a:t>
            </a:r>
          </a:p>
        </p:txBody>
      </p:sp>
      <p:sp>
        <p:nvSpPr>
          <p:cNvPr id="7" name="Slide Number Placeholder 6"/>
          <p:cNvSpPr>
            <a:spLocks noGrp="1"/>
          </p:cNvSpPr>
          <p:nvPr>
            <p:ph type="sldNum" sz="quarter" idx="12"/>
          </p:nvPr>
        </p:nvSpPr>
        <p:spPr/>
        <p:txBody>
          <a:bodyPr/>
          <a:lstStyle/>
          <a:p>
            <a:fld id="{7C22E955-6233-41D8-880D-0D451F58EC5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E45588B-9991-4F33-8009-C23BC8C94D08}" type="datetime1">
              <a:rPr lang="en-US" smtClean="0"/>
              <a:pPr/>
              <a:t>2/23/2025</a:t>
            </a:fld>
            <a:endParaRPr lang="en-US"/>
          </a:p>
        </p:txBody>
      </p:sp>
      <p:sp>
        <p:nvSpPr>
          <p:cNvPr id="8" name="Footer Placeholder 7"/>
          <p:cNvSpPr>
            <a:spLocks noGrp="1"/>
          </p:cNvSpPr>
          <p:nvPr>
            <p:ph type="ftr" sz="quarter" idx="11"/>
          </p:nvPr>
        </p:nvSpPr>
        <p:spPr/>
        <p:txBody>
          <a:bodyPr/>
          <a:lstStyle/>
          <a:p>
            <a:r>
              <a:rPr lang="en-US"/>
              <a:t>Prepared by Prof. M. R. Dhage, Sinhgad College of Engineering, Pune</a:t>
            </a:r>
          </a:p>
        </p:txBody>
      </p:sp>
      <p:sp>
        <p:nvSpPr>
          <p:cNvPr id="9" name="Slide Number Placeholder 8"/>
          <p:cNvSpPr>
            <a:spLocks noGrp="1"/>
          </p:cNvSpPr>
          <p:nvPr>
            <p:ph type="sldNum" sz="quarter" idx="12"/>
          </p:nvPr>
        </p:nvSpPr>
        <p:spPr/>
        <p:txBody>
          <a:bodyPr/>
          <a:lstStyle/>
          <a:p>
            <a:fld id="{7C22E955-6233-41D8-880D-0D451F58EC5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30120B6-22BD-49B6-91AD-78B7DBA5743F}" type="datetime1">
              <a:rPr lang="en-US" smtClean="0"/>
              <a:pPr/>
              <a:t>2/23/2025</a:t>
            </a:fld>
            <a:endParaRPr lang="en-US"/>
          </a:p>
        </p:txBody>
      </p:sp>
      <p:sp>
        <p:nvSpPr>
          <p:cNvPr id="4" name="Footer Placeholder 3"/>
          <p:cNvSpPr>
            <a:spLocks noGrp="1"/>
          </p:cNvSpPr>
          <p:nvPr>
            <p:ph type="ftr" sz="quarter" idx="11"/>
          </p:nvPr>
        </p:nvSpPr>
        <p:spPr/>
        <p:txBody>
          <a:bodyPr/>
          <a:lstStyle/>
          <a:p>
            <a:r>
              <a:rPr lang="en-US"/>
              <a:t>Prepared by Prof. M. R. Dhage, Sinhgad College of Engineering, Pune</a:t>
            </a:r>
          </a:p>
        </p:txBody>
      </p:sp>
      <p:sp>
        <p:nvSpPr>
          <p:cNvPr id="5" name="Slide Number Placeholder 4"/>
          <p:cNvSpPr>
            <a:spLocks noGrp="1"/>
          </p:cNvSpPr>
          <p:nvPr>
            <p:ph type="sldNum" sz="quarter" idx="12"/>
          </p:nvPr>
        </p:nvSpPr>
        <p:spPr/>
        <p:txBody>
          <a:bodyPr/>
          <a:lstStyle/>
          <a:p>
            <a:fld id="{7C22E955-6233-41D8-880D-0D451F58EC5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089DEC-E0A7-46C8-BE9D-5AD4F1835F6D}" type="datetime1">
              <a:rPr lang="en-US" smtClean="0"/>
              <a:pPr/>
              <a:t>2/23/2025</a:t>
            </a:fld>
            <a:endParaRPr lang="en-US"/>
          </a:p>
        </p:txBody>
      </p:sp>
      <p:sp>
        <p:nvSpPr>
          <p:cNvPr id="3" name="Footer Placeholder 2"/>
          <p:cNvSpPr>
            <a:spLocks noGrp="1"/>
          </p:cNvSpPr>
          <p:nvPr>
            <p:ph type="ftr" sz="quarter" idx="11"/>
          </p:nvPr>
        </p:nvSpPr>
        <p:spPr/>
        <p:txBody>
          <a:bodyPr/>
          <a:lstStyle/>
          <a:p>
            <a:r>
              <a:rPr lang="en-US"/>
              <a:t>Prepared by Prof. M. R. Dhage, Sinhgad College of Engineering, Pune</a:t>
            </a:r>
          </a:p>
        </p:txBody>
      </p:sp>
      <p:sp>
        <p:nvSpPr>
          <p:cNvPr id="4" name="Slide Number Placeholder 3"/>
          <p:cNvSpPr>
            <a:spLocks noGrp="1"/>
          </p:cNvSpPr>
          <p:nvPr>
            <p:ph type="sldNum" sz="quarter" idx="12"/>
          </p:nvPr>
        </p:nvSpPr>
        <p:spPr/>
        <p:txBody>
          <a:bodyPr/>
          <a:lstStyle/>
          <a:p>
            <a:fld id="{7C22E955-6233-41D8-880D-0D451F58EC5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548D6A-D820-40A5-BBCB-32C433A5C952}" type="datetime1">
              <a:rPr lang="en-US" smtClean="0"/>
              <a:pPr/>
              <a:t>2/23/2025</a:t>
            </a:fld>
            <a:endParaRPr lang="en-US"/>
          </a:p>
        </p:txBody>
      </p:sp>
      <p:sp>
        <p:nvSpPr>
          <p:cNvPr id="6" name="Footer Placeholder 5"/>
          <p:cNvSpPr>
            <a:spLocks noGrp="1"/>
          </p:cNvSpPr>
          <p:nvPr>
            <p:ph type="ftr" sz="quarter" idx="11"/>
          </p:nvPr>
        </p:nvSpPr>
        <p:spPr/>
        <p:txBody>
          <a:bodyPr/>
          <a:lstStyle/>
          <a:p>
            <a:r>
              <a:rPr lang="en-US"/>
              <a:t>Prepared by Prof. M. R. Dhage, Sinhgad College of Engineering, Pune</a:t>
            </a:r>
          </a:p>
        </p:txBody>
      </p:sp>
      <p:sp>
        <p:nvSpPr>
          <p:cNvPr id="7" name="Slide Number Placeholder 6"/>
          <p:cNvSpPr>
            <a:spLocks noGrp="1"/>
          </p:cNvSpPr>
          <p:nvPr>
            <p:ph type="sldNum" sz="quarter" idx="12"/>
          </p:nvPr>
        </p:nvSpPr>
        <p:spPr/>
        <p:txBody>
          <a:bodyPr/>
          <a:lstStyle/>
          <a:p>
            <a:fld id="{7C22E955-6233-41D8-880D-0D451F58EC5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4A602A-64CE-45DF-9FD8-9C72573AE8E7}" type="datetime1">
              <a:rPr lang="en-US" smtClean="0"/>
              <a:pPr/>
              <a:t>2/23/2025</a:t>
            </a:fld>
            <a:endParaRPr lang="en-US"/>
          </a:p>
        </p:txBody>
      </p:sp>
      <p:sp>
        <p:nvSpPr>
          <p:cNvPr id="6" name="Footer Placeholder 5"/>
          <p:cNvSpPr>
            <a:spLocks noGrp="1"/>
          </p:cNvSpPr>
          <p:nvPr>
            <p:ph type="ftr" sz="quarter" idx="11"/>
          </p:nvPr>
        </p:nvSpPr>
        <p:spPr/>
        <p:txBody>
          <a:bodyPr/>
          <a:lstStyle/>
          <a:p>
            <a:r>
              <a:rPr lang="en-US"/>
              <a:t>Prepared by Prof. M. R. Dhage, Sinhgad College of Engineering, Pune</a:t>
            </a:r>
          </a:p>
        </p:txBody>
      </p:sp>
      <p:sp>
        <p:nvSpPr>
          <p:cNvPr id="7" name="Slide Number Placeholder 6"/>
          <p:cNvSpPr>
            <a:spLocks noGrp="1"/>
          </p:cNvSpPr>
          <p:nvPr>
            <p:ph type="sldNum" sz="quarter" idx="12"/>
          </p:nvPr>
        </p:nvSpPr>
        <p:spPr/>
        <p:txBody>
          <a:bodyPr/>
          <a:lstStyle/>
          <a:p>
            <a:fld id="{7C22E955-6233-41D8-880D-0D451F58EC5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0511CA-8324-45D6-AEB1-100CF7E06422}" type="datetime1">
              <a:rPr lang="en-US" smtClean="0"/>
              <a:pPr/>
              <a:t>2/23/2025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Prepared by Prof. M. R. Dhage, Sinhgad College of Engineering, Pune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22E955-6233-41D8-880D-0D451F58EC5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alert.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console.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variable.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assignop.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assignop.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assignop.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assignop.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assignop.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stringlen.html"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stringlen.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string_methods.htm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jsarray.html"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function1.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ifcon.html" TargetMode="External"/><Relationship Id="rId2" Type="http://schemas.openxmlformats.org/officeDocument/2006/relationships/hyperlink" Target="jsarray.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js_else.html" TargetMode="External"/><Relationship Id="rId2" Type="http://schemas.openxmlformats.org/officeDocument/2006/relationships/hyperlink" Target="js_if.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js_elseif.htm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switchstate.html"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alert.txt" TargetMode="External"/><Relationship Id="rId2" Type="http://schemas.openxmlformats.org/officeDocument/2006/relationships/hyperlink" Target="alert.html"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confirm.html"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jspopup.txt" TargetMode="External"/><Relationship Id="rId2" Type="http://schemas.openxmlformats.org/officeDocument/2006/relationships/hyperlink" Target="jspopup.html"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jshtml.html"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jshtml.html"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jstable.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fun2.txt" TargetMode="External"/><Relationship Id="rId2" Type="http://schemas.openxmlformats.org/officeDocument/2006/relationships/hyperlink" Target="fun2.html"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jsobj.txt" TargetMode="External"/><Relationship Id="rId2" Type="http://schemas.openxmlformats.org/officeDocument/2006/relationships/hyperlink" Target="jsobj.html"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jsdateobj.txt" TargetMode="External"/><Relationship Id="rId7" Type="http://schemas.openxmlformats.org/officeDocument/2006/relationships/hyperlink" Target="jsstrobj.txt" TargetMode="External"/><Relationship Id="rId2" Type="http://schemas.openxmlformats.org/officeDocument/2006/relationships/hyperlink" Target="jsdateobj.html" TargetMode="External"/><Relationship Id="rId1" Type="http://schemas.openxmlformats.org/officeDocument/2006/relationships/slideLayout" Target="../slideLayouts/slideLayout2.xml"/><Relationship Id="rId6" Type="http://schemas.openxmlformats.org/officeDocument/2006/relationships/hyperlink" Target="jsstrobj.html" TargetMode="External"/><Relationship Id="rId5" Type="http://schemas.openxmlformats.org/officeDocument/2006/relationships/hyperlink" Target="jsbooleanobj.txt" TargetMode="External"/><Relationship Id="rId4" Type="http://schemas.openxmlformats.org/officeDocument/2006/relationships/hyperlink" Target="jsbooleanobj.html" TargetMode="External"/></Relationships>
</file>

<file path=ppt/slides/_rels/slide44.xml.rels><?xml version="1.0" encoding="UTF-8" standalone="yes"?>
<Relationships xmlns="http://schemas.openxmlformats.org/package/2006/relationships"><Relationship Id="rId3" Type="http://schemas.openxmlformats.org/officeDocument/2006/relationships/hyperlink" Target="jsdateobj.html" TargetMode="External"/><Relationship Id="rId2" Type="http://schemas.openxmlformats.org/officeDocument/2006/relationships/hyperlink" Target="jsstrobj_split.html" TargetMode="External"/><Relationship Id="rId1" Type="http://schemas.openxmlformats.org/officeDocument/2006/relationships/slideLayout" Target="../slideLayouts/slideLayout2.xml"/><Relationship Id="rId4" Type="http://schemas.openxmlformats.org/officeDocument/2006/relationships/hyperlink" Target="jsstrobj_split.txt"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jsobject.txt" TargetMode="External"/><Relationship Id="rId2" Type="http://schemas.openxmlformats.org/officeDocument/2006/relationships/hyperlink" Target="jsobject.html"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jsobject1.txt" TargetMode="External"/><Relationship Id="rId2" Type="http://schemas.openxmlformats.org/officeDocument/2006/relationships/hyperlink" Target="jsobject1.html"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jsuserobj.txt" TargetMode="External"/><Relationship Id="rId2" Type="http://schemas.openxmlformats.org/officeDocument/2006/relationships/hyperlink" Target="jsuserobj.html"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JS_validation1.html"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jsvaldation3.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jsbasic.html"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hyperlink" Target="DOM_elebyid.html"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hyperlink" Target="getelbyid1.html"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hyperlink" Target="DOM_getelebytag.html"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DOM_eg1.html" TargetMode="External"/><Relationship Id="rId2" Type="http://schemas.openxmlformats.org/officeDocument/2006/relationships/hyperlink" Target="DOM_eg1.txt"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js1.html"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DOM_createlement.html" TargetMode="External"/><Relationship Id="rId2" Type="http://schemas.openxmlformats.org/officeDocument/2006/relationships/hyperlink" Target="DOM_createlement.txt" TargetMode="External"/><Relationship Id="rId1" Type="http://schemas.openxmlformats.org/officeDocument/2006/relationships/slideLayout" Target="../slideLayouts/slideLayout2.xml"/><Relationship Id="rId5" Type="http://schemas.openxmlformats.org/officeDocument/2006/relationships/hyperlink" Target="DOM_addcaption.html" TargetMode="External"/><Relationship Id="rId4" Type="http://schemas.openxmlformats.org/officeDocument/2006/relationships/hyperlink" Target="DOM_addcaption.txt" TargetMode="External"/></Relationships>
</file>

<file path=ppt/slides/_rels/slide71.xml.rels><?xml version="1.0" encoding="UTF-8" standalone="yes"?>
<Relationships xmlns="http://schemas.openxmlformats.org/package/2006/relationships"><Relationship Id="rId3" Type="http://schemas.openxmlformats.org/officeDocument/2006/relationships/hyperlink" Target="DOM_remele.html" TargetMode="External"/><Relationship Id="rId2" Type="http://schemas.openxmlformats.org/officeDocument/2006/relationships/hyperlink" Target="DOM_remele.txt" TargetMode="External"/><Relationship Id="rId1" Type="http://schemas.openxmlformats.org/officeDocument/2006/relationships/slideLayout" Target="../slideLayouts/slideLayout2.xml"/><Relationship Id="rId5" Type="http://schemas.openxmlformats.org/officeDocument/2006/relationships/hyperlink" Target="DOM_appendele.html" TargetMode="External"/><Relationship Id="rId4" Type="http://schemas.openxmlformats.org/officeDocument/2006/relationships/hyperlink" Target="DOM_appendele.txt" TargetMode="External"/></Relationships>
</file>

<file path=ppt/slides/_rels/slide72.xml.rels><?xml version="1.0" encoding="UTF-8" standalone="yes"?>
<Relationships xmlns="http://schemas.openxmlformats.org/package/2006/relationships"><Relationship Id="rId3" Type="http://schemas.openxmlformats.org/officeDocument/2006/relationships/hyperlink" Target="DOM_modiele.html" TargetMode="External"/><Relationship Id="rId2" Type="http://schemas.openxmlformats.org/officeDocument/2006/relationships/hyperlink" Target="DOM_modiele.txt"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hyperlink" Target="jquery_doc_eg1.html" TargetMode="Externa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hyperlink" Target="jquery_eg2.txt" TargetMode="External"/><Relationship Id="rId2" Type="http://schemas.openxmlformats.org/officeDocument/2006/relationships/hyperlink" Target="jquery_eg2.html" TargetMode="Externa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hyperlink" Target="jquery_eg2.txt" TargetMode="External"/><Relationship Id="rId2" Type="http://schemas.openxmlformats.org/officeDocument/2006/relationships/hyperlink" Target="jquery_eg2.html" TargetMode="Externa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hyperlink" Target="jquery_eg2_star.txt" TargetMode="External"/><Relationship Id="rId2" Type="http://schemas.openxmlformats.org/officeDocument/2006/relationships/hyperlink" Target="jquery_eg2_star.html" TargetMode="Externa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hyperlink" Target="jquery_eg2_id.txt" TargetMode="External"/><Relationship Id="rId2" Type="http://schemas.openxmlformats.org/officeDocument/2006/relationships/hyperlink" Target="jquery_eg_id.html" TargetMode="Externa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hyperlink" Target="jquery_eg_class.txt" TargetMode="External"/><Relationship Id="rId2" Type="http://schemas.openxmlformats.org/officeDocument/2006/relationships/hyperlink" Target="jquery_eg_class.html" TargetMode="Externa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hyperlink" Target="jquery_eg_href.txt" TargetMode="External"/><Relationship Id="rId2" Type="http://schemas.openxmlformats.org/officeDocument/2006/relationships/hyperlink" Target="jquery_eg_href.html" TargetMode="Externa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hyperlink" Target="jquery_eg_tr.txt" TargetMode="External"/><Relationship Id="rId2" Type="http://schemas.openxmlformats.org/officeDocument/2006/relationships/hyperlink" Target="jquery_eg_tr.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hyperlink" Target="jquery_eg_li.txt" TargetMode="External"/><Relationship Id="rId2" Type="http://schemas.openxmlformats.org/officeDocument/2006/relationships/hyperlink" Target="jquery_eg_li.html" TargetMode="External"/><Relationship Id="rId1" Type="http://schemas.openxmlformats.org/officeDocument/2006/relationships/slideLayout" Target="../slideLayouts/slideLayout2.xml"/><Relationship Id="rId5" Type="http://schemas.openxmlformats.org/officeDocument/2006/relationships/hyperlink" Target="jquery_eg_lievery.txt" TargetMode="External"/><Relationship Id="rId4" Type="http://schemas.openxmlformats.org/officeDocument/2006/relationships/hyperlink" Target="jquery_eg_lievery.html" TargetMode="External"/></Relationships>
</file>

<file path=ppt/slides/_rels/slide91.xml.rels><?xml version="1.0" encoding="UTF-8" standalone="yes"?>
<Relationships xmlns="http://schemas.openxmlformats.org/package/2006/relationships"><Relationship Id="rId2" Type="http://schemas.openxmlformats.org/officeDocument/2006/relationships/hyperlink" Target="jquery_eg_li.html" TargetMode="Externa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hyperlink" Target="jquery_show.html" TargetMode="Externa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hyperlink" Target="jquery_animate.html" TargetMode="Externa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654175"/>
            <a:ext cx="7772400" cy="1470025"/>
          </a:xfrm>
        </p:spPr>
        <p:txBody>
          <a:bodyPr/>
          <a:lstStyle/>
          <a:p>
            <a:r>
              <a:rPr lang="en-US" b="1" dirty="0">
                <a:latin typeface="Times New Roman" pitchFamily="18" charset="0"/>
                <a:cs typeface="Times New Roman" pitchFamily="18" charset="0"/>
              </a:rPr>
              <a:t>UNIT-II</a:t>
            </a:r>
          </a:p>
        </p:txBody>
      </p:sp>
      <p:sp>
        <p:nvSpPr>
          <p:cNvPr id="3" name="Subtitle 2"/>
          <p:cNvSpPr>
            <a:spLocks noGrp="1"/>
          </p:cNvSpPr>
          <p:nvPr>
            <p:ph type="subTitle" idx="1"/>
          </p:nvPr>
        </p:nvSpPr>
        <p:spPr>
          <a:xfrm>
            <a:off x="1600200" y="3733801"/>
            <a:ext cx="6400800" cy="1066800"/>
          </a:xfrm>
        </p:spPr>
        <p:txBody>
          <a:bodyPr>
            <a:normAutofit/>
          </a:bodyPr>
          <a:lstStyle/>
          <a:p>
            <a:r>
              <a:rPr lang="en-IN" b="1" dirty="0">
                <a:solidFill>
                  <a:schemeClr val="tx1"/>
                </a:solidFill>
              </a:rPr>
              <a:t>WEB SCRIPTING LANGUAGES</a:t>
            </a:r>
            <a:endParaRPr lang="en-US" b="1" dirty="0">
              <a:solidFill>
                <a:schemeClr val="tx1"/>
              </a:solidFill>
              <a:latin typeface="Times New Roman" pitchFamily="18" charset="0"/>
              <a:cs typeface="Times New Roman" pitchFamily="18" charset="0"/>
            </a:endParaRPr>
          </a:p>
        </p:txBody>
      </p:sp>
      <p:sp>
        <p:nvSpPr>
          <p:cNvPr id="4" name="Date Placeholder 3"/>
          <p:cNvSpPr>
            <a:spLocks noGrp="1"/>
          </p:cNvSpPr>
          <p:nvPr>
            <p:ph type="dt" sz="half" idx="10"/>
          </p:nvPr>
        </p:nvSpPr>
        <p:spPr>
          <a:xfrm>
            <a:off x="3733800" y="6172200"/>
            <a:ext cx="2133600" cy="365125"/>
          </a:xfrm>
        </p:spPr>
        <p:txBody>
          <a:bodyPr/>
          <a:lstStyle/>
          <a:p>
            <a:fld id="{55E8D98F-9E5D-400A-8AA2-275DD386B733}" type="datetime1">
              <a:rPr lang="en-US" smtClean="0"/>
              <a:pPr/>
              <a:t>2/23/2025</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82000" cy="685800"/>
          </a:xfrm>
        </p:spPr>
        <p:txBody>
          <a:bodyPr>
            <a:noAutofit/>
          </a:bodyPr>
          <a:lstStyle/>
          <a:p>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JavaScript Output</a:t>
            </a:r>
            <a:br>
              <a:rPr lang="en-US" sz="2800" b="1" dirty="0">
                <a:latin typeface="Times New Roman" pitchFamily="18" charset="0"/>
                <a:cs typeface="Times New Roman" pitchFamily="18" charset="0"/>
              </a:rPr>
            </a:b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304800" y="1371600"/>
            <a:ext cx="8229600" cy="4495800"/>
          </a:xfrm>
        </p:spPr>
        <p:txBody>
          <a:bodyPr>
            <a:noAutofit/>
          </a:bodyPr>
          <a:lstStyle/>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JavaScript can "display" data in different ways:</a:t>
            </a:r>
          </a:p>
          <a:p>
            <a:pPr>
              <a:buNone/>
            </a:pP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Writing into an HTML element, using </a:t>
            </a:r>
            <a:r>
              <a:rPr lang="en-US" sz="2400" b="1" dirty="0" err="1">
                <a:latin typeface="Times New Roman" pitchFamily="18" charset="0"/>
                <a:cs typeface="Times New Roman" pitchFamily="18" charset="0"/>
              </a:rPr>
              <a:t>innerHTML</a:t>
            </a:r>
            <a:r>
              <a:rPr lang="en-US" sz="2400" dirty="0">
                <a:latin typeface="Times New Roman" pitchFamily="18" charset="0"/>
                <a:cs typeface="Times New Roman" pitchFamily="18" charset="0"/>
              </a:rPr>
              <a:t>.</a:t>
            </a:r>
          </a:p>
          <a:p>
            <a:r>
              <a:rPr lang="en-US" sz="2400" dirty="0">
                <a:latin typeface="Times New Roman" pitchFamily="18" charset="0"/>
                <a:cs typeface="Times New Roman" pitchFamily="18" charset="0"/>
              </a:rPr>
              <a:t>Writing into the HTML output using </a:t>
            </a:r>
            <a:r>
              <a:rPr lang="en-US" sz="2400" b="1" dirty="0" err="1">
                <a:latin typeface="Times New Roman" pitchFamily="18" charset="0"/>
                <a:cs typeface="Times New Roman" pitchFamily="18" charset="0"/>
              </a:rPr>
              <a:t>document.write</a:t>
            </a:r>
            <a:r>
              <a:rPr lang="en-US" sz="2400" b="1" dirty="0">
                <a:latin typeface="Times New Roman" pitchFamily="18" charset="0"/>
                <a:cs typeface="Times New Roman" pitchFamily="18" charset="0"/>
              </a:rPr>
              <a:t>()</a:t>
            </a:r>
            <a:r>
              <a:rPr lang="en-US" sz="2400" dirty="0">
                <a:latin typeface="Times New Roman" pitchFamily="18" charset="0"/>
                <a:cs typeface="Times New Roman" pitchFamily="18" charset="0"/>
              </a:rPr>
              <a:t>.</a:t>
            </a:r>
          </a:p>
          <a:p>
            <a:r>
              <a:rPr lang="en-US" sz="2400" dirty="0">
                <a:latin typeface="Times New Roman" pitchFamily="18" charset="0"/>
                <a:cs typeface="Times New Roman" pitchFamily="18" charset="0"/>
              </a:rPr>
              <a:t>Writing into an alert box, using </a:t>
            </a:r>
            <a:r>
              <a:rPr lang="en-US" sz="2400" b="1" dirty="0" err="1">
                <a:latin typeface="Times New Roman" pitchFamily="18" charset="0"/>
                <a:cs typeface="Times New Roman" pitchFamily="18" charset="0"/>
              </a:rPr>
              <a:t>window.alert</a:t>
            </a:r>
            <a:r>
              <a:rPr lang="en-US" sz="2400" b="1" dirty="0">
                <a:latin typeface="Times New Roman" pitchFamily="18" charset="0"/>
                <a:cs typeface="Times New Roman" pitchFamily="18" charset="0"/>
              </a:rPr>
              <a:t>()</a:t>
            </a:r>
            <a:r>
              <a:rPr lang="en-US" sz="2400" dirty="0">
                <a:latin typeface="Times New Roman" pitchFamily="18" charset="0"/>
                <a:cs typeface="Times New Roman" pitchFamily="18" charset="0"/>
              </a:rPr>
              <a:t>.</a:t>
            </a:r>
          </a:p>
          <a:p>
            <a:r>
              <a:rPr lang="en-US" sz="2400" dirty="0">
                <a:latin typeface="Times New Roman" pitchFamily="18" charset="0"/>
                <a:cs typeface="Times New Roman" pitchFamily="18" charset="0"/>
              </a:rPr>
              <a:t>Writing into the HTML output using </a:t>
            </a:r>
            <a:r>
              <a:rPr lang="en-US" sz="2400" b="1" dirty="0">
                <a:latin typeface="Times New Roman" pitchFamily="18" charset="0"/>
                <a:cs typeface="Times New Roman" pitchFamily="18" charset="0"/>
              </a:rPr>
              <a:t>console.log()</a:t>
            </a:r>
            <a:r>
              <a:rPr lang="en-US" sz="2400" dirty="0">
                <a:latin typeface="Times New Roman" pitchFamily="18" charset="0"/>
                <a:cs typeface="Times New Roman" pitchFamily="18" charset="0"/>
              </a:rPr>
              <a:t>.</a:t>
            </a:r>
          </a:p>
          <a:p>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A15FEE45-9CBB-46DC-B4A6-BECA0D84EF23}" type="datetime1">
              <a:rPr lang="en-US" smtClean="0"/>
              <a:pPr/>
              <a:t>2/23/2025</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82000" cy="685800"/>
          </a:xfrm>
        </p:spPr>
        <p:txBody>
          <a:bodyPr>
            <a:noAutofit/>
          </a:bodyPr>
          <a:lstStyle/>
          <a:p>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JavaScript Output</a:t>
            </a:r>
            <a:br>
              <a:rPr lang="en-US" sz="2800" b="1" dirty="0">
                <a:latin typeface="Times New Roman" pitchFamily="18" charset="0"/>
                <a:cs typeface="Times New Roman" pitchFamily="18" charset="0"/>
              </a:rPr>
            </a:b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1143000" y="1066800"/>
            <a:ext cx="6324600" cy="1905000"/>
          </a:xfrm>
        </p:spPr>
        <p:txBody>
          <a:bodyPr>
            <a:noAutofit/>
          </a:bodyPr>
          <a:lstStyle/>
          <a:p>
            <a:pPr algn="just"/>
            <a:r>
              <a:rPr lang="en-US" sz="2000" b="1" dirty="0">
                <a:latin typeface="Times New Roman" pitchFamily="18" charset="0"/>
                <a:cs typeface="Times New Roman" pitchFamily="18" charset="0"/>
              </a:rPr>
              <a:t>Using </a:t>
            </a:r>
            <a:r>
              <a:rPr lang="en-US" sz="2000" b="1" dirty="0" err="1">
                <a:latin typeface="Times New Roman" pitchFamily="18" charset="0"/>
                <a:cs typeface="Times New Roman" pitchFamily="18" charset="0"/>
              </a:rPr>
              <a:t>innerHTML</a:t>
            </a:r>
            <a:endParaRPr lang="en-US" sz="2000" b="1"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To access an HTML element, JavaScript can use the </a:t>
            </a:r>
            <a:r>
              <a:rPr lang="en-US" sz="2000" b="1" dirty="0" err="1">
                <a:latin typeface="Times New Roman" pitchFamily="18" charset="0"/>
                <a:cs typeface="Times New Roman" pitchFamily="18" charset="0"/>
              </a:rPr>
              <a:t>document.getElementById</a:t>
            </a:r>
            <a:r>
              <a:rPr lang="en-US" sz="2000" b="1" dirty="0">
                <a:latin typeface="Times New Roman" pitchFamily="18" charset="0"/>
                <a:cs typeface="Times New Roman" pitchFamily="18" charset="0"/>
              </a:rPr>
              <a:t>(id)</a:t>
            </a:r>
            <a:r>
              <a:rPr lang="en-US" sz="2000" dirty="0">
                <a:latin typeface="Times New Roman" pitchFamily="18" charset="0"/>
                <a:cs typeface="Times New Roman" pitchFamily="18" charset="0"/>
              </a:rPr>
              <a:t> method. </a:t>
            </a:r>
          </a:p>
          <a:p>
            <a:pPr algn="just"/>
            <a:r>
              <a:rPr lang="en-US" sz="2000" dirty="0">
                <a:latin typeface="Times New Roman" pitchFamily="18" charset="0"/>
                <a:cs typeface="Times New Roman" pitchFamily="18" charset="0"/>
              </a:rPr>
              <a:t>The </a:t>
            </a:r>
            <a:r>
              <a:rPr lang="en-US" sz="2000" b="1" dirty="0">
                <a:latin typeface="Times New Roman" pitchFamily="18" charset="0"/>
                <a:cs typeface="Times New Roman" pitchFamily="18" charset="0"/>
              </a:rPr>
              <a:t>id</a:t>
            </a:r>
            <a:r>
              <a:rPr lang="en-US" sz="2000" dirty="0">
                <a:latin typeface="Times New Roman" pitchFamily="18" charset="0"/>
                <a:cs typeface="Times New Roman" pitchFamily="18" charset="0"/>
              </a:rPr>
              <a:t> attribute defines the HTML element. </a:t>
            </a:r>
          </a:p>
          <a:p>
            <a:pPr algn="just"/>
            <a:r>
              <a:rPr lang="en-US" sz="2000" dirty="0">
                <a:latin typeface="Times New Roman" pitchFamily="18" charset="0"/>
                <a:cs typeface="Times New Roman" pitchFamily="18" charset="0"/>
              </a:rPr>
              <a:t>The </a:t>
            </a:r>
            <a:r>
              <a:rPr lang="en-US" sz="2000" b="1" dirty="0" err="1">
                <a:latin typeface="Times New Roman" pitchFamily="18" charset="0"/>
                <a:cs typeface="Times New Roman" pitchFamily="18" charset="0"/>
              </a:rPr>
              <a:t>innerHTML</a:t>
            </a:r>
            <a:r>
              <a:rPr lang="en-US" sz="2000" dirty="0">
                <a:latin typeface="Times New Roman" pitchFamily="18" charset="0"/>
                <a:cs typeface="Times New Roman" pitchFamily="18" charset="0"/>
              </a:rPr>
              <a:t> property defines the HTML content.</a:t>
            </a:r>
          </a:p>
        </p:txBody>
      </p:sp>
      <p:sp>
        <p:nvSpPr>
          <p:cNvPr id="4" name="Date Placeholder 3"/>
          <p:cNvSpPr>
            <a:spLocks noGrp="1"/>
          </p:cNvSpPr>
          <p:nvPr>
            <p:ph type="dt" sz="half" idx="10"/>
          </p:nvPr>
        </p:nvSpPr>
        <p:spPr/>
        <p:txBody>
          <a:bodyPr/>
          <a:lstStyle/>
          <a:p>
            <a:fld id="{A15FEE45-9CBB-46DC-B4A6-BECA0D84EF23}" type="datetime1">
              <a:rPr lang="en-US" smtClean="0"/>
              <a:pPr/>
              <a:t>2/23/2025</a:t>
            </a:fld>
            <a:endParaRPr lang="en-US"/>
          </a:p>
        </p:txBody>
      </p:sp>
      <p:sp>
        <p:nvSpPr>
          <p:cNvPr id="5" name="Rectangle 4"/>
          <p:cNvSpPr/>
          <p:nvPr/>
        </p:nvSpPr>
        <p:spPr>
          <a:xfrm>
            <a:off x="990600" y="3124200"/>
            <a:ext cx="6629400" cy="3477875"/>
          </a:xfrm>
          <a:prstGeom prst="rect">
            <a:avLst/>
          </a:prstGeom>
        </p:spPr>
        <p:txBody>
          <a:bodyPr wrap="square">
            <a:spAutoFit/>
          </a:bodyPr>
          <a:lstStyle/>
          <a:p>
            <a:r>
              <a:rPr lang="en-US" sz="2000" dirty="0">
                <a:latin typeface="Times New Roman" pitchFamily="18" charset="0"/>
                <a:cs typeface="Times New Roman" pitchFamily="18" charset="0"/>
              </a:rPr>
              <a:t>&lt;!DOCTYPE html&gt;</a:t>
            </a:r>
          </a:p>
          <a:p>
            <a:r>
              <a:rPr lang="en-US" sz="2000" dirty="0">
                <a:latin typeface="Times New Roman" pitchFamily="18" charset="0"/>
                <a:cs typeface="Times New Roman" pitchFamily="18" charset="0"/>
              </a:rPr>
              <a:t>&lt;html&gt;</a:t>
            </a:r>
          </a:p>
          <a:p>
            <a:r>
              <a:rPr lang="en-US" sz="2000" dirty="0">
                <a:latin typeface="Times New Roman" pitchFamily="18" charset="0"/>
                <a:cs typeface="Times New Roman" pitchFamily="18" charset="0"/>
              </a:rPr>
              <a:t>&lt;body&gt;</a:t>
            </a:r>
          </a:p>
          <a:p>
            <a:r>
              <a:rPr lang="en-US" sz="2000" dirty="0">
                <a:latin typeface="Times New Roman" pitchFamily="18" charset="0"/>
                <a:cs typeface="Times New Roman" pitchFamily="18" charset="0"/>
              </a:rPr>
              <a:t>&lt;h2&gt;My First Web Page&lt;/h2&gt;</a:t>
            </a:r>
          </a:p>
          <a:p>
            <a:r>
              <a:rPr lang="en-US" sz="2000" dirty="0">
                <a:latin typeface="Times New Roman" pitchFamily="18" charset="0"/>
                <a:cs typeface="Times New Roman" pitchFamily="18" charset="0"/>
              </a:rPr>
              <a:t>&lt;p&gt;My First Paragraph.&lt;/p&gt;</a:t>
            </a:r>
          </a:p>
          <a:p>
            <a:r>
              <a:rPr lang="en-US" sz="2000" dirty="0">
                <a:latin typeface="Times New Roman" pitchFamily="18" charset="0"/>
                <a:cs typeface="Times New Roman" pitchFamily="18" charset="0"/>
              </a:rPr>
              <a:t>&lt;p id="demo"&gt;&lt;/p&gt;</a:t>
            </a:r>
          </a:p>
          <a:p>
            <a:r>
              <a:rPr lang="en-US" sz="2000" dirty="0">
                <a:latin typeface="Times New Roman" pitchFamily="18" charset="0"/>
                <a:cs typeface="Times New Roman" pitchFamily="18" charset="0"/>
              </a:rPr>
              <a:t>&lt;script&gt;</a:t>
            </a:r>
          </a:p>
          <a:p>
            <a:r>
              <a:rPr lang="en-US" sz="2000" dirty="0" err="1">
                <a:latin typeface="Times New Roman" pitchFamily="18" charset="0"/>
                <a:cs typeface="Times New Roman" pitchFamily="18" charset="0"/>
              </a:rPr>
              <a:t>document.getElementById</a:t>
            </a:r>
            <a:r>
              <a:rPr lang="en-US" sz="2000" dirty="0">
                <a:latin typeface="Times New Roman" pitchFamily="18" charset="0"/>
                <a:cs typeface="Times New Roman" pitchFamily="18" charset="0"/>
              </a:rPr>
              <a:t>("demo").</a:t>
            </a:r>
            <a:r>
              <a:rPr lang="en-US" sz="2000" dirty="0" err="1">
                <a:latin typeface="Times New Roman" pitchFamily="18" charset="0"/>
                <a:cs typeface="Times New Roman" pitchFamily="18" charset="0"/>
              </a:rPr>
              <a:t>innerHTML</a:t>
            </a:r>
            <a:r>
              <a:rPr lang="en-US" sz="2000" dirty="0">
                <a:latin typeface="Times New Roman" pitchFamily="18" charset="0"/>
                <a:cs typeface="Times New Roman" pitchFamily="18" charset="0"/>
              </a:rPr>
              <a:t> = 5 + 6;</a:t>
            </a:r>
          </a:p>
          <a:p>
            <a:r>
              <a:rPr lang="en-US" sz="2000" dirty="0">
                <a:latin typeface="Times New Roman" pitchFamily="18" charset="0"/>
                <a:cs typeface="Times New Roman" pitchFamily="18" charset="0"/>
              </a:rPr>
              <a:t>&lt;/script&gt;</a:t>
            </a:r>
          </a:p>
          <a:p>
            <a:r>
              <a:rPr lang="en-US" sz="2000" dirty="0">
                <a:latin typeface="Times New Roman" pitchFamily="18" charset="0"/>
                <a:cs typeface="Times New Roman" pitchFamily="18" charset="0"/>
              </a:rPr>
              <a:t>&lt;/body&gt;</a:t>
            </a:r>
          </a:p>
          <a:p>
            <a:r>
              <a:rPr lang="en-US" sz="2000" dirty="0">
                <a:latin typeface="Times New Roman" pitchFamily="18" charset="0"/>
                <a:cs typeface="Times New Roman" pitchFamily="18" charset="0"/>
              </a:rPr>
              <a:t>&lt;/html&gt; </a:t>
            </a:r>
          </a:p>
        </p:txBody>
      </p:sp>
      <p:sp>
        <p:nvSpPr>
          <p:cNvPr id="6" name="Rectangle 5"/>
          <p:cNvSpPr/>
          <p:nvPr/>
        </p:nvSpPr>
        <p:spPr>
          <a:xfrm>
            <a:off x="6019800" y="3505200"/>
            <a:ext cx="2819400" cy="923330"/>
          </a:xfrm>
          <a:prstGeom prst="rect">
            <a:avLst/>
          </a:prstGeom>
        </p:spPr>
        <p:txBody>
          <a:bodyPr wrap="square">
            <a:spAutoFit/>
          </a:bodyPr>
          <a:lstStyle/>
          <a:p>
            <a:r>
              <a:rPr lang="en-US" b="1" dirty="0">
                <a:latin typeface="Times New Roman" pitchFamily="18" charset="0"/>
                <a:cs typeface="Times New Roman" pitchFamily="18" charset="0"/>
              </a:rPr>
              <a:t>My First Web Page</a:t>
            </a:r>
          </a:p>
          <a:p>
            <a:r>
              <a:rPr lang="en-US" dirty="0">
                <a:latin typeface="Times New Roman" pitchFamily="18" charset="0"/>
                <a:cs typeface="Times New Roman" pitchFamily="18" charset="0"/>
              </a:rPr>
              <a:t>My First Paragraph.</a:t>
            </a:r>
          </a:p>
          <a:p>
            <a:r>
              <a:rPr lang="en-US" dirty="0">
                <a:latin typeface="Times New Roman" pitchFamily="18" charset="0"/>
                <a:cs typeface="Times New Roman" pitchFamily="18" charset="0"/>
              </a:rPr>
              <a:t>11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82000" cy="685800"/>
          </a:xfrm>
        </p:spPr>
        <p:txBody>
          <a:bodyPr>
            <a:noAutofit/>
          </a:bodyPr>
          <a:lstStyle/>
          <a:p>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JavaScript Output</a:t>
            </a:r>
            <a:br>
              <a:rPr lang="en-US" sz="2800" b="1" dirty="0">
                <a:latin typeface="Times New Roman" pitchFamily="18" charset="0"/>
                <a:cs typeface="Times New Roman" pitchFamily="18" charset="0"/>
              </a:rPr>
            </a:b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1143000" y="1371600"/>
            <a:ext cx="6324600" cy="914400"/>
          </a:xfrm>
        </p:spPr>
        <p:txBody>
          <a:bodyPr>
            <a:noAutofit/>
          </a:bodyPr>
          <a:lstStyle/>
          <a:p>
            <a:r>
              <a:rPr lang="en-US" sz="2400" b="1" dirty="0">
                <a:latin typeface="Times New Roman" pitchFamily="18" charset="0"/>
                <a:cs typeface="Times New Roman" pitchFamily="18" charset="0"/>
              </a:rPr>
              <a:t>Using </a:t>
            </a:r>
            <a:r>
              <a:rPr lang="en-US" sz="2400" b="1" dirty="0" err="1">
                <a:latin typeface="Times New Roman" pitchFamily="18" charset="0"/>
                <a:cs typeface="Times New Roman" pitchFamily="18" charset="0"/>
              </a:rPr>
              <a:t>document.write</a:t>
            </a:r>
            <a:r>
              <a:rPr lang="en-US" sz="2400" b="1" dirty="0">
                <a:latin typeface="Times New Roman" pitchFamily="18" charset="0"/>
                <a:cs typeface="Times New Roman" pitchFamily="18" charset="0"/>
              </a:rPr>
              <a:t>()</a:t>
            </a:r>
          </a:p>
          <a:p>
            <a:r>
              <a:rPr lang="en-US" sz="2400" dirty="0">
                <a:latin typeface="Times New Roman" pitchFamily="18" charset="0"/>
                <a:cs typeface="Times New Roman" pitchFamily="18" charset="0"/>
              </a:rPr>
              <a:t>Writing into the HTML output</a:t>
            </a:r>
            <a:endParaRPr lang="en-US" sz="2400"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A15FEE45-9CBB-46DC-B4A6-BECA0D84EF23}" type="datetime1">
              <a:rPr lang="en-US" smtClean="0"/>
              <a:pPr/>
              <a:t>2/23/2025</a:t>
            </a:fld>
            <a:endParaRPr lang="en-US"/>
          </a:p>
        </p:txBody>
      </p:sp>
      <p:sp>
        <p:nvSpPr>
          <p:cNvPr id="5" name="Rectangle 4"/>
          <p:cNvSpPr/>
          <p:nvPr/>
        </p:nvSpPr>
        <p:spPr>
          <a:xfrm>
            <a:off x="914400" y="2819400"/>
            <a:ext cx="4038600" cy="3785652"/>
          </a:xfrm>
          <a:prstGeom prst="rect">
            <a:avLst/>
          </a:prstGeom>
        </p:spPr>
        <p:txBody>
          <a:bodyPr wrap="square">
            <a:spAutoFit/>
          </a:bodyPr>
          <a:lstStyle/>
          <a:p>
            <a:r>
              <a:rPr lang="en-US" sz="2400" dirty="0">
                <a:latin typeface="Times New Roman" pitchFamily="18" charset="0"/>
                <a:cs typeface="Times New Roman" pitchFamily="18" charset="0"/>
              </a:rPr>
              <a:t>&lt;!DOCTYPE html&gt;</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&lt;html&gt;</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&lt;body&gt;</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&lt;h1&gt;My First Web Page&lt;/h1&gt;</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&lt;p&gt;My first paragraph.&lt;/p&gt;</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&lt;script&gt;</a:t>
            </a:r>
            <a:br>
              <a:rPr lang="en-US" sz="2400" dirty="0">
                <a:latin typeface="Times New Roman" pitchFamily="18" charset="0"/>
                <a:cs typeface="Times New Roman" pitchFamily="18" charset="0"/>
              </a:rPr>
            </a:br>
            <a:r>
              <a:rPr lang="en-US" sz="2400" dirty="0" err="1">
                <a:latin typeface="Times New Roman" pitchFamily="18" charset="0"/>
                <a:cs typeface="Times New Roman" pitchFamily="18" charset="0"/>
              </a:rPr>
              <a:t>document.write</a:t>
            </a:r>
            <a:r>
              <a:rPr lang="en-US" sz="2400" dirty="0">
                <a:latin typeface="Times New Roman" pitchFamily="18" charset="0"/>
                <a:cs typeface="Times New Roman" pitchFamily="18" charset="0"/>
              </a:rPr>
              <a:t>(5 + 6);</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&lt;/script&gt;</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&lt;/body&gt;</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&lt;/html&gt; </a:t>
            </a:r>
          </a:p>
        </p:txBody>
      </p:sp>
      <p:sp>
        <p:nvSpPr>
          <p:cNvPr id="6" name="Rectangle 5"/>
          <p:cNvSpPr/>
          <p:nvPr/>
        </p:nvSpPr>
        <p:spPr>
          <a:xfrm>
            <a:off x="5791200" y="3200400"/>
            <a:ext cx="2819400" cy="1200329"/>
          </a:xfrm>
          <a:prstGeom prst="rect">
            <a:avLst/>
          </a:prstGeom>
        </p:spPr>
        <p:txBody>
          <a:bodyPr wrap="square">
            <a:spAutoFit/>
          </a:bodyPr>
          <a:lstStyle/>
          <a:p>
            <a:r>
              <a:rPr lang="en-US" sz="2400" b="1" dirty="0">
                <a:latin typeface="Times New Roman" pitchFamily="18" charset="0"/>
                <a:cs typeface="Times New Roman" pitchFamily="18" charset="0"/>
              </a:rPr>
              <a:t>My First Web Page</a:t>
            </a:r>
          </a:p>
          <a:p>
            <a:r>
              <a:rPr lang="en-US" sz="2400" dirty="0">
                <a:latin typeface="Times New Roman" pitchFamily="18" charset="0"/>
                <a:cs typeface="Times New Roman" pitchFamily="18" charset="0"/>
              </a:rPr>
              <a:t>My first paragraph.</a:t>
            </a:r>
          </a:p>
          <a:p>
            <a:r>
              <a:rPr lang="en-US" sz="2400" dirty="0">
                <a:latin typeface="Times New Roman" pitchFamily="18" charset="0"/>
                <a:cs typeface="Times New Roman" pitchFamily="18" charset="0"/>
              </a:rPr>
              <a:t>11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82000" cy="685800"/>
          </a:xfrm>
        </p:spPr>
        <p:txBody>
          <a:bodyPr>
            <a:noAutofit/>
          </a:bodyPr>
          <a:lstStyle/>
          <a:p>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JavaScript Output</a:t>
            </a:r>
            <a:br>
              <a:rPr lang="en-US" sz="2800" b="1" dirty="0">
                <a:latin typeface="Times New Roman" pitchFamily="18" charset="0"/>
                <a:cs typeface="Times New Roman" pitchFamily="18" charset="0"/>
              </a:rPr>
            </a:br>
            <a:r>
              <a:rPr lang="en-US" sz="2800" b="1" dirty="0" err="1">
                <a:latin typeface="Times New Roman" pitchFamily="18" charset="0"/>
                <a:cs typeface="Times New Roman" pitchFamily="18" charset="0"/>
                <a:hlinkClick r:id="rId2" action="ppaction://hlinkfile"/>
              </a:rPr>
              <a:t>eg</a:t>
            </a:r>
            <a:br>
              <a:rPr lang="en-US" sz="2800" b="1" dirty="0">
                <a:latin typeface="Times New Roman" pitchFamily="18" charset="0"/>
                <a:cs typeface="Times New Roman" pitchFamily="18" charset="0"/>
              </a:rPr>
            </a:b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1143000" y="1371600"/>
            <a:ext cx="6324600" cy="914400"/>
          </a:xfrm>
        </p:spPr>
        <p:txBody>
          <a:bodyPr>
            <a:noAutofit/>
          </a:bodyPr>
          <a:lstStyle/>
          <a:p>
            <a:r>
              <a:rPr lang="en-US" sz="2400" b="1" dirty="0">
                <a:latin typeface="Times New Roman" pitchFamily="18" charset="0"/>
                <a:cs typeface="Times New Roman" pitchFamily="18" charset="0"/>
              </a:rPr>
              <a:t>Using </a:t>
            </a:r>
            <a:r>
              <a:rPr lang="en-US" sz="2400" b="1" dirty="0" err="1">
                <a:latin typeface="Times New Roman" pitchFamily="18" charset="0"/>
                <a:cs typeface="Times New Roman" pitchFamily="18" charset="0"/>
              </a:rPr>
              <a:t>window.alert</a:t>
            </a:r>
            <a:r>
              <a:rPr lang="en-US" sz="2400" b="1" dirty="0">
                <a:latin typeface="Times New Roman" pitchFamily="18" charset="0"/>
                <a:cs typeface="Times New Roman" pitchFamily="18" charset="0"/>
              </a:rPr>
              <a:t>()</a:t>
            </a:r>
          </a:p>
          <a:p>
            <a:r>
              <a:rPr lang="en-US" sz="2400" dirty="0">
                <a:latin typeface="Times New Roman" pitchFamily="18" charset="0"/>
                <a:cs typeface="Times New Roman" pitchFamily="18" charset="0"/>
              </a:rPr>
              <a:t>You can use an alert box to display data.</a:t>
            </a:r>
          </a:p>
        </p:txBody>
      </p:sp>
      <p:sp>
        <p:nvSpPr>
          <p:cNvPr id="4" name="Date Placeholder 3"/>
          <p:cNvSpPr>
            <a:spLocks noGrp="1"/>
          </p:cNvSpPr>
          <p:nvPr>
            <p:ph type="dt" sz="half" idx="10"/>
          </p:nvPr>
        </p:nvSpPr>
        <p:spPr/>
        <p:txBody>
          <a:bodyPr/>
          <a:lstStyle/>
          <a:p>
            <a:fld id="{A15FEE45-9CBB-46DC-B4A6-BECA0D84EF23}" type="datetime1">
              <a:rPr lang="en-US" smtClean="0"/>
              <a:pPr/>
              <a:t>2/23/2025</a:t>
            </a:fld>
            <a:endParaRPr lang="en-US"/>
          </a:p>
        </p:txBody>
      </p:sp>
      <p:sp>
        <p:nvSpPr>
          <p:cNvPr id="5" name="Rectangle 4"/>
          <p:cNvSpPr/>
          <p:nvPr/>
        </p:nvSpPr>
        <p:spPr>
          <a:xfrm>
            <a:off x="914400" y="2667000"/>
            <a:ext cx="4038600" cy="3785652"/>
          </a:xfrm>
          <a:prstGeom prst="rect">
            <a:avLst/>
          </a:prstGeom>
        </p:spPr>
        <p:txBody>
          <a:bodyPr wrap="square">
            <a:spAutoFit/>
          </a:bodyPr>
          <a:lstStyle/>
          <a:p>
            <a:r>
              <a:rPr lang="en-US" sz="2400" dirty="0">
                <a:latin typeface="Times New Roman" pitchFamily="18" charset="0"/>
                <a:cs typeface="Times New Roman" pitchFamily="18" charset="0"/>
              </a:rPr>
              <a:t>&lt;!DOCTYPE html&gt;</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&lt;html&gt;</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&lt;body&gt;</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&lt;h1&gt;My First Web Page&lt;/h1&gt;</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&lt;p&gt;My first paragraph.&lt;/p&gt;</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&lt;script&gt;</a:t>
            </a:r>
            <a:br>
              <a:rPr lang="en-US" sz="2400" dirty="0">
                <a:latin typeface="Times New Roman" pitchFamily="18" charset="0"/>
                <a:cs typeface="Times New Roman" pitchFamily="18" charset="0"/>
              </a:rPr>
            </a:br>
            <a:r>
              <a:rPr lang="en-US" sz="2400" dirty="0" err="1">
                <a:latin typeface="Times New Roman" pitchFamily="18" charset="0"/>
                <a:cs typeface="Times New Roman" pitchFamily="18" charset="0"/>
              </a:rPr>
              <a:t>window.alert</a:t>
            </a:r>
            <a:r>
              <a:rPr lang="en-US" sz="2400" dirty="0">
                <a:latin typeface="Times New Roman" pitchFamily="18" charset="0"/>
                <a:cs typeface="Times New Roman" pitchFamily="18" charset="0"/>
              </a:rPr>
              <a:t>(5 + 6);</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&lt;/script&gt;</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&lt;/body&gt;</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&lt;/html&gt; </a:t>
            </a:r>
          </a:p>
        </p:txBody>
      </p:sp>
      <p:sp>
        <p:nvSpPr>
          <p:cNvPr id="6" name="Rectangle 5"/>
          <p:cNvSpPr/>
          <p:nvPr/>
        </p:nvSpPr>
        <p:spPr>
          <a:xfrm>
            <a:off x="5791200" y="3200400"/>
            <a:ext cx="2819400" cy="1938992"/>
          </a:xfrm>
          <a:prstGeom prst="rect">
            <a:avLst/>
          </a:prstGeom>
        </p:spPr>
        <p:txBody>
          <a:bodyPr wrap="square">
            <a:spAutoFit/>
          </a:bodyPr>
          <a:lstStyle/>
          <a:p>
            <a:r>
              <a:rPr lang="en-US" sz="2400" b="1" dirty="0">
                <a:latin typeface="Times New Roman" pitchFamily="18" charset="0"/>
                <a:cs typeface="Times New Roman" pitchFamily="18" charset="0"/>
              </a:rPr>
              <a:t>My First Web Page</a:t>
            </a:r>
          </a:p>
          <a:p>
            <a:r>
              <a:rPr lang="en-US" sz="2400" dirty="0">
                <a:latin typeface="Times New Roman" pitchFamily="18" charset="0"/>
                <a:cs typeface="Times New Roman" pitchFamily="18" charset="0"/>
              </a:rPr>
              <a:t>My first paragraph.</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Message box with displaying 11.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82000" cy="685800"/>
          </a:xfrm>
        </p:spPr>
        <p:txBody>
          <a:bodyPr>
            <a:noAutofit/>
          </a:bodyPr>
          <a:lstStyle/>
          <a:p>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JavaScript Output</a:t>
            </a:r>
            <a:br>
              <a:rPr lang="en-US" sz="2800" b="1" dirty="0">
                <a:latin typeface="Times New Roman" pitchFamily="18" charset="0"/>
                <a:cs typeface="Times New Roman" pitchFamily="18" charset="0"/>
              </a:rPr>
            </a:br>
            <a:r>
              <a:rPr lang="en-US" sz="2800" b="1" dirty="0" err="1">
                <a:latin typeface="Times New Roman" pitchFamily="18" charset="0"/>
                <a:cs typeface="Times New Roman" pitchFamily="18" charset="0"/>
                <a:hlinkClick r:id="rId2" action="ppaction://hlinkfile"/>
              </a:rPr>
              <a:t>eg</a:t>
            </a:r>
            <a:br>
              <a:rPr lang="en-US" sz="2800" b="1" dirty="0">
                <a:latin typeface="Times New Roman" pitchFamily="18" charset="0"/>
                <a:cs typeface="Times New Roman" pitchFamily="18" charset="0"/>
              </a:rPr>
            </a:b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381000" y="914400"/>
            <a:ext cx="8534400" cy="914400"/>
          </a:xfrm>
        </p:spPr>
        <p:txBody>
          <a:bodyPr>
            <a:noAutofit/>
          </a:bodyPr>
          <a:lstStyle/>
          <a:p>
            <a:r>
              <a:rPr lang="en-US" sz="2400" b="1" dirty="0">
                <a:latin typeface="Times New Roman" pitchFamily="18" charset="0"/>
                <a:cs typeface="Times New Roman" pitchFamily="18" charset="0"/>
              </a:rPr>
              <a:t>Using console.log()</a:t>
            </a:r>
          </a:p>
          <a:p>
            <a:r>
              <a:rPr lang="en-US" sz="2400" dirty="0">
                <a:latin typeface="Times New Roman" pitchFamily="18" charset="0"/>
                <a:cs typeface="Times New Roman" pitchFamily="18" charset="0"/>
              </a:rPr>
              <a:t>For debugging purposes, you can use the </a:t>
            </a:r>
            <a:r>
              <a:rPr lang="en-US" sz="2400" b="1" dirty="0">
                <a:latin typeface="Times New Roman" pitchFamily="18" charset="0"/>
                <a:cs typeface="Times New Roman" pitchFamily="18" charset="0"/>
              </a:rPr>
              <a:t>console.log()</a:t>
            </a:r>
            <a:r>
              <a:rPr lang="en-US" sz="2400" dirty="0">
                <a:latin typeface="Times New Roman" pitchFamily="18" charset="0"/>
                <a:cs typeface="Times New Roman" pitchFamily="18" charset="0"/>
              </a:rPr>
              <a:t> method to display data.</a:t>
            </a:r>
          </a:p>
        </p:txBody>
      </p:sp>
      <p:sp>
        <p:nvSpPr>
          <p:cNvPr id="4" name="Date Placeholder 3"/>
          <p:cNvSpPr>
            <a:spLocks noGrp="1"/>
          </p:cNvSpPr>
          <p:nvPr>
            <p:ph type="dt" sz="half" idx="10"/>
          </p:nvPr>
        </p:nvSpPr>
        <p:spPr/>
        <p:txBody>
          <a:bodyPr/>
          <a:lstStyle/>
          <a:p>
            <a:fld id="{A15FEE45-9CBB-46DC-B4A6-BECA0D84EF23}" type="datetime1">
              <a:rPr lang="en-US" smtClean="0"/>
              <a:pPr/>
              <a:t>2/23/2025</a:t>
            </a:fld>
            <a:endParaRPr lang="en-US"/>
          </a:p>
        </p:txBody>
      </p:sp>
      <p:sp>
        <p:nvSpPr>
          <p:cNvPr id="5" name="Rectangle 4"/>
          <p:cNvSpPr/>
          <p:nvPr/>
        </p:nvSpPr>
        <p:spPr>
          <a:xfrm>
            <a:off x="914400" y="2667000"/>
            <a:ext cx="4038600" cy="3046988"/>
          </a:xfrm>
          <a:prstGeom prst="rect">
            <a:avLst/>
          </a:prstGeom>
        </p:spPr>
        <p:txBody>
          <a:bodyPr wrap="square">
            <a:spAutoFit/>
          </a:bodyPr>
          <a:lstStyle/>
          <a:p>
            <a:r>
              <a:rPr lang="en-US" sz="2400" dirty="0">
                <a:latin typeface="Times New Roman" pitchFamily="18" charset="0"/>
                <a:cs typeface="Times New Roman" pitchFamily="18" charset="0"/>
              </a:rPr>
              <a:t>&lt;!DOCTYPE html&gt;</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&lt;html&gt;</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&lt;body&gt;</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&lt;script&gt;</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console.log(5 + 6);</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&lt;/script&gt;</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&lt;/body&gt;</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&lt;/html&gt; </a:t>
            </a:r>
          </a:p>
        </p:txBody>
      </p:sp>
      <p:sp>
        <p:nvSpPr>
          <p:cNvPr id="6" name="Rectangle 5"/>
          <p:cNvSpPr/>
          <p:nvPr/>
        </p:nvSpPr>
        <p:spPr>
          <a:xfrm>
            <a:off x="5791200" y="2895600"/>
            <a:ext cx="2819400" cy="3416320"/>
          </a:xfrm>
          <a:prstGeom prst="rect">
            <a:avLst/>
          </a:prstGeom>
        </p:spPr>
        <p:txBody>
          <a:bodyPr wrap="square">
            <a:spAutoFit/>
          </a:bodyPr>
          <a:lstStyle/>
          <a:p>
            <a:r>
              <a:rPr lang="en-US" sz="2400" b="1" dirty="0">
                <a:latin typeface="Times New Roman" pitchFamily="18" charset="0"/>
                <a:cs typeface="Times New Roman" pitchFamily="18" charset="0"/>
              </a:rPr>
              <a:t>Activate debugging with F12</a:t>
            </a:r>
          </a:p>
          <a:p>
            <a:r>
              <a:rPr lang="en-US" sz="2400" dirty="0">
                <a:latin typeface="Times New Roman" pitchFamily="18" charset="0"/>
                <a:cs typeface="Times New Roman" pitchFamily="18" charset="0"/>
              </a:rPr>
              <a:t>Select "Console" in the debugger menu. Then click Run again.</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11</a:t>
            </a:r>
          </a:p>
          <a:p>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82000" cy="1143000"/>
          </a:xfrm>
        </p:spPr>
        <p:txBody>
          <a:bodyPr>
            <a:noAutofit/>
          </a:bodyPr>
          <a:lstStyle/>
          <a:p>
            <a:r>
              <a:rPr lang="en-US" sz="2800" b="1" dirty="0">
                <a:latin typeface="Times New Roman" pitchFamily="18" charset="0"/>
                <a:cs typeface="Times New Roman" pitchFamily="18" charset="0"/>
              </a:rPr>
              <a:t>JavaScript Variables</a:t>
            </a:r>
            <a:br>
              <a:rPr lang="en-US" sz="2800" b="1" dirty="0">
                <a:latin typeface="Times New Roman" pitchFamily="18" charset="0"/>
                <a:cs typeface="Times New Roman" pitchFamily="18" charset="0"/>
              </a:rPr>
            </a:br>
            <a:r>
              <a:rPr lang="en-US" sz="2800" b="1" dirty="0" err="1">
                <a:latin typeface="Times New Roman" pitchFamily="18" charset="0"/>
                <a:cs typeface="Times New Roman" pitchFamily="18" charset="0"/>
                <a:hlinkClick r:id="rId2" action="ppaction://hlinkfile"/>
              </a:rPr>
              <a:t>eg</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432816" y="1295400"/>
            <a:ext cx="8458200" cy="4876800"/>
          </a:xfrm>
        </p:spPr>
        <p:txBody>
          <a:bodyPr>
            <a:noAutofit/>
          </a:bodyPr>
          <a:lstStyle/>
          <a:p>
            <a:pPr marL="914400" lvl="1" indent="-457200">
              <a:buFont typeface="Arial" pitchFamily="34" charset="0"/>
              <a:buChar char="•"/>
            </a:pPr>
            <a:r>
              <a:rPr lang="en-US" sz="2400" dirty="0">
                <a:latin typeface="Times New Roman" pitchFamily="18" charset="0"/>
                <a:cs typeface="Times New Roman" pitchFamily="18" charset="0"/>
              </a:rPr>
              <a:t>var pi = 3.14;</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var person = "John Doe";</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var answer = 'Yes I am!’;</a:t>
            </a:r>
          </a:p>
          <a:p>
            <a:pPr marL="914400" lvl="1" indent="-457200">
              <a:buFont typeface="Arial" pitchFamily="34" charset="0"/>
              <a:buChar char="•"/>
            </a:pPr>
            <a:r>
              <a:rPr lang="en-US" sz="1800" dirty="0">
                <a:latin typeface="Times New Roman" pitchFamily="18" charset="0"/>
                <a:cs typeface="Times New Roman" pitchFamily="18" charset="0"/>
              </a:rPr>
              <a:t>DATA TYPE OF NULL </a:t>
            </a:r>
            <a:r>
              <a:rPr lang="en-US" sz="1800" dirty="0">
                <a:latin typeface="Times New Roman" pitchFamily="18" charset="0"/>
                <a:cs typeface="Times New Roman" pitchFamily="18" charset="0"/>
                <a:sym typeface="Wingdings" panose="05000000000000000000" pitchFamily="2" charset="2"/>
              </a:rPr>
              <a:t> OBJECT &amp; UNDEFINED -&gt;</a:t>
            </a:r>
          </a:p>
          <a:p>
            <a:pPr marL="457200" lvl="1" indent="0">
              <a:buNone/>
            </a:pPr>
            <a:r>
              <a:rPr lang="en-US" sz="1800" dirty="0">
                <a:latin typeface="Times New Roman" pitchFamily="18" charset="0"/>
                <a:cs typeface="Times New Roman" pitchFamily="18" charset="0"/>
                <a:sym typeface="Wingdings" panose="05000000000000000000" pitchFamily="2" charset="2"/>
              </a:rPr>
              <a:t>UNDEFINED </a:t>
            </a:r>
            <a:endParaRPr lang="en-US" sz="1800" dirty="0">
              <a:latin typeface="Times New Roman" pitchFamily="18" charset="0"/>
              <a:cs typeface="Times New Roman" pitchFamily="18" charset="0"/>
            </a:endParaRPr>
          </a:p>
          <a:p>
            <a:pPr marL="914400" lvl="1" indent="-457200">
              <a:buFont typeface="Arial" pitchFamily="34" charset="0"/>
              <a:buChar char="•"/>
            </a:pPr>
            <a:r>
              <a:rPr lang="en-US" sz="2400" dirty="0" err="1">
                <a:latin typeface="Times New Roman" pitchFamily="18" charset="0"/>
                <a:cs typeface="Times New Roman" pitchFamily="18" charset="0"/>
              </a:rPr>
              <a:t>var</a:t>
            </a:r>
            <a:r>
              <a:rPr lang="en-US" sz="2400" dirty="0">
                <a:latin typeface="Times New Roman" pitchFamily="18" charset="0"/>
                <a:cs typeface="Times New Roman" pitchFamily="18" charset="0"/>
              </a:rPr>
              <a:t> person = "John Doe", </a:t>
            </a:r>
            <a:r>
              <a:rPr lang="en-US" sz="2400" dirty="0" err="1">
                <a:latin typeface="Times New Roman" pitchFamily="18" charset="0"/>
                <a:cs typeface="Times New Roman" pitchFamily="18" charset="0"/>
              </a:rPr>
              <a:t>carName</a:t>
            </a:r>
            <a:r>
              <a:rPr lang="en-US" sz="2400" dirty="0">
                <a:latin typeface="Times New Roman" pitchFamily="18" charset="0"/>
                <a:cs typeface="Times New Roman" pitchFamily="18" charset="0"/>
              </a:rPr>
              <a:t> = "Volvo", price = 200;</a:t>
            </a:r>
          </a:p>
          <a:p>
            <a:pPr marL="914400" lvl="1" indent="-457200">
              <a:buFont typeface="Arial" pitchFamily="34" charset="0"/>
              <a:buChar char="•"/>
            </a:pPr>
            <a:endParaRPr lang="en-US" sz="2400" dirty="0">
              <a:latin typeface="Times New Roman" pitchFamily="18" charset="0"/>
              <a:cs typeface="Times New Roman" pitchFamily="18" charset="0"/>
            </a:endParaRPr>
          </a:p>
          <a:p>
            <a:pPr marL="914400" lvl="1" indent="-457200">
              <a:buFont typeface="Arial" pitchFamily="34" charset="0"/>
              <a:buChar char="•"/>
            </a:pPr>
            <a:r>
              <a:rPr lang="en-US" sz="2400" dirty="0" err="1">
                <a:latin typeface="Times New Roman" pitchFamily="18" charset="0"/>
                <a:cs typeface="Times New Roman" pitchFamily="18" charset="0"/>
              </a:rPr>
              <a:t>var</a:t>
            </a:r>
            <a:r>
              <a:rPr lang="en-US" sz="2400" dirty="0">
                <a:latin typeface="Times New Roman" pitchFamily="18" charset="0"/>
                <a:cs typeface="Times New Roman" pitchFamily="18" charset="0"/>
              </a:rPr>
              <a:t> person = "John Doe",</a:t>
            </a:r>
            <a:br>
              <a:rPr lang="en-US" sz="2400" dirty="0">
                <a:latin typeface="Times New Roman" pitchFamily="18" charset="0"/>
                <a:cs typeface="Times New Roman" pitchFamily="18" charset="0"/>
              </a:rPr>
            </a:br>
            <a:r>
              <a:rPr lang="en-US" sz="2400" dirty="0" err="1">
                <a:latin typeface="Times New Roman" pitchFamily="18" charset="0"/>
                <a:cs typeface="Times New Roman" pitchFamily="18" charset="0"/>
              </a:rPr>
              <a:t>carName</a:t>
            </a:r>
            <a:r>
              <a:rPr lang="en-US" sz="2400" dirty="0">
                <a:latin typeface="Times New Roman" pitchFamily="18" charset="0"/>
                <a:cs typeface="Times New Roman" pitchFamily="18" charset="0"/>
              </a:rPr>
              <a:t> = "Volvo",</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price = 200;</a:t>
            </a:r>
          </a:p>
          <a:p>
            <a:pPr marL="914400" lvl="1" indent="-457200">
              <a:buFont typeface="Arial" pitchFamily="34" charset="0"/>
              <a:buChar char="•"/>
            </a:pPr>
            <a:endParaRPr lang="en-US" sz="2400" dirty="0">
              <a:latin typeface="Times New Roman" pitchFamily="18" charset="0"/>
              <a:cs typeface="Times New Roman" pitchFamily="18" charset="0"/>
            </a:endParaRPr>
          </a:p>
          <a:p>
            <a:pPr marL="914400" lvl="1" indent="-457200">
              <a:buFont typeface="Arial" pitchFamily="34" charset="0"/>
              <a:buChar char="•"/>
            </a:pPr>
            <a:r>
              <a:rPr lang="en-US" sz="2400" dirty="0">
                <a:latin typeface="Times New Roman" pitchFamily="18" charset="0"/>
                <a:cs typeface="Times New Roman" pitchFamily="18" charset="0"/>
              </a:rPr>
              <a:t>A variable declared without a value will have the value </a:t>
            </a:r>
            <a:r>
              <a:rPr lang="en-US" sz="2400" b="1" dirty="0">
                <a:latin typeface="Times New Roman" pitchFamily="18" charset="0"/>
                <a:cs typeface="Times New Roman" pitchFamily="18" charset="0"/>
              </a:rPr>
              <a:t>undefined</a:t>
            </a:r>
            <a:r>
              <a:rPr lang="en-US" sz="2400" dirty="0">
                <a:latin typeface="Times New Roman" pitchFamily="18" charset="0"/>
                <a:cs typeface="Times New Roman" pitchFamily="18" charset="0"/>
              </a:rPr>
              <a:t>.</a:t>
            </a:r>
          </a:p>
        </p:txBody>
      </p:sp>
      <p:sp>
        <p:nvSpPr>
          <p:cNvPr id="4" name="Date Placeholder 3"/>
          <p:cNvSpPr>
            <a:spLocks noGrp="1"/>
          </p:cNvSpPr>
          <p:nvPr>
            <p:ph type="dt" sz="half" idx="10"/>
          </p:nvPr>
        </p:nvSpPr>
        <p:spPr/>
        <p:txBody>
          <a:bodyPr/>
          <a:lstStyle/>
          <a:p>
            <a:fld id="{A15FEE45-9CBB-46DC-B4A6-BECA0D84EF23}" type="datetime1">
              <a:rPr lang="en-US" smtClean="0"/>
              <a:pPr/>
              <a:t>2/23/2025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82000" cy="762000"/>
          </a:xfrm>
        </p:spPr>
        <p:txBody>
          <a:bodyPr>
            <a:noAutofit/>
          </a:bodyPr>
          <a:lstStyle/>
          <a:p>
            <a:r>
              <a:rPr lang="en-US" sz="2800" b="1" dirty="0">
                <a:latin typeface="Times New Roman" pitchFamily="18" charset="0"/>
                <a:cs typeface="Times New Roman" pitchFamily="18" charset="0"/>
              </a:rPr>
              <a:t>JavaScript Arithmetic Operators</a:t>
            </a:r>
          </a:p>
        </p:txBody>
      </p:sp>
      <p:sp>
        <p:nvSpPr>
          <p:cNvPr id="3" name="Content Placeholder 2"/>
          <p:cNvSpPr>
            <a:spLocks noGrp="1"/>
          </p:cNvSpPr>
          <p:nvPr>
            <p:ph idx="1"/>
          </p:nvPr>
        </p:nvSpPr>
        <p:spPr>
          <a:xfrm>
            <a:off x="381000" y="1219200"/>
            <a:ext cx="8458200" cy="4876800"/>
          </a:xfrm>
        </p:spPr>
        <p:txBody>
          <a:bodyPr>
            <a:noAutofit/>
          </a:bodyPr>
          <a:lstStyle/>
          <a:p>
            <a:pPr marL="914400" lvl="1" indent="-457200">
              <a:buFont typeface="Arial" pitchFamily="34" charset="0"/>
              <a:buChar char="•"/>
            </a:pPr>
            <a:r>
              <a:rPr lang="en-US" sz="2400" dirty="0">
                <a:latin typeface="Times New Roman" pitchFamily="18" charset="0"/>
                <a:cs typeface="Times New Roman" pitchFamily="18" charset="0"/>
              </a:rPr>
              <a:t>Arithmetic operators are used to perform arithmetic on numbers</a:t>
            </a:r>
          </a:p>
        </p:txBody>
      </p:sp>
      <p:sp>
        <p:nvSpPr>
          <p:cNvPr id="4" name="Date Placeholder 3"/>
          <p:cNvSpPr>
            <a:spLocks noGrp="1"/>
          </p:cNvSpPr>
          <p:nvPr>
            <p:ph type="dt" sz="half" idx="10"/>
          </p:nvPr>
        </p:nvSpPr>
        <p:spPr/>
        <p:txBody>
          <a:bodyPr/>
          <a:lstStyle/>
          <a:p>
            <a:fld id="{A15FEE45-9CBB-46DC-B4A6-BECA0D84EF23}" type="datetime1">
              <a:rPr lang="en-US" smtClean="0"/>
              <a:pPr/>
              <a:t>2/23/2025</a:t>
            </a:fld>
            <a:endParaRPr lang="en-US"/>
          </a:p>
        </p:txBody>
      </p:sp>
      <p:graphicFrame>
        <p:nvGraphicFramePr>
          <p:cNvPr id="5" name="Table 4"/>
          <p:cNvGraphicFramePr>
            <a:graphicFrameLocks noGrp="1"/>
          </p:cNvGraphicFramePr>
          <p:nvPr/>
        </p:nvGraphicFramePr>
        <p:xfrm>
          <a:off x="1676400" y="2590800"/>
          <a:ext cx="6096000" cy="3230880"/>
        </p:xfrm>
        <a:graphic>
          <a:graphicData uri="http://schemas.openxmlformats.org/drawingml/2006/table">
            <a:tbl>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0">
                <a:tc>
                  <a:txBody>
                    <a:bodyPr/>
                    <a:lstStyle/>
                    <a:p>
                      <a:r>
                        <a:rPr lang="en-US" sz="2400" b="1" dirty="0">
                          <a:latin typeface="Times New Roman" pitchFamily="18" charset="0"/>
                          <a:cs typeface="Times New Roman" pitchFamily="18" charset="0"/>
                        </a:rPr>
                        <a:t>Operator</a:t>
                      </a:r>
                    </a:p>
                  </a:txBody>
                  <a:tcPr anchor="ctr">
                    <a:lnL>
                      <a:noFill/>
                    </a:lnL>
                    <a:lnR>
                      <a:noFill/>
                    </a:lnR>
                    <a:lnT>
                      <a:noFill/>
                    </a:lnT>
                    <a:lnB>
                      <a:noFill/>
                    </a:lnB>
                  </a:tcPr>
                </a:tc>
                <a:tc>
                  <a:txBody>
                    <a:bodyPr/>
                    <a:lstStyle/>
                    <a:p>
                      <a:r>
                        <a:rPr lang="en-US" sz="2400" b="1" dirty="0">
                          <a:latin typeface="Times New Roman" pitchFamily="18" charset="0"/>
                          <a:cs typeface="Times New Roman" pitchFamily="18" charset="0"/>
                        </a:rPr>
                        <a:t>Description</a:t>
                      </a:r>
                    </a:p>
                  </a:txBody>
                  <a:tcPr anchor="ctr">
                    <a:lnL>
                      <a:noFill/>
                    </a:lnL>
                    <a:lnR>
                      <a:noFill/>
                    </a:lnR>
                    <a:lnT>
                      <a:noFill/>
                    </a:lnT>
                    <a:lnB>
                      <a:noFill/>
                    </a:lnB>
                  </a:tcPr>
                </a:tc>
                <a:extLst>
                  <a:ext uri="{0D108BD9-81ED-4DB2-BD59-A6C34878D82A}">
                    <a16:rowId xmlns:a16="http://schemas.microsoft.com/office/drawing/2014/main" val="10000"/>
                  </a:ext>
                </a:extLst>
              </a:tr>
              <a:tr h="0">
                <a:tc>
                  <a:txBody>
                    <a:bodyPr/>
                    <a:lstStyle/>
                    <a:p>
                      <a:r>
                        <a:rPr lang="en-US" sz="2000" dirty="0">
                          <a:latin typeface="Times New Roman" pitchFamily="18" charset="0"/>
                          <a:cs typeface="Times New Roman" pitchFamily="18" charset="0"/>
                        </a:rPr>
                        <a:t>+</a:t>
                      </a:r>
                    </a:p>
                  </a:txBody>
                  <a:tcPr anchor="ctr">
                    <a:lnL>
                      <a:noFill/>
                    </a:lnL>
                    <a:lnR>
                      <a:noFill/>
                    </a:lnR>
                    <a:lnT>
                      <a:noFill/>
                    </a:lnT>
                    <a:lnB>
                      <a:noFill/>
                    </a:lnB>
                  </a:tcPr>
                </a:tc>
                <a:tc>
                  <a:txBody>
                    <a:bodyPr/>
                    <a:lstStyle/>
                    <a:p>
                      <a:r>
                        <a:rPr lang="en-US" sz="2000" dirty="0">
                          <a:latin typeface="Times New Roman" pitchFamily="18" charset="0"/>
                          <a:cs typeface="Times New Roman" pitchFamily="18" charset="0"/>
                        </a:rPr>
                        <a:t>Addition</a:t>
                      </a:r>
                    </a:p>
                  </a:txBody>
                  <a:tcPr anchor="ctr">
                    <a:lnL>
                      <a:noFill/>
                    </a:lnL>
                    <a:lnR>
                      <a:noFill/>
                    </a:lnR>
                    <a:lnT>
                      <a:noFill/>
                    </a:lnT>
                    <a:lnB>
                      <a:noFill/>
                    </a:lnB>
                  </a:tcPr>
                </a:tc>
                <a:extLst>
                  <a:ext uri="{0D108BD9-81ED-4DB2-BD59-A6C34878D82A}">
                    <a16:rowId xmlns:a16="http://schemas.microsoft.com/office/drawing/2014/main" val="10001"/>
                  </a:ext>
                </a:extLst>
              </a:tr>
              <a:tr h="0">
                <a:tc>
                  <a:txBody>
                    <a:bodyPr/>
                    <a:lstStyle/>
                    <a:p>
                      <a:r>
                        <a:rPr lang="en-US" sz="2000">
                          <a:latin typeface="Times New Roman" pitchFamily="18" charset="0"/>
                          <a:cs typeface="Times New Roman" pitchFamily="18" charset="0"/>
                        </a:rPr>
                        <a:t>-</a:t>
                      </a:r>
                    </a:p>
                  </a:txBody>
                  <a:tcPr anchor="ctr">
                    <a:lnL>
                      <a:noFill/>
                    </a:lnL>
                    <a:lnR>
                      <a:noFill/>
                    </a:lnR>
                    <a:lnT>
                      <a:noFill/>
                    </a:lnT>
                    <a:lnB>
                      <a:noFill/>
                    </a:lnB>
                  </a:tcPr>
                </a:tc>
                <a:tc>
                  <a:txBody>
                    <a:bodyPr/>
                    <a:lstStyle/>
                    <a:p>
                      <a:r>
                        <a:rPr lang="en-US" sz="2000">
                          <a:latin typeface="Times New Roman" pitchFamily="18" charset="0"/>
                          <a:cs typeface="Times New Roman" pitchFamily="18" charset="0"/>
                        </a:rPr>
                        <a:t>Subtraction</a:t>
                      </a:r>
                    </a:p>
                  </a:txBody>
                  <a:tcPr anchor="ctr">
                    <a:lnL>
                      <a:noFill/>
                    </a:lnL>
                    <a:lnR>
                      <a:noFill/>
                    </a:lnR>
                    <a:lnT>
                      <a:noFill/>
                    </a:lnT>
                    <a:lnB>
                      <a:noFill/>
                    </a:lnB>
                  </a:tcPr>
                </a:tc>
                <a:extLst>
                  <a:ext uri="{0D108BD9-81ED-4DB2-BD59-A6C34878D82A}">
                    <a16:rowId xmlns:a16="http://schemas.microsoft.com/office/drawing/2014/main" val="10002"/>
                  </a:ext>
                </a:extLst>
              </a:tr>
              <a:tr h="0">
                <a:tc>
                  <a:txBody>
                    <a:bodyPr/>
                    <a:lstStyle/>
                    <a:p>
                      <a:r>
                        <a:rPr lang="en-US" sz="2000">
                          <a:latin typeface="Times New Roman" pitchFamily="18" charset="0"/>
                          <a:cs typeface="Times New Roman" pitchFamily="18" charset="0"/>
                        </a:rPr>
                        <a:t>*</a:t>
                      </a:r>
                    </a:p>
                  </a:txBody>
                  <a:tcPr anchor="ctr">
                    <a:lnL>
                      <a:noFill/>
                    </a:lnL>
                    <a:lnR>
                      <a:noFill/>
                    </a:lnR>
                    <a:lnT>
                      <a:noFill/>
                    </a:lnT>
                    <a:lnB>
                      <a:noFill/>
                    </a:lnB>
                  </a:tcPr>
                </a:tc>
                <a:tc>
                  <a:txBody>
                    <a:bodyPr/>
                    <a:lstStyle/>
                    <a:p>
                      <a:r>
                        <a:rPr lang="en-US" sz="2000">
                          <a:latin typeface="Times New Roman" pitchFamily="18" charset="0"/>
                          <a:cs typeface="Times New Roman" pitchFamily="18" charset="0"/>
                        </a:rPr>
                        <a:t>Multiplication</a:t>
                      </a:r>
                    </a:p>
                  </a:txBody>
                  <a:tcPr anchor="ctr">
                    <a:lnL>
                      <a:noFill/>
                    </a:lnL>
                    <a:lnR>
                      <a:noFill/>
                    </a:lnR>
                    <a:lnT>
                      <a:noFill/>
                    </a:lnT>
                    <a:lnB>
                      <a:noFill/>
                    </a:lnB>
                  </a:tcPr>
                </a:tc>
                <a:extLst>
                  <a:ext uri="{0D108BD9-81ED-4DB2-BD59-A6C34878D82A}">
                    <a16:rowId xmlns:a16="http://schemas.microsoft.com/office/drawing/2014/main" val="10003"/>
                  </a:ext>
                </a:extLst>
              </a:tr>
              <a:tr h="0">
                <a:tc>
                  <a:txBody>
                    <a:bodyPr/>
                    <a:lstStyle/>
                    <a:p>
                      <a:r>
                        <a:rPr lang="en-US" sz="2000">
                          <a:latin typeface="Times New Roman" pitchFamily="18" charset="0"/>
                          <a:cs typeface="Times New Roman" pitchFamily="18" charset="0"/>
                        </a:rPr>
                        <a:t>/</a:t>
                      </a:r>
                    </a:p>
                  </a:txBody>
                  <a:tcPr anchor="ctr">
                    <a:lnL>
                      <a:noFill/>
                    </a:lnL>
                    <a:lnR>
                      <a:noFill/>
                    </a:lnR>
                    <a:lnT>
                      <a:noFill/>
                    </a:lnT>
                    <a:lnB>
                      <a:noFill/>
                    </a:lnB>
                  </a:tcPr>
                </a:tc>
                <a:tc>
                  <a:txBody>
                    <a:bodyPr/>
                    <a:lstStyle/>
                    <a:p>
                      <a:r>
                        <a:rPr lang="en-US" sz="2000">
                          <a:latin typeface="Times New Roman" pitchFamily="18" charset="0"/>
                          <a:cs typeface="Times New Roman" pitchFamily="18" charset="0"/>
                        </a:rPr>
                        <a:t>Division</a:t>
                      </a:r>
                    </a:p>
                  </a:txBody>
                  <a:tcPr anchor="ctr">
                    <a:lnL>
                      <a:noFill/>
                    </a:lnL>
                    <a:lnR>
                      <a:noFill/>
                    </a:lnR>
                    <a:lnT>
                      <a:noFill/>
                    </a:lnT>
                    <a:lnB>
                      <a:noFill/>
                    </a:lnB>
                  </a:tcPr>
                </a:tc>
                <a:extLst>
                  <a:ext uri="{0D108BD9-81ED-4DB2-BD59-A6C34878D82A}">
                    <a16:rowId xmlns:a16="http://schemas.microsoft.com/office/drawing/2014/main" val="10004"/>
                  </a:ext>
                </a:extLst>
              </a:tr>
              <a:tr h="0">
                <a:tc>
                  <a:txBody>
                    <a:bodyPr/>
                    <a:lstStyle/>
                    <a:p>
                      <a:r>
                        <a:rPr lang="en-US" sz="2000">
                          <a:latin typeface="Times New Roman" pitchFamily="18" charset="0"/>
                          <a:cs typeface="Times New Roman" pitchFamily="18" charset="0"/>
                        </a:rPr>
                        <a:t>%</a:t>
                      </a:r>
                    </a:p>
                  </a:txBody>
                  <a:tcPr anchor="ctr">
                    <a:lnL>
                      <a:noFill/>
                    </a:lnL>
                    <a:lnR>
                      <a:noFill/>
                    </a:lnR>
                    <a:lnT>
                      <a:noFill/>
                    </a:lnT>
                    <a:lnB>
                      <a:noFill/>
                    </a:lnB>
                  </a:tcPr>
                </a:tc>
                <a:tc>
                  <a:txBody>
                    <a:bodyPr/>
                    <a:lstStyle/>
                    <a:p>
                      <a:r>
                        <a:rPr lang="en-US" sz="2000">
                          <a:latin typeface="Times New Roman" pitchFamily="18" charset="0"/>
                          <a:cs typeface="Times New Roman" pitchFamily="18" charset="0"/>
                        </a:rPr>
                        <a:t>Modulus (Remainder)</a:t>
                      </a:r>
                    </a:p>
                  </a:txBody>
                  <a:tcPr anchor="ctr">
                    <a:lnL>
                      <a:noFill/>
                    </a:lnL>
                    <a:lnR>
                      <a:noFill/>
                    </a:lnR>
                    <a:lnT>
                      <a:noFill/>
                    </a:lnT>
                    <a:lnB>
                      <a:noFill/>
                    </a:lnB>
                  </a:tcPr>
                </a:tc>
                <a:extLst>
                  <a:ext uri="{0D108BD9-81ED-4DB2-BD59-A6C34878D82A}">
                    <a16:rowId xmlns:a16="http://schemas.microsoft.com/office/drawing/2014/main" val="10005"/>
                  </a:ext>
                </a:extLst>
              </a:tr>
              <a:tr h="0">
                <a:tc>
                  <a:txBody>
                    <a:bodyPr/>
                    <a:lstStyle/>
                    <a:p>
                      <a:r>
                        <a:rPr lang="en-US" sz="2000">
                          <a:latin typeface="Times New Roman" pitchFamily="18" charset="0"/>
                          <a:cs typeface="Times New Roman" pitchFamily="18" charset="0"/>
                        </a:rPr>
                        <a:t>++</a:t>
                      </a:r>
                    </a:p>
                  </a:txBody>
                  <a:tcPr anchor="ctr">
                    <a:lnL>
                      <a:noFill/>
                    </a:lnL>
                    <a:lnR>
                      <a:noFill/>
                    </a:lnR>
                    <a:lnT>
                      <a:noFill/>
                    </a:lnT>
                    <a:lnB>
                      <a:noFill/>
                    </a:lnB>
                  </a:tcPr>
                </a:tc>
                <a:tc>
                  <a:txBody>
                    <a:bodyPr/>
                    <a:lstStyle/>
                    <a:p>
                      <a:r>
                        <a:rPr lang="en-US" sz="2000" dirty="0">
                          <a:latin typeface="Times New Roman" pitchFamily="18" charset="0"/>
                          <a:cs typeface="Times New Roman" pitchFamily="18" charset="0"/>
                        </a:rPr>
                        <a:t>Increment</a:t>
                      </a:r>
                    </a:p>
                  </a:txBody>
                  <a:tcPr anchor="ctr">
                    <a:lnL>
                      <a:noFill/>
                    </a:lnL>
                    <a:lnR>
                      <a:noFill/>
                    </a:lnR>
                    <a:lnT>
                      <a:noFill/>
                    </a:lnT>
                    <a:lnB>
                      <a:noFill/>
                    </a:lnB>
                  </a:tcPr>
                </a:tc>
                <a:extLst>
                  <a:ext uri="{0D108BD9-81ED-4DB2-BD59-A6C34878D82A}">
                    <a16:rowId xmlns:a16="http://schemas.microsoft.com/office/drawing/2014/main" val="10006"/>
                  </a:ext>
                </a:extLst>
              </a:tr>
              <a:tr h="0">
                <a:tc>
                  <a:txBody>
                    <a:bodyPr/>
                    <a:lstStyle/>
                    <a:p>
                      <a:r>
                        <a:rPr lang="en-US" sz="2000">
                          <a:latin typeface="Times New Roman" pitchFamily="18" charset="0"/>
                          <a:cs typeface="Times New Roman" pitchFamily="18" charset="0"/>
                        </a:rPr>
                        <a:t>--</a:t>
                      </a:r>
                    </a:p>
                  </a:txBody>
                  <a:tcPr anchor="ctr">
                    <a:lnL>
                      <a:noFill/>
                    </a:lnL>
                    <a:lnR>
                      <a:noFill/>
                    </a:lnR>
                    <a:lnT>
                      <a:noFill/>
                    </a:lnT>
                    <a:lnB>
                      <a:noFill/>
                    </a:lnB>
                  </a:tcPr>
                </a:tc>
                <a:tc>
                  <a:txBody>
                    <a:bodyPr/>
                    <a:lstStyle/>
                    <a:p>
                      <a:r>
                        <a:rPr lang="en-US" sz="2000" dirty="0">
                          <a:latin typeface="Times New Roman" pitchFamily="18" charset="0"/>
                          <a:cs typeface="Times New Roman" pitchFamily="18" charset="0"/>
                        </a:rPr>
                        <a:t>Decrement</a:t>
                      </a:r>
                    </a:p>
                  </a:txBody>
                  <a:tcPr anchor="ctr">
                    <a:lnL>
                      <a:noFill/>
                    </a:lnL>
                    <a:lnR>
                      <a:noFill/>
                    </a:lnR>
                    <a:lnT>
                      <a:noFill/>
                    </a:lnT>
                    <a:lnB>
                      <a:noFill/>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82000" cy="762000"/>
          </a:xfrm>
        </p:spPr>
        <p:txBody>
          <a:bodyPr>
            <a:noAutofit/>
          </a:bodyPr>
          <a:lstStyle/>
          <a:p>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JavaScript Assignment Operators</a:t>
            </a:r>
            <a:br>
              <a:rPr lang="en-US" sz="2800" b="1" dirty="0">
                <a:latin typeface="Times New Roman" pitchFamily="18" charset="0"/>
                <a:cs typeface="Times New Roman" pitchFamily="18" charset="0"/>
              </a:rPr>
            </a:br>
            <a:r>
              <a:rPr lang="en-US" sz="2800" b="1" dirty="0" err="1">
                <a:latin typeface="Times New Roman" pitchFamily="18" charset="0"/>
                <a:cs typeface="Times New Roman" pitchFamily="18" charset="0"/>
                <a:hlinkClick r:id="rId2" action="ppaction://hlinkfile"/>
              </a:rPr>
              <a:t>eg</a:t>
            </a:r>
            <a:br>
              <a:rPr lang="en-US" sz="2800" b="1" dirty="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458200" cy="685800"/>
          </a:xfrm>
        </p:spPr>
        <p:txBody>
          <a:bodyPr>
            <a:noAutofit/>
          </a:bodyPr>
          <a:lstStyle/>
          <a:p>
            <a:pPr marL="914400" lvl="1" indent="-457200">
              <a:buFont typeface="Arial" pitchFamily="34" charset="0"/>
              <a:buChar char="•"/>
            </a:pPr>
            <a:r>
              <a:rPr lang="en-US" sz="2400" dirty="0">
                <a:latin typeface="Times New Roman" pitchFamily="18" charset="0"/>
                <a:cs typeface="Times New Roman" pitchFamily="18" charset="0"/>
              </a:rPr>
              <a:t>Assignment operators assign values to JavaScript variables.</a:t>
            </a:r>
          </a:p>
          <a:p>
            <a:pPr marL="914400" lvl="1" indent="-457200">
              <a:buFont typeface="Arial" pitchFamily="34" charset="0"/>
              <a:buChar char="•"/>
            </a:pPr>
            <a:endParaRPr lang="en-US" sz="2400" dirty="0">
              <a:latin typeface="Times New Roman" pitchFamily="18" charset="0"/>
              <a:cs typeface="Times New Roman" pitchFamily="18" charset="0"/>
            </a:endParaRPr>
          </a:p>
          <a:p>
            <a:pPr marL="914400" lvl="1" indent="-457200">
              <a:buFont typeface="Arial" pitchFamily="34" charset="0"/>
              <a:buChar char="•"/>
            </a:pP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A15FEE45-9CBB-46DC-B4A6-BECA0D84EF23}" type="datetime1">
              <a:rPr lang="en-US" smtClean="0"/>
              <a:pPr/>
              <a:t>2/23/2025</a:t>
            </a:fld>
            <a:endParaRPr lang="en-US"/>
          </a:p>
        </p:txBody>
      </p:sp>
      <p:graphicFrame>
        <p:nvGraphicFramePr>
          <p:cNvPr id="6" name="Table 5"/>
          <p:cNvGraphicFramePr>
            <a:graphicFrameLocks noGrp="1"/>
          </p:cNvGraphicFramePr>
          <p:nvPr/>
        </p:nvGraphicFramePr>
        <p:xfrm>
          <a:off x="1524000" y="2148840"/>
          <a:ext cx="6096000" cy="3566157"/>
        </p:xfrm>
        <a:graphic>
          <a:graphicData uri="http://schemas.openxmlformats.org/drawingml/2006/table">
            <a:tbl>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509451">
                <a:tc>
                  <a:txBody>
                    <a:bodyPr/>
                    <a:lstStyle/>
                    <a:p>
                      <a:r>
                        <a:rPr lang="en-US" sz="2400" b="1">
                          <a:latin typeface="Times New Roman" pitchFamily="18" charset="0"/>
                          <a:cs typeface="Times New Roman" pitchFamily="18" charset="0"/>
                        </a:rPr>
                        <a:t>Operator</a:t>
                      </a:r>
                    </a:p>
                  </a:txBody>
                  <a:tcPr anchor="ctr">
                    <a:lnL>
                      <a:noFill/>
                    </a:lnL>
                    <a:lnR>
                      <a:noFill/>
                    </a:lnR>
                    <a:lnT>
                      <a:noFill/>
                    </a:lnT>
                    <a:lnB>
                      <a:noFill/>
                    </a:lnB>
                  </a:tcPr>
                </a:tc>
                <a:tc>
                  <a:txBody>
                    <a:bodyPr/>
                    <a:lstStyle/>
                    <a:p>
                      <a:r>
                        <a:rPr lang="en-US" sz="2400" b="1">
                          <a:latin typeface="Times New Roman" pitchFamily="18" charset="0"/>
                          <a:cs typeface="Times New Roman" pitchFamily="18" charset="0"/>
                        </a:rPr>
                        <a:t>Example</a:t>
                      </a:r>
                    </a:p>
                  </a:txBody>
                  <a:tcPr anchor="ctr">
                    <a:lnL>
                      <a:noFill/>
                    </a:lnL>
                    <a:lnR>
                      <a:noFill/>
                    </a:lnR>
                    <a:lnT>
                      <a:noFill/>
                    </a:lnT>
                    <a:lnB>
                      <a:noFill/>
                    </a:lnB>
                  </a:tcPr>
                </a:tc>
                <a:tc>
                  <a:txBody>
                    <a:bodyPr/>
                    <a:lstStyle/>
                    <a:p>
                      <a:r>
                        <a:rPr lang="en-US" sz="2400" b="1" dirty="0">
                          <a:latin typeface="Times New Roman" pitchFamily="18" charset="0"/>
                          <a:cs typeface="Times New Roman" pitchFamily="18" charset="0"/>
                        </a:rPr>
                        <a:t>Same As</a:t>
                      </a:r>
                    </a:p>
                  </a:txBody>
                  <a:tcPr anchor="ctr">
                    <a:lnL>
                      <a:noFill/>
                    </a:lnL>
                    <a:lnR>
                      <a:noFill/>
                    </a:lnR>
                    <a:lnT>
                      <a:noFill/>
                    </a:lnT>
                    <a:lnB>
                      <a:noFill/>
                    </a:lnB>
                  </a:tcPr>
                </a:tc>
                <a:extLst>
                  <a:ext uri="{0D108BD9-81ED-4DB2-BD59-A6C34878D82A}">
                    <a16:rowId xmlns:a16="http://schemas.microsoft.com/office/drawing/2014/main" val="10000"/>
                  </a:ext>
                </a:extLst>
              </a:tr>
              <a:tr h="509451">
                <a:tc>
                  <a:txBody>
                    <a:bodyPr/>
                    <a:lstStyle/>
                    <a:p>
                      <a:r>
                        <a:rPr lang="en-US" sz="2400">
                          <a:latin typeface="Times New Roman" pitchFamily="18" charset="0"/>
                          <a:cs typeface="Times New Roman" pitchFamily="18" charset="0"/>
                        </a:rPr>
                        <a:t>=</a:t>
                      </a:r>
                    </a:p>
                  </a:txBody>
                  <a:tcPr anchor="ctr">
                    <a:lnL>
                      <a:noFill/>
                    </a:lnL>
                    <a:lnR>
                      <a:noFill/>
                    </a:lnR>
                    <a:lnT>
                      <a:noFill/>
                    </a:lnT>
                    <a:lnB>
                      <a:noFill/>
                    </a:lnB>
                  </a:tcPr>
                </a:tc>
                <a:tc>
                  <a:txBody>
                    <a:bodyPr/>
                    <a:lstStyle/>
                    <a:p>
                      <a:r>
                        <a:rPr lang="en-US" sz="2400">
                          <a:latin typeface="Times New Roman" pitchFamily="18" charset="0"/>
                          <a:cs typeface="Times New Roman" pitchFamily="18" charset="0"/>
                        </a:rPr>
                        <a:t>x = y</a:t>
                      </a:r>
                    </a:p>
                  </a:txBody>
                  <a:tcPr anchor="ctr">
                    <a:lnL>
                      <a:noFill/>
                    </a:lnL>
                    <a:lnR>
                      <a:noFill/>
                    </a:lnR>
                    <a:lnT>
                      <a:noFill/>
                    </a:lnT>
                    <a:lnB>
                      <a:noFill/>
                    </a:lnB>
                  </a:tcPr>
                </a:tc>
                <a:tc>
                  <a:txBody>
                    <a:bodyPr/>
                    <a:lstStyle/>
                    <a:p>
                      <a:r>
                        <a:rPr lang="en-US" sz="2400">
                          <a:latin typeface="Times New Roman" pitchFamily="18" charset="0"/>
                          <a:cs typeface="Times New Roman" pitchFamily="18" charset="0"/>
                        </a:rPr>
                        <a:t>x = y</a:t>
                      </a:r>
                    </a:p>
                  </a:txBody>
                  <a:tcPr anchor="ctr">
                    <a:lnL>
                      <a:noFill/>
                    </a:lnL>
                    <a:lnR>
                      <a:noFill/>
                    </a:lnR>
                    <a:lnT>
                      <a:noFill/>
                    </a:lnT>
                    <a:lnB>
                      <a:noFill/>
                    </a:lnB>
                  </a:tcPr>
                </a:tc>
                <a:extLst>
                  <a:ext uri="{0D108BD9-81ED-4DB2-BD59-A6C34878D82A}">
                    <a16:rowId xmlns:a16="http://schemas.microsoft.com/office/drawing/2014/main" val="10001"/>
                  </a:ext>
                </a:extLst>
              </a:tr>
              <a:tr h="509451">
                <a:tc>
                  <a:txBody>
                    <a:bodyPr/>
                    <a:lstStyle/>
                    <a:p>
                      <a:r>
                        <a:rPr lang="en-US" sz="2400">
                          <a:latin typeface="Times New Roman" pitchFamily="18" charset="0"/>
                          <a:cs typeface="Times New Roman" pitchFamily="18" charset="0"/>
                        </a:rPr>
                        <a:t>+=</a:t>
                      </a:r>
                    </a:p>
                  </a:txBody>
                  <a:tcPr anchor="ctr">
                    <a:lnL>
                      <a:noFill/>
                    </a:lnL>
                    <a:lnR>
                      <a:noFill/>
                    </a:lnR>
                    <a:lnT>
                      <a:noFill/>
                    </a:lnT>
                    <a:lnB>
                      <a:noFill/>
                    </a:lnB>
                  </a:tcPr>
                </a:tc>
                <a:tc>
                  <a:txBody>
                    <a:bodyPr/>
                    <a:lstStyle/>
                    <a:p>
                      <a:r>
                        <a:rPr lang="en-US" sz="2400">
                          <a:latin typeface="Times New Roman" pitchFamily="18" charset="0"/>
                          <a:cs typeface="Times New Roman" pitchFamily="18" charset="0"/>
                        </a:rPr>
                        <a:t>x += y</a:t>
                      </a:r>
                    </a:p>
                  </a:txBody>
                  <a:tcPr anchor="ctr">
                    <a:lnL>
                      <a:noFill/>
                    </a:lnL>
                    <a:lnR>
                      <a:noFill/>
                    </a:lnR>
                    <a:lnT>
                      <a:noFill/>
                    </a:lnT>
                    <a:lnB>
                      <a:noFill/>
                    </a:lnB>
                  </a:tcPr>
                </a:tc>
                <a:tc>
                  <a:txBody>
                    <a:bodyPr/>
                    <a:lstStyle/>
                    <a:p>
                      <a:r>
                        <a:rPr lang="en-US" sz="2400">
                          <a:latin typeface="Times New Roman" pitchFamily="18" charset="0"/>
                          <a:cs typeface="Times New Roman" pitchFamily="18" charset="0"/>
                        </a:rPr>
                        <a:t>x = x + y</a:t>
                      </a:r>
                    </a:p>
                  </a:txBody>
                  <a:tcPr anchor="ctr">
                    <a:lnL>
                      <a:noFill/>
                    </a:lnL>
                    <a:lnR>
                      <a:noFill/>
                    </a:lnR>
                    <a:lnT>
                      <a:noFill/>
                    </a:lnT>
                    <a:lnB>
                      <a:noFill/>
                    </a:lnB>
                  </a:tcPr>
                </a:tc>
                <a:extLst>
                  <a:ext uri="{0D108BD9-81ED-4DB2-BD59-A6C34878D82A}">
                    <a16:rowId xmlns:a16="http://schemas.microsoft.com/office/drawing/2014/main" val="10002"/>
                  </a:ext>
                </a:extLst>
              </a:tr>
              <a:tr h="509451">
                <a:tc>
                  <a:txBody>
                    <a:bodyPr/>
                    <a:lstStyle/>
                    <a:p>
                      <a:r>
                        <a:rPr lang="en-US" sz="2400">
                          <a:latin typeface="Times New Roman" pitchFamily="18" charset="0"/>
                          <a:cs typeface="Times New Roman" pitchFamily="18" charset="0"/>
                        </a:rPr>
                        <a:t>-=</a:t>
                      </a:r>
                    </a:p>
                  </a:txBody>
                  <a:tcPr anchor="ctr">
                    <a:lnL>
                      <a:noFill/>
                    </a:lnL>
                    <a:lnR>
                      <a:noFill/>
                    </a:lnR>
                    <a:lnT>
                      <a:noFill/>
                    </a:lnT>
                    <a:lnB>
                      <a:noFill/>
                    </a:lnB>
                  </a:tcPr>
                </a:tc>
                <a:tc>
                  <a:txBody>
                    <a:bodyPr/>
                    <a:lstStyle/>
                    <a:p>
                      <a:r>
                        <a:rPr lang="en-US" sz="2400">
                          <a:latin typeface="Times New Roman" pitchFamily="18" charset="0"/>
                          <a:cs typeface="Times New Roman" pitchFamily="18" charset="0"/>
                        </a:rPr>
                        <a:t>x -= y</a:t>
                      </a:r>
                    </a:p>
                  </a:txBody>
                  <a:tcPr anchor="ctr">
                    <a:lnL>
                      <a:noFill/>
                    </a:lnL>
                    <a:lnR>
                      <a:noFill/>
                    </a:lnR>
                    <a:lnT>
                      <a:noFill/>
                    </a:lnT>
                    <a:lnB>
                      <a:noFill/>
                    </a:lnB>
                  </a:tcPr>
                </a:tc>
                <a:tc>
                  <a:txBody>
                    <a:bodyPr/>
                    <a:lstStyle/>
                    <a:p>
                      <a:r>
                        <a:rPr lang="en-US" sz="2400">
                          <a:latin typeface="Times New Roman" pitchFamily="18" charset="0"/>
                          <a:cs typeface="Times New Roman" pitchFamily="18" charset="0"/>
                        </a:rPr>
                        <a:t>x = x - y</a:t>
                      </a:r>
                    </a:p>
                  </a:txBody>
                  <a:tcPr anchor="ctr">
                    <a:lnL>
                      <a:noFill/>
                    </a:lnL>
                    <a:lnR>
                      <a:noFill/>
                    </a:lnR>
                    <a:lnT>
                      <a:noFill/>
                    </a:lnT>
                    <a:lnB>
                      <a:noFill/>
                    </a:lnB>
                  </a:tcPr>
                </a:tc>
                <a:extLst>
                  <a:ext uri="{0D108BD9-81ED-4DB2-BD59-A6C34878D82A}">
                    <a16:rowId xmlns:a16="http://schemas.microsoft.com/office/drawing/2014/main" val="10003"/>
                  </a:ext>
                </a:extLst>
              </a:tr>
              <a:tr h="509451">
                <a:tc>
                  <a:txBody>
                    <a:bodyPr/>
                    <a:lstStyle/>
                    <a:p>
                      <a:r>
                        <a:rPr lang="en-US" sz="2400">
                          <a:latin typeface="Times New Roman" pitchFamily="18" charset="0"/>
                          <a:cs typeface="Times New Roman" pitchFamily="18" charset="0"/>
                        </a:rPr>
                        <a:t>*=</a:t>
                      </a:r>
                    </a:p>
                  </a:txBody>
                  <a:tcPr anchor="ctr">
                    <a:lnL>
                      <a:noFill/>
                    </a:lnL>
                    <a:lnR>
                      <a:noFill/>
                    </a:lnR>
                    <a:lnT>
                      <a:noFill/>
                    </a:lnT>
                    <a:lnB>
                      <a:noFill/>
                    </a:lnB>
                  </a:tcPr>
                </a:tc>
                <a:tc>
                  <a:txBody>
                    <a:bodyPr/>
                    <a:lstStyle/>
                    <a:p>
                      <a:r>
                        <a:rPr lang="en-US" sz="2400">
                          <a:latin typeface="Times New Roman" pitchFamily="18" charset="0"/>
                          <a:cs typeface="Times New Roman" pitchFamily="18" charset="0"/>
                        </a:rPr>
                        <a:t>x *= y</a:t>
                      </a:r>
                    </a:p>
                  </a:txBody>
                  <a:tcPr anchor="ctr">
                    <a:lnL>
                      <a:noFill/>
                    </a:lnL>
                    <a:lnR>
                      <a:noFill/>
                    </a:lnR>
                    <a:lnT>
                      <a:noFill/>
                    </a:lnT>
                    <a:lnB>
                      <a:noFill/>
                    </a:lnB>
                  </a:tcPr>
                </a:tc>
                <a:tc>
                  <a:txBody>
                    <a:bodyPr/>
                    <a:lstStyle/>
                    <a:p>
                      <a:r>
                        <a:rPr lang="en-US" sz="2400">
                          <a:latin typeface="Times New Roman" pitchFamily="18" charset="0"/>
                          <a:cs typeface="Times New Roman" pitchFamily="18" charset="0"/>
                        </a:rPr>
                        <a:t>x = x * y</a:t>
                      </a:r>
                    </a:p>
                  </a:txBody>
                  <a:tcPr anchor="ctr">
                    <a:lnL>
                      <a:noFill/>
                    </a:lnL>
                    <a:lnR>
                      <a:noFill/>
                    </a:lnR>
                    <a:lnT>
                      <a:noFill/>
                    </a:lnT>
                    <a:lnB>
                      <a:noFill/>
                    </a:lnB>
                  </a:tcPr>
                </a:tc>
                <a:extLst>
                  <a:ext uri="{0D108BD9-81ED-4DB2-BD59-A6C34878D82A}">
                    <a16:rowId xmlns:a16="http://schemas.microsoft.com/office/drawing/2014/main" val="10004"/>
                  </a:ext>
                </a:extLst>
              </a:tr>
              <a:tr h="509451">
                <a:tc>
                  <a:txBody>
                    <a:bodyPr/>
                    <a:lstStyle/>
                    <a:p>
                      <a:r>
                        <a:rPr lang="en-US" sz="2400">
                          <a:latin typeface="Times New Roman" pitchFamily="18" charset="0"/>
                          <a:cs typeface="Times New Roman" pitchFamily="18" charset="0"/>
                        </a:rPr>
                        <a:t>/=</a:t>
                      </a:r>
                    </a:p>
                  </a:txBody>
                  <a:tcPr anchor="ctr">
                    <a:lnL>
                      <a:noFill/>
                    </a:lnL>
                    <a:lnR>
                      <a:noFill/>
                    </a:lnR>
                    <a:lnT>
                      <a:noFill/>
                    </a:lnT>
                    <a:lnB>
                      <a:noFill/>
                    </a:lnB>
                  </a:tcPr>
                </a:tc>
                <a:tc>
                  <a:txBody>
                    <a:bodyPr/>
                    <a:lstStyle/>
                    <a:p>
                      <a:r>
                        <a:rPr lang="en-US" sz="2400">
                          <a:latin typeface="Times New Roman" pitchFamily="18" charset="0"/>
                          <a:cs typeface="Times New Roman" pitchFamily="18" charset="0"/>
                        </a:rPr>
                        <a:t>x /= y</a:t>
                      </a:r>
                    </a:p>
                  </a:txBody>
                  <a:tcPr anchor="ctr">
                    <a:lnL>
                      <a:noFill/>
                    </a:lnL>
                    <a:lnR>
                      <a:noFill/>
                    </a:lnR>
                    <a:lnT>
                      <a:noFill/>
                    </a:lnT>
                    <a:lnB>
                      <a:noFill/>
                    </a:lnB>
                  </a:tcPr>
                </a:tc>
                <a:tc>
                  <a:txBody>
                    <a:bodyPr/>
                    <a:lstStyle/>
                    <a:p>
                      <a:r>
                        <a:rPr lang="en-US" sz="2400">
                          <a:latin typeface="Times New Roman" pitchFamily="18" charset="0"/>
                          <a:cs typeface="Times New Roman" pitchFamily="18" charset="0"/>
                        </a:rPr>
                        <a:t>x = x / y</a:t>
                      </a:r>
                    </a:p>
                  </a:txBody>
                  <a:tcPr anchor="ctr">
                    <a:lnL>
                      <a:noFill/>
                    </a:lnL>
                    <a:lnR>
                      <a:noFill/>
                    </a:lnR>
                    <a:lnT>
                      <a:noFill/>
                    </a:lnT>
                    <a:lnB>
                      <a:noFill/>
                    </a:lnB>
                  </a:tcPr>
                </a:tc>
                <a:extLst>
                  <a:ext uri="{0D108BD9-81ED-4DB2-BD59-A6C34878D82A}">
                    <a16:rowId xmlns:a16="http://schemas.microsoft.com/office/drawing/2014/main" val="10005"/>
                  </a:ext>
                </a:extLst>
              </a:tr>
              <a:tr h="509451">
                <a:tc>
                  <a:txBody>
                    <a:bodyPr/>
                    <a:lstStyle/>
                    <a:p>
                      <a:r>
                        <a:rPr lang="en-US" sz="2400">
                          <a:latin typeface="Times New Roman" pitchFamily="18" charset="0"/>
                          <a:cs typeface="Times New Roman" pitchFamily="18" charset="0"/>
                        </a:rPr>
                        <a:t>%=</a:t>
                      </a:r>
                    </a:p>
                  </a:txBody>
                  <a:tcPr anchor="ctr">
                    <a:lnL>
                      <a:noFill/>
                    </a:lnL>
                    <a:lnR>
                      <a:noFill/>
                    </a:lnR>
                    <a:lnT>
                      <a:noFill/>
                    </a:lnT>
                    <a:lnB>
                      <a:noFill/>
                    </a:lnB>
                  </a:tcPr>
                </a:tc>
                <a:tc>
                  <a:txBody>
                    <a:bodyPr/>
                    <a:lstStyle/>
                    <a:p>
                      <a:r>
                        <a:rPr lang="en-US" sz="2400">
                          <a:latin typeface="Times New Roman" pitchFamily="18" charset="0"/>
                          <a:cs typeface="Times New Roman" pitchFamily="18" charset="0"/>
                        </a:rPr>
                        <a:t>x %= y</a:t>
                      </a:r>
                    </a:p>
                  </a:txBody>
                  <a:tcPr anchor="ctr">
                    <a:lnL>
                      <a:noFill/>
                    </a:lnL>
                    <a:lnR>
                      <a:noFill/>
                    </a:lnR>
                    <a:lnT>
                      <a:noFill/>
                    </a:lnT>
                    <a:lnB>
                      <a:noFill/>
                    </a:lnB>
                  </a:tcPr>
                </a:tc>
                <a:tc>
                  <a:txBody>
                    <a:bodyPr/>
                    <a:lstStyle/>
                    <a:p>
                      <a:r>
                        <a:rPr lang="en-US" sz="2400" dirty="0">
                          <a:latin typeface="Times New Roman" pitchFamily="18" charset="0"/>
                          <a:cs typeface="Times New Roman" pitchFamily="18" charset="0"/>
                        </a:rPr>
                        <a:t>x = x % y</a:t>
                      </a:r>
                    </a:p>
                  </a:txBody>
                  <a:tcPr anchor="ctr">
                    <a:lnL>
                      <a:noFill/>
                    </a:lnL>
                    <a:lnR>
                      <a:noFill/>
                    </a:lnR>
                    <a:lnT>
                      <a:noFill/>
                    </a:lnT>
                    <a:lnB>
                      <a:noFill/>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382000" cy="990600"/>
          </a:xfrm>
        </p:spPr>
        <p:txBody>
          <a:bodyPr>
            <a:noAutofit/>
          </a:bodyPr>
          <a:lstStyle/>
          <a:p>
            <a:br>
              <a:rPr lang="en-US" sz="2800" b="1" dirty="0">
                <a:latin typeface="Times New Roman" pitchFamily="18" charset="0"/>
                <a:cs typeface="Times New Roman" pitchFamily="18" charset="0"/>
              </a:rPr>
            </a:br>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JavaScript Comparison Operators</a:t>
            </a:r>
            <a:br>
              <a:rPr lang="en-US" sz="2800" b="1" dirty="0">
                <a:latin typeface="Times New Roman" pitchFamily="18" charset="0"/>
                <a:cs typeface="Times New Roman" pitchFamily="18" charset="0"/>
              </a:rPr>
            </a:br>
            <a:r>
              <a:rPr lang="en-US" sz="2800" b="1" dirty="0" err="1">
                <a:latin typeface="Times New Roman" pitchFamily="18" charset="0"/>
                <a:cs typeface="Times New Roman" pitchFamily="18" charset="0"/>
                <a:hlinkClick r:id="rId2" action="ppaction://hlinkfile"/>
              </a:rPr>
              <a:t>eg</a:t>
            </a:r>
            <a:br>
              <a:rPr lang="en-US" sz="2800" b="1" dirty="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A15FEE45-9CBB-46DC-B4A6-BECA0D84EF23}" type="datetime1">
              <a:rPr lang="en-US" smtClean="0"/>
              <a:pPr/>
              <a:t>2/23/2025</a:t>
            </a:fld>
            <a:endParaRPr lang="en-US"/>
          </a:p>
        </p:txBody>
      </p:sp>
      <p:graphicFrame>
        <p:nvGraphicFramePr>
          <p:cNvPr id="7" name="Table 6"/>
          <p:cNvGraphicFramePr>
            <a:graphicFrameLocks noGrp="1"/>
          </p:cNvGraphicFramePr>
          <p:nvPr/>
        </p:nvGraphicFramePr>
        <p:xfrm>
          <a:off x="609600" y="1524000"/>
          <a:ext cx="7239000" cy="4937760"/>
        </p:xfrm>
        <a:graphic>
          <a:graphicData uri="http://schemas.openxmlformats.org/drawingml/2006/table">
            <a:tbl>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0">
                <a:tc>
                  <a:txBody>
                    <a:bodyPr/>
                    <a:lstStyle/>
                    <a:p>
                      <a:r>
                        <a:rPr lang="en-US" sz="2400" b="1" dirty="0">
                          <a:latin typeface="Times New Roman" pitchFamily="18" charset="0"/>
                          <a:cs typeface="Times New Roman" pitchFamily="18" charset="0"/>
                        </a:rPr>
                        <a:t>Operator</a:t>
                      </a:r>
                    </a:p>
                  </a:txBody>
                  <a:tcPr anchor="ctr">
                    <a:lnL>
                      <a:noFill/>
                    </a:lnL>
                    <a:lnR>
                      <a:noFill/>
                    </a:lnR>
                    <a:lnT>
                      <a:noFill/>
                    </a:lnT>
                    <a:lnB>
                      <a:noFill/>
                    </a:lnB>
                  </a:tcPr>
                </a:tc>
                <a:tc>
                  <a:txBody>
                    <a:bodyPr/>
                    <a:lstStyle/>
                    <a:p>
                      <a:r>
                        <a:rPr lang="en-US" sz="2400" b="1" dirty="0">
                          <a:latin typeface="Times New Roman" pitchFamily="18" charset="0"/>
                          <a:cs typeface="Times New Roman" pitchFamily="18" charset="0"/>
                        </a:rPr>
                        <a:t>Description</a:t>
                      </a:r>
                    </a:p>
                  </a:txBody>
                  <a:tcPr anchor="ctr">
                    <a:lnL>
                      <a:noFill/>
                    </a:lnL>
                    <a:lnR>
                      <a:noFill/>
                    </a:lnR>
                    <a:lnT>
                      <a:noFill/>
                    </a:lnT>
                    <a:lnB>
                      <a:noFill/>
                    </a:lnB>
                  </a:tcPr>
                </a:tc>
                <a:extLst>
                  <a:ext uri="{0D108BD9-81ED-4DB2-BD59-A6C34878D82A}">
                    <a16:rowId xmlns:a16="http://schemas.microsoft.com/office/drawing/2014/main" val="10000"/>
                  </a:ext>
                </a:extLst>
              </a:tr>
              <a:tr h="0">
                <a:tc>
                  <a:txBody>
                    <a:bodyPr/>
                    <a:lstStyle/>
                    <a:p>
                      <a:r>
                        <a:rPr lang="en-US" sz="2400">
                          <a:latin typeface="Times New Roman" pitchFamily="18" charset="0"/>
                          <a:cs typeface="Times New Roman" pitchFamily="18" charset="0"/>
                        </a:rPr>
                        <a:t>==</a:t>
                      </a:r>
                    </a:p>
                  </a:txBody>
                  <a:tcPr anchor="ctr">
                    <a:lnL>
                      <a:noFill/>
                    </a:lnL>
                    <a:lnR>
                      <a:noFill/>
                    </a:lnR>
                    <a:lnT>
                      <a:noFill/>
                    </a:lnT>
                    <a:lnB>
                      <a:noFill/>
                    </a:lnB>
                  </a:tcPr>
                </a:tc>
                <a:tc>
                  <a:txBody>
                    <a:bodyPr/>
                    <a:lstStyle/>
                    <a:p>
                      <a:r>
                        <a:rPr lang="en-US" sz="2400">
                          <a:latin typeface="Times New Roman" pitchFamily="18" charset="0"/>
                          <a:cs typeface="Times New Roman" pitchFamily="18" charset="0"/>
                        </a:rPr>
                        <a:t>equal to</a:t>
                      </a:r>
                    </a:p>
                  </a:txBody>
                  <a:tcPr anchor="ctr">
                    <a:lnL>
                      <a:noFill/>
                    </a:lnL>
                    <a:lnR>
                      <a:noFill/>
                    </a:lnR>
                    <a:lnT>
                      <a:noFill/>
                    </a:lnT>
                    <a:lnB>
                      <a:noFill/>
                    </a:lnB>
                  </a:tcPr>
                </a:tc>
                <a:extLst>
                  <a:ext uri="{0D108BD9-81ED-4DB2-BD59-A6C34878D82A}">
                    <a16:rowId xmlns:a16="http://schemas.microsoft.com/office/drawing/2014/main" val="10001"/>
                  </a:ext>
                </a:extLst>
              </a:tr>
              <a:tr h="0">
                <a:tc>
                  <a:txBody>
                    <a:bodyPr/>
                    <a:lstStyle/>
                    <a:p>
                      <a:r>
                        <a:rPr lang="en-US" sz="2400" dirty="0">
                          <a:latin typeface="Times New Roman" pitchFamily="18" charset="0"/>
                          <a:cs typeface="Times New Roman" pitchFamily="18" charset="0"/>
                        </a:rPr>
                        <a:t>===</a:t>
                      </a:r>
                    </a:p>
                  </a:txBody>
                  <a:tcPr anchor="ctr">
                    <a:lnL>
                      <a:noFill/>
                    </a:lnL>
                    <a:lnR>
                      <a:noFill/>
                    </a:lnR>
                    <a:lnT>
                      <a:noFill/>
                    </a:lnT>
                    <a:lnB>
                      <a:noFill/>
                    </a:lnB>
                  </a:tcPr>
                </a:tc>
                <a:tc>
                  <a:txBody>
                    <a:bodyPr/>
                    <a:lstStyle/>
                    <a:p>
                      <a:r>
                        <a:rPr lang="en-US" sz="2400">
                          <a:latin typeface="Times New Roman" pitchFamily="18" charset="0"/>
                          <a:cs typeface="Times New Roman" pitchFamily="18" charset="0"/>
                        </a:rPr>
                        <a:t>equal value and equal type</a:t>
                      </a:r>
                    </a:p>
                  </a:txBody>
                  <a:tcPr anchor="ctr">
                    <a:lnL>
                      <a:noFill/>
                    </a:lnL>
                    <a:lnR>
                      <a:noFill/>
                    </a:lnR>
                    <a:lnT>
                      <a:noFill/>
                    </a:lnT>
                    <a:lnB>
                      <a:noFill/>
                    </a:lnB>
                  </a:tcPr>
                </a:tc>
                <a:extLst>
                  <a:ext uri="{0D108BD9-81ED-4DB2-BD59-A6C34878D82A}">
                    <a16:rowId xmlns:a16="http://schemas.microsoft.com/office/drawing/2014/main" val="10002"/>
                  </a:ext>
                </a:extLst>
              </a:tr>
              <a:tr h="0">
                <a:tc>
                  <a:txBody>
                    <a:bodyPr/>
                    <a:lstStyle/>
                    <a:p>
                      <a:r>
                        <a:rPr lang="en-US" sz="2400">
                          <a:latin typeface="Times New Roman" pitchFamily="18" charset="0"/>
                          <a:cs typeface="Times New Roman" pitchFamily="18" charset="0"/>
                        </a:rPr>
                        <a:t>!=</a:t>
                      </a:r>
                    </a:p>
                  </a:txBody>
                  <a:tcPr anchor="ctr">
                    <a:lnL>
                      <a:noFill/>
                    </a:lnL>
                    <a:lnR>
                      <a:noFill/>
                    </a:lnR>
                    <a:lnT>
                      <a:noFill/>
                    </a:lnT>
                    <a:lnB>
                      <a:noFill/>
                    </a:lnB>
                  </a:tcPr>
                </a:tc>
                <a:tc>
                  <a:txBody>
                    <a:bodyPr/>
                    <a:lstStyle/>
                    <a:p>
                      <a:r>
                        <a:rPr lang="en-US" sz="2400">
                          <a:latin typeface="Times New Roman" pitchFamily="18" charset="0"/>
                          <a:cs typeface="Times New Roman" pitchFamily="18" charset="0"/>
                        </a:rPr>
                        <a:t>not equal</a:t>
                      </a:r>
                    </a:p>
                  </a:txBody>
                  <a:tcPr anchor="ctr">
                    <a:lnL>
                      <a:noFill/>
                    </a:lnL>
                    <a:lnR>
                      <a:noFill/>
                    </a:lnR>
                    <a:lnT>
                      <a:noFill/>
                    </a:lnT>
                    <a:lnB>
                      <a:noFill/>
                    </a:lnB>
                  </a:tcPr>
                </a:tc>
                <a:extLst>
                  <a:ext uri="{0D108BD9-81ED-4DB2-BD59-A6C34878D82A}">
                    <a16:rowId xmlns:a16="http://schemas.microsoft.com/office/drawing/2014/main" val="10003"/>
                  </a:ext>
                </a:extLst>
              </a:tr>
              <a:tr h="0">
                <a:tc>
                  <a:txBody>
                    <a:bodyPr/>
                    <a:lstStyle/>
                    <a:p>
                      <a:r>
                        <a:rPr lang="en-US" sz="2400">
                          <a:latin typeface="Times New Roman" pitchFamily="18" charset="0"/>
                          <a:cs typeface="Times New Roman" pitchFamily="18" charset="0"/>
                        </a:rPr>
                        <a:t>!==</a:t>
                      </a:r>
                    </a:p>
                  </a:txBody>
                  <a:tcPr anchor="ctr">
                    <a:lnL>
                      <a:noFill/>
                    </a:lnL>
                    <a:lnR>
                      <a:noFill/>
                    </a:lnR>
                    <a:lnT>
                      <a:noFill/>
                    </a:lnT>
                    <a:lnB>
                      <a:noFill/>
                    </a:lnB>
                  </a:tcPr>
                </a:tc>
                <a:tc>
                  <a:txBody>
                    <a:bodyPr/>
                    <a:lstStyle/>
                    <a:p>
                      <a:r>
                        <a:rPr lang="en-US" sz="2400">
                          <a:latin typeface="Times New Roman" pitchFamily="18" charset="0"/>
                          <a:cs typeface="Times New Roman" pitchFamily="18" charset="0"/>
                        </a:rPr>
                        <a:t>not equal value or not equal type</a:t>
                      </a:r>
                    </a:p>
                  </a:txBody>
                  <a:tcPr anchor="ctr">
                    <a:lnL>
                      <a:noFill/>
                    </a:lnL>
                    <a:lnR>
                      <a:noFill/>
                    </a:lnR>
                    <a:lnT>
                      <a:noFill/>
                    </a:lnT>
                    <a:lnB>
                      <a:noFill/>
                    </a:lnB>
                  </a:tcPr>
                </a:tc>
                <a:extLst>
                  <a:ext uri="{0D108BD9-81ED-4DB2-BD59-A6C34878D82A}">
                    <a16:rowId xmlns:a16="http://schemas.microsoft.com/office/drawing/2014/main" val="10004"/>
                  </a:ext>
                </a:extLst>
              </a:tr>
              <a:tr h="0">
                <a:tc>
                  <a:txBody>
                    <a:bodyPr/>
                    <a:lstStyle/>
                    <a:p>
                      <a:r>
                        <a:rPr lang="en-US" sz="2400">
                          <a:latin typeface="Times New Roman" pitchFamily="18" charset="0"/>
                          <a:cs typeface="Times New Roman" pitchFamily="18" charset="0"/>
                        </a:rPr>
                        <a:t>&gt;</a:t>
                      </a:r>
                    </a:p>
                  </a:txBody>
                  <a:tcPr anchor="ctr">
                    <a:lnL>
                      <a:noFill/>
                    </a:lnL>
                    <a:lnR>
                      <a:noFill/>
                    </a:lnR>
                    <a:lnT>
                      <a:noFill/>
                    </a:lnT>
                    <a:lnB>
                      <a:noFill/>
                    </a:lnB>
                  </a:tcPr>
                </a:tc>
                <a:tc>
                  <a:txBody>
                    <a:bodyPr/>
                    <a:lstStyle/>
                    <a:p>
                      <a:r>
                        <a:rPr lang="en-US" sz="2400">
                          <a:latin typeface="Times New Roman" pitchFamily="18" charset="0"/>
                          <a:cs typeface="Times New Roman" pitchFamily="18" charset="0"/>
                        </a:rPr>
                        <a:t>greater than</a:t>
                      </a:r>
                    </a:p>
                  </a:txBody>
                  <a:tcPr anchor="ctr">
                    <a:lnL>
                      <a:noFill/>
                    </a:lnL>
                    <a:lnR>
                      <a:noFill/>
                    </a:lnR>
                    <a:lnT>
                      <a:noFill/>
                    </a:lnT>
                    <a:lnB>
                      <a:noFill/>
                    </a:lnB>
                  </a:tcPr>
                </a:tc>
                <a:extLst>
                  <a:ext uri="{0D108BD9-81ED-4DB2-BD59-A6C34878D82A}">
                    <a16:rowId xmlns:a16="http://schemas.microsoft.com/office/drawing/2014/main" val="10005"/>
                  </a:ext>
                </a:extLst>
              </a:tr>
              <a:tr h="0">
                <a:tc>
                  <a:txBody>
                    <a:bodyPr/>
                    <a:lstStyle/>
                    <a:p>
                      <a:r>
                        <a:rPr lang="en-US" sz="2400">
                          <a:latin typeface="Times New Roman" pitchFamily="18" charset="0"/>
                          <a:cs typeface="Times New Roman" pitchFamily="18" charset="0"/>
                        </a:rPr>
                        <a:t>&lt;</a:t>
                      </a:r>
                    </a:p>
                  </a:txBody>
                  <a:tcPr anchor="ctr">
                    <a:lnL>
                      <a:noFill/>
                    </a:lnL>
                    <a:lnR>
                      <a:noFill/>
                    </a:lnR>
                    <a:lnT>
                      <a:noFill/>
                    </a:lnT>
                    <a:lnB>
                      <a:noFill/>
                    </a:lnB>
                  </a:tcPr>
                </a:tc>
                <a:tc>
                  <a:txBody>
                    <a:bodyPr/>
                    <a:lstStyle/>
                    <a:p>
                      <a:r>
                        <a:rPr lang="en-US" sz="2400">
                          <a:latin typeface="Times New Roman" pitchFamily="18" charset="0"/>
                          <a:cs typeface="Times New Roman" pitchFamily="18" charset="0"/>
                        </a:rPr>
                        <a:t>less than</a:t>
                      </a:r>
                    </a:p>
                  </a:txBody>
                  <a:tcPr anchor="ctr">
                    <a:lnL>
                      <a:noFill/>
                    </a:lnL>
                    <a:lnR>
                      <a:noFill/>
                    </a:lnR>
                    <a:lnT>
                      <a:noFill/>
                    </a:lnT>
                    <a:lnB>
                      <a:noFill/>
                    </a:lnB>
                  </a:tcPr>
                </a:tc>
                <a:extLst>
                  <a:ext uri="{0D108BD9-81ED-4DB2-BD59-A6C34878D82A}">
                    <a16:rowId xmlns:a16="http://schemas.microsoft.com/office/drawing/2014/main" val="10006"/>
                  </a:ext>
                </a:extLst>
              </a:tr>
              <a:tr h="0">
                <a:tc>
                  <a:txBody>
                    <a:bodyPr/>
                    <a:lstStyle/>
                    <a:p>
                      <a:r>
                        <a:rPr lang="en-US" sz="2400">
                          <a:latin typeface="Times New Roman" pitchFamily="18" charset="0"/>
                          <a:cs typeface="Times New Roman" pitchFamily="18" charset="0"/>
                        </a:rPr>
                        <a:t>&gt;=</a:t>
                      </a:r>
                    </a:p>
                  </a:txBody>
                  <a:tcPr anchor="ctr">
                    <a:lnL>
                      <a:noFill/>
                    </a:lnL>
                    <a:lnR>
                      <a:noFill/>
                    </a:lnR>
                    <a:lnT>
                      <a:noFill/>
                    </a:lnT>
                    <a:lnB>
                      <a:noFill/>
                    </a:lnB>
                  </a:tcPr>
                </a:tc>
                <a:tc>
                  <a:txBody>
                    <a:bodyPr/>
                    <a:lstStyle/>
                    <a:p>
                      <a:r>
                        <a:rPr lang="en-US" sz="2400">
                          <a:latin typeface="Times New Roman" pitchFamily="18" charset="0"/>
                          <a:cs typeface="Times New Roman" pitchFamily="18" charset="0"/>
                        </a:rPr>
                        <a:t>greater than or equal to</a:t>
                      </a:r>
                    </a:p>
                  </a:txBody>
                  <a:tcPr anchor="ctr">
                    <a:lnL>
                      <a:noFill/>
                    </a:lnL>
                    <a:lnR>
                      <a:noFill/>
                    </a:lnR>
                    <a:lnT>
                      <a:noFill/>
                    </a:lnT>
                    <a:lnB>
                      <a:noFill/>
                    </a:lnB>
                  </a:tcPr>
                </a:tc>
                <a:extLst>
                  <a:ext uri="{0D108BD9-81ED-4DB2-BD59-A6C34878D82A}">
                    <a16:rowId xmlns:a16="http://schemas.microsoft.com/office/drawing/2014/main" val="10007"/>
                  </a:ext>
                </a:extLst>
              </a:tr>
              <a:tr h="0">
                <a:tc>
                  <a:txBody>
                    <a:bodyPr/>
                    <a:lstStyle/>
                    <a:p>
                      <a:r>
                        <a:rPr lang="en-US" sz="2400">
                          <a:latin typeface="Times New Roman" pitchFamily="18" charset="0"/>
                          <a:cs typeface="Times New Roman" pitchFamily="18" charset="0"/>
                        </a:rPr>
                        <a:t>&lt;=</a:t>
                      </a:r>
                    </a:p>
                  </a:txBody>
                  <a:tcPr anchor="ctr">
                    <a:lnL>
                      <a:noFill/>
                    </a:lnL>
                    <a:lnR>
                      <a:noFill/>
                    </a:lnR>
                    <a:lnT>
                      <a:noFill/>
                    </a:lnT>
                    <a:lnB>
                      <a:noFill/>
                    </a:lnB>
                  </a:tcPr>
                </a:tc>
                <a:tc>
                  <a:txBody>
                    <a:bodyPr/>
                    <a:lstStyle/>
                    <a:p>
                      <a:r>
                        <a:rPr lang="en-US" sz="2400">
                          <a:latin typeface="Times New Roman" pitchFamily="18" charset="0"/>
                          <a:cs typeface="Times New Roman" pitchFamily="18" charset="0"/>
                        </a:rPr>
                        <a:t>less than or equal to</a:t>
                      </a:r>
                    </a:p>
                  </a:txBody>
                  <a:tcPr anchor="ctr">
                    <a:lnL>
                      <a:noFill/>
                    </a:lnL>
                    <a:lnR>
                      <a:noFill/>
                    </a:lnR>
                    <a:lnT>
                      <a:noFill/>
                    </a:lnT>
                    <a:lnB>
                      <a:noFill/>
                    </a:lnB>
                  </a:tcPr>
                </a:tc>
                <a:extLst>
                  <a:ext uri="{0D108BD9-81ED-4DB2-BD59-A6C34878D82A}">
                    <a16:rowId xmlns:a16="http://schemas.microsoft.com/office/drawing/2014/main" val="10008"/>
                  </a:ext>
                </a:extLst>
              </a:tr>
              <a:tr h="0">
                <a:tc>
                  <a:txBody>
                    <a:bodyPr/>
                    <a:lstStyle/>
                    <a:p>
                      <a:r>
                        <a:rPr lang="en-US" sz="2400">
                          <a:latin typeface="Times New Roman" pitchFamily="18" charset="0"/>
                          <a:cs typeface="Times New Roman" pitchFamily="18" charset="0"/>
                        </a:rPr>
                        <a:t>?</a:t>
                      </a:r>
                    </a:p>
                  </a:txBody>
                  <a:tcPr anchor="ctr">
                    <a:lnL>
                      <a:noFill/>
                    </a:lnL>
                    <a:lnR>
                      <a:noFill/>
                    </a:lnR>
                    <a:lnT>
                      <a:noFill/>
                    </a:lnT>
                    <a:lnB>
                      <a:noFill/>
                    </a:lnB>
                  </a:tcPr>
                </a:tc>
                <a:tc>
                  <a:txBody>
                    <a:bodyPr/>
                    <a:lstStyle/>
                    <a:p>
                      <a:r>
                        <a:rPr lang="en-US" sz="2400" dirty="0">
                          <a:latin typeface="Times New Roman" pitchFamily="18" charset="0"/>
                          <a:cs typeface="Times New Roman" pitchFamily="18" charset="0"/>
                        </a:rPr>
                        <a:t>ternary operator</a:t>
                      </a:r>
                    </a:p>
                  </a:txBody>
                  <a:tcPr anchor="ctr">
                    <a:lnL>
                      <a:noFill/>
                    </a:lnL>
                    <a:lnR>
                      <a:noFill/>
                    </a:lnR>
                    <a:lnT>
                      <a:noFill/>
                    </a:lnT>
                    <a:lnB>
                      <a:noFill/>
                    </a:lnB>
                  </a:tcPr>
                </a:tc>
                <a:extLst>
                  <a:ext uri="{0D108BD9-81ED-4DB2-BD59-A6C34878D82A}">
                    <a16:rowId xmlns:a16="http://schemas.microsoft.com/office/drawing/2014/main" val="10009"/>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382000" cy="990600"/>
          </a:xfrm>
        </p:spPr>
        <p:txBody>
          <a:bodyPr>
            <a:noAutofit/>
          </a:bodyPr>
          <a:lstStyle/>
          <a:p>
            <a:br>
              <a:rPr lang="en-US" sz="2800" b="1" dirty="0">
                <a:latin typeface="Times New Roman" pitchFamily="18" charset="0"/>
                <a:cs typeface="Times New Roman" pitchFamily="18" charset="0"/>
              </a:rPr>
            </a:br>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JavaScript Comparison Operators  === and ==</a:t>
            </a:r>
            <a:r>
              <a:rPr lang="en-US" sz="2800" b="1" dirty="0" err="1">
                <a:latin typeface="Times New Roman" pitchFamily="18" charset="0"/>
                <a:cs typeface="Times New Roman" pitchFamily="18" charset="0"/>
                <a:hlinkClick r:id="rId2" action="ppaction://hlinkfile"/>
              </a:rPr>
              <a:t>eg</a:t>
            </a:r>
            <a:br>
              <a:rPr lang="en-US" sz="2800" b="1" dirty="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A15FEE45-9CBB-46DC-B4A6-BECA0D84EF23}" type="datetime1">
              <a:rPr lang="en-US" smtClean="0"/>
              <a:pPr/>
              <a:t>2/23/2025</a:t>
            </a:fld>
            <a:endParaRPr lang="en-US"/>
          </a:p>
        </p:txBody>
      </p:sp>
      <p:sp>
        <p:nvSpPr>
          <p:cNvPr id="3" name="Rectangle 2">
            <a:extLst>
              <a:ext uri="{FF2B5EF4-FFF2-40B4-BE49-F238E27FC236}">
                <a16:creationId xmlns:a16="http://schemas.microsoft.com/office/drawing/2014/main" id="{5D5133C7-912C-AE27-D71E-9441ACB95049}"/>
              </a:ext>
            </a:extLst>
          </p:cNvPr>
          <p:cNvSpPr>
            <a:spLocks noChangeArrowheads="1"/>
          </p:cNvSpPr>
          <p:nvPr/>
        </p:nvSpPr>
        <p:spPr bwMode="auto">
          <a:xfrm>
            <a:off x="762000" y="1600200"/>
            <a:ext cx="358140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1B1B1B"/>
                </a:solidFill>
                <a:effectLst/>
                <a:latin typeface="Times New Roman" panose="02020603050405020304" pitchFamily="18" charset="0"/>
                <a:cs typeface="Times New Roman" panose="02020603050405020304" pitchFamily="18" charset="0"/>
              </a:rPr>
              <a:t>"hello" === "hello";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1B1B1B"/>
                </a:solidFill>
                <a:effectLst/>
                <a:latin typeface="Times New Roman" panose="02020603050405020304" pitchFamily="18" charset="0"/>
                <a:cs typeface="Times New Roman" panose="02020603050405020304" pitchFamily="18" charset="0"/>
              </a:rPr>
              <a:t>"hello" === "</a:t>
            </a:r>
            <a:r>
              <a:rPr kumimoji="0" lang="en-US" altLang="en-US" sz="2000" b="0" i="0" u="none" strike="noStrike" cap="none" normalizeH="0" baseline="0" dirty="0" err="1">
                <a:ln>
                  <a:noFill/>
                </a:ln>
                <a:solidFill>
                  <a:srgbClr val="1B1B1B"/>
                </a:solidFill>
                <a:effectLst/>
                <a:latin typeface="Times New Roman" panose="02020603050405020304" pitchFamily="18" charset="0"/>
                <a:cs typeface="Times New Roman" panose="02020603050405020304" pitchFamily="18" charset="0"/>
              </a:rPr>
              <a:t>hola</a:t>
            </a:r>
            <a:r>
              <a:rPr kumimoji="0" lang="en-US" altLang="en-US" sz="2000" b="0" i="0" u="none" strike="noStrike" cap="none" normalizeH="0" baseline="0" dirty="0">
                <a:ln>
                  <a:noFill/>
                </a:ln>
                <a:solidFill>
                  <a:srgbClr val="1B1B1B"/>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1B1B1B"/>
                </a:solidFill>
                <a:effectLst/>
                <a:latin typeface="Times New Roman" panose="02020603050405020304" pitchFamily="18" charset="0"/>
                <a:cs typeface="Times New Roman" panose="02020603050405020304" pitchFamily="18" charset="0"/>
              </a:rPr>
              <a:t>3 === 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1B1B1B"/>
                </a:solidFill>
                <a:effectLst/>
                <a:latin typeface="Times New Roman" panose="02020603050405020304" pitchFamily="18" charset="0"/>
                <a:cs typeface="Times New Roman" panose="02020603050405020304" pitchFamily="18" charset="0"/>
              </a:rPr>
              <a:t>3 === 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1B1B1B"/>
                </a:solidFill>
                <a:effectLst/>
                <a:latin typeface="Times New Roman" panose="02020603050405020304" pitchFamily="18" charset="0"/>
                <a:cs typeface="Times New Roman" panose="02020603050405020304" pitchFamily="18" charset="0"/>
              </a:rPr>
              <a:t>true === true;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1B1B1B"/>
                </a:solidFill>
                <a:effectLst/>
                <a:latin typeface="Times New Roman" panose="02020603050405020304" pitchFamily="18" charset="0"/>
                <a:cs typeface="Times New Roman" panose="02020603050405020304" pitchFamily="18" charset="0"/>
              </a:rPr>
              <a:t>true === false;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1B1B1B"/>
                </a:solidFill>
                <a:effectLst/>
                <a:latin typeface="Times New Roman" panose="02020603050405020304" pitchFamily="18" charset="0"/>
                <a:cs typeface="Times New Roman" panose="02020603050405020304" pitchFamily="18" charset="0"/>
              </a:rPr>
              <a:t>null === null; </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A06F9176-9D64-D390-CE40-0585BEB52B9F}"/>
              </a:ext>
            </a:extLst>
          </p:cNvPr>
          <p:cNvSpPr>
            <a:spLocks noChangeArrowheads="1"/>
          </p:cNvSpPr>
          <p:nvPr/>
        </p:nvSpPr>
        <p:spPr bwMode="auto">
          <a:xfrm>
            <a:off x="4191000" y="3842053"/>
            <a:ext cx="358140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1B1B1B"/>
                </a:solidFill>
                <a:effectLst/>
                <a:latin typeface="Times New Roman" panose="02020603050405020304" pitchFamily="18" charset="0"/>
                <a:cs typeface="Times New Roman" panose="02020603050405020304" pitchFamily="18" charset="0"/>
              </a:rPr>
              <a:t>"hello" === "hello"; // true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1B1B1B"/>
                </a:solidFill>
                <a:effectLst/>
                <a:latin typeface="Times New Roman" panose="02020603050405020304" pitchFamily="18" charset="0"/>
                <a:cs typeface="Times New Roman" panose="02020603050405020304" pitchFamily="18" charset="0"/>
              </a:rPr>
              <a:t>"hello" === "</a:t>
            </a:r>
            <a:r>
              <a:rPr kumimoji="0" lang="en-US" altLang="en-US" sz="2000" b="0" i="0" u="none" strike="noStrike" cap="none" normalizeH="0" baseline="0" dirty="0" err="1">
                <a:ln>
                  <a:noFill/>
                </a:ln>
                <a:solidFill>
                  <a:srgbClr val="1B1B1B"/>
                </a:solidFill>
                <a:effectLst/>
                <a:latin typeface="Times New Roman" panose="02020603050405020304" pitchFamily="18" charset="0"/>
                <a:cs typeface="Times New Roman" panose="02020603050405020304" pitchFamily="18" charset="0"/>
              </a:rPr>
              <a:t>hola</a:t>
            </a:r>
            <a:r>
              <a:rPr kumimoji="0" lang="en-US" altLang="en-US" sz="2000" b="0" i="0" u="none" strike="noStrike" cap="none" normalizeH="0" baseline="0" dirty="0">
                <a:ln>
                  <a:noFill/>
                </a:ln>
                <a:solidFill>
                  <a:srgbClr val="1B1B1B"/>
                </a:solidFill>
                <a:effectLst/>
                <a:latin typeface="Times New Roman" panose="02020603050405020304" pitchFamily="18" charset="0"/>
                <a:cs typeface="Times New Roman" panose="02020603050405020304" pitchFamily="18" charset="0"/>
              </a:rPr>
              <a:t>"; // false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1B1B1B"/>
                </a:solidFill>
                <a:effectLst/>
                <a:latin typeface="Times New Roman" panose="02020603050405020304" pitchFamily="18" charset="0"/>
                <a:cs typeface="Times New Roman" panose="02020603050405020304" pitchFamily="18" charset="0"/>
              </a:rPr>
              <a:t> 3 === 3; // true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1B1B1B"/>
                </a:solidFill>
                <a:effectLst/>
                <a:latin typeface="Times New Roman" panose="02020603050405020304" pitchFamily="18" charset="0"/>
                <a:cs typeface="Times New Roman" panose="02020603050405020304" pitchFamily="18" charset="0"/>
              </a:rPr>
              <a:t> 3 === 4; // false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1B1B1B"/>
                </a:solidFill>
                <a:effectLst/>
                <a:latin typeface="Times New Roman" panose="02020603050405020304" pitchFamily="18" charset="0"/>
                <a:cs typeface="Times New Roman" panose="02020603050405020304" pitchFamily="18" charset="0"/>
              </a:rPr>
              <a:t> true === true; // true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1B1B1B"/>
                </a:solidFill>
                <a:effectLst/>
                <a:latin typeface="Times New Roman" panose="02020603050405020304" pitchFamily="18" charset="0"/>
                <a:cs typeface="Times New Roman" panose="02020603050405020304" pitchFamily="18" charset="0"/>
              </a:rPr>
              <a:t> true === false; // false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1B1B1B"/>
                </a:solidFill>
                <a:effectLst/>
                <a:latin typeface="Times New Roman" panose="02020603050405020304" pitchFamily="18" charset="0"/>
                <a:cs typeface="Times New Roman" panose="02020603050405020304" pitchFamily="18" charset="0"/>
              </a:rPr>
              <a:t> null === null; // true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700734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685800"/>
          </a:xfrm>
        </p:spPr>
        <p:txBody>
          <a:bodyPr>
            <a:normAutofit/>
          </a:bodyPr>
          <a:lstStyle/>
          <a:p>
            <a:r>
              <a:rPr lang="en-US" sz="2800" b="1" dirty="0">
                <a:latin typeface="Times New Roman" pitchFamily="18" charset="0"/>
                <a:cs typeface="Times New Roman" pitchFamily="18" charset="0"/>
              </a:rPr>
              <a:t>Contents</a:t>
            </a:r>
          </a:p>
        </p:txBody>
      </p:sp>
      <p:sp>
        <p:nvSpPr>
          <p:cNvPr id="3" name="Content Placeholder 2"/>
          <p:cNvSpPr>
            <a:spLocks noGrp="1"/>
          </p:cNvSpPr>
          <p:nvPr>
            <p:ph idx="1"/>
          </p:nvPr>
        </p:nvSpPr>
        <p:spPr>
          <a:xfrm>
            <a:off x="457200" y="990600"/>
            <a:ext cx="8229600" cy="5365750"/>
          </a:xfrm>
        </p:spPr>
        <p:txBody>
          <a:bodyPr>
            <a:noAutofit/>
          </a:bodyPr>
          <a:lstStyle/>
          <a:p>
            <a:pPr algn="just"/>
            <a:r>
              <a:rPr lang="en-IN" sz="2400" b="1" dirty="0">
                <a:latin typeface="Times New Roman" panose="02020603050405020304" pitchFamily="18" charset="0"/>
                <a:ea typeface="ADLaM Display" panose="020F0502020204030204" pitchFamily="2" charset="0"/>
                <a:cs typeface="Times New Roman" panose="02020603050405020304" pitchFamily="18" charset="0"/>
              </a:rPr>
              <a:t>JavaScript:</a:t>
            </a:r>
            <a:r>
              <a:rPr lang="en-IN" sz="2400" dirty="0">
                <a:latin typeface="Times New Roman" panose="02020603050405020304" pitchFamily="18" charset="0"/>
                <a:ea typeface="ADLaM Display" panose="020F0502020204030204" pitchFamily="2" charset="0"/>
                <a:cs typeface="Times New Roman" panose="02020603050405020304" pitchFamily="18" charset="0"/>
              </a:rPr>
              <a:t> Introduction to Scripting languages, Introduction to JavaScript (JS), JS Variables and Constants, JS Variable Scopes, JS Data Types, JS Functions, JS Array, JS Object, JS Events. </a:t>
            </a:r>
          </a:p>
          <a:p>
            <a:pPr algn="just"/>
            <a:r>
              <a:rPr lang="en-IN" sz="2400" b="1" dirty="0">
                <a:latin typeface="Times New Roman" panose="02020603050405020304" pitchFamily="18" charset="0"/>
                <a:ea typeface="ADLaM Display" panose="020F0502020204030204" pitchFamily="2" charset="0"/>
                <a:cs typeface="Times New Roman" panose="02020603050405020304" pitchFamily="18" charset="0"/>
              </a:rPr>
              <a:t>Advanced JavaScript:</a:t>
            </a:r>
            <a:r>
              <a:rPr lang="en-IN" sz="2400" dirty="0">
                <a:latin typeface="Times New Roman" panose="02020603050405020304" pitchFamily="18" charset="0"/>
                <a:ea typeface="ADLaM Display" panose="020F0502020204030204" pitchFamily="2" charset="0"/>
                <a:cs typeface="Times New Roman" panose="02020603050405020304" pitchFamily="18" charset="0"/>
              </a:rPr>
              <a:t> JSON - JSON Create, Key-Value Pair, JSON Access, JSON Array, JS Arrow Functions, JS Callback Functions, JS Promises, JS Async-Await Functions, JS Error Handling. </a:t>
            </a:r>
          </a:p>
          <a:p>
            <a:pPr algn="just"/>
            <a:r>
              <a:rPr lang="en-IN" sz="2400" b="1" dirty="0">
                <a:latin typeface="Times New Roman" panose="02020603050405020304" pitchFamily="18" charset="0"/>
                <a:ea typeface="ADLaM Display" panose="020F0502020204030204" pitchFamily="2" charset="0"/>
                <a:cs typeface="Times New Roman" panose="02020603050405020304" pitchFamily="18" charset="0"/>
              </a:rPr>
              <a:t>AJAX:</a:t>
            </a:r>
            <a:r>
              <a:rPr lang="en-IN" sz="2400" dirty="0">
                <a:latin typeface="Times New Roman" panose="02020603050405020304" pitchFamily="18" charset="0"/>
                <a:ea typeface="ADLaM Display" panose="020F0502020204030204" pitchFamily="2" charset="0"/>
                <a:cs typeface="Times New Roman" panose="02020603050405020304" pitchFamily="18" charset="0"/>
              </a:rPr>
              <a:t> Why AJAX, Call HTTP Methods Using AJAX, Data Sending, Data Receiving, AJAX Error Handling. </a:t>
            </a:r>
          </a:p>
          <a:p>
            <a:pPr algn="just"/>
            <a:r>
              <a:rPr lang="en-IN" sz="2400" b="1" dirty="0">
                <a:latin typeface="Times New Roman" panose="02020603050405020304" pitchFamily="18" charset="0"/>
                <a:ea typeface="ADLaM Display" panose="020F0502020204030204" pitchFamily="2" charset="0"/>
                <a:cs typeface="Times New Roman" panose="02020603050405020304" pitchFamily="18" charset="0"/>
              </a:rPr>
              <a:t>JQUERY :</a:t>
            </a:r>
            <a:r>
              <a:rPr lang="en-IN" sz="2400" dirty="0">
                <a:latin typeface="Times New Roman" panose="02020603050405020304" pitchFamily="18" charset="0"/>
                <a:ea typeface="ADLaM Display" panose="020F0502020204030204" pitchFamily="2" charset="0"/>
                <a:cs typeface="Times New Roman" panose="02020603050405020304" pitchFamily="18" charset="0"/>
              </a:rPr>
              <a:t>Why </a:t>
            </a:r>
            <a:r>
              <a:rPr lang="en-IN" sz="2400" dirty="0" err="1">
                <a:latin typeface="Times New Roman" panose="02020603050405020304" pitchFamily="18" charset="0"/>
                <a:ea typeface="ADLaM Display" panose="020F0502020204030204" pitchFamily="2" charset="0"/>
                <a:cs typeface="Times New Roman" panose="02020603050405020304" pitchFamily="18" charset="0"/>
              </a:rPr>
              <a:t>JQuery</a:t>
            </a:r>
            <a:r>
              <a:rPr lang="en-IN" sz="2400" dirty="0">
                <a:latin typeface="Times New Roman" panose="02020603050405020304" pitchFamily="18" charset="0"/>
                <a:ea typeface="ADLaM Display" panose="020F0502020204030204" pitchFamily="2" charset="0"/>
                <a:cs typeface="Times New Roman" panose="02020603050405020304" pitchFamily="18" charset="0"/>
              </a:rPr>
              <a:t>, How to Use, DOM Manipulation with </a:t>
            </a:r>
            <a:r>
              <a:rPr lang="en-IN" sz="2400" dirty="0" err="1">
                <a:latin typeface="Times New Roman" panose="02020603050405020304" pitchFamily="18" charset="0"/>
                <a:ea typeface="ADLaM Display" panose="020F0502020204030204" pitchFamily="2" charset="0"/>
                <a:cs typeface="Times New Roman" panose="02020603050405020304" pitchFamily="18" charset="0"/>
              </a:rPr>
              <a:t>JQuery</a:t>
            </a:r>
            <a:r>
              <a:rPr lang="en-IN" sz="2400" dirty="0">
                <a:latin typeface="Times New Roman" panose="02020603050405020304" pitchFamily="18" charset="0"/>
                <a:ea typeface="ADLaM Display" panose="020F0502020204030204" pitchFamily="2" charset="0"/>
                <a:cs typeface="Times New Roman" panose="02020603050405020304" pitchFamily="18" charset="0"/>
              </a:rPr>
              <a:t>, Dynamic Content Change with </a:t>
            </a:r>
            <a:r>
              <a:rPr lang="en-IN" sz="2400" dirty="0" err="1">
                <a:latin typeface="Times New Roman" panose="02020603050405020304" pitchFamily="18" charset="0"/>
                <a:ea typeface="ADLaM Display" panose="020F0502020204030204" pitchFamily="2" charset="0"/>
                <a:cs typeface="Times New Roman" panose="02020603050405020304" pitchFamily="18" charset="0"/>
              </a:rPr>
              <a:t>JQuery</a:t>
            </a:r>
            <a:r>
              <a:rPr lang="en-IN" sz="2400" dirty="0">
                <a:latin typeface="Times New Roman" panose="02020603050405020304" pitchFamily="18" charset="0"/>
                <a:ea typeface="ADLaM Display" panose="020F0502020204030204" pitchFamily="2" charset="0"/>
                <a:cs typeface="Times New Roman" panose="02020603050405020304" pitchFamily="18" charset="0"/>
              </a:rPr>
              <a:t>, UI Design Using </a:t>
            </a:r>
            <a:r>
              <a:rPr lang="en-IN" sz="2400" dirty="0" err="1">
                <a:latin typeface="Times New Roman" panose="02020603050405020304" pitchFamily="18" charset="0"/>
                <a:ea typeface="ADLaM Display" panose="020F0502020204030204" pitchFamily="2" charset="0"/>
                <a:cs typeface="Times New Roman" panose="02020603050405020304" pitchFamily="18" charset="0"/>
              </a:rPr>
              <a:t>JQuery</a:t>
            </a:r>
            <a:r>
              <a:rPr lang="en-IN" sz="2400" dirty="0">
                <a:latin typeface="Times New Roman" panose="02020603050405020304" pitchFamily="18" charset="0"/>
                <a:ea typeface="ADLaM Display" panose="020F0502020204030204" pitchFamily="2" charset="0"/>
                <a:cs typeface="Times New Roman" panose="02020603050405020304" pitchFamily="18" charset="0"/>
              </a:rPr>
              <a:t>. TI</a:t>
            </a:r>
            <a:endParaRPr lang="en-US" sz="2400" dirty="0">
              <a:latin typeface="Times New Roman" panose="02020603050405020304" pitchFamily="18" charset="0"/>
              <a:ea typeface="ADLaM Display" panose="020F0502020204030204" pitchFamily="2"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A15FEE45-9CBB-46DC-B4A6-BECA0D84EF23}" type="datetime1">
              <a:rPr lang="en-US" smtClean="0"/>
              <a:pPr/>
              <a:t>2/23/2025</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a:extLst>
            <a:ext uri="{FF2B5EF4-FFF2-40B4-BE49-F238E27FC236}">
              <a16:creationId xmlns:a16="http://schemas.microsoft.com/office/drawing/2014/main" id="{EC261BAF-EC77-A69C-2912-33AF437524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0C303F-25BF-607F-B409-91FDB660CD75}"/>
              </a:ext>
            </a:extLst>
          </p:cNvPr>
          <p:cNvSpPr>
            <a:spLocks noGrp="1"/>
          </p:cNvSpPr>
          <p:nvPr>
            <p:ph type="title"/>
          </p:nvPr>
        </p:nvSpPr>
        <p:spPr>
          <a:xfrm>
            <a:off x="457200" y="0"/>
            <a:ext cx="8382000" cy="990600"/>
          </a:xfrm>
        </p:spPr>
        <p:txBody>
          <a:bodyPr>
            <a:noAutofit/>
          </a:bodyPr>
          <a:lstStyle/>
          <a:p>
            <a:br>
              <a:rPr lang="en-US" sz="2800" b="1" dirty="0">
                <a:latin typeface="Times New Roman" pitchFamily="18" charset="0"/>
                <a:cs typeface="Times New Roman" pitchFamily="18" charset="0"/>
              </a:rPr>
            </a:br>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JavaScript Comparison Operators  === and ==</a:t>
            </a:r>
            <a:r>
              <a:rPr lang="en-US" sz="2800" b="1" dirty="0" err="1">
                <a:latin typeface="Times New Roman" pitchFamily="18" charset="0"/>
                <a:cs typeface="Times New Roman" pitchFamily="18" charset="0"/>
                <a:hlinkClick r:id="rId2" action="ppaction://hlinkfile"/>
              </a:rPr>
              <a:t>eg</a:t>
            </a:r>
            <a:br>
              <a:rPr lang="en-US" sz="2800" b="1" dirty="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8C864172-6880-18F4-6F6A-56E5784C8AD2}"/>
              </a:ext>
            </a:extLst>
          </p:cNvPr>
          <p:cNvSpPr>
            <a:spLocks noGrp="1"/>
          </p:cNvSpPr>
          <p:nvPr>
            <p:ph type="dt" sz="half" idx="10"/>
          </p:nvPr>
        </p:nvSpPr>
        <p:spPr/>
        <p:txBody>
          <a:bodyPr/>
          <a:lstStyle/>
          <a:p>
            <a:fld id="{A15FEE45-9CBB-46DC-B4A6-BECA0D84EF23}" type="datetime1">
              <a:rPr lang="en-US" smtClean="0"/>
              <a:pPr/>
              <a:t>2/23/2025</a:t>
            </a:fld>
            <a:endParaRPr lang="en-US"/>
          </a:p>
        </p:txBody>
      </p:sp>
      <p:sp>
        <p:nvSpPr>
          <p:cNvPr id="5" name="Rectangle 3">
            <a:extLst>
              <a:ext uri="{FF2B5EF4-FFF2-40B4-BE49-F238E27FC236}">
                <a16:creationId xmlns:a16="http://schemas.microsoft.com/office/drawing/2014/main" id="{B07F1330-DD04-D1B1-A224-9A7403F6808F}"/>
              </a:ext>
            </a:extLst>
          </p:cNvPr>
          <p:cNvSpPr>
            <a:spLocks noChangeArrowheads="1"/>
          </p:cNvSpPr>
          <p:nvPr/>
        </p:nvSpPr>
        <p:spPr bwMode="auto">
          <a:xfrm>
            <a:off x="609600" y="1252970"/>
            <a:ext cx="2590800"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1B1B1B"/>
                </a:solidFill>
                <a:effectLst/>
                <a:latin typeface="Times New Roman" panose="02020603050405020304" pitchFamily="18" charset="0"/>
                <a:cs typeface="Times New Roman" panose="02020603050405020304" pitchFamily="18" charset="0"/>
              </a:rPr>
              <a:t>"1" == 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1B1B1B"/>
                </a:solidFill>
                <a:effectLst/>
                <a:latin typeface="Times New Roman" panose="02020603050405020304" pitchFamily="18" charset="0"/>
                <a:cs typeface="Times New Roman" panose="02020603050405020304" pitchFamily="18" charset="0"/>
              </a:rPr>
              <a:t>1 == "1";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1B1B1B"/>
                </a:solidFill>
                <a:effectLst/>
                <a:latin typeface="Times New Roman" panose="02020603050405020304" pitchFamily="18" charset="0"/>
                <a:cs typeface="Times New Roman" panose="02020603050405020304" pitchFamily="18" charset="0"/>
              </a:rPr>
              <a:t>0 == false;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1B1B1B"/>
                </a:solidFill>
                <a:effectLst/>
                <a:latin typeface="Times New Roman" panose="02020603050405020304" pitchFamily="18" charset="0"/>
                <a:cs typeface="Times New Roman" panose="02020603050405020304" pitchFamily="18" charset="0"/>
              </a:rPr>
              <a:t>0 == null;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1B1B1B"/>
                </a:solidFill>
                <a:effectLst/>
                <a:latin typeface="Times New Roman" panose="02020603050405020304" pitchFamily="18" charset="0"/>
                <a:cs typeface="Times New Roman" panose="02020603050405020304" pitchFamily="18" charset="0"/>
              </a:rPr>
              <a:t>0 == undefined;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1B1B1B"/>
                </a:solidFill>
                <a:effectLst/>
                <a:latin typeface="Times New Roman" panose="02020603050405020304" pitchFamily="18" charset="0"/>
                <a:cs typeface="Times New Roman" panose="02020603050405020304" pitchFamily="18" charset="0"/>
              </a:rPr>
              <a:t>0 !== !null;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1B1B1B"/>
                </a:solidFill>
                <a:effectLst/>
                <a:latin typeface="Times New Roman" panose="02020603050405020304" pitchFamily="18" charset="0"/>
                <a:cs typeface="Times New Roman" panose="02020603050405020304" pitchFamily="18" charset="0"/>
              </a:rPr>
              <a:t>0 !== !undefined;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1B1B1B"/>
                </a:solidFill>
                <a:effectLst/>
                <a:latin typeface="Times New Roman" panose="02020603050405020304" pitchFamily="18" charset="0"/>
                <a:cs typeface="Times New Roman" panose="02020603050405020304" pitchFamily="18" charset="0"/>
              </a:rPr>
              <a:t>null == undefined; </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 name="Rectangle 3">
            <a:extLst>
              <a:ext uri="{FF2B5EF4-FFF2-40B4-BE49-F238E27FC236}">
                <a16:creationId xmlns:a16="http://schemas.microsoft.com/office/drawing/2014/main" id="{94F5DC4B-6B2E-8BCC-C7FE-FB234AACE922}"/>
              </a:ext>
            </a:extLst>
          </p:cNvPr>
          <p:cNvSpPr>
            <a:spLocks noChangeArrowheads="1"/>
          </p:cNvSpPr>
          <p:nvPr/>
        </p:nvSpPr>
        <p:spPr bwMode="auto">
          <a:xfrm>
            <a:off x="2971800" y="3581400"/>
            <a:ext cx="5867400"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1B1B1B"/>
                </a:solidFill>
                <a:effectLst/>
                <a:latin typeface="Times New Roman" panose="02020603050405020304" pitchFamily="18" charset="0"/>
                <a:cs typeface="Times New Roman" panose="02020603050405020304" pitchFamily="18" charset="0"/>
              </a:rPr>
              <a:t>"1" == 1; // true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1B1B1B"/>
                </a:solidFill>
                <a:effectLst/>
                <a:latin typeface="Times New Roman" panose="02020603050405020304" pitchFamily="18" charset="0"/>
                <a:cs typeface="Times New Roman" panose="02020603050405020304" pitchFamily="18" charset="0"/>
              </a:rPr>
              <a:t>1 == "1"; // true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1B1B1B"/>
                </a:solidFill>
                <a:effectLst/>
                <a:latin typeface="Times New Roman" panose="02020603050405020304" pitchFamily="18" charset="0"/>
                <a:cs typeface="Times New Roman" panose="02020603050405020304" pitchFamily="18" charset="0"/>
              </a:rPr>
              <a:t>0 == false; // true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1B1B1B"/>
                </a:solidFill>
                <a:effectLst/>
                <a:latin typeface="Times New Roman" panose="02020603050405020304" pitchFamily="18" charset="0"/>
                <a:cs typeface="Times New Roman" panose="02020603050405020304" pitchFamily="18" charset="0"/>
              </a:rPr>
              <a:t>0 == null; // false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1B1B1B"/>
                </a:solidFill>
                <a:effectLst/>
                <a:latin typeface="Times New Roman" panose="02020603050405020304" pitchFamily="18" charset="0"/>
                <a:cs typeface="Times New Roman" panose="02020603050405020304" pitchFamily="18" charset="0"/>
              </a:rPr>
              <a:t>0 == undefined; // false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1B1B1B"/>
                </a:solidFill>
                <a:effectLst/>
                <a:latin typeface="Times New Roman" panose="02020603050405020304" pitchFamily="18" charset="0"/>
                <a:cs typeface="Times New Roman" panose="02020603050405020304" pitchFamily="18" charset="0"/>
              </a:rPr>
              <a:t>0 !== !null; // true, look at Logical NOT operator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1B1B1B"/>
                </a:solidFill>
                <a:effectLst/>
                <a:latin typeface="Times New Roman" panose="02020603050405020304" pitchFamily="18" charset="0"/>
                <a:cs typeface="Times New Roman" panose="02020603050405020304" pitchFamily="18" charset="0"/>
              </a:rPr>
              <a:t>0 !== !undefined; // true, look at Logical NOT operator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1B1B1B"/>
                </a:solidFill>
                <a:effectLst/>
                <a:latin typeface="Times New Roman" panose="02020603050405020304" pitchFamily="18" charset="0"/>
                <a:cs typeface="Times New Roman" panose="02020603050405020304" pitchFamily="18" charset="0"/>
              </a:rPr>
              <a:t>null == undefined; // true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847854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382000" cy="990600"/>
          </a:xfrm>
        </p:spPr>
        <p:txBody>
          <a:bodyPr>
            <a:noAutofit/>
          </a:bodyPr>
          <a:lstStyle/>
          <a:p>
            <a:br>
              <a:rPr lang="en-US" sz="3200" b="1" dirty="0">
                <a:latin typeface="Times New Roman" pitchFamily="18" charset="0"/>
                <a:cs typeface="Times New Roman" pitchFamily="18" charset="0"/>
              </a:rPr>
            </a:br>
            <a:br>
              <a:rPr lang="en-US" sz="3200" b="1" dirty="0">
                <a:latin typeface="Times New Roman" pitchFamily="18" charset="0"/>
                <a:cs typeface="Times New Roman" pitchFamily="18" charset="0"/>
              </a:rPr>
            </a:br>
            <a:r>
              <a:rPr lang="en-US" sz="3200" b="1" dirty="0">
                <a:latin typeface="Times New Roman" pitchFamily="18" charset="0"/>
                <a:cs typeface="Times New Roman" pitchFamily="18" charset="0"/>
              </a:rPr>
              <a:t>JavaScript Logical Operators</a:t>
            </a:r>
            <a:br>
              <a:rPr lang="en-US" sz="3200" b="1" dirty="0">
                <a:latin typeface="Times New Roman" pitchFamily="18" charset="0"/>
                <a:cs typeface="Times New Roman" pitchFamily="18" charset="0"/>
              </a:rPr>
            </a:br>
            <a:r>
              <a:rPr lang="en-US" sz="3200" b="1" dirty="0" err="1">
                <a:latin typeface="Times New Roman" pitchFamily="18" charset="0"/>
                <a:cs typeface="Times New Roman" pitchFamily="18" charset="0"/>
                <a:hlinkClick r:id="rId2" action="ppaction://hlinkfile"/>
              </a:rPr>
              <a:t>eg</a:t>
            </a:r>
            <a:br>
              <a:rPr lang="en-US" sz="3200" b="1" dirty="0">
                <a:latin typeface="Times New Roman" pitchFamily="18" charset="0"/>
                <a:cs typeface="Times New Roman" pitchFamily="18" charset="0"/>
              </a:rPr>
            </a:br>
            <a:endParaRPr lang="en-US" sz="3200" dirty="0">
              <a:latin typeface="Times New Roman" pitchFamily="18" charset="0"/>
              <a:cs typeface="Times New Roman" pitchFamily="18" charset="0"/>
            </a:endParaRPr>
          </a:p>
        </p:txBody>
      </p:sp>
      <p:graphicFrame>
        <p:nvGraphicFramePr>
          <p:cNvPr id="6" name="Content Placeholder 5"/>
          <p:cNvGraphicFramePr>
            <a:graphicFrameLocks noGrp="1"/>
          </p:cNvGraphicFramePr>
          <p:nvPr>
            <p:ph idx="1"/>
          </p:nvPr>
        </p:nvGraphicFramePr>
        <p:xfrm>
          <a:off x="2362200" y="1676400"/>
          <a:ext cx="4572000" cy="1634488"/>
        </p:xfrm>
        <a:graphic>
          <a:graphicData uri="http://schemas.openxmlformats.org/drawingml/2006/table">
            <a:tbl>
              <a:tblPr/>
              <a:tblGrid>
                <a:gridCol w="2286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tblGrid>
              <a:tr h="171450">
                <a:tc>
                  <a:txBody>
                    <a:bodyPr/>
                    <a:lstStyle/>
                    <a:p>
                      <a:r>
                        <a:rPr lang="en-US" sz="2400" b="1">
                          <a:latin typeface="Times New Roman" pitchFamily="18" charset="0"/>
                          <a:cs typeface="Times New Roman" pitchFamily="18" charset="0"/>
                        </a:rPr>
                        <a:t>Operator</a:t>
                      </a:r>
                    </a:p>
                  </a:txBody>
                  <a:tcPr marL="42862" marR="42862" marT="21431" marB="21431" anchor="ctr">
                    <a:lnL>
                      <a:noFill/>
                    </a:lnL>
                    <a:lnR>
                      <a:noFill/>
                    </a:lnR>
                    <a:lnT>
                      <a:noFill/>
                    </a:lnT>
                    <a:lnB>
                      <a:noFill/>
                    </a:lnB>
                  </a:tcPr>
                </a:tc>
                <a:tc>
                  <a:txBody>
                    <a:bodyPr/>
                    <a:lstStyle/>
                    <a:p>
                      <a:r>
                        <a:rPr lang="en-US" sz="2400" b="1" dirty="0">
                          <a:latin typeface="Times New Roman" pitchFamily="18" charset="0"/>
                          <a:cs typeface="Times New Roman" pitchFamily="18" charset="0"/>
                        </a:rPr>
                        <a:t>Description</a:t>
                      </a:r>
                    </a:p>
                  </a:txBody>
                  <a:tcPr marL="42862" marR="42862" marT="21431" marB="21431" anchor="ctr">
                    <a:lnL>
                      <a:noFill/>
                    </a:lnL>
                    <a:lnR>
                      <a:noFill/>
                    </a:lnR>
                    <a:lnT>
                      <a:noFill/>
                    </a:lnT>
                    <a:lnB>
                      <a:noFill/>
                    </a:lnB>
                  </a:tcPr>
                </a:tc>
                <a:extLst>
                  <a:ext uri="{0D108BD9-81ED-4DB2-BD59-A6C34878D82A}">
                    <a16:rowId xmlns:a16="http://schemas.microsoft.com/office/drawing/2014/main" val="10000"/>
                  </a:ext>
                </a:extLst>
              </a:tr>
              <a:tr h="171450">
                <a:tc>
                  <a:txBody>
                    <a:bodyPr/>
                    <a:lstStyle/>
                    <a:p>
                      <a:r>
                        <a:rPr lang="en-US" sz="2400" dirty="0">
                          <a:latin typeface="Times New Roman" pitchFamily="18" charset="0"/>
                          <a:cs typeface="Times New Roman" pitchFamily="18" charset="0"/>
                        </a:rPr>
                        <a:t>&amp;&amp;</a:t>
                      </a:r>
                    </a:p>
                  </a:txBody>
                  <a:tcPr marL="42862" marR="42862" marT="21431" marB="21431" anchor="ctr">
                    <a:lnL>
                      <a:noFill/>
                    </a:lnL>
                    <a:lnR>
                      <a:noFill/>
                    </a:lnR>
                    <a:lnT>
                      <a:noFill/>
                    </a:lnT>
                    <a:lnB>
                      <a:noFill/>
                    </a:lnB>
                  </a:tcPr>
                </a:tc>
                <a:tc>
                  <a:txBody>
                    <a:bodyPr/>
                    <a:lstStyle/>
                    <a:p>
                      <a:r>
                        <a:rPr lang="en-US" sz="2400">
                          <a:latin typeface="Times New Roman" pitchFamily="18" charset="0"/>
                          <a:cs typeface="Times New Roman" pitchFamily="18" charset="0"/>
                        </a:rPr>
                        <a:t>logical and</a:t>
                      </a:r>
                    </a:p>
                  </a:txBody>
                  <a:tcPr marL="42862" marR="42862" marT="21431" marB="21431" anchor="ctr">
                    <a:lnL>
                      <a:noFill/>
                    </a:lnL>
                    <a:lnR>
                      <a:noFill/>
                    </a:lnR>
                    <a:lnT>
                      <a:noFill/>
                    </a:lnT>
                    <a:lnB>
                      <a:noFill/>
                    </a:lnB>
                  </a:tcPr>
                </a:tc>
                <a:extLst>
                  <a:ext uri="{0D108BD9-81ED-4DB2-BD59-A6C34878D82A}">
                    <a16:rowId xmlns:a16="http://schemas.microsoft.com/office/drawing/2014/main" val="10001"/>
                  </a:ext>
                </a:extLst>
              </a:tr>
              <a:tr h="171450">
                <a:tc>
                  <a:txBody>
                    <a:bodyPr/>
                    <a:lstStyle/>
                    <a:p>
                      <a:r>
                        <a:rPr lang="en-US" sz="2400">
                          <a:latin typeface="Times New Roman" pitchFamily="18" charset="0"/>
                          <a:cs typeface="Times New Roman" pitchFamily="18" charset="0"/>
                        </a:rPr>
                        <a:t>||</a:t>
                      </a:r>
                    </a:p>
                  </a:txBody>
                  <a:tcPr marL="42862" marR="42862" marT="21431" marB="21431" anchor="ctr">
                    <a:lnL>
                      <a:noFill/>
                    </a:lnL>
                    <a:lnR>
                      <a:noFill/>
                    </a:lnR>
                    <a:lnT>
                      <a:noFill/>
                    </a:lnT>
                    <a:lnB>
                      <a:noFill/>
                    </a:lnB>
                  </a:tcPr>
                </a:tc>
                <a:tc>
                  <a:txBody>
                    <a:bodyPr/>
                    <a:lstStyle/>
                    <a:p>
                      <a:r>
                        <a:rPr lang="en-US" sz="2400">
                          <a:latin typeface="Times New Roman" pitchFamily="18" charset="0"/>
                          <a:cs typeface="Times New Roman" pitchFamily="18" charset="0"/>
                        </a:rPr>
                        <a:t>logical or</a:t>
                      </a:r>
                    </a:p>
                  </a:txBody>
                  <a:tcPr marL="42862" marR="42862" marT="21431" marB="21431" anchor="ctr">
                    <a:lnL>
                      <a:noFill/>
                    </a:lnL>
                    <a:lnR>
                      <a:noFill/>
                    </a:lnR>
                    <a:lnT>
                      <a:noFill/>
                    </a:lnT>
                    <a:lnB>
                      <a:noFill/>
                    </a:lnB>
                  </a:tcPr>
                </a:tc>
                <a:extLst>
                  <a:ext uri="{0D108BD9-81ED-4DB2-BD59-A6C34878D82A}">
                    <a16:rowId xmlns:a16="http://schemas.microsoft.com/office/drawing/2014/main" val="10002"/>
                  </a:ext>
                </a:extLst>
              </a:tr>
              <a:tr h="171450">
                <a:tc>
                  <a:txBody>
                    <a:bodyPr/>
                    <a:lstStyle/>
                    <a:p>
                      <a:r>
                        <a:rPr lang="en-US" sz="2400">
                          <a:latin typeface="Times New Roman" pitchFamily="18" charset="0"/>
                          <a:cs typeface="Times New Roman" pitchFamily="18" charset="0"/>
                        </a:rPr>
                        <a:t>!</a:t>
                      </a:r>
                    </a:p>
                  </a:txBody>
                  <a:tcPr marL="42862" marR="42862" marT="21431" marB="21431" anchor="ctr">
                    <a:lnL>
                      <a:noFill/>
                    </a:lnL>
                    <a:lnR>
                      <a:noFill/>
                    </a:lnR>
                    <a:lnT>
                      <a:noFill/>
                    </a:lnT>
                    <a:lnB>
                      <a:noFill/>
                    </a:lnB>
                  </a:tcPr>
                </a:tc>
                <a:tc>
                  <a:txBody>
                    <a:bodyPr/>
                    <a:lstStyle/>
                    <a:p>
                      <a:r>
                        <a:rPr lang="en-US" sz="2400" dirty="0">
                          <a:latin typeface="Times New Roman" pitchFamily="18" charset="0"/>
                          <a:cs typeface="Times New Roman" pitchFamily="18" charset="0"/>
                        </a:rPr>
                        <a:t>logical not</a:t>
                      </a:r>
                    </a:p>
                  </a:txBody>
                  <a:tcPr marL="42862" marR="42862" marT="21431" marB="21431" anchor="ctr">
                    <a:lnL>
                      <a:noFill/>
                    </a:lnL>
                    <a:lnR>
                      <a:noFill/>
                    </a:lnR>
                    <a:lnT>
                      <a:noFill/>
                    </a:lnT>
                    <a:lnB>
                      <a:noFill/>
                    </a:lnB>
                  </a:tcPr>
                </a:tc>
                <a:extLst>
                  <a:ext uri="{0D108BD9-81ED-4DB2-BD59-A6C34878D82A}">
                    <a16:rowId xmlns:a16="http://schemas.microsoft.com/office/drawing/2014/main" val="10003"/>
                  </a:ext>
                </a:extLst>
              </a:tr>
            </a:tbl>
          </a:graphicData>
        </a:graphic>
      </p:graphicFrame>
      <p:sp>
        <p:nvSpPr>
          <p:cNvPr id="4" name="Date Placeholder 3"/>
          <p:cNvSpPr>
            <a:spLocks noGrp="1"/>
          </p:cNvSpPr>
          <p:nvPr>
            <p:ph type="dt" sz="half" idx="10"/>
          </p:nvPr>
        </p:nvSpPr>
        <p:spPr/>
        <p:txBody>
          <a:bodyPr/>
          <a:lstStyle/>
          <a:p>
            <a:fld id="{A15FEE45-9CBB-46DC-B4A6-BECA0D84EF23}" type="datetime1">
              <a:rPr lang="en-US" smtClean="0"/>
              <a:pPr/>
              <a:t>2/23/2025</a:t>
            </a:fld>
            <a:endParaRPr lang="en-US"/>
          </a:p>
        </p:txBody>
      </p:sp>
      <p:sp>
        <p:nvSpPr>
          <p:cNvPr id="8" name="Rectangle 7"/>
          <p:cNvSpPr/>
          <p:nvPr/>
        </p:nvSpPr>
        <p:spPr>
          <a:xfrm>
            <a:off x="1752600" y="3581400"/>
            <a:ext cx="4934941" cy="584775"/>
          </a:xfrm>
          <a:prstGeom prst="rect">
            <a:avLst/>
          </a:prstGeom>
        </p:spPr>
        <p:txBody>
          <a:bodyPr wrap="none">
            <a:spAutoFit/>
          </a:bodyPr>
          <a:lstStyle/>
          <a:p>
            <a:r>
              <a:rPr lang="en-US" sz="3200" b="1" dirty="0">
                <a:latin typeface="Times New Roman" pitchFamily="18" charset="0"/>
                <a:cs typeface="Times New Roman" pitchFamily="18" charset="0"/>
              </a:rPr>
              <a:t>JavaScript Type Operators</a:t>
            </a:r>
          </a:p>
        </p:txBody>
      </p:sp>
      <p:graphicFrame>
        <p:nvGraphicFramePr>
          <p:cNvPr id="9" name="Table 8"/>
          <p:cNvGraphicFramePr>
            <a:graphicFrameLocks noGrp="1"/>
          </p:cNvGraphicFramePr>
          <p:nvPr/>
        </p:nvGraphicFramePr>
        <p:xfrm>
          <a:off x="762000" y="4419600"/>
          <a:ext cx="7467600" cy="2103120"/>
        </p:xfrm>
        <a:graphic>
          <a:graphicData uri="http://schemas.openxmlformats.org/drawingml/2006/table">
            <a:tbl>
              <a:tblPr/>
              <a:tblGrid>
                <a:gridCol w="3733800">
                  <a:extLst>
                    <a:ext uri="{9D8B030D-6E8A-4147-A177-3AD203B41FA5}">
                      <a16:colId xmlns:a16="http://schemas.microsoft.com/office/drawing/2014/main" val="20000"/>
                    </a:ext>
                  </a:extLst>
                </a:gridCol>
                <a:gridCol w="3733800">
                  <a:extLst>
                    <a:ext uri="{9D8B030D-6E8A-4147-A177-3AD203B41FA5}">
                      <a16:colId xmlns:a16="http://schemas.microsoft.com/office/drawing/2014/main" val="20001"/>
                    </a:ext>
                  </a:extLst>
                </a:gridCol>
              </a:tblGrid>
              <a:tr h="137160">
                <a:tc>
                  <a:txBody>
                    <a:bodyPr/>
                    <a:lstStyle/>
                    <a:p>
                      <a:r>
                        <a:rPr lang="en-US" sz="2400" b="1" dirty="0">
                          <a:latin typeface="Times New Roman" pitchFamily="18" charset="0"/>
                          <a:cs typeface="Times New Roman" pitchFamily="18" charset="0"/>
                        </a:rPr>
                        <a:t>Operator</a:t>
                      </a:r>
                    </a:p>
                  </a:txBody>
                  <a:tcPr anchor="ctr">
                    <a:lnL>
                      <a:noFill/>
                    </a:lnL>
                    <a:lnR>
                      <a:noFill/>
                    </a:lnR>
                    <a:lnT>
                      <a:noFill/>
                    </a:lnT>
                    <a:lnB>
                      <a:noFill/>
                    </a:lnB>
                  </a:tcPr>
                </a:tc>
                <a:tc>
                  <a:txBody>
                    <a:bodyPr/>
                    <a:lstStyle/>
                    <a:p>
                      <a:r>
                        <a:rPr lang="en-US" sz="2400" b="1" dirty="0">
                          <a:latin typeface="Times New Roman" pitchFamily="18" charset="0"/>
                          <a:cs typeface="Times New Roman" pitchFamily="18" charset="0"/>
                        </a:rPr>
                        <a:t>Description</a:t>
                      </a:r>
                    </a:p>
                  </a:txBody>
                  <a:tcPr anchor="ctr">
                    <a:lnL>
                      <a:noFill/>
                    </a:lnL>
                    <a:lnR>
                      <a:noFill/>
                    </a:lnR>
                    <a:lnT>
                      <a:noFill/>
                    </a:lnT>
                    <a:lnB>
                      <a:noFill/>
                    </a:lnB>
                  </a:tcPr>
                </a:tc>
                <a:extLst>
                  <a:ext uri="{0D108BD9-81ED-4DB2-BD59-A6C34878D82A}">
                    <a16:rowId xmlns:a16="http://schemas.microsoft.com/office/drawing/2014/main" val="10000"/>
                  </a:ext>
                </a:extLst>
              </a:tr>
              <a:tr h="0">
                <a:tc>
                  <a:txBody>
                    <a:bodyPr/>
                    <a:lstStyle/>
                    <a:p>
                      <a:r>
                        <a:rPr lang="en-US" sz="2400">
                          <a:latin typeface="Times New Roman" pitchFamily="18" charset="0"/>
                          <a:cs typeface="Times New Roman" pitchFamily="18" charset="0"/>
                        </a:rPr>
                        <a:t>typeof</a:t>
                      </a:r>
                    </a:p>
                  </a:txBody>
                  <a:tcPr anchor="ctr">
                    <a:lnL>
                      <a:noFill/>
                    </a:lnL>
                    <a:lnR>
                      <a:noFill/>
                    </a:lnR>
                    <a:lnT>
                      <a:noFill/>
                    </a:lnT>
                    <a:lnB>
                      <a:noFill/>
                    </a:lnB>
                  </a:tcPr>
                </a:tc>
                <a:tc>
                  <a:txBody>
                    <a:bodyPr/>
                    <a:lstStyle/>
                    <a:p>
                      <a:r>
                        <a:rPr lang="en-US" sz="2400">
                          <a:latin typeface="Times New Roman" pitchFamily="18" charset="0"/>
                          <a:cs typeface="Times New Roman" pitchFamily="18" charset="0"/>
                        </a:rPr>
                        <a:t>Returns the type of a variable</a:t>
                      </a:r>
                    </a:p>
                  </a:txBody>
                  <a:tcPr anchor="ctr">
                    <a:lnL>
                      <a:noFill/>
                    </a:lnL>
                    <a:lnR>
                      <a:noFill/>
                    </a:lnR>
                    <a:lnT>
                      <a:noFill/>
                    </a:lnT>
                    <a:lnB>
                      <a:noFill/>
                    </a:lnB>
                  </a:tcPr>
                </a:tc>
                <a:extLst>
                  <a:ext uri="{0D108BD9-81ED-4DB2-BD59-A6C34878D82A}">
                    <a16:rowId xmlns:a16="http://schemas.microsoft.com/office/drawing/2014/main" val="10001"/>
                  </a:ext>
                </a:extLst>
              </a:tr>
              <a:tr h="0">
                <a:tc>
                  <a:txBody>
                    <a:bodyPr/>
                    <a:lstStyle/>
                    <a:p>
                      <a:r>
                        <a:rPr lang="en-US" sz="2400">
                          <a:latin typeface="Times New Roman" pitchFamily="18" charset="0"/>
                          <a:cs typeface="Times New Roman" pitchFamily="18" charset="0"/>
                        </a:rPr>
                        <a:t>instanceof</a:t>
                      </a:r>
                    </a:p>
                  </a:txBody>
                  <a:tcPr anchor="ctr">
                    <a:lnL>
                      <a:noFill/>
                    </a:lnL>
                    <a:lnR>
                      <a:noFill/>
                    </a:lnR>
                    <a:lnT>
                      <a:noFill/>
                    </a:lnT>
                    <a:lnB>
                      <a:noFill/>
                    </a:lnB>
                  </a:tcPr>
                </a:tc>
                <a:tc>
                  <a:txBody>
                    <a:bodyPr/>
                    <a:lstStyle/>
                    <a:p>
                      <a:r>
                        <a:rPr lang="en-US" sz="2400" dirty="0">
                          <a:latin typeface="Times New Roman" pitchFamily="18" charset="0"/>
                          <a:cs typeface="Times New Roman" pitchFamily="18" charset="0"/>
                        </a:rPr>
                        <a:t>Returns true if an object is an instance of an object type</a:t>
                      </a:r>
                    </a:p>
                  </a:txBody>
                  <a:tcPr anchor="ctr">
                    <a:lnL>
                      <a:noFill/>
                    </a:lnL>
                    <a:lnR>
                      <a:noFill/>
                    </a:lnR>
                    <a:lnT>
                      <a:noFill/>
                    </a:lnT>
                    <a:lnB>
                      <a:noFill/>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382000" cy="990600"/>
          </a:xfrm>
        </p:spPr>
        <p:txBody>
          <a:bodyPr>
            <a:noAutofit/>
          </a:bodyPr>
          <a:lstStyle/>
          <a:p>
            <a:br>
              <a:rPr lang="en-US" sz="3200" b="1" dirty="0">
                <a:latin typeface="Times New Roman" pitchFamily="18" charset="0"/>
                <a:cs typeface="Times New Roman" pitchFamily="18" charset="0"/>
              </a:rPr>
            </a:br>
            <a:br>
              <a:rPr lang="en-US" sz="3200" b="1" dirty="0">
                <a:latin typeface="Times New Roman" pitchFamily="18" charset="0"/>
                <a:cs typeface="Times New Roman" pitchFamily="18" charset="0"/>
              </a:rPr>
            </a:br>
            <a:br>
              <a:rPr lang="en-US" sz="3200" b="1" dirty="0">
                <a:latin typeface="Times New Roman" pitchFamily="18" charset="0"/>
                <a:cs typeface="Times New Roman" pitchFamily="18" charset="0"/>
              </a:rPr>
            </a:br>
            <a:r>
              <a:rPr lang="en-US" sz="3200" b="1" dirty="0">
                <a:latin typeface="Times New Roman" pitchFamily="18" charset="0"/>
                <a:cs typeface="Times New Roman" pitchFamily="18" charset="0"/>
              </a:rPr>
              <a:t>JavaScript Bitwise Operators</a:t>
            </a:r>
            <a:br>
              <a:rPr lang="en-US" sz="3200" b="1" dirty="0">
                <a:latin typeface="Times New Roman" pitchFamily="18" charset="0"/>
                <a:cs typeface="Times New Roman" pitchFamily="18" charset="0"/>
              </a:rPr>
            </a:br>
            <a:br>
              <a:rPr lang="en-US" sz="3200" b="1" dirty="0">
                <a:latin typeface="Times New Roman" pitchFamily="18" charset="0"/>
                <a:cs typeface="Times New Roman" pitchFamily="18" charset="0"/>
              </a:rPr>
            </a:br>
            <a:br>
              <a:rPr lang="en-US" sz="3200" b="1" dirty="0">
                <a:latin typeface="Times New Roman" pitchFamily="18" charset="0"/>
                <a:cs typeface="Times New Roman" pitchFamily="18" charset="0"/>
              </a:rPr>
            </a:br>
            <a:endParaRPr lang="en-US" sz="32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A15FEE45-9CBB-46DC-B4A6-BECA0D84EF23}" type="datetime1">
              <a:rPr lang="en-US" smtClean="0"/>
              <a:pPr/>
              <a:t>2/23/2025</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582782191"/>
              </p:ext>
            </p:extLst>
          </p:nvPr>
        </p:nvGraphicFramePr>
        <p:xfrm>
          <a:off x="152400" y="1524000"/>
          <a:ext cx="8763001" cy="4083988"/>
        </p:xfrm>
        <a:graphic>
          <a:graphicData uri="http://schemas.openxmlformats.org/drawingml/2006/table">
            <a:tbl>
              <a:tblPr/>
              <a:tblGrid>
                <a:gridCol w="1143000">
                  <a:extLst>
                    <a:ext uri="{9D8B030D-6E8A-4147-A177-3AD203B41FA5}">
                      <a16:colId xmlns:a16="http://schemas.microsoft.com/office/drawing/2014/main" val="20000"/>
                    </a:ext>
                  </a:extLst>
                </a:gridCol>
                <a:gridCol w="1558682">
                  <a:extLst>
                    <a:ext uri="{9D8B030D-6E8A-4147-A177-3AD203B41FA5}">
                      <a16:colId xmlns:a16="http://schemas.microsoft.com/office/drawing/2014/main" val="20001"/>
                    </a:ext>
                  </a:extLst>
                </a:gridCol>
                <a:gridCol w="1722649">
                  <a:extLst>
                    <a:ext uri="{9D8B030D-6E8A-4147-A177-3AD203B41FA5}">
                      <a16:colId xmlns:a16="http://schemas.microsoft.com/office/drawing/2014/main" val="20002"/>
                    </a:ext>
                  </a:extLst>
                </a:gridCol>
                <a:gridCol w="1722649">
                  <a:extLst>
                    <a:ext uri="{9D8B030D-6E8A-4147-A177-3AD203B41FA5}">
                      <a16:colId xmlns:a16="http://schemas.microsoft.com/office/drawing/2014/main" val="20003"/>
                    </a:ext>
                  </a:extLst>
                </a:gridCol>
                <a:gridCol w="1320620">
                  <a:extLst>
                    <a:ext uri="{9D8B030D-6E8A-4147-A177-3AD203B41FA5}">
                      <a16:colId xmlns:a16="http://schemas.microsoft.com/office/drawing/2014/main" val="20004"/>
                    </a:ext>
                  </a:extLst>
                </a:gridCol>
                <a:gridCol w="1295401">
                  <a:extLst>
                    <a:ext uri="{9D8B030D-6E8A-4147-A177-3AD203B41FA5}">
                      <a16:colId xmlns:a16="http://schemas.microsoft.com/office/drawing/2014/main" val="20005"/>
                    </a:ext>
                  </a:extLst>
                </a:gridCol>
              </a:tblGrid>
              <a:tr h="532984">
                <a:tc>
                  <a:txBody>
                    <a:bodyPr/>
                    <a:lstStyle/>
                    <a:p>
                      <a:r>
                        <a:rPr lang="en-US" sz="2000" b="1" dirty="0">
                          <a:latin typeface="Times New Roman" pitchFamily="18" charset="0"/>
                          <a:cs typeface="Times New Roman" pitchFamily="18" charset="0"/>
                        </a:rPr>
                        <a:t>Operator</a:t>
                      </a:r>
                    </a:p>
                  </a:txBody>
                  <a:tcPr marL="33311" marR="33311" marT="16656" marB="16656" anchor="ctr">
                    <a:lnL>
                      <a:noFill/>
                    </a:lnL>
                    <a:lnR>
                      <a:noFill/>
                    </a:lnR>
                    <a:lnT>
                      <a:noFill/>
                    </a:lnT>
                    <a:lnB>
                      <a:noFill/>
                    </a:lnB>
                  </a:tcPr>
                </a:tc>
                <a:tc>
                  <a:txBody>
                    <a:bodyPr/>
                    <a:lstStyle/>
                    <a:p>
                      <a:r>
                        <a:rPr lang="en-US" sz="2000" b="1">
                          <a:latin typeface="Times New Roman" pitchFamily="18" charset="0"/>
                          <a:cs typeface="Times New Roman" pitchFamily="18" charset="0"/>
                        </a:rPr>
                        <a:t>Description</a:t>
                      </a:r>
                    </a:p>
                  </a:txBody>
                  <a:tcPr marL="33311" marR="33311" marT="16656" marB="16656" anchor="ctr">
                    <a:lnL>
                      <a:noFill/>
                    </a:lnL>
                    <a:lnR>
                      <a:noFill/>
                    </a:lnR>
                    <a:lnT>
                      <a:noFill/>
                    </a:lnT>
                    <a:lnB>
                      <a:noFill/>
                    </a:lnB>
                  </a:tcPr>
                </a:tc>
                <a:tc>
                  <a:txBody>
                    <a:bodyPr/>
                    <a:lstStyle/>
                    <a:p>
                      <a:r>
                        <a:rPr lang="en-US" sz="2000" b="1">
                          <a:latin typeface="Times New Roman" pitchFamily="18" charset="0"/>
                          <a:cs typeface="Times New Roman" pitchFamily="18" charset="0"/>
                        </a:rPr>
                        <a:t>Example</a:t>
                      </a:r>
                    </a:p>
                  </a:txBody>
                  <a:tcPr marL="33311" marR="33311" marT="16656" marB="16656" anchor="ctr">
                    <a:lnL>
                      <a:noFill/>
                    </a:lnL>
                    <a:lnR>
                      <a:noFill/>
                    </a:lnR>
                    <a:lnT>
                      <a:noFill/>
                    </a:lnT>
                    <a:lnB>
                      <a:noFill/>
                    </a:lnB>
                  </a:tcPr>
                </a:tc>
                <a:tc>
                  <a:txBody>
                    <a:bodyPr/>
                    <a:lstStyle/>
                    <a:p>
                      <a:r>
                        <a:rPr lang="en-US" sz="2000" b="1">
                          <a:latin typeface="Times New Roman" pitchFamily="18" charset="0"/>
                          <a:cs typeface="Times New Roman" pitchFamily="18" charset="0"/>
                        </a:rPr>
                        <a:t>Same as</a:t>
                      </a:r>
                    </a:p>
                  </a:txBody>
                  <a:tcPr marL="33311" marR="33311" marT="16656" marB="16656" anchor="ctr">
                    <a:lnL>
                      <a:noFill/>
                    </a:lnL>
                    <a:lnR>
                      <a:noFill/>
                    </a:lnR>
                    <a:lnT>
                      <a:noFill/>
                    </a:lnT>
                    <a:lnB>
                      <a:noFill/>
                    </a:lnB>
                  </a:tcPr>
                </a:tc>
                <a:tc>
                  <a:txBody>
                    <a:bodyPr/>
                    <a:lstStyle/>
                    <a:p>
                      <a:r>
                        <a:rPr lang="en-US" sz="2000" b="1" dirty="0">
                          <a:latin typeface="Times New Roman" pitchFamily="18" charset="0"/>
                          <a:cs typeface="Times New Roman" pitchFamily="18" charset="0"/>
                        </a:rPr>
                        <a:t>Result</a:t>
                      </a:r>
                    </a:p>
                  </a:txBody>
                  <a:tcPr marL="33311" marR="33311" marT="16656" marB="16656" anchor="ctr">
                    <a:lnL>
                      <a:noFill/>
                    </a:lnL>
                    <a:lnR>
                      <a:noFill/>
                    </a:lnR>
                    <a:lnT>
                      <a:noFill/>
                    </a:lnT>
                    <a:lnB>
                      <a:noFill/>
                    </a:lnB>
                  </a:tcPr>
                </a:tc>
                <a:tc>
                  <a:txBody>
                    <a:bodyPr/>
                    <a:lstStyle/>
                    <a:p>
                      <a:r>
                        <a:rPr lang="en-US" sz="2000" b="1" dirty="0">
                          <a:latin typeface="Times New Roman" pitchFamily="18" charset="0"/>
                          <a:cs typeface="Times New Roman" pitchFamily="18" charset="0"/>
                        </a:rPr>
                        <a:t>Decimal</a:t>
                      </a:r>
                    </a:p>
                  </a:txBody>
                  <a:tcPr marL="33311" marR="33311" marT="16656" marB="16656" anchor="ctr">
                    <a:lnL>
                      <a:noFill/>
                    </a:lnL>
                    <a:lnR>
                      <a:noFill/>
                    </a:lnR>
                    <a:lnT>
                      <a:noFill/>
                    </a:lnT>
                    <a:lnB>
                      <a:noFill/>
                    </a:lnB>
                  </a:tcPr>
                </a:tc>
                <a:extLst>
                  <a:ext uri="{0D108BD9-81ED-4DB2-BD59-A6C34878D82A}">
                    <a16:rowId xmlns:a16="http://schemas.microsoft.com/office/drawing/2014/main" val="10000"/>
                  </a:ext>
                </a:extLst>
              </a:tr>
              <a:tr h="333115">
                <a:tc>
                  <a:txBody>
                    <a:bodyPr/>
                    <a:lstStyle/>
                    <a:p>
                      <a:r>
                        <a:rPr lang="en-US" sz="2000">
                          <a:latin typeface="Times New Roman" pitchFamily="18" charset="0"/>
                          <a:cs typeface="Times New Roman" pitchFamily="18" charset="0"/>
                        </a:rPr>
                        <a:t>&amp;</a:t>
                      </a:r>
                    </a:p>
                  </a:txBody>
                  <a:tcPr marL="33311" marR="33311" marT="16656" marB="16656" anchor="ctr">
                    <a:lnL>
                      <a:noFill/>
                    </a:lnL>
                    <a:lnR>
                      <a:noFill/>
                    </a:lnR>
                    <a:lnT>
                      <a:noFill/>
                    </a:lnT>
                    <a:lnB>
                      <a:noFill/>
                    </a:lnB>
                  </a:tcPr>
                </a:tc>
                <a:tc>
                  <a:txBody>
                    <a:bodyPr/>
                    <a:lstStyle/>
                    <a:p>
                      <a:r>
                        <a:rPr lang="en-US" sz="2000">
                          <a:latin typeface="Times New Roman" pitchFamily="18" charset="0"/>
                          <a:cs typeface="Times New Roman" pitchFamily="18" charset="0"/>
                        </a:rPr>
                        <a:t>AND</a:t>
                      </a:r>
                    </a:p>
                  </a:txBody>
                  <a:tcPr marL="33311" marR="33311" marT="16656" marB="16656" anchor="ctr">
                    <a:lnL>
                      <a:noFill/>
                    </a:lnL>
                    <a:lnR>
                      <a:noFill/>
                    </a:lnR>
                    <a:lnT>
                      <a:noFill/>
                    </a:lnT>
                    <a:lnB>
                      <a:noFill/>
                    </a:lnB>
                  </a:tcPr>
                </a:tc>
                <a:tc>
                  <a:txBody>
                    <a:bodyPr/>
                    <a:lstStyle/>
                    <a:p>
                      <a:r>
                        <a:rPr lang="en-US" sz="2000">
                          <a:latin typeface="Times New Roman" pitchFamily="18" charset="0"/>
                          <a:cs typeface="Times New Roman" pitchFamily="18" charset="0"/>
                        </a:rPr>
                        <a:t>5 &amp; 1</a:t>
                      </a:r>
                    </a:p>
                  </a:txBody>
                  <a:tcPr marL="33311" marR="33311" marT="16656" marB="16656" anchor="ctr">
                    <a:lnL>
                      <a:noFill/>
                    </a:lnL>
                    <a:lnR>
                      <a:noFill/>
                    </a:lnR>
                    <a:lnT>
                      <a:noFill/>
                    </a:lnT>
                    <a:lnB>
                      <a:noFill/>
                    </a:lnB>
                  </a:tcPr>
                </a:tc>
                <a:tc>
                  <a:txBody>
                    <a:bodyPr/>
                    <a:lstStyle/>
                    <a:p>
                      <a:r>
                        <a:rPr lang="en-US" sz="2000">
                          <a:latin typeface="Times New Roman" pitchFamily="18" charset="0"/>
                          <a:cs typeface="Times New Roman" pitchFamily="18" charset="0"/>
                        </a:rPr>
                        <a:t>0101 &amp; 0001</a:t>
                      </a:r>
                    </a:p>
                  </a:txBody>
                  <a:tcPr marL="33311" marR="33311" marT="16656" marB="16656" anchor="ctr">
                    <a:lnL>
                      <a:noFill/>
                    </a:lnL>
                    <a:lnR>
                      <a:noFill/>
                    </a:lnR>
                    <a:lnT>
                      <a:noFill/>
                    </a:lnT>
                    <a:lnB>
                      <a:noFill/>
                    </a:lnB>
                  </a:tcPr>
                </a:tc>
                <a:tc>
                  <a:txBody>
                    <a:bodyPr/>
                    <a:lstStyle/>
                    <a:p>
                      <a:r>
                        <a:rPr lang="en-US" sz="2000">
                          <a:latin typeface="Times New Roman" pitchFamily="18" charset="0"/>
                          <a:cs typeface="Times New Roman" pitchFamily="18" charset="0"/>
                        </a:rPr>
                        <a:t>0001</a:t>
                      </a:r>
                    </a:p>
                  </a:txBody>
                  <a:tcPr marL="33311" marR="33311" marT="16656" marB="16656" anchor="ctr">
                    <a:lnL>
                      <a:noFill/>
                    </a:lnL>
                    <a:lnR>
                      <a:noFill/>
                    </a:lnR>
                    <a:lnT>
                      <a:noFill/>
                    </a:lnT>
                    <a:lnB>
                      <a:noFill/>
                    </a:lnB>
                  </a:tcPr>
                </a:tc>
                <a:tc>
                  <a:txBody>
                    <a:bodyPr/>
                    <a:lstStyle/>
                    <a:p>
                      <a:r>
                        <a:rPr lang="en-US" sz="2000">
                          <a:latin typeface="Times New Roman" pitchFamily="18" charset="0"/>
                          <a:cs typeface="Times New Roman" pitchFamily="18" charset="0"/>
                        </a:rPr>
                        <a:t> 1</a:t>
                      </a:r>
                    </a:p>
                  </a:txBody>
                  <a:tcPr marL="33311" marR="33311" marT="16656" marB="16656" anchor="ctr">
                    <a:lnL>
                      <a:noFill/>
                    </a:lnL>
                    <a:lnR>
                      <a:noFill/>
                    </a:lnR>
                    <a:lnT>
                      <a:noFill/>
                    </a:lnT>
                    <a:lnB>
                      <a:noFill/>
                    </a:lnB>
                  </a:tcPr>
                </a:tc>
                <a:extLst>
                  <a:ext uri="{0D108BD9-81ED-4DB2-BD59-A6C34878D82A}">
                    <a16:rowId xmlns:a16="http://schemas.microsoft.com/office/drawing/2014/main" val="10001"/>
                  </a:ext>
                </a:extLst>
              </a:tr>
              <a:tr h="333115">
                <a:tc>
                  <a:txBody>
                    <a:bodyPr/>
                    <a:lstStyle/>
                    <a:p>
                      <a:r>
                        <a:rPr lang="en-US" sz="2000" dirty="0">
                          <a:latin typeface="Times New Roman" pitchFamily="18" charset="0"/>
                          <a:cs typeface="Times New Roman" pitchFamily="18" charset="0"/>
                        </a:rPr>
                        <a:t>|</a:t>
                      </a:r>
                    </a:p>
                  </a:txBody>
                  <a:tcPr marL="33311" marR="33311" marT="16656" marB="16656" anchor="ctr">
                    <a:lnL>
                      <a:noFill/>
                    </a:lnL>
                    <a:lnR>
                      <a:noFill/>
                    </a:lnR>
                    <a:lnT>
                      <a:noFill/>
                    </a:lnT>
                    <a:lnB>
                      <a:noFill/>
                    </a:lnB>
                  </a:tcPr>
                </a:tc>
                <a:tc>
                  <a:txBody>
                    <a:bodyPr/>
                    <a:lstStyle/>
                    <a:p>
                      <a:r>
                        <a:rPr lang="en-US" sz="2000">
                          <a:latin typeface="Times New Roman" pitchFamily="18" charset="0"/>
                          <a:cs typeface="Times New Roman" pitchFamily="18" charset="0"/>
                        </a:rPr>
                        <a:t>OR</a:t>
                      </a:r>
                    </a:p>
                  </a:txBody>
                  <a:tcPr marL="33311" marR="33311" marT="16656" marB="16656" anchor="ctr">
                    <a:lnL>
                      <a:noFill/>
                    </a:lnL>
                    <a:lnR>
                      <a:noFill/>
                    </a:lnR>
                    <a:lnT>
                      <a:noFill/>
                    </a:lnT>
                    <a:lnB>
                      <a:noFill/>
                    </a:lnB>
                  </a:tcPr>
                </a:tc>
                <a:tc>
                  <a:txBody>
                    <a:bodyPr/>
                    <a:lstStyle/>
                    <a:p>
                      <a:r>
                        <a:rPr lang="en-US" sz="2000">
                          <a:latin typeface="Times New Roman" pitchFamily="18" charset="0"/>
                          <a:cs typeface="Times New Roman" pitchFamily="18" charset="0"/>
                        </a:rPr>
                        <a:t>5 | 1</a:t>
                      </a:r>
                    </a:p>
                  </a:txBody>
                  <a:tcPr marL="33311" marR="33311" marT="16656" marB="16656" anchor="ctr">
                    <a:lnL>
                      <a:noFill/>
                    </a:lnL>
                    <a:lnR>
                      <a:noFill/>
                    </a:lnR>
                    <a:lnT>
                      <a:noFill/>
                    </a:lnT>
                    <a:lnB>
                      <a:noFill/>
                    </a:lnB>
                  </a:tcPr>
                </a:tc>
                <a:tc>
                  <a:txBody>
                    <a:bodyPr/>
                    <a:lstStyle/>
                    <a:p>
                      <a:r>
                        <a:rPr lang="en-US" sz="2000">
                          <a:latin typeface="Times New Roman" pitchFamily="18" charset="0"/>
                          <a:cs typeface="Times New Roman" pitchFamily="18" charset="0"/>
                        </a:rPr>
                        <a:t>0101 | 0001</a:t>
                      </a:r>
                    </a:p>
                  </a:txBody>
                  <a:tcPr marL="33311" marR="33311" marT="16656" marB="16656" anchor="ctr">
                    <a:lnL>
                      <a:noFill/>
                    </a:lnL>
                    <a:lnR>
                      <a:noFill/>
                    </a:lnR>
                    <a:lnT>
                      <a:noFill/>
                    </a:lnT>
                    <a:lnB>
                      <a:noFill/>
                    </a:lnB>
                  </a:tcPr>
                </a:tc>
                <a:tc>
                  <a:txBody>
                    <a:bodyPr/>
                    <a:lstStyle/>
                    <a:p>
                      <a:r>
                        <a:rPr lang="en-US" sz="2000">
                          <a:latin typeface="Times New Roman" pitchFamily="18" charset="0"/>
                          <a:cs typeface="Times New Roman" pitchFamily="18" charset="0"/>
                        </a:rPr>
                        <a:t>0101</a:t>
                      </a:r>
                    </a:p>
                  </a:txBody>
                  <a:tcPr marL="33311" marR="33311" marT="16656" marB="16656" anchor="ctr">
                    <a:lnL>
                      <a:noFill/>
                    </a:lnL>
                    <a:lnR>
                      <a:noFill/>
                    </a:lnR>
                    <a:lnT>
                      <a:noFill/>
                    </a:lnT>
                    <a:lnB>
                      <a:noFill/>
                    </a:lnB>
                  </a:tcPr>
                </a:tc>
                <a:tc>
                  <a:txBody>
                    <a:bodyPr/>
                    <a:lstStyle/>
                    <a:p>
                      <a:r>
                        <a:rPr lang="en-US" sz="2000">
                          <a:latin typeface="Times New Roman" pitchFamily="18" charset="0"/>
                          <a:cs typeface="Times New Roman" pitchFamily="18" charset="0"/>
                        </a:rPr>
                        <a:t> 5</a:t>
                      </a:r>
                    </a:p>
                  </a:txBody>
                  <a:tcPr marL="33311" marR="33311" marT="16656" marB="16656" anchor="ctr">
                    <a:lnL>
                      <a:noFill/>
                    </a:lnL>
                    <a:lnR>
                      <a:noFill/>
                    </a:lnR>
                    <a:lnT>
                      <a:noFill/>
                    </a:lnT>
                    <a:lnB>
                      <a:noFill/>
                    </a:lnB>
                  </a:tcPr>
                </a:tc>
                <a:extLst>
                  <a:ext uri="{0D108BD9-81ED-4DB2-BD59-A6C34878D82A}">
                    <a16:rowId xmlns:a16="http://schemas.microsoft.com/office/drawing/2014/main" val="10002"/>
                  </a:ext>
                </a:extLst>
              </a:tr>
              <a:tr h="333115">
                <a:tc>
                  <a:txBody>
                    <a:bodyPr/>
                    <a:lstStyle/>
                    <a:p>
                      <a:r>
                        <a:rPr lang="en-US" sz="2000">
                          <a:latin typeface="Times New Roman" pitchFamily="18" charset="0"/>
                          <a:cs typeface="Times New Roman" pitchFamily="18" charset="0"/>
                        </a:rPr>
                        <a:t>~</a:t>
                      </a:r>
                    </a:p>
                  </a:txBody>
                  <a:tcPr marL="33311" marR="33311" marT="16656" marB="16656" anchor="ctr">
                    <a:lnL>
                      <a:noFill/>
                    </a:lnL>
                    <a:lnR>
                      <a:noFill/>
                    </a:lnR>
                    <a:lnT>
                      <a:noFill/>
                    </a:lnT>
                    <a:lnB>
                      <a:noFill/>
                    </a:lnB>
                  </a:tcPr>
                </a:tc>
                <a:tc>
                  <a:txBody>
                    <a:bodyPr/>
                    <a:lstStyle/>
                    <a:p>
                      <a:r>
                        <a:rPr lang="en-US" sz="2000">
                          <a:latin typeface="Times New Roman" pitchFamily="18" charset="0"/>
                          <a:cs typeface="Times New Roman" pitchFamily="18" charset="0"/>
                        </a:rPr>
                        <a:t>NOT</a:t>
                      </a:r>
                    </a:p>
                  </a:txBody>
                  <a:tcPr marL="33311" marR="33311" marT="16656" marB="16656" anchor="ctr">
                    <a:lnL>
                      <a:noFill/>
                    </a:lnL>
                    <a:lnR>
                      <a:noFill/>
                    </a:lnR>
                    <a:lnT>
                      <a:noFill/>
                    </a:lnT>
                    <a:lnB>
                      <a:noFill/>
                    </a:lnB>
                  </a:tcPr>
                </a:tc>
                <a:tc>
                  <a:txBody>
                    <a:bodyPr/>
                    <a:lstStyle/>
                    <a:p>
                      <a:r>
                        <a:rPr lang="en-US" sz="2000">
                          <a:latin typeface="Times New Roman" pitchFamily="18" charset="0"/>
                          <a:cs typeface="Times New Roman" pitchFamily="18" charset="0"/>
                        </a:rPr>
                        <a:t>~ 5</a:t>
                      </a:r>
                    </a:p>
                  </a:txBody>
                  <a:tcPr marL="33311" marR="33311" marT="16656" marB="16656" anchor="ctr">
                    <a:lnL>
                      <a:noFill/>
                    </a:lnL>
                    <a:lnR>
                      <a:noFill/>
                    </a:lnR>
                    <a:lnT>
                      <a:noFill/>
                    </a:lnT>
                    <a:lnB>
                      <a:noFill/>
                    </a:lnB>
                  </a:tcPr>
                </a:tc>
                <a:tc>
                  <a:txBody>
                    <a:bodyPr/>
                    <a:lstStyle/>
                    <a:p>
                      <a:r>
                        <a:rPr lang="en-US" sz="2000">
                          <a:latin typeface="Times New Roman" pitchFamily="18" charset="0"/>
                          <a:cs typeface="Times New Roman" pitchFamily="18" charset="0"/>
                        </a:rPr>
                        <a:t> ~0101</a:t>
                      </a:r>
                    </a:p>
                  </a:txBody>
                  <a:tcPr marL="33311" marR="33311" marT="16656" marB="16656" anchor="ctr">
                    <a:lnL>
                      <a:noFill/>
                    </a:lnL>
                    <a:lnR>
                      <a:noFill/>
                    </a:lnR>
                    <a:lnT>
                      <a:noFill/>
                    </a:lnT>
                    <a:lnB>
                      <a:noFill/>
                    </a:lnB>
                  </a:tcPr>
                </a:tc>
                <a:tc>
                  <a:txBody>
                    <a:bodyPr/>
                    <a:lstStyle/>
                    <a:p>
                      <a:r>
                        <a:rPr lang="en-US" sz="2000">
                          <a:latin typeface="Times New Roman" pitchFamily="18" charset="0"/>
                          <a:cs typeface="Times New Roman" pitchFamily="18" charset="0"/>
                        </a:rPr>
                        <a:t>1010</a:t>
                      </a:r>
                    </a:p>
                  </a:txBody>
                  <a:tcPr marL="33311" marR="33311" marT="16656" marB="16656" anchor="ctr">
                    <a:lnL>
                      <a:noFill/>
                    </a:lnL>
                    <a:lnR>
                      <a:noFill/>
                    </a:lnR>
                    <a:lnT>
                      <a:noFill/>
                    </a:lnT>
                    <a:lnB>
                      <a:noFill/>
                    </a:lnB>
                  </a:tcPr>
                </a:tc>
                <a:tc>
                  <a:txBody>
                    <a:bodyPr/>
                    <a:lstStyle/>
                    <a:p>
                      <a:r>
                        <a:rPr lang="en-US" sz="2000">
                          <a:latin typeface="Times New Roman" pitchFamily="18" charset="0"/>
                          <a:cs typeface="Times New Roman" pitchFamily="18" charset="0"/>
                        </a:rPr>
                        <a:t> 10</a:t>
                      </a:r>
                    </a:p>
                  </a:txBody>
                  <a:tcPr marL="33311" marR="33311" marT="16656" marB="16656" anchor="ctr">
                    <a:lnL>
                      <a:noFill/>
                    </a:lnL>
                    <a:lnR>
                      <a:noFill/>
                    </a:lnR>
                    <a:lnT>
                      <a:noFill/>
                    </a:lnT>
                    <a:lnB>
                      <a:noFill/>
                    </a:lnB>
                  </a:tcPr>
                </a:tc>
                <a:extLst>
                  <a:ext uri="{0D108BD9-81ED-4DB2-BD59-A6C34878D82A}">
                    <a16:rowId xmlns:a16="http://schemas.microsoft.com/office/drawing/2014/main" val="10003"/>
                  </a:ext>
                </a:extLst>
              </a:tr>
              <a:tr h="333115">
                <a:tc>
                  <a:txBody>
                    <a:bodyPr/>
                    <a:lstStyle/>
                    <a:p>
                      <a:r>
                        <a:rPr lang="en-US" sz="2000">
                          <a:latin typeface="Times New Roman" pitchFamily="18" charset="0"/>
                          <a:cs typeface="Times New Roman" pitchFamily="18" charset="0"/>
                        </a:rPr>
                        <a:t>^</a:t>
                      </a:r>
                    </a:p>
                  </a:txBody>
                  <a:tcPr marL="33311" marR="33311" marT="16656" marB="16656" anchor="ctr">
                    <a:lnL>
                      <a:noFill/>
                    </a:lnL>
                    <a:lnR>
                      <a:noFill/>
                    </a:lnR>
                    <a:lnT>
                      <a:noFill/>
                    </a:lnT>
                    <a:lnB>
                      <a:noFill/>
                    </a:lnB>
                  </a:tcPr>
                </a:tc>
                <a:tc>
                  <a:txBody>
                    <a:bodyPr/>
                    <a:lstStyle/>
                    <a:p>
                      <a:r>
                        <a:rPr lang="en-US" sz="2000">
                          <a:latin typeface="Times New Roman" pitchFamily="18" charset="0"/>
                          <a:cs typeface="Times New Roman" pitchFamily="18" charset="0"/>
                        </a:rPr>
                        <a:t>XOR</a:t>
                      </a:r>
                    </a:p>
                  </a:txBody>
                  <a:tcPr marL="33311" marR="33311" marT="16656" marB="16656" anchor="ctr">
                    <a:lnL>
                      <a:noFill/>
                    </a:lnL>
                    <a:lnR>
                      <a:noFill/>
                    </a:lnR>
                    <a:lnT>
                      <a:noFill/>
                    </a:lnT>
                    <a:lnB>
                      <a:noFill/>
                    </a:lnB>
                  </a:tcPr>
                </a:tc>
                <a:tc>
                  <a:txBody>
                    <a:bodyPr/>
                    <a:lstStyle/>
                    <a:p>
                      <a:r>
                        <a:rPr lang="en-US" sz="2000">
                          <a:latin typeface="Times New Roman" pitchFamily="18" charset="0"/>
                          <a:cs typeface="Times New Roman" pitchFamily="18" charset="0"/>
                        </a:rPr>
                        <a:t>5 ^ 1</a:t>
                      </a:r>
                    </a:p>
                  </a:txBody>
                  <a:tcPr marL="33311" marR="33311" marT="16656" marB="16656" anchor="ctr">
                    <a:lnL>
                      <a:noFill/>
                    </a:lnL>
                    <a:lnR>
                      <a:noFill/>
                    </a:lnR>
                    <a:lnT>
                      <a:noFill/>
                    </a:lnT>
                    <a:lnB>
                      <a:noFill/>
                    </a:lnB>
                  </a:tcPr>
                </a:tc>
                <a:tc>
                  <a:txBody>
                    <a:bodyPr/>
                    <a:lstStyle/>
                    <a:p>
                      <a:r>
                        <a:rPr lang="en-US" sz="2000">
                          <a:latin typeface="Times New Roman" pitchFamily="18" charset="0"/>
                          <a:cs typeface="Times New Roman" pitchFamily="18" charset="0"/>
                        </a:rPr>
                        <a:t>0101 ^ 0001</a:t>
                      </a:r>
                    </a:p>
                  </a:txBody>
                  <a:tcPr marL="33311" marR="33311" marT="16656" marB="16656" anchor="ctr">
                    <a:lnL>
                      <a:noFill/>
                    </a:lnL>
                    <a:lnR>
                      <a:noFill/>
                    </a:lnR>
                    <a:lnT>
                      <a:noFill/>
                    </a:lnT>
                    <a:lnB>
                      <a:noFill/>
                    </a:lnB>
                  </a:tcPr>
                </a:tc>
                <a:tc>
                  <a:txBody>
                    <a:bodyPr/>
                    <a:lstStyle/>
                    <a:p>
                      <a:r>
                        <a:rPr lang="en-US" sz="2000">
                          <a:latin typeface="Times New Roman" pitchFamily="18" charset="0"/>
                          <a:cs typeface="Times New Roman" pitchFamily="18" charset="0"/>
                        </a:rPr>
                        <a:t>0100</a:t>
                      </a:r>
                    </a:p>
                  </a:txBody>
                  <a:tcPr marL="33311" marR="33311" marT="16656" marB="16656" anchor="ctr">
                    <a:lnL>
                      <a:noFill/>
                    </a:lnL>
                    <a:lnR>
                      <a:noFill/>
                    </a:lnR>
                    <a:lnT>
                      <a:noFill/>
                    </a:lnT>
                    <a:lnB>
                      <a:noFill/>
                    </a:lnB>
                  </a:tcPr>
                </a:tc>
                <a:tc>
                  <a:txBody>
                    <a:bodyPr/>
                    <a:lstStyle/>
                    <a:p>
                      <a:r>
                        <a:rPr lang="en-US" sz="2000">
                          <a:latin typeface="Times New Roman" pitchFamily="18" charset="0"/>
                          <a:cs typeface="Times New Roman" pitchFamily="18" charset="0"/>
                        </a:rPr>
                        <a:t> 4</a:t>
                      </a:r>
                    </a:p>
                  </a:txBody>
                  <a:tcPr marL="33311" marR="33311" marT="16656" marB="16656" anchor="ctr">
                    <a:lnL>
                      <a:noFill/>
                    </a:lnL>
                    <a:lnR>
                      <a:noFill/>
                    </a:lnR>
                    <a:lnT>
                      <a:noFill/>
                    </a:lnT>
                    <a:lnB>
                      <a:noFill/>
                    </a:lnB>
                  </a:tcPr>
                </a:tc>
                <a:extLst>
                  <a:ext uri="{0D108BD9-81ED-4DB2-BD59-A6C34878D82A}">
                    <a16:rowId xmlns:a16="http://schemas.microsoft.com/office/drawing/2014/main" val="10004"/>
                  </a:ext>
                </a:extLst>
              </a:tr>
              <a:tr h="732852">
                <a:tc>
                  <a:txBody>
                    <a:bodyPr/>
                    <a:lstStyle/>
                    <a:p>
                      <a:r>
                        <a:rPr lang="en-US" sz="2000">
                          <a:latin typeface="Times New Roman" pitchFamily="18" charset="0"/>
                          <a:cs typeface="Times New Roman" pitchFamily="18" charset="0"/>
                        </a:rPr>
                        <a:t>&lt;&lt;</a:t>
                      </a:r>
                    </a:p>
                  </a:txBody>
                  <a:tcPr marL="33311" marR="33311" marT="16656" marB="16656" anchor="ctr">
                    <a:lnL>
                      <a:noFill/>
                    </a:lnL>
                    <a:lnR>
                      <a:noFill/>
                    </a:lnR>
                    <a:lnT>
                      <a:noFill/>
                    </a:lnT>
                    <a:lnB>
                      <a:noFill/>
                    </a:lnB>
                  </a:tcPr>
                </a:tc>
                <a:tc>
                  <a:txBody>
                    <a:bodyPr/>
                    <a:lstStyle/>
                    <a:p>
                      <a:r>
                        <a:rPr lang="en-US" sz="2000">
                          <a:latin typeface="Times New Roman" pitchFamily="18" charset="0"/>
                          <a:cs typeface="Times New Roman" pitchFamily="18" charset="0"/>
                        </a:rPr>
                        <a:t>Zero Fill Left Shift</a:t>
                      </a:r>
                      <a:endParaRPr lang="en-US" sz="2000" dirty="0">
                        <a:latin typeface="Times New Roman" pitchFamily="18" charset="0"/>
                        <a:cs typeface="Times New Roman" pitchFamily="18" charset="0"/>
                      </a:endParaRPr>
                    </a:p>
                  </a:txBody>
                  <a:tcPr marL="33311" marR="33311" marT="16656" marB="16656" anchor="ctr">
                    <a:lnL>
                      <a:noFill/>
                    </a:lnL>
                    <a:lnR>
                      <a:noFill/>
                    </a:lnR>
                    <a:lnT>
                      <a:noFill/>
                    </a:lnT>
                    <a:lnB>
                      <a:noFill/>
                    </a:lnB>
                  </a:tcPr>
                </a:tc>
                <a:tc>
                  <a:txBody>
                    <a:bodyPr/>
                    <a:lstStyle/>
                    <a:p>
                      <a:r>
                        <a:rPr lang="en-US" sz="2000">
                          <a:latin typeface="Times New Roman" pitchFamily="18" charset="0"/>
                          <a:cs typeface="Times New Roman" pitchFamily="18" charset="0"/>
                        </a:rPr>
                        <a:t>5 &lt;&lt; 1</a:t>
                      </a:r>
                    </a:p>
                  </a:txBody>
                  <a:tcPr marL="33311" marR="33311" marT="16656" marB="16656" anchor="ctr">
                    <a:lnL>
                      <a:noFill/>
                    </a:lnL>
                    <a:lnR>
                      <a:noFill/>
                    </a:lnR>
                    <a:lnT>
                      <a:noFill/>
                    </a:lnT>
                    <a:lnB>
                      <a:noFill/>
                    </a:lnB>
                  </a:tcPr>
                </a:tc>
                <a:tc>
                  <a:txBody>
                    <a:bodyPr/>
                    <a:lstStyle/>
                    <a:p>
                      <a:r>
                        <a:rPr lang="en-US" sz="2000">
                          <a:latin typeface="Times New Roman" pitchFamily="18" charset="0"/>
                          <a:cs typeface="Times New Roman" pitchFamily="18" charset="0"/>
                        </a:rPr>
                        <a:t>0101 &lt;&lt; 1</a:t>
                      </a:r>
                    </a:p>
                  </a:txBody>
                  <a:tcPr marL="33311" marR="33311" marT="16656" marB="16656" anchor="ctr">
                    <a:lnL>
                      <a:noFill/>
                    </a:lnL>
                    <a:lnR>
                      <a:noFill/>
                    </a:lnR>
                    <a:lnT>
                      <a:noFill/>
                    </a:lnT>
                    <a:lnB>
                      <a:noFill/>
                    </a:lnB>
                  </a:tcPr>
                </a:tc>
                <a:tc>
                  <a:txBody>
                    <a:bodyPr/>
                    <a:lstStyle/>
                    <a:p>
                      <a:r>
                        <a:rPr lang="en-US" sz="2000">
                          <a:latin typeface="Times New Roman" pitchFamily="18" charset="0"/>
                          <a:cs typeface="Times New Roman" pitchFamily="18" charset="0"/>
                        </a:rPr>
                        <a:t>1010</a:t>
                      </a:r>
                    </a:p>
                  </a:txBody>
                  <a:tcPr marL="33311" marR="33311" marT="16656" marB="16656" anchor="ctr">
                    <a:lnL>
                      <a:noFill/>
                    </a:lnL>
                    <a:lnR>
                      <a:noFill/>
                    </a:lnR>
                    <a:lnT>
                      <a:noFill/>
                    </a:lnT>
                    <a:lnB>
                      <a:noFill/>
                    </a:lnB>
                  </a:tcPr>
                </a:tc>
                <a:tc>
                  <a:txBody>
                    <a:bodyPr/>
                    <a:lstStyle/>
                    <a:p>
                      <a:r>
                        <a:rPr lang="en-US" sz="2000">
                          <a:latin typeface="Times New Roman" pitchFamily="18" charset="0"/>
                          <a:cs typeface="Times New Roman" pitchFamily="18" charset="0"/>
                        </a:rPr>
                        <a:t> 10</a:t>
                      </a:r>
                    </a:p>
                  </a:txBody>
                  <a:tcPr marL="33311" marR="33311" marT="16656" marB="16656" anchor="ctr">
                    <a:lnL>
                      <a:noFill/>
                    </a:lnL>
                    <a:lnR>
                      <a:noFill/>
                    </a:lnR>
                    <a:lnT>
                      <a:noFill/>
                    </a:lnT>
                    <a:lnB>
                      <a:noFill/>
                    </a:lnB>
                  </a:tcPr>
                </a:tc>
                <a:extLst>
                  <a:ext uri="{0D108BD9-81ED-4DB2-BD59-A6C34878D82A}">
                    <a16:rowId xmlns:a16="http://schemas.microsoft.com/office/drawing/2014/main" val="10005"/>
                  </a:ext>
                </a:extLst>
              </a:tr>
              <a:tr h="732852">
                <a:tc>
                  <a:txBody>
                    <a:bodyPr/>
                    <a:lstStyle/>
                    <a:p>
                      <a:r>
                        <a:rPr lang="en-US" sz="2000">
                          <a:latin typeface="Times New Roman" pitchFamily="18" charset="0"/>
                          <a:cs typeface="Times New Roman" pitchFamily="18" charset="0"/>
                        </a:rPr>
                        <a:t>&gt;&gt;</a:t>
                      </a:r>
                    </a:p>
                  </a:txBody>
                  <a:tcPr marL="33311" marR="33311" marT="16656" marB="16656" anchor="ctr">
                    <a:lnL>
                      <a:noFill/>
                    </a:lnL>
                    <a:lnR>
                      <a:noFill/>
                    </a:lnR>
                    <a:lnT>
                      <a:noFill/>
                    </a:lnT>
                    <a:lnB>
                      <a:noFill/>
                    </a:lnB>
                  </a:tcPr>
                </a:tc>
                <a:tc>
                  <a:txBody>
                    <a:bodyPr/>
                    <a:lstStyle/>
                    <a:p>
                      <a:r>
                        <a:rPr lang="en-US" sz="2000" dirty="0">
                          <a:latin typeface="Times New Roman" pitchFamily="18" charset="0"/>
                          <a:cs typeface="Times New Roman" pitchFamily="18" charset="0"/>
                        </a:rPr>
                        <a:t>Signed Right Shift</a:t>
                      </a:r>
                    </a:p>
                  </a:txBody>
                  <a:tcPr marL="33311" marR="33311" marT="16656" marB="16656" anchor="ctr">
                    <a:lnL>
                      <a:noFill/>
                    </a:lnL>
                    <a:lnR>
                      <a:noFill/>
                    </a:lnR>
                    <a:lnT>
                      <a:noFill/>
                    </a:lnT>
                    <a:lnB>
                      <a:noFill/>
                    </a:lnB>
                  </a:tcPr>
                </a:tc>
                <a:tc>
                  <a:txBody>
                    <a:bodyPr/>
                    <a:lstStyle/>
                    <a:p>
                      <a:r>
                        <a:rPr lang="en-US" sz="2000">
                          <a:latin typeface="Times New Roman" pitchFamily="18" charset="0"/>
                          <a:cs typeface="Times New Roman" pitchFamily="18" charset="0"/>
                        </a:rPr>
                        <a:t>5 &gt;&gt; 1</a:t>
                      </a:r>
                    </a:p>
                  </a:txBody>
                  <a:tcPr marL="33311" marR="33311" marT="16656" marB="16656" anchor="ctr">
                    <a:lnL>
                      <a:noFill/>
                    </a:lnL>
                    <a:lnR>
                      <a:noFill/>
                    </a:lnR>
                    <a:lnT>
                      <a:noFill/>
                    </a:lnT>
                    <a:lnB>
                      <a:noFill/>
                    </a:lnB>
                  </a:tcPr>
                </a:tc>
                <a:tc>
                  <a:txBody>
                    <a:bodyPr/>
                    <a:lstStyle/>
                    <a:p>
                      <a:r>
                        <a:rPr lang="en-US" sz="2000">
                          <a:latin typeface="Times New Roman" pitchFamily="18" charset="0"/>
                          <a:cs typeface="Times New Roman" pitchFamily="18" charset="0"/>
                        </a:rPr>
                        <a:t>0101 &gt;&gt; 1</a:t>
                      </a:r>
                    </a:p>
                  </a:txBody>
                  <a:tcPr marL="33311" marR="33311" marT="16656" marB="16656" anchor="ctr">
                    <a:lnL>
                      <a:noFill/>
                    </a:lnL>
                    <a:lnR>
                      <a:noFill/>
                    </a:lnR>
                    <a:lnT>
                      <a:noFill/>
                    </a:lnT>
                    <a:lnB>
                      <a:noFill/>
                    </a:lnB>
                  </a:tcPr>
                </a:tc>
                <a:tc>
                  <a:txBody>
                    <a:bodyPr/>
                    <a:lstStyle/>
                    <a:p>
                      <a:r>
                        <a:rPr lang="en-US" sz="2000">
                          <a:latin typeface="Times New Roman" pitchFamily="18" charset="0"/>
                          <a:cs typeface="Times New Roman" pitchFamily="18" charset="0"/>
                        </a:rPr>
                        <a:t>0010</a:t>
                      </a:r>
                    </a:p>
                  </a:txBody>
                  <a:tcPr marL="33311" marR="33311" marT="16656" marB="16656" anchor="ctr">
                    <a:lnL>
                      <a:noFill/>
                    </a:lnL>
                    <a:lnR>
                      <a:noFill/>
                    </a:lnR>
                    <a:lnT>
                      <a:noFill/>
                    </a:lnT>
                    <a:lnB>
                      <a:noFill/>
                    </a:lnB>
                  </a:tcPr>
                </a:tc>
                <a:tc>
                  <a:txBody>
                    <a:bodyPr/>
                    <a:lstStyle/>
                    <a:p>
                      <a:r>
                        <a:rPr lang="en-US" sz="2000">
                          <a:latin typeface="Times New Roman" pitchFamily="18" charset="0"/>
                          <a:cs typeface="Times New Roman" pitchFamily="18" charset="0"/>
                        </a:rPr>
                        <a:t>  2</a:t>
                      </a:r>
                    </a:p>
                  </a:txBody>
                  <a:tcPr marL="33311" marR="33311" marT="16656" marB="16656" anchor="ctr">
                    <a:lnL>
                      <a:noFill/>
                    </a:lnL>
                    <a:lnR>
                      <a:noFill/>
                    </a:lnR>
                    <a:lnT>
                      <a:noFill/>
                    </a:lnT>
                    <a:lnB>
                      <a:noFill/>
                    </a:lnB>
                  </a:tcPr>
                </a:tc>
                <a:extLst>
                  <a:ext uri="{0D108BD9-81ED-4DB2-BD59-A6C34878D82A}">
                    <a16:rowId xmlns:a16="http://schemas.microsoft.com/office/drawing/2014/main" val="10006"/>
                  </a:ext>
                </a:extLst>
              </a:tr>
              <a:tr h="732852">
                <a:tc>
                  <a:txBody>
                    <a:bodyPr/>
                    <a:lstStyle/>
                    <a:p>
                      <a:r>
                        <a:rPr lang="en-US" sz="2000">
                          <a:latin typeface="Times New Roman" pitchFamily="18" charset="0"/>
                          <a:cs typeface="Times New Roman" pitchFamily="18" charset="0"/>
                        </a:rPr>
                        <a:t>&gt;&gt;&gt;</a:t>
                      </a:r>
                    </a:p>
                  </a:txBody>
                  <a:tcPr marL="33311" marR="33311" marT="16656" marB="16656" anchor="ctr">
                    <a:lnL>
                      <a:noFill/>
                    </a:lnL>
                    <a:lnR>
                      <a:noFill/>
                    </a:lnR>
                    <a:lnT>
                      <a:noFill/>
                    </a:lnT>
                    <a:lnB>
                      <a:noFill/>
                    </a:lnB>
                  </a:tcPr>
                </a:tc>
                <a:tc>
                  <a:txBody>
                    <a:bodyPr/>
                    <a:lstStyle/>
                    <a:p>
                      <a:r>
                        <a:rPr lang="en-US" sz="2000" dirty="0">
                          <a:latin typeface="Times New Roman" pitchFamily="18" charset="0"/>
                          <a:cs typeface="Times New Roman" pitchFamily="18" charset="0"/>
                        </a:rPr>
                        <a:t>Zero Fill Right shift</a:t>
                      </a:r>
                    </a:p>
                  </a:txBody>
                  <a:tcPr marL="33311" marR="33311" marT="16656" marB="16656" anchor="ctr">
                    <a:lnL>
                      <a:noFill/>
                    </a:lnL>
                    <a:lnR>
                      <a:noFill/>
                    </a:lnR>
                    <a:lnT>
                      <a:noFill/>
                    </a:lnT>
                    <a:lnB>
                      <a:noFill/>
                    </a:lnB>
                  </a:tcPr>
                </a:tc>
                <a:tc>
                  <a:txBody>
                    <a:bodyPr/>
                    <a:lstStyle/>
                    <a:p>
                      <a:r>
                        <a:rPr lang="en-US" sz="2000">
                          <a:latin typeface="Times New Roman" pitchFamily="18" charset="0"/>
                          <a:cs typeface="Times New Roman" pitchFamily="18" charset="0"/>
                        </a:rPr>
                        <a:t>5 &gt;&gt;&gt; 1</a:t>
                      </a:r>
                    </a:p>
                  </a:txBody>
                  <a:tcPr marL="33311" marR="33311" marT="16656" marB="16656" anchor="ctr">
                    <a:lnL>
                      <a:noFill/>
                    </a:lnL>
                    <a:lnR>
                      <a:noFill/>
                    </a:lnR>
                    <a:lnT>
                      <a:noFill/>
                    </a:lnT>
                    <a:lnB>
                      <a:noFill/>
                    </a:lnB>
                  </a:tcPr>
                </a:tc>
                <a:tc>
                  <a:txBody>
                    <a:bodyPr/>
                    <a:lstStyle/>
                    <a:p>
                      <a:r>
                        <a:rPr lang="en-US" sz="2000">
                          <a:latin typeface="Times New Roman" pitchFamily="18" charset="0"/>
                          <a:cs typeface="Times New Roman" pitchFamily="18" charset="0"/>
                        </a:rPr>
                        <a:t>0101 &gt;&gt;&gt; 1</a:t>
                      </a:r>
                    </a:p>
                  </a:txBody>
                  <a:tcPr marL="33311" marR="33311" marT="16656" marB="16656" anchor="ctr">
                    <a:lnL>
                      <a:noFill/>
                    </a:lnL>
                    <a:lnR>
                      <a:noFill/>
                    </a:lnR>
                    <a:lnT>
                      <a:noFill/>
                    </a:lnT>
                    <a:lnB>
                      <a:noFill/>
                    </a:lnB>
                  </a:tcPr>
                </a:tc>
                <a:tc>
                  <a:txBody>
                    <a:bodyPr/>
                    <a:lstStyle/>
                    <a:p>
                      <a:r>
                        <a:rPr lang="en-US" sz="2000">
                          <a:latin typeface="Times New Roman" pitchFamily="18" charset="0"/>
                          <a:cs typeface="Times New Roman" pitchFamily="18" charset="0"/>
                        </a:rPr>
                        <a:t>0010</a:t>
                      </a:r>
                    </a:p>
                  </a:txBody>
                  <a:tcPr marL="33311" marR="33311" marT="16656" marB="16656" anchor="ctr">
                    <a:lnL>
                      <a:noFill/>
                    </a:lnL>
                    <a:lnR>
                      <a:noFill/>
                    </a:lnR>
                    <a:lnT>
                      <a:noFill/>
                    </a:lnT>
                    <a:lnB>
                      <a:noFill/>
                    </a:lnB>
                  </a:tcPr>
                </a:tc>
                <a:tc>
                  <a:txBody>
                    <a:bodyPr/>
                    <a:lstStyle/>
                    <a:p>
                      <a:r>
                        <a:rPr lang="en-US" sz="2000" dirty="0">
                          <a:latin typeface="Times New Roman" pitchFamily="18" charset="0"/>
                          <a:cs typeface="Times New Roman" pitchFamily="18" charset="0"/>
                        </a:rPr>
                        <a:t>  2</a:t>
                      </a:r>
                    </a:p>
                  </a:txBody>
                  <a:tcPr marL="33311" marR="33311" marT="16656" marB="16656" anchor="ctr">
                    <a:lnL>
                      <a:noFill/>
                    </a:lnL>
                    <a:lnR>
                      <a:noFill/>
                    </a:lnR>
                    <a:lnT>
                      <a:noFill/>
                    </a:lnT>
                    <a:lnB>
                      <a:noFill/>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82000" cy="1143000"/>
          </a:xfrm>
        </p:spPr>
        <p:txBody>
          <a:bodyPr>
            <a:noAutofit/>
          </a:bodyPr>
          <a:lstStyle/>
          <a:p>
            <a:r>
              <a:rPr lang="en-US" sz="3600" b="1" dirty="0">
                <a:latin typeface="Times New Roman" pitchFamily="18" charset="0"/>
                <a:cs typeface="Times New Roman" pitchFamily="18" charset="0"/>
              </a:rPr>
              <a:t>Strings</a:t>
            </a:r>
            <a:br>
              <a:rPr lang="en-US" sz="3600" b="1" dirty="0">
                <a:latin typeface="Times New Roman" pitchFamily="18" charset="0"/>
                <a:cs typeface="Times New Roman" pitchFamily="18" charset="0"/>
              </a:rPr>
            </a:br>
            <a:r>
              <a:rPr lang="en-US" sz="3600" b="1" dirty="0" err="1">
                <a:latin typeface="Times New Roman" pitchFamily="18" charset="0"/>
                <a:cs typeface="Times New Roman" pitchFamily="18" charset="0"/>
                <a:hlinkClick r:id="rId2" action="ppaction://hlinkfile"/>
              </a:rPr>
              <a:t>eg</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304800" y="1524000"/>
            <a:ext cx="8458200" cy="4876800"/>
          </a:xfrm>
        </p:spPr>
        <p:txBody>
          <a:bodyPr>
            <a:noAutofit/>
          </a:bodyPr>
          <a:lstStyle/>
          <a:p>
            <a:pPr marL="914400" lvl="1" indent="-457200">
              <a:buFont typeface="Arial" pitchFamily="34" charset="0"/>
              <a:buChar char="•"/>
            </a:pPr>
            <a:r>
              <a:rPr lang="en-US" sz="2400" dirty="0">
                <a:latin typeface="Times New Roman" pitchFamily="18" charset="0"/>
                <a:cs typeface="Times New Roman" pitchFamily="18" charset="0"/>
              </a:rPr>
              <a:t>“String in JavaScript is wrapped in single or double quotes.”</a:t>
            </a:r>
          </a:p>
          <a:p>
            <a:pPr marL="914400" lvl="1" indent="-457200">
              <a:buFont typeface="Arial" pitchFamily="34" charset="0"/>
              <a:buChar char="•"/>
            </a:pPr>
            <a:endParaRPr lang="en-US" sz="2400" dirty="0">
              <a:latin typeface="Times New Roman" pitchFamily="18" charset="0"/>
              <a:cs typeface="Times New Roman" pitchFamily="18" charset="0"/>
            </a:endParaRPr>
          </a:p>
          <a:p>
            <a:pPr marL="914400" lvl="1" indent="-457200">
              <a:buFont typeface="Arial" pitchFamily="34" charset="0"/>
              <a:buChar char="•"/>
            </a:pPr>
            <a:r>
              <a:rPr lang="pt-BR" sz="2400" dirty="0">
                <a:latin typeface="Times New Roman" pitchFamily="18" charset="0"/>
                <a:cs typeface="Times New Roman" pitchFamily="18" charset="0"/>
              </a:rPr>
              <a:t>var carname = "Volvo XC60";  // Double quotes</a:t>
            </a:r>
            <a:br>
              <a:rPr lang="pt-BR" sz="2400" dirty="0">
                <a:latin typeface="Times New Roman" pitchFamily="18" charset="0"/>
                <a:cs typeface="Times New Roman" pitchFamily="18" charset="0"/>
              </a:rPr>
            </a:br>
            <a:r>
              <a:rPr lang="pt-BR" sz="2400" dirty="0">
                <a:latin typeface="Times New Roman" pitchFamily="18" charset="0"/>
                <a:cs typeface="Times New Roman" pitchFamily="18" charset="0"/>
              </a:rPr>
              <a:t>var carname = 'Volvo XC60';  // Single quotes</a:t>
            </a:r>
          </a:p>
          <a:p>
            <a:pPr marL="914400" lvl="1" indent="-457200">
              <a:buFont typeface="Arial" pitchFamily="34" charset="0"/>
              <a:buChar char="•"/>
            </a:pPr>
            <a:endParaRPr lang="pt-BR"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String Length</a:t>
            </a:r>
          </a:p>
          <a:p>
            <a:r>
              <a:rPr lang="en-US" sz="2400" dirty="0">
                <a:latin typeface="Times New Roman" pitchFamily="18" charset="0"/>
                <a:cs typeface="Times New Roman" pitchFamily="18" charset="0"/>
              </a:rPr>
              <a:t>The length of a string is found in the built in property </a:t>
            </a:r>
            <a:r>
              <a:rPr lang="en-US" sz="2400" b="1" dirty="0">
                <a:latin typeface="Times New Roman" pitchFamily="18" charset="0"/>
                <a:cs typeface="Times New Roman" pitchFamily="18" charset="0"/>
              </a:rPr>
              <a:t>length</a:t>
            </a:r>
            <a:r>
              <a:rPr lang="en-US" sz="2400" dirty="0">
                <a:latin typeface="Times New Roman" pitchFamily="18" charset="0"/>
                <a:cs typeface="Times New Roman" pitchFamily="18" charset="0"/>
              </a:rPr>
              <a:t>:</a:t>
            </a:r>
          </a:p>
          <a:p>
            <a:pPr marL="914400" lvl="1" indent="-457200">
              <a:buFont typeface="Arial" pitchFamily="34" charset="0"/>
              <a:buChar char="•"/>
            </a:pPr>
            <a:r>
              <a:rPr lang="en-US" sz="2400" dirty="0" err="1">
                <a:latin typeface="Times New Roman" pitchFamily="18" charset="0"/>
                <a:cs typeface="Times New Roman" pitchFamily="18" charset="0"/>
              </a:rPr>
              <a:t>Eg</a:t>
            </a:r>
            <a:r>
              <a:rPr lang="en-US" sz="2400" dirty="0">
                <a:latin typeface="Times New Roman" pitchFamily="18" charset="0"/>
                <a:cs typeface="Times New Roman" pitchFamily="18" charset="0"/>
              </a:rPr>
              <a:t>:</a:t>
            </a:r>
          </a:p>
          <a:p>
            <a:pPr marL="914400" lvl="1" indent="-457200">
              <a:buFont typeface="Arial" pitchFamily="34" charset="0"/>
              <a:buChar char="•"/>
            </a:pPr>
            <a:r>
              <a:rPr lang="en-US" sz="2400" dirty="0" err="1">
                <a:latin typeface="Times New Roman" pitchFamily="18" charset="0"/>
                <a:cs typeface="Times New Roman" pitchFamily="18" charset="0"/>
              </a:rPr>
              <a:t>var</a:t>
            </a:r>
            <a:r>
              <a:rPr lang="en-US" sz="2400" dirty="0">
                <a:latin typeface="Times New Roman" pitchFamily="18" charset="0"/>
                <a:cs typeface="Times New Roman" pitchFamily="18" charset="0"/>
              </a:rPr>
              <a:t> txt = "ABCDEFGHIJKLMNOPQRSTUVWXYZ";</a:t>
            </a:r>
            <a:br>
              <a:rPr lang="en-US" sz="2400" dirty="0">
                <a:latin typeface="Times New Roman" pitchFamily="18" charset="0"/>
                <a:cs typeface="Times New Roman" pitchFamily="18" charset="0"/>
              </a:rPr>
            </a:br>
            <a:r>
              <a:rPr lang="en-US" sz="2400" dirty="0" err="1">
                <a:latin typeface="Times New Roman" pitchFamily="18" charset="0"/>
                <a:cs typeface="Times New Roman" pitchFamily="18" charset="0"/>
              </a:rPr>
              <a:t>var</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sln</a:t>
            </a:r>
            <a:r>
              <a:rPr lang="en-US" sz="2400" dirty="0">
                <a:latin typeface="Times New Roman" pitchFamily="18" charset="0"/>
                <a:cs typeface="Times New Roman" pitchFamily="18" charset="0"/>
              </a:rPr>
              <a:t> = </a:t>
            </a:r>
            <a:r>
              <a:rPr lang="en-US" sz="2400" dirty="0" err="1">
                <a:latin typeface="Times New Roman" pitchFamily="18" charset="0"/>
                <a:cs typeface="Times New Roman" pitchFamily="18" charset="0"/>
              </a:rPr>
              <a:t>txt.length</a:t>
            </a:r>
            <a:r>
              <a:rPr lang="en-US" sz="2400" dirty="0">
                <a:latin typeface="Times New Roman" pitchFamily="18" charset="0"/>
                <a:cs typeface="Times New Roman" pitchFamily="18" charset="0"/>
              </a:rPr>
              <a:t>; </a:t>
            </a:r>
          </a:p>
        </p:txBody>
      </p:sp>
      <p:sp>
        <p:nvSpPr>
          <p:cNvPr id="4" name="Date Placeholder 3"/>
          <p:cNvSpPr>
            <a:spLocks noGrp="1"/>
          </p:cNvSpPr>
          <p:nvPr>
            <p:ph type="dt" sz="half" idx="10"/>
          </p:nvPr>
        </p:nvSpPr>
        <p:spPr/>
        <p:txBody>
          <a:bodyPr/>
          <a:lstStyle/>
          <a:p>
            <a:fld id="{A15FEE45-9CBB-46DC-B4A6-BECA0D84EF23}" type="datetime1">
              <a:rPr lang="en-US" smtClean="0"/>
              <a:pPr/>
              <a:t>2/23/2025</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82000" cy="685800"/>
          </a:xfrm>
        </p:spPr>
        <p:txBody>
          <a:bodyPr>
            <a:noAutofit/>
          </a:bodyPr>
          <a:lstStyle/>
          <a:p>
            <a:r>
              <a:rPr lang="en-US" sz="3600" b="1" dirty="0">
                <a:latin typeface="Times New Roman" pitchFamily="18" charset="0"/>
                <a:cs typeface="Times New Roman" pitchFamily="18" charset="0"/>
              </a:rPr>
              <a:t>Strings</a:t>
            </a:r>
            <a:br>
              <a:rPr lang="en-US" sz="3600" b="1" dirty="0">
                <a:latin typeface="Times New Roman" pitchFamily="18" charset="0"/>
                <a:cs typeface="Times New Roman" pitchFamily="18" charset="0"/>
              </a:rPr>
            </a:br>
            <a:r>
              <a:rPr lang="en-US" sz="3600" b="1" dirty="0" err="1">
                <a:latin typeface="Times New Roman" pitchFamily="18" charset="0"/>
                <a:cs typeface="Times New Roman" pitchFamily="18" charset="0"/>
                <a:hlinkClick r:id="rId2" action="ppaction://hlinkfile"/>
              </a:rPr>
              <a:t>eg</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381000" y="1219200"/>
            <a:ext cx="8458200" cy="2971800"/>
          </a:xfrm>
        </p:spPr>
        <p:txBody>
          <a:bodyPr>
            <a:noAutofit/>
          </a:bodyPr>
          <a:lstStyle/>
          <a:p>
            <a:pPr algn="just"/>
            <a:r>
              <a:rPr lang="en-US" sz="2400" dirty="0">
                <a:latin typeface="Times New Roman" pitchFamily="18" charset="0"/>
                <a:cs typeface="Times New Roman" pitchFamily="18" charset="0"/>
              </a:rPr>
              <a:t>Because strings must be written within quotes, JavaScript will misunderstand this string:</a:t>
            </a:r>
          </a:p>
          <a:p>
            <a:pPr algn="just"/>
            <a:endParaRPr lang="en-US" sz="2400" dirty="0">
              <a:latin typeface="Times New Roman" pitchFamily="18" charset="0"/>
              <a:cs typeface="Times New Roman" pitchFamily="18" charset="0"/>
            </a:endParaRPr>
          </a:p>
          <a:p>
            <a:pPr algn="just"/>
            <a:r>
              <a:rPr lang="en-US" sz="2400" dirty="0" err="1">
                <a:latin typeface="Times New Roman" pitchFamily="18" charset="0"/>
                <a:cs typeface="Times New Roman" pitchFamily="18" charset="0"/>
              </a:rPr>
              <a:t>var</a:t>
            </a:r>
            <a:r>
              <a:rPr lang="en-US" sz="2400" dirty="0">
                <a:latin typeface="Times New Roman" pitchFamily="18" charset="0"/>
                <a:cs typeface="Times New Roman" pitchFamily="18" charset="0"/>
              </a:rPr>
              <a:t> x = "We are the so-called "Vikings" from the north.";</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The backslash (\) escape character turns special characters into string characters:</a:t>
            </a:r>
          </a:p>
        </p:txBody>
      </p:sp>
      <p:sp>
        <p:nvSpPr>
          <p:cNvPr id="4" name="Date Placeholder 3"/>
          <p:cNvSpPr>
            <a:spLocks noGrp="1"/>
          </p:cNvSpPr>
          <p:nvPr>
            <p:ph type="dt" sz="half" idx="10"/>
          </p:nvPr>
        </p:nvSpPr>
        <p:spPr/>
        <p:txBody>
          <a:bodyPr/>
          <a:lstStyle/>
          <a:p>
            <a:fld id="{A15FEE45-9CBB-46DC-B4A6-BECA0D84EF23}" type="datetime1">
              <a:rPr lang="en-US" smtClean="0"/>
              <a:pPr/>
              <a:t>2/23/2025</a:t>
            </a:fld>
            <a:endParaRPr lang="en-US"/>
          </a:p>
        </p:txBody>
      </p:sp>
      <p:graphicFrame>
        <p:nvGraphicFramePr>
          <p:cNvPr id="5" name="Table 4"/>
          <p:cNvGraphicFramePr>
            <a:graphicFrameLocks noGrp="1"/>
          </p:cNvGraphicFramePr>
          <p:nvPr/>
        </p:nvGraphicFramePr>
        <p:xfrm>
          <a:off x="1752600" y="4419600"/>
          <a:ext cx="6096000" cy="1645920"/>
        </p:xfrm>
        <a:graphic>
          <a:graphicData uri="http://schemas.openxmlformats.org/drawingml/2006/table">
            <a:tbl>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0">
                <a:tc>
                  <a:txBody>
                    <a:bodyPr/>
                    <a:lstStyle/>
                    <a:p>
                      <a:r>
                        <a:rPr lang="en-US" sz="2400" b="1" dirty="0">
                          <a:latin typeface="Times New Roman" pitchFamily="18" charset="0"/>
                          <a:cs typeface="Times New Roman" pitchFamily="18" charset="0"/>
                        </a:rPr>
                        <a:t>Code</a:t>
                      </a:r>
                    </a:p>
                  </a:txBody>
                  <a:tcPr anchor="ctr">
                    <a:lnL>
                      <a:noFill/>
                    </a:lnL>
                    <a:lnR>
                      <a:noFill/>
                    </a:lnR>
                    <a:lnT>
                      <a:noFill/>
                    </a:lnT>
                    <a:lnB>
                      <a:noFill/>
                    </a:lnB>
                  </a:tcPr>
                </a:tc>
                <a:tc>
                  <a:txBody>
                    <a:bodyPr/>
                    <a:lstStyle/>
                    <a:p>
                      <a:r>
                        <a:rPr lang="en-US" sz="2400" b="1">
                          <a:latin typeface="Times New Roman" pitchFamily="18" charset="0"/>
                          <a:cs typeface="Times New Roman" pitchFamily="18" charset="0"/>
                        </a:rPr>
                        <a:t>Result</a:t>
                      </a:r>
                    </a:p>
                  </a:txBody>
                  <a:tcPr anchor="ctr">
                    <a:lnL>
                      <a:noFill/>
                    </a:lnL>
                    <a:lnR>
                      <a:noFill/>
                    </a:lnR>
                    <a:lnT>
                      <a:noFill/>
                    </a:lnT>
                    <a:lnB>
                      <a:noFill/>
                    </a:lnB>
                  </a:tcPr>
                </a:tc>
                <a:tc>
                  <a:txBody>
                    <a:bodyPr/>
                    <a:lstStyle/>
                    <a:p>
                      <a:r>
                        <a:rPr lang="en-US" sz="2400" b="1" dirty="0">
                          <a:latin typeface="Times New Roman" pitchFamily="18" charset="0"/>
                          <a:cs typeface="Times New Roman" pitchFamily="18" charset="0"/>
                        </a:rPr>
                        <a:t>Description</a:t>
                      </a:r>
                    </a:p>
                  </a:txBody>
                  <a:tcPr anchor="ctr">
                    <a:lnL>
                      <a:noFill/>
                    </a:lnL>
                    <a:lnR>
                      <a:noFill/>
                    </a:lnR>
                    <a:lnT>
                      <a:noFill/>
                    </a:lnT>
                    <a:lnB>
                      <a:noFill/>
                    </a:lnB>
                  </a:tcPr>
                </a:tc>
                <a:extLst>
                  <a:ext uri="{0D108BD9-81ED-4DB2-BD59-A6C34878D82A}">
                    <a16:rowId xmlns:a16="http://schemas.microsoft.com/office/drawing/2014/main" val="10000"/>
                  </a:ext>
                </a:extLst>
              </a:tr>
              <a:tr h="0">
                <a:tc>
                  <a:txBody>
                    <a:bodyPr/>
                    <a:lstStyle/>
                    <a:p>
                      <a:r>
                        <a:rPr lang="en-US" sz="2000">
                          <a:latin typeface="Times New Roman" pitchFamily="18" charset="0"/>
                          <a:cs typeface="Times New Roman" pitchFamily="18" charset="0"/>
                        </a:rPr>
                        <a:t>\'</a:t>
                      </a:r>
                    </a:p>
                  </a:txBody>
                  <a:tcPr anchor="ctr">
                    <a:lnL>
                      <a:noFill/>
                    </a:lnL>
                    <a:lnR>
                      <a:noFill/>
                    </a:lnR>
                    <a:lnT>
                      <a:noFill/>
                    </a:lnT>
                    <a:lnB>
                      <a:noFill/>
                    </a:lnB>
                  </a:tcPr>
                </a:tc>
                <a:tc>
                  <a:txBody>
                    <a:bodyPr/>
                    <a:lstStyle/>
                    <a:p>
                      <a:r>
                        <a:rPr lang="en-US" sz="2000">
                          <a:latin typeface="Times New Roman" pitchFamily="18" charset="0"/>
                          <a:cs typeface="Times New Roman" pitchFamily="18" charset="0"/>
                        </a:rPr>
                        <a:t>'</a:t>
                      </a:r>
                    </a:p>
                  </a:txBody>
                  <a:tcPr anchor="ctr">
                    <a:lnL>
                      <a:noFill/>
                    </a:lnL>
                    <a:lnR>
                      <a:noFill/>
                    </a:lnR>
                    <a:lnT>
                      <a:noFill/>
                    </a:lnT>
                    <a:lnB>
                      <a:noFill/>
                    </a:lnB>
                  </a:tcPr>
                </a:tc>
                <a:tc>
                  <a:txBody>
                    <a:bodyPr/>
                    <a:lstStyle/>
                    <a:p>
                      <a:r>
                        <a:rPr lang="en-US" sz="2000" dirty="0">
                          <a:latin typeface="Times New Roman" pitchFamily="18" charset="0"/>
                          <a:cs typeface="Times New Roman" pitchFamily="18" charset="0"/>
                        </a:rPr>
                        <a:t>Single quote</a:t>
                      </a:r>
                    </a:p>
                  </a:txBody>
                  <a:tcPr anchor="ctr">
                    <a:lnL>
                      <a:noFill/>
                    </a:lnL>
                    <a:lnR>
                      <a:noFill/>
                    </a:lnR>
                    <a:lnT>
                      <a:noFill/>
                    </a:lnT>
                    <a:lnB>
                      <a:noFill/>
                    </a:lnB>
                  </a:tcPr>
                </a:tc>
                <a:extLst>
                  <a:ext uri="{0D108BD9-81ED-4DB2-BD59-A6C34878D82A}">
                    <a16:rowId xmlns:a16="http://schemas.microsoft.com/office/drawing/2014/main" val="10001"/>
                  </a:ext>
                </a:extLst>
              </a:tr>
              <a:tr h="0">
                <a:tc>
                  <a:txBody>
                    <a:bodyPr/>
                    <a:lstStyle/>
                    <a:p>
                      <a:r>
                        <a:rPr lang="en-US" sz="2000">
                          <a:latin typeface="Times New Roman" pitchFamily="18" charset="0"/>
                          <a:cs typeface="Times New Roman" pitchFamily="18" charset="0"/>
                        </a:rPr>
                        <a:t>\"</a:t>
                      </a:r>
                    </a:p>
                  </a:txBody>
                  <a:tcPr anchor="ctr">
                    <a:lnL>
                      <a:noFill/>
                    </a:lnL>
                    <a:lnR>
                      <a:noFill/>
                    </a:lnR>
                    <a:lnT>
                      <a:noFill/>
                    </a:lnT>
                    <a:lnB>
                      <a:noFill/>
                    </a:lnB>
                  </a:tcPr>
                </a:tc>
                <a:tc>
                  <a:txBody>
                    <a:bodyPr/>
                    <a:lstStyle/>
                    <a:p>
                      <a:r>
                        <a:rPr lang="en-US" sz="2000">
                          <a:latin typeface="Times New Roman" pitchFamily="18" charset="0"/>
                          <a:cs typeface="Times New Roman" pitchFamily="18" charset="0"/>
                        </a:rPr>
                        <a:t>"</a:t>
                      </a:r>
                    </a:p>
                  </a:txBody>
                  <a:tcPr anchor="ctr">
                    <a:lnL>
                      <a:noFill/>
                    </a:lnL>
                    <a:lnR>
                      <a:noFill/>
                    </a:lnR>
                    <a:lnT>
                      <a:noFill/>
                    </a:lnT>
                    <a:lnB>
                      <a:noFill/>
                    </a:lnB>
                  </a:tcPr>
                </a:tc>
                <a:tc>
                  <a:txBody>
                    <a:bodyPr/>
                    <a:lstStyle/>
                    <a:p>
                      <a:r>
                        <a:rPr lang="en-US" sz="2000" dirty="0">
                          <a:latin typeface="Times New Roman" pitchFamily="18" charset="0"/>
                          <a:cs typeface="Times New Roman" pitchFamily="18" charset="0"/>
                        </a:rPr>
                        <a:t>Double quote</a:t>
                      </a:r>
                    </a:p>
                  </a:txBody>
                  <a:tcPr anchor="ctr">
                    <a:lnL>
                      <a:noFill/>
                    </a:lnL>
                    <a:lnR>
                      <a:noFill/>
                    </a:lnR>
                    <a:lnT>
                      <a:noFill/>
                    </a:lnT>
                    <a:lnB>
                      <a:noFill/>
                    </a:lnB>
                  </a:tcPr>
                </a:tc>
                <a:extLst>
                  <a:ext uri="{0D108BD9-81ED-4DB2-BD59-A6C34878D82A}">
                    <a16:rowId xmlns:a16="http://schemas.microsoft.com/office/drawing/2014/main" val="10002"/>
                  </a:ext>
                </a:extLst>
              </a:tr>
              <a:tr h="0">
                <a:tc>
                  <a:txBody>
                    <a:bodyPr/>
                    <a:lstStyle/>
                    <a:p>
                      <a:r>
                        <a:rPr lang="en-US" sz="2000">
                          <a:latin typeface="Times New Roman" pitchFamily="18" charset="0"/>
                          <a:cs typeface="Times New Roman" pitchFamily="18" charset="0"/>
                        </a:rPr>
                        <a:t>\\</a:t>
                      </a:r>
                    </a:p>
                  </a:txBody>
                  <a:tcPr anchor="ctr">
                    <a:lnL>
                      <a:noFill/>
                    </a:lnL>
                    <a:lnR>
                      <a:noFill/>
                    </a:lnR>
                    <a:lnT>
                      <a:noFill/>
                    </a:lnT>
                    <a:lnB>
                      <a:noFill/>
                    </a:lnB>
                  </a:tcPr>
                </a:tc>
                <a:tc>
                  <a:txBody>
                    <a:bodyPr/>
                    <a:lstStyle/>
                    <a:p>
                      <a:r>
                        <a:rPr lang="en-US" sz="2000">
                          <a:latin typeface="Times New Roman" pitchFamily="18" charset="0"/>
                          <a:cs typeface="Times New Roman" pitchFamily="18" charset="0"/>
                        </a:rPr>
                        <a:t>\</a:t>
                      </a:r>
                    </a:p>
                  </a:txBody>
                  <a:tcPr anchor="ctr">
                    <a:lnL>
                      <a:noFill/>
                    </a:lnL>
                    <a:lnR>
                      <a:noFill/>
                    </a:lnR>
                    <a:lnT>
                      <a:noFill/>
                    </a:lnT>
                    <a:lnB>
                      <a:noFill/>
                    </a:lnB>
                  </a:tcPr>
                </a:tc>
                <a:tc>
                  <a:txBody>
                    <a:bodyPr/>
                    <a:lstStyle/>
                    <a:p>
                      <a:r>
                        <a:rPr lang="en-US" sz="2000" dirty="0">
                          <a:latin typeface="Times New Roman" pitchFamily="18" charset="0"/>
                          <a:cs typeface="Times New Roman" pitchFamily="18" charset="0"/>
                        </a:rPr>
                        <a:t>Backslash</a:t>
                      </a:r>
                    </a:p>
                  </a:txBody>
                  <a:tcPr anchor="ctr">
                    <a:lnL>
                      <a:noFill/>
                    </a:lnL>
                    <a:lnR>
                      <a:noFill/>
                    </a:lnR>
                    <a:lnT>
                      <a:noFill/>
                    </a:lnT>
                    <a:lnB>
                      <a:noFill/>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82000" cy="685800"/>
          </a:xfrm>
        </p:spPr>
        <p:txBody>
          <a:bodyPr>
            <a:noAutofit/>
          </a:bodyPr>
          <a:lstStyle/>
          <a:p>
            <a:br>
              <a:rPr lang="en-US" sz="3200" b="1" dirty="0">
                <a:latin typeface="Times New Roman" pitchFamily="18" charset="0"/>
                <a:cs typeface="Times New Roman" pitchFamily="18" charset="0"/>
              </a:rPr>
            </a:br>
            <a:r>
              <a:rPr lang="en-US" sz="3200" b="1" dirty="0">
                <a:latin typeface="Times New Roman" pitchFamily="18" charset="0"/>
                <a:cs typeface="Times New Roman" pitchFamily="18" charset="0"/>
              </a:rPr>
              <a:t>Strings: Methods of String Object</a:t>
            </a:r>
            <a:br>
              <a:rPr lang="en-US" sz="3200" b="1" dirty="0">
                <a:latin typeface="Times New Roman" pitchFamily="18" charset="0"/>
                <a:cs typeface="Times New Roman" pitchFamily="18" charset="0"/>
              </a:rPr>
            </a:br>
            <a:r>
              <a:rPr lang="en-US" sz="3200" b="1" dirty="0" err="1">
                <a:latin typeface="Times New Roman" pitchFamily="18" charset="0"/>
                <a:cs typeface="Times New Roman" pitchFamily="18" charset="0"/>
                <a:hlinkClick r:id="rId2" action="ppaction://hlinkfile"/>
              </a:rPr>
              <a:t>eg</a:t>
            </a:r>
            <a:endParaRPr lang="en-US" sz="3200"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A15FEE45-9CBB-46DC-B4A6-BECA0D84EF23}" type="datetime1">
              <a:rPr lang="en-US" smtClean="0"/>
              <a:pPr/>
              <a:t>2/23/2025</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4132478046"/>
              </p:ext>
            </p:extLst>
          </p:nvPr>
        </p:nvGraphicFramePr>
        <p:xfrm>
          <a:off x="914400" y="1752600"/>
          <a:ext cx="7848600" cy="4023360"/>
        </p:xfrm>
        <a:graphic>
          <a:graphicData uri="http://schemas.openxmlformats.org/drawingml/2006/table">
            <a:tbl>
              <a:tblPr/>
              <a:tblGrid>
                <a:gridCol w="2060258">
                  <a:extLst>
                    <a:ext uri="{9D8B030D-6E8A-4147-A177-3AD203B41FA5}">
                      <a16:colId xmlns:a16="http://schemas.microsoft.com/office/drawing/2014/main" val="20000"/>
                    </a:ext>
                  </a:extLst>
                </a:gridCol>
                <a:gridCol w="5788342">
                  <a:extLst>
                    <a:ext uri="{9D8B030D-6E8A-4147-A177-3AD203B41FA5}">
                      <a16:colId xmlns:a16="http://schemas.microsoft.com/office/drawing/2014/main" val="20001"/>
                    </a:ext>
                  </a:extLst>
                </a:gridCol>
              </a:tblGrid>
              <a:tr h="0">
                <a:tc>
                  <a:txBody>
                    <a:bodyPr/>
                    <a:lstStyle/>
                    <a:p>
                      <a:r>
                        <a:rPr lang="en-US" sz="2400" b="1" dirty="0">
                          <a:latin typeface="Times New Roman" pitchFamily="18" charset="0"/>
                          <a:cs typeface="Times New Roman" pitchFamily="18" charset="0"/>
                        </a:rPr>
                        <a:t>Method</a:t>
                      </a:r>
                    </a:p>
                  </a:txBody>
                  <a:tcPr anchor="ctr">
                    <a:lnL>
                      <a:noFill/>
                    </a:lnL>
                    <a:lnR>
                      <a:noFill/>
                    </a:lnR>
                    <a:lnT>
                      <a:noFill/>
                    </a:lnT>
                    <a:lnB>
                      <a:noFill/>
                    </a:lnB>
                  </a:tcPr>
                </a:tc>
                <a:tc>
                  <a:txBody>
                    <a:bodyPr/>
                    <a:lstStyle/>
                    <a:p>
                      <a:r>
                        <a:rPr lang="en-US" sz="2400" b="1" dirty="0">
                          <a:latin typeface="Times New Roman" pitchFamily="18" charset="0"/>
                          <a:cs typeface="Times New Roman" pitchFamily="18" charset="0"/>
                        </a:rPr>
                        <a:t>Description</a:t>
                      </a:r>
                    </a:p>
                  </a:txBody>
                  <a:tcPr anchor="ctr">
                    <a:lnL>
                      <a:noFill/>
                    </a:lnL>
                    <a:lnR>
                      <a:noFill/>
                    </a:lnR>
                    <a:lnT>
                      <a:noFill/>
                    </a:lnT>
                    <a:lnB>
                      <a:noFill/>
                    </a:lnB>
                  </a:tcPr>
                </a:tc>
                <a:extLst>
                  <a:ext uri="{0D108BD9-81ED-4DB2-BD59-A6C34878D82A}">
                    <a16:rowId xmlns:a16="http://schemas.microsoft.com/office/drawing/2014/main" val="10000"/>
                  </a:ext>
                </a:extLst>
              </a:tr>
              <a:tr h="0">
                <a:tc>
                  <a:txBody>
                    <a:bodyPr/>
                    <a:lstStyle/>
                    <a:p>
                      <a:r>
                        <a:rPr lang="en-US" sz="2400" dirty="0" err="1">
                          <a:latin typeface="Times New Roman" pitchFamily="18" charset="0"/>
                          <a:cs typeface="Times New Roman" pitchFamily="18" charset="0"/>
                        </a:rPr>
                        <a:t>charAt</a:t>
                      </a:r>
                      <a:endParaRPr lang="en-US" sz="2400" dirty="0">
                        <a:latin typeface="Times New Roman" pitchFamily="18" charset="0"/>
                        <a:cs typeface="Times New Roman" pitchFamily="18" charset="0"/>
                      </a:endParaRPr>
                    </a:p>
                  </a:txBody>
                  <a:tcPr anchor="ctr">
                    <a:lnL>
                      <a:noFill/>
                    </a:lnL>
                    <a:lnR>
                      <a:noFill/>
                    </a:lnR>
                    <a:lnT>
                      <a:noFill/>
                    </a:lnT>
                    <a:lnB>
                      <a:noFill/>
                    </a:lnB>
                  </a:tcPr>
                </a:tc>
                <a:tc>
                  <a:txBody>
                    <a:bodyPr/>
                    <a:lstStyle/>
                    <a:p>
                      <a:r>
                        <a:rPr lang="en-US" sz="2400" dirty="0">
                          <a:latin typeface="Times New Roman" pitchFamily="18" charset="0"/>
                          <a:cs typeface="Times New Roman" pitchFamily="18" charset="0"/>
                        </a:rPr>
                        <a:t>Return the character at a specific index</a:t>
                      </a:r>
                    </a:p>
                  </a:txBody>
                  <a:tcPr anchor="ctr">
                    <a:lnL>
                      <a:noFill/>
                    </a:lnL>
                    <a:lnR>
                      <a:noFill/>
                    </a:lnR>
                    <a:lnT>
                      <a:noFill/>
                    </a:lnT>
                    <a:lnB>
                      <a:noFill/>
                    </a:lnB>
                  </a:tcPr>
                </a:tc>
                <a:extLst>
                  <a:ext uri="{0D108BD9-81ED-4DB2-BD59-A6C34878D82A}">
                    <a16:rowId xmlns:a16="http://schemas.microsoft.com/office/drawing/2014/main" val="10001"/>
                  </a:ext>
                </a:extLst>
              </a:tr>
              <a:tr h="0">
                <a:tc>
                  <a:txBody>
                    <a:bodyPr/>
                    <a:lstStyle/>
                    <a:p>
                      <a:r>
                        <a:rPr lang="en-US" sz="2400" dirty="0" err="1">
                          <a:latin typeface="Times New Roman" pitchFamily="18" charset="0"/>
                          <a:cs typeface="Times New Roman" pitchFamily="18" charset="0"/>
                        </a:rPr>
                        <a:t>index</a:t>
                      </a:r>
                      <a:r>
                        <a:rPr lang="en-US" sz="2400" baseline="0" dirty="0" err="1">
                          <a:latin typeface="Times New Roman" pitchFamily="18" charset="0"/>
                          <a:cs typeface="Times New Roman" pitchFamily="18" charset="0"/>
                        </a:rPr>
                        <a:t>O</a:t>
                      </a:r>
                      <a:r>
                        <a:rPr lang="en-US" sz="2400" dirty="0" err="1">
                          <a:latin typeface="Times New Roman" pitchFamily="18" charset="0"/>
                          <a:cs typeface="Times New Roman" pitchFamily="18" charset="0"/>
                        </a:rPr>
                        <a:t>f</a:t>
                      </a:r>
                      <a:endParaRPr lang="en-US" sz="2400" dirty="0">
                        <a:latin typeface="Times New Roman" pitchFamily="18" charset="0"/>
                        <a:cs typeface="Times New Roman" pitchFamily="18" charset="0"/>
                      </a:endParaRPr>
                    </a:p>
                  </a:txBody>
                  <a:tcPr anchor="ctr">
                    <a:lnL>
                      <a:noFill/>
                    </a:lnL>
                    <a:lnR>
                      <a:noFill/>
                    </a:lnR>
                    <a:lnT>
                      <a:noFill/>
                    </a:lnT>
                    <a:lnB>
                      <a:noFill/>
                    </a:lnB>
                  </a:tcPr>
                </a:tc>
                <a:tc>
                  <a:txBody>
                    <a:bodyPr/>
                    <a:lstStyle/>
                    <a:p>
                      <a:r>
                        <a:rPr lang="en-US" sz="2400" dirty="0">
                          <a:latin typeface="Times New Roman" pitchFamily="18" charset="0"/>
                          <a:cs typeface="Times New Roman" pitchFamily="18" charset="0"/>
                        </a:rPr>
                        <a:t>Find the first index of a character</a:t>
                      </a:r>
                    </a:p>
                  </a:txBody>
                  <a:tcPr anchor="ctr">
                    <a:lnL>
                      <a:noFill/>
                    </a:lnL>
                    <a:lnR>
                      <a:noFill/>
                    </a:lnR>
                    <a:lnT>
                      <a:noFill/>
                    </a:lnT>
                    <a:lnB>
                      <a:noFill/>
                    </a:lnB>
                  </a:tcPr>
                </a:tc>
                <a:extLst>
                  <a:ext uri="{0D108BD9-81ED-4DB2-BD59-A6C34878D82A}">
                    <a16:rowId xmlns:a16="http://schemas.microsoft.com/office/drawing/2014/main" val="10002"/>
                  </a:ext>
                </a:extLst>
              </a:tr>
              <a:tr h="0">
                <a:tc>
                  <a:txBody>
                    <a:bodyPr/>
                    <a:lstStyle/>
                    <a:p>
                      <a:r>
                        <a:rPr lang="en-US" sz="2400" dirty="0" err="1">
                          <a:latin typeface="Times New Roman" pitchFamily="18" charset="0"/>
                          <a:cs typeface="Times New Roman" pitchFamily="18" charset="0"/>
                        </a:rPr>
                        <a:t>lastIndexOf</a:t>
                      </a:r>
                      <a:endParaRPr lang="en-US" sz="2400" dirty="0">
                        <a:latin typeface="Times New Roman" pitchFamily="18" charset="0"/>
                        <a:cs typeface="Times New Roman" pitchFamily="18" charset="0"/>
                      </a:endParaRPr>
                    </a:p>
                  </a:txBody>
                  <a:tcPr anchor="ctr">
                    <a:lnL>
                      <a:noFill/>
                    </a:lnL>
                    <a:lnR>
                      <a:noFill/>
                    </a:lnR>
                    <a:lnT>
                      <a:noFill/>
                    </a:lnT>
                    <a:lnB>
                      <a:noFill/>
                    </a:lnB>
                  </a:tcPr>
                </a:tc>
                <a:tc>
                  <a:txBody>
                    <a:bodyPr/>
                    <a:lstStyle/>
                    <a:p>
                      <a:r>
                        <a:rPr lang="en-US" sz="2400" dirty="0">
                          <a:latin typeface="Times New Roman" pitchFamily="18" charset="0"/>
                          <a:cs typeface="Times New Roman" pitchFamily="18" charset="0"/>
                        </a:rPr>
                        <a:t>Find the last index of a character</a:t>
                      </a:r>
                    </a:p>
                  </a:txBody>
                  <a:tcPr anchor="ctr">
                    <a:lnL>
                      <a:noFill/>
                    </a:lnL>
                    <a:lnR>
                      <a:noFill/>
                    </a:lnR>
                    <a:lnT>
                      <a:noFill/>
                    </a:lnT>
                    <a:lnB>
                      <a:noFill/>
                    </a:lnB>
                  </a:tcPr>
                </a:tc>
                <a:extLst>
                  <a:ext uri="{0D108BD9-81ED-4DB2-BD59-A6C34878D82A}">
                    <a16:rowId xmlns:a16="http://schemas.microsoft.com/office/drawing/2014/main" val="10003"/>
                  </a:ext>
                </a:extLst>
              </a:tr>
              <a:tr h="0">
                <a:tc>
                  <a:txBody>
                    <a:bodyPr/>
                    <a:lstStyle/>
                    <a:p>
                      <a:r>
                        <a:rPr lang="en-US" sz="2400" dirty="0" err="1">
                          <a:latin typeface="Times New Roman" pitchFamily="18" charset="0"/>
                          <a:cs typeface="Times New Roman" pitchFamily="18" charset="0"/>
                        </a:rPr>
                        <a:t>subString</a:t>
                      </a:r>
                      <a:endParaRPr lang="en-US" sz="2400" dirty="0">
                        <a:latin typeface="Times New Roman" pitchFamily="18" charset="0"/>
                        <a:cs typeface="Times New Roman" pitchFamily="18" charset="0"/>
                      </a:endParaRPr>
                    </a:p>
                  </a:txBody>
                  <a:tcPr anchor="ctr">
                    <a:lnL>
                      <a:noFill/>
                    </a:lnL>
                    <a:lnR>
                      <a:noFill/>
                    </a:lnR>
                    <a:lnT>
                      <a:noFill/>
                    </a:lnT>
                    <a:lnB>
                      <a:noFill/>
                    </a:lnB>
                  </a:tcPr>
                </a:tc>
                <a:tc>
                  <a:txBody>
                    <a:bodyPr/>
                    <a:lstStyle/>
                    <a:p>
                      <a:r>
                        <a:rPr lang="en-US" sz="2400" dirty="0">
                          <a:latin typeface="Times New Roman" pitchFamily="18" charset="0"/>
                          <a:cs typeface="Times New Roman" pitchFamily="18" charset="0"/>
                        </a:rPr>
                        <a:t>Return a section</a:t>
                      </a:r>
                      <a:r>
                        <a:rPr lang="en-US" sz="2400" baseline="0" dirty="0">
                          <a:latin typeface="Times New Roman" pitchFamily="18" charset="0"/>
                          <a:cs typeface="Times New Roman" pitchFamily="18" charset="0"/>
                        </a:rPr>
                        <a:t> of a string</a:t>
                      </a:r>
                      <a:endParaRPr lang="en-US" sz="2400" dirty="0">
                        <a:latin typeface="Times New Roman" pitchFamily="18" charset="0"/>
                        <a:cs typeface="Times New Roman" pitchFamily="18" charset="0"/>
                      </a:endParaRPr>
                    </a:p>
                  </a:txBody>
                  <a:tcPr anchor="ctr">
                    <a:lnL>
                      <a:noFill/>
                    </a:lnL>
                    <a:lnR>
                      <a:noFill/>
                    </a:lnR>
                    <a:lnT>
                      <a:noFill/>
                    </a:lnT>
                    <a:lnB>
                      <a:noFill/>
                    </a:lnB>
                  </a:tcPr>
                </a:tc>
                <a:extLst>
                  <a:ext uri="{0D108BD9-81ED-4DB2-BD59-A6C34878D82A}">
                    <a16:rowId xmlns:a16="http://schemas.microsoft.com/office/drawing/2014/main" val="10004"/>
                  </a:ext>
                </a:extLst>
              </a:tr>
              <a:tr h="0">
                <a:tc>
                  <a:txBody>
                    <a:bodyPr/>
                    <a:lstStyle/>
                    <a:p>
                      <a:r>
                        <a:rPr lang="en-US" sz="2400" dirty="0" err="1">
                          <a:latin typeface="Times New Roman" pitchFamily="18" charset="0"/>
                          <a:cs typeface="Times New Roman" pitchFamily="18" charset="0"/>
                        </a:rPr>
                        <a:t>valueOf</a:t>
                      </a:r>
                      <a:endParaRPr lang="en-US" sz="2400" dirty="0">
                        <a:latin typeface="Times New Roman" pitchFamily="18" charset="0"/>
                        <a:cs typeface="Times New Roman" pitchFamily="18" charset="0"/>
                      </a:endParaRPr>
                    </a:p>
                  </a:txBody>
                  <a:tcPr anchor="ctr">
                    <a:lnL>
                      <a:noFill/>
                    </a:lnL>
                    <a:lnR>
                      <a:noFill/>
                    </a:lnR>
                    <a:lnT>
                      <a:noFill/>
                    </a:lnT>
                    <a:lnB>
                      <a:noFill/>
                    </a:lnB>
                  </a:tcPr>
                </a:tc>
                <a:tc>
                  <a:txBody>
                    <a:bodyPr/>
                    <a:lstStyle/>
                    <a:p>
                      <a:r>
                        <a:rPr lang="en-US" sz="2400" dirty="0">
                          <a:latin typeface="Times New Roman" pitchFamily="18" charset="0"/>
                          <a:cs typeface="Times New Roman" pitchFamily="18" charset="0"/>
                        </a:rPr>
                        <a:t>Return the numeric</a:t>
                      </a:r>
                      <a:r>
                        <a:rPr lang="en-US" sz="2400" baseline="0" dirty="0">
                          <a:latin typeface="Times New Roman" pitchFamily="18" charset="0"/>
                          <a:cs typeface="Times New Roman" pitchFamily="18" charset="0"/>
                        </a:rPr>
                        <a:t> value of a string</a:t>
                      </a:r>
                      <a:endParaRPr lang="en-US" sz="2400" dirty="0">
                        <a:latin typeface="Times New Roman" pitchFamily="18" charset="0"/>
                        <a:cs typeface="Times New Roman" pitchFamily="18" charset="0"/>
                      </a:endParaRPr>
                    </a:p>
                  </a:txBody>
                  <a:tcPr anchor="ctr">
                    <a:lnL>
                      <a:noFill/>
                    </a:lnL>
                    <a:lnR>
                      <a:noFill/>
                    </a:lnR>
                    <a:lnT>
                      <a:noFill/>
                    </a:lnT>
                    <a:lnB>
                      <a:noFill/>
                    </a:lnB>
                  </a:tcPr>
                </a:tc>
                <a:extLst>
                  <a:ext uri="{0D108BD9-81ED-4DB2-BD59-A6C34878D82A}">
                    <a16:rowId xmlns:a16="http://schemas.microsoft.com/office/drawing/2014/main" val="10005"/>
                  </a:ext>
                </a:extLst>
              </a:tr>
              <a:tr h="0">
                <a:tc>
                  <a:txBody>
                    <a:bodyPr/>
                    <a:lstStyle/>
                    <a:p>
                      <a:r>
                        <a:rPr lang="en-US" sz="2400" dirty="0" err="1">
                          <a:latin typeface="Times New Roman" pitchFamily="18" charset="0"/>
                          <a:cs typeface="Times New Roman" pitchFamily="18" charset="0"/>
                        </a:rPr>
                        <a:t>toLowerCase</a:t>
                      </a:r>
                      <a:endParaRPr lang="en-US" sz="2400" dirty="0">
                        <a:latin typeface="Times New Roman" pitchFamily="18" charset="0"/>
                        <a:cs typeface="Times New Roman" pitchFamily="18" charset="0"/>
                      </a:endParaRPr>
                    </a:p>
                  </a:txBody>
                  <a:tcPr anchor="ctr">
                    <a:lnL>
                      <a:noFill/>
                    </a:lnL>
                    <a:lnR>
                      <a:noFill/>
                    </a:lnR>
                    <a:lnT>
                      <a:noFill/>
                    </a:lnT>
                    <a:lnB>
                      <a:noFill/>
                    </a:lnB>
                  </a:tcPr>
                </a:tc>
                <a:tc>
                  <a:txBody>
                    <a:bodyPr/>
                    <a:lstStyle/>
                    <a:p>
                      <a:r>
                        <a:rPr lang="en-US" sz="2400" dirty="0">
                          <a:latin typeface="Times New Roman" pitchFamily="18" charset="0"/>
                          <a:cs typeface="Times New Roman" pitchFamily="18" charset="0"/>
                        </a:rPr>
                        <a:t>Convert a string to lower case</a:t>
                      </a:r>
                    </a:p>
                  </a:txBody>
                  <a:tcPr anchor="ctr">
                    <a:lnL>
                      <a:noFill/>
                    </a:lnL>
                    <a:lnR>
                      <a:noFill/>
                    </a:lnR>
                    <a:lnT>
                      <a:noFill/>
                    </a:lnT>
                    <a:lnB>
                      <a:noFill/>
                    </a:lnB>
                  </a:tcPr>
                </a:tc>
                <a:extLst>
                  <a:ext uri="{0D108BD9-81ED-4DB2-BD59-A6C34878D82A}">
                    <a16:rowId xmlns:a16="http://schemas.microsoft.com/office/drawing/2014/main" val="10006"/>
                  </a:ext>
                </a:extLst>
              </a:tr>
              <a:tr h="0">
                <a:tc>
                  <a:txBody>
                    <a:bodyPr/>
                    <a:lstStyle/>
                    <a:p>
                      <a:r>
                        <a:rPr lang="en-US" sz="2400" dirty="0" err="1">
                          <a:latin typeface="Times New Roman" pitchFamily="18" charset="0"/>
                          <a:cs typeface="Times New Roman" pitchFamily="18" charset="0"/>
                        </a:rPr>
                        <a:t>toUpperCase</a:t>
                      </a:r>
                      <a:endParaRPr lang="en-US" sz="2400" dirty="0">
                        <a:latin typeface="Times New Roman" pitchFamily="18" charset="0"/>
                        <a:cs typeface="Times New Roman" pitchFamily="18" charset="0"/>
                      </a:endParaRPr>
                    </a:p>
                  </a:txBody>
                  <a:tcPr anchor="ctr">
                    <a:lnL>
                      <a:noFill/>
                    </a:lnL>
                    <a:lnR>
                      <a:noFill/>
                    </a:lnR>
                    <a:lnT>
                      <a:noFill/>
                    </a:lnT>
                    <a:lnB>
                      <a:noFill/>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latin typeface="Times New Roman" pitchFamily="18" charset="0"/>
                          <a:cs typeface="Times New Roman" pitchFamily="18" charset="0"/>
                        </a:rPr>
                        <a:t>Convert a string to upper case</a:t>
                      </a:r>
                    </a:p>
                    <a:p>
                      <a:endParaRPr lang="en-US" sz="2400" dirty="0">
                        <a:latin typeface="Times New Roman" pitchFamily="18" charset="0"/>
                        <a:cs typeface="Times New Roman" pitchFamily="18" charset="0"/>
                      </a:endParaRPr>
                    </a:p>
                  </a:txBody>
                  <a:tcPr anchor="ctr">
                    <a:lnL>
                      <a:noFill/>
                    </a:lnL>
                    <a:lnR>
                      <a:noFill/>
                    </a:lnR>
                    <a:lnT>
                      <a:noFill/>
                    </a:lnT>
                    <a:lnB>
                      <a:noFill/>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82000" cy="685800"/>
          </a:xfrm>
        </p:spPr>
        <p:txBody>
          <a:bodyPr>
            <a:noAutofit/>
          </a:bodyPr>
          <a:lstStyle/>
          <a:p>
            <a:r>
              <a:rPr lang="en-US" sz="3600" b="1" dirty="0">
                <a:latin typeface="Times New Roman" pitchFamily="18" charset="0"/>
                <a:cs typeface="Times New Roman" pitchFamily="18" charset="0"/>
              </a:rPr>
              <a:t>Arrays</a:t>
            </a:r>
            <a:br>
              <a:rPr lang="en-US" sz="3600" b="1" dirty="0">
                <a:latin typeface="Times New Roman" pitchFamily="18" charset="0"/>
                <a:cs typeface="Times New Roman" pitchFamily="18" charset="0"/>
              </a:rPr>
            </a:br>
            <a:r>
              <a:rPr lang="en-US" sz="3600" b="1" dirty="0" err="1">
                <a:latin typeface="Times New Roman" pitchFamily="18" charset="0"/>
                <a:cs typeface="Times New Roman" pitchFamily="18" charset="0"/>
                <a:hlinkClick r:id="rId2" action="ppaction://hlinkfile"/>
              </a:rPr>
              <a:t>eg</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381000" y="1219200"/>
            <a:ext cx="8458200" cy="5638800"/>
          </a:xfrm>
        </p:spPr>
        <p:txBody>
          <a:bodyPr>
            <a:noAutofit/>
          </a:bodyPr>
          <a:lstStyle/>
          <a:p>
            <a:pPr algn="just"/>
            <a:r>
              <a:rPr lang="en-US" sz="2400" dirty="0">
                <a:latin typeface="Times New Roman" pitchFamily="18" charset="0"/>
                <a:cs typeface="Times New Roman" pitchFamily="18" charset="0"/>
              </a:rPr>
              <a:t>JavaScript arrays are used to store multiple values in a single variable.</a:t>
            </a:r>
          </a:p>
          <a:p>
            <a:r>
              <a:rPr lang="en-US" sz="2400" b="1" dirty="0">
                <a:latin typeface="Times New Roman" pitchFamily="18" charset="0"/>
                <a:cs typeface="Times New Roman" pitchFamily="18" charset="0"/>
              </a:rPr>
              <a:t>Creating an Array</a:t>
            </a:r>
          </a:p>
          <a:p>
            <a:r>
              <a:rPr lang="en-US" sz="2400" dirty="0">
                <a:latin typeface="Times New Roman" pitchFamily="18" charset="0"/>
                <a:cs typeface="Times New Roman" pitchFamily="18" charset="0"/>
              </a:rPr>
              <a:t>Using an array literal is the easiest way to create a JavaScript Array.</a:t>
            </a:r>
          </a:p>
          <a:p>
            <a:r>
              <a:rPr lang="en-US" sz="2400" dirty="0">
                <a:latin typeface="Times New Roman" pitchFamily="18" charset="0"/>
                <a:cs typeface="Times New Roman" pitchFamily="18" charset="0"/>
              </a:rPr>
              <a:t>Syntax: </a:t>
            </a:r>
          </a:p>
          <a:p>
            <a:r>
              <a:rPr lang="en-US" sz="2400" dirty="0" err="1">
                <a:latin typeface="Times New Roman" pitchFamily="18" charset="0"/>
                <a:cs typeface="Times New Roman" pitchFamily="18" charset="0"/>
              </a:rPr>
              <a:t>var</a:t>
            </a:r>
            <a:r>
              <a:rPr lang="en-US" sz="2400" dirty="0">
                <a:latin typeface="Times New Roman" pitchFamily="18" charset="0"/>
                <a:cs typeface="Times New Roman" pitchFamily="18" charset="0"/>
              </a:rPr>
              <a:t> </a:t>
            </a:r>
            <a:r>
              <a:rPr lang="en-US" sz="2400" i="1" dirty="0" err="1">
                <a:latin typeface="Times New Roman" pitchFamily="18" charset="0"/>
                <a:cs typeface="Times New Roman" pitchFamily="18" charset="0"/>
              </a:rPr>
              <a:t>array_name</a:t>
            </a:r>
            <a:r>
              <a:rPr lang="en-US" sz="2400" dirty="0">
                <a:latin typeface="Times New Roman" pitchFamily="18" charset="0"/>
                <a:cs typeface="Times New Roman" pitchFamily="18" charset="0"/>
              </a:rPr>
              <a:t> = [</a:t>
            </a:r>
            <a:r>
              <a:rPr lang="en-US" sz="2400" i="1" dirty="0">
                <a:latin typeface="Times New Roman" pitchFamily="18" charset="0"/>
                <a:cs typeface="Times New Roman" pitchFamily="18" charset="0"/>
              </a:rPr>
              <a:t>item1</a:t>
            </a:r>
            <a:r>
              <a:rPr lang="en-US" sz="2400" dirty="0">
                <a:latin typeface="Times New Roman" pitchFamily="18" charset="0"/>
                <a:cs typeface="Times New Roman" pitchFamily="18" charset="0"/>
              </a:rPr>
              <a:t>, </a:t>
            </a:r>
            <a:r>
              <a:rPr lang="en-US" sz="2400" i="1" dirty="0">
                <a:latin typeface="Times New Roman" pitchFamily="18" charset="0"/>
                <a:cs typeface="Times New Roman" pitchFamily="18" charset="0"/>
              </a:rPr>
              <a:t>item2</a:t>
            </a:r>
            <a:r>
              <a:rPr lang="en-US" sz="2400" dirty="0">
                <a:latin typeface="Times New Roman" pitchFamily="18" charset="0"/>
                <a:cs typeface="Times New Roman" pitchFamily="18" charset="0"/>
              </a:rPr>
              <a:t>, ...];       </a:t>
            </a:r>
            <a:br>
              <a:rPr lang="en-US" sz="2400" dirty="0">
                <a:latin typeface="Times New Roman" pitchFamily="18" charset="0"/>
                <a:cs typeface="Times New Roman" pitchFamily="18" charset="0"/>
              </a:rPr>
            </a:br>
            <a:r>
              <a:rPr lang="en-US" sz="2400" b="1" dirty="0">
                <a:latin typeface="Times New Roman" pitchFamily="18" charset="0"/>
                <a:cs typeface="Times New Roman" pitchFamily="18" charset="0"/>
              </a:rPr>
              <a:t>Example</a:t>
            </a:r>
          </a:p>
          <a:p>
            <a:r>
              <a:rPr lang="en-US" sz="2400" dirty="0" err="1">
                <a:latin typeface="Times New Roman" pitchFamily="18" charset="0"/>
                <a:cs typeface="Times New Roman" pitchFamily="18" charset="0"/>
              </a:rPr>
              <a:t>var</a:t>
            </a:r>
            <a:r>
              <a:rPr lang="en-US" sz="2400" dirty="0">
                <a:latin typeface="Times New Roman" pitchFamily="18" charset="0"/>
                <a:cs typeface="Times New Roman" pitchFamily="18" charset="0"/>
              </a:rPr>
              <a:t> cars = ["Saab", "Volvo", "BMW"];</a:t>
            </a:r>
          </a:p>
          <a:p>
            <a:r>
              <a:rPr lang="en-US" sz="2400" dirty="0" err="1">
                <a:latin typeface="Times New Roman" pitchFamily="18" charset="0"/>
                <a:cs typeface="Times New Roman" pitchFamily="18" charset="0"/>
              </a:rPr>
              <a:t>var</a:t>
            </a:r>
            <a:r>
              <a:rPr lang="en-US" sz="2400" dirty="0">
                <a:latin typeface="Times New Roman" pitchFamily="18" charset="0"/>
                <a:cs typeface="Times New Roman" pitchFamily="18" charset="0"/>
              </a:rPr>
              <a:t> cars =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"Saab",</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"Volvo",</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"BMW"</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a:t>
            </a:r>
          </a:p>
          <a:p>
            <a:pPr algn="just"/>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A15FEE45-9CBB-46DC-B4A6-BECA0D84EF23}" type="datetime1">
              <a:rPr lang="en-US" smtClean="0"/>
              <a:pPr/>
              <a:t>2/23/2025</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fontScale="90000"/>
          </a:bodyPr>
          <a:lstStyle/>
          <a:p>
            <a:r>
              <a:rPr lang="en-US" sz="3600" b="1" dirty="0">
                <a:latin typeface="Times New Roman" pitchFamily="18" charset="0"/>
                <a:cs typeface="Times New Roman" pitchFamily="18" charset="0"/>
              </a:rPr>
              <a:t>Functions</a:t>
            </a:r>
            <a:br>
              <a:rPr lang="en-US" sz="3600" b="1" dirty="0">
                <a:latin typeface="Times New Roman" pitchFamily="18" charset="0"/>
                <a:cs typeface="Times New Roman" pitchFamily="18" charset="0"/>
              </a:rPr>
            </a:br>
            <a:r>
              <a:rPr lang="en-US" sz="3600" b="1" dirty="0" err="1">
                <a:latin typeface="Times New Roman" pitchFamily="18" charset="0"/>
                <a:cs typeface="Times New Roman" pitchFamily="18" charset="0"/>
                <a:hlinkClick r:id="rId2" action="ppaction://hlinkfile"/>
              </a:rPr>
              <a:t>eg</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4678363"/>
          </a:xfrm>
        </p:spPr>
        <p:txBody>
          <a:bodyPr>
            <a:noAutofit/>
          </a:bodyPr>
          <a:lstStyle/>
          <a:p>
            <a:r>
              <a:rPr lang="en-US" sz="2400" dirty="0">
                <a:latin typeface="Times New Roman" pitchFamily="18" charset="0"/>
                <a:cs typeface="Times New Roman" pitchFamily="18" charset="0"/>
              </a:rPr>
              <a:t>A JavaScript function is a block of code designed to perform a particular task.</a:t>
            </a:r>
          </a:p>
          <a:p>
            <a:endParaRPr lang="en-US" sz="2400" dirty="0">
              <a:latin typeface="Times New Roman" pitchFamily="18" charset="0"/>
              <a:cs typeface="Times New Roman" pitchFamily="18" charset="0"/>
            </a:endParaRPr>
          </a:p>
          <a:p>
            <a:pPr lvl="1">
              <a:buNone/>
            </a:pPr>
            <a:r>
              <a:rPr lang="en-US" sz="2400" b="1" dirty="0">
                <a:latin typeface="Times New Roman" pitchFamily="18" charset="0"/>
                <a:cs typeface="Times New Roman" pitchFamily="18" charset="0"/>
              </a:rPr>
              <a:t>Syntax:</a:t>
            </a:r>
          </a:p>
          <a:p>
            <a:pPr lvl="1">
              <a:buNone/>
            </a:pPr>
            <a:r>
              <a:rPr lang="en-US" sz="2400" dirty="0">
                <a:latin typeface="Times New Roman" pitchFamily="18" charset="0"/>
                <a:cs typeface="Times New Roman" pitchFamily="18" charset="0"/>
              </a:rPr>
              <a:t>function </a:t>
            </a:r>
            <a:r>
              <a:rPr lang="en-US" sz="2400" dirty="0" err="1">
                <a:latin typeface="Times New Roman" pitchFamily="18" charset="0"/>
                <a:cs typeface="Times New Roman" pitchFamily="18" charset="0"/>
              </a:rPr>
              <a:t>multByTen</a:t>
            </a:r>
            <a:r>
              <a:rPr lang="en-US" sz="2400" dirty="0">
                <a:latin typeface="Times New Roman" pitchFamily="18" charset="0"/>
                <a:cs typeface="Times New Roman" pitchFamily="18" charset="0"/>
              </a:rPr>
              <a:t>(x)</a:t>
            </a:r>
          </a:p>
          <a:p>
            <a:pPr lvl="1">
              <a:buNone/>
            </a:pPr>
            <a:r>
              <a:rPr lang="en-US" sz="2400" dirty="0">
                <a:latin typeface="Times New Roman" pitchFamily="18" charset="0"/>
                <a:cs typeface="Times New Roman" pitchFamily="18" charset="0"/>
              </a:rPr>
              <a:t>{</a:t>
            </a:r>
          </a:p>
          <a:p>
            <a:pPr lvl="1">
              <a:buNone/>
            </a:pPr>
            <a:r>
              <a:rPr lang="en-US" sz="2400" dirty="0">
                <a:latin typeface="Times New Roman" pitchFamily="18" charset="0"/>
                <a:cs typeface="Times New Roman" pitchFamily="18" charset="0"/>
              </a:rPr>
              <a:t>return x*10;</a:t>
            </a:r>
          </a:p>
          <a:p>
            <a:pPr lvl="1">
              <a:buNone/>
            </a:pPr>
            <a:r>
              <a:rPr lang="en-US" sz="2400" dirty="0">
                <a:latin typeface="Times New Roman" pitchFamily="18" charset="0"/>
                <a:cs typeface="Times New Roman" pitchFamily="18" charset="0"/>
              </a:rPr>
              <a:t>}</a:t>
            </a:r>
          </a:p>
          <a:p>
            <a:pPr lvl="1">
              <a:buNone/>
            </a:pPr>
            <a:r>
              <a:rPr lang="en-US" sz="2400" b="1" dirty="0">
                <a:latin typeface="Times New Roman" pitchFamily="18" charset="0"/>
                <a:cs typeface="Times New Roman" pitchFamily="18" charset="0"/>
              </a:rPr>
              <a:t>Invoked by</a:t>
            </a:r>
          </a:p>
          <a:p>
            <a:pPr lvl="1">
              <a:buNone/>
            </a:pPr>
            <a:r>
              <a:rPr lang="en-US" sz="2400" dirty="0" err="1">
                <a:latin typeface="Times New Roman" pitchFamily="18" charset="0"/>
                <a:cs typeface="Times New Roman" pitchFamily="18" charset="0"/>
              </a:rPr>
              <a:t>mysum</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multByTen</a:t>
            </a:r>
            <a:r>
              <a:rPr lang="en-US" sz="2400" dirty="0">
                <a:latin typeface="Times New Roman" pitchFamily="18" charset="0"/>
                <a:cs typeface="Times New Roman" pitchFamily="18" charset="0"/>
              </a:rPr>
              <a:t>(3);</a:t>
            </a:r>
          </a:p>
          <a:p>
            <a:pPr lvl="1">
              <a:buNone/>
            </a:pPr>
            <a:endParaRPr lang="en-US" sz="2400" dirty="0">
              <a:latin typeface="Times New Roman" pitchFamily="18" charset="0"/>
              <a:cs typeface="Times New Roman" pitchFamily="18" charset="0"/>
            </a:endParaRPr>
          </a:p>
          <a:p>
            <a:pPr lvl="1">
              <a:buNone/>
            </a:pP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A15FEE45-9CBB-46DC-B4A6-BECA0D84EF23}" type="datetime1">
              <a:rPr lang="en-US" smtClean="0"/>
              <a:pPr/>
              <a:t>2/23/2025</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82000" cy="914400"/>
          </a:xfrm>
        </p:spPr>
        <p:txBody>
          <a:bodyPr>
            <a:noAutofit/>
          </a:bodyPr>
          <a:lstStyle/>
          <a:p>
            <a:r>
              <a:rPr lang="en-US" sz="3600" b="1" dirty="0">
                <a:latin typeface="Times New Roman" pitchFamily="18" charset="0"/>
                <a:cs typeface="Times New Roman" pitchFamily="18" charset="0"/>
              </a:rPr>
              <a:t>Conditions</a:t>
            </a:r>
            <a:br>
              <a:rPr lang="en-US" sz="3600" b="1" dirty="0">
                <a:latin typeface="Times New Roman" pitchFamily="18" charset="0"/>
                <a:cs typeface="Times New Roman" pitchFamily="18" charset="0"/>
                <a:hlinkClick r:id="rId2" action="ppaction://hlinkfile"/>
              </a:rPr>
            </a:br>
            <a:r>
              <a:rPr lang="en-US" sz="3600" b="1" dirty="0" err="1">
                <a:latin typeface="Times New Roman" pitchFamily="18" charset="0"/>
                <a:cs typeface="Times New Roman" pitchFamily="18" charset="0"/>
                <a:hlinkClick r:id="rId3" action="ppaction://hlinkfile"/>
              </a:rPr>
              <a:t>eg</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304800" y="1676400"/>
            <a:ext cx="3886200" cy="3200400"/>
          </a:xfrm>
        </p:spPr>
        <p:txBody>
          <a:bodyPr>
            <a:noAutofit/>
          </a:bodyPr>
          <a:lstStyle/>
          <a:p>
            <a:r>
              <a:rPr lang="en-US" sz="2400" b="1" dirty="0">
                <a:latin typeface="Times New Roman" pitchFamily="18" charset="0"/>
                <a:cs typeface="Times New Roman" pitchFamily="18" charset="0"/>
              </a:rPr>
              <a:t> Conditional Statements</a:t>
            </a:r>
          </a:p>
          <a:p>
            <a:pPr algn="just">
              <a:buFont typeface="Wingdings" pitchFamily="2" charset="2"/>
              <a:buChar char="Ø"/>
            </a:pPr>
            <a:r>
              <a:rPr lang="en-US" sz="2400" b="1" dirty="0">
                <a:latin typeface="Times New Roman" pitchFamily="18" charset="0"/>
                <a:cs typeface="Times New Roman" pitchFamily="18" charset="0"/>
              </a:rPr>
              <a:t>If </a:t>
            </a:r>
          </a:p>
          <a:p>
            <a:pPr algn="just">
              <a:buFont typeface="Wingdings" pitchFamily="2" charset="2"/>
              <a:buChar char="Ø"/>
            </a:pPr>
            <a:r>
              <a:rPr lang="en-US" sz="2400" b="1" dirty="0">
                <a:latin typeface="Times New Roman" pitchFamily="18" charset="0"/>
                <a:cs typeface="Times New Roman" pitchFamily="18" charset="0"/>
              </a:rPr>
              <a:t>else</a:t>
            </a:r>
            <a:r>
              <a:rPr lang="en-US" sz="2400" dirty="0">
                <a:latin typeface="Times New Roman" pitchFamily="18" charset="0"/>
                <a:cs typeface="Times New Roman" pitchFamily="18" charset="0"/>
              </a:rPr>
              <a:t> </a:t>
            </a:r>
          </a:p>
          <a:p>
            <a:pPr algn="just">
              <a:buFont typeface="Wingdings" pitchFamily="2" charset="2"/>
              <a:buChar char="Ø"/>
            </a:pPr>
            <a:r>
              <a:rPr lang="en-US" sz="2400" b="1" dirty="0">
                <a:latin typeface="Times New Roman" pitchFamily="18" charset="0"/>
                <a:cs typeface="Times New Roman" pitchFamily="18" charset="0"/>
              </a:rPr>
              <a:t>else if</a:t>
            </a:r>
            <a:r>
              <a:rPr lang="en-US" sz="2400" dirty="0">
                <a:latin typeface="Times New Roman" pitchFamily="18" charset="0"/>
                <a:cs typeface="Times New Roman" pitchFamily="18" charset="0"/>
              </a:rPr>
              <a:t> </a:t>
            </a:r>
          </a:p>
          <a:p>
            <a:pPr algn="just">
              <a:buFont typeface="Wingdings" pitchFamily="2" charset="2"/>
              <a:buChar char="Ø"/>
            </a:pPr>
            <a:r>
              <a:rPr lang="en-US" sz="2400" b="1" dirty="0">
                <a:latin typeface="Times New Roman" pitchFamily="18" charset="0"/>
                <a:cs typeface="Times New Roman" pitchFamily="18" charset="0"/>
              </a:rPr>
              <a:t>switch</a:t>
            </a:r>
            <a:r>
              <a:rPr lang="en-US" sz="2400" dirty="0">
                <a:latin typeface="Times New Roman" pitchFamily="18" charset="0"/>
                <a:cs typeface="Times New Roman" pitchFamily="18" charset="0"/>
              </a:rPr>
              <a:t> </a:t>
            </a:r>
          </a:p>
          <a:p>
            <a:pPr algn="just"/>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A15FEE45-9CBB-46DC-B4A6-BECA0D84EF23}" type="datetime1">
              <a:rPr lang="en-US" smtClean="0"/>
              <a:pPr/>
              <a:t>2/23/2025</a:t>
            </a:fld>
            <a:endParaRPr lang="en-US"/>
          </a:p>
        </p:txBody>
      </p:sp>
      <p:graphicFrame>
        <p:nvGraphicFramePr>
          <p:cNvPr id="5" name="Table 4"/>
          <p:cNvGraphicFramePr>
            <a:graphicFrameLocks noGrp="1"/>
          </p:cNvGraphicFramePr>
          <p:nvPr/>
        </p:nvGraphicFramePr>
        <p:xfrm>
          <a:off x="4343400" y="1676400"/>
          <a:ext cx="4419600" cy="426720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3505200">
                  <a:extLst>
                    <a:ext uri="{9D8B030D-6E8A-4147-A177-3AD203B41FA5}">
                      <a16:colId xmlns:a16="http://schemas.microsoft.com/office/drawing/2014/main" val="20001"/>
                    </a:ext>
                  </a:extLst>
                </a:gridCol>
              </a:tblGrid>
              <a:tr h="370840">
                <a:tc>
                  <a:txBody>
                    <a:bodyPr/>
                    <a:lstStyle/>
                    <a:p>
                      <a:r>
                        <a:rPr lang="en-US" sz="2000" b="1" dirty="0">
                          <a:latin typeface="Times New Roman" pitchFamily="18" charset="0"/>
                          <a:cs typeface="Times New Roman" pitchFamily="18" charset="0"/>
                        </a:rPr>
                        <a:t>Op.</a:t>
                      </a:r>
                    </a:p>
                  </a:txBody>
                  <a:tcPr/>
                </a:tc>
                <a:tc>
                  <a:txBody>
                    <a:bodyPr/>
                    <a:lstStyle/>
                    <a:p>
                      <a:r>
                        <a:rPr lang="en-US" sz="2000" dirty="0">
                          <a:latin typeface="Times New Roman" pitchFamily="18" charset="0"/>
                          <a:cs typeface="Times New Roman" pitchFamily="18" charset="0"/>
                        </a:rPr>
                        <a:t>Description</a:t>
                      </a:r>
                    </a:p>
                  </a:txBody>
                  <a:tcPr/>
                </a:tc>
                <a:extLst>
                  <a:ext uri="{0D108BD9-81ED-4DB2-BD59-A6C34878D82A}">
                    <a16:rowId xmlns:a16="http://schemas.microsoft.com/office/drawing/2014/main" val="10000"/>
                  </a:ext>
                </a:extLst>
              </a:tr>
              <a:tr h="370840">
                <a:tc>
                  <a:txBody>
                    <a:bodyPr/>
                    <a:lstStyle/>
                    <a:p>
                      <a:r>
                        <a:rPr lang="en-US" sz="2000" dirty="0">
                          <a:latin typeface="Times New Roman" pitchFamily="18" charset="0"/>
                          <a:cs typeface="Times New Roman" pitchFamily="18" charset="0"/>
                        </a:rPr>
                        <a:t>&lt;, &lt;=</a:t>
                      </a:r>
                    </a:p>
                  </a:txBody>
                  <a:tcPr/>
                </a:tc>
                <a:tc>
                  <a:txBody>
                    <a:bodyPr/>
                    <a:lstStyle/>
                    <a:p>
                      <a:r>
                        <a:rPr lang="en-US" sz="2000" dirty="0">
                          <a:latin typeface="Times New Roman" pitchFamily="18" charset="0"/>
                          <a:cs typeface="Times New Roman" pitchFamily="18" charset="0"/>
                        </a:rPr>
                        <a:t>Less than, less than or equal to</a:t>
                      </a:r>
                    </a:p>
                  </a:txBody>
                  <a:tcPr/>
                </a:tc>
                <a:extLst>
                  <a:ext uri="{0D108BD9-81ED-4DB2-BD59-A6C34878D82A}">
                    <a16:rowId xmlns:a16="http://schemas.microsoft.com/office/drawing/2014/main" val="10001"/>
                  </a:ext>
                </a:extLst>
              </a:tr>
              <a:tr h="370840">
                <a:tc>
                  <a:txBody>
                    <a:bodyPr/>
                    <a:lstStyle/>
                    <a:p>
                      <a:r>
                        <a:rPr lang="en-US" sz="2000" dirty="0">
                          <a:latin typeface="Times New Roman" pitchFamily="18" charset="0"/>
                          <a:cs typeface="Times New Roman" pitchFamily="18" charset="0"/>
                        </a:rPr>
                        <a:t>&gt;,&gt;=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Times New Roman" pitchFamily="18" charset="0"/>
                          <a:cs typeface="Times New Roman" pitchFamily="18" charset="0"/>
                        </a:rPr>
                        <a:t>Greater than, greater than or equal to</a:t>
                      </a:r>
                    </a:p>
                  </a:txBody>
                  <a:tcPr/>
                </a:tc>
                <a:extLst>
                  <a:ext uri="{0D108BD9-81ED-4DB2-BD59-A6C34878D82A}">
                    <a16:rowId xmlns:a16="http://schemas.microsoft.com/office/drawing/2014/main" val="10002"/>
                  </a:ext>
                </a:extLst>
              </a:tr>
              <a:tr h="370840">
                <a:tc>
                  <a:txBody>
                    <a:bodyPr/>
                    <a:lstStyle/>
                    <a:p>
                      <a:r>
                        <a:rPr lang="en-US" sz="2000" dirty="0">
                          <a:latin typeface="Times New Roman" pitchFamily="18" charset="0"/>
                          <a:cs typeface="Times New Roman" pitchFamily="18" charset="0"/>
                        </a:rPr>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Times New Roman" pitchFamily="18" charset="0"/>
                          <a:cs typeface="Times New Roman" pitchFamily="18" charset="0"/>
                        </a:rPr>
                        <a:t>Logical complement</a:t>
                      </a:r>
                    </a:p>
                  </a:txBody>
                  <a:tcPr/>
                </a:tc>
                <a:extLst>
                  <a:ext uri="{0D108BD9-81ED-4DB2-BD59-A6C34878D82A}">
                    <a16:rowId xmlns:a16="http://schemas.microsoft.com/office/drawing/2014/main" val="10003"/>
                  </a:ext>
                </a:extLst>
              </a:tr>
              <a:tr h="370840">
                <a:tc>
                  <a:txBody>
                    <a:bodyPr/>
                    <a:lstStyle/>
                    <a:p>
                      <a:r>
                        <a:rPr lang="en-US" sz="2000" dirty="0">
                          <a:latin typeface="Times New Roman" pitchFamily="18" charset="0"/>
                          <a:cs typeface="Times New Roman" pitchFamily="18" charset="0"/>
                        </a:rPr>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Times New Roman" pitchFamily="18" charset="0"/>
                          <a:cs typeface="Times New Roman" pitchFamily="18" charset="0"/>
                        </a:rPr>
                        <a:t>Test for</a:t>
                      </a:r>
                      <a:r>
                        <a:rPr lang="en-US" sz="2000" baseline="0" dirty="0">
                          <a:latin typeface="Times New Roman" pitchFamily="18" charset="0"/>
                          <a:cs typeface="Times New Roman" pitchFamily="18" charset="0"/>
                        </a:rPr>
                        <a:t> inequality</a:t>
                      </a:r>
                      <a:endParaRPr lang="en-US" sz="2000" dirty="0">
                        <a:latin typeface="Times New Roman" pitchFamily="18" charset="0"/>
                        <a:cs typeface="Times New Roman" pitchFamily="18" charset="0"/>
                      </a:endParaRPr>
                    </a:p>
                  </a:txBody>
                  <a:tcPr/>
                </a:tc>
                <a:extLst>
                  <a:ext uri="{0D108BD9-81ED-4DB2-BD59-A6C34878D82A}">
                    <a16:rowId xmlns:a16="http://schemas.microsoft.com/office/drawing/2014/main" val="10004"/>
                  </a:ext>
                </a:extLst>
              </a:tr>
              <a:tr h="370840">
                <a:tc>
                  <a:txBody>
                    <a:bodyPr/>
                    <a:lstStyle/>
                    <a:p>
                      <a:r>
                        <a:rPr lang="en-US" sz="2000" dirty="0">
                          <a:latin typeface="Times New Roman" pitchFamily="18" charset="0"/>
                          <a:cs typeface="Times New Roman" pitchFamily="18" charset="0"/>
                        </a:rPr>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Times New Roman" pitchFamily="18" charset="0"/>
                          <a:cs typeface="Times New Roman" pitchFamily="18" charset="0"/>
                        </a:rPr>
                        <a:t>Test for equality</a:t>
                      </a:r>
                    </a:p>
                  </a:txBody>
                  <a:tcPr/>
                </a:tc>
                <a:extLst>
                  <a:ext uri="{0D108BD9-81ED-4DB2-BD59-A6C34878D82A}">
                    <a16:rowId xmlns:a16="http://schemas.microsoft.com/office/drawing/2014/main" val="10005"/>
                  </a:ext>
                </a:extLst>
              </a:tr>
              <a:tr h="370840">
                <a:tc>
                  <a:txBody>
                    <a:bodyPr/>
                    <a:lstStyle/>
                    <a:p>
                      <a:r>
                        <a:rPr lang="en-US" sz="2000" dirty="0">
                          <a:latin typeface="Times New Roman" pitchFamily="18" charset="0"/>
                          <a:cs typeface="Times New Roman" pitchFamily="18" charset="0"/>
                        </a:rPr>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Times New Roman" pitchFamily="18" charset="0"/>
                          <a:cs typeface="Times New Roman" pitchFamily="18" charset="0"/>
                        </a:rPr>
                        <a:t>Test for identity</a:t>
                      </a:r>
                    </a:p>
                  </a:txBody>
                  <a:tcPr/>
                </a:tc>
                <a:extLst>
                  <a:ext uri="{0D108BD9-81ED-4DB2-BD59-A6C34878D82A}">
                    <a16:rowId xmlns:a16="http://schemas.microsoft.com/office/drawing/2014/main" val="10006"/>
                  </a:ext>
                </a:extLst>
              </a:tr>
              <a:tr h="370840">
                <a:tc>
                  <a:txBody>
                    <a:bodyPr/>
                    <a:lstStyle/>
                    <a:p>
                      <a:r>
                        <a:rPr lang="en-US" sz="2000" dirty="0">
                          <a:latin typeface="Times New Roman" pitchFamily="18" charset="0"/>
                          <a:cs typeface="Times New Roman" pitchFamily="18" charset="0"/>
                        </a:rPr>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Times New Roman" pitchFamily="18" charset="0"/>
                          <a:cs typeface="Times New Roman" pitchFamily="18" charset="0"/>
                        </a:rPr>
                        <a:t>Test for</a:t>
                      </a:r>
                      <a:r>
                        <a:rPr lang="en-US" sz="2000" baseline="0" dirty="0">
                          <a:latin typeface="Times New Roman" pitchFamily="18" charset="0"/>
                          <a:cs typeface="Times New Roman" pitchFamily="18" charset="0"/>
                        </a:rPr>
                        <a:t> non-identity</a:t>
                      </a:r>
                      <a:endParaRPr lang="en-US" sz="2000" dirty="0">
                        <a:latin typeface="Times New Roman" pitchFamily="18" charset="0"/>
                        <a:cs typeface="Times New Roman" pitchFamily="18" charset="0"/>
                      </a:endParaRPr>
                    </a:p>
                  </a:txBody>
                  <a:tcPr/>
                </a:tc>
                <a:extLst>
                  <a:ext uri="{0D108BD9-81ED-4DB2-BD59-A6C34878D82A}">
                    <a16:rowId xmlns:a16="http://schemas.microsoft.com/office/drawing/2014/main" val="10007"/>
                  </a:ext>
                </a:extLst>
              </a:tr>
              <a:tr h="370840">
                <a:tc>
                  <a:txBody>
                    <a:bodyPr/>
                    <a:lstStyle/>
                    <a:p>
                      <a:r>
                        <a:rPr lang="en-US" sz="2000" dirty="0">
                          <a:latin typeface="Times New Roman" pitchFamily="18" charset="0"/>
                          <a:cs typeface="Times New Roman" pitchFamily="18" charset="0"/>
                        </a:rPr>
                        <a:t>&amp;&amp;</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Times New Roman" pitchFamily="18" charset="0"/>
                          <a:cs typeface="Times New Roman" pitchFamily="18" charset="0"/>
                        </a:rPr>
                        <a:t>Logical and</a:t>
                      </a:r>
                    </a:p>
                  </a:txBody>
                  <a:tcPr/>
                </a:tc>
                <a:extLst>
                  <a:ext uri="{0D108BD9-81ED-4DB2-BD59-A6C34878D82A}">
                    <a16:rowId xmlns:a16="http://schemas.microsoft.com/office/drawing/2014/main" val="10008"/>
                  </a:ext>
                </a:extLst>
              </a:tr>
              <a:tr h="370840">
                <a:tc>
                  <a:txBody>
                    <a:bodyPr/>
                    <a:lstStyle/>
                    <a:p>
                      <a:r>
                        <a:rPr lang="en-US" sz="2000" dirty="0">
                          <a:latin typeface="Times New Roman" pitchFamily="18" charset="0"/>
                          <a:cs typeface="Times New Roman" pitchFamily="18" charset="0"/>
                        </a:rPr>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Times New Roman" pitchFamily="18" charset="0"/>
                          <a:cs typeface="Times New Roman" pitchFamily="18" charset="0"/>
                        </a:rPr>
                        <a:t>Logical or</a:t>
                      </a:r>
                    </a:p>
                  </a:txBody>
                  <a:tcPr/>
                </a:tc>
                <a:extLst>
                  <a:ext uri="{0D108BD9-81ED-4DB2-BD59-A6C34878D82A}">
                    <a16:rowId xmlns:a16="http://schemas.microsoft.com/office/drawing/2014/main" val="10009"/>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82000" cy="914400"/>
          </a:xfrm>
        </p:spPr>
        <p:txBody>
          <a:bodyPr>
            <a:noAutofit/>
          </a:bodyPr>
          <a:lstStyle/>
          <a:p>
            <a:r>
              <a:rPr lang="en-US" sz="2800" b="1" dirty="0">
                <a:latin typeface="Times New Roman" pitchFamily="18" charset="0"/>
                <a:cs typeface="Times New Roman" pitchFamily="18" charset="0"/>
              </a:rPr>
              <a:t>Conditions syntax </a:t>
            </a:r>
            <a:br>
              <a:rPr lang="en-US" sz="2800" b="1" dirty="0">
                <a:latin typeface="Times New Roman" pitchFamily="18" charset="0"/>
                <a:cs typeface="Times New Roman" pitchFamily="18" charset="0"/>
              </a:rPr>
            </a:br>
            <a:r>
              <a:rPr lang="en-US" sz="2800" b="1" dirty="0" err="1">
                <a:latin typeface="Times New Roman" pitchFamily="18" charset="0"/>
                <a:cs typeface="Times New Roman" pitchFamily="18" charset="0"/>
                <a:hlinkClick r:id="rId2" action="ppaction://hlinkfile"/>
              </a:rPr>
              <a:t>eg</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304800" y="1447800"/>
            <a:ext cx="8382000" cy="3200400"/>
          </a:xfrm>
        </p:spPr>
        <p:txBody>
          <a:bodyPr>
            <a:noAutofit/>
          </a:bodyPr>
          <a:lstStyle/>
          <a:p>
            <a:r>
              <a:rPr lang="en-US" sz="2400" b="1" dirty="0">
                <a:latin typeface="Times New Roman" pitchFamily="18" charset="0"/>
                <a:cs typeface="Times New Roman" pitchFamily="18" charset="0"/>
              </a:rPr>
              <a:t>if</a:t>
            </a:r>
          </a:p>
          <a:p>
            <a:r>
              <a:rPr lang="en-US" sz="2400" dirty="0">
                <a:latin typeface="Times New Roman" pitchFamily="18" charset="0"/>
                <a:cs typeface="Times New Roman" pitchFamily="18" charset="0"/>
              </a:rPr>
              <a:t>if (condition)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block of code to be executed if the condition is true</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a:t>
            </a:r>
          </a:p>
          <a:p>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hlinkClick r:id="rId3" action="ppaction://hlinkfile"/>
              </a:rPr>
              <a:t>eg</a:t>
            </a:r>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If-else </a:t>
            </a:r>
          </a:p>
          <a:p>
            <a:r>
              <a:rPr lang="en-US" sz="2400" dirty="0">
                <a:latin typeface="Times New Roman" pitchFamily="18" charset="0"/>
                <a:cs typeface="Times New Roman" pitchFamily="18" charset="0"/>
              </a:rPr>
              <a:t>if (condition)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block of code to be executed if the condition is true</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else {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block of code to be executed if the condition is false</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a:t>
            </a:r>
          </a:p>
        </p:txBody>
      </p:sp>
      <p:sp>
        <p:nvSpPr>
          <p:cNvPr id="4" name="Date Placeholder 3"/>
          <p:cNvSpPr>
            <a:spLocks noGrp="1"/>
          </p:cNvSpPr>
          <p:nvPr>
            <p:ph type="dt" sz="half" idx="10"/>
          </p:nvPr>
        </p:nvSpPr>
        <p:spPr/>
        <p:txBody>
          <a:bodyPr/>
          <a:lstStyle/>
          <a:p>
            <a:fld id="{A15FEE45-9CBB-46DC-B4A6-BECA0D84EF23}" type="datetime1">
              <a:rPr lang="en-US" smtClean="0"/>
              <a:pPr/>
              <a:t>2/23/2025</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0329" y="156190"/>
            <a:ext cx="8229600" cy="697885"/>
          </a:xfrm>
        </p:spPr>
        <p:txBody>
          <a:bodyPr>
            <a:normAutofit/>
          </a:bodyPr>
          <a:lstStyle/>
          <a:p>
            <a:r>
              <a:rPr lang="en-US" sz="2800" b="1" dirty="0">
                <a:latin typeface="Times New Roman" pitchFamily="18" charset="0"/>
                <a:cs typeface="Times New Roman" pitchFamily="18" charset="0"/>
              </a:rPr>
              <a:t>Overview of JavaScript</a:t>
            </a:r>
          </a:p>
        </p:txBody>
      </p:sp>
      <p:sp>
        <p:nvSpPr>
          <p:cNvPr id="3" name="Content Placeholder 2"/>
          <p:cNvSpPr>
            <a:spLocks noGrp="1"/>
          </p:cNvSpPr>
          <p:nvPr>
            <p:ph idx="1"/>
          </p:nvPr>
        </p:nvSpPr>
        <p:spPr>
          <a:xfrm>
            <a:off x="494071" y="854075"/>
            <a:ext cx="8229600" cy="5137150"/>
          </a:xfrm>
        </p:spPr>
        <p:txBody>
          <a:bodyPr>
            <a:noAutofit/>
          </a:bodyPr>
          <a:lstStyle/>
          <a:p>
            <a:r>
              <a:rPr lang="en-US" sz="2000" dirty="0" err="1">
                <a:latin typeface="Times New Roman" pitchFamily="18" charset="0"/>
                <a:cs typeface="Times New Roman" pitchFamily="18" charset="0"/>
              </a:rPr>
              <a:t>Javascript</a:t>
            </a:r>
            <a:r>
              <a:rPr lang="en-US" sz="2000" dirty="0">
                <a:latin typeface="Times New Roman" pitchFamily="18" charset="0"/>
                <a:cs typeface="Times New Roman" pitchFamily="18" charset="0"/>
              </a:rPr>
              <a:t> is client-side scripting language.</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JavaScript is easy to learn.</a:t>
            </a:r>
          </a:p>
          <a:p>
            <a:pPr algn="just"/>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2 client-side scripting languages are </a:t>
            </a:r>
          </a:p>
          <a:p>
            <a:pPr lvl="1" algn="just"/>
            <a:r>
              <a:rPr lang="en-US" sz="2000" dirty="0">
                <a:latin typeface="Times New Roman" pitchFamily="18" charset="0"/>
                <a:cs typeface="Times New Roman" pitchFamily="18" charset="0"/>
              </a:rPr>
              <a:t>JavaScript</a:t>
            </a:r>
          </a:p>
          <a:p>
            <a:pPr lvl="1" algn="just"/>
            <a:r>
              <a:rPr lang="en-US" sz="2000" dirty="0">
                <a:latin typeface="Times New Roman" pitchFamily="18" charset="0"/>
                <a:cs typeface="Times New Roman" pitchFamily="18" charset="0"/>
              </a:rPr>
              <a:t>VBScript</a:t>
            </a:r>
          </a:p>
          <a:p>
            <a:pPr algn="just"/>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It originally called </a:t>
            </a:r>
            <a:r>
              <a:rPr lang="en-US" sz="2000" dirty="0" err="1">
                <a:latin typeface="Times New Roman" pitchFamily="18" charset="0"/>
                <a:cs typeface="Times New Roman" pitchFamily="18" charset="0"/>
              </a:rPr>
              <a:t>LiveScript</a:t>
            </a:r>
            <a:r>
              <a:rPr lang="en-US" sz="2000" dirty="0">
                <a:latin typeface="Times New Roman" pitchFamily="18" charset="0"/>
                <a:cs typeface="Times New Roman" pitchFamily="18" charset="0"/>
              </a:rPr>
              <a:t>.</a:t>
            </a:r>
          </a:p>
          <a:p>
            <a:pPr algn="just"/>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Developed by Netscape Communication.</a:t>
            </a:r>
          </a:p>
          <a:p>
            <a:pPr algn="just"/>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JS is object-based language .</a:t>
            </a:r>
          </a:p>
          <a:p>
            <a:pPr algn="just"/>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JS embedded in Web pages and interpreted by the browser.</a:t>
            </a:r>
          </a:p>
          <a:p>
            <a:pPr algn="just"/>
            <a:endParaRPr lang="en-US"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A15FEE45-9CBB-46DC-B4A6-BECA0D84EF23}" type="datetime1">
              <a:rPr lang="en-US" smtClean="0"/>
              <a:pPr/>
              <a:t>2/23/2025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82000" cy="914400"/>
          </a:xfrm>
        </p:spPr>
        <p:txBody>
          <a:bodyPr>
            <a:noAutofit/>
          </a:bodyPr>
          <a:lstStyle/>
          <a:p>
            <a:r>
              <a:rPr lang="en-US" sz="2800" b="1" dirty="0">
                <a:latin typeface="Times New Roman" pitchFamily="18" charset="0"/>
                <a:cs typeface="Times New Roman" pitchFamily="18" charset="0"/>
              </a:rPr>
              <a:t>Conditions Syntax</a:t>
            </a:r>
            <a:br>
              <a:rPr lang="en-US" sz="2800" b="1" dirty="0">
                <a:latin typeface="Times New Roman" pitchFamily="18" charset="0"/>
                <a:cs typeface="Times New Roman" pitchFamily="18" charset="0"/>
              </a:rPr>
            </a:br>
            <a:r>
              <a:rPr lang="en-US" sz="2800" b="1" dirty="0" err="1">
                <a:latin typeface="Times New Roman" pitchFamily="18" charset="0"/>
                <a:cs typeface="Times New Roman" pitchFamily="18" charset="0"/>
                <a:hlinkClick r:id="rId2" action="ppaction://hlinkfile"/>
              </a:rPr>
              <a:t>eg</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304800" y="1676400"/>
            <a:ext cx="8382000" cy="3200400"/>
          </a:xfrm>
        </p:spPr>
        <p:txBody>
          <a:bodyPr>
            <a:noAutofit/>
          </a:bodyPr>
          <a:lstStyle/>
          <a:p>
            <a:r>
              <a:rPr lang="en-US" sz="2400" b="1" dirty="0">
                <a:latin typeface="Times New Roman" pitchFamily="18" charset="0"/>
                <a:cs typeface="Times New Roman" pitchFamily="18" charset="0"/>
              </a:rPr>
              <a:t>else if Statement</a:t>
            </a:r>
          </a:p>
          <a:p>
            <a:pPr>
              <a:buNone/>
            </a:pPr>
            <a:r>
              <a:rPr lang="en-US" sz="2400" dirty="0">
                <a:latin typeface="Times New Roman" pitchFamily="18" charset="0"/>
                <a:cs typeface="Times New Roman" pitchFamily="18" charset="0"/>
              </a:rPr>
              <a:t>     if (condition1)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block of code to be executed if condition1 is true</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else if (condition2)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block of code to be executed if the condition1 is false and condition2 is true</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else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block of code to be executed if the condition1 is false and condition2 is false</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a:t>
            </a:r>
            <a:endParaRPr lang="en-US" sz="2400"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A15FEE45-9CBB-46DC-B4A6-BECA0D84EF23}" type="datetime1">
              <a:rPr lang="en-US" smtClean="0"/>
              <a:pPr/>
              <a:t>2/23/2025</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82000" cy="914400"/>
          </a:xfrm>
        </p:spPr>
        <p:txBody>
          <a:bodyPr>
            <a:noAutofit/>
          </a:bodyPr>
          <a:lstStyle/>
          <a:p>
            <a:r>
              <a:rPr lang="en-US" sz="2800" b="1" dirty="0">
                <a:latin typeface="Times New Roman" pitchFamily="18" charset="0"/>
                <a:cs typeface="Times New Roman" pitchFamily="18" charset="0"/>
              </a:rPr>
              <a:t>Conditions syntax  </a:t>
            </a:r>
            <a:br>
              <a:rPr lang="en-US" sz="2800" b="1" dirty="0">
                <a:latin typeface="Times New Roman" pitchFamily="18" charset="0"/>
                <a:cs typeface="Times New Roman" pitchFamily="18" charset="0"/>
              </a:rPr>
            </a:br>
            <a:r>
              <a:rPr lang="en-US" sz="2800" b="1" dirty="0" err="1">
                <a:latin typeface="Times New Roman" pitchFamily="18" charset="0"/>
                <a:cs typeface="Times New Roman" pitchFamily="18" charset="0"/>
                <a:hlinkClick r:id="rId2" action="ppaction://hlinkfile"/>
              </a:rPr>
              <a:t>eg</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304800" y="1676400"/>
            <a:ext cx="8382000" cy="4114800"/>
          </a:xfrm>
        </p:spPr>
        <p:txBody>
          <a:bodyPr>
            <a:noAutofit/>
          </a:bodyPr>
          <a:lstStyle/>
          <a:p>
            <a:r>
              <a:rPr lang="en-US" sz="2400" b="1" dirty="0">
                <a:latin typeface="Times New Roman" pitchFamily="18" charset="0"/>
                <a:cs typeface="Times New Roman" pitchFamily="18" charset="0"/>
              </a:rPr>
              <a:t>Switch Statement</a:t>
            </a:r>
          </a:p>
          <a:p>
            <a:r>
              <a:rPr lang="en-US" sz="2400" dirty="0">
                <a:latin typeface="Times New Roman" pitchFamily="18" charset="0"/>
                <a:cs typeface="Times New Roman" pitchFamily="18" charset="0"/>
              </a:rPr>
              <a:t>switch(</a:t>
            </a:r>
            <a:r>
              <a:rPr lang="en-US" sz="2400" i="1" dirty="0">
                <a:latin typeface="Times New Roman" pitchFamily="18" charset="0"/>
                <a:cs typeface="Times New Roman" pitchFamily="18" charset="0"/>
              </a:rPr>
              <a:t>expression</a:t>
            </a:r>
            <a:r>
              <a:rPr lang="en-US" sz="2400" dirty="0">
                <a:latin typeface="Times New Roman" pitchFamily="18" charset="0"/>
                <a:cs typeface="Times New Roman" pitchFamily="18" charset="0"/>
              </a:rPr>
              <a:t>)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case </a:t>
            </a:r>
            <a:r>
              <a:rPr lang="en-US" sz="2400" i="1" dirty="0">
                <a:latin typeface="Times New Roman" pitchFamily="18" charset="0"/>
                <a:cs typeface="Times New Roman" pitchFamily="18" charset="0"/>
              </a:rPr>
              <a:t>n</a:t>
            </a:r>
            <a:r>
              <a:rPr lang="en-US" sz="2400" dirty="0">
                <a:latin typeface="Times New Roman" pitchFamily="18" charset="0"/>
                <a:cs typeface="Times New Roman" pitchFamily="18" charset="0"/>
              </a:rPr>
              <a:t>:</a:t>
            </a:r>
            <a:br>
              <a:rPr lang="en-US" sz="2400" dirty="0">
                <a:latin typeface="Times New Roman" pitchFamily="18" charset="0"/>
                <a:cs typeface="Times New Roman" pitchFamily="18" charset="0"/>
              </a:rPr>
            </a:br>
            <a:r>
              <a:rPr lang="en-US" sz="2400" i="1" dirty="0">
                <a:latin typeface="Times New Roman" pitchFamily="18" charset="0"/>
                <a:cs typeface="Times New Roman" pitchFamily="18" charset="0"/>
              </a:rPr>
              <a:t>        code block</a:t>
            </a:r>
            <a:br>
              <a:rPr lang="en-US" sz="2400" i="1" dirty="0">
                <a:latin typeface="Times New Roman" pitchFamily="18" charset="0"/>
                <a:cs typeface="Times New Roman" pitchFamily="18" charset="0"/>
              </a:rPr>
            </a:br>
            <a:r>
              <a:rPr lang="en-US" sz="2400" dirty="0">
                <a:latin typeface="Times New Roman" pitchFamily="18" charset="0"/>
                <a:cs typeface="Times New Roman" pitchFamily="18" charset="0"/>
              </a:rPr>
              <a:t>        break;</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case </a:t>
            </a:r>
            <a:r>
              <a:rPr lang="en-US" sz="2400" i="1" dirty="0">
                <a:latin typeface="Times New Roman" pitchFamily="18" charset="0"/>
                <a:cs typeface="Times New Roman" pitchFamily="18" charset="0"/>
              </a:rPr>
              <a:t>n</a:t>
            </a:r>
            <a:r>
              <a:rPr lang="en-US" sz="2400" dirty="0">
                <a:latin typeface="Times New Roman" pitchFamily="18" charset="0"/>
                <a:cs typeface="Times New Roman" pitchFamily="18" charset="0"/>
              </a:rPr>
              <a:t>:</a:t>
            </a:r>
            <a:br>
              <a:rPr lang="en-US" sz="2400" dirty="0">
                <a:latin typeface="Times New Roman" pitchFamily="18" charset="0"/>
                <a:cs typeface="Times New Roman" pitchFamily="18" charset="0"/>
              </a:rPr>
            </a:br>
            <a:r>
              <a:rPr lang="en-US" sz="2400" i="1" dirty="0">
                <a:latin typeface="Times New Roman" pitchFamily="18" charset="0"/>
                <a:cs typeface="Times New Roman" pitchFamily="18" charset="0"/>
              </a:rPr>
              <a:t>        code block</a:t>
            </a:r>
            <a:br>
              <a:rPr lang="en-US" sz="2400" i="1" dirty="0">
                <a:latin typeface="Times New Roman" pitchFamily="18" charset="0"/>
                <a:cs typeface="Times New Roman" pitchFamily="18" charset="0"/>
              </a:rPr>
            </a:br>
            <a:r>
              <a:rPr lang="en-US" sz="2400" dirty="0">
                <a:latin typeface="Times New Roman" pitchFamily="18" charset="0"/>
                <a:cs typeface="Times New Roman" pitchFamily="18" charset="0"/>
              </a:rPr>
              <a:t>        break;</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default:</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a:t>
            </a:r>
            <a:r>
              <a:rPr lang="en-US" sz="2400" i="1" dirty="0">
                <a:latin typeface="Times New Roman" pitchFamily="18" charset="0"/>
                <a:cs typeface="Times New Roman" pitchFamily="18" charset="0"/>
              </a:rPr>
              <a:t>code block</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a:t>
            </a:r>
            <a:endParaRPr lang="en-US" sz="2400"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A15FEE45-9CBB-46DC-B4A6-BECA0D84EF23}" type="datetime1">
              <a:rPr lang="en-US" smtClean="0"/>
              <a:pPr/>
              <a:t>2/23/2025</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82000" cy="914400"/>
          </a:xfrm>
        </p:spPr>
        <p:txBody>
          <a:bodyPr>
            <a:noAutofit/>
          </a:bodyPr>
          <a:lstStyle/>
          <a:p>
            <a:br>
              <a:rPr lang="en-US" sz="3200" b="1" dirty="0">
                <a:latin typeface="Times New Roman" pitchFamily="18" charset="0"/>
                <a:cs typeface="Times New Roman" pitchFamily="18" charset="0"/>
              </a:rPr>
            </a:br>
            <a:r>
              <a:rPr lang="en-US" sz="3200" b="1" dirty="0">
                <a:latin typeface="Times New Roman" pitchFamily="18" charset="0"/>
                <a:cs typeface="Times New Roman" pitchFamily="18" charset="0"/>
              </a:rPr>
              <a:t>Loop Structures</a:t>
            </a:r>
            <a:br>
              <a:rPr lang="en-US" sz="3200" b="1" dirty="0">
                <a:latin typeface="Times New Roman" pitchFamily="18" charset="0"/>
                <a:cs typeface="Times New Roman" pitchFamily="18" charset="0"/>
              </a:rPr>
            </a:br>
            <a:endParaRPr lang="en-US" sz="3200"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A15FEE45-9CBB-46DC-B4A6-BECA0D84EF23}" type="datetime1">
              <a:rPr lang="en-US" smtClean="0"/>
              <a:pPr/>
              <a:t>2/23/2025</a:t>
            </a:fld>
            <a:endParaRPr lang="en-US"/>
          </a:p>
        </p:txBody>
      </p:sp>
      <p:graphicFrame>
        <p:nvGraphicFramePr>
          <p:cNvPr id="5" name="Table 4"/>
          <p:cNvGraphicFramePr>
            <a:graphicFrameLocks noGrp="1"/>
          </p:cNvGraphicFramePr>
          <p:nvPr/>
        </p:nvGraphicFramePr>
        <p:xfrm>
          <a:off x="304800" y="1397000"/>
          <a:ext cx="8458201" cy="3355340"/>
        </p:xfrm>
        <a:graphic>
          <a:graphicData uri="http://schemas.openxmlformats.org/drawingml/2006/table">
            <a:tbl>
              <a:tblPr firstRow="1" bandRow="1">
                <a:tableStyleId>{5C22544A-7EE6-4342-B048-85BDC9FD1C3A}</a:tableStyleId>
              </a:tblPr>
              <a:tblGrid>
                <a:gridCol w="4876800">
                  <a:extLst>
                    <a:ext uri="{9D8B030D-6E8A-4147-A177-3AD203B41FA5}">
                      <a16:colId xmlns:a16="http://schemas.microsoft.com/office/drawing/2014/main" val="20000"/>
                    </a:ext>
                  </a:extLst>
                </a:gridCol>
                <a:gridCol w="3581401">
                  <a:extLst>
                    <a:ext uri="{9D8B030D-6E8A-4147-A177-3AD203B41FA5}">
                      <a16:colId xmlns:a16="http://schemas.microsoft.com/office/drawing/2014/main" val="20001"/>
                    </a:ext>
                  </a:extLst>
                </a:gridCol>
              </a:tblGrid>
              <a:tr h="520700">
                <a:tc>
                  <a:txBody>
                    <a:bodyPr/>
                    <a:lstStyle/>
                    <a:p>
                      <a:pPr algn="just"/>
                      <a:r>
                        <a:rPr lang="en-US" sz="2400" b="1" dirty="0">
                          <a:latin typeface="Times New Roman" pitchFamily="18" charset="0"/>
                          <a:cs typeface="Times New Roman" pitchFamily="18" charset="0"/>
                        </a:rPr>
                        <a:t>Loop Construct</a:t>
                      </a:r>
                    </a:p>
                  </a:txBody>
                  <a:tcPr/>
                </a:tc>
                <a:tc>
                  <a:txBody>
                    <a:bodyPr/>
                    <a:lstStyle/>
                    <a:p>
                      <a:pPr algn="just"/>
                      <a:r>
                        <a:rPr lang="en-US" sz="2400" b="1" dirty="0">
                          <a:latin typeface="Times New Roman" pitchFamily="18" charset="0"/>
                          <a:cs typeface="Times New Roman" pitchFamily="18" charset="0"/>
                        </a:rPr>
                        <a:t>Description</a:t>
                      </a:r>
                    </a:p>
                  </a:txBody>
                  <a:tcPr/>
                </a:tc>
                <a:extLst>
                  <a:ext uri="{0D108BD9-81ED-4DB2-BD59-A6C34878D82A}">
                    <a16:rowId xmlns:a16="http://schemas.microsoft.com/office/drawing/2014/main" val="10000"/>
                  </a:ext>
                </a:extLst>
              </a:tr>
              <a:tr h="520700">
                <a:tc>
                  <a:txBody>
                    <a:bodyPr/>
                    <a:lstStyle/>
                    <a:p>
                      <a:pPr algn="just"/>
                      <a:r>
                        <a:rPr lang="en-US" sz="2400" dirty="0">
                          <a:latin typeface="Times New Roman" pitchFamily="18" charset="0"/>
                          <a:cs typeface="Times New Roman" pitchFamily="18" charset="0"/>
                        </a:rPr>
                        <a:t>for(initialize; condition; increment) {}</a:t>
                      </a:r>
                    </a:p>
                    <a:p>
                      <a:pPr algn="just"/>
                      <a:r>
                        <a:rPr lang="en-US" sz="2400" dirty="0">
                          <a:latin typeface="Times New Roman" pitchFamily="18" charset="0"/>
                          <a:cs typeface="Times New Roman" pitchFamily="18" charset="0"/>
                        </a:rPr>
                        <a:t>for(x=0;x&lt;10;x++)  {}</a:t>
                      </a:r>
                    </a:p>
                  </a:txBody>
                  <a:tcPr/>
                </a:tc>
                <a:tc>
                  <a:txBody>
                    <a:bodyPr/>
                    <a:lstStyle/>
                    <a:p>
                      <a:pPr algn="just"/>
                      <a:r>
                        <a:rPr lang="en-US" sz="2400" dirty="0">
                          <a:latin typeface="Times New Roman" pitchFamily="18" charset="0"/>
                          <a:cs typeface="Times New Roman" pitchFamily="18" charset="0"/>
                        </a:rPr>
                        <a:t>How</a:t>
                      </a:r>
                      <a:r>
                        <a:rPr lang="en-US" sz="2400" baseline="0" dirty="0">
                          <a:latin typeface="Times New Roman" pitchFamily="18" charset="0"/>
                          <a:cs typeface="Times New Roman" pitchFamily="18" charset="0"/>
                        </a:rPr>
                        <a:t> many repetitions you want to do</a:t>
                      </a:r>
                      <a:endParaRPr lang="en-US" sz="240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520700">
                <a:tc>
                  <a:txBody>
                    <a:bodyPr/>
                    <a:lstStyle/>
                    <a:p>
                      <a:pPr algn="just"/>
                      <a:r>
                        <a:rPr lang="en-US" sz="2400" dirty="0">
                          <a:latin typeface="Times New Roman" pitchFamily="18" charset="0"/>
                          <a:cs typeface="Times New Roman" pitchFamily="18" charset="0"/>
                        </a:rPr>
                        <a:t>while(condition)  {}</a:t>
                      </a:r>
                    </a:p>
                    <a:p>
                      <a:pPr algn="just"/>
                      <a:r>
                        <a:rPr lang="en-US" sz="2400" dirty="0">
                          <a:latin typeface="Times New Roman" pitchFamily="18" charset="0"/>
                          <a:cs typeface="Times New Roman" pitchFamily="18" charset="0"/>
                        </a:rPr>
                        <a:t>while (x&lt;10) {}</a:t>
                      </a:r>
                    </a:p>
                  </a:txBody>
                  <a:tcPr/>
                </a:tc>
                <a:tc>
                  <a:txBody>
                    <a:bodyPr/>
                    <a:lstStyle/>
                    <a:p>
                      <a:pPr algn="just"/>
                      <a:r>
                        <a:rPr lang="en-US" sz="2400" dirty="0">
                          <a:latin typeface="Times New Roman" pitchFamily="18" charset="0"/>
                          <a:cs typeface="Times New Roman" pitchFamily="18" charset="0"/>
                        </a:rPr>
                        <a:t>Through block of code while condition</a:t>
                      </a:r>
                      <a:r>
                        <a:rPr lang="en-US" sz="2400" baseline="0" dirty="0">
                          <a:latin typeface="Times New Roman" pitchFamily="18" charset="0"/>
                          <a:cs typeface="Times New Roman" pitchFamily="18" charset="0"/>
                        </a:rPr>
                        <a:t> is true</a:t>
                      </a:r>
                      <a:endParaRPr lang="en-US" sz="2400"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520700">
                <a:tc>
                  <a:txBody>
                    <a:bodyPr/>
                    <a:lstStyle/>
                    <a:p>
                      <a:pPr algn="just"/>
                      <a:r>
                        <a:rPr lang="en-US" sz="2400" dirty="0">
                          <a:latin typeface="Times New Roman" pitchFamily="18" charset="0"/>
                          <a:cs typeface="Times New Roman" pitchFamily="18" charset="0"/>
                        </a:rPr>
                        <a:t>do {}while (condition)</a:t>
                      </a:r>
                    </a:p>
                    <a:p>
                      <a:pPr algn="just"/>
                      <a:r>
                        <a:rPr lang="en-US" sz="2400" dirty="0">
                          <a:latin typeface="Times New Roman" pitchFamily="18" charset="0"/>
                          <a:cs typeface="Times New Roman" pitchFamily="18" charset="0"/>
                        </a:rPr>
                        <a:t>do {} while(x&lt;10)</a:t>
                      </a:r>
                    </a:p>
                  </a:txBody>
                  <a:tcPr/>
                </a:tc>
                <a:tc>
                  <a:txBody>
                    <a:bodyPr/>
                    <a:lstStyle/>
                    <a:p>
                      <a:pPr algn="just"/>
                      <a:r>
                        <a:rPr lang="en-US" sz="2400" dirty="0">
                          <a:latin typeface="Times New Roman" pitchFamily="18" charset="0"/>
                          <a:cs typeface="Times New Roman" pitchFamily="18" charset="0"/>
                        </a:rPr>
                        <a:t>Execute</a:t>
                      </a:r>
                      <a:r>
                        <a:rPr lang="en-US" sz="2400" baseline="0" dirty="0">
                          <a:latin typeface="Times New Roman" pitchFamily="18" charset="0"/>
                          <a:cs typeface="Times New Roman" pitchFamily="18" charset="0"/>
                        </a:rPr>
                        <a:t> block at least once then repeat while condition is true</a:t>
                      </a:r>
                      <a:endParaRPr lang="en-US" sz="2400" dirty="0">
                        <a:latin typeface="Times New Roman" pitchFamily="18" charset="0"/>
                        <a:cs typeface="Times New Roman" pitchFamily="18" charset="0"/>
                      </a:endParaRP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82000" cy="914400"/>
          </a:xfrm>
        </p:spPr>
        <p:txBody>
          <a:bodyPr>
            <a:noAutofit/>
          </a:bodyPr>
          <a:lstStyle/>
          <a:p>
            <a:br>
              <a:rPr lang="en-US" sz="3200" b="1" dirty="0">
                <a:latin typeface="Times New Roman" pitchFamily="18" charset="0"/>
                <a:cs typeface="Times New Roman" pitchFamily="18" charset="0"/>
              </a:rPr>
            </a:br>
            <a:r>
              <a:rPr lang="en-US" sz="3200" b="1" dirty="0">
                <a:latin typeface="Times New Roman" pitchFamily="18" charset="0"/>
                <a:cs typeface="Times New Roman" pitchFamily="18" charset="0"/>
              </a:rPr>
              <a:t>Javascript  popup boxes</a:t>
            </a:r>
          </a:p>
        </p:txBody>
      </p:sp>
      <p:sp>
        <p:nvSpPr>
          <p:cNvPr id="3" name="Content Placeholder 2"/>
          <p:cNvSpPr>
            <a:spLocks noGrp="1"/>
          </p:cNvSpPr>
          <p:nvPr>
            <p:ph idx="1"/>
          </p:nvPr>
        </p:nvSpPr>
        <p:spPr>
          <a:xfrm>
            <a:off x="304800" y="1676400"/>
            <a:ext cx="8382000" cy="4114800"/>
          </a:xfrm>
        </p:spPr>
        <p:txBody>
          <a:bodyPr>
            <a:noAutofit/>
          </a:bodyPr>
          <a:lstStyle/>
          <a:p>
            <a:r>
              <a:rPr lang="en-US" sz="2400" dirty="0">
                <a:latin typeface="Times New Roman" pitchFamily="18" charset="0"/>
                <a:cs typeface="Times New Roman" pitchFamily="18" charset="0"/>
              </a:rPr>
              <a:t>Alert box</a:t>
            </a:r>
          </a:p>
          <a:p>
            <a:r>
              <a:rPr lang="en-US" sz="2400" dirty="0">
                <a:latin typeface="Times New Roman" pitchFamily="18" charset="0"/>
                <a:cs typeface="Times New Roman" pitchFamily="18" charset="0"/>
              </a:rPr>
              <a:t>Confirm box</a:t>
            </a:r>
          </a:p>
          <a:p>
            <a:r>
              <a:rPr lang="en-US" sz="2400" dirty="0">
                <a:latin typeface="Times New Roman" pitchFamily="18" charset="0"/>
                <a:cs typeface="Times New Roman" pitchFamily="18" charset="0"/>
              </a:rPr>
              <a:t>Prompt box</a:t>
            </a:r>
          </a:p>
          <a:p>
            <a:r>
              <a:rPr lang="en-US" sz="2400" dirty="0" err="1">
                <a:latin typeface="Times New Roman" pitchFamily="18" charset="0"/>
                <a:cs typeface="Times New Roman" pitchFamily="18" charset="0"/>
                <a:hlinkClick r:id="rId2" action="ppaction://hlinkfile"/>
              </a:rPr>
              <a:t>Eg</a:t>
            </a:r>
            <a:r>
              <a:rPr lang="en-US" sz="2400" dirty="0">
                <a:latin typeface="Times New Roman" pitchFamily="18" charset="0"/>
                <a:cs typeface="Times New Roman" pitchFamily="18" charset="0"/>
              </a:rPr>
              <a:t>  </a:t>
            </a:r>
            <a:r>
              <a:rPr lang="en-US" sz="2400" dirty="0">
                <a:latin typeface="Times New Roman" pitchFamily="18" charset="0"/>
                <a:cs typeface="Times New Roman" pitchFamily="18" charset="0"/>
                <a:hlinkClick r:id="rId3" action="ppaction://hlinkfile"/>
              </a:rPr>
              <a:t>program</a:t>
            </a:r>
            <a:endParaRPr lang="en-US" sz="2400" dirty="0">
              <a:latin typeface="Times New Roman" pitchFamily="18" charset="0"/>
              <a:cs typeface="Times New Roman" pitchFamily="18" charset="0"/>
            </a:endParaRPr>
          </a:p>
          <a:p>
            <a:r>
              <a:rPr lang="en-US" sz="2400" b="1" i="1" dirty="0">
                <a:latin typeface="Times New Roman" pitchFamily="18" charset="0"/>
                <a:cs typeface="Times New Roman" pitchFamily="18" charset="0"/>
              </a:rPr>
              <a:t>Alert box</a:t>
            </a:r>
          </a:p>
          <a:p>
            <a:r>
              <a:rPr lang="en-US" sz="2400" b="1" dirty="0">
                <a:latin typeface="Times New Roman" pitchFamily="18" charset="0"/>
                <a:cs typeface="Times New Roman" pitchFamily="18" charset="0"/>
              </a:rPr>
              <a:t>Syntax</a:t>
            </a:r>
          </a:p>
          <a:p>
            <a:pPr>
              <a:buNone/>
            </a:pPr>
            <a:r>
              <a:rPr lang="en-US" sz="2400" i="1" dirty="0">
                <a:latin typeface="Times New Roman" pitchFamily="18" charset="0"/>
                <a:cs typeface="Times New Roman" pitchFamily="18" charset="0"/>
              </a:rPr>
              <a:t>alert(“web page is loaded”);</a:t>
            </a:r>
          </a:p>
          <a:p>
            <a:pPr>
              <a:buNone/>
            </a:pPr>
            <a:endParaRPr lang="en-US" sz="2400" b="1"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A15FEE45-9CBB-46DC-B4A6-BECA0D84EF23}" type="datetime1">
              <a:rPr lang="en-US" smtClean="0"/>
              <a:pPr/>
              <a:t>2/23/2025</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82000" cy="914400"/>
          </a:xfrm>
        </p:spPr>
        <p:txBody>
          <a:bodyPr>
            <a:noAutofit/>
          </a:bodyPr>
          <a:lstStyle/>
          <a:p>
            <a:r>
              <a:rPr lang="en-US" sz="3600" b="1" dirty="0">
                <a:latin typeface="Times New Roman" pitchFamily="18" charset="0"/>
                <a:cs typeface="Times New Roman" pitchFamily="18" charset="0"/>
              </a:rPr>
              <a:t>  </a:t>
            </a:r>
            <a:br>
              <a:rPr lang="en-US" sz="3600" b="1" dirty="0">
                <a:latin typeface="Times New Roman" pitchFamily="18" charset="0"/>
                <a:cs typeface="Times New Roman" pitchFamily="18" charset="0"/>
              </a:rPr>
            </a:br>
            <a:br>
              <a:rPr lang="en-US" sz="3600" b="1" dirty="0">
                <a:latin typeface="Times New Roman" pitchFamily="18" charset="0"/>
                <a:cs typeface="Times New Roman" pitchFamily="18" charset="0"/>
              </a:rPr>
            </a:br>
            <a:r>
              <a:rPr lang="en-US" sz="3600" b="1" dirty="0" err="1">
                <a:latin typeface="Times New Roman" pitchFamily="18" charset="0"/>
                <a:cs typeface="Times New Roman" pitchFamily="18" charset="0"/>
              </a:rPr>
              <a:t>Javascript</a:t>
            </a:r>
            <a:r>
              <a:rPr lang="en-US" sz="3600" b="1" dirty="0">
                <a:latin typeface="Times New Roman" pitchFamily="18" charset="0"/>
                <a:cs typeface="Times New Roman" pitchFamily="18" charset="0"/>
              </a:rPr>
              <a:t>  popup boxes</a:t>
            </a:r>
            <a:br>
              <a:rPr lang="en-US" sz="3600" b="1" dirty="0">
                <a:latin typeface="Times New Roman" pitchFamily="18" charset="0"/>
                <a:cs typeface="Times New Roman" pitchFamily="18" charset="0"/>
              </a:rPr>
            </a:br>
            <a:r>
              <a:rPr lang="en-US" sz="3600" b="1" dirty="0" err="1">
                <a:latin typeface="Times New Roman" pitchFamily="18" charset="0"/>
                <a:cs typeface="Times New Roman" pitchFamily="18" charset="0"/>
                <a:hlinkClick r:id="rId2" action="ppaction://hlinkfile"/>
              </a:rPr>
              <a:t>eg</a:t>
            </a:r>
            <a:br>
              <a:rPr lang="en-US" sz="3600" b="1" dirty="0">
                <a:latin typeface="Times New Roman" pitchFamily="18" charset="0"/>
                <a:cs typeface="Times New Roman" pitchFamily="18" charset="0"/>
              </a:rPr>
            </a:br>
            <a:br>
              <a:rPr lang="en-US" sz="3600" b="1" dirty="0">
                <a:latin typeface="Times New Roman" pitchFamily="18" charset="0"/>
                <a:cs typeface="Times New Roman" pitchFamily="18" charset="0"/>
              </a:rPr>
            </a:b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304800" y="1676400"/>
            <a:ext cx="8382000" cy="4114800"/>
          </a:xfrm>
        </p:spPr>
        <p:txBody>
          <a:bodyPr>
            <a:noAutofit/>
          </a:bodyPr>
          <a:lstStyle/>
          <a:p>
            <a:r>
              <a:rPr lang="en-US" sz="2400" b="1" i="1" dirty="0">
                <a:latin typeface="Times New Roman" pitchFamily="18" charset="0"/>
                <a:cs typeface="Times New Roman" pitchFamily="18" charset="0"/>
              </a:rPr>
              <a:t>confirm box</a:t>
            </a:r>
          </a:p>
          <a:p>
            <a:r>
              <a:rPr lang="en-US" sz="2400" b="1" dirty="0">
                <a:latin typeface="Times New Roman" pitchFamily="18" charset="0"/>
                <a:cs typeface="Times New Roman" pitchFamily="18" charset="0"/>
              </a:rPr>
              <a:t>Syntax</a:t>
            </a:r>
          </a:p>
          <a:p>
            <a:pPr>
              <a:buNone/>
            </a:pP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var</a:t>
            </a:r>
            <a:r>
              <a:rPr lang="en-US" sz="2400" i="1" dirty="0">
                <a:latin typeface="Times New Roman" pitchFamily="18" charset="0"/>
                <a:cs typeface="Times New Roman" pitchFamily="18" charset="0"/>
              </a:rPr>
              <a:t> c=confirm(“are you sure?”);</a:t>
            </a:r>
          </a:p>
          <a:p>
            <a:pPr>
              <a:buNone/>
            </a:pPr>
            <a:endParaRPr lang="en-US" sz="2400" b="1" dirty="0">
              <a:latin typeface="Times New Roman" pitchFamily="18" charset="0"/>
              <a:cs typeface="Times New Roman" pitchFamily="18" charset="0"/>
            </a:endParaRPr>
          </a:p>
          <a:p>
            <a:r>
              <a:rPr lang="en-US" sz="2400" dirty="0">
                <a:latin typeface="Times New Roman" pitchFamily="18" charset="0"/>
                <a:cs typeface="Times New Roman" pitchFamily="18" charset="0"/>
              </a:rPr>
              <a:t>If you click “OK”  button  the value of variable </a:t>
            </a:r>
            <a:r>
              <a:rPr lang="en-US" sz="2400" b="1" i="1" dirty="0">
                <a:latin typeface="Times New Roman" pitchFamily="18" charset="0"/>
                <a:cs typeface="Times New Roman" pitchFamily="18" charset="0"/>
              </a:rPr>
              <a:t>“c”  </a:t>
            </a:r>
            <a:r>
              <a:rPr lang="en-US" sz="2400" i="1" dirty="0">
                <a:latin typeface="Times New Roman" pitchFamily="18" charset="0"/>
                <a:cs typeface="Times New Roman" pitchFamily="18" charset="0"/>
              </a:rPr>
              <a:t>is</a:t>
            </a:r>
            <a:r>
              <a:rPr lang="en-US" sz="2400" dirty="0">
                <a:latin typeface="Times New Roman" pitchFamily="18" charset="0"/>
                <a:cs typeface="Times New Roman" pitchFamily="18" charset="0"/>
              </a:rPr>
              <a:t> </a:t>
            </a:r>
            <a:r>
              <a:rPr lang="en-US" sz="2400" i="1" dirty="0">
                <a:latin typeface="Times New Roman" pitchFamily="18" charset="0"/>
                <a:cs typeface="Times New Roman" pitchFamily="18" charset="0"/>
              </a:rPr>
              <a:t>“true” .</a:t>
            </a:r>
          </a:p>
          <a:p>
            <a:endParaRPr lang="en-US" sz="2400" b="1" i="1" dirty="0">
              <a:latin typeface="Times New Roman" pitchFamily="18" charset="0"/>
              <a:cs typeface="Times New Roman" pitchFamily="18" charset="0"/>
            </a:endParaRPr>
          </a:p>
          <a:p>
            <a:r>
              <a:rPr lang="en-US" sz="2400" dirty="0">
                <a:latin typeface="Times New Roman" pitchFamily="18" charset="0"/>
                <a:cs typeface="Times New Roman" pitchFamily="18" charset="0"/>
              </a:rPr>
              <a:t>If you click “Cancel”  button  the value of variable </a:t>
            </a:r>
            <a:r>
              <a:rPr lang="en-US" sz="2400" b="1" i="1" dirty="0">
                <a:latin typeface="Times New Roman" pitchFamily="18" charset="0"/>
                <a:cs typeface="Times New Roman" pitchFamily="18" charset="0"/>
              </a:rPr>
              <a:t>“c”  </a:t>
            </a:r>
            <a:r>
              <a:rPr lang="en-US" sz="2400" i="1" dirty="0">
                <a:latin typeface="Times New Roman" pitchFamily="18" charset="0"/>
                <a:cs typeface="Times New Roman" pitchFamily="18" charset="0"/>
              </a:rPr>
              <a:t>is</a:t>
            </a:r>
            <a:r>
              <a:rPr lang="en-US" sz="2400" dirty="0">
                <a:latin typeface="Times New Roman" pitchFamily="18" charset="0"/>
                <a:cs typeface="Times New Roman" pitchFamily="18" charset="0"/>
              </a:rPr>
              <a:t> </a:t>
            </a:r>
            <a:r>
              <a:rPr lang="en-US" sz="2400" i="1" dirty="0">
                <a:latin typeface="Times New Roman" pitchFamily="18" charset="0"/>
                <a:cs typeface="Times New Roman" pitchFamily="18" charset="0"/>
              </a:rPr>
              <a:t>“flase” .</a:t>
            </a:r>
          </a:p>
          <a:p>
            <a:endParaRPr lang="en-US" sz="2400" b="1" i="1" dirty="0">
              <a:latin typeface="Times New Roman" pitchFamily="18" charset="0"/>
              <a:cs typeface="Times New Roman" pitchFamily="18" charset="0"/>
            </a:endParaRPr>
          </a:p>
          <a:p>
            <a:endParaRPr lang="en-US" sz="2400" b="1" i="1"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A15FEE45-9CBB-46DC-B4A6-BECA0D84EF23}" type="datetime1">
              <a:rPr lang="en-US" smtClean="0"/>
              <a:pPr/>
              <a:t>2/23/2025</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382000" cy="914400"/>
          </a:xfrm>
        </p:spPr>
        <p:txBody>
          <a:bodyPr>
            <a:noAutofit/>
          </a:bodyPr>
          <a:lstStyle/>
          <a:p>
            <a:r>
              <a:rPr lang="en-US" sz="3200" b="1" dirty="0">
                <a:latin typeface="Times New Roman" pitchFamily="18" charset="0"/>
                <a:cs typeface="Times New Roman" pitchFamily="18" charset="0"/>
              </a:rPr>
              <a:t>Javascript  popup boxes</a:t>
            </a:r>
            <a:br>
              <a:rPr lang="en-US" sz="3200" b="1" dirty="0">
                <a:latin typeface="Times New Roman" pitchFamily="18" charset="0"/>
                <a:cs typeface="Times New Roman" pitchFamily="18" charset="0"/>
              </a:rPr>
            </a:br>
            <a:r>
              <a:rPr lang="en-US" sz="3200" b="1" dirty="0" err="1">
                <a:latin typeface="Times New Roman" pitchFamily="18" charset="0"/>
                <a:cs typeface="Times New Roman" pitchFamily="18" charset="0"/>
                <a:hlinkClick r:id="rId2" action="ppaction://hlinkfile"/>
              </a:rPr>
              <a:t>eg</a:t>
            </a:r>
            <a:r>
              <a:rPr lang="en-US" sz="3200" b="1" dirty="0">
                <a:latin typeface="Times New Roman" pitchFamily="18" charset="0"/>
                <a:cs typeface="Times New Roman" pitchFamily="18" charset="0"/>
              </a:rPr>
              <a:t>  </a:t>
            </a:r>
            <a:r>
              <a:rPr lang="en-US" sz="3200" b="1" dirty="0">
                <a:latin typeface="Times New Roman" pitchFamily="18" charset="0"/>
                <a:cs typeface="Times New Roman" pitchFamily="18" charset="0"/>
                <a:hlinkClick r:id="rId3" action="ppaction://hlinkfile"/>
              </a:rPr>
              <a:t>program</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304800" y="1447800"/>
            <a:ext cx="8382000" cy="4114800"/>
          </a:xfrm>
        </p:spPr>
        <p:txBody>
          <a:bodyPr>
            <a:noAutofit/>
          </a:bodyPr>
          <a:lstStyle/>
          <a:p>
            <a:r>
              <a:rPr lang="en-US" sz="2000" b="1" i="1" dirty="0">
                <a:latin typeface="Times New Roman" panose="02020603050405020304" pitchFamily="18" charset="0"/>
                <a:cs typeface="Times New Roman" pitchFamily="18" charset="0"/>
              </a:rPr>
              <a:t>Prompt box</a:t>
            </a:r>
          </a:p>
          <a:p>
            <a:r>
              <a:rPr lang="en-US" sz="2000" b="1" dirty="0">
                <a:latin typeface="Times New Roman" panose="02020603050405020304" pitchFamily="18" charset="0"/>
                <a:cs typeface="Times New Roman" pitchFamily="18" charset="0"/>
              </a:rPr>
              <a:t>Syntax</a:t>
            </a:r>
          </a:p>
          <a:p>
            <a:r>
              <a:rPr lang="en-IN" sz="2000" dirty="0">
                <a:latin typeface="Times New Roman" panose="02020603050405020304" pitchFamily="18" charset="0"/>
                <a:cs typeface="Times New Roman" panose="02020603050405020304" pitchFamily="18" charset="0"/>
              </a:rPr>
              <a:t>let result = </a:t>
            </a:r>
            <a:r>
              <a:rPr lang="en-IN" sz="2000" b="1" dirty="0">
                <a:latin typeface="Times New Roman" panose="02020603050405020304" pitchFamily="18" charset="0"/>
                <a:cs typeface="Times New Roman" panose="02020603050405020304" pitchFamily="18" charset="0"/>
              </a:rPr>
              <a:t>prompt</a:t>
            </a:r>
            <a:r>
              <a:rPr lang="en-IN" sz="2000" dirty="0">
                <a:latin typeface="Times New Roman" panose="02020603050405020304" pitchFamily="18" charset="0"/>
                <a:cs typeface="Times New Roman" panose="02020603050405020304" pitchFamily="18" charset="0"/>
              </a:rPr>
              <a:t>(message, </a:t>
            </a:r>
            <a:r>
              <a:rPr lang="en-IN" sz="2000" dirty="0" err="1">
                <a:latin typeface="Times New Roman" panose="02020603050405020304" pitchFamily="18" charset="0"/>
                <a:cs typeface="Times New Roman" panose="02020603050405020304" pitchFamily="18" charset="0"/>
              </a:rPr>
              <a:t>defaultValue</a:t>
            </a:r>
            <a:r>
              <a:rPr lang="en-IN" sz="2000" dirty="0">
                <a:latin typeface="Times New Roman" panose="02020603050405020304" pitchFamily="18" charset="0"/>
                <a:cs typeface="Times New Roman" panose="02020603050405020304" pitchFamily="18" charset="0"/>
              </a:rPr>
              <a:t>);</a:t>
            </a:r>
          </a:p>
          <a:p>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message (optional): A string to display to the user.</a:t>
            </a:r>
          </a:p>
          <a:p>
            <a:endParaRPr lang="en-US" sz="2000" b="1" dirty="0">
              <a:latin typeface="Times New Roman" panose="02020603050405020304" pitchFamily="18" charset="0"/>
              <a:cs typeface="Times New Roman" pitchFamily="18" charset="0"/>
            </a:endParaRPr>
          </a:p>
          <a:p>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defaultValue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(optional): A string containing the default text in the input field. </a:t>
            </a:r>
          </a:p>
          <a:p>
            <a:r>
              <a:rPr lang="en-US" sz="2000" b="1" dirty="0" err="1">
                <a:latin typeface="Times New Roman" panose="02020603050405020304" pitchFamily="18" charset="0"/>
                <a:cs typeface="Times New Roman" pitchFamily="18" charset="0"/>
              </a:rPr>
              <a:t>Eg</a:t>
            </a:r>
            <a:r>
              <a:rPr lang="en-US" sz="2000" b="1" dirty="0">
                <a:latin typeface="Times New Roman" panose="02020603050405020304" pitchFamily="18" charset="0"/>
                <a:cs typeface="Times New Roman" pitchFamily="18" charset="0"/>
              </a:rPr>
              <a:t>:</a:t>
            </a:r>
          </a:p>
          <a:p>
            <a:pPr>
              <a:buNone/>
            </a:pPr>
            <a:r>
              <a:rPr lang="en-US" sz="2000" i="1" dirty="0" err="1">
                <a:latin typeface="Times New Roman" panose="02020603050405020304" pitchFamily="18" charset="0"/>
                <a:cs typeface="Times New Roman" pitchFamily="18" charset="0"/>
              </a:rPr>
              <a:t>var</a:t>
            </a:r>
            <a:r>
              <a:rPr lang="en-US" sz="2000" i="1" dirty="0">
                <a:latin typeface="Times New Roman" panose="02020603050405020304" pitchFamily="18" charset="0"/>
                <a:cs typeface="Times New Roman" pitchFamily="18" charset="0"/>
              </a:rPr>
              <a:t> c=prompt(“Enter an Integer”);</a:t>
            </a:r>
          </a:p>
          <a:p>
            <a:endParaRPr lang="en-US" sz="2000" dirty="0">
              <a:latin typeface="Times New Roman" panose="02020603050405020304" pitchFamily="18" charset="0"/>
              <a:cs typeface="Times New Roman" pitchFamily="18" charset="0"/>
            </a:endParaRPr>
          </a:p>
          <a:p>
            <a:r>
              <a:rPr lang="en-US" sz="2000" dirty="0">
                <a:latin typeface="Times New Roman" panose="02020603050405020304" pitchFamily="18" charset="0"/>
                <a:cs typeface="Times New Roman" pitchFamily="18" charset="0"/>
              </a:rPr>
              <a:t>Enter the value &amp; click “OK”  button  to store the value in variable </a:t>
            </a:r>
            <a:r>
              <a:rPr lang="en-US" sz="2000" b="1" i="1" dirty="0">
                <a:latin typeface="Times New Roman" panose="02020603050405020304" pitchFamily="18" charset="0"/>
                <a:cs typeface="Times New Roman" pitchFamily="18" charset="0"/>
              </a:rPr>
              <a:t>“c” </a:t>
            </a:r>
            <a:r>
              <a:rPr lang="en-US" sz="2000" i="1" dirty="0">
                <a:latin typeface="Times New Roman" panose="02020603050405020304" pitchFamily="18" charset="0"/>
                <a:cs typeface="Times New Roman" pitchFamily="18" charset="0"/>
              </a:rPr>
              <a:t>.</a:t>
            </a:r>
          </a:p>
          <a:p>
            <a:r>
              <a:rPr lang="en-US" sz="2000" dirty="0">
                <a:latin typeface="Times New Roman" panose="02020603050405020304" pitchFamily="18" charset="0"/>
                <a:cs typeface="Times New Roman" pitchFamily="18" charset="0"/>
              </a:rPr>
              <a:t>If you click “Cancel”  button  returns null</a:t>
            </a:r>
            <a:r>
              <a:rPr lang="en-US" sz="2000" i="1" dirty="0">
                <a:latin typeface="Times New Roman" panose="02020603050405020304" pitchFamily="18" charset="0"/>
                <a:cs typeface="Times New Roman" pitchFamily="18" charset="0"/>
              </a:rPr>
              <a:t>.</a:t>
            </a:r>
          </a:p>
          <a:p>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Return Type: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prompt() function always returns the user's input as a string. If the user clicks "Cancel" or closes the dialog, it returns null. </a:t>
            </a:r>
          </a:p>
          <a:p>
            <a:endParaRPr lang="en-US" sz="2000" b="1" i="1" dirty="0">
              <a:latin typeface="Times New Roman" panose="02020603050405020304" pitchFamily="18" charset="0"/>
              <a:cs typeface="Times New Roman" pitchFamily="18" charset="0"/>
            </a:endParaRPr>
          </a:p>
          <a:p>
            <a:endParaRPr lang="en-US" sz="2000" dirty="0">
              <a:latin typeface="Times New Roman" panose="02020603050405020304" pitchFamily="18" charset="0"/>
              <a:cs typeface="Times New Roman" pitchFamily="18" charset="0"/>
            </a:endParaRPr>
          </a:p>
        </p:txBody>
      </p:sp>
      <p:sp>
        <p:nvSpPr>
          <p:cNvPr id="4" name="Date Placeholder 3"/>
          <p:cNvSpPr>
            <a:spLocks noGrp="1"/>
          </p:cNvSpPr>
          <p:nvPr>
            <p:ph type="dt" sz="half" idx="10"/>
          </p:nvPr>
        </p:nvSpPr>
        <p:spPr/>
        <p:txBody>
          <a:bodyPr/>
          <a:lstStyle/>
          <a:p>
            <a:fld id="{A15FEE45-9CBB-46DC-B4A6-BECA0D84EF23}" type="datetime1">
              <a:rPr lang="en-US" smtClean="0"/>
              <a:pPr/>
              <a:t>2/23/2025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82000" cy="685800"/>
          </a:xfrm>
        </p:spPr>
        <p:txBody>
          <a:bodyPr>
            <a:noAutofit/>
          </a:bodyPr>
          <a:lstStyle/>
          <a:p>
            <a:r>
              <a:rPr lang="en-US" sz="3200" b="1" dirty="0">
                <a:latin typeface="Times New Roman" pitchFamily="18" charset="0"/>
                <a:cs typeface="Times New Roman" pitchFamily="18" charset="0"/>
              </a:rPr>
              <a:t>Javascript  and HTML</a:t>
            </a:r>
            <a:br>
              <a:rPr lang="en-US" sz="3200" b="1" dirty="0">
                <a:latin typeface="Times New Roman" pitchFamily="18" charset="0"/>
                <a:cs typeface="Times New Roman" pitchFamily="18" charset="0"/>
              </a:rPr>
            </a:br>
            <a:r>
              <a:rPr lang="en-US" sz="3200" b="1" dirty="0" err="1">
                <a:latin typeface="Times New Roman" pitchFamily="18" charset="0"/>
                <a:cs typeface="Times New Roman" pitchFamily="18" charset="0"/>
                <a:hlinkClick r:id="rId2" action="ppaction://hlinkfile"/>
              </a:rPr>
              <a:t>eg</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304800" y="1295400"/>
            <a:ext cx="8382000" cy="4495800"/>
          </a:xfrm>
        </p:spPr>
        <p:txBody>
          <a:bodyPr>
            <a:noAutofit/>
          </a:bodyPr>
          <a:lstStyle/>
          <a:p>
            <a:endParaRPr lang="en-US" sz="2400" b="1" i="1" dirty="0">
              <a:latin typeface="Times New Roman" pitchFamily="18" charset="0"/>
              <a:cs typeface="Times New Roman" pitchFamily="18" charset="0"/>
            </a:endParaRPr>
          </a:p>
          <a:p>
            <a:r>
              <a:rPr lang="en-US" sz="2400" b="1" i="1" dirty="0">
                <a:latin typeface="Times New Roman" pitchFamily="18" charset="0"/>
                <a:cs typeface="Times New Roman" pitchFamily="18" charset="0"/>
              </a:rPr>
              <a:t>HTML </a:t>
            </a:r>
            <a:r>
              <a:rPr lang="en-US" sz="2400" dirty="0">
                <a:latin typeface="Times New Roman" pitchFamily="18" charset="0"/>
                <a:cs typeface="Times New Roman" pitchFamily="18" charset="0"/>
              </a:rPr>
              <a:t>provide only static web pages.</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Javascript add dynamism to the web pages.</a:t>
            </a:r>
          </a:p>
          <a:p>
            <a:pPr>
              <a:buNone/>
            </a:pPr>
            <a:r>
              <a:rPr lang="en-US" sz="2400" dirty="0">
                <a:latin typeface="Times New Roman" pitchFamily="18" charset="0"/>
                <a:cs typeface="Times New Roman" pitchFamily="18" charset="0"/>
              </a:rPr>
              <a:t> </a:t>
            </a:r>
          </a:p>
        </p:txBody>
      </p:sp>
      <p:sp>
        <p:nvSpPr>
          <p:cNvPr id="4" name="Date Placeholder 3"/>
          <p:cNvSpPr>
            <a:spLocks noGrp="1"/>
          </p:cNvSpPr>
          <p:nvPr>
            <p:ph type="dt" sz="half" idx="10"/>
          </p:nvPr>
        </p:nvSpPr>
        <p:spPr/>
        <p:txBody>
          <a:bodyPr/>
          <a:lstStyle/>
          <a:p>
            <a:fld id="{A15FEE45-9CBB-46DC-B4A6-BECA0D84EF23}" type="datetime1">
              <a:rPr lang="en-US" smtClean="0"/>
              <a:pPr/>
              <a:t>2/23/2025</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82000" cy="762000"/>
          </a:xfrm>
        </p:spPr>
        <p:txBody>
          <a:bodyPr>
            <a:noAutofit/>
          </a:bodyPr>
          <a:lstStyle/>
          <a:p>
            <a:r>
              <a:rPr lang="en-US" sz="3200" b="1" dirty="0">
                <a:latin typeface="Times New Roman" pitchFamily="18" charset="0"/>
                <a:cs typeface="Times New Roman" pitchFamily="18" charset="0"/>
              </a:rPr>
              <a:t>Javascript  </a:t>
            </a:r>
            <a:br>
              <a:rPr lang="en-US" sz="3200" b="1" dirty="0">
                <a:latin typeface="Times New Roman" pitchFamily="18" charset="0"/>
                <a:cs typeface="Times New Roman" pitchFamily="18" charset="0"/>
              </a:rPr>
            </a:br>
            <a:r>
              <a:rPr lang="en-US" sz="3200" b="1" dirty="0" err="1">
                <a:latin typeface="Times New Roman" pitchFamily="18" charset="0"/>
                <a:cs typeface="Times New Roman" pitchFamily="18" charset="0"/>
                <a:hlinkClick r:id="rId2" action="ppaction://hlinkfile"/>
              </a:rPr>
              <a:t>eg</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228600" y="1066800"/>
            <a:ext cx="8382000" cy="5486400"/>
          </a:xfrm>
        </p:spPr>
        <p:txBody>
          <a:bodyPr>
            <a:noAutofit/>
          </a:bodyPr>
          <a:lstStyle/>
          <a:p>
            <a:pPr>
              <a:buNone/>
            </a:pPr>
            <a:r>
              <a:rPr lang="en-US" sz="2400" dirty="0">
                <a:latin typeface="Times New Roman" pitchFamily="18" charset="0"/>
                <a:cs typeface="Times New Roman" pitchFamily="18" charset="0"/>
              </a:rPr>
              <a:t>&lt;html&gt;</a:t>
            </a:r>
          </a:p>
          <a:p>
            <a:pPr>
              <a:buNone/>
            </a:pPr>
            <a:r>
              <a:rPr lang="en-US" sz="2400" dirty="0">
                <a:latin typeface="Times New Roman" pitchFamily="18" charset="0"/>
                <a:cs typeface="Times New Roman" pitchFamily="18" charset="0"/>
              </a:rPr>
              <a:t>&lt;body&gt;</a:t>
            </a:r>
          </a:p>
          <a:p>
            <a:pPr>
              <a:buNone/>
            </a:pPr>
            <a:r>
              <a:rPr lang="en-US" sz="2400" dirty="0">
                <a:latin typeface="Times New Roman" pitchFamily="18" charset="0"/>
                <a:cs typeface="Times New Roman" pitchFamily="18" charset="0"/>
              </a:rPr>
              <a:t>&lt;script type="text/</a:t>
            </a:r>
            <a:r>
              <a:rPr lang="en-US" sz="2400" dirty="0" err="1">
                <a:latin typeface="Times New Roman" pitchFamily="18" charset="0"/>
                <a:cs typeface="Times New Roman" pitchFamily="18" charset="0"/>
              </a:rPr>
              <a:t>javascript</a:t>
            </a:r>
            <a:r>
              <a:rPr lang="en-US" sz="2400" dirty="0">
                <a:latin typeface="Times New Roman" pitchFamily="18" charset="0"/>
                <a:cs typeface="Times New Roman" pitchFamily="18" charset="0"/>
              </a:rPr>
              <a:t>"&gt;</a:t>
            </a:r>
          </a:p>
          <a:p>
            <a:pPr>
              <a:buNone/>
            </a:pPr>
            <a:r>
              <a:rPr lang="en-US" sz="2400" dirty="0" err="1">
                <a:latin typeface="Times New Roman" pitchFamily="18" charset="0"/>
                <a:cs typeface="Times New Roman" pitchFamily="18" charset="0"/>
              </a:rPr>
              <a:t>var</a:t>
            </a:r>
            <a:r>
              <a:rPr lang="en-US" sz="2400" dirty="0">
                <a:latin typeface="Times New Roman" pitchFamily="18" charset="0"/>
                <a:cs typeface="Times New Roman" pitchFamily="18" charset="0"/>
              </a:rPr>
              <a:t> books= new Array(“Web  Applications”, “Java”, “C++” );</a:t>
            </a:r>
          </a:p>
          <a:p>
            <a:pPr>
              <a:buNone/>
            </a:pPr>
            <a:r>
              <a:rPr lang="en-US" sz="2400" dirty="0">
                <a:latin typeface="Times New Roman" pitchFamily="18" charset="0"/>
                <a:cs typeface="Times New Roman" pitchFamily="18" charset="0"/>
              </a:rPr>
              <a:t>document. write("&lt;h1&gt;List of books &lt;/h1&gt;");</a:t>
            </a:r>
          </a:p>
          <a:p>
            <a:pPr>
              <a:buNone/>
            </a:pPr>
            <a:r>
              <a:rPr lang="en-US" sz="2400" dirty="0">
                <a:latin typeface="Times New Roman" pitchFamily="18" charset="0"/>
                <a:cs typeface="Times New Roman" pitchFamily="18" charset="0"/>
              </a:rPr>
              <a:t>document. write("&lt;u1&gt;");</a:t>
            </a:r>
          </a:p>
          <a:p>
            <a:pPr>
              <a:buNone/>
            </a:pPr>
            <a:r>
              <a:rPr lang="en-US" sz="2400" dirty="0" err="1">
                <a:latin typeface="Times New Roman" pitchFamily="18" charset="0"/>
                <a:cs typeface="Times New Roman" pitchFamily="18" charset="0"/>
              </a:rPr>
              <a:t>var</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i</a:t>
            </a:r>
            <a:r>
              <a:rPr lang="en-US" sz="2400" dirty="0">
                <a:latin typeface="Times New Roman" pitchFamily="18" charset="0"/>
                <a:cs typeface="Times New Roman" pitchFamily="18" charset="0"/>
              </a:rPr>
              <a:t>;</a:t>
            </a:r>
          </a:p>
          <a:p>
            <a:pPr>
              <a:buNone/>
            </a:pPr>
            <a:r>
              <a:rPr lang="en-US" sz="2400" dirty="0">
                <a:latin typeface="Times New Roman" pitchFamily="18" charset="0"/>
                <a:cs typeface="Times New Roman" pitchFamily="18" charset="0"/>
              </a:rPr>
              <a:t>for(</a:t>
            </a:r>
            <a:r>
              <a:rPr lang="en-US" sz="2400" dirty="0" err="1">
                <a:latin typeface="Times New Roman" pitchFamily="18" charset="0"/>
                <a:cs typeface="Times New Roman" pitchFamily="18" charset="0"/>
              </a:rPr>
              <a:t>i</a:t>
            </a:r>
            <a:r>
              <a:rPr lang="en-US" sz="2400" dirty="0">
                <a:latin typeface="Times New Roman" pitchFamily="18" charset="0"/>
                <a:cs typeface="Times New Roman" pitchFamily="18" charset="0"/>
              </a:rPr>
              <a:t>=0;i&lt;</a:t>
            </a:r>
            <a:r>
              <a:rPr lang="en-US" sz="2400" dirty="0" err="1">
                <a:latin typeface="Times New Roman" pitchFamily="18" charset="0"/>
                <a:cs typeface="Times New Roman" pitchFamily="18" charset="0"/>
              </a:rPr>
              <a:t>books.length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i</a:t>
            </a:r>
            <a:r>
              <a:rPr lang="en-US" sz="2400" dirty="0">
                <a:latin typeface="Times New Roman" pitchFamily="18" charset="0"/>
                <a:cs typeface="Times New Roman" pitchFamily="18" charset="0"/>
              </a:rPr>
              <a:t>++) {</a:t>
            </a:r>
          </a:p>
          <a:p>
            <a:pPr>
              <a:buNone/>
            </a:pPr>
            <a:r>
              <a:rPr lang="en-US" sz="2400" dirty="0">
                <a:latin typeface="Times New Roman" pitchFamily="18" charset="0"/>
                <a:cs typeface="Times New Roman" pitchFamily="18" charset="0"/>
              </a:rPr>
              <a:t>document. write("&lt;</a:t>
            </a:r>
            <a:r>
              <a:rPr lang="en-US" sz="2400" dirty="0" err="1">
                <a:latin typeface="Times New Roman" pitchFamily="18" charset="0"/>
                <a:cs typeface="Times New Roman" pitchFamily="18" charset="0"/>
              </a:rPr>
              <a:t>li</a:t>
            </a:r>
            <a:r>
              <a:rPr lang="en-US" sz="2400" dirty="0">
                <a:latin typeface="Times New Roman" pitchFamily="18" charset="0"/>
                <a:cs typeface="Times New Roman" pitchFamily="18" charset="0"/>
              </a:rPr>
              <a:t>&gt;");</a:t>
            </a:r>
          </a:p>
          <a:p>
            <a:pPr>
              <a:buNone/>
            </a:pPr>
            <a:r>
              <a:rPr lang="en-US" sz="2400" dirty="0">
                <a:latin typeface="Times New Roman" pitchFamily="18" charset="0"/>
                <a:cs typeface="Times New Roman" pitchFamily="18" charset="0"/>
              </a:rPr>
              <a:t>document. write(books[</a:t>
            </a:r>
            <a:r>
              <a:rPr lang="en-US" sz="2400" dirty="0" err="1">
                <a:latin typeface="Times New Roman" pitchFamily="18" charset="0"/>
                <a:cs typeface="Times New Roman" pitchFamily="18" charset="0"/>
              </a:rPr>
              <a:t>i</a:t>
            </a:r>
            <a:r>
              <a:rPr lang="en-US" sz="2400" dirty="0">
                <a:latin typeface="Times New Roman" pitchFamily="18" charset="0"/>
                <a:cs typeface="Times New Roman" pitchFamily="18" charset="0"/>
              </a:rPr>
              <a:t>]);</a:t>
            </a:r>
          </a:p>
          <a:p>
            <a:pPr>
              <a:buNone/>
            </a:pPr>
            <a:r>
              <a:rPr lang="en-US" sz="2400" dirty="0">
                <a:latin typeface="Times New Roman" pitchFamily="18" charset="0"/>
                <a:cs typeface="Times New Roman" pitchFamily="18" charset="0"/>
              </a:rPr>
              <a:t>document. write(“&lt;/</a:t>
            </a:r>
            <a:r>
              <a:rPr lang="en-US" sz="2400" dirty="0" err="1">
                <a:latin typeface="Times New Roman" pitchFamily="18" charset="0"/>
                <a:cs typeface="Times New Roman" pitchFamily="18" charset="0"/>
              </a:rPr>
              <a:t>li</a:t>
            </a:r>
            <a:r>
              <a:rPr lang="en-US" sz="2400" dirty="0">
                <a:latin typeface="Times New Roman" pitchFamily="18" charset="0"/>
                <a:cs typeface="Times New Roman" pitchFamily="18" charset="0"/>
              </a:rPr>
              <a:t>&gt;"); }</a:t>
            </a:r>
          </a:p>
          <a:p>
            <a:pPr>
              <a:buNone/>
            </a:pPr>
            <a:r>
              <a:rPr lang="en-US" sz="2400" dirty="0">
                <a:latin typeface="Times New Roman" pitchFamily="18" charset="0"/>
                <a:cs typeface="Times New Roman" pitchFamily="18" charset="0"/>
              </a:rPr>
              <a:t>document. write("&lt;/u1&gt;"); &lt;/script&gt;&lt;/body&gt;&lt;/html&gt; </a:t>
            </a:r>
          </a:p>
        </p:txBody>
      </p:sp>
      <p:sp>
        <p:nvSpPr>
          <p:cNvPr id="4" name="Date Placeholder 3"/>
          <p:cNvSpPr>
            <a:spLocks noGrp="1"/>
          </p:cNvSpPr>
          <p:nvPr>
            <p:ph type="dt" sz="half" idx="10"/>
          </p:nvPr>
        </p:nvSpPr>
        <p:spPr/>
        <p:txBody>
          <a:bodyPr/>
          <a:lstStyle/>
          <a:p>
            <a:fld id="{A15FEE45-9CBB-46DC-B4A6-BECA0D84EF23}" type="datetime1">
              <a:rPr lang="en-US" smtClean="0"/>
              <a:pPr/>
              <a:t>2/23/2025</a:t>
            </a:fld>
            <a:r>
              <a:rPr lang="en-US" dirty="0"/>
              <a:t>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82000" cy="762000"/>
          </a:xfrm>
        </p:spPr>
        <p:txBody>
          <a:bodyPr>
            <a:noAutofit/>
          </a:bodyPr>
          <a:lstStyle/>
          <a:p>
            <a:r>
              <a:rPr lang="en-US" sz="3200" b="1" dirty="0">
                <a:latin typeface="Times New Roman" pitchFamily="18" charset="0"/>
                <a:cs typeface="Times New Roman" pitchFamily="18" charset="0"/>
              </a:rPr>
              <a:t>Javascript  </a:t>
            </a:r>
            <a:br>
              <a:rPr lang="en-US" sz="3200" b="1" dirty="0">
                <a:latin typeface="Times New Roman" pitchFamily="18" charset="0"/>
                <a:cs typeface="Times New Roman" pitchFamily="18" charset="0"/>
              </a:rPr>
            </a:b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228600" y="1066800"/>
            <a:ext cx="8382000" cy="5486400"/>
          </a:xfrm>
        </p:spPr>
        <p:txBody>
          <a:bodyPr>
            <a:noAutofit/>
          </a:bodyPr>
          <a:lstStyle/>
          <a:p>
            <a:pPr>
              <a:buNone/>
            </a:pPr>
            <a:r>
              <a:rPr lang="en-US" sz="1800" b="1" dirty="0" err="1">
                <a:latin typeface="Times New Roman" pitchFamily="18" charset="0"/>
                <a:cs typeface="Times New Roman" pitchFamily="18" charset="0"/>
              </a:rPr>
              <a:t>Js</a:t>
            </a:r>
            <a:r>
              <a:rPr lang="en-US" sz="1800" b="1" dirty="0">
                <a:latin typeface="Times New Roman" pitchFamily="18" charset="0"/>
                <a:cs typeface="Times New Roman" pitchFamily="18" charset="0"/>
              </a:rPr>
              <a:t> Program To Display Num &amp; It’s Square In Table.</a:t>
            </a:r>
          </a:p>
          <a:p>
            <a:pPr>
              <a:buNone/>
            </a:pPr>
            <a:r>
              <a:rPr lang="en-US" sz="2400" dirty="0">
                <a:latin typeface="Times New Roman" pitchFamily="18" charset="0"/>
                <a:cs typeface="Times New Roman" pitchFamily="18" charset="0"/>
              </a:rPr>
              <a:t>&lt;html&gt;</a:t>
            </a:r>
          </a:p>
          <a:p>
            <a:pPr>
              <a:buNone/>
            </a:pPr>
            <a:r>
              <a:rPr lang="en-US" sz="2400" dirty="0">
                <a:latin typeface="Times New Roman" pitchFamily="18" charset="0"/>
                <a:cs typeface="Times New Roman" pitchFamily="18" charset="0"/>
              </a:rPr>
              <a:t>&lt;body&gt;</a:t>
            </a:r>
          </a:p>
          <a:p>
            <a:pPr>
              <a:buNone/>
            </a:pPr>
            <a:r>
              <a:rPr lang="en-US" sz="2400" dirty="0">
                <a:latin typeface="Times New Roman" pitchFamily="18" charset="0"/>
                <a:cs typeface="Times New Roman" pitchFamily="18" charset="0"/>
              </a:rPr>
              <a:t>&lt;script type="text/</a:t>
            </a:r>
            <a:r>
              <a:rPr lang="en-US" sz="2400" dirty="0" err="1">
                <a:latin typeface="Times New Roman" pitchFamily="18" charset="0"/>
                <a:cs typeface="Times New Roman" pitchFamily="18" charset="0"/>
              </a:rPr>
              <a:t>javascript</a:t>
            </a:r>
            <a:r>
              <a:rPr lang="en-US" sz="2400" dirty="0">
                <a:latin typeface="Times New Roman" pitchFamily="18" charset="0"/>
                <a:cs typeface="Times New Roman" pitchFamily="18" charset="0"/>
              </a:rPr>
              <a:t>"&gt;</a:t>
            </a:r>
          </a:p>
          <a:p>
            <a:pPr>
              <a:buNone/>
            </a:pPr>
            <a:r>
              <a:rPr lang="en-US" sz="2400" dirty="0" err="1">
                <a:latin typeface="Times New Roman" pitchFamily="18" charset="0"/>
                <a:cs typeface="Times New Roman" pitchFamily="18" charset="0"/>
              </a:rPr>
              <a:t>var</a:t>
            </a:r>
            <a:r>
              <a:rPr lang="en-US" sz="2400" dirty="0">
                <a:latin typeface="Times New Roman" pitchFamily="18" charset="0"/>
                <a:cs typeface="Times New Roman" pitchFamily="18" charset="0"/>
              </a:rPr>
              <a:t> n=prompt("Enter value of N");</a:t>
            </a:r>
          </a:p>
          <a:p>
            <a:pPr>
              <a:buNone/>
            </a:pPr>
            <a:r>
              <a:rPr lang="en-US" sz="2400" dirty="0" err="1">
                <a:latin typeface="Times New Roman" pitchFamily="18" charset="0"/>
                <a:cs typeface="Times New Roman" pitchFamily="18" charset="0"/>
              </a:rPr>
              <a:t>document.write</a:t>
            </a:r>
            <a:r>
              <a:rPr lang="en-US" sz="2400" dirty="0">
                <a:latin typeface="Times New Roman" pitchFamily="18" charset="0"/>
                <a:cs typeface="Times New Roman" pitchFamily="18" charset="0"/>
              </a:rPr>
              <a:t>("&lt;table border=\"1\"&gt;");</a:t>
            </a:r>
          </a:p>
          <a:p>
            <a:pPr>
              <a:buNone/>
            </a:pPr>
            <a:r>
              <a:rPr lang="en-US" sz="2400" dirty="0" err="1">
                <a:latin typeface="Times New Roman" pitchFamily="18" charset="0"/>
                <a:cs typeface="Times New Roman" pitchFamily="18" charset="0"/>
              </a:rPr>
              <a:t>document.write</a:t>
            </a:r>
            <a:r>
              <a:rPr lang="en-US" sz="2400" dirty="0">
                <a:latin typeface="Times New Roman" pitchFamily="18" charset="0"/>
                <a:cs typeface="Times New Roman" pitchFamily="18" charset="0"/>
              </a:rPr>
              <a:t>("&lt;</a:t>
            </a:r>
            <a:r>
              <a:rPr lang="en-US" sz="2400" dirty="0" err="1">
                <a:latin typeface="Times New Roman" pitchFamily="18" charset="0"/>
                <a:cs typeface="Times New Roman" pitchFamily="18" charset="0"/>
              </a:rPr>
              <a:t>tr</a:t>
            </a:r>
            <a:r>
              <a:rPr lang="en-US" sz="2400" dirty="0">
                <a:latin typeface="Times New Roman" pitchFamily="18" charset="0"/>
                <a:cs typeface="Times New Roman" pitchFamily="18" charset="0"/>
              </a:rPr>
              <a:t>&gt;");</a:t>
            </a:r>
          </a:p>
          <a:p>
            <a:pPr>
              <a:buNone/>
            </a:pPr>
            <a:r>
              <a:rPr lang="en-US" sz="2400" dirty="0" err="1">
                <a:latin typeface="Times New Roman" pitchFamily="18" charset="0"/>
                <a:cs typeface="Times New Roman" pitchFamily="18" charset="0"/>
              </a:rPr>
              <a:t>document.write</a:t>
            </a:r>
            <a:r>
              <a:rPr lang="en-US" sz="2400" dirty="0">
                <a:latin typeface="Times New Roman" pitchFamily="18" charset="0"/>
                <a:cs typeface="Times New Roman" pitchFamily="18" charset="0"/>
              </a:rPr>
              <a:t>("&lt;</a:t>
            </a:r>
            <a:r>
              <a:rPr lang="en-US" sz="2400" dirty="0" err="1">
                <a:latin typeface="Times New Roman" pitchFamily="18" charset="0"/>
                <a:cs typeface="Times New Roman" pitchFamily="18" charset="0"/>
              </a:rPr>
              <a:t>th</a:t>
            </a:r>
            <a:r>
              <a:rPr lang="en-US" sz="2400" dirty="0">
                <a:latin typeface="Times New Roman" pitchFamily="18" charset="0"/>
                <a:cs typeface="Times New Roman" pitchFamily="18" charset="0"/>
              </a:rPr>
              <a:t>&gt;Number&lt;/</a:t>
            </a:r>
            <a:r>
              <a:rPr lang="en-US" sz="2400" dirty="0" err="1">
                <a:latin typeface="Times New Roman" pitchFamily="18" charset="0"/>
                <a:cs typeface="Times New Roman" pitchFamily="18" charset="0"/>
              </a:rPr>
              <a:t>th</a:t>
            </a:r>
            <a:r>
              <a:rPr lang="en-US" sz="2400" dirty="0">
                <a:latin typeface="Times New Roman" pitchFamily="18" charset="0"/>
                <a:cs typeface="Times New Roman" pitchFamily="18" charset="0"/>
              </a:rPr>
              <a:t>&gt;");</a:t>
            </a:r>
          </a:p>
          <a:p>
            <a:pPr>
              <a:buNone/>
            </a:pPr>
            <a:r>
              <a:rPr lang="en-US" sz="2400" dirty="0" err="1">
                <a:latin typeface="Times New Roman" pitchFamily="18" charset="0"/>
                <a:cs typeface="Times New Roman" pitchFamily="18" charset="0"/>
              </a:rPr>
              <a:t>document.write</a:t>
            </a:r>
            <a:r>
              <a:rPr lang="en-US" sz="2400" dirty="0">
                <a:latin typeface="Times New Roman" pitchFamily="18" charset="0"/>
                <a:cs typeface="Times New Roman" pitchFamily="18" charset="0"/>
              </a:rPr>
              <a:t>("&lt;</a:t>
            </a:r>
            <a:r>
              <a:rPr lang="en-US" sz="2400" dirty="0" err="1">
                <a:latin typeface="Times New Roman" pitchFamily="18" charset="0"/>
                <a:cs typeface="Times New Roman" pitchFamily="18" charset="0"/>
              </a:rPr>
              <a:t>th</a:t>
            </a:r>
            <a:r>
              <a:rPr lang="en-US" sz="2400" dirty="0">
                <a:latin typeface="Times New Roman" pitchFamily="18" charset="0"/>
                <a:cs typeface="Times New Roman" pitchFamily="18" charset="0"/>
              </a:rPr>
              <a:t>&gt;Square&lt;/</a:t>
            </a:r>
            <a:r>
              <a:rPr lang="en-US" sz="2400" dirty="0" err="1">
                <a:latin typeface="Times New Roman" pitchFamily="18" charset="0"/>
                <a:cs typeface="Times New Roman" pitchFamily="18" charset="0"/>
              </a:rPr>
              <a:t>th</a:t>
            </a:r>
            <a:r>
              <a:rPr lang="en-US" sz="2400" dirty="0">
                <a:latin typeface="Times New Roman" pitchFamily="18" charset="0"/>
                <a:cs typeface="Times New Roman" pitchFamily="18" charset="0"/>
              </a:rPr>
              <a:t>&gt;");</a:t>
            </a:r>
          </a:p>
          <a:p>
            <a:pPr>
              <a:buNone/>
            </a:pPr>
            <a:r>
              <a:rPr lang="en-US" sz="2400" dirty="0" err="1">
                <a:latin typeface="Times New Roman" pitchFamily="18" charset="0"/>
                <a:cs typeface="Times New Roman" pitchFamily="18" charset="0"/>
              </a:rPr>
              <a:t>document.write</a:t>
            </a:r>
            <a:r>
              <a:rPr lang="en-US" sz="2400" dirty="0">
                <a:latin typeface="Times New Roman" pitchFamily="18" charset="0"/>
                <a:cs typeface="Times New Roman" pitchFamily="18" charset="0"/>
              </a:rPr>
              <a:t>("&lt;/</a:t>
            </a:r>
            <a:r>
              <a:rPr lang="en-US" sz="2400" dirty="0" err="1">
                <a:latin typeface="Times New Roman" pitchFamily="18" charset="0"/>
                <a:cs typeface="Times New Roman" pitchFamily="18" charset="0"/>
              </a:rPr>
              <a:t>tr</a:t>
            </a:r>
            <a:r>
              <a:rPr lang="en-US" sz="2400" dirty="0">
                <a:latin typeface="Times New Roman" pitchFamily="18" charset="0"/>
                <a:cs typeface="Times New Roman" pitchFamily="18" charset="0"/>
              </a:rPr>
              <a:t>&gt;");</a:t>
            </a:r>
          </a:p>
          <a:p>
            <a:pPr>
              <a:buNone/>
            </a:pPr>
            <a:r>
              <a:rPr lang="en-US" sz="2400" dirty="0" err="1">
                <a:latin typeface="Times New Roman" pitchFamily="18" charset="0"/>
                <a:cs typeface="Times New Roman" pitchFamily="18" charset="0"/>
              </a:rPr>
              <a:t>var</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i</a:t>
            </a:r>
            <a:r>
              <a:rPr lang="en-US" sz="2400" dirty="0">
                <a:latin typeface="Times New Roman" pitchFamily="18" charset="0"/>
                <a:cs typeface="Times New Roman" pitchFamily="18" charset="0"/>
              </a:rPr>
              <a:t>;</a:t>
            </a:r>
          </a:p>
        </p:txBody>
      </p:sp>
      <p:sp>
        <p:nvSpPr>
          <p:cNvPr id="4" name="Date Placeholder 3"/>
          <p:cNvSpPr>
            <a:spLocks noGrp="1"/>
          </p:cNvSpPr>
          <p:nvPr>
            <p:ph type="dt" sz="half" idx="10"/>
          </p:nvPr>
        </p:nvSpPr>
        <p:spPr/>
        <p:txBody>
          <a:bodyPr/>
          <a:lstStyle/>
          <a:p>
            <a:fld id="{A15FEE45-9CBB-46DC-B4A6-BECA0D84EF23}" type="datetime1">
              <a:rPr lang="en-US" smtClean="0"/>
              <a:pPr/>
              <a:t>2/23/2025</a:t>
            </a:fld>
            <a:r>
              <a:rPr lang="en-US"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blinds(horizontal)">
                                      <p:cBhvr>
                                        <p:cTn id="30" dur="500"/>
                                        <p:tgtEl>
                                          <p:spTgt spid="3">
                                            <p:txEl>
                                              <p:pRg st="7" end="7"/>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blinds(horizontal)">
                                      <p:cBhvr>
                                        <p:cTn id="33" dur="500"/>
                                        <p:tgtEl>
                                          <p:spTgt spid="3">
                                            <p:txEl>
                                              <p:pRg st="8" end="8"/>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blinds(horizontal)">
                                      <p:cBhvr>
                                        <p:cTn id="36" dur="500"/>
                                        <p:tgtEl>
                                          <p:spTgt spid="3">
                                            <p:txEl>
                                              <p:pRg st="9" end="9"/>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blinds(horizontal)">
                                      <p:cBhvr>
                                        <p:cTn id="39"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82000" cy="762000"/>
          </a:xfrm>
        </p:spPr>
        <p:txBody>
          <a:bodyPr>
            <a:noAutofit/>
          </a:bodyPr>
          <a:lstStyle/>
          <a:p>
            <a:r>
              <a:rPr lang="en-US" sz="3200" b="1" dirty="0">
                <a:latin typeface="Times New Roman" pitchFamily="18" charset="0"/>
                <a:cs typeface="Times New Roman" pitchFamily="18" charset="0"/>
              </a:rPr>
              <a:t>Javascript  </a:t>
            </a:r>
            <a:br>
              <a:rPr lang="en-US" sz="3200" b="1" dirty="0">
                <a:latin typeface="Times New Roman" pitchFamily="18" charset="0"/>
                <a:cs typeface="Times New Roman" pitchFamily="18" charset="0"/>
              </a:rPr>
            </a:br>
            <a:r>
              <a:rPr lang="en-US" sz="3200" b="1" dirty="0" err="1">
                <a:latin typeface="Times New Roman" pitchFamily="18" charset="0"/>
                <a:cs typeface="Times New Roman" pitchFamily="18" charset="0"/>
                <a:hlinkClick r:id="rId2" action="ppaction://hlinkfile"/>
              </a:rPr>
              <a:t>eg</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228600" y="1066800"/>
            <a:ext cx="8382000" cy="5486400"/>
          </a:xfrm>
        </p:spPr>
        <p:txBody>
          <a:bodyPr>
            <a:noAutofit/>
          </a:bodyPr>
          <a:lstStyle/>
          <a:p>
            <a:pPr>
              <a:buNone/>
            </a:pPr>
            <a:r>
              <a:rPr lang="en-US" sz="2400" dirty="0">
                <a:latin typeface="Times New Roman" pitchFamily="18" charset="0"/>
                <a:cs typeface="Times New Roman" pitchFamily="18" charset="0"/>
              </a:rPr>
              <a:t>for(</a:t>
            </a:r>
            <a:r>
              <a:rPr lang="en-US" sz="2400" dirty="0" err="1">
                <a:latin typeface="Times New Roman" pitchFamily="18" charset="0"/>
                <a:cs typeface="Times New Roman" pitchFamily="18" charset="0"/>
              </a:rPr>
              <a:t>i</a:t>
            </a:r>
            <a:r>
              <a:rPr lang="en-US" sz="2400" dirty="0">
                <a:latin typeface="Times New Roman" pitchFamily="18" charset="0"/>
                <a:cs typeface="Times New Roman" pitchFamily="18" charset="0"/>
              </a:rPr>
              <a:t>=0;i&lt;</a:t>
            </a:r>
            <a:r>
              <a:rPr lang="en-US" sz="2400" dirty="0" err="1">
                <a:latin typeface="Times New Roman" pitchFamily="18" charset="0"/>
                <a:cs typeface="Times New Roman" pitchFamily="18" charset="0"/>
              </a:rPr>
              <a:t>n;i</a:t>
            </a:r>
            <a:r>
              <a:rPr lang="en-US" sz="2400" dirty="0">
                <a:latin typeface="Times New Roman" pitchFamily="18" charset="0"/>
                <a:cs typeface="Times New Roman" pitchFamily="18" charset="0"/>
              </a:rPr>
              <a:t>++) {</a:t>
            </a:r>
          </a:p>
          <a:p>
            <a:pPr>
              <a:buNone/>
            </a:pPr>
            <a:r>
              <a:rPr lang="en-US" sz="2400" dirty="0" err="1">
                <a:latin typeface="Times New Roman" pitchFamily="18" charset="0"/>
                <a:cs typeface="Times New Roman" pitchFamily="18" charset="0"/>
              </a:rPr>
              <a:t>document.write</a:t>
            </a:r>
            <a:r>
              <a:rPr lang="en-US" sz="2400" dirty="0">
                <a:latin typeface="Times New Roman" pitchFamily="18" charset="0"/>
                <a:cs typeface="Times New Roman" pitchFamily="18" charset="0"/>
              </a:rPr>
              <a:t>("&lt;</a:t>
            </a:r>
            <a:r>
              <a:rPr lang="en-US" sz="2400" dirty="0" err="1">
                <a:latin typeface="Times New Roman" pitchFamily="18" charset="0"/>
                <a:cs typeface="Times New Roman" pitchFamily="18" charset="0"/>
              </a:rPr>
              <a:t>tr</a:t>
            </a:r>
            <a:r>
              <a:rPr lang="en-US" sz="2400" dirty="0">
                <a:latin typeface="Times New Roman" pitchFamily="18" charset="0"/>
                <a:cs typeface="Times New Roman" pitchFamily="18" charset="0"/>
              </a:rPr>
              <a:t>&gt;");</a:t>
            </a:r>
          </a:p>
          <a:p>
            <a:pPr>
              <a:buNone/>
            </a:pPr>
            <a:r>
              <a:rPr lang="en-US" sz="2400" dirty="0" err="1">
                <a:latin typeface="Times New Roman" pitchFamily="18" charset="0"/>
                <a:cs typeface="Times New Roman" pitchFamily="18" charset="0"/>
              </a:rPr>
              <a:t>document.write</a:t>
            </a:r>
            <a:r>
              <a:rPr lang="en-US" sz="2400" dirty="0">
                <a:latin typeface="Times New Roman" pitchFamily="18" charset="0"/>
                <a:cs typeface="Times New Roman" pitchFamily="18" charset="0"/>
              </a:rPr>
              <a:t>("&lt;td align=\"center\"&gt;);</a:t>
            </a:r>
          </a:p>
          <a:p>
            <a:pPr>
              <a:buNone/>
            </a:pPr>
            <a:r>
              <a:rPr lang="en-US" sz="2400" dirty="0" err="1">
                <a:latin typeface="Times New Roman" pitchFamily="18" charset="0"/>
                <a:cs typeface="Times New Roman" pitchFamily="18" charset="0"/>
              </a:rPr>
              <a:t>document.write</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i</a:t>
            </a:r>
            <a:r>
              <a:rPr lang="en-US" sz="2400" dirty="0">
                <a:latin typeface="Times New Roman" pitchFamily="18" charset="0"/>
                <a:cs typeface="Times New Roman" pitchFamily="18" charset="0"/>
              </a:rPr>
              <a:t>);</a:t>
            </a:r>
          </a:p>
          <a:p>
            <a:pPr>
              <a:buNone/>
            </a:pPr>
            <a:r>
              <a:rPr lang="en-US" sz="2400" dirty="0" err="1">
                <a:latin typeface="Times New Roman" pitchFamily="18" charset="0"/>
                <a:cs typeface="Times New Roman" pitchFamily="18" charset="0"/>
              </a:rPr>
              <a:t>document.write</a:t>
            </a:r>
            <a:r>
              <a:rPr lang="en-US" sz="2400" dirty="0">
                <a:latin typeface="Times New Roman" pitchFamily="18" charset="0"/>
                <a:cs typeface="Times New Roman" pitchFamily="18" charset="0"/>
              </a:rPr>
              <a:t>("&lt;/td&gt;");</a:t>
            </a:r>
          </a:p>
          <a:p>
            <a:pPr>
              <a:buNone/>
            </a:pPr>
            <a:r>
              <a:rPr lang="en-US" sz="2400" dirty="0" err="1">
                <a:latin typeface="Times New Roman" pitchFamily="18" charset="0"/>
                <a:cs typeface="Times New Roman" pitchFamily="18" charset="0"/>
              </a:rPr>
              <a:t>document.write</a:t>
            </a:r>
            <a:r>
              <a:rPr lang="en-US" sz="2400" dirty="0">
                <a:latin typeface="Times New Roman" pitchFamily="18" charset="0"/>
                <a:cs typeface="Times New Roman" pitchFamily="18" charset="0"/>
              </a:rPr>
              <a:t>("&lt;td align=\"center\"&gt;);</a:t>
            </a:r>
          </a:p>
          <a:p>
            <a:pPr>
              <a:buNone/>
            </a:pPr>
            <a:r>
              <a:rPr lang="en-US" sz="2400" dirty="0" err="1">
                <a:latin typeface="Times New Roman" pitchFamily="18" charset="0"/>
                <a:cs typeface="Times New Roman" pitchFamily="18" charset="0"/>
              </a:rPr>
              <a:t>document.write</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i</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i</a:t>
            </a:r>
            <a:r>
              <a:rPr lang="en-US" sz="2400" dirty="0">
                <a:latin typeface="Times New Roman" pitchFamily="18" charset="0"/>
                <a:cs typeface="Times New Roman" pitchFamily="18" charset="0"/>
              </a:rPr>
              <a:t>);</a:t>
            </a:r>
          </a:p>
          <a:p>
            <a:pPr>
              <a:buNone/>
            </a:pPr>
            <a:r>
              <a:rPr lang="en-US" sz="2400" dirty="0" err="1">
                <a:latin typeface="Times New Roman" pitchFamily="18" charset="0"/>
                <a:cs typeface="Times New Roman" pitchFamily="18" charset="0"/>
              </a:rPr>
              <a:t>document.write</a:t>
            </a:r>
            <a:r>
              <a:rPr lang="en-US" sz="2400" dirty="0">
                <a:latin typeface="Times New Roman" pitchFamily="18" charset="0"/>
                <a:cs typeface="Times New Roman" pitchFamily="18" charset="0"/>
              </a:rPr>
              <a:t>("&lt;/td&gt;");</a:t>
            </a:r>
          </a:p>
          <a:p>
            <a:pPr>
              <a:buNone/>
            </a:pPr>
            <a:r>
              <a:rPr lang="en-US" sz="2400" dirty="0" err="1">
                <a:latin typeface="Times New Roman" pitchFamily="18" charset="0"/>
                <a:cs typeface="Times New Roman" pitchFamily="18" charset="0"/>
              </a:rPr>
              <a:t>document.wirte</a:t>
            </a:r>
            <a:r>
              <a:rPr lang="en-US" sz="2400" dirty="0">
                <a:latin typeface="Times New Roman" pitchFamily="18" charset="0"/>
                <a:cs typeface="Times New Roman" pitchFamily="18" charset="0"/>
              </a:rPr>
              <a:t>("&lt;/</a:t>
            </a:r>
            <a:r>
              <a:rPr lang="en-US" sz="2400" dirty="0" err="1">
                <a:latin typeface="Times New Roman" pitchFamily="18" charset="0"/>
                <a:cs typeface="Times New Roman" pitchFamily="18" charset="0"/>
              </a:rPr>
              <a:t>tr</a:t>
            </a:r>
            <a:r>
              <a:rPr lang="en-US" sz="2400" dirty="0">
                <a:latin typeface="Times New Roman" pitchFamily="18" charset="0"/>
                <a:cs typeface="Times New Roman" pitchFamily="18" charset="0"/>
              </a:rPr>
              <a:t>&gt;");</a:t>
            </a:r>
          </a:p>
          <a:p>
            <a:pPr>
              <a:buNone/>
            </a:pPr>
            <a:r>
              <a:rPr lang="en-US" sz="2400" dirty="0">
                <a:latin typeface="Times New Roman" pitchFamily="18" charset="0"/>
                <a:cs typeface="Times New Roman" pitchFamily="18" charset="0"/>
              </a:rPr>
              <a:t>}</a:t>
            </a:r>
          </a:p>
          <a:p>
            <a:pPr>
              <a:buNone/>
            </a:pPr>
            <a:r>
              <a:rPr lang="en-US" sz="2400" dirty="0" err="1">
                <a:latin typeface="Times New Roman" pitchFamily="18" charset="0"/>
                <a:cs typeface="Times New Roman" pitchFamily="18" charset="0"/>
              </a:rPr>
              <a:t>document.write</a:t>
            </a:r>
            <a:r>
              <a:rPr lang="en-US" sz="2400" dirty="0">
                <a:latin typeface="Times New Roman" pitchFamily="18" charset="0"/>
                <a:cs typeface="Times New Roman" pitchFamily="18" charset="0"/>
              </a:rPr>
              <a:t>("&lt;/table&gt;");</a:t>
            </a:r>
          </a:p>
          <a:p>
            <a:pPr>
              <a:buNone/>
            </a:pPr>
            <a:r>
              <a:rPr lang="en-US" sz="2400" dirty="0">
                <a:latin typeface="Times New Roman" pitchFamily="18" charset="0"/>
                <a:cs typeface="Times New Roman" pitchFamily="18" charset="0"/>
              </a:rPr>
              <a:t>&lt;/script&gt;&lt;/body&gt;&lt;/html&gt;</a:t>
            </a:r>
          </a:p>
          <a:p>
            <a:pPr>
              <a:buNone/>
            </a:pP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A15FEE45-9CBB-46DC-B4A6-BECA0D84EF23}" type="datetime1">
              <a:rPr lang="en-US" smtClean="0"/>
              <a:pPr/>
              <a:t>2/23/2025</a:t>
            </a:fld>
            <a:r>
              <a:rPr lang="en-US" dirty="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914400"/>
          </a:xfrm>
        </p:spPr>
        <p:txBody>
          <a:bodyPr>
            <a:normAutofit/>
          </a:bodyPr>
          <a:lstStyle/>
          <a:p>
            <a:r>
              <a:rPr lang="en-US" sz="2800" b="1" dirty="0">
                <a:latin typeface="Times New Roman" pitchFamily="18" charset="0"/>
                <a:cs typeface="Times New Roman" pitchFamily="18" charset="0"/>
              </a:rPr>
              <a:t>Overview of JavaScript</a:t>
            </a:r>
          </a:p>
        </p:txBody>
      </p:sp>
      <p:sp>
        <p:nvSpPr>
          <p:cNvPr id="3" name="Content Placeholder 2"/>
          <p:cNvSpPr>
            <a:spLocks noGrp="1"/>
          </p:cNvSpPr>
          <p:nvPr>
            <p:ph idx="1"/>
          </p:nvPr>
        </p:nvSpPr>
        <p:spPr>
          <a:xfrm>
            <a:off x="457200" y="1265237"/>
            <a:ext cx="8229600" cy="4678363"/>
          </a:xfrm>
        </p:spPr>
        <p:txBody>
          <a:bodyPr>
            <a:noAutofit/>
          </a:bodyPr>
          <a:lstStyle/>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Advantages of client-side scripting</a:t>
            </a:r>
          </a:p>
          <a:p>
            <a:pPr lvl="1"/>
            <a:r>
              <a:rPr lang="en-US" sz="2000" dirty="0">
                <a:latin typeface="Times New Roman" pitchFamily="18" charset="0"/>
                <a:cs typeface="Times New Roman" pitchFamily="18" charset="0"/>
              </a:rPr>
              <a:t>Web browser uses its own resources and eases the burden on the server.</a:t>
            </a:r>
          </a:p>
          <a:p>
            <a:pPr lvl="1"/>
            <a:r>
              <a:rPr lang="en-US" sz="2000" dirty="0">
                <a:latin typeface="Times New Roman" pitchFamily="18" charset="0"/>
                <a:cs typeface="Times New Roman" pitchFamily="18" charset="0"/>
              </a:rPr>
              <a:t>It has fewer features than server-side scripting.</a:t>
            </a:r>
          </a:p>
          <a:p>
            <a:pPr lvl="1">
              <a:buNone/>
            </a:pPr>
            <a:endParaRPr lang="en-US" sz="2000" dirty="0">
              <a:latin typeface="Times New Roman" pitchFamily="18" charset="0"/>
              <a:cs typeface="Times New Roman" pitchFamily="18" charset="0"/>
            </a:endParaRPr>
          </a:p>
          <a:p>
            <a:r>
              <a:rPr lang="en-US" sz="2400" dirty="0">
                <a:latin typeface="Times New Roman" pitchFamily="18" charset="0"/>
                <a:cs typeface="Times New Roman" pitchFamily="18" charset="0"/>
              </a:rPr>
              <a:t>Disadvantages of client-side scripting</a:t>
            </a:r>
          </a:p>
          <a:p>
            <a:pPr lvl="1"/>
            <a:r>
              <a:rPr lang="en-US" sz="2000" dirty="0">
                <a:latin typeface="Times New Roman" pitchFamily="18" charset="0"/>
                <a:cs typeface="Times New Roman" pitchFamily="18" charset="0"/>
              </a:rPr>
              <a:t>Code is usually visible</a:t>
            </a:r>
          </a:p>
          <a:p>
            <a:pPr lvl="1"/>
            <a:r>
              <a:rPr lang="en-US" sz="2000" dirty="0">
                <a:latin typeface="Times New Roman" pitchFamily="18" charset="0"/>
                <a:cs typeface="Times New Roman" pitchFamily="18" charset="0"/>
              </a:rPr>
              <a:t>Code is probably modifiable</a:t>
            </a:r>
          </a:p>
          <a:p>
            <a:pPr lvl="1"/>
            <a:r>
              <a:rPr lang="en-US" sz="2000" dirty="0">
                <a:latin typeface="Times New Roman" pitchFamily="18" charset="0"/>
                <a:cs typeface="Times New Roman" pitchFamily="18" charset="0"/>
              </a:rPr>
              <a:t>Local files and databases can’t be accessed</a:t>
            </a:r>
          </a:p>
          <a:p>
            <a:pPr lvl="1"/>
            <a:endParaRPr lang="en-US" sz="2000" dirty="0">
              <a:latin typeface="Times New Roman" pitchFamily="18" charset="0"/>
              <a:cs typeface="Times New Roman" pitchFamily="18" charset="0"/>
            </a:endParaRPr>
          </a:p>
          <a:p>
            <a:pPr lvl="1">
              <a:buNone/>
            </a:pPr>
            <a:endParaRPr lang="en-US"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A15FEE45-9CBB-46DC-B4A6-BECA0D84EF23}" type="datetime1">
              <a:rPr lang="en-US" smtClean="0"/>
              <a:pPr/>
              <a:t>2/23/2025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82000" cy="762000"/>
          </a:xfrm>
        </p:spPr>
        <p:txBody>
          <a:bodyPr>
            <a:noAutofit/>
          </a:bodyPr>
          <a:lstStyle/>
          <a:p>
            <a:r>
              <a:rPr lang="en-US" sz="3200" b="1" dirty="0">
                <a:latin typeface="Times New Roman" pitchFamily="18" charset="0"/>
                <a:cs typeface="Times New Roman" pitchFamily="18" charset="0"/>
              </a:rPr>
              <a:t>Javascript  </a:t>
            </a:r>
            <a:br>
              <a:rPr lang="en-US" sz="3200" b="1" dirty="0">
                <a:latin typeface="Times New Roman" pitchFamily="18" charset="0"/>
                <a:cs typeface="Times New Roman" pitchFamily="18" charset="0"/>
              </a:rPr>
            </a:br>
            <a:r>
              <a:rPr lang="en-US" sz="3200" b="1" dirty="0" err="1">
                <a:latin typeface="Times New Roman" pitchFamily="18" charset="0"/>
                <a:cs typeface="Times New Roman" pitchFamily="18" charset="0"/>
                <a:hlinkClick r:id="rId2" action="ppaction://hlinkfile"/>
              </a:rPr>
              <a:t>eg</a:t>
            </a:r>
            <a:r>
              <a:rPr lang="en-US" sz="3200" b="1" dirty="0">
                <a:latin typeface="Times New Roman" pitchFamily="18" charset="0"/>
                <a:cs typeface="Times New Roman" pitchFamily="18" charset="0"/>
              </a:rPr>
              <a:t> </a:t>
            </a:r>
            <a:r>
              <a:rPr lang="en-US" sz="3200" b="1" dirty="0" err="1">
                <a:latin typeface="Times New Roman" pitchFamily="18" charset="0"/>
                <a:cs typeface="Times New Roman" pitchFamily="18" charset="0"/>
                <a:hlinkClick r:id="rId3" action="ppaction://hlinkfile"/>
              </a:rPr>
              <a:t>prog</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228600" y="1066800"/>
            <a:ext cx="8382000" cy="5486400"/>
          </a:xfrm>
        </p:spPr>
        <p:txBody>
          <a:bodyPr>
            <a:noAutofit/>
          </a:bodyPr>
          <a:lstStyle/>
          <a:p>
            <a:pPr>
              <a:buNone/>
            </a:pPr>
            <a:r>
              <a:rPr lang="en-US" sz="2400" dirty="0">
                <a:latin typeface="Times New Roman" pitchFamily="18" charset="0"/>
                <a:cs typeface="Times New Roman" pitchFamily="18" charset="0"/>
              </a:rPr>
              <a:t>Write a javascript program to find largest element of an array.</a:t>
            </a:r>
          </a:p>
        </p:txBody>
      </p:sp>
      <p:sp>
        <p:nvSpPr>
          <p:cNvPr id="4" name="Date Placeholder 3"/>
          <p:cNvSpPr>
            <a:spLocks noGrp="1"/>
          </p:cNvSpPr>
          <p:nvPr>
            <p:ph type="dt" sz="half" idx="10"/>
          </p:nvPr>
        </p:nvSpPr>
        <p:spPr/>
        <p:txBody>
          <a:bodyPr/>
          <a:lstStyle/>
          <a:p>
            <a:fld id="{A15FEE45-9CBB-46DC-B4A6-BECA0D84EF23}" type="datetime1">
              <a:rPr lang="en-US" smtClean="0"/>
              <a:pPr/>
              <a:t>2/23/2025</a:t>
            </a:fld>
            <a:r>
              <a:rPr lang="en-US" dirty="0"/>
              <a:t>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82000" cy="762000"/>
          </a:xfrm>
        </p:spPr>
        <p:txBody>
          <a:bodyPr>
            <a:noAutofit/>
          </a:bodyPr>
          <a:lstStyle/>
          <a:p>
            <a:r>
              <a:rPr lang="en-US" sz="3200" b="1" dirty="0">
                <a:latin typeface="Times New Roman" pitchFamily="18" charset="0"/>
                <a:cs typeface="Times New Roman" pitchFamily="18" charset="0"/>
              </a:rPr>
              <a:t>Javascript Objects  </a:t>
            </a:r>
            <a:br>
              <a:rPr lang="en-US" sz="3200" b="1" dirty="0">
                <a:latin typeface="Times New Roman" pitchFamily="18" charset="0"/>
                <a:cs typeface="Times New Roman" pitchFamily="18" charset="0"/>
              </a:rPr>
            </a:b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228600" y="1066800"/>
            <a:ext cx="8382000" cy="5486400"/>
          </a:xfrm>
        </p:spPr>
        <p:txBody>
          <a:bodyPr>
            <a:noAutofit/>
          </a:bodyPr>
          <a:lstStyle/>
          <a:p>
            <a:pPr>
              <a:buNone/>
            </a:pPr>
            <a:r>
              <a:rPr lang="en-US" sz="2400" b="1" dirty="0">
                <a:latin typeface="Times New Roman" pitchFamily="18" charset="0"/>
                <a:cs typeface="Times New Roman" pitchFamily="18" charset="0"/>
              </a:rPr>
              <a:t>What is an object?</a:t>
            </a:r>
          </a:p>
          <a:p>
            <a:pPr>
              <a:buNone/>
            </a:pP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Collection of named values and associated methods.</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Named values are properties of an object.</a:t>
            </a:r>
          </a:p>
          <a:p>
            <a:r>
              <a:rPr lang="en-US" sz="2400" b="1" dirty="0">
                <a:latin typeface="Times New Roman" pitchFamily="18" charset="0"/>
                <a:cs typeface="Times New Roman" pitchFamily="18" charset="0"/>
              </a:rPr>
              <a:t>Syntax</a:t>
            </a:r>
          </a:p>
          <a:p>
            <a:r>
              <a:rPr lang="en-US" sz="2400" dirty="0">
                <a:latin typeface="Times New Roman" pitchFamily="18" charset="0"/>
                <a:cs typeface="Times New Roman" pitchFamily="18" charset="0"/>
              </a:rPr>
              <a:t>Objectname.property</a:t>
            </a:r>
          </a:p>
          <a:p>
            <a:r>
              <a:rPr lang="en-US" sz="2400" dirty="0">
                <a:latin typeface="Times New Roman" pitchFamily="18" charset="0"/>
                <a:cs typeface="Times New Roman" pitchFamily="18" charset="0"/>
              </a:rPr>
              <a:t>Objectname.method</a:t>
            </a:r>
          </a:p>
          <a:p>
            <a:endParaRPr lang="en-US" sz="2400" b="1" dirty="0">
              <a:latin typeface="Times New Roman" pitchFamily="18" charset="0"/>
              <a:cs typeface="Times New Roman" pitchFamily="18" charset="0"/>
            </a:endParaRPr>
          </a:p>
          <a:p>
            <a:r>
              <a:rPr lang="en-US" sz="2400" b="1" dirty="0">
                <a:latin typeface="Times New Roman" pitchFamily="18" charset="0"/>
                <a:cs typeface="Times New Roman" pitchFamily="18" charset="0"/>
              </a:rPr>
              <a:t>Types</a:t>
            </a:r>
          </a:p>
          <a:p>
            <a:r>
              <a:rPr lang="en-US" sz="2400" dirty="0">
                <a:latin typeface="Times New Roman" pitchFamily="18" charset="0"/>
                <a:cs typeface="Times New Roman" pitchFamily="18" charset="0"/>
              </a:rPr>
              <a:t>User-defined objects</a:t>
            </a:r>
          </a:p>
          <a:p>
            <a:r>
              <a:rPr lang="en-US" sz="2400" dirty="0">
                <a:latin typeface="Times New Roman" pitchFamily="18" charset="0"/>
                <a:cs typeface="Times New Roman" pitchFamily="18" charset="0"/>
              </a:rPr>
              <a:t>Built-in objects</a:t>
            </a:r>
          </a:p>
          <a:p>
            <a:endParaRPr lang="en-US" sz="2400" b="1" dirty="0">
              <a:latin typeface="Times New Roman" pitchFamily="18" charset="0"/>
              <a:cs typeface="Times New Roman" pitchFamily="18" charset="0"/>
            </a:endParaRPr>
          </a:p>
          <a:p>
            <a:pPr>
              <a:buNone/>
            </a:pP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A15FEE45-9CBB-46DC-B4A6-BECA0D84EF23}" type="datetime1">
              <a:rPr lang="en-US" smtClean="0"/>
              <a:pPr/>
              <a:t>2/23/2025</a:t>
            </a:fld>
            <a:r>
              <a:rPr lang="en-US" dirty="0"/>
              <a:t>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382000" cy="533400"/>
          </a:xfrm>
        </p:spPr>
        <p:txBody>
          <a:bodyPr>
            <a:noAutofit/>
          </a:bodyPr>
          <a:lstStyle/>
          <a:p>
            <a:br>
              <a:rPr lang="en-US" sz="3200" b="1" dirty="0">
                <a:latin typeface="Times New Roman" pitchFamily="18" charset="0"/>
                <a:cs typeface="Times New Roman" pitchFamily="18" charset="0"/>
              </a:rPr>
            </a:br>
            <a:br>
              <a:rPr lang="en-US" sz="3200" b="1" dirty="0">
                <a:latin typeface="Times New Roman" pitchFamily="18" charset="0"/>
                <a:cs typeface="Times New Roman" pitchFamily="18" charset="0"/>
              </a:rPr>
            </a:br>
            <a:r>
              <a:rPr lang="en-US" sz="3200" b="1" dirty="0">
                <a:latin typeface="Times New Roman" pitchFamily="18" charset="0"/>
                <a:cs typeface="Times New Roman" pitchFamily="18" charset="0"/>
              </a:rPr>
              <a:t>JavaScript's  Own Objects </a:t>
            </a:r>
            <a:br>
              <a:rPr lang="en-US" sz="3200" b="1" dirty="0">
                <a:latin typeface="Times New Roman" pitchFamily="18" charset="0"/>
                <a:cs typeface="Times New Roman" pitchFamily="18" charset="0"/>
              </a:rPr>
            </a:br>
            <a:r>
              <a:rPr lang="en-US" sz="3200" b="1" dirty="0">
                <a:latin typeface="Times New Roman" pitchFamily="18" charset="0"/>
                <a:cs typeface="Times New Roman" pitchFamily="18" charset="0"/>
                <a:hlinkClick r:id="rId2" action="ppaction://hlinkfile"/>
              </a:rPr>
              <a:t> </a:t>
            </a:r>
            <a:br>
              <a:rPr lang="en-US" sz="3200" b="1" dirty="0">
                <a:latin typeface="Times New Roman" pitchFamily="18" charset="0"/>
                <a:cs typeface="Times New Roman" pitchFamily="18" charset="0"/>
              </a:rPr>
            </a:b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228600" y="1066800"/>
            <a:ext cx="8382000" cy="5486400"/>
          </a:xfrm>
        </p:spPr>
        <p:txBody>
          <a:bodyPr>
            <a:noAutofit/>
          </a:bodyPr>
          <a:lstStyle/>
          <a:p>
            <a:r>
              <a:rPr lang="en-US" sz="2400" b="1" dirty="0">
                <a:latin typeface="Times New Roman" pitchFamily="18" charset="0"/>
                <a:cs typeface="Times New Roman" pitchFamily="18" charset="0"/>
              </a:rPr>
              <a:t>Math object</a:t>
            </a:r>
          </a:p>
          <a:p>
            <a:endParaRPr lang="en-US" sz="2400" dirty="0">
              <a:latin typeface="Times New Roman" pitchFamily="18" charset="0"/>
              <a:cs typeface="Times New Roman" pitchFamily="18" charset="0"/>
            </a:endParaRPr>
          </a:p>
          <a:p>
            <a:r>
              <a:rPr lang="en-US" sz="2400" dirty="0" err="1">
                <a:latin typeface="Times New Roman" pitchFamily="18" charset="0"/>
                <a:cs typeface="Times New Roman" pitchFamily="18" charset="0"/>
              </a:rPr>
              <a:t>Eg</a:t>
            </a:r>
            <a:r>
              <a:rPr lang="en-US" sz="2400" dirty="0">
                <a:latin typeface="Times New Roman" pitchFamily="18" charset="0"/>
                <a:cs typeface="Times New Roman" pitchFamily="18" charset="0"/>
              </a:rPr>
              <a:t>: </a:t>
            </a:r>
            <a:r>
              <a:rPr lang="en-US" sz="2400" b="1" dirty="0" err="1">
                <a:latin typeface="Times New Roman" pitchFamily="18" charset="0"/>
                <a:cs typeface="Times New Roman" pitchFamily="18" charset="0"/>
                <a:hlinkClick r:id="rId2" action="ppaction://hlinkfile"/>
              </a:rPr>
              <a:t>eg</a:t>
            </a:r>
            <a:r>
              <a:rPr lang="en-US" sz="2400" b="1" dirty="0">
                <a:latin typeface="Times New Roman" pitchFamily="18" charset="0"/>
                <a:cs typeface="Times New Roman" pitchFamily="18" charset="0"/>
              </a:rPr>
              <a:t>   </a:t>
            </a:r>
            <a:r>
              <a:rPr lang="en-US" sz="2400" b="1" dirty="0">
                <a:latin typeface="Times New Roman" pitchFamily="18" charset="0"/>
                <a:cs typeface="Times New Roman" pitchFamily="18" charset="0"/>
                <a:hlinkClick r:id="rId3" action="ppaction://hlinkfile"/>
              </a:rPr>
              <a:t>program</a:t>
            </a:r>
            <a:endParaRPr lang="en-US" sz="2400" dirty="0">
              <a:latin typeface="Times New Roman" pitchFamily="18" charset="0"/>
              <a:cs typeface="Times New Roman" pitchFamily="18" charset="0"/>
            </a:endParaRPr>
          </a:p>
          <a:p>
            <a:r>
              <a:rPr lang="en-US" sz="2400" dirty="0" err="1">
                <a:latin typeface="Times New Roman" pitchFamily="18" charset="0"/>
                <a:cs typeface="Times New Roman" pitchFamily="18" charset="0"/>
              </a:rPr>
              <a:t>Math.PI</a:t>
            </a:r>
            <a:r>
              <a:rPr lang="en-US" sz="2400" dirty="0">
                <a:latin typeface="Times New Roman" pitchFamily="18" charset="0"/>
                <a:cs typeface="Times New Roman" pitchFamily="18" charset="0"/>
              </a:rPr>
              <a:t>    (PI is property which is constant 3.14)</a:t>
            </a:r>
          </a:p>
          <a:p>
            <a:r>
              <a:rPr lang="en-US" sz="2400" dirty="0" err="1">
                <a:latin typeface="Times New Roman" pitchFamily="18" charset="0"/>
                <a:cs typeface="Times New Roman" pitchFamily="18" charset="0"/>
              </a:rPr>
              <a:t>math.round</a:t>
            </a:r>
            <a:r>
              <a:rPr lang="en-US" sz="2400" dirty="0">
                <a:latin typeface="Times New Roman" pitchFamily="18" charset="0"/>
                <a:cs typeface="Times New Roman" pitchFamily="18" charset="0"/>
              </a:rPr>
              <a:t>(10.2),math.min(</a:t>
            </a:r>
            <a:r>
              <a:rPr lang="en-US" sz="2400" dirty="0" err="1">
                <a:latin typeface="Times New Roman" pitchFamily="18" charset="0"/>
                <a:cs typeface="Times New Roman" pitchFamily="18" charset="0"/>
              </a:rPr>
              <a:t>a,b</a:t>
            </a:r>
            <a:r>
              <a:rPr lang="en-US" sz="2400" dirty="0">
                <a:latin typeface="Times New Roman" pitchFamily="18" charset="0"/>
                <a:cs typeface="Times New Roman" pitchFamily="18" charset="0"/>
              </a:rPr>
              <a:t>) ,math.max(</a:t>
            </a:r>
            <a:r>
              <a:rPr lang="en-US" sz="2400" dirty="0" err="1">
                <a:latin typeface="Times New Roman" pitchFamily="18" charset="0"/>
                <a:cs typeface="Times New Roman" pitchFamily="18" charset="0"/>
              </a:rPr>
              <a:t>a,b</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math.sqrt</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a,b</a:t>
            </a:r>
            <a:r>
              <a:rPr lang="en-US" sz="2400" dirty="0">
                <a:latin typeface="Times New Roman" pitchFamily="18" charset="0"/>
                <a:cs typeface="Times New Roman" pitchFamily="18" charset="0"/>
              </a:rPr>
              <a:t>)</a:t>
            </a:r>
          </a:p>
          <a:p>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Number object</a:t>
            </a:r>
          </a:p>
          <a:p>
            <a:r>
              <a:rPr lang="en-US" sz="2400" dirty="0" err="1">
                <a:latin typeface="Times New Roman" pitchFamily="18" charset="0"/>
                <a:cs typeface="Times New Roman" pitchFamily="18" charset="0"/>
              </a:rPr>
              <a:t>Eg</a:t>
            </a:r>
            <a:r>
              <a:rPr lang="en-US" sz="2400" dirty="0">
                <a:latin typeface="Times New Roman" pitchFamily="18" charset="0"/>
                <a:cs typeface="Times New Roman" pitchFamily="18" charset="0"/>
              </a:rPr>
              <a:t>:</a:t>
            </a:r>
          </a:p>
          <a:p>
            <a:r>
              <a:rPr lang="en-US" sz="2400" dirty="0">
                <a:latin typeface="Times New Roman" pitchFamily="18" charset="0"/>
                <a:cs typeface="Times New Roman" pitchFamily="18" charset="0"/>
              </a:rPr>
              <a:t>MAX_VALUE, MIN_VALUE ,PI ,POSITIVE_INFINITY,</a:t>
            </a:r>
          </a:p>
          <a:p>
            <a:pPr>
              <a:buNone/>
            </a:pPr>
            <a:r>
              <a:rPr lang="en-US" sz="2400" dirty="0">
                <a:latin typeface="Times New Roman" pitchFamily="18" charset="0"/>
                <a:cs typeface="Times New Roman" pitchFamily="18" charset="0"/>
              </a:rPr>
              <a:t>     NEGATIVE_INFINITY</a:t>
            </a:r>
          </a:p>
        </p:txBody>
      </p:sp>
      <p:sp>
        <p:nvSpPr>
          <p:cNvPr id="4" name="Date Placeholder 3"/>
          <p:cNvSpPr>
            <a:spLocks noGrp="1"/>
          </p:cNvSpPr>
          <p:nvPr>
            <p:ph type="dt" sz="half" idx="10"/>
          </p:nvPr>
        </p:nvSpPr>
        <p:spPr/>
        <p:txBody>
          <a:bodyPr/>
          <a:lstStyle/>
          <a:p>
            <a:fld id="{A15FEE45-9CBB-46DC-B4A6-BECA0D84EF23}" type="datetime1">
              <a:rPr lang="en-US" smtClean="0"/>
              <a:pPr/>
              <a:t>2/23/2025</a:t>
            </a:fld>
            <a:r>
              <a:rPr lang="en-US" dirty="0"/>
              <a:t>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82000" cy="762000"/>
          </a:xfrm>
        </p:spPr>
        <p:txBody>
          <a:bodyPr>
            <a:noAutofit/>
          </a:bodyPr>
          <a:lstStyle/>
          <a:p>
            <a:br>
              <a:rPr lang="en-US" sz="2400" b="1" dirty="0">
                <a:latin typeface="Times New Roman" pitchFamily="18" charset="0"/>
                <a:cs typeface="Times New Roman" pitchFamily="18" charset="0"/>
              </a:rPr>
            </a:br>
            <a:r>
              <a:rPr lang="en-US" sz="2400" b="1" dirty="0">
                <a:latin typeface="Times New Roman" pitchFamily="18" charset="0"/>
                <a:cs typeface="Times New Roman" pitchFamily="18" charset="0"/>
              </a:rPr>
              <a:t>JavaScript's  Own Objects </a:t>
            </a:r>
            <a:br>
              <a:rPr lang="en-US" sz="2400" b="1" dirty="0">
                <a:latin typeface="Times New Roman" pitchFamily="18" charset="0"/>
                <a:cs typeface="Times New Roman" pitchFamily="18" charset="0"/>
              </a:rPr>
            </a:br>
            <a:r>
              <a:rPr lang="en-US" sz="2400" b="1" dirty="0" err="1">
                <a:latin typeface="Times New Roman" pitchFamily="18" charset="0"/>
                <a:cs typeface="Times New Roman" pitchFamily="18" charset="0"/>
                <a:hlinkClick r:id="rId2" action="ppaction://hlinkfile"/>
              </a:rPr>
              <a:t>eg</a:t>
            </a:r>
            <a:r>
              <a:rPr lang="en-US" sz="2400" b="1" dirty="0">
                <a:latin typeface="Times New Roman" pitchFamily="18" charset="0"/>
                <a:cs typeface="Times New Roman" pitchFamily="18" charset="0"/>
                <a:hlinkClick r:id="rId2" action="ppaction://hlinkfile"/>
              </a:rPr>
              <a:t> </a:t>
            </a:r>
            <a:r>
              <a:rPr lang="en-US" sz="2400" b="1" dirty="0">
                <a:latin typeface="Times New Roman" pitchFamily="18" charset="0"/>
                <a:cs typeface="Times New Roman" pitchFamily="18" charset="0"/>
              </a:rPr>
              <a:t> </a:t>
            </a:r>
            <a:br>
              <a:rPr lang="en-US" sz="2400" b="1" dirty="0">
                <a:latin typeface="Times New Roman" pitchFamily="18" charset="0"/>
                <a:cs typeface="Times New Roman" pitchFamily="18" charset="0"/>
              </a:rPr>
            </a:br>
            <a:endParaRPr lang="en-US" sz="2400" b="1" dirty="0">
              <a:latin typeface="Times New Roman" pitchFamily="18" charset="0"/>
              <a:cs typeface="Times New Roman" pitchFamily="18" charset="0"/>
            </a:endParaRPr>
          </a:p>
        </p:txBody>
      </p:sp>
      <p:sp>
        <p:nvSpPr>
          <p:cNvPr id="3" name="Content Placeholder 2"/>
          <p:cNvSpPr>
            <a:spLocks noGrp="1"/>
          </p:cNvSpPr>
          <p:nvPr>
            <p:ph idx="1"/>
          </p:nvPr>
        </p:nvSpPr>
        <p:spPr>
          <a:xfrm>
            <a:off x="228600" y="1066800"/>
            <a:ext cx="8382000" cy="5486400"/>
          </a:xfrm>
        </p:spPr>
        <p:txBody>
          <a:bodyPr>
            <a:noAutofit/>
          </a:bodyPr>
          <a:lstStyle/>
          <a:p>
            <a:r>
              <a:rPr lang="en-US" sz="2400" b="1" dirty="0">
                <a:latin typeface="Times New Roman" pitchFamily="18" charset="0"/>
                <a:cs typeface="Times New Roman" pitchFamily="18" charset="0"/>
              </a:rPr>
              <a:t>Date Object   </a:t>
            </a:r>
            <a:r>
              <a:rPr lang="en-US" sz="2400" b="1" dirty="0">
                <a:latin typeface="Times New Roman" pitchFamily="18" charset="0"/>
                <a:cs typeface="Times New Roman" pitchFamily="18" charset="0"/>
                <a:hlinkClick r:id="rId3" action="ppaction://hlinkfile"/>
              </a:rPr>
              <a:t>program</a:t>
            </a:r>
            <a:endParaRPr lang="en-US" sz="2400" b="1" dirty="0">
              <a:latin typeface="Times New Roman" pitchFamily="18" charset="0"/>
              <a:cs typeface="Times New Roman" pitchFamily="18" charset="0"/>
            </a:endParaRPr>
          </a:p>
          <a:p>
            <a:r>
              <a:rPr lang="en-US" sz="2400" dirty="0" err="1">
                <a:latin typeface="Times New Roman" pitchFamily="18" charset="0"/>
                <a:cs typeface="Times New Roman" pitchFamily="18" charset="0"/>
              </a:rPr>
              <a:t>Eg</a:t>
            </a:r>
            <a:r>
              <a:rPr lang="en-US" sz="2400" dirty="0">
                <a:latin typeface="Times New Roman" pitchFamily="18" charset="0"/>
                <a:cs typeface="Times New Roman" pitchFamily="18" charset="0"/>
              </a:rPr>
              <a:t>: </a:t>
            </a:r>
          </a:p>
          <a:p>
            <a:r>
              <a:rPr lang="en-US" sz="2400" dirty="0" err="1">
                <a:latin typeface="Times New Roman" pitchFamily="18" charset="0"/>
                <a:cs typeface="Times New Roman" pitchFamily="18" charset="0"/>
              </a:rPr>
              <a:t>getTime</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getDate</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getHours</a:t>
            </a:r>
            <a:r>
              <a:rPr lang="en-US" sz="2400" dirty="0">
                <a:latin typeface="Times New Roman" pitchFamily="18" charset="0"/>
                <a:cs typeface="Times New Roman" pitchFamily="18" charset="0"/>
              </a:rPr>
              <a:t>(),</a:t>
            </a:r>
          </a:p>
          <a:p>
            <a:r>
              <a:rPr lang="en-US" sz="2400" dirty="0" err="1">
                <a:latin typeface="Times New Roman" pitchFamily="18" charset="0"/>
                <a:cs typeface="Times New Roman" pitchFamily="18" charset="0"/>
              </a:rPr>
              <a:t>getMilliseconds</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getMinutes</a:t>
            </a:r>
            <a:r>
              <a:rPr lang="en-US" sz="2400" dirty="0">
                <a:latin typeface="Times New Roman" pitchFamily="18" charset="0"/>
                <a:cs typeface="Times New Roman" pitchFamily="18" charset="0"/>
              </a:rPr>
              <a:t>() , </a:t>
            </a:r>
            <a:r>
              <a:rPr lang="en-US" sz="2400" dirty="0" err="1">
                <a:latin typeface="Times New Roman" pitchFamily="18" charset="0"/>
                <a:cs typeface="Times New Roman" pitchFamily="18" charset="0"/>
              </a:rPr>
              <a:t>getSeconds</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setDate</a:t>
            </a:r>
            <a:r>
              <a:rPr lang="en-US" sz="2400" dirty="0">
                <a:latin typeface="Times New Roman" pitchFamily="18" charset="0"/>
                <a:cs typeface="Times New Roman" pitchFamily="18" charset="0"/>
              </a:rPr>
              <a:t>()</a:t>
            </a:r>
          </a:p>
          <a:p>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Boolean Objects</a:t>
            </a:r>
          </a:p>
          <a:p>
            <a:r>
              <a:rPr lang="en-US" sz="2400" dirty="0" err="1">
                <a:latin typeface="Times New Roman" pitchFamily="18" charset="0"/>
                <a:cs typeface="Times New Roman" pitchFamily="18" charset="0"/>
              </a:rPr>
              <a:t>Eg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hlinkClick r:id="rId4" action="ppaction://hlinkfile"/>
              </a:rPr>
              <a:t>eg</a:t>
            </a:r>
            <a:r>
              <a:rPr lang="en-US" sz="2400" dirty="0">
                <a:latin typeface="Times New Roman" pitchFamily="18" charset="0"/>
                <a:cs typeface="Times New Roman" pitchFamily="18" charset="0"/>
              </a:rPr>
              <a:t>     </a:t>
            </a:r>
            <a:r>
              <a:rPr lang="en-US" sz="2400" dirty="0">
                <a:latin typeface="Times New Roman" pitchFamily="18" charset="0"/>
                <a:cs typeface="Times New Roman" pitchFamily="18" charset="0"/>
                <a:hlinkClick r:id="rId5" action="ppaction://hlinkfile"/>
              </a:rPr>
              <a:t>program</a:t>
            </a:r>
            <a:endParaRPr lang="en-US" sz="2400" dirty="0">
              <a:latin typeface="Times New Roman" pitchFamily="18" charset="0"/>
              <a:cs typeface="Times New Roman" pitchFamily="18" charset="0"/>
            </a:endParaRPr>
          </a:p>
          <a:p>
            <a:r>
              <a:rPr lang="en-US" sz="2400" dirty="0" err="1">
                <a:latin typeface="Times New Roman" pitchFamily="18" charset="0"/>
                <a:cs typeface="Times New Roman" pitchFamily="18" charset="0"/>
              </a:rPr>
              <a:t>var</a:t>
            </a:r>
            <a:r>
              <a:rPr lang="en-US" sz="2400" dirty="0">
                <a:latin typeface="Times New Roman" pitchFamily="18" charset="0"/>
                <a:cs typeface="Times New Roman" pitchFamily="18" charset="0"/>
              </a:rPr>
              <a:t> temp=new Boolean(false)</a:t>
            </a:r>
          </a:p>
          <a:p>
            <a:endParaRPr lang="en-US" sz="2400" b="1" dirty="0">
              <a:latin typeface="Times New Roman" pitchFamily="18" charset="0"/>
              <a:cs typeface="Times New Roman" pitchFamily="18" charset="0"/>
            </a:endParaRPr>
          </a:p>
          <a:p>
            <a:r>
              <a:rPr lang="en-US" sz="2400" b="1" dirty="0">
                <a:latin typeface="Times New Roman" pitchFamily="18" charset="0"/>
                <a:cs typeface="Times New Roman" pitchFamily="18" charset="0"/>
              </a:rPr>
              <a:t>String Objects</a:t>
            </a:r>
          </a:p>
          <a:p>
            <a:r>
              <a:rPr lang="en-US" sz="2400" dirty="0" err="1">
                <a:latin typeface="Times New Roman" pitchFamily="18" charset="0"/>
                <a:cs typeface="Times New Roman" pitchFamily="18" charset="0"/>
              </a:rPr>
              <a:t>Eg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hlinkClick r:id="rId6" action="ppaction://hlinkfile"/>
              </a:rPr>
              <a:t>eg</a:t>
            </a:r>
            <a:r>
              <a:rPr lang="en-US" sz="2400" dirty="0">
                <a:latin typeface="Times New Roman" pitchFamily="18" charset="0"/>
                <a:cs typeface="Times New Roman" pitchFamily="18" charset="0"/>
              </a:rPr>
              <a:t>     </a:t>
            </a:r>
            <a:r>
              <a:rPr lang="en-US" sz="2400" dirty="0">
                <a:latin typeface="Times New Roman" pitchFamily="18" charset="0"/>
                <a:cs typeface="Times New Roman" pitchFamily="18" charset="0"/>
                <a:hlinkClick r:id="rId7" action="ppaction://hlinkfile"/>
              </a:rPr>
              <a:t>program</a:t>
            </a:r>
            <a:endParaRPr lang="en-US" sz="2400" dirty="0">
              <a:latin typeface="Times New Roman" pitchFamily="18" charset="0"/>
              <a:cs typeface="Times New Roman" pitchFamily="18" charset="0"/>
            </a:endParaRPr>
          </a:p>
          <a:p>
            <a:r>
              <a:rPr lang="en-US" sz="2400" dirty="0" err="1">
                <a:latin typeface="Times New Roman" pitchFamily="18" charset="0"/>
                <a:cs typeface="Times New Roman" pitchFamily="18" charset="0"/>
              </a:rPr>
              <a:t>Eg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concat</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str</a:t>
            </a:r>
            <a:r>
              <a:rPr lang="en-US" sz="2400" dirty="0">
                <a:latin typeface="Times New Roman" pitchFamily="18" charset="0"/>
                <a:cs typeface="Times New Roman" pitchFamily="18" charset="0"/>
              </a:rPr>
              <a:t>) ,  </a:t>
            </a:r>
            <a:r>
              <a:rPr lang="en-US" sz="2400" dirty="0" err="1">
                <a:latin typeface="Times New Roman" pitchFamily="18" charset="0"/>
                <a:cs typeface="Times New Roman" pitchFamily="18" charset="0"/>
              </a:rPr>
              <a:t>charAt</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index_val</a:t>
            </a:r>
            <a:r>
              <a:rPr lang="en-US" sz="2400" dirty="0">
                <a:latin typeface="Times New Roman" pitchFamily="18" charset="0"/>
                <a:cs typeface="Times New Roman" pitchFamily="18" charset="0"/>
              </a:rPr>
              <a:t>), substring(</a:t>
            </a:r>
            <a:r>
              <a:rPr lang="en-US" sz="2400" dirty="0" err="1">
                <a:latin typeface="Times New Roman" pitchFamily="18" charset="0"/>
                <a:cs typeface="Times New Roman" pitchFamily="18" charset="0"/>
              </a:rPr>
              <a:t>begin,end</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toLowerCase</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toUpperCase</a:t>
            </a:r>
            <a:r>
              <a:rPr lang="en-US" sz="2400" dirty="0">
                <a:latin typeface="Times New Roman" pitchFamily="18" charset="0"/>
                <a:cs typeface="Times New Roman" pitchFamily="18" charset="0"/>
              </a:rPr>
              <a:t>() , </a:t>
            </a:r>
            <a:r>
              <a:rPr lang="en-US" sz="2400" dirty="0" err="1">
                <a:latin typeface="Times New Roman" pitchFamily="18" charset="0"/>
                <a:cs typeface="Times New Roman" pitchFamily="18" charset="0"/>
              </a:rPr>
              <a:t>valueOf</a:t>
            </a:r>
            <a:r>
              <a:rPr lang="en-US" sz="2400" dirty="0">
                <a:latin typeface="Times New Roman" pitchFamily="18" charset="0"/>
                <a:cs typeface="Times New Roman" pitchFamily="18" charset="0"/>
              </a:rPr>
              <a:t>()</a:t>
            </a:r>
          </a:p>
        </p:txBody>
      </p:sp>
      <p:sp>
        <p:nvSpPr>
          <p:cNvPr id="4" name="Date Placeholder 3"/>
          <p:cNvSpPr>
            <a:spLocks noGrp="1"/>
          </p:cNvSpPr>
          <p:nvPr>
            <p:ph type="dt" sz="half" idx="10"/>
          </p:nvPr>
        </p:nvSpPr>
        <p:spPr/>
        <p:txBody>
          <a:bodyPr/>
          <a:lstStyle/>
          <a:p>
            <a:fld id="{A15FEE45-9CBB-46DC-B4A6-BECA0D84EF23}" type="datetime1">
              <a:rPr lang="en-US" smtClean="0"/>
              <a:pPr/>
              <a:t>2/23/2025</a:t>
            </a:fld>
            <a:r>
              <a:rPr lang="en-US" dirty="0"/>
              <a:t>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82000" cy="762000"/>
          </a:xfrm>
        </p:spPr>
        <p:txBody>
          <a:bodyPr>
            <a:noAutofit/>
          </a:bodyPr>
          <a:lstStyle/>
          <a:p>
            <a:br>
              <a:rPr lang="en-US" sz="2400" b="1" dirty="0">
                <a:latin typeface="Times New Roman" pitchFamily="18" charset="0"/>
                <a:cs typeface="Times New Roman" pitchFamily="18" charset="0"/>
              </a:rPr>
            </a:br>
            <a:br>
              <a:rPr lang="en-US" sz="2400" b="1" dirty="0">
                <a:latin typeface="Times New Roman" pitchFamily="18" charset="0"/>
                <a:cs typeface="Times New Roman" pitchFamily="18" charset="0"/>
              </a:rPr>
            </a:br>
            <a:r>
              <a:rPr lang="en-US" sz="2400" b="1" dirty="0">
                <a:latin typeface="Times New Roman" pitchFamily="18" charset="0"/>
                <a:cs typeface="Times New Roman" pitchFamily="18" charset="0"/>
              </a:rPr>
              <a:t>JavaScript's  Own Objects </a:t>
            </a:r>
            <a:br>
              <a:rPr lang="en-US" sz="2400" b="1" dirty="0">
                <a:latin typeface="Times New Roman" pitchFamily="18" charset="0"/>
                <a:cs typeface="Times New Roman" pitchFamily="18" charset="0"/>
              </a:rPr>
            </a:br>
            <a:r>
              <a:rPr lang="en-US" sz="2400" b="1" dirty="0" err="1">
                <a:latin typeface="Times New Roman" pitchFamily="18" charset="0"/>
                <a:cs typeface="Times New Roman" pitchFamily="18" charset="0"/>
                <a:hlinkClick r:id="rId2" action="ppaction://hlinkfile"/>
              </a:rPr>
              <a:t>eg</a:t>
            </a:r>
            <a:r>
              <a:rPr lang="en-US" sz="2400" b="1" dirty="0">
                <a:latin typeface="Times New Roman" pitchFamily="18" charset="0"/>
                <a:cs typeface="Times New Roman" pitchFamily="18" charset="0"/>
                <a:hlinkClick r:id="rId3" action="ppaction://hlinkfile"/>
              </a:rPr>
              <a:t> </a:t>
            </a:r>
            <a:br>
              <a:rPr lang="en-US" sz="2400" b="1" dirty="0">
                <a:latin typeface="Times New Roman" pitchFamily="18" charset="0"/>
                <a:cs typeface="Times New Roman" pitchFamily="18" charset="0"/>
              </a:rPr>
            </a:br>
            <a:endParaRPr lang="en-US" sz="2400" b="1" dirty="0">
              <a:latin typeface="Times New Roman" pitchFamily="18" charset="0"/>
              <a:cs typeface="Times New Roman" pitchFamily="18" charset="0"/>
            </a:endParaRPr>
          </a:p>
        </p:txBody>
      </p:sp>
      <p:sp>
        <p:nvSpPr>
          <p:cNvPr id="3" name="Content Placeholder 2"/>
          <p:cNvSpPr>
            <a:spLocks noGrp="1"/>
          </p:cNvSpPr>
          <p:nvPr>
            <p:ph idx="1"/>
          </p:nvPr>
        </p:nvSpPr>
        <p:spPr>
          <a:xfrm>
            <a:off x="228600" y="1066800"/>
            <a:ext cx="8382000" cy="5486400"/>
          </a:xfrm>
        </p:spPr>
        <p:txBody>
          <a:bodyPr>
            <a:noAutofit/>
          </a:bodyPr>
          <a:lstStyle/>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Write  a script that inputs a line of text, tokenizes it with string method split and displays the tokens in reverse order.</a:t>
            </a:r>
          </a:p>
          <a:p>
            <a:r>
              <a:rPr lang="en-US" sz="2400" dirty="0">
                <a:latin typeface="Times New Roman" pitchFamily="18" charset="0"/>
                <a:cs typeface="Times New Roman" pitchFamily="18" charset="0"/>
                <a:hlinkClick r:id="rId4" action="ppaction://hlinkfile"/>
              </a:rPr>
              <a:t>program</a:t>
            </a: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A15FEE45-9CBB-46DC-B4A6-BECA0D84EF23}" type="datetime1">
              <a:rPr lang="en-US" smtClean="0"/>
              <a:pPr/>
              <a:t>2/23/2025</a:t>
            </a:fld>
            <a:r>
              <a:rPr lang="en-US" dirty="0"/>
              <a:t>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382000" cy="762000"/>
          </a:xfrm>
        </p:spPr>
        <p:txBody>
          <a:bodyPr>
            <a:noAutofit/>
          </a:bodyPr>
          <a:lstStyle/>
          <a:p>
            <a:br>
              <a:rPr lang="en-US" sz="2800" b="1" dirty="0">
                <a:latin typeface="Times New Roman" pitchFamily="18" charset="0"/>
                <a:cs typeface="Times New Roman" pitchFamily="18" charset="0"/>
              </a:rPr>
            </a:br>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JavaScript's  User-Defined Objects </a:t>
            </a:r>
            <a:br>
              <a:rPr lang="en-US" sz="2800" b="1" dirty="0">
                <a:latin typeface="Times New Roman" pitchFamily="18" charset="0"/>
                <a:cs typeface="Times New Roman" pitchFamily="18" charset="0"/>
              </a:rPr>
            </a:br>
            <a:br>
              <a:rPr lang="en-US" sz="2800" b="1" dirty="0">
                <a:latin typeface="Times New Roman" pitchFamily="18" charset="0"/>
                <a:cs typeface="Times New Roman" pitchFamily="18" charset="0"/>
              </a:rPr>
            </a:b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228600" y="1981200"/>
            <a:ext cx="8382000" cy="4572000"/>
          </a:xfrm>
        </p:spPr>
        <p:txBody>
          <a:bodyPr>
            <a:noAutofit/>
          </a:bodyPr>
          <a:lstStyle/>
          <a:p>
            <a:r>
              <a:rPr lang="en-US" sz="2400" dirty="0">
                <a:latin typeface="Times New Roman" pitchFamily="18" charset="0"/>
                <a:cs typeface="Times New Roman" pitchFamily="18" charset="0"/>
              </a:rPr>
              <a:t>Ways to create objects.</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By object literal</a:t>
            </a:r>
          </a:p>
          <a:p>
            <a:r>
              <a:rPr lang="en-US" sz="2400" dirty="0">
                <a:latin typeface="Times New Roman" pitchFamily="18" charset="0"/>
                <a:cs typeface="Times New Roman" pitchFamily="18" charset="0"/>
              </a:rPr>
              <a:t>By creating instance of Object directly (using new keyword)</a:t>
            </a:r>
          </a:p>
          <a:p>
            <a:pPr>
              <a:buNone/>
            </a:pP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A15FEE45-9CBB-46DC-B4A6-BECA0D84EF23}" type="datetime1">
              <a:rPr lang="en-US" smtClean="0"/>
              <a:pPr/>
              <a:t>2/23/2025</a:t>
            </a:fld>
            <a:r>
              <a:rPr lang="en-US" dirty="0"/>
              <a:t>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848" y="365125"/>
            <a:ext cx="8382000" cy="762000"/>
          </a:xfrm>
        </p:spPr>
        <p:txBody>
          <a:bodyPr>
            <a:noAutofit/>
          </a:bodyPr>
          <a:lstStyle/>
          <a:p>
            <a:br>
              <a:rPr lang="en-US" sz="2800" b="1" dirty="0">
                <a:latin typeface="Times New Roman" pitchFamily="18" charset="0"/>
                <a:cs typeface="Times New Roman" pitchFamily="18" charset="0"/>
              </a:rPr>
            </a:br>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JavaScript's  User-Defined Objects</a:t>
            </a:r>
            <a:br>
              <a:rPr lang="en-US" sz="2800" b="1" dirty="0">
                <a:latin typeface="Times New Roman" pitchFamily="18" charset="0"/>
                <a:cs typeface="Times New Roman" pitchFamily="18" charset="0"/>
              </a:rPr>
            </a:br>
            <a:r>
              <a:rPr lang="en-US" sz="2800" b="1" dirty="0" err="1">
                <a:latin typeface="Times New Roman" pitchFamily="18" charset="0"/>
                <a:cs typeface="Times New Roman" pitchFamily="18" charset="0"/>
                <a:hlinkClick r:id="rId2" action="ppaction://hlinkfile"/>
              </a:rPr>
              <a:t>eg</a:t>
            </a:r>
            <a:r>
              <a:rPr lang="en-US" sz="2800" b="1" dirty="0">
                <a:latin typeface="Times New Roman" pitchFamily="18" charset="0"/>
                <a:cs typeface="Times New Roman" pitchFamily="18" charset="0"/>
                <a:hlinkClick r:id="rId2" action="ppaction://hlinkfile"/>
              </a:rPr>
              <a:t> </a:t>
            </a:r>
            <a:r>
              <a:rPr lang="en-US" sz="2800" b="1" dirty="0">
                <a:latin typeface="Times New Roman" pitchFamily="18" charset="0"/>
                <a:cs typeface="Times New Roman" pitchFamily="18" charset="0"/>
              </a:rPr>
              <a:t> </a:t>
            </a:r>
            <a:r>
              <a:rPr lang="en-US" sz="2800" b="1" dirty="0">
                <a:latin typeface="Times New Roman" pitchFamily="18" charset="0"/>
                <a:cs typeface="Times New Roman" pitchFamily="18" charset="0"/>
                <a:hlinkClick r:id="rId3" action="ppaction://hlinkfile"/>
              </a:rPr>
              <a:t>program</a:t>
            </a:r>
            <a:br>
              <a:rPr lang="en-US" sz="2800" b="1" dirty="0">
                <a:latin typeface="Times New Roman" pitchFamily="18" charset="0"/>
                <a:cs typeface="Times New Roman" pitchFamily="18" charset="0"/>
              </a:rPr>
            </a:br>
            <a:br>
              <a:rPr lang="en-US" sz="2800" b="1" dirty="0">
                <a:latin typeface="Times New Roman" pitchFamily="18" charset="0"/>
                <a:cs typeface="Times New Roman" pitchFamily="18" charset="0"/>
              </a:rPr>
            </a:b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381000" y="1447800"/>
            <a:ext cx="8382000" cy="4953000"/>
          </a:xfrm>
        </p:spPr>
        <p:txBody>
          <a:bodyPr>
            <a:noAutofit/>
          </a:bodyPr>
          <a:lstStyle/>
          <a:p>
            <a:endParaRPr lang="en-US" sz="2400" b="1" dirty="0">
              <a:latin typeface="Times New Roman" pitchFamily="18" charset="0"/>
              <a:cs typeface="Times New Roman" pitchFamily="18" charset="0"/>
            </a:endParaRPr>
          </a:p>
          <a:p>
            <a:r>
              <a:rPr lang="en-US" sz="2400" b="1" dirty="0">
                <a:latin typeface="Times New Roman" pitchFamily="18" charset="0"/>
                <a:cs typeface="Times New Roman" pitchFamily="18" charset="0"/>
              </a:rPr>
              <a:t>JavaScript Object by object literal </a:t>
            </a:r>
          </a:p>
          <a:p>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Syntax</a:t>
            </a:r>
          </a:p>
          <a:p>
            <a:r>
              <a:rPr lang="en-US" sz="2400" dirty="0">
                <a:latin typeface="Times New Roman" pitchFamily="18" charset="0"/>
                <a:cs typeface="Times New Roman" pitchFamily="18" charset="0"/>
              </a:rPr>
              <a:t>object={property1:value1,property2:value2.....</a:t>
            </a:r>
            <a:r>
              <a:rPr lang="en-US" sz="2400" dirty="0" err="1">
                <a:latin typeface="Times New Roman" pitchFamily="18" charset="0"/>
                <a:cs typeface="Times New Roman" pitchFamily="18" charset="0"/>
              </a:rPr>
              <a:t>propertyN:valueN</a:t>
            </a:r>
            <a:r>
              <a:rPr lang="en-US" sz="2400" dirty="0">
                <a:latin typeface="Times New Roman" pitchFamily="18" charset="0"/>
                <a:cs typeface="Times New Roman" pitchFamily="18" charset="0"/>
              </a:rPr>
              <a:t>}  </a:t>
            </a:r>
          </a:p>
          <a:p>
            <a:endParaRPr lang="en-US" sz="2400" b="1" dirty="0">
              <a:latin typeface="Times New Roman" pitchFamily="18" charset="0"/>
              <a:cs typeface="Times New Roman" pitchFamily="18" charset="0"/>
            </a:endParaRPr>
          </a:p>
          <a:p>
            <a:r>
              <a:rPr lang="en-US" sz="2400" b="1" dirty="0" err="1">
                <a:latin typeface="Times New Roman" pitchFamily="18" charset="0"/>
                <a:cs typeface="Times New Roman" pitchFamily="18" charset="0"/>
              </a:rPr>
              <a:t>Eg</a:t>
            </a:r>
            <a:r>
              <a:rPr lang="en-US" sz="2400" b="1" dirty="0">
                <a:latin typeface="Times New Roman" pitchFamily="18" charset="0"/>
                <a:cs typeface="Times New Roman" pitchFamily="18" charset="0"/>
              </a:rPr>
              <a:t> </a:t>
            </a:r>
          </a:p>
          <a:p>
            <a:r>
              <a:rPr lang="en-US" sz="2400" dirty="0" err="1">
                <a:latin typeface="Times New Roman" pitchFamily="18" charset="0"/>
                <a:cs typeface="Times New Roman" pitchFamily="18" charset="0"/>
              </a:rPr>
              <a:t>emp</a:t>
            </a:r>
            <a:r>
              <a:rPr lang="en-US" sz="2400" dirty="0">
                <a:latin typeface="Times New Roman" pitchFamily="18" charset="0"/>
                <a:cs typeface="Times New Roman" pitchFamily="18" charset="0"/>
              </a:rPr>
              <a:t>={id:102,name:"</a:t>
            </a:r>
            <a:r>
              <a:rPr lang="en-US" sz="2400" dirty="0" err="1">
                <a:latin typeface="Times New Roman" pitchFamily="18" charset="0"/>
                <a:cs typeface="Times New Roman" pitchFamily="18" charset="0"/>
              </a:rPr>
              <a:t>Shyam</a:t>
            </a:r>
            <a:r>
              <a:rPr lang="en-US" sz="2400" dirty="0">
                <a:latin typeface="Times New Roman" pitchFamily="18" charset="0"/>
                <a:cs typeface="Times New Roman" pitchFamily="18" charset="0"/>
              </a:rPr>
              <a:t> Kumar",salary:40000}  </a:t>
            </a:r>
          </a:p>
          <a:p>
            <a:r>
              <a:rPr lang="en-US" sz="2400" dirty="0" err="1">
                <a:latin typeface="Times New Roman" pitchFamily="18" charset="0"/>
                <a:cs typeface="Times New Roman" pitchFamily="18" charset="0"/>
              </a:rPr>
              <a:t>document.write</a:t>
            </a:r>
            <a:r>
              <a:rPr lang="en-US" sz="2400" dirty="0">
                <a:latin typeface="Times New Roman" pitchFamily="18" charset="0"/>
                <a:cs typeface="Times New Roman" pitchFamily="18" charset="0"/>
              </a:rPr>
              <a:t>(emp.id+" "+emp.name+" "+</a:t>
            </a:r>
            <a:r>
              <a:rPr lang="en-US" sz="2400" dirty="0" err="1">
                <a:latin typeface="Times New Roman" pitchFamily="18" charset="0"/>
                <a:cs typeface="Times New Roman" pitchFamily="18" charset="0"/>
              </a:rPr>
              <a:t>emp.salary</a:t>
            </a:r>
            <a:r>
              <a:rPr lang="en-US" sz="2400" dirty="0">
                <a:latin typeface="Times New Roman" pitchFamily="18" charset="0"/>
                <a:cs typeface="Times New Roman" pitchFamily="18" charset="0"/>
              </a:rPr>
              <a:t>);  </a:t>
            </a:r>
          </a:p>
          <a:p>
            <a:endParaRPr lang="en-US" sz="2400" b="1" dirty="0">
              <a:latin typeface="Times New Roman" pitchFamily="18" charset="0"/>
              <a:cs typeface="Times New Roman" pitchFamily="18" charset="0"/>
            </a:endParaRPr>
          </a:p>
          <a:p>
            <a:pPr>
              <a:buNone/>
            </a:pPr>
            <a:endParaRPr lang="en-US" sz="2400"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A15FEE45-9CBB-46DC-B4A6-BECA0D84EF23}" type="datetime1">
              <a:rPr lang="en-US" smtClean="0"/>
              <a:pPr/>
              <a:t>2/23/2025</a:t>
            </a:fld>
            <a:r>
              <a:rPr lang="en-US" dirty="0"/>
              <a:t>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382000" cy="990600"/>
          </a:xfrm>
        </p:spPr>
        <p:txBody>
          <a:bodyPr>
            <a:noAutofit/>
          </a:bodyPr>
          <a:lstStyle/>
          <a:p>
            <a:br>
              <a:rPr lang="en-US" sz="2800" b="1" dirty="0">
                <a:latin typeface="Times New Roman" pitchFamily="18" charset="0"/>
                <a:cs typeface="Times New Roman" pitchFamily="18" charset="0"/>
              </a:rPr>
            </a:br>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JavaScript's  User-Defined Objects</a:t>
            </a:r>
            <a:br>
              <a:rPr lang="en-US" sz="2800" b="1" dirty="0">
                <a:latin typeface="Times New Roman" pitchFamily="18" charset="0"/>
                <a:cs typeface="Times New Roman" pitchFamily="18" charset="0"/>
              </a:rPr>
            </a:br>
            <a:r>
              <a:rPr lang="en-US" sz="2800" b="1" dirty="0" err="1">
                <a:latin typeface="Times New Roman" pitchFamily="18" charset="0"/>
                <a:cs typeface="Times New Roman" pitchFamily="18" charset="0"/>
                <a:hlinkClick r:id="rId2" action="ppaction://hlinkfile"/>
              </a:rPr>
              <a:t>eg</a:t>
            </a:r>
            <a:r>
              <a:rPr lang="en-US" sz="2800" b="1" dirty="0">
                <a:latin typeface="Times New Roman" pitchFamily="18" charset="0"/>
                <a:cs typeface="Times New Roman" pitchFamily="18" charset="0"/>
                <a:hlinkClick r:id="rId2" action="ppaction://hlinkfile"/>
              </a:rPr>
              <a:t> </a:t>
            </a:r>
            <a:r>
              <a:rPr lang="en-US" sz="2800" b="1" dirty="0">
                <a:latin typeface="Times New Roman" pitchFamily="18" charset="0"/>
                <a:cs typeface="Times New Roman" pitchFamily="18" charset="0"/>
              </a:rPr>
              <a:t>  </a:t>
            </a:r>
            <a:r>
              <a:rPr lang="en-US" sz="2800" b="1" dirty="0">
                <a:latin typeface="Times New Roman" pitchFamily="18" charset="0"/>
                <a:cs typeface="Times New Roman" pitchFamily="18" charset="0"/>
                <a:hlinkClick r:id="rId3" action="ppaction://hlinkfile"/>
              </a:rPr>
              <a:t>program</a:t>
            </a:r>
            <a:br>
              <a:rPr lang="en-US" sz="2800" b="1" dirty="0">
                <a:latin typeface="Times New Roman" pitchFamily="18" charset="0"/>
                <a:cs typeface="Times New Roman" pitchFamily="18" charset="0"/>
              </a:rPr>
            </a:br>
            <a:br>
              <a:rPr lang="en-US" sz="2800" b="1" dirty="0">
                <a:latin typeface="Times New Roman" pitchFamily="18" charset="0"/>
                <a:cs typeface="Times New Roman" pitchFamily="18" charset="0"/>
              </a:rPr>
            </a:b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381000" y="1447800"/>
            <a:ext cx="8382000" cy="4953000"/>
          </a:xfrm>
        </p:spPr>
        <p:txBody>
          <a:bodyPr>
            <a:noAutofit/>
          </a:bodyPr>
          <a:lstStyle/>
          <a:p>
            <a:r>
              <a:rPr lang="en-US" sz="2400" b="1" dirty="0">
                <a:latin typeface="Times New Roman" pitchFamily="18" charset="0"/>
                <a:cs typeface="Times New Roman" pitchFamily="18" charset="0"/>
              </a:rPr>
              <a:t>By creating instance of Object</a:t>
            </a:r>
          </a:p>
          <a:p>
            <a:endParaRPr lang="en-US" sz="2400" b="1" dirty="0">
              <a:latin typeface="Times New Roman" pitchFamily="18" charset="0"/>
              <a:cs typeface="Times New Roman" pitchFamily="18" charset="0"/>
            </a:endParaRPr>
          </a:p>
          <a:p>
            <a:r>
              <a:rPr lang="en-US" sz="2400" b="1" dirty="0">
                <a:latin typeface="Times New Roman" pitchFamily="18" charset="0"/>
                <a:cs typeface="Times New Roman" pitchFamily="18" charset="0"/>
              </a:rPr>
              <a:t>Syntax</a:t>
            </a:r>
          </a:p>
          <a:p>
            <a:r>
              <a:rPr lang="en-US" sz="2400" dirty="0" err="1">
                <a:latin typeface="Times New Roman" pitchFamily="18" charset="0"/>
                <a:cs typeface="Times New Roman" pitchFamily="18" charset="0"/>
              </a:rPr>
              <a:t>var</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objectname</a:t>
            </a:r>
            <a:r>
              <a:rPr lang="en-US" sz="2400" dirty="0">
                <a:latin typeface="Times New Roman" pitchFamily="18" charset="0"/>
                <a:cs typeface="Times New Roman" pitchFamily="18" charset="0"/>
              </a:rPr>
              <a:t>=new Object();  </a:t>
            </a:r>
          </a:p>
          <a:p>
            <a:endParaRPr lang="en-US" sz="2400" b="1" dirty="0">
              <a:latin typeface="Times New Roman" pitchFamily="18" charset="0"/>
              <a:cs typeface="Times New Roman" pitchFamily="18" charset="0"/>
            </a:endParaRPr>
          </a:p>
          <a:p>
            <a:r>
              <a:rPr lang="en-US" sz="2400" b="1" dirty="0" err="1">
                <a:latin typeface="Times New Roman" pitchFamily="18" charset="0"/>
                <a:cs typeface="Times New Roman" pitchFamily="18" charset="0"/>
              </a:rPr>
              <a:t>Eg</a:t>
            </a:r>
            <a:r>
              <a:rPr lang="en-US" sz="2400" b="1" dirty="0">
                <a:latin typeface="Times New Roman" pitchFamily="18" charset="0"/>
                <a:cs typeface="Times New Roman" pitchFamily="18" charset="0"/>
              </a:rPr>
              <a:t> </a:t>
            </a:r>
          </a:p>
          <a:p>
            <a:r>
              <a:rPr lang="en-US" sz="2400" dirty="0" err="1">
                <a:latin typeface="Times New Roman" pitchFamily="18" charset="0"/>
                <a:cs typeface="Times New Roman" pitchFamily="18" charset="0"/>
              </a:rPr>
              <a:t>var</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emp</a:t>
            </a:r>
            <a:r>
              <a:rPr lang="en-US" sz="2400" dirty="0">
                <a:latin typeface="Times New Roman" pitchFamily="18" charset="0"/>
                <a:cs typeface="Times New Roman" pitchFamily="18" charset="0"/>
              </a:rPr>
              <a:t>=new Object();  </a:t>
            </a:r>
          </a:p>
          <a:p>
            <a:r>
              <a:rPr lang="en-US" sz="2400" dirty="0">
                <a:latin typeface="Times New Roman" pitchFamily="18" charset="0"/>
                <a:cs typeface="Times New Roman" pitchFamily="18" charset="0"/>
              </a:rPr>
              <a:t>emp.id=101;  </a:t>
            </a:r>
          </a:p>
          <a:p>
            <a:r>
              <a:rPr lang="en-US" sz="2400" dirty="0">
                <a:latin typeface="Times New Roman" pitchFamily="18" charset="0"/>
                <a:cs typeface="Times New Roman" pitchFamily="18" charset="0"/>
              </a:rPr>
              <a:t>emp.name="Ravi </a:t>
            </a:r>
            <a:r>
              <a:rPr lang="en-US" sz="2400" dirty="0" err="1">
                <a:latin typeface="Times New Roman" pitchFamily="18" charset="0"/>
                <a:cs typeface="Times New Roman" pitchFamily="18" charset="0"/>
              </a:rPr>
              <a:t>Malik</a:t>
            </a:r>
            <a:r>
              <a:rPr lang="en-US" sz="2400" dirty="0">
                <a:latin typeface="Times New Roman" pitchFamily="18" charset="0"/>
                <a:cs typeface="Times New Roman" pitchFamily="18" charset="0"/>
              </a:rPr>
              <a:t>";  </a:t>
            </a:r>
          </a:p>
          <a:p>
            <a:r>
              <a:rPr lang="en-US" sz="2400" dirty="0" err="1">
                <a:latin typeface="Times New Roman" pitchFamily="18" charset="0"/>
                <a:cs typeface="Times New Roman" pitchFamily="18" charset="0"/>
              </a:rPr>
              <a:t>emp.salary</a:t>
            </a:r>
            <a:r>
              <a:rPr lang="en-US" sz="2400" dirty="0">
                <a:latin typeface="Times New Roman" pitchFamily="18" charset="0"/>
                <a:cs typeface="Times New Roman" pitchFamily="18" charset="0"/>
              </a:rPr>
              <a:t>=50000; </a:t>
            </a:r>
          </a:p>
          <a:p>
            <a:endParaRPr lang="en-US" sz="2400" b="1" dirty="0">
              <a:latin typeface="Times New Roman" pitchFamily="18" charset="0"/>
              <a:cs typeface="Times New Roman" pitchFamily="18" charset="0"/>
            </a:endParaRPr>
          </a:p>
          <a:p>
            <a:pPr>
              <a:buNone/>
            </a:pPr>
            <a:endParaRPr lang="en-US" sz="2400"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A15FEE45-9CBB-46DC-B4A6-BECA0D84EF23}" type="datetime1">
              <a:rPr lang="en-US" smtClean="0"/>
              <a:pPr/>
              <a:t>2/23/2025</a:t>
            </a:fld>
            <a:r>
              <a:rPr lang="en-US" dirty="0"/>
              <a:t>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82000" cy="762000"/>
          </a:xfrm>
        </p:spPr>
        <p:txBody>
          <a:bodyPr>
            <a:noAutofit/>
          </a:bodyPr>
          <a:lstStyle/>
          <a:p>
            <a:br>
              <a:rPr lang="en-US" sz="3200" b="1" dirty="0">
                <a:latin typeface="Times New Roman" pitchFamily="18" charset="0"/>
                <a:cs typeface="Times New Roman" pitchFamily="18" charset="0"/>
              </a:rPr>
            </a:br>
            <a:r>
              <a:rPr lang="en-US" sz="3200" b="1" dirty="0">
                <a:latin typeface="Times New Roman" pitchFamily="18" charset="0"/>
                <a:cs typeface="Times New Roman" pitchFamily="18" charset="0"/>
              </a:rPr>
              <a:t>JavaScript's  User-Defined Objects </a:t>
            </a:r>
            <a:br>
              <a:rPr lang="en-US" sz="3200" b="1" dirty="0">
                <a:latin typeface="Times New Roman" pitchFamily="18" charset="0"/>
                <a:cs typeface="Times New Roman" pitchFamily="18" charset="0"/>
              </a:rPr>
            </a:br>
            <a:r>
              <a:rPr lang="en-US" sz="3200" b="1" dirty="0" err="1">
                <a:latin typeface="Times New Roman" pitchFamily="18" charset="0"/>
                <a:cs typeface="Times New Roman" pitchFamily="18" charset="0"/>
                <a:hlinkClick r:id="rId2" action="ppaction://hlinkfile"/>
              </a:rPr>
              <a:t>eg</a:t>
            </a:r>
            <a:r>
              <a:rPr lang="en-US" sz="3200" b="1" dirty="0">
                <a:latin typeface="Times New Roman" pitchFamily="18" charset="0"/>
                <a:cs typeface="Times New Roman" pitchFamily="18" charset="0"/>
                <a:hlinkClick r:id="rId2" action="ppaction://hlinkfile"/>
              </a:rPr>
              <a:t> </a:t>
            </a:r>
            <a:br>
              <a:rPr lang="en-US" sz="3200" b="1" dirty="0">
                <a:latin typeface="Times New Roman" pitchFamily="18" charset="0"/>
                <a:cs typeface="Times New Roman" pitchFamily="18" charset="0"/>
              </a:rPr>
            </a:b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228600" y="1066800"/>
            <a:ext cx="8382000" cy="5486400"/>
          </a:xfrm>
        </p:spPr>
        <p:txBody>
          <a:bodyPr>
            <a:noAutofit/>
          </a:bodyPr>
          <a:lstStyle/>
          <a:p>
            <a:endParaRPr lang="en-US" sz="2400" b="1" dirty="0">
              <a:latin typeface="Times New Roman" pitchFamily="18" charset="0"/>
              <a:cs typeface="Times New Roman" pitchFamily="18" charset="0"/>
            </a:endParaRPr>
          </a:p>
          <a:p>
            <a:r>
              <a:rPr lang="en-US" sz="2400" b="1" dirty="0">
                <a:latin typeface="Times New Roman" pitchFamily="18" charset="0"/>
                <a:cs typeface="Times New Roman" pitchFamily="18" charset="0"/>
              </a:rPr>
              <a:t>Syntax </a:t>
            </a:r>
            <a:r>
              <a:rPr lang="en-US" sz="2400" b="1" dirty="0">
                <a:latin typeface="Times New Roman" pitchFamily="18" charset="0"/>
                <a:cs typeface="Times New Roman" pitchFamily="18" charset="0"/>
                <a:hlinkClick r:id="rId3" action="ppaction://hlinkfile"/>
              </a:rPr>
              <a:t> program</a:t>
            </a:r>
            <a:endParaRPr lang="en-US" sz="2400" b="1" dirty="0">
              <a:latin typeface="Times New Roman" pitchFamily="18" charset="0"/>
              <a:cs typeface="Times New Roman" pitchFamily="18" charset="0"/>
            </a:endParaRPr>
          </a:p>
          <a:p>
            <a:r>
              <a:rPr lang="en-US" sz="2400" b="1" dirty="0" err="1">
                <a:latin typeface="Times New Roman" pitchFamily="18" charset="0"/>
                <a:cs typeface="Times New Roman" pitchFamily="18" charset="0"/>
              </a:rPr>
              <a:t>var</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myObj</a:t>
            </a:r>
            <a:r>
              <a:rPr lang="en-US" sz="2400" b="1" dirty="0">
                <a:latin typeface="Times New Roman" pitchFamily="18" charset="0"/>
                <a:cs typeface="Times New Roman" pitchFamily="18" charset="0"/>
              </a:rPr>
              <a:t>=new Object();  </a:t>
            </a:r>
            <a:r>
              <a:rPr lang="en-US" sz="2400" dirty="0">
                <a:latin typeface="Times New Roman" pitchFamily="18" charset="0"/>
                <a:cs typeface="Times New Roman" pitchFamily="18" charset="0"/>
              </a:rPr>
              <a:t>// create an empty object.</a:t>
            </a:r>
          </a:p>
          <a:p>
            <a:r>
              <a:rPr lang="en-US" sz="2400" b="1" dirty="0">
                <a:latin typeface="Times New Roman" pitchFamily="18" charset="0"/>
                <a:cs typeface="Times New Roman" pitchFamily="18" charset="0"/>
              </a:rPr>
              <a:t>eg1:</a:t>
            </a:r>
          </a:p>
          <a:p>
            <a:r>
              <a:rPr lang="en-US" sz="2400" dirty="0">
                <a:latin typeface="Times New Roman" pitchFamily="18" charset="0"/>
                <a:cs typeface="Times New Roman" pitchFamily="18" charset="0"/>
              </a:rPr>
              <a:t>myObj.name=“xyz”;</a:t>
            </a:r>
          </a:p>
          <a:p>
            <a:r>
              <a:rPr lang="en-US" sz="2400" dirty="0" err="1">
                <a:latin typeface="Times New Roman" pitchFamily="18" charset="0"/>
                <a:cs typeface="Times New Roman" pitchFamily="18" charset="0"/>
              </a:rPr>
              <a:t>myObj.class</a:t>
            </a:r>
            <a:r>
              <a:rPr lang="en-US" sz="2400" dirty="0">
                <a:latin typeface="Times New Roman" pitchFamily="18" charset="0"/>
                <a:cs typeface="Times New Roman" pitchFamily="18" charset="0"/>
              </a:rPr>
              <a:t>=“TE”;</a:t>
            </a:r>
          </a:p>
          <a:p>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eg2:</a:t>
            </a:r>
          </a:p>
          <a:p>
            <a:r>
              <a:rPr lang="en-US" sz="2400" b="1" dirty="0" err="1">
                <a:latin typeface="Times New Roman" pitchFamily="18" charset="0"/>
                <a:cs typeface="Times New Roman" pitchFamily="18" charset="0"/>
              </a:rPr>
              <a:t>var</a:t>
            </a:r>
            <a:r>
              <a:rPr lang="en-US" sz="2400" b="1" dirty="0">
                <a:latin typeface="Times New Roman" pitchFamily="18" charset="0"/>
                <a:cs typeface="Times New Roman" pitchFamily="18" charset="0"/>
              </a:rPr>
              <a:t> person= </a:t>
            </a:r>
            <a:r>
              <a:rPr lang="en-US" sz="2400" dirty="0">
                <a:latin typeface="Times New Roman" pitchFamily="18" charset="0"/>
                <a:cs typeface="Times New Roman" pitchFamily="18" charset="0"/>
              </a:rPr>
              <a:t>{ firstname: “xyz” , lastname: “pqr”,  age:28, 		     mobile : 999999999 }</a:t>
            </a: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A15FEE45-9CBB-46DC-B4A6-BECA0D84EF23}" type="datetime1">
              <a:rPr lang="en-US" smtClean="0"/>
              <a:pPr/>
              <a:t>2/23/2025</a:t>
            </a:fld>
            <a:r>
              <a:rPr lang="en-US" dirty="0"/>
              <a:t>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normAutofit/>
          </a:bodyPr>
          <a:lstStyle/>
          <a:p>
            <a:pPr eaLnBrk="1" hangingPunct="1"/>
            <a:r>
              <a:rPr lang="en-US" sz="3600" b="1" dirty="0">
                <a:latin typeface="Times New Roman" pitchFamily="18" charset="0"/>
                <a:cs typeface="Times New Roman" pitchFamily="18" charset="0"/>
              </a:rPr>
              <a:t>JS events</a:t>
            </a:r>
            <a:endParaRPr lang="en-IN" sz="3600" b="1" dirty="0">
              <a:latin typeface="Times New Roman" pitchFamily="18" charset="0"/>
              <a:cs typeface="Times New Roman" pitchFamily="18" charset="0"/>
            </a:endParaRPr>
          </a:p>
        </p:txBody>
      </p:sp>
      <p:sp>
        <p:nvSpPr>
          <p:cNvPr id="15363" name="Content Placeholder 2"/>
          <p:cNvSpPr>
            <a:spLocks noGrp="1"/>
          </p:cNvSpPr>
          <p:nvPr>
            <p:ph idx="1"/>
          </p:nvPr>
        </p:nvSpPr>
        <p:spPr/>
        <p:txBody>
          <a:bodyPr>
            <a:normAutofit/>
          </a:bodyPr>
          <a:lstStyle/>
          <a:p>
            <a:pPr eaLnBrk="1" hangingPunct="1"/>
            <a:endParaRPr lang="en-US" sz="2400" dirty="0">
              <a:latin typeface="Times New Roman" pitchFamily="18" charset="0"/>
              <a:cs typeface="Times New Roman" pitchFamily="18" charset="0"/>
            </a:endParaRPr>
          </a:p>
          <a:p>
            <a:pPr eaLnBrk="1" hangingPunct="1"/>
            <a:r>
              <a:rPr lang="en-US" sz="2400" dirty="0" err="1">
                <a:latin typeface="Times New Roman" pitchFamily="18" charset="0"/>
                <a:cs typeface="Times New Roman" pitchFamily="18" charset="0"/>
              </a:rPr>
              <a:t>onBlur</a:t>
            </a:r>
            <a:endParaRPr lang="en-US" sz="2400" dirty="0">
              <a:latin typeface="Times New Roman" pitchFamily="18" charset="0"/>
              <a:cs typeface="Times New Roman" pitchFamily="18" charset="0"/>
            </a:endParaRPr>
          </a:p>
          <a:p>
            <a:pPr eaLnBrk="1" hangingPunct="1"/>
            <a:r>
              <a:rPr lang="en-US" sz="2400" dirty="0" err="1">
                <a:latin typeface="Times New Roman" pitchFamily="18" charset="0"/>
                <a:cs typeface="Times New Roman" pitchFamily="18" charset="0"/>
              </a:rPr>
              <a:t>onChange-textbox,textarea</a:t>
            </a:r>
            <a:endParaRPr lang="en-US" sz="2400" dirty="0">
              <a:latin typeface="Times New Roman" pitchFamily="18" charset="0"/>
              <a:cs typeface="Times New Roman" pitchFamily="18" charset="0"/>
            </a:endParaRPr>
          </a:p>
          <a:p>
            <a:pPr eaLnBrk="1" hangingPunct="1"/>
            <a:r>
              <a:rPr lang="en-US" sz="2400" dirty="0" err="1">
                <a:latin typeface="Times New Roman" pitchFamily="18" charset="0"/>
                <a:cs typeface="Times New Roman" pitchFamily="18" charset="0"/>
              </a:rPr>
              <a:t>onClick</a:t>
            </a:r>
            <a:r>
              <a:rPr lang="en-US" sz="2400" dirty="0">
                <a:latin typeface="Times New Roman" pitchFamily="18" charset="0"/>
                <a:cs typeface="Times New Roman" pitchFamily="18" charset="0"/>
              </a:rPr>
              <a:t> </a:t>
            </a:r>
          </a:p>
          <a:p>
            <a:pPr eaLnBrk="1" hangingPunct="1"/>
            <a:r>
              <a:rPr lang="en-US" sz="2400" dirty="0" err="1">
                <a:latin typeface="Times New Roman" pitchFamily="18" charset="0"/>
                <a:cs typeface="Times New Roman" pitchFamily="18" charset="0"/>
              </a:rPr>
              <a:t>onFocus</a:t>
            </a:r>
            <a:endParaRPr lang="en-US" sz="2400" dirty="0">
              <a:latin typeface="Times New Roman" pitchFamily="18" charset="0"/>
              <a:cs typeface="Times New Roman" pitchFamily="18" charset="0"/>
            </a:endParaRPr>
          </a:p>
          <a:p>
            <a:pPr eaLnBrk="1" hangingPunct="1"/>
            <a:r>
              <a:rPr lang="en-US" sz="2400" dirty="0" err="1">
                <a:latin typeface="Times New Roman" pitchFamily="18" charset="0"/>
                <a:cs typeface="Times New Roman" pitchFamily="18" charset="0"/>
              </a:rPr>
              <a:t>onkeyDown,onkeyUp,onkeyPress,onLoad</a:t>
            </a:r>
            <a:r>
              <a:rPr lang="en-US" sz="2400" dirty="0">
                <a:latin typeface="Times New Roman" pitchFamily="18" charset="0"/>
                <a:cs typeface="Times New Roman" pitchFamily="18" charset="0"/>
              </a:rPr>
              <a:t>,</a:t>
            </a:r>
          </a:p>
          <a:p>
            <a:pPr eaLnBrk="1" hangingPunct="1"/>
            <a:r>
              <a:rPr lang="en-US" sz="2400" dirty="0" err="1">
                <a:latin typeface="Times New Roman" pitchFamily="18" charset="0"/>
                <a:cs typeface="Times New Roman" pitchFamily="18" charset="0"/>
              </a:rPr>
              <a:t>onUnload</a:t>
            </a:r>
            <a:r>
              <a:rPr lang="en-US" sz="2400" dirty="0">
                <a:latin typeface="Times New Roman" pitchFamily="18" charset="0"/>
                <a:cs typeface="Times New Roman" pitchFamily="18" charset="0"/>
              </a:rPr>
              <a:t>,</a:t>
            </a:r>
            <a:endParaRPr lang="en-IN" sz="24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686800" cy="914400"/>
          </a:xfrm>
        </p:spPr>
        <p:txBody>
          <a:bodyPr>
            <a:noAutofit/>
          </a:bodyPr>
          <a:lstStyle/>
          <a:p>
            <a:r>
              <a:rPr lang="en-US" sz="2800" b="1" dirty="0">
                <a:latin typeface="Times New Roman" pitchFamily="18" charset="0"/>
                <a:cs typeface="Times New Roman" pitchFamily="18" charset="0"/>
              </a:rPr>
              <a:t>Using JS in an HTML (Embedded, External)</a:t>
            </a:r>
          </a:p>
        </p:txBody>
      </p:sp>
      <p:sp>
        <p:nvSpPr>
          <p:cNvPr id="3" name="Content Placeholder 2"/>
          <p:cNvSpPr>
            <a:spLocks noGrp="1"/>
          </p:cNvSpPr>
          <p:nvPr>
            <p:ph idx="1"/>
          </p:nvPr>
        </p:nvSpPr>
        <p:spPr>
          <a:xfrm>
            <a:off x="533400" y="1905000"/>
            <a:ext cx="8229600" cy="2057400"/>
          </a:xfrm>
        </p:spPr>
        <p:txBody>
          <a:bodyPr>
            <a:noAutofit/>
          </a:bodyPr>
          <a:lstStyle/>
          <a:p>
            <a:pPr lvl="1" algn="just">
              <a:buFont typeface="Arial" pitchFamily="34" charset="0"/>
              <a:buChar char="•"/>
            </a:pPr>
            <a:r>
              <a:rPr lang="en-US" sz="2400" b="1" dirty="0">
                <a:latin typeface="Times New Roman" pitchFamily="18" charset="0"/>
                <a:cs typeface="Times New Roman" pitchFamily="18" charset="0"/>
              </a:rPr>
              <a:t>Embedded</a:t>
            </a:r>
          </a:p>
          <a:p>
            <a:pPr lvl="1" algn="just"/>
            <a:r>
              <a:rPr lang="en-US" sz="2400" dirty="0">
                <a:latin typeface="Times New Roman" pitchFamily="18" charset="0"/>
                <a:cs typeface="Times New Roman" pitchFamily="18" charset="0"/>
              </a:rPr>
              <a:t>In HTML, JavaScript code must be inserted between &lt;script&gt; and &lt;/script&gt; tags.</a:t>
            </a:r>
          </a:p>
          <a:p>
            <a:pPr lvl="1" algn="just"/>
            <a:r>
              <a:rPr lang="en-US" sz="2400" dirty="0">
                <a:latin typeface="Times New Roman" pitchFamily="18" charset="0"/>
                <a:cs typeface="Times New Roman" pitchFamily="18" charset="0"/>
              </a:rPr>
              <a:t>Can be Embedded in &lt;Head&gt; or &lt;Body&gt; section.</a:t>
            </a:r>
            <a:endParaRPr lang="en-US" sz="2400"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A15FEE45-9CBB-46DC-B4A6-BECA0D84EF23}" type="datetime1">
              <a:rPr lang="en-US" smtClean="0"/>
              <a:pPr/>
              <a:t>2/23/2025</a:t>
            </a:fld>
            <a:endParaRPr lang="en-US"/>
          </a:p>
        </p:txBody>
      </p:sp>
      <p:sp>
        <p:nvSpPr>
          <p:cNvPr id="6" name="Rectangle 5"/>
          <p:cNvSpPr/>
          <p:nvPr/>
        </p:nvSpPr>
        <p:spPr>
          <a:xfrm>
            <a:off x="1752600" y="4419600"/>
            <a:ext cx="51816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just"/>
            <a:r>
              <a:rPr lang="en-US" sz="2400" b="1" dirty="0">
                <a:solidFill>
                  <a:schemeClr val="tx1"/>
                </a:solidFill>
                <a:latin typeface="Times New Roman" pitchFamily="18" charset="0"/>
                <a:cs typeface="Times New Roman" pitchFamily="18" charset="0"/>
              </a:rPr>
              <a:t>Syntax</a:t>
            </a:r>
          </a:p>
          <a:p>
            <a:pPr lvl="1" algn="just">
              <a:buNone/>
            </a:pPr>
            <a:r>
              <a:rPr lang="en-US" sz="2400" dirty="0">
                <a:solidFill>
                  <a:schemeClr val="tx1"/>
                </a:solidFill>
                <a:latin typeface="Times New Roman" pitchFamily="18" charset="0"/>
                <a:cs typeface="Times New Roman" pitchFamily="18" charset="0"/>
              </a:rPr>
              <a:t>&lt;script type=“text/</a:t>
            </a:r>
            <a:r>
              <a:rPr lang="en-US" sz="2400" dirty="0" err="1">
                <a:solidFill>
                  <a:schemeClr val="tx1"/>
                </a:solidFill>
                <a:latin typeface="Times New Roman" pitchFamily="18" charset="0"/>
                <a:cs typeface="Times New Roman" pitchFamily="18" charset="0"/>
              </a:rPr>
              <a:t>javascript</a:t>
            </a:r>
            <a:r>
              <a:rPr lang="en-US" sz="2400" dirty="0">
                <a:solidFill>
                  <a:schemeClr val="tx1"/>
                </a:solidFill>
                <a:latin typeface="Times New Roman" pitchFamily="18" charset="0"/>
                <a:cs typeface="Times New Roman" pitchFamily="18" charset="0"/>
              </a:rPr>
              <a:t>”&gt;</a:t>
            </a:r>
          </a:p>
          <a:p>
            <a:pPr lvl="1" algn="just">
              <a:buNone/>
            </a:pPr>
            <a:r>
              <a:rPr lang="en-US" sz="2400" dirty="0">
                <a:solidFill>
                  <a:schemeClr val="tx1"/>
                </a:solidFill>
                <a:latin typeface="Times New Roman" pitchFamily="18" charset="0"/>
                <a:cs typeface="Times New Roman" pitchFamily="18" charset="0"/>
              </a:rPr>
              <a:t>&lt;/script&gt;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3C47A-46D2-4119-731D-96D0CAC5A848}"/>
              </a:ext>
            </a:extLst>
          </p:cNvPr>
          <p:cNvSpPr>
            <a:spLocks noGrp="1"/>
          </p:cNvSpPr>
          <p:nvPr>
            <p:ph type="title"/>
          </p:nvPr>
        </p:nvSpPr>
        <p:spPr>
          <a:xfrm>
            <a:off x="457200" y="-304800"/>
            <a:ext cx="8229600" cy="1143000"/>
          </a:xfrm>
        </p:spPr>
        <p:txBody>
          <a:bodyPr/>
          <a:lstStyle/>
          <a:p>
            <a:endParaRPr lang="en-IN" dirty="0"/>
          </a:p>
        </p:txBody>
      </p:sp>
      <p:sp>
        <p:nvSpPr>
          <p:cNvPr id="4" name="Date Placeholder 3">
            <a:extLst>
              <a:ext uri="{FF2B5EF4-FFF2-40B4-BE49-F238E27FC236}">
                <a16:creationId xmlns:a16="http://schemas.microsoft.com/office/drawing/2014/main" id="{2A5B74CA-EEEA-7BE1-B11F-65F116CCEF3A}"/>
              </a:ext>
            </a:extLst>
          </p:cNvPr>
          <p:cNvSpPr>
            <a:spLocks noGrp="1"/>
          </p:cNvSpPr>
          <p:nvPr>
            <p:ph type="dt" sz="half" idx="10"/>
          </p:nvPr>
        </p:nvSpPr>
        <p:spPr/>
        <p:txBody>
          <a:bodyPr/>
          <a:lstStyle/>
          <a:p>
            <a:fld id="{B1FFAD8E-CEEC-4C68-A907-2E2E4F760882}" type="datetime1">
              <a:rPr lang="en-US" smtClean="0"/>
              <a:pPr/>
              <a:t>2/23/2025</a:t>
            </a:fld>
            <a:endParaRPr lang="en-US"/>
          </a:p>
        </p:txBody>
      </p:sp>
      <p:sp>
        <p:nvSpPr>
          <p:cNvPr id="5" name="Rectangle 1">
            <a:extLst>
              <a:ext uri="{FF2B5EF4-FFF2-40B4-BE49-F238E27FC236}">
                <a16:creationId xmlns:a16="http://schemas.microsoft.com/office/drawing/2014/main" id="{908AA42F-D0D8-2CEC-D478-695BD904A0B0}"/>
              </a:ext>
            </a:extLst>
          </p:cNvPr>
          <p:cNvSpPr>
            <a:spLocks noGrp="1" noChangeArrowheads="1"/>
          </p:cNvSpPr>
          <p:nvPr>
            <p:ph idx="1"/>
          </p:nvPr>
        </p:nvSpPr>
        <p:spPr bwMode="auto">
          <a:xfrm>
            <a:off x="457200" y="850490"/>
            <a:ext cx="81534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onBlur</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Event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Purpose: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Triggered when an element loses focus (i.e., the user clicks away from the element).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Common Use Cases: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Form validation when the user moves away from an input field.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Example: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html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&lt;input type="text"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onblur</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="alert('Input field lost focus')"&gt;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A0C38A29-7BFB-8AAE-B1F1-63A207DF9858}"/>
              </a:ext>
            </a:extLst>
          </p:cNvPr>
          <p:cNvSpPr>
            <a:spLocks noChangeArrowheads="1"/>
          </p:cNvSpPr>
          <p:nvPr/>
        </p:nvSpPr>
        <p:spPr bwMode="auto">
          <a:xfrm>
            <a:off x="430161" y="3551376"/>
            <a:ext cx="8229600"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onChange</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Event (Textbox, </a:t>
            </a: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Textarea</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Purpose: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Fires when the value of an input or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textarea</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changes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and</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loses focus.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Common Use Cases: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Update data after user finishes typing and moves to another field.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Example: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html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&lt;input type="text"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onchange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="alert('Value changed!')"&gt; &lt;</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textarea</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onchange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="alert('</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Textarea</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content changed!')"&gt;&lt;/</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textarea</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9132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D7FE2-1FF0-8314-1574-AD8372A6957A}"/>
              </a:ext>
            </a:extLst>
          </p:cNvPr>
          <p:cNvSpPr>
            <a:spLocks noGrp="1"/>
          </p:cNvSpPr>
          <p:nvPr>
            <p:ph type="title"/>
          </p:nvPr>
        </p:nvSpPr>
        <p:spPr>
          <a:xfrm>
            <a:off x="457200" y="274638"/>
            <a:ext cx="8229600" cy="457199"/>
          </a:xfrm>
        </p:spPr>
        <p:txBody>
          <a:bodyPr>
            <a:normAutofit fontScale="90000"/>
          </a:bodyPr>
          <a:lstStyle/>
          <a:p>
            <a:endParaRPr lang="en-IN" dirty="0"/>
          </a:p>
        </p:txBody>
      </p:sp>
      <p:sp>
        <p:nvSpPr>
          <p:cNvPr id="4" name="Date Placeholder 3">
            <a:extLst>
              <a:ext uri="{FF2B5EF4-FFF2-40B4-BE49-F238E27FC236}">
                <a16:creationId xmlns:a16="http://schemas.microsoft.com/office/drawing/2014/main" id="{97E3998F-57D1-655C-87F8-22724A45ABB8}"/>
              </a:ext>
            </a:extLst>
          </p:cNvPr>
          <p:cNvSpPr>
            <a:spLocks noGrp="1"/>
          </p:cNvSpPr>
          <p:nvPr>
            <p:ph type="dt" sz="half" idx="10"/>
          </p:nvPr>
        </p:nvSpPr>
        <p:spPr/>
        <p:txBody>
          <a:bodyPr/>
          <a:lstStyle/>
          <a:p>
            <a:fld id="{B1FFAD8E-CEEC-4C68-A907-2E2E4F760882}" type="datetime1">
              <a:rPr lang="en-US" smtClean="0"/>
              <a:pPr/>
              <a:t>2/23/2025</a:t>
            </a:fld>
            <a:endParaRPr lang="en-US"/>
          </a:p>
        </p:txBody>
      </p:sp>
      <p:sp>
        <p:nvSpPr>
          <p:cNvPr id="6" name="Rectangle 2">
            <a:extLst>
              <a:ext uri="{FF2B5EF4-FFF2-40B4-BE49-F238E27FC236}">
                <a16:creationId xmlns:a16="http://schemas.microsoft.com/office/drawing/2014/main" id="{2649B8E9-0D19-E671-E982-B6A98807CB85}"/>
              </a:ext>
            </a:extLst>
          </p:cNvPr>
          <p:cNvSpPr>
            <a:spLocks noChangeArrowheads="1"/>
          </p:cNvSpPr>
          <p:nvPr/>
        </p:nvSpPr>
        <p:spPr bwMode="auto">
          <a:xfrm>
            <a:off x="474406" y="1297324"/>
            <a:ext cx="7570839"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onClick</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Event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Purpose: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Triggered when an element is clicked.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Common Use Cases: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Buttons, links, or interactive elements.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Example: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html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&lt;button onclick="alert('Button clicked!')"&gt;Click Me&lt;/button&gt;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 name="Rectangle 3">
            <a:extLst>
              <a:ext uri="{FF2B5EF4-FFF2-40B4-BE49-F238E27FC236}">
                <a16:creationId xmlns:a16="http://schemas.microsoft.com/office/drawing/2014/main" id="{34DAF107-11F3-2586-23C4-E5626447E023}"/>
              </a:ext>
            </a:extLst>
          </p:cNvPr>
          <p:cNvSpPr>
            <a:spLocks noChangeArrowheads="1"/>
          </p:cNvSpPr>
          <p:nvPr/>
        </p:nvSpPr>
        <p:spPr bwMode="auto">
          <a:xfrm>
            <a:off x="454742" y="3444349"/>
            <a:ext cx="8308258"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onFocus</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Event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Purpose: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Fires when an element gains focus (i.e., when clicked into or navigated to via keyboard).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Common Use Cases: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Highlight input fields, show tooltips, etc.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Example: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html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&lt;input type="text"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onfocus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this.style.background</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='yellow'"&gt;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66768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B68AB-6C05-09D8-F227-0BDB792F0CEB}"/>
              </a:ext>
            </a:extLst>
          </p:cNvPr>
          <p:cNvSpPr>
            <a:spLocks noGrp="1"/>
          </p:cNvSpPr>
          <p:nvPr>
            <p:ph type="title"/>
          </p:nvPr>
        </p:nvSpPr>
        <p:spPr>
          <a:xfrm>
            <a:off x="457200" y="274638"/>
            <a:ext cx="8229600" cy="457199"/>
          </a:xfrm>
        </p:spPr>
        <p:txBody>
          <a:bodyPr>
            <a:noAutofit/>
          </a:bodyPr>
          <a:lstStyle/>
          <a:p>
            <a:r>
              <a:rPr lang="en-IN" sz="3200" b="1" dirty="0">
                <a:latin typeface="Times New Roman" panose="02020603050405020304" pitchFamily="18" charset="0"/>
                <a:cs typeface="Times New Roman" panose="02020603050405020304" pitchFamily="18" charset="0"/>
              </a:rPr>
              <a:t>Keyboard Events</a:t>
            </a:r>
          </a:p>
        </p:txBody>
      </p:sp>
      <p:sp>
        <p:nvSpPr>
          <p:cNvPr id="4" name="Date Placeholder 3">
            <a:extLst>
              <a:ext uri="{FF2B5EF4-FFF2-40B4-BE49-F238E27FC236}">
                <a16:creationId xmlns:a16="http://schemas.microsoft.com/office/drawing/2014/main" id="{C523FE26-EA0E-2203-A679-EB9CD9FD8B3E}"/>
              </a:ext>
            </a:extLst>
          </p:cNvPr>
          <p:cNvSpPr>
            <a:spLocks noGrp="1"/>
          </p:cNvSpPr>
          <p:nvPr>
            <p:ph type="dt" sz="half" idx="10"/>
          </p:nvPr>
        </p:nvSpPr>
        <p:spPr/>
        <p:txBody>
          <a:bodyPr/>
          <a:lstStyle/>
          <a:p>
            <a:fld id="{B1FFAD8E-CEEC-4C68-A907-2E2E4F760882}" type="datetime1">
              <a:rPr lang="en-US" smtClean="0"/>
              <a:pPr/>
              <a:t>2/23/2025</a:t>
            </a:fld>
            <a:endParaRPr lang="en-US"/>
          </a:p>
        </p:txBody>
      </p:sp>
      <p:sp>
        <p:nvSpPr>
          <p:cNvPr id="6" name="Rectangle 2">
            <a:extLst>
              <a:ext uri="{FF2B5EF4-FFF2-40B4-BE49-F238E27FC236}">
                <a16:creationId xmlns:a16="http://schemas.microsoft.com/office/drawing/2014/main" id="{EA379E93-B638-A549-B835-F7E0BE2CFFB3}"/>
              </a:ext>
            </a:extLst>
          </p:cNvPr>
          <p:cNvSpPr>
            <a:spLocks noChangeArrowheads="1"/>
          </p:cNvSpPr>
          <p:nvPr/>
        </p:nvSpPr>
        <p:spPr bwMode="auto">
          <a:xfrm>
            <a:off x="609600" y="1162616"/>
            <a:ext cx="7598555"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onKeyDown</a:t>
            </a:r>
            <a:endPar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Triggered when a key is pressed down.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Fires </a:t>
            </a:r>
            <a:r>
              <a:rPr kumimoji="0" lang="en-US" altLang="en-US" sz="20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before</a:t>
            </a: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the character is displayed.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Example:</a:t>
            </a:r>
            <a:endPar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html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&lt;input type="text" onkeydown="console.log('Key Down:', event.key)"&gt;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7" name="Rectangle 3">
            <a:extLst>
              <a:ext uri="{FF2B5EF4-FFF2-40B4-BE49-F238E27FC236}">
                <a16:creationId xmlns:a16="http://schemas.microsoft.com/office/drawing/2014/main" id="{C1E80C96-B45F-4A41-0D38-2DEF2406B973}"/>
              </a:ext>
            </a:extLst>
          </p:cNvPr>
          <p:cNvSpPr>
            <a:spLocks noChangeArrowheads="1"/>
          </p:cNvSpPr>
          <p:nvPr/>
        </p:nvSpPr>
        <p:spPr bwMode="auto">
          <a:xfrm>
            <a:off x="838200" y="3601016"/>
            <a:ext cx="6970178"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onKeyUp</a:t>
            </a:r>
            <a:endPar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Triggered when a key is released.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Useful for actions after key input.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Example:</a:t>
            </a:r>
            <a:endPar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html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&lt;input type="text" onkeyup="console.log('Key Up:', event.key)"&gt;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89160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CCA20F-F22E-B389-87D7-AEC36D1BC0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04A8E5-21FB-DA63-5D11-E640826C33F0}"/>
              </a:ext>
            </a:extLst>
          </p:cNvPr>
          <p:cNvSpPr>
            <a:spLocks noGrp="1"/>
          </p:cNvSpPr>
          <p:nvPr>
            <p:ph type="title"/>
          </p:nvPr>
        </p:nvSpPr>
        <p:spPr>
          <a:xfrm>
            <a:off x="457200" y="274638"/>
            <a:ext cx="8229600" cy="457199"/>
          </a:xfrm>
        </p:spPr>
        <p:txBody>
          <a:bodyPr>
            <a:noAutofit/>
          </a:bodyPr>
          <a:lstStyle/>
          <a:p>
            <a:r>
              <a:rPr lang="en-IN" sz="3200" b="1" dirty="0">
                <a:latin typeface="Times New Roman" panose="02020603050405020304" pitchFamily="18" charset="0"/>
                <a:cs typeface="Times New Roman" panose="02020603050405020304" pitchFamily="18" charset="0"/>
              </a:rPr>
              <a:t>Keyboard Events</a:t>
            </a:r>
          </a:p>
        </p:txBody>
      </p:sp>
      <p:sp>
        <p:nvSpPr>
          <p:cNvPr id="4" name="Date Placeholder 3">
            <a:extLst>
              <a:ext uri="{FF2B5EF4-FFF2-40B4-BE49-F238E27FC236}">
                <a16:creationId xmlns:a16="http://schemas.microsoft.com/office/drawing/2014/main" id="{156F5FFD-0481-4F12-2CFA-A0150870AC71}"/>
              </a:ext>
            </a:extLst>
          </p:cNvPr>
          <p:cNvSpPr>
            <a:spLocks noGrp="1"/>
          </p:cNvSpPr>
          <p:nvPr>
            <p:ph type="dt" sz="half" idx="10"/>
          </p:nvPr>
        </p:nvSpPr>
        <p:spPr/>
        <p:txBody>
          <a:bodyPr/>
          <a:lstStyle/>
          <a:p>
            <a:fld id="{B1FFAD8E-CEEC-4C68-A907-2E2E4F760882}" type="datetime1">
              <a:rPr lang="en-US" smtClean="0"/>
              <a:pPr/>
              <a:t>2/23/2025</a:t>
            </a:fld>
            <a:endParaRPr lang="en-US"/>
          </a:p>
        </p:txBody>
      </p:sp>
      <p:sp>
        <p:nvSpPr>
          <p:cNvPr id="3" name="Rectangle 1">
            <a:extLst>
              <a:ext uri="{FF2B5EF4-FFF2-40B4-BE49-F238E27FC236}">
                <a16:creationId xmlns:a16="http://schemas.microsoft.com/office/drawing/2014/main" id="{AED65FB0-3308-0A10-A97B-10EBF08293BE}"/>
              </a:ext>
            </a:extLst>
          </p:cNvPr>
          <p:cNvSpPr>
            <a:spLocks noChangeArrowheads="1"/>
          </p:cNvSpPr>
          <p:nvPr/>
        </p:nvSpPr>
        <p:spPr bwMode="auto">
          <a:xfrm>
            <a:off x="479323" y="1522512"/>
            <a:ext cx="7902677"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onKeyPress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(Deprecated)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Triggered when a key that produces a character value is pressed down.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Note: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Deprecated in modern browsers. Use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onKeyDown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or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onKeyUp</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instead.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Example: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html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&lt;input type="text"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onkeypress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="console.log('Key Press:',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event.key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10155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990208-8690-177A-6CF3-C9C5B2B8EA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134FD8-4791-C8BE-EF12-6C81E1E509CD}"/>
              </a:ext>
            </a:extLst>
          </p:cNvPr>
          <p:cNvSpPr>
            <a:spLocks noGrp="1"/>
          </p:cNvSpPr>
          <p:nvPr>
            <p:ph type="title"/>
          </p:nvPr>
        </p:nvSpPr>
        <p:spPr>
          <a:xfrm>
            <a:off x="457200" y="274638"/>
            <a:ext cx="8229600" cy="457199"/>
          </a:xfrm>
        </p:spPr>
        <p:txBody>
          <a:bodyPr>
            <a:noAutofit/>
          </a:bodyPr>
          <a:lstStyle/>
          <a:p>
            <a:r>
              <a:rPr lang="en-IN" sz="3200" b="1" dirty="0">
                <a:latin typeface="Times New Roman" panose="02020603050405020304" pitchFamily="18" charset="0"/>
                <a:cs typeface="Times New Roman" panose="02020603050405020304" pitchFamily="18" charset="0"/>
              </a:rPr>
              <a:t>Keyboard Events</a:t>
            </a:r>
          </a:p>
        </p:txBody>
      </p:sp>
      <p:sp>
        <p:nvSpPr>
          <p:cNvPr id="4" name="Date Placeholder 3">
            <a:extLst>
              <a:ext uri="{FF2B5EF4-FFF2-40B4-BE49-F238E27FC236}">
                <a16:creationId xmlns:a16="http://schemas.microsoft.com/office/drawing/2014/main" id="{9FC2F321-4EB0-C17A-B7EE-12522EB435AE}"/>
              </a:ext>
            </a:extLst>
          </p:cNvPr>
          <p:cNvSpPr>
            <a:spLocks noGrp="1"/>
          </p:cNvSpPr>
          <p:nvPr>
            <p:ph type="dt" sz="half" idx="10"/>
          </p:nvPr>
        </p:nvSpPr>
        <p:spPr/>
        <p:txBody>
          <a:bodyPr/>
          <a:lstStyle/>
          <a:p>
            <a:fld id="{B1FFAD8E-CEEC-4C68-A907-2E2E4F760882}" type="datetime1">
              <a:rPr lang="en-US" smtClean="0"/>
              <a:pPr/>
              <a:t>2/23/2025</a:t>
            </a:fld>
            <a:endParaRPr lang="en-US"/>
          </a:p>
        </p:txBody>
      </p:sp>
      <p:sp>
        <p:nvSpPr>
          <p:cNvPr id="5" name="Rectangle 2">
            <a:extLst>
              <a:ext uri="{FF2B5EF4-FFF2-40B4-BE49-F238E27FC236}">
                <a16:creationId xmlns:a16="http://schemas.microsoft.com/office/drawing/2014/main" id="{CD53AB90-60A5-FBFD-D899-6EF6467477B8}"/>
              </a:ext>
            </a:extLst>
          </p:cNvPr>
          <p:cNvSpPr>
            <a:spLocks noChangeArrowheads="1"/>
          </p:cNvSpPr>
          <p:nvPr/>
        </p:nvSpPr>
        <p:spPr bwMode="auto">
          <a:xfrm>
            <a:off x="609600" y="1447800"/>
            <a:ext cx="7768125"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onLoad</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Event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Purpose: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Fires when the entire page (including images, scripts, etc.) has fully loaded.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Common Use Cases: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Initialize functions, fetch data, set up UI components.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Example: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html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&lt;body onload="alert('Page has loaded!')"&gt;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Rectangle 1">
            <a:extLst>
              <a:ext uri="{FF2B5EF4-FFF2-40B4-BE49-F238E27FC236}">
                <a16:creationId xmlns:a16="http://schemas.microsoft.com/office/drawing/2014/main" id="{505ABB08-C035-B5B8-9D48-F209FE7B1158}"/>
              </a:ext>
            </a:extLst>
          </p:cNvPr>
          <p:cNvSpPr>
            <a:spLocks noChangeArrowheads="1"/>
          </p:cNvSpPr>
          <p:nvPr/>
        </p:nvSpPr>
        <p:spPr bwMode="auto">
          <a:xfrm>
            <a:off x="653845" y="4455989"/>
            <a:ext cx="5679119"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Or using JavaScript: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javascript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window.onload</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function() { alert('Page loaded!'); };</a:t>
            </a:r>
          </a:p>
        </p:txBody>
      </p:sp>
    </p:spTree>
    <p:extLst>
      <p:ext uri="{BB962C8B-B14F-4D97-AF65-F5344CB8AC3E}">
        <p14:creationId xmlns:p14="http://schemas.microsoft.com/office/powerpoint/2010/main" val="25548451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56C2CE-0FEF-4AE6-F071-F89F8762F8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52AC53-7870-94D7-B859-596857BBA950}"/>
              </a:ext>
            </a:extLst>
          </p:cNvPr>
          <p:cNvSpPr>
            <a:spLocks noGrp="1"/>
          </p:cNvSpPr>
          <p:nvPr>
            <p:ph type="title"/>
          </p:nvPr>
        </p:nvSpPr>
        <p:spPr>
          <a:xfrm>
            <a:off x="457200" y="274638"/>
            <a:ext cx="8229600" cy="457199"/>
          </a:xfrm>
        </p:spPr>
        <p:txBody>
          <a:bodyPr>
            <a:noAutofit/>
          </a:bodyPr>
          <a:lstStyle/>
          <a:p>
            <a:r>
              <a:rPr lang="en-IN" sz="3200" b="1" dirty="0">
                <a:latin typeface="Times New Roman" panose="02020603050405020304" pitchFamily="18" charset="0"/>
                <a:cs typeface="Times New Roman" panose="02020603050405020304" pitchFamily="18" charset="0"/>
              </a:rPr>
              <a:t>Keyboard Events</a:t>
            </a:r>
          </a:p>
        </p:txBody>
      </p:sp>
      <p:sp>
        <p:nvSpPr>
          <p:cNvPr id="4" name="Date Placeholder 3">
            <a:extLst>
              <a:ext uri="{FF2B5EF4-FFF2-40B4-BE49-F238E27FC236}">
                <a16:creationId xmlns:a16="http://schemas.microsoft.com/office/drawing/2014/main" id="{27D5AEBD-29D1-A8DC-E283-811935C2E641}"/>
              </a:ext>
            </a:extLst>
          </p:cNvPr>
          <p:cNvSpPr>
            <a:spLocks noGrp="1"/>
          </p:cNvSpPr>
          <p:nvPr>
            <p:ph type="dt" sz="half" idx="10"/>
          </p:nvPr>
        </p:nvSpPr>
        <p:spPr/>
        <p:txBody>
          <a:bodyPr/>
          <a:lstStyle/>
          <a:p>
            <a:fld id="{B1FFAD8E-CEEC-4C68-A907-2E2E4F760882}" type="datetime1">
              <a:rPr lang="en-US" smtClean="0"/>
              <a:pPr/>
              <a:t>2/23/2025</a:t>
            </a:fld>
            <a:endParaRPr lang="en-US"/>
          </a:p>
        </p:txBody>
      </p:sp>
      <p:sp>
        <p:nvSpPr>
          <p:cNvPr id="6" name="Rectangle 1">
            <a:extLst>
              <a:ext uri="{FF2B5EF4-FFF2-40B4-BE49-F238E27FC236}">
                <a16:creationId xmlns:a16="http://schemas.microsoft.com/office/drawing/2014/main" id="{15BADB5A-7CA1-1168-81C4-581AB1C348DA}"/>
              </a:ext>
            </a:extLst>
          </p:cNvPr>
          <p:cNvSpPr>
            <a:spLocks noChangeArrowheads="1"/>
          </p:cNvSpPr>
          <p:nvPr/>
        </p:nvSpPr>
        <p:spPr bwMode="auto">
          <a:xfrm>
            <a:off x="653845" y="4455989"/>
            <a:ext cx="5679119"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Or using JavaScript: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javascript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window.onload</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function() { alert('Page loaded!'); };</a:t>
            </a:r>
          </a:p>
        </p:txBody>
      </p:sp>
      <p:sp>
        <p:nvSpPr>
          <p:cNvPr id="3" name="Rectangle 1">
            <a:extLst>
              <a:ext uri="{FF2B5EF4-FFF2-40B4-BE49-F238E27FC236}">
                <a16:creationId xmlns:a16="http://schemas.microsoft.com/office/drawing/2014/main" id="{C8562449-3DA6-6761-6685-0E87F09EB71F}"/>
              </a:ext>
            </a:extLst>
          </p:cNvPr>
          <p:cNvSpPr>
            <a:spLocks noChangeArrowheads="1"/>
          </p:cNvSpPr>
          <p:nvPr/>
        </p:nvSpPr>
        <p:spPr bwMode="auto">
          <a:xfrm>
            <a:off x="304800" y="1612983"/>
            <a:ext cx="8718756"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onUnload</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Event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Purpose: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Triggered when the user leaves the page (e.g., closing tab, refreshing).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Common Use Cases: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Save data, show confirmation dialogs (note: modern browsers restrict this behavior).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Example: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window.onunload</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function() { console.log('Page is unloading...');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10675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001000" cy="1401762"/>
          </a:xfrm>
        </p:spPr>
        <p:txBody>
          <a:bodyPr/>
          <a:lstStyle/>
          <a:p>
            <a:r>
              <a:rPr lang="en-US" sz="2800" b="1" dirty="0">
                <a:latin typeface="Times New Roman" pitchFamily="18" charset="0"/>
                <a:cs typeface="Times New Roman" pitchFamily="18" charset="0"/>
              </a:rPr>
              <a:t>HTML Form Validation using JS</a:t>
            </a:r>
            <a:br>
              <a:rPr lang="en-US" sz="2800" dirty="0">
                <a:latin typeface="Times New Roman" pitchFamily="18" charset="0"/>
                <a:cs typeface="Times New Roman" pitchFamily="18" charset="0"/>
              </a:rPr>
            </a:br>
            <a:r>
              <a:rPr lang="en-US" sz="2800" b="1" dirty="0">
                <a:solidFill>
                  <a:srgbClr val="FF0000"/>
                </a:solidFill>
                <a:latin typeface="Times New Roman" pitchFamily="18" charset="0"/>
                <a:cs typeface="Times New Roman" pitchFamily="18" charset="0"/>
                <a:hlinkClick r:id="rId2" action="ppaction://hlinkfile"/>
              </a:rPr>
              <a:t>Login Form </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381000" y="1371600"/>
            <a:ext cx="7620000" cy="5105400"/>
          </a:xfrm>
        </p:spPr>
        <p:txBody>
          <a:bodyPr>
            <a:noAutofit/>
          </a:bodyPr>
          <a:lstStyle/>
          <a:p>
            <a:pPr marL="114300" indent="0">
              <a:buNone/>
            </a:pPr>
            <a:r>
              <a:rPr lang="en-US" sz="1700" dirty="0">
                <a:latin typeface="Times New Roman" panose="02020603050405020304" pitchFamily="18" charset="0"/>
                <a:cs typeface="Times New Roman" panose="02020603050405020304" pitchFamily="18" charset="0"/>
              </a:rPr>
              <a:t>&lt;html&gt;</a:t>
            </a:r>
          </a:p>
          <a:p>
            <a:pPr marL="114300" indent="0">
              <a:buNone/>
            </a:pPr>
            <a:r>
              <a:rPr lang="en-US" sz="1700" dirty="0">
                <a:latin typeface="Times New Roman" panose="02020603050405020304" pitchFamily="18" charset="0"/>
                <a:cs typeface="Times New Roman" panose="02020603050405020304" pitchFamily="18" charset="0"/>
              </a:rPr>
              <a:t>&lt;head&gt;</a:t>
            </a:r>
          </a:p>
          <a:p>
            <a:pPr marL="114300" indent="0">
              <a:buNone/>
            </a:pPr>
            <a:r>
              <a:rPr lang="en-US" sz="1700" dirty="0">
                <a:latin typeface="Times New Roman" panose="02020603050405020304" pitchFamily="18" charset="0"/>
                <a:cs typeface="Times New Roman" panose="02020603050405020304" pitchFamily="18" charset="0"/>
              </a:rPr>
              <a:t>&lt;script&gt;</a:t>
            </a:r>
          </a:p>
          <a:p>
            <a:pPr marL="114300" indent="0">
              <a:buNone/>
            </a:pPr>
            <a:r>
              <a:rPr lang="en-US" sz="1700" dirty="0">
                <a:latin typeface="Times New Roman" panose="02020603050405020304" pitchFamily="18" charset="0"/>
                <a:cs typeface="Times New Roman" panose="02020603050405020304" pitchFamily="18" charset="0"/>
              </a:rPr>
              <a:t>function Login1(){</a:t>
            </a:r>
          </a:p>
          <a:p>
            <a:pPr marL="114300" indent="0">
              <a:buNone/>
            </a:pPr>
            <a:r>
              <a:rPr lang="en-US" sz="1700" dirty="0" err="1">
                <a:latin typeface="Times New Roman" panose="02020603050405020304" pitchFamily="18" charset="0"/>
                <a:cs typeface="Times New Roman" panose="02020603050405020304" pitchFamily="18" charset="0"/>
              </a:rPr>
              <a:t>var</a:t>
            </a:r>
            <a:r>
              <a:rPr lang="en-US" sz="1700" dirty="0">
                <a:latin typeface="Times New Roman" panose="02020603050405020304" pitchFamily="18" charset="0"/>
                <a:cs typeface="Times New Roman" panose="02020603050405020304" pitchFamily="18" charset="0"/>
              </a:rPr>
              <a:t> a=document.f1.t1.value;</a:t>
            </a:r>
          </a:p>
          <a:p>
            <a:pPr marL="114300" indent="0">
              <a:buNone/>
            </a:pPr>
            <a:r>
              <a:rPr lang="en-US" sz="1700" dirty="0" err="1">
                <a:latin typeface="Times New Roman" panose="02020603050405020304" pitchFamily="18" charset="0"/>
                <a:cs typeface="Times New Roman" panose="02020603050405020304" pitchFamily="18" charset="0"/>
              </a:rPr>
              <a:t>var</a:t>
            </a:r>
            <a:r>
              <a:rPr lang="en-US" sz="1700" dirty="0">
                <a:latin typeface="Times New Roman" panose="02020603050405020304" pitchFamily="18" charset="0"/>
                <a:cs typeface="Times New Roman" panose="02020603050405020304" pitchFamily="18" charset="0"/>
              </a:rPr>
              <a:t> b=document.f1.t2.value;</a:t>
            </a:r>
          </a:p>
          <a:p>
            <a:pPr marL="114300" indent="0">
              <a:buNone/>
            </a:pPr>
            <a:r>
              <a:rPr lang="en-US" sz="1700" dirty="0">
                <a:latin typeface="Times New Roman" panose="02020603050405020304" pitchFamily="18" charset="0"/>
                <a:cs typeface="Times New Roman" panose="02020603050405020304" pitchFamily="18" charset="0"/>
              </a:rPr>
              <a:t>if(a == 'admin' &amp;&amp; b == 'admin'){</a:t>
            </a:r>
          </a:p>
          <a:p>
            <a:pPr marL="114300" indent="0">
              <a:buNone/>
            </a:pPr>
            <a:r>
              <a:rPr lang="en-US" sz="1700" dirty="0">
                <a:latin typeface="Times New Roman" panose="02020603050405020304" pitchFamily="18" charset="0"/>
                <a:cs typeface="Times New Roman" panose="02020603050405020304" pitchFamily="18" charset="0"/>
              </a:rPr>
              <a:t>alert("Login Successful");</a:t>
            </a:r>
          </a:p>
          <a:p>
            <a:pPr marL="114300" indent="0">
              <a:buNone/>
            </a:pPr>
            <a:r>
              <a:rPr lang="en-US" sz="1700" dirty="0">
                <a:latin typeface="Times New Roman" panose="02020603050405020304" pitchFamily="18" charset="0"/>
                <a:cs typeface="Times New Roman" panose="02020603050405020304" pitchFamily="18" charset="0"/>
              </a:rPr>
              <a:t>}</a:t>
            </a:r>
          </a:p>
          <a:p>
            <a:pPr marL="114300" indent="0">
              <a:buNone/>
            </a:pPr>
            <a:r>
              <a:rPr lang="en-US" sz="1700" dirty="0">
                <a:latin typeface="Times New Roman" panose="02020603050405020304" pitchFamily="18" charset="0"/>
                <a:cs typeface="Times New Roman" panose="02020603050405020304" pitchFamily="18" charset="0"/>
              </a:rPr>
              <a:t>Else {</a:t>
            </a:r>
          </a:p>
          <a:p>
            <a:pPr marL="114300" indent="0">
              <a:buNone/>
            </a:pPr>
            <a:r>
              <a:rPr lang="en-US" sz="1700" dirty="0">
                <a:latin typeface="Times New Roman" panose="02020603050405020304" pitchFamily="18" charset="0"/>
                <a:cs typeface="Times New Roman" panose="02020603050405020304" pitchFamily="18" charset="0"/>
              </a:rPr>
              <a:t>alert("Invalid Username or Password");</a:t>
            </a:r>
          </a:p>
          <a:p>
            <a:pPr marL="114300" indent="0">
              <a:buNone/>
            </a:pPr>
            <a:r>
              <a:rPr lang="en-US" sz="1700" dirty="0">
                <a:latin typeface="Times New Roman" panose="02020603050405020304" pitchFamily="18" charset="0"/>
                <a:cs typeface="Times New Roman" panose="02020603050405020304" pitchFamily="18" charset="0"/>
              </a:rPr>
              <a:t>document.f1.t1.value='';</a:t>
            </a:r>
          </a:p>
          <a:p>
            <a:pPr marL="114300" indent="0">
              <a:buNone/>
            </a:pPr>
            <a:r>
              <a:rPr lang="en-US" sz="1700" dirty="0">
                <a:latin typeface="Times New Roman" panose="02020603050405020304" pitchFamily="18" charset="0"/>
                <a:cs typeface="Times New Roman" panose="02020603050405020304" pitchFamily="18" charset="0"/>
              </a:rPr>
              <a:t>document.f1.t2.value='';</a:t>
            </a:r>
          </a:p>
          <a:p>
            <a:pPr marL="114300" indent="0">
              <a:buNone/>
            </a:pPr>
            <a:r>
              <a:rPr lang="en-US" sz="1700" dirty="0">
                <a:latin typeface="Times New Roman" panose="02020603050405020304" pitchFamily="18" charset="0"/>
                <a:cs typeface="Times New Roman" panose="02020603050405020304" pitchFamily="18" charset="0"/>
              </a:rPr>
              <a:t>document.f1.t1.focus();</a:t>
            </a:r>
          </a:p>
          <a:p>
            <a:pPr marL="114300" indent="0">
              <a:buNone/>
            </a:pPr>
            <a:r>
              <a:rPr lang="en-US" sz="1700" dirty="0">
                <a:latin typeface="Times New Roman" panose="02020603050405020304" pitchFamily="18" charset="0"/>
                <a:cs typeface="Times New Roman" panose="02020603050405020304" pitchFamily="18" charset="0"/>
              </a:rPr>
              <a:t>return false;}}</a:t>
            </a:r>
          </a:p>
          <a:p>
            <a:pPr marL="114300" indent="0">
              <a:buNone/>
            </a:pPr>
            <a:r>
              <a:rPr lang="en-US" sz="1700" dirty="0">
                <a:latin typeface="Times New Roman" panose="02020603050405020304" pitchFamily="18" charset="0"/>
                <a:cs typeface="Times New Roman" panose="02020603050405020304" pitchFamily="18" charset="0"/>
              </a:rPr>
              <a:t>&lt;/script&gt;</a:t>
            </a:r>
          </a:p>
          <a:p>
            <a:pPr marL="114300" indent="0">
              <a:buNone/>
            </a:pPr>
            <a:r>
              <a:rPr lang="en-US" sz="1700" dirty="0">
                <a:latin typeface="Times New Roman" panose="02020603050405020304" pitchFamily="18" charset="0"/>
                <a:cs typeface="Times New Roman" panose="02020603050405020304" pitchFamily="18" charset="0"/>
              </a:rPr>
              <a:t>&lt;/head&gt;</a:t>
            </a:r>
            <a:endParaRPr lang="en-US" sz="2000" dirty="0">
              <a:latin typeface="Times New Roman" panose="02020603050405020304" pitchFamily="18" charset="0"/>
              <a:cs typeface="Times New Roman" panose="02020603050405020304" pitchFamily="18" charset="0"/>
            </a:endParaRPr>
          </a:p>
        </p:txBody>
      </p:sp>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76660" y="914400"/>
            <a:ext cx="227631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76660" y="3883508"/>
            <a:ext cx="2028371" cy="2612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371078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001000" cy="1401762"/>
          </a:xfrm>
        </p:spPr>
        <p:txBody>
          <a:bodyPr/>
          <a:lstStyle/>
          <a:p>
            <a:r>
              <a:rPr lang="en-US" sz="2800" b="1" dirty="0">
                <a:latin typeface="Times New Roman" pitchFamily="18" charset="0"/>
                <a:cs typeface="Times New Roman" pitchFamily="18" charset="0"/>
              </a:rPr>
              <a:t>HTML Form Validation using JS</a:t>
            </a:r>
            <a:br>
              <a:rPr lang="en-US" sz="2800" b="1" dirty="0">
                <a:latin typeface="Times New Roman" pitchFamily="18" charset="0"/>
                <a:cs typeface="Times New Roman" pitchFamily="18" charset="0"/>
              </a:rPr>
            </a:br>
            <a:r>
              <a:rPr lang="en-US" sz="2800" b="1" dirty="0">
                <a:solidFill>
                  <a:srgbClr val="FF0000"/>
                </a:solidFill>
              </a:rPr>
              <a:t>Login Form </a:t>
            </a:r>
            <a:endParaRPr lang="en-US" sz="3600" dirty="0"/>
          </a:p>
        </p:txBody>
      </p:sp>
      <p:sp>
        <p:nvSpPr>
          <p:cNvPr id="3" name="Content Placeholder 2"/>
          <p:cNvSpPr>
            <a:spLocks noGrp="1"/>
          </p:cNvSpPr>
          <p:nvPr>
            <p:ph idx="1"/>
          </p:nvPr>
        </p:nvSpPr>
        <p:spPr>
          <a:xfrm>
            <a:off x="381000" y="1219200"/>
            <a:ext cx="7620000" cy="4648200"/>
          </a:xfrm>
        </p:spPr>
        <p:txBody>
          <a:bodyPr>
            <a:noAutofit/>
          </a:bodyPr>
          <a:lstStyle/>
          <a:p>
            <a:pPr marL="114300" indent="0">
              <a:buNone/>
            </a:pPr>
            <a:r>
              <a:rPr lang="en-US" sz="2000" dirty="0">
                <a:latin typeface="Times New Roman" pitchFamily="18" charset="0"/>
                <a:cs typeface="Times New Roman" pitchFamily="18" charset="0"/>
              </a:rPr>
              <a:t>&lt;body&gt;</a:t>
            </a:r>
          </a:p>
          <a:p>
            <a:pPr marL="114300" indent="0">
              <a:buNone/>
            </a:pPr>
            <a:r>
              <a:rPr lang="en-US" sz="2000" dirty="0">
                <a:latin typeface="Times New Roman" pitchFamily="18" charset="0"/>
                <a:cs typeface="Times New Roman" pitchFamily="18" charset="0"/>
              </a:rPr>
              <a:t>&lt;form name="f1"   &gt;</a:t>
            </a:r>
          </a:p>
          <a:p>
            <a:pPr marL="114300" indent="0">
              <a:buNone/>
            </a:pPr>
            <a:r>
              <a:rPr lang="en-US" sz="2000" dirty="0">
                <a:latin typeface="Times New Roman" pitchFamily="18" charset="0"/>
                <a:cs typeface="Times New Roman" pitchFamily="18" charset="0"/>
              </a:rPr>
              <a:t>&lt;table border=1 align=center&gt;</a:t>
            </a:r>
          </a:p>
          <a:p>
            <a:pPr marL="114300" indent="0">
              <a:buNone/>
            </a:pPr>
            <a:r>
              <a:rPr lang="en-US" sz="2000" dirty="0">
                <a:latin typeface="Times New Roman" pitchFamily="18" charset="0"/>
                <a:cs typeface="Times New Roman" pitchFamily="18" charset="0"/>
              </a:rPr>
              <a:t>&lt;caption&gt;&lt;h1&gt; Login Form &lt;/h1&gt;&lt;/caption&gt;</a:t>
            </a:r>
          </a:p>
          <a:p>
            <a:pPr marL="114300" indent="0">
              <a:buNone/>
            </a:pP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tr</a:t>
            </a:r>
            <a:r>
              <a:rPr lang="en-US" sz="2000" dirty="0">
                <a:latin typeface="Times New Roman" pitchFamily="18" charset="0"/>
                <a:cs typeface="Times New Roman" pitchFamily="18" charset="0"/>
              </a:rPr>
              <a:t>&gt; &lt;td&gt;User Name &lt;/td&gt;</a:t>
            </a:r>
          </a:p>
          <a:p>
            <a:pPr marL="114300" indent="0">
              <a:buNone/>
            </a:pPr>
            <a:r>
              <a:rPr lang="en-US" sz="2000" dirty="0">
                <a:latin typeface="Times New Roman" pitchFamily="18" charset="0"/>
                <a:cs typeface="Times New Roman" pitchFamily="18" charset="0"/>
              </a:rPr>
              <a:t>&lt;td&gt; &lt;input type="text" name="t1" required&gt;&lt;/td&gt;&lt;/</a:t>
            </a:r>
            <a:r>
              <a:rPr lang="en-US" sz="2000" dirty="0" err="1">
                <a:latin typeface="Times New Roman" pitchFamily="18" charset="0"/>
                <a:cs typeface="Times New Roman" pitchFamily="18" charset="0"/>
              </a:rPr>
              <a:t>tr</a:t>
            </a:r>
            <a:r>
              <a:rPr lang="en-US" sz="2000" dirty="0">
                <a:latin typeface="Times New Roman" pitchFamily="18" charset="0"/>
                <a:cs typeface="Times New Roman" pitchFamily="18" charset="0"/>
              </a:rPr>
              <a:t>&gt;</a:t>
            </a:r>
          </a:p>
          <a:p>
            <a:pPr marL="114300" indent="0">
              <a:buNone/>
            </a:pP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tr</a:t>
            </a:r>
            <a:r>
              <a:rPr lang="en-US" sz="2000" dirty="0">
                <a:latin typeface="Times New Roman" pitchFamily="18" charset="0"/>
                <a:cs typeface="Times New Roman" pitchFamily="18" charset="0"/>
              </a:rPr>
              <a:t>&gt;&lt;td&gt; Password &lt;/td&gt;</a:t>
            </a:r>
          </a:p>
          <a:p>
            <a:pPr marL="114300" indent="0">
              <a:buNone/>
            </a:pPr>
            <a:r>
              <a:rPr lang="en-US" sz="2000" dirty="0">
                <a:latin typeface="Times New Roman" pitchFamily="18" charset="0"/>
                <a:cs typeface="Times New Roman" pitchFamily="18" charset="0"/>
              </a:rPr>
              <a:t>&lt;td&gt; &lt;input type="Password" name="t2" required&gt;&lt;/td&gt;&lt;/</a:t>
            </a:r>
            <a:r>
              <a:rPr lang="en-US" sz="2000" dirty="0" err="1">
                <a:latin typeface="Times New Roman" pitchFamily="18" charset="0"/>
                <a:cs typeface="Times New Roman" pitchFamily="18" charset="0"/>
              </a:rPr>
              <a:t>tr</a:t>
            </a:r>
            <a:r>
              <a:rPr lang="en-US" sz="2000" dirty="0">
                <a:latin typeface="Times New Roman" pitchFamily="18" charset="0"/>
                <a:cs typeface="Times New Roman" pitchFamily="18" charset="0"/>
              </a:rPr>
              <a:t>&gt;</a:t>
            </a:r>
          </a:p>
          <a:p>
            <a:pPr marL="114300" indent="0">
              <a:buNone/>
            </a:pP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tr</a:t>
            </a:r>
            <a:r>
              <a:rPr lang="en-US" sz="2000" dirty="0">
                <a:latin typeface="Times New Roman" pitchFamily="18" charset="0"/>
                <a:cs typeface="Times New Roman" pitchFamily="18" charset="0"/>
              </a:rPr>
              <a:t> &gt; &lt;td </a:t>
            </a:r>
            <a:r>
              <a:rPr lang="en-US" sz="2000" dirty="0" err="1">
                <a:latin typeface="Times New Roman" pitchFamily="18" charset="0"/>
                <a:cs typeface="Times New Roman" pitchFamily="18" charset="0"/>
              </a:rPr>
              <a:t>colspan</a:t>
            </a:r>
            <a:r>
              <a:rPr lang="en-US" sz="2000" dirty="0">
                <a:latin typeface="Times New Roman" pitchFamily="18" charset="0"/>
                <a:cs typeface="Times New Roman" pitchFamily="18" charset="0"/>
              </a:rPr>
              <a:t>=2 align=center&gt; </a:t>
            </a:r>
          </a:p>
          <a:p>
            <a:pPr marL="114300" indent="0">
              <a:buNone/>
            </a:pPr>
            <a:r>
              <a:rPr lang="en-US" sz="2000" dirty="0">
                <a:latin typeface="Times New Roman" pitchFamily="18" charset="0"/>
                <a:cs typeface="Times New Roman" pitchFamily="18" charset="0"/>
              </a:rPr>
              <a:t>&lt;input type="button" value="Login" </a:t>
            </a:r>
            <a:r>
              <a:rPr lang="en-US" sz="2000" dirty="0" err="1">
                <a:latin typeface="Times New Roman" pitchFamily="18" charset="0"/>
                <a:cs typeface="Times New Roman" pitchFamily="18" charset="0"/>
              </a:rPr>
              <a:t>onclick</a:t>
            </a:r>
            <a:r>
              <a:rPr lang="en-US" sz="2000" dirty="0">
                <a:latin typeface="Times New Roman" pitchFamily="18" charset="0"/>
                <a:cs typeface="Times New Roman" pitchFamily="18" charset="0"/>
              </a:rPr>
              <a:t>="return Login1()" &gt;&lt;/td&gt; &lt;/</a:t>
            </a:r>
            <a:r>
              <a:rPr lang="en-US" sz="2000" dirty="0" err="1">
                <a:latin typeface="Times New Roman" pitchFamily="18" charset="0"/>
                <a:cs typeface="Times New Roman" pitchFamily="18" charset="0"/>
              </a:rPr>
              <a:t>tr</a:t>
            </a:r>
            <a:r>
              <a:rPr lang="en-US" sz="2000" dirty="0">
                <a:latin typeface="Times New Roman" pitchFamily="18" charset="0"/>
                <a:cs typeface="Times New Roman" pitchFamily="18" charset="0"/>
              </a:rPr>
              <a:t>&gt;</a:t>
            </a:r>
          </a:p>
          <a:p>
            <a:pPr marL="114300" indent="0">
              <a:buNone/>
            </a:pPr>
            <a:r>
              <a:rPr lang="en-US" sz="2000" dirty="0">
                <a:latin typeface="Times New Roman" pitchFamily="18" charset="0"/>
                <a:cs typeface="Times New Roman" pitchFamily="18" charset="0"/>
              </a:rPr>
              <a:t>&lt;/table&gt;</a:t>
            </a:r>
          </a:p>
          <a:p>
            <a:pPr marL="114300" indent="0">
              <a:buNone/>
            </a:pPr>
            <a:r>
              <a:rPr lang="en-US" sz="2000" dirty="0">
                <a:latin typeface="Times New Roman" pitchFamily="18" charset="0"/>
                <a:cs typeface="Times New Roman" pitchFamily="18" charset="0"/>
              </a:rPr>
              <a:t>&lt;/form&gt;</a:t>
            </a:r>
          </a:p>
          <a:p>
            <a:pPr marL="114300" indent="0">
              <a:buNone/>
            </a:pPr>
            <a:r>
              <a:rPr lang="en-US" sz="2000" dirty="0">
                <a:latin typeface="Times New Roman" pitchFamily="18" charset="0"/>
                <a:cs typeface="Times New Roman" pitchFamily="18" charset="0"/>
              </a:rPr>
              <a:t>&lt;/body&gt;</a:t>
            </a:r>
          </a:p>
          <a:p>
            <a:pPr marL="114300" indent="0">
              <a:buNone/>
            </a:pPr>
            <a:r>
              <a:rPr lang="en-US" sz="2000" dirty="0">
                <a:latin typeface="Times New Roman" pitchFamily="18" charset="0"/>
                <a:cs typeface="Times New Roman" pitchFamily="18" charset="0"/>
              </a:rPr>
              <a:t>&lt;/html&gt;</a:t>
            </a:r>
          </a:p>
        </p:txBody>
      </p:sp>
    </p:spTree>
    <p:extLst>
      <p:ext uri="{BB962C8B-B14F-4D97-AF65-F5344CB8AC3E}">
        <p14:creationId xmlns:p14="http://schemas.microsoft.com/office/powerpoint/2010/main" val="182101706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620000" cy="990600"/>
          </a:xfrm>
        </p:spPr>
        <p:txBody>
          <a:bodyPr>
            <a:normAutofit/>
          </a:bodyPr>
          <a:lstStyle/>
          <a:p>
            <a:r>
              <a:rPr lang="en-US" sz="3100" b="1" dirty="0">
                <a:latin typeface="Times New Roman" pitchFamily="18" charset="0"/>
                <a:cs typeface="Times New Roman" pitchFamily="18" charset="0"/>
              </a:rPr>
              <a:t>HTML Form Validation using JS</a:t>
            </a:r>
            <a:br>
              <a:rPr lang="en-US" sz="3100" dirty="0">
                <a:latin typeface="Times New Roman" pitchFamily="18" charset="0"/>
                <a:cs typeface="Times New Roman" pitchFamily="18" charset="0"/>
              </a:rPr>
            </a:br>
            <a:r>
              <a:rPr lang="en-US" sz="2200" dirty="0">
                <a:solidFill>
                  <a:srgbClr val="FF0000"/>
                </a:solidFill>
                <a:latin typeface="Times New Roman" pitchFamily="18" charset="0"/>
                <a:cs typeface="Times New Roman" pitchFamily="18" charset="0"/>
              </a:rPr>
              <a:t>Student Registration Form </a:t>
            </a:r>
            <a:r>
              <a:rPr lang="en-US" sz="2200" dirty="0" err="1">
                <a:solidFill>
                  <a:srgbClr val="FF0000"/>
                </a:solidFill>
                <a:latin typeface="Times New Roman" pitchFamily="18" charset="0"/>
                <a:cs typeface="Times New Roman" pitchFamily="18" charset="0"/>
                <a:hlinkClick r:id="rId3" action="ppaction://hlinkfile"/>
              </a:rPr>
              <a:t>regisform</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7620000" cy="5486400"/>
          </a:xfrm>
        </p:spPr>
        <p:txBody>
          <a:bodyPr>
            <a:noAutofit/>
          </a:bodyPr>
          <a:lstStyle/>
          <a:p>
            <a:pPr marL="114300" indent="0">
              <a:buNone/>
            </a:pPr>
            <a:r>
              <a:rPr lang="en-US" sz="1400" dirty="0"/>
              <a:t>&lt;html&gt; &lt;head&gt;</a:t>
            </a:r>
          </a:p>
          <a:p>
            <a:pPr marL="114300" indent="0">
              <a:buNone/>
            </a:pPr>
            <a:r>
              <a:rPr lang="en-US" sz="1400" dirty="0"/>
              <a:t>&lt;script&gt;</a:t>
            </a:r>
          </a:p>
          <a:p>
            <a:pPr marL="114300" indent="0">
              <a:buNone/>
            </a:pPr>
            <a:r>
              <a:rPr lang="en-US" sz="1400" dirty="0"/>
              <a:t>function </a:t>
            </a:r>
            <a:r>
              <a:rPr lang="en-US" sz="1400" dirty="0" err="1"/>
              <a:t>validateForm</a:t>
            </a:r>
            <a:r>
              <a:rPr lang="en-US" sz="1400" dirty="0"/>
              <a:t>() {</a:t>
            </a:r>
          </a:p>
          <a:p>
            <a:pPr marL="114300" indent="0">
              <a:buNone/>
            </a:pPr>
            <a:r>
              <a:rPr lang="en-US" sz="1400" dirty="0"/>
              <a:t>   if(</a:t>
            </a:r>
            <a:r>
              <a:rPr lang="en-US" sz="1400" dirty="0" err="1"/>
              <a:t>document.myForm.name.value.match</a:t>
            </a:r>
            <a:r>
              <a:rPr lang="en-US" sz="1400" dirty="0"/>
              <a:t>(/^[A-</a:t>
            </a:r>
            <a:r>
              <a:rPr lang="en-US" sz="1400" dirty="0" err="1"/>
              <a:t>Za</a:t>
            </a:r>
            <a:r>
              <a:rPr lang="en-US" sz="1400" dirty="0"/>
              <a:t>-z]+$/))     {      }</a:t>
            </a:r>
          </a:p>
          <a:p>
            <a:pPr marL="114300" indent="0">
              <a:buNone/>
            </a:pPr>
            <a:r>
              <a:rPr lang="en-US" sz="1400" dirty="0"/>
              <a:t>   else     {</a:t>
            </a:r>
          </a:p>
          <a:p>
            <a:pPr marL="114300" indent="0">
              <a:buNone/>
            </a:pPr>
            <a:r>
              <a:rPr lang="en-US" sz="1400" dirty="0"/>
              <a:t>	alert("Please Characters only");</a:t>
            </a:r>
          </a:p>
          <a:p>
            <a:pPr marL="114300" indent="0">
              <a:buNone/>
            </a:pPr>
            <a:r>
              <a:rPr lang="en-US" sz="1400" dirty="0"/>
              <a:t>	</a:t>
            </a:r>
            <a:r>
              <a:rPr lang="en-US" sz="1400" dirty="0" err="1"/>
              <a:t>document.myForm.name.focus</a:t>
            </a:r>
            <a:r>
              <a:rPr lang="en-US" sz="1400" dirty="0"/>
              <a:t>();</a:t>
            </a:r>
          </a:p>
          <a:p>
            <a:pPr marL="114300" indent="0">
              <a:buNone/>
            </a:pPr>
            <a:r>
              <a:rPr lang="en-US" sz="1400" dirty="0"/>
              <a:t>                       return false;          }</a:t>
            </a:r>
          </a:p>
          <a:p>
            <a:pPr marL="114300" indent="0">
              <a:buNone/>
            </a:pPr>
            <a:r>
              <a:rPr lang="en-US" sz="1400" dirty="0"/>
              <a:t>    if(</a:t>
            </a:r>
            <a:r>
              <a:rPr lang="en-US" sz="1400" dirty="0" err="1"/>
              <a:t>document.myForm.phone.value.match</a:t>
            </a:r>
            <a:r>
              <a:rPr lang="en-US" sz="1400" dirty="0"/>
              <a:t>(/^[0-9]+$/))        {  </a:t>
            </a:r>
          </a:p>
          <a:p>
            <a:pPr marL="114300" indent="0">
              <a:buNone/>
            </a:pPr>
            <a:r>
              <a:rPr lang="en-US" sz="1400" dirty="0"/>
              <a:t>           message = "&lt;</a:t>
            </a:r>
            <a:r>
              <a:rPr lang="en-US" sz="1400" dirty="0" err="1"/>
              <a:t>br</a:t>
            </a:r>
            <a:r>
              <a:rPr lang="en-US" sz="1400" dirty="0"/>
              <a:t>&gt;NAME:" + </a:t>
            </a:r>
            <a:r>
              <a:rPr lang="en-US" sz="1400" dirty="0" err="1"/>
              <a:t>document.myForm.name.value</a:t>
            </a:r>
            <a:r>
              <a:rPr lang="en-US" sz="1400" dirty="0"/>
              <a:t>;</a:t>
            </a:r>
          </a:p>
          <a:p>
            <a:pPr marL="114300" indent="0">
              <a:buNone/>
            </a:pPr>
            <a:r>
              <a:rPr lang="en-US" sz="1400" dirty="0"/>
              <a:t>            message += "&lt;</a:t>
            </a:r>
            <a:r>
              <a:rPr lang="en-US" sz="1400" dirty="0" err="1"/>
              <a:t>br</a:t>
            </a:r>
            <a:r>
              <a:rPr lang="en-US" sz="1400" dirty="0"/>
              <a:t>&gt;ADDRESS: " + </a:t>
            </a:r>
            <a:r>
              <a:rPr lang="en-US" sz="1400" dirty="0" err="1"/>
              <a:t>document.myForm.address.value</a:t>
            </a:r>
            <a:r>
              <a:rPr lang="en-US" sz="1400" dirty="0"/>
              <a:t>;</a:t>
            </a:r>
          </a:p>
          <a:p>
            <a:pPr marL="114300" indent="0">
              <a:buNone/>
            </a:pPr>
            <a:r>
              <a:rPr lang="en-US" sz="1400" dirty="0"/>
              <a:t>             message += "&lt;</a:t>
            </a:r>
            <a:r>
              <a:rPr lang="en-US" sz="1400" dirty="0" err="1"/>
              <a:t>br</a:t>
            </a:r>
            <a:r>
              <a:rPr lang="en-US" sz="1400" dirty="0"/>
              <a:t>&gt;GENDER: " + </a:t>
            </a:r>
            <a:r>
              <a:rPr lang="en-US" sz="1400" dirty="0" err="1"/>
              <a:t>document.myForm.G.value</a:t>
            </a:r>
            <a:r>
              <a:rPr lang="en-US" sz="1400" dirty="0"/>
              <a:t> ;</a:t>
            </a:r>
          </a:p>
          <a:p>
            <a:pPr marL="114300" indent="0">
              <a:buNone/>
            </a:pPr>
            <a:r>
              <a:rPr lang="en-US" sz="1400" dirty="0"/>
              <a:t>             message += "&lt;</a:t>
            </a:r>
            <a:r>
              <a:rPr lang="en-US" sz="1400" dirty="0" err="1"/>
              <a:t>br</a:t>
            </a:r>
            <a:r>
              <a:rPr lang="en-US" sz="1400" dirty="0"/>
              <a:t>&gt;PHONE: " + </a:t>
            </a:r>
            <a:r>
              <a:rPr lang="en-US" sz="1400" dirty="0" err="1"/>
              <a:t>document.myForm.phone.value</a:t>
            </a:r>
            <a:r>
              <a:rPr lang="en-US" sz="1400" dirty="0"/>
              <a:t> ;</a:t>
            </a:r>
          </a:p>
          <a:p>
            <a:pPr marL="114300" indent="0">
              <a:buNone/>
            </a:pPr>
            <a:r>
              <a:rPr lang="en-US" sz="1400" dirty="0"/>
              <a:t>              message += "&lt;</a:t>
            </a:r>
            <a:r>
              <a:rPr lang="en-US" sz="1400" dirty="0" err="1"/>
              <a:t>br</a:t>
            </a:r>
            <a:r>
              <a:rPr lang="en-US" sz="1400" dirty="0"/>
              <a:t>&gt;DOB: " + </a:t>
            </a:r>
            <a:r>
              <a:rPr lang="en-US" sz="1400" dirty="0" err="1"/>
              <a:t>document.myForm.DOB.value</a:t>
            </a:r>
            <a:r>
              <a:rPr lang="en-US" sz="1400" dirty="0"/>
              <a:t> ;</a:t>
            </a:r>
          </a:p>
          <a:p>
            <a:pPr marL="114300" indent="0">
              <a:buNone/>
            </a:pPr>
            <a:r>
              <a:rPr lang="en-US" sz="1400" dirty="0"/>
              <a:t>             message += "&lt;</a:t>
            </a:r>
            <a:r>
              <a:rPr lang="en-US" sz="1400" dirty="0" err="1"/>
              <a:t>br</a:t>
            </a:r>
            <a:r>
              <a:rPr lang="en-US" sz="1400" dirty="0"/>
              <a:t>&gt;</a:t>
            </a:r>
            <a:r>
              <a:rPr lang="en-US" sz="1400" dirty="0" err="1"/>
              <a:t>EMail</a:t>
            </a:r>
            <a:r>
              <a:rPr lang="en-US" sz="1400" dirty="0"/>
              <a:t>-Id: " + </a:t>
            </a:r>
            <a:r>
              <a:rPr lang="en-US" sz="1400" dirty="0" err="1"/>
              <a:t>document.myForm.email.value</a:t>
            </a:r>
            <a:r>
              <a:rPr lang="en-US" sz="1400" dirty="0"/>
              <a:t> ;</a:t>
            </a:r>
          </a:p>
          <a:p>
            <a:pPr marL="114300" indent="0">
              <a:buNone/>
            </a:pPr>
            <a:r>
              <a:rPr lang="en-US" sz="1400" dirty="0"/>
              <a:t>             </a:t>
            </a:r>
            <a:r>
              <a:rPr lang="en-US" sz="1400" dirty="0" err="1"/>
              <a:t>document.write</a:t>
            </a:r>
            <a:r>
              <a:rPr lang="en-US" sz="1400" dirty="0"/>
              <a:t>(message);      }  </a:t>
            </a:r>
          </a:p>
          <a:p>
            <a:pPr marL="114300" indent="0">
              <a:buNone/>
            </a:pPr>
            <a:r>
              <a:rPr lang="en-US" sz="1400" dirty="0"/>
              <a:t>      else      {  </a:t>
            </a:r>
          </a:p>
          <a:p>
            <a:pPr marL="114300" indent="0">
              <a:buNone/>
            </a:pPr>
            <a:r>
              <a:rPr lang="en-US" sz="1400" dirty="0"/>
              <a:t>        alert('Please input numeric characters only'); </a:t>
            </a:r>
          </a:p>
          <a:p>
            <a:pPr marL="114300" indent="0">
              <a:buNone/>
            </a:pPr>
            <a:r>
              <a:rPr lang="en-US" sz="1400" dirty="0"/>
              <a:t>	</a:t>
            </a:r>
            <a:r>
              <a:rPr lang="en-US" sz="1400" dirty="0" err="1"/>
              <a:t>document.myForm.phone.focus</a:t>
            </a:r>
            <a:r>
              <a:rPr lang="en-US" sz="1400" dirty="0"/>
              <a:t>();  </a:t>
            </a:r>
          </a:p>
          <a:p>
            <a:pPr marL="114300" indent="0">
              <a:buNone/>
            </a:pPr>
            <a:r>
              <a:rPr lang="en-US" sz="1400" dirty="0"/>
              <a:t>        return false;        }    }</a:t>
            </a:r>
          </a:p>
          <a:p>
            <a:pPr marL="114300" indent="0">
              <a:buNone/>
            </a:pPr>
            <a:r>
              <a:rPr lang="en-US" sz="1400" dirty="0"/>
              <a:t>&lt;/script&gt; &lt;/head&gt;</a:t>
            </a:r>
          </a:p>
        </p:txBody>
      </p:sp>
      <p:pic>
        <p:nvPicPr>
          <p:cNvPr id="205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56539" y="1313543"/>
            <a:ext cx="3076575"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489775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620000" cy="914400"/>
          </a:xfrm>
        </p:spPr>
        <p:txBody>
          <a:bodyPr>
            <a:normAutofit/>
          </a:bodyPr>
          <a:lstStyle/>
          <a:p>
            <a:r>
              <a:rPr lang="en-US" sz="2400" b="1" dirty="0">
                <a:latin typeface="Times New Roman" panose="02020603050405020304" pitchFamily="18" charset="0"/>
                <a:cs typeface="Times New Roman" pitchFamily="18" charset="0"/>
              </a:rPr>
              <a:t>HTML Form Validation using JS</a:t>
            </a:r>
            <a:br>
              <a:rPr lang="en-US" sz="2400" b="1" dirty="0">
                <a:latin typeface="Times New Roman" panose="02020603050405020304" pitchFamily="18" charset="0"/>
                <a:cs typeface="Times New Roman" pitchFamily="18" charset="0"/>
              </a:rPr>
            </a:br>
            <a:r>
              <a:rPr lang="en-US" sz="2400" dirty="0">
                <a:solidFill>
                  <a:srgbClr val="FF0000"/>
                </a:solidFill>
                <a:latin typeface="Times New Roman" panose="02020603050405020304" pitchFamily="18" charset="0"/>
                <a:cs typeface="Times New Roman" panose="02020603050405020304" pitchFamily="18" charset="0"/>
              </a:rPr>
              <a:t>Student Registration Form</a:t>
            </a: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3400" y="1143000"/>
            <a:ext cx="7620000" cy="5486400"/>
          </a:xfrm>
        </p:spPr>
        <p:txBody>
          <a:bodyPr>
            <a:noAutofit/>
          </a:bodyPr>
          <a:lstStyle/>
          <a:p>
            <a:pPr marL="114300" indent="0">
              <a:buNone/>
            </a:pPr>
            <a:r>
              <a:rPr lang="en-US" sz="1400" dirty="0">
                <a:latin typeface="Times New Roman" pitchFamily="18" charset="0"/>
                <a:cs typeface="Times New Roman" pitchFamily="18" charset="0"/>
              </a:rPr>
              <a:t>&lt;body&gt;</a:t>
            </a:r>
          </a:p>
          <a:p>
            <a:pPr marL="114300" indent="0">
              <a:buNone/>
            </a:pPr>
            <a:r>
              <a:rPr lang="en-US" sz="1400" dirty="0">
                <a:latin typeface="Times New Roman" pitchFamily="18" charset="0"/>
                <a:cs typeface="Times New Roman" pitchFamily="18" charset="0"/>
              </a:rPr>
              <a:t>&lt;form name="</a:t>
            </a:r>
            <a:r>
              <a:rPr lang="en-US" sz="1400" dirty="0" err="1">
                <a:latin typeface="Times New Roman" pitchFamily="18" charset="0"/>
                <a:cs typeface="Times New Roman" pitchFamily="18" charset="0"/>
              </a:rPr>
              <a:t>myForm</a:t>
            </a:r>
            <a:r>
              <a:rPr lang="en-US" sz="1400" dirty="0">
                <a:latin typeface="Times New Roman" pitchFamily="18" charset="0"/>
                <a:cs typeface="Times New Roman" pitchFamily="18" charset="0"/>
              </a:rPr>
              <a:t>" </a:t>
            </a:r>
            <a:r>
              <a:rPr lang="en-US" sz="1400" dirty="0" err="1">
                <a:latin typeface="Times New Roman" pitchFamily="18" charset="0"/>
                <a:cs typeface="Times New Roman" pitchFamily="18" charset="0"/>
              </a:rPr>
              <a:t>onsubmit</a:t>
            </a:r>
            <a:r>
              <a:rPr lang="en-US" sz="1400" dirty="0">
                <a:latin typeface="Times New Roman" pitchFamily="18" charset="0"/>
                <a:cs typeface="Times New Roman" pitchFamily="18" charset="0"/>
              </a:rPr>
              <a:t>="return </a:t>
            </a:r>
            <a:r>
              <a:rPr lang="en-US" sz="1400" dirty="0" err="1">
                <a:latin typeface="Times New Roman" pitchFamily="18" charset="0"/>
                <a:cs typeface="Times New Roman" pitchFamily="18" charset="0"/>
              </a:rPr>
              <a:t>validateForm</a:t>
            </a:r>
            <a:r>
              <a:rPr lang="en-US" sz="1400" dirty="0">
                <a:latin typeface="Times New Roman" pitchFamily="18" charset="0"/>
                <a:cs typeface="Times New Roman" pitchFamily="18" charset="0"/>
              </a:rPr>
              <a:t>()"&gt;</a:t>
            </a:r>
          </a:p>
          <a:p>
            <a:pPr marL="114300" indent="0">
              <a:buNone/>
            </a:pPr>
            <a:r>
              <a:rPr lang="en-US" sz="1400" dirty="0">
                <a:latin typeface="Times New Roman" pitchFamily="18" charset="0"/>
                <a:cs typeface="Times New Roman" pitchFamily="18" charset="0"/>
              </a:rPr>
              <a:t>&lt;table border=1 align=center&gt;</a:t>
            </a:r>
          </a:p>
          <a:p>
            <a:pPr marL="114300" indent="0">
              <a:buNone/>
            </a:pPr>
            <a:r>
              <a:rPr lang="en-US" sz="1400" dirty="0">
                <a:latin typeface="Times New Roman" pitchFamily="18" charset="0"/>
                <a:cs typeface="Times New Roman" pitchFamily="18" charset="0"/>
              </a:rPr>
              <a:t>&lt;caption&gt;&lt;h1&gt; Enquiry Form &lt;/h1&gt;&lt;/caption&gt;</a:t>
            </a:r>
          </a:p>
          <a:p>
            <a:pPr marL="114300" indent="0">
              <a:buNone/>
            </a:pPr>
            <a:r>
              <a:rPr lang="en-US" sz="1400" dirty="0">
                <a:latin typeface="Times New Roman" pitchFamily="18" charset="0"/>
                <a:cs typeface="Times New Roman" pitchFamily="18" charset="0"/>
              </a:rPr>
              <a:t>&lt;</a:t>
            </a:r>
            <a:r>
              <a:rPr lang="en-US" sz="1400" dirty="0" err="1">
                <a:latin typeface="Times New Roman" pitchFamily="18" charset="0"/>
                <a:cs typeface="Times New Roman" pitchFamily="18" charset="0"/>
              </a:rPr>
              <a:t>tr</a:t>
            </a:r>
            <a:r>
              <a:rPr lang="en-US" sz="1400" dirty="0">
                <a:latin typeface="Times New Roman" pitchFamily="18" charset="0"/>
                <a:cs typeface="Times New Roman" pitchFamily="18" charset="0"/>
              </a:rPr>
              <a:t>&gt;&lt;td&gt;Name&lt;/td&gt;</a:t>
            </a:r>
          </a:p>
          <a:p>
            <a:pPr marL="114300" indent="0">
              <a:buNone/>
            </a:pPr>
            <a:r>
              <a:rPr lang="en-US" sz="1400" dirty="0">
                <a:latin typeface="Times New Roman" pitchFamily="18" charset="0"/>
                <a:cs typeface="Times New Roman" pitchFamily="18" charset="0"/>
              </a:rPr>
              <a:t>&lt;td&gt;&lt;input type="text" name="name" required&gt;&lt;/td&gt;&lt;/</a:t>
            </a:r>
            <a:r>
              <a:rPr lang="en-US" sz="1400" dirty="0" err="1">
                <a:latin typeface="Times New Roman" pitchFamily="18" charset="0"/>
                <a:cs typeface="Times New Roman" pitchFamily="18" charset="0"/>
              </a:rPr>
              <a:t>tr</a:t>
            </a:r>
            <a:r>
              <a:rPr lang="en-US" sz="1400" dirty="0">
                <a:latin typeface="Times New Roman" pitchFamily="18" charset="0"/>
                <a:cs typeface="Times New Roman" pitchFamily="18" charset="0"/>
              </a:rPr>
              <a:t>&gt;</a:t>
            </a:r>
          </a:p>
          <a:p>
            <a:pPr marL="114300" indent="0">
              <a:buNone/>
            </a:pPr>
            <a:r>
              <a:rPr lang="en-US" sz="1400" dirty="0">
                <a:latin typeface="Times New Roman" pitchFamily="18" charset="0"/>
                <a:cs typeface="Times New Roman" pitchFamily="18" charset="0"/>
              </a:rPr>
              <a:t>&lt;</a:t>
            </a:r>
            <a:r>
              <a:rPr lang="en-US" sz="1400" dirty="0" err="1">
                <a:latin typeface="Times New Roman" pitchFamily="18" charset="0"/>
                <a:cs typeface="Times New Roman" pitchFamily="18" charset="0"/>
              </a:rPr>
              <a:t>tr</a:t>
            </a:r>
            <a:r>
              <a:rPr lang="en-US" sz="1400" dirty="0">
                <a:latin typeface="Times New Roman" pitchFamily="18" charset="0"/>
                <a:cs typeface="Times New Roman" pitchFamily="18" charset="0"/>
              </a:rPr>
              <a:t>&gt;&lt;td&gt;Phone No:&lt;/td&gt;</a:t>
            </a:r>
          </a:p>
          <a:p>
            <a:pPr marL="114300" indent="0">
              <a:buNone/>
            </a:pPr>
            <a:r>
              <a:rPr lang="en-US" sz="1400" dirty="0">
                <a:latin typeface="Times New Roman" pitchFamily="18" charset="0"/>
                <a:cs typeface="Times New Roman" pitchFamily="18" charset="0"/>
              </a:rPr>
              <a:t>&lt;td&gt;&lt;input type="text" name="phone" </a:t>
            </a:r>
            <a:r>
              <a:rPr lang="en-US" sz="1400" dirty="0" err="1">
                <a:latin typeface="Times New Roman" pitchFamily="18" charset="0"/>
                <a:cs typeface="Times New Roman" pitchFamily="18" charset="0"/>
              </a:rPr>
              <a:t>maxlength</a:t>
            </a:r>
            <a:r>
              <a:rPr lang="en-US" sz="1400" dirty="0">
                <a:latin typeface="Times New Roman" pitchFamily="18" charset="0"/>
                <a:cs typeface="Times New Roman" pitchFamily="18" charset="0"/>
              </a:rPr>
              <a:t>=10 required&gt;&lt;/td&gt;&lt;/</a:t>
            </a:r>
            <a:r>
              <a:rPr lang="en-US" sz="1400" dirty="0" err="1">
                <a:latin typeface="Times New Roman" pitchFamily="18" charset="0"/>
                <a:cs typeface="Times New Roman" pitchFamily="18" charset="0"/>
              </a:rPr>
              <a:t>tr</a:t>
            </a:r>
            <a:r>
              <a:rPr lang="en-US" sz="1400" dirty="0">
                <a:latin typeface="Times New Roman" pitchFamily="18" charset="0"/>
                <a:cs typeface="Times New Roman" pitchFamily="18" charset="0"/>
              </a:rPr>
              <a:t>&gt;</a:t>
            </a:r>
          </a:p>
          <a:p>
            <a:pPr marL="114300" indent="0">
              <a:buNone/>
            </a:pPr>
            <a:r>
              <a:rPr lang="en-US" sz="1400" dirty="0">
                <a:latin typeface="Times New Roman" pitchFamily="18" charset="0"/>
                <a:cs typeface="Times New Roman" pitchFamily="18" charset="0"/>
              </a:rPr>
              <a:t>&lt;</a:t>
            </a:r>
            <a:r>
              <a:rPr lang="en-US" sz="1400" dirty="0" err="1">
                <a:latin typeface="Times New Roman" pitchFamily="18" charset="0"/>
                <a:cs typeface="Times New Roman" pitchFamily="18" charset="0"/>
              </a:rPr>
              <a:t>tr</a:t>
            </a:r>
            <a:r>
              <a:rPr lang="en-US" sz="1400" dirty="0">
                <a:latin typeface="Times New Roman" pitchFamily="18" charset="0"/>
                <a:cs typeface="Times New Roman" pitchFamily="18" charset="0"/>
              </a:rPr>
              <a:t>&gt;&lt;td&gt;Email&lt;/td&gt;</a:t>
            </a:r>
          </a:p>
          <a:p>
            <a:pPr marL="114300" indent="0">
              <a:buNone/>
            </a:pPr>
            <a:r>
              <a:rPr lang="en-US" sz="1400" dirty="0">
                <a:latin typeface="Times New Roman" pitchFamily="18" charset="0"/>
                <a:cs typeface="Times New Roman" pitchFamily="18" charset="0"/>
              </a:rPr>
              <a:t>&lt;td&gt;&lt;input type="Email" name="email" required&gt;&lt;/td&gt;&lt;/</a:t>
            </a:r>
            <a:r>
              <a:rPr lang="en-US" sz="1400" dirty="0" err="1">
                <a:latin typeface="Times New Roman" pitchFamily="18" charset="0"/>
                <a:cs typeface="Times New Roman" pitchFamily="18" charset="0"/>
              </a:rPr>
              <a:t>tr</a:t>
            </a:r>
            <a:r>
              <a:rPr lang="en-US" sz="1400" dirty="0">
                <a:latin typeface="Times New Roman" pitchFamily="18" charset="0"/>
                <a:cs typeface="Times New Roman" pitchFamily="18" charset="0"/>
              </a:rPr>
              <a:t>&gt;</a:t>
            </a:r>
          </a:p>
          <a:p>
            <a:pPr marL="114300" indent="0">
              <a:buNone/>
            </a:pPr>
            <a:r>
              <a:rPr lang="en-US" sz="1400" dirty="0">
                <a:latin typeface="Times New Roman" pitchFamily="18" charset="0"/>
                <a:cs typeface="Times New Roman" pitchFamily="18" charset="0"/>
              </a:rPr>
              <a:t>&lt;</a:t>
            </a:r>
            <a:r>
              <a:rPr lang="en-US" sz="1400" dirty="0" err="1">
                <a:latin typeface="Times New Roman" pitchFamily="18" charset="0"/>
                <a:cs typeface="Times New Roman" pitchFamily="18" charset="0"/>
              </a:rPr>
              <a:t>tr</a:t>
            </a:r>
            <a:r>
              <a:rPr lang="en-US" sz="1400" dirty="0">
                <a:latin typeface="Times New Roman" pitchFamily="18" charset="0"/>
                <a:cs typeface="Times New Roman" pitchFamily="18" charset="0"/>
              </a:rPr>
              <a:t>&gt;&lt;td&gt;DOB&lt;/td&gt;</a:t>
            </a:r>
          </a:p>
          <a:p>
            <a:pPr marL="114300" indent="0">
              <a:buNone/>
            </a:pPr>
            <a:r>
              <a:rPr lang="en-US" sz="1400" dirty="0">
                <a:latin typeface="Times New Roman" pitchFamily="18" charset="0"/>
                <a:cs typeface="Times New Roman" pitchFamily="18" charset="0"/>
              </a:rPr>
              <a:t>&lt;td&gt;&lt;input type="date" name="DOB" required&gt;&lt;/td&gt;&lt;/</a:t>
            </a:r>
            <a:r>
              <a:rPr lang="en-US" sz="1400" dirty="0" err="1">
                <a:latin typeface="Times New Roman" pitchFamily="18" charset="0"/>
                <a:cs typeface="Times New Roman" pitchFamily="18" charset="0"/>
              </a:rPr>
              <a:t>tr</a:t>
            </a:r>
            <a:r>
              <a:rPr lang="en-US" sz="1400" dirty="0">
                <a:latin typeface="Times New Roman" pitchFamily="18" charset="0"/>
                <a:cs typeface="Times New Roman" pitchFamily="18" charset="0"/>
              </a:rPr>
              <a:t>&gt;</a:t>
            </a:r>
          </a:p>
          <a:p>
            <a:pPr marL="114300" indent="0">
              <a:buNone/>
            </a:pPr>
            <a:r>
              <a:rPr lang="en-US" sz="1400" dirty="0">
                <a:latin typeface="Times New Roman" pitchFamily="18" charset="0"/>
                <a:cs typeface="Times New Roman" pitchFamily="18" charset="0"/>
              </a:rPr>
              <a:t>&lt;</a:t>
            </a:r>
            <a:r>
              <a:rPr lang="en-US" sz="1400" dirty="0" err="1">
                <a:latin typeface="Times New Roman" pitchFamily="18" charset="0"/>
                <a:cs typeface="Times New Roman" pitchFamily="18" charset="0"/>
              </a:rPr>
              <a:t>tr</a:t>
            </a:r>
            <a:r>
              <a:rPr lang="en-US" sz="1400" dirty="0">
                <a:latin typeface="Times New Roman" pitchFamily="18" charset="0"/>
                <a:cs typeface="Times New Roman" pitchFamily="18" charset="0"/>
              </a:rPr>
              <a:t>&gt;&lt;td&gt;Gender&lt;/td&gt;</a:t>
            </a:r>
          </a:p>
          <a:p>
            <a:pPr marL="114300" indent="0">
              <a:buNone/>
            </a:pPr>
            <a:r>
              <a:rPr lang="en-US" sz="1400" dirty="0">
                <a:latin typeface="Times New Roman" pitchFamily="18" charset="0"/>
                <a:cs typeface="Times New Roman" pitchFamily="18" charset="0"/>
              </a:rPr>
              <a:t>&lt;td&gt;&lt;input type="radio" name="G" value="Male" checked&gt;Male</a:t>
            </a:r>
          </a:p>
          <a:p>
            <a:pPr marL="114300" indent="0">
              <a:buNone/>
            </a:pPr>
            <a:r>
              <a:rPr lang="en-US" sz="1400" dirty="0">
                <a:latin typeface="Times New Roman" pitchFamily="18" charset="0"/>
                <a:cs typeface="Times New Roman" pitchFamily="18" charset="0"/>
              </a:rPr>
              <a:t>&lt;input type="radio" name="G" value="Female" &gt;Female&lt;/td&gt;&lt;/</a:t>
            </a:r>
            <a:r>
              <a:rPr lang="en-US" sz="1400" dirty="0" err="1">
                <a:latin typeface="Times New Roman" pitchFamily="18" charset="0"/>
                <a:cs typeface="Times New Roman" pitchFamily="18" charset="0"/>
              </a:rPr>
              <a:t>tr</a:t>
            </a:r>
            <a:r>
              <a:rPr lang="en-US" sz="1400" dirty="0">
                <a:latin typeface="Times New Roman" pitchFamily="18" charset="0"/>
                <a:cs typeface="Times New Roman" pitchFamily="18" charset="0"/>
              </a:rPr>
              <a:t>&gt;</a:t>
            </a:r>
          </a:p>
          <a:p>
            <a:pPr marL="114300" indent="0">
              <a:buNone/>
            </a:pPr>
            <a:r>
              <a:rPr lang="en-US" sz="1400" dirty="0">
                <a:latin typeface="Times New Roman" pitchFamily="18" charset="0"/>
                <a:cs typeface="Times New Roman" pitchFamily="18" charset="0"/>
              </a:rPr>
              <a:t>&lt;</a:t>
            </a:r>
            <a:r>
              <a:rPr lang="en-US" sz="1400" dirty="0" err="1">
                <a:latin typeface="Times New Roman" pitchFamily="18" charset="0"/>
                <a:cs typeface="Times New Roman" pitchFamily="18" charset="0"/>
              </a:rPr>
              <a:t>tr</a:t>
            </a:r>
            <a:r>
              <a:rPr lang="en-US" sz="1400" dirty="0">
                <a:latin typeface="Times New Roman" pitchFamily="18" charset="0"/>
                <a:cs typeface="Times New Roman" pitchFamily="18" charset="0"/>
              </a:rPr>
              <a:t>&gt;&lt;td&gt;Address(Region)&lt;/td&gt;</a:t>
            </a:r>
          </a:p>
          <a:p>
            <a:pPr marL="114300" indent="0">
              <a:buNone/>
            </a:pPr>
            <a:r>
              <a:rPr lang="en-US" sz="1400" dirty="0">
                <a:latin typeface="Times New Roman" pitchFamily="18" charset="0"/>
                <a:cs typeface="Times New Roman" pitchFamily="18" charset="0"/>
              </a:rPr>
              <a:t>&lt;td&gt;&lt;select name="address"&gt;</a:t>
            </a:r>
          </a:p>
          <a:p>
            <a:pPr marL="114300" indent="0">
              <a:buNone/>
            </a:pPr>
            <a:r>
              <a:rPr lang="en-US" sz="1400" dirty="0">
                <a:latin typeface="Times New Roman" pitchFamily="18" charset="0"/>
                <a:cs typeface="Times New Roman" pitchFamily="18" charset="0"/>
              </a:rPr>
              <a:t>&lt;option&gt; </a:t>
            </a:r>
            <a:r>
              <a:rPr lang="en-US" sz="1400" dirty="0" err="1">
                <a:latin typeface="Times New Roman" pitchFamily="18" charset="0"/>
                <a:cs typeface="Times New Roman" pitchFamily="18" charset="0"/>
              </a:rPr>
              <a:t>Nashik</a:t>
            </a:r>
            <a:r>
              <a:rPr lang="en-US" sz="1400" dirty="0">
                <a:latin typeface="Times New Roman" pitchFamily="18" charset="0"/>
                <a:cs typeface="Times New Roman" pitchFamily="18" charset="0"/>
              </a:rPr>
              <a:t> &lt;/option&gt;</a:t>
            </a:r>
          </a:p>
          <a:p>
            <a:pPr marL="114300" indent="0">
              <a:buNone/>
            </a:pPr>
            <a:r>
              <a:rPr lang="en-US" sz="1400" dirty="0">
                <a:latin typeface="Times New Roman" pitchFamily="18" charset="0"/>
                <a:cs typeface="Times New Roman" pitchFamily="18" charset="0"/>
              </a:rPr>
              <a:t>&lt;option&gt; Pune &lt;/option&gt;&lt;/select&gt;&lt;/td&gt;&lt;/</a:t>
            </a:r>
            <a:r>
              <a:rPr lang="en-US" sz="1400" dirty="0" err="1">
                <a:latin typeface="Times New Roman" pitchFamily="18" charset="0"/>
                <a:cs typeface="Times New Roman" pitchFamily="18" charset="0"/>
              </a:rPr>
              <a:t>tr</a:t>
            </a:r>
            <a:r>
              <a:rPr lang="en-US" sz="1400" dirty="0">
                <a:latin typeface="Times New Roman" pitchFamily="18" charset="0"/>
                <a:cs typeface="Times New Roman" pitchFamily="18" charset="0"/>
              </a:rPr>
              <a:t>&gt;</a:t>
            </a:r>
          </a:p>
          <a:p>
            <a:pPr marL="114300" indent="0">
              <a:buNone/>
            </a:pPr>
            <a:r>
              <a:rPr lang="en-US" sz="1400" dirty="0">
                <a:latin typeface="Times New Roman" pitchFamily="18" charset="0"/>
                <a:cs typeface="Times New Roman" pitchFamily="18" charset="0"/>
              </a:rPr>
              <a:t>&lt;</a:t>
            </a:r>
            <a:r>
              <a:rPr lang="en-US" sz="1400" dirty="0" err="1">
                <a:latin typeface="Times New Roman" pitchFamily="18" charset="0"/>
                <a:cs typeface="Times New Roman" pitchFamily="18" charset="0"/>
              </a:rPr>
              <a:t>tr</a:t>
            </a:r>
            <a:r>
              <a:rPr lang="en-US" sz="1400" dirty="0">
                <a:latin typeface="Times New Roman" pitchFamily="18" charset="0"/>
                <a:cs typeface="Times New Roman" pitchFamily="18" charset="0"/>
              </a:rPr>
              <a:t>&gt;&lt;td </a:t>
            </a:r>
            <a:r>
              <a:rPr lang="en-US" sz="1400" dirty="0" err="1">
                <a:latin typeface="Times New Roman" pitchFamily="18" charset="0"/>
                <a:cs typeface="Times New Roman" pitchFamily="18" charset="0"/>
              </a:rPr>
              <a:t>colspan</a:t>
            </a:r>
            <a:r>
              <a:rPr lang="en-US" sz="1400" dirty="0">
                <a:latin typeface="Times New Roman" pitchFamily="18" charset="0"/>
                <a:cs typeface="Times New Roman" pitchFamily="18" charset="0"/>
              </a:rPr>
              <a:t>=2 align=center&gt;&lt;input type="submit" value="Submit"&gt;&lt;/td&gt;&lt;/</a:t>
            </a:r>
            <a:r>
              <a:rPr lang="en-US" sz="1400" dirty="0" err="1">
                <a:latin typeface="Times New Roman" pitchFamily="18" charset="0"/>
                <a:cs typeface="Times New Roman" pitchFamily="18" charset="0"/>
              </a:rPr>
              <a:t>tr</a:t>
            </a:r>
            <a:r>
              <a:rPr lang="en-US" sz="1400" dirty="0">
                <a:latin typeface="Times New Roman" pitchFamily="18" charset="0"/>
                <a:cs typeface="Times New Roman" pitchFamily="18" charset="0"/>
              </a:rPr>
              <a:t>&gt;</a:t>
            </a:r>
          </a:p>
          <a:p>
            <a:pPr marL="114300" indent="0">
              <a:buNone/>
            </a:pPr>
            <a:r>
              <a:rPr lang="en-US" sz="1400" dirty="0">
                <a:latin typeface="Times New Roman" pitchFamily="18" charset="0"/>
                <a:cs typeface="Times New Roman" pitchFamily="18" charset="0"/>
              </a:rPr>
              <a:t>&lt;/table&gt;&lt;/form&gt;&lt;/body&gt;&lt;/html&gt;</a:t>
            </a:r>
          </a:p>
        </p:txBody>
      </p:sp>
    </p:spTree>
    <p:extLst>
      <p:ext uri="{BB962C8B-B14F-4D97-AF65-F5344CB8AC3E}">
        <p14:creationId xmlns:p14="http://schemas.microsoft.com/office/powerpoint/2010/main" val="3743448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685800"/>
          </a:xfrm>
        </p:spPr>
        <p:txBody>
          <a:bodyPr>
            <a:noAutofit/>
          </a:bodyPr>
          <a:lstStyle/>
          <a:p>
            <a:r>
              <a:rPr lang="en-US" sz="2800" b="1" dirty="0">
                <a:latin typeface="Times New Roman" pitchFamily="18" charset="0"/>
                <a:cs typeface="Times New Roman" pitchFamily="18" charset="0"/>
              </a:rPr>
              <a:t>Using JS in an HTML (Embedded, External)</a:t>
            </a:r>
            <a:br>
              <a:rPr lang="en-US" sz="2800" b="1" dirty="0">
                <a:latin typeface="Times New Roman" pitchFamily="18" charset="0"/>
                <a:cs typeface="Times New Roman" pitchFamily="18" charset="0"/>
              </a:rPr>
            </a:br>
            <a:r>
              <a:rPr lang="en-US" sz="2800" b="1" dirty="0" err="1">
                <a:latin typeface="Times New Roman" pitchFamily="18" charset="0"/>
                <a:cs typeface="Times New Roman" pitchFamily="18" charset="0"/>
                <a:hlinkClick r:id="rId2" action="ppaction://hlinkfile"/>
              </a:rPr>
              <a:t>eg</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304800" y="1143000"/>
            <a:ext cx="8229600" cy="609600"/>
          </a:xfrm>
        </p:spPr>
        <p:txBody>
          <a:bodyPr>
            <a:noAutofit/>
          </a:bodyPr>
          <a:lstStyle/>
          <a:p>
            <a:pPr lvl="1" algn="just">
              <a:buFont typeface="Arial" pitchFamily="34" charset="0"/>
              <a:buChar char="•"/>
            </a:pPr>
            <a:r>
              <a:rPr lang="en-US" sz="2400" b="1" dirty="0">
                <a:latin typeface="Times New Roman" pitchFamily="18" charset="0"/>
                <a:cs typeface="Times New Roman" pitchFamily="18" charset="0"/>
              </a:rPr>
              <a:t>Embedded Example</a:t>
            </a:r>
          </a:p>
        </p:txBody>
      </p:sp>
      <p:sp>
        <p:nvSpPr>
          <p:cNvPr id="4" name="Date Placeholder 3"/>
          <p:cNvSpPr>
            <a:spLocks noGrp="1"/>
          </p:cNvSpPr>
          <p:nvPr>
            <p:ph type="dt" sz="half" idx="10"/>
          </p:nvPr>
        </p:nvSpPr>
        <p:spPr/>
        <p:txBody>
          <a:bodyPr/>
          <a:lstStyle/>
          <a:p>
            <a:fld id="{A15FEE45-9CBB-46DC-B4A6-BECA0D84EF23}" type="datetime1">
              <a:rPr lang="en-US" smtClean="0"/>
              <a:pPr/>
              <a:t>2/23/2025</a:t>
            </a:fld>
            <a:endParaRPr lang="en-US"/>
          </a:p>
        </p:txBody>
      </p:sp>
      <p:sp>
        <p:nvSpPr>
          <p:cNvPr id="5" name="Rectangle 4"/>
          <p:cNvSpPr/>
          <p:nvPr/>
        </p:nvSpPr>
        <p:spPr>
          <a:xfrm>
            <a:off x="533400" y="2057400"/>
            <a:ext cx="8153400" cy="2862322"/>
          </a:xfrm>
          <a:prstGeom prst="rect">
            <a:avLst/>
          </a:prstGeom>
        </p:spPr>
        <p:txBody>
          <a:bodyPr wrap="square">
            <a:spAutoFit/>
          </a:bodyPr>
          <a:lstStyle/>
          <a:p>
            <a:r>
              <a:rPr lang="en-US" sz="2000" dirty="0">
                <a:latin typeface="Times New Roman" pitchFamily="18" charset="0"/>
                <a:cs typeface="Times New Roman" pitchFamily="18" charset="0"/>
              </a:rPr>
              <a:t>&lt;!DOCTYPE html&gt;</a:t>
            </a:r>
          </a:p>
          <a:p>
            <a:r>
              <a:rPr lang="en-US" sz="2000" dirty="0">
                <a:latin typeface="Times New Roman" pitchFamily="18" charset="0"/>
                <a:cs typeface="Times New Roman" pitchFamily="18" charset="0"/>
              </a:rPr>
              <a:t>&lt;html&gt;</a:t>
            </a:r>
          </a:p>
          <a:p>
            <a:r>
              <a:rPr lang="en-US" sz="2000" dirty="0">
                <a:latin typeface="Times New Roman" pitchFamily="18" charset="0"/>
                <a:cs typeface="Times New Roman" pitchFamily="18" charset="0"/>
              </a:rPr>
              <a:t>&lt;body&gt;</a:t>
            </a:r>
          </a:p>
          <a:p>
            <a:r>
              <a:rPr lang="en-US" sz="2000" dirty="0">
                <a:latin typeface="Times New Roman" pitchFamily="18" charset="0"/>
                <a:cs typeface="Times New Roman" pitchFamily="18" charset="0"/>
              </a:rPr>
              <a:t>&lt;h2&gt;JavaScript in Body&lt;/h2&gt;</a:t>
            </a:r>
          </a:p>
          <a:p>
            <a:r>
              <a:rPr lang="en-US" sz="2000" b="1" dirty="0">
                <a:solidFill>
                  <a:srgbClr val="FF0000"/>
                </a:solidFill>
                <a:latin typeface="Times New Roman" pitchFamily="18" charset="0"/>
                <a:cs typeface="Times New Roman" pitchFamily="18" charset="0"/>
              </a:rPr>
              <a:t>&lt;script type=“text/</a:t>
            </a:r>
            <a:r>
              <a:rPr lang="en-US" sz="2000" b="1" dirty="0" err="1">
                <a:solidFill>
                  <a:srgbClr val="FF0000"/>
                </a:solidFill>
                <a:latin typeface="Times New Roman" pitchFamily="18" charset="0"/>
                <a:cs typeface="Times New Roman" pitchFamily="18" charset="0"/>
              </a:rPr>
              <a:t>javascript</a:t>
            </a:r>
            <a:r>
              <a:rPr lang="en-US" sz="2000" b="1" dirty="0">
                <a:solidFill>
                  <a:srgbClr val="FF0000"/>
                </a:solidFill>
                <a:latin typeface="Times New Roman" pitchFamily="18" charset="0"/>
                <a:cs typeface="Times New Roman" pitchFamily="18" charset="0"/>
              </a:rPr>
              <a:t>”&gt;</a:t>
            </a:r>
          </a:p>
          <a:p>
            <a:r>
              <a:rPr lang="en-US" sz="2000" b="1" dirty="0" err="1">
                <a:solidFill>
                  <a:srgbClr val="FF0000"/>
                </a:solidFill>
                <a:latin typeface="Times New Roman" pitchFamily="18" charset="0"/>
                <a:cs typeface="Times New Roman" pitchFamily="18" charset="0"/>
              </a:rPr>
              <a:t>document.write</a:t>
            </a:r>
            <a:r>
              <a:rPr lang="en-US" sz="2000" b="1" dirty="0">
                <a:solidFill>
                  <a:srgbClr val="FF0000"/>
                </a:solidFill>
                <a:latin typeface="Times New Roman" pitchFamily="18" charset="0"/>
                <a:cs typeface="Times New Roman" pitchFamily="18" charset="0"/>
              </a:rPr>
              <a:t>( "My First JavaScript“);</a:t>
            </a:r>
          </a:p>
          <a:p>
            <a:r>
              <a:rPr lang="en-US" sz="2000" b="1" dirty="0">
                <a:solidFill>
                  <a:srgbClr val="FF0000"/>
                </a:solidFill>
                <a:latin typeface="Times New Roman" pitchFamily="18" charset="0"/>
                <a:cs typeface="Times New Roman" pitchFamily="18" charset="0"/>
              </a:rPr>
              <a:t>&lt;/script&gt;</a:t>
            </a:r>
          </a:p>
          <a:p>
            <a:r>
              <a:rPr lang="en-US" sz="2000" dirty="0">
                <a:latin typeface="Times New Roman" pitchFamily="18" charset="0"/>
                <a:cs typeface="Times New Roman" pitchFamily="18" charset="0"/>
              </a:rPr>
              <a:t>&lt;/body&gt;</a:t>
            </a:r>
          </a:p>
          <a:p>
            <a:r>
              <a:rPr lang="en-US" sz="2000" dirty="0">
                <a:latin typeface="Times New Roman" pitchFamily="18" charset="0"/>
                <a:cs typeface="Times New Roman" pitchFamily="18" charset="0"/>
              </a:rPr>
              <a:t>&lt;/html&gt;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a:bodyPr>
          <a:lstStyle/>
          <a:p>
            <a:r>
              <a:rPr lang="en-US" sz="2800" b="1" dirty="0">
                <a:latin typeface="Times New Roman" pitchFamily="18" charset="0"/>
                <a:cs typeface="Times New Roman" pitchFamily="18" charset="0"/>
              </a:rPr>
              <a:t>DOM: Document Object Model</a:t>
            </a:r>
            <a:endParaRPr lang="en-US" sz="2800" b="1" dirty="0"/>
          </a:p>
        </p:txBody>
      </p:sp>
      <p:sp>
        <p:nvSpPr>
          <p:cNvPr id="3" name="Content Placeholder 2"/>
          <p:cNvSpPr>
            <a:spLocks noGrp="1"/>
          </p:cNvSpPr>
          <p:nvPr>
            <p:ph idx="1"/>
          </p:nvPr>
        </p:nvSpPr>
        <p:spPr>
          <a:xfrm>
            <a:off x="467710" y="1433512"/>
            <a:ext cx="8229600" cy="5105400"/>
          </a:xfrm>
        </p:spPr>
        <p:txBody>
          <a:bodyPr>
            <a:noAutofit/>
          </a:bodyPr>
          <a:lstStyle/>
          <a:p>
            <a:pPr algn="just"/>
            <a:r>
              <a:rPr lang="en-US" sz="2400" dirty="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DOM (Document Object Model)</a:t>
            </a:r>
            <a:r>
              <a:rPr lang="en-US" sz="2400" dirty="0">
                <a:latin typeface="Times New Roman" panose="02020603050405020304" pitchFamily="18" charset="0"/>
                <a:cs typeface="Times New Roman" panose="02020603050405020304" pitchFamily="18" charset="0"/>
              </a:rPr>
              <a:t> is a programming interface for web documents.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It represents the structure of a web page as a </a:t>
            </a:r>
            <a:r>
              <a:rPr lang="en-US" sz="2400" b="1" dirty="0">
                <a:latin typeface="Times New Roman" panose="02020603050405020304" pitchFamily="18" charset="0"/>
                <a:cs typeface="Times New Roman" panose="02020603050405020304" pitchFamily="18" charset="0"/>
              </a:rPr>
              <a:t>tree-like hierarchy</a:t>
            </a:r>
            <a:r>
              <a:rPr lang="en-US" sz="2400" dirty="0">
                <a:latin typeface="Times New Roman" panose="02020603050405020304" pitchFamily="18" charset="0"/>
                <a:cs typeface="Times New Roman" panose="02020603050405020304" pitchFamily="18" charset="0"/>
              </a:rPr>
              <a:t> where each element, attribute, and piece of text is a </a:t>
            </a:r>
            <a:r>
              <a:rPr lang="en-US" sz="2400" b="1" dirty="0">
                <a:latin typeface="Times New Roman" panose="02020603050405020304" pitchFamily="18" charset="0"/>
                <a:cs typeface="Times New Roman" panose="02020603050405020304" pitchFamily="18" charset="0"/>
              </a:rPr>
              <a:t>node</a:t>
            </a:r>
            <a:r>
              <a:rPr lang="en-US" sz="2400" dirty="0">
                <a:latin typeface="Times New Roman" panose="02020603050405020304" pitchFamily="18" charset="0"/>
                <a:cs typeface="Times New Roman" panose="02020603050405020304" pitchFamily="18" charset="0"/>
              </a:rPr>
              <a:t>.</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Think of it as a </a:t>
            </a:r>
            <a:r>
              <a:rPr lang="en-US" sz="2400" b="1" dirty="0">
                <a:latin typeface="Times New Roman" panose="02020603050405020304" pitchFamily="18" charset="0"/>
                <a:cs typeface="Times New Roman" panose="02020603050405020304" pitchFamily="18" charset="0"/>
              </a:rPr>
              <a:t>bridge between HTML/CSS and JavaScript</a:t>
            </a:r>
            <a:r>
              <a:rPr lang="en-US" sz="2400" dirty="0">
                <a:latin typeface="Times New Roman" panose="02020603050405020304" pitchFamily="18" charset="0"/>
                <a:cs typeface="Times New Roman" panose="02020603050405020304" pitchFamily="18" charset="0"/>
              </a:rPr>
              <a:t>,</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Allowing JavaScript to interact with, manipulate, and modify the content, structure, and style of a webpage dynamically.</a:t>
            </a:r>
          </a:p>
          <a:p>
            <a:pPr algn="just"/>
            <a:endParaRPr lang="en-US" sz="2400" b="1" dirty="0">
              <a:solidFill>
                <a:srgbClr val="FF0000"/>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1FFAD8E-CEEC-4C68-A907-2E2E4F760882}" type="datetime1">
              <a:rPr lang="en-US" smtClean="0"/>
              <a:pPr/>
              <a:t>2/23/2025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3BCFA5-98B6-3CFB-80F5-4790DEE91E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77970C-D9B0-B5CD-65EE-AF1210873BFB}"/>
              </a:ext>
            </a:extLst>
          </p:cNvPr>
          <p:cNvSpPr>
            <a:spLocks noGrp="1"/>
          </p:cNvSpPr>
          <p:nvPr>
            <p:ph type="title"/>
          </p:nvPr>
        </p:nvSpPr>
        <p:spPr>
          <a:xfrm>
            <a:off x="457200" y="152400"/>
            <a:ext cx="8229600" cy="715962"/>
          </a:xfrm>
        </p:spPr>
        <p:txBody>
          <a:bodyPr>
            <a:normAutofit/>
          </a:bodyPr>
          <a:lstStyle/>
          <a:p>
            <a:r>
              <a:rPr lang="en-US" sz="2800" b="1" dirty="0">
                <a:latin typeface="Times New Roman" pitchFamily="18" charset="0"/>
                <a:cs typeface="Times New Roman" pitchFamily="18" charset="0"/>
              </a:rPr>
              <a:t>DOM: Document Object Model</a:t>
            </a:r>
            <a:endParaRPr lang="en-US" sz="2800" b="1" dirty="0"/>
          </a:p>
        </p:txBody>
      </p:sp>
      <p:sp>
        <p:nvSpPr>
          <p:cNvPr id="3" name="Content Placeholder 2">
            <a:extLst>
              <a:ext uri="{FF2B5EF4-FFF2-40B4-BE49-F238E27FC236}">
                <a16:creationId xmlns:a16="http://schemas.microsoft.com/office/drawing/2014/main" id="{677317F4-951C-6AF4-060A-46A6FF16B51E}"/>
              </a:ext>
            </a:extLst>
          </p:cNvPr>
          <p:cNvSpPr>
            <a:spLocks noGrp="1"/>
          </p:cNvSpPr>
          <p:nvPr>
            <p:ph idx="1"/>
          </p:nvPr>
        </p:nvSpPr>
        <p:spPr>
          <a:xfrm>
            <a:off x="467710" y="1433512"/>
            <a:ext cx="8229600" cy="5105400"/>
          </a:xfrm>
        </p:spPr>
        <p:txBody>
          <a:bodyPr>
            <a:noAutofit/>
          </a:bodyPr>
          <a:lstStyle/>
          <a:p>
            <a:pPr algn="just"/>
            <a:r>
              <a:rPr lang="en-US" sz="2400" dirty="0">
                <a:latin typeface="Times New Roman" pitchFamily="18" charset="0"/>
                <a:cs typeface="Times New Roman" pitchFamily="18" charset="0"/>
              </a:rPr>
              <a:t>The </a:t>
            </a:r>
            <a:r>
              <a:rPr lang="en-US" sz="2400" b="1" dirty="0">
                <a:latin typeface="Times New Roman" pitchFamily="18" charset="0"/>
                <a:cs typeface="Times New Roman" pitchFamily="18" charset="0"/>
              </a:rPr>
              <a:t>document object</a:t>
            </a:r>
            <a:r>
              <a:rPr lang="en-US" sz="2400" dirty="0">
                <a:latin typeface="Times New Roman" pitchFamily="18" charset="0"/>
                <a:cs typeface="Times New Roman" pitchFamily="18" charset="0"/>
              </a:rPr>
              <a:t> represents the whole html document.</a:t>
            </a:r>
          </a:p>
          <a:p>
            <a:pPr algn="just"/>
            <a:r>
              <a:rPr lang="en-US" sz="2400" dirty="0">
                <a:latin typeface="Times New Roman" pitchFamily="18" charset="0"/>
                <a:cs typeface="Times New Roman" pitchFamily="18" charset="0"/>
              </a:rPr>
              <a:t>When html document is loaded in the browser, it becomes a document object.</a:t>
            </a:r>
          </a:p>
          <a:p>
            <a:pPr algn="just"/>
            <a:r>
              <a:rPr lang="en-US" sz="2400" dirty="0">
                <a:latin typeface="Times New Roman" pitchFamily="18" charset="0"/>
                <a:cs typeface="Times New Roman" pitchFamily="18" charset="0"/>
              </a:rPr>
              <a:t>It is the </a:t>
            </a:r>
            <a:r>
              <a:rPr lang="en-US" sz="2400" b="1" dirty="0">
                <a:latin typeface="Times New Roman" pitchFamily="18" charset="0"/>
                <a:cs typeface="Times New Roman" pitchFamily="18" charset="0"/>
              </a:rPr>
              <a:t>root element</a:t>
            </a:r>
            <a:r>
              <a:rPr lang="en-US" sz="2400" dirty="0">
                <a:latin typeface="Times New Roman" pitchFamily="18" charset="0"/>
                <a:cs typeface="Times New Roman" pitchFamily="18" charset="0"/>
              </a:rPr>
              <a:t> that represents the html document. It has properties and methods. </a:t>
            </a:r>
          </a:p>
          <a:p>
            <a:pPr algn="just"/>
            <a:r>
              <a:rPr lang="en-US" sz="2400" dirty="0">
                <a:latin typeface="Times New Roman" pitchFamily="18" charset="0"/>
                <a:cs typeface="Times New Roman" pitchFamily="18" charset="0"/>
              </a:rPr>
              <a:t>By the help of document object, we can add dynamic content to our web page.</a:t>
            </a:r>
            <a:endParaRPr lang="en-US" sz="2400" i="1"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object of window , </a:t>
            </a:r>
            <a:r>
              <a:rPr lang="en-US" sz="2400" b="1" dirty="0" err="1">
                <a:solidFill>
                  <a:srgbClr val="FF0000"/>
                </a:solidFill>
                <a:latin typeface="Times New Roman" pitchFamily="18" charset="0"/>
                <a:cs typeface="Times New Roman" pitchFamily="18" charset="0"/>
              </a:rPr>
              <a:t>window.document</a:t>
            </a:r>
            <a:r>
              <a:rPr lang="en-US" sz="2400" b="1" dirty="0">
                <a:solidFill>
                  <a:srgbClr val="FF0000"/>
                </a:solidFill>
                <a:latin typeface="Times New Roman" pitchFamily="18" charset="0"/>
                <a:cs typeface="Times New Roman" pitchFamily="18" charset="0"/>
              </a:rPr>
              <a:t>   or  document.</a:t>
            </a:r>
          </a:p>
          <a:p>
            <a:pPr algn="just"/>
            <a:r>
              <a:rPr lang="en-US" sz="2400" dirty="0">
                <a:latin typeface="Times New Roman" pitchFamily="18" charset="0"/>
                <a:cs typeface="Times New Roman" pitchFamily="18" charset="0"/>
              </a:rPr>
              <a:t>The HTML DOM is a standard for how to get, change, add, or delete HTML elements.</a:t>
            </a:r>
          </a:p>
          <a:p>
            <a:pPr algn="just"/>
            <a:endParaRPr lang="en-US" sz="2400" b="1" dirty="0">
              <a:solidFill>
                <a:srgbClr val="FF0000"/>
              </a:solidFill>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6D197C78-0560-0C67-498E-53FB0C6BB551}"/>
              </a:ext>
            </a:extLst>
          </p:cNvPr>
          <p:cNvSpPr>
            <a:spLocks noGrp="1"/>
          </p:cNvSpPr>
          <p:nvPr>
            <p:ph type="dt" sz="half" idx="10"/>
          </p:nvPr>
        </p:nvSpPr>
        <p:spPr/>
        <p:txBody>
          <a:bodyPr/>
          <a:lstStyle/>
          <a:p>
            <a:fld id="{B1FFAD8E-CEEC-4C68-A907-2E2E4F760882}" type="datetime1">
              <a:rPr lang="en-US" smtClean="0"/>
              <a:pPr/>
              <a:t>2/23/2025</a:t>
            </a:fld>
            <a:endParaRPr lang="en-US"/>
          </a:p>
        </p:txBody>
      </p:sp>
    </p:spTree>
    <p:extLst>
      <p:ext uri="{BB962C8B-B14F-4D97-AF65-F5344CB8AC3E}">
        <p14:creationId xmlns:p14="http://schemas.microsoft.com/office/powerpoint/2010/main" val="3444984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a:bodyPr>
          <a:lstStyle/>
          <a:p>
            <a:r>
              <a:rPr lang="en-US" sz="2800" b="1" dirty="0">
                <a:latin typeface="Times New Roman" pitchFamily="18" charset="0"/>
                <a:cs typeface="Times New Roman" pitchFamily="18" charset="0"/>
              </a:rPr>
              <a:t>DOM: Document Object Model</a:t>
            </a:r>
            <a:endParaRPr lang="en-US" sz="2800" b="1" dirty="0"/>
          </a:p>
        </p:txBody>
      </p:sp>
      <p:sp>
        <p:nvSpPr>
          <p:cNvPr id="4" name="Date Placeholder 3"/>
          <p:cNvSpPr>
            <a:spLocks noGrp="1"/>
          </p:cNvSpPr>
          <p:nvPr>
            <p:ph type="dt" sz="half" idx="10"/>
          </p:nvPr>
        </p:nvSpPr>
        <p:spPr/>
        <p:txBody>
          <a:bodyPr/>
          <a:lstStyle/>
          <a:p>
            <a:fld id="{B1FFAD8E-CEEC-4C68-A907-2E2E4F760882}" type="datetime1">
              <a:rPr lang="en-US" smtClean="0"/>
              <a:pPr/>
              <a:t>2/23/2025</a:t>
            </a:fld>
            <a:endParaRPr lang="en-US"/>
          </a:p>
        </p:txBody>
      </p:sp>
      <p:pic>
        <p:nvPicPr>
          <p:cNvPr id="1026" name="Picture 2" descr="I:\wt\Unit ppts\UNIT-II\dom.jpg"/>
          <p:cNvPicPr>
            <a:picLocks noChangeAspect="1" noChangeArrowheads="1"/>
          </p:cNvPicPr>
          <p:nvPr/>
        </p:nvPicPr>
        <p:blipFill>
          <a:blip r:embed="rId2" cstate="print"/>
          <a:srcRect/>
          <a:stretch>
            <a:fillRect/>
          </a:stretch>
        </p:blipFill>
        <p:spPr bwMode="auto">
          <a:xfrm>
            <a:off x="1371600" y="1752600"/>
            <a:ext cx="6334125" cy="4619625"/>
          </a:xfrm>
          <a:prstGeom prst="rect">
            <a:avLst/>
          </a:prstGeom>
          <a:noFill/>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a:bodyPr>
          <a:lstStyle/>
          <a:p>
            <a:r>
              <a:rPr lang="en-US" sz="2800" b="1" dirty="0">
                <a:latin typeface="Times New Roman" pitchFamily="18" charset="0"/>
                <a:cs typeface="Times New Roman" pitchFamily="18" charset="0"/>
              </a:rPr>
              <a:t>DOM: Document Object Model</a:t>
            </a:r>
            <a:endParaRPr lang="en-US" sz="2800" b="1" dirty="0"/>
          </a:p>
        </p:txBody>
      </p:sp>
      <p:sp>
        <p:nvSpPr>
          <p:cNvPr id="3" name="Content Placeholder 2"/>
          <p:cNvSpPr>
            <a:spLocks noGrp="1"/>
          </p:cNvSpPr>
          <p:nvPr>
            <p:ph idx="1"/>
          </p:nvPr>
        </p:nvSpPr>
        <p:spPr>
          <a:xfrm>
            <a:off x="457200" y="1295400"/>
            <a:ext cx="8229600" cy="5105400"/>
          </a:xfrm>
        </p:spPr>
        <p:txBody>
          <a:bodyPr>
            <a:normAutofit/>
          </a:bodyPr>
          <a:lstStyle/>
          <a:p>
            <a:pPr algn="just"/>
            <a:r>
              <a:rPr lang="en-US" sz="2400" dirty="0">
                <a:latin typeface="Times New Roman" pitchFamily="18" charset="0"/>
                <a:cs typeface="Times New Roman" pitchFamily="18" charset="0"/>
              </a:rPr>
              <a:t>DOM is for defining the standard for accessing and manipulating HTML,XML, and other scripting languages.</a:t>
            </a:r>
          </a:p>
          <a:p>
            <a:pPr algn="just"/>
            <a:endParaRPr lang="en-US" sz="2400" i="1" dirty="0"/>
          </a:p>
          <a:p>
            <a:pPr algn="just"/>
            <a:r>
              <a:rPr lang="en-US" sz="2400" dirty="0">
                <a:latin typeface="Times New Roman" pitchFamily="18" charset="0"/>
                <a:cs typeface="Times New Roman" pitchFamily="18" charset="0"/>
              </a:rPr>
              <a:t>“Platform independent and language neutral API which describes how to access and manipulate the information stored in XML,HTML and Javascript documents.</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DOM is an interface between HTML  doc and application program.</a:t>
            </a:r>
          </a:p>
          <a:p>
            <a:pPr algn="just"/>
            <a:endParaRPr lang="en-US" sz="2400" dirty="0">
              <a:latin typeface="Times New Roman" pitchFamily="18" charset="0"/>
              <a:cs typeface="Times New Roman" pitchFamily="18" charset="0"/>
            </a:endParaRPr>
          </a:p>
          <a:p>
            <a:pPr algn="just"/>
            <a:r>
              <a:rPr lang="en-US" sz="2400" dirty="0" err="1">
                <a:latin typeface="Times New Roman" pitchFamily="18" charset="0"/>
                <a:cs typeface="Times New Roman" pitchFamily="18" charset="0"/>
              </a:rPr>
              <a:t>Eg</a:t>
            </a:r>
            <a:r>
              <a:rPr lang="en-US" sz="2400" dirty="0">
                <a:latin typeface="Times New Roman" pitchFamily="18" charset="0"/>
                <a:cs typeface="Times New Roman" pitchFamily="18" charset="0"/>
              </a:rPr>
              <a:t>: Java program wants to access the elements of HTML web document .</a:t>
            </a:r>
          </a:p>
          <a:p>
            <a:pPr algn="just"/>
            <a:endParaRPr lang="en-US" sz="2400" dirty="0">
              <a:latin typeface="Times New Roman" pitchFamily="18" charset="0"/>
              <a:cs typeface="Times New Roman" pitchFamily="18" charset="0"/>
            </a:endParaRPr>
          </a:p>
          <a:p>
            <a:pPr algn="just"/>
            <a:endParaRPr lang="en-US" sz="2400" i="1" dirty="0">
              <a:latin typeface="Times New Roman" pitchFamily="18" charset="0"/>
              <a:cs typeface="Times New Roman" pitchFamily="18" charset="0"/>
            </a:endParaRPr>
          </a:p>
          <a:p>
            <a:pPr algn="just"/>
            <a:endParaRPr lang="en-US" sz="2400" i="1"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1FFAD8E-CEEC-4C68-A907-2E2E4F760882}" type="datetime1">
              <a:rPr lang="en-US" smtClean="0"/>
              <a:pPr/>
              <a:t>2/23/2025</a:t>
            </a:fld>
            <a:endParaRPr lang="en-US"/>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a:bodyPr>
          <a:lstStyle/>
          <a:p>
            <a:r>
              <a:rPr lang="en-US" sz="2800" b="1" dirty="0">
                <a:latin typeface="Times New Roman" pitchFamily="18" charset="0"/>
                <a:cs typeface="Times New Roman" pitchFamily="18" charset="0"/>
              </a:rPr>
              <a:t>DOM Objects, Properties and Methods</a:t>
            </a:r>
            <a:endParaRPr lang="en-US" sz="2800" b="1" dirty="0"/>
          </a:p>
        </p:txBody>
      </p:sp>
      <p:sp>
        <p:nvSpPr>
          <p:cNvPr id="4" name="Date Placeholder 3"/>
          <p:cNvSpPr>
            <a:spLocks noGrp="1"/>
          </p:cNvSpPr>
          <p:nvPr>
            <p:ph type="dt" sz="half" idx="10"/>
          </p:nvPr>
        </p:nvSpPr>
        <p:spPr>
          <a:xfrm>
            <a:off x="152400" y="6492875"/>
            <a:ext cx="990600" cy="365125"/>
          </a:xfrm>
        </p:spPr>
        <p:txBody>
          <a:bodyPr/>
          <a:lstStyle/>
          <a:p>
            <a:fld id="{B1FFAD8E-CEEC-4C68-A907-2E2E4F760882}" type="datetime1">
              <a:rPr lang="en-US" smtClean="0"/>
              <a:pPr/>
              <a:t>2/23/2025</a:t>
            </a:fld>
            <a:endParaRPr lang="en-US" dirty="0"/>
          </a:p>
        </p:txBody>
      </p:sp>
      <p:graphicFrame>
        <p:nvGraphicFramePr>
          <p:cNvPr id="5" name="Table 4"/>
          <p:cNvGraphicFramePr>
            <a:graphicFrameLocks noGrp="1"/>
          </p:cNvGraphicFramePr>
          <p:nvPr/>
        </p:nvGraphicFramePr>
        <p:xfrm>
          <a:off x="762000" y="1219200"/>
          <a:ext cx="7696200" cy="532892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0000"/>
                    </a:ext>
                  </a:extLst>
                </a:gridCol>
                <a:gridCol w="4191000">
                  <a:extLst>
                    <a:ext uri="{9D8B030D-6E8A-4147-A177-3AD203B41FA5}">
                      <a16:colId xmlns:a16="http://schemas.microsoft.com/office/drawing/2014/main" val="20001"/>
                    </a:ext>
                  </a:extLst>
                </a:gridCol>
              </a:tblGrid>
              <a:tr h="370840">
                <a:tc>
                  <a:txBody>
                    <a:bodyPr/>
                    <a:lstStyle/>
                    <a:p>
                      <a:pPr algn="just"/>
                      <a:r>
                        <a:rPr lang="en-US" dirty="0">
                          <a:latin typeface="Times New Roman" pitchFamily="18" charset="0"/>
                          <a:cs typeface="Times New Roman" pitchFamily="18" charset="0"/>
                        </a:rPr>
                        <a:t>Properties/Method</a:t>
                      </a:r>
                    </a:p>
                  </a:txBody>
                  <a:tcPr/>
                </a:tc>
                <a:tc>
                  <a:txBody>
                    <a:bodyPr/>
                    <a:lstStyle/>
                    <a:p>
                      <a:pPr algn="just"/>
                      <a:r>
                        <a:rPr lang="en-US" dirty="0">
                          <a:latin typeface="Times New Roman" pitchFamily="18" charset="0"/>
                          <a:cs typeface="Times New Roman" pitchFamily="18" charset="0"/>
                        </a:rPr>
                        <a:t>Purpose</a:t>
                      </a:r>
                    </a:p>
                  </a:txBody>
                  <a:tcPr/>
                </a:tc>
                <a:extLst>
                  <a:ext uri="{0D108BD9-81ED-4DB2-BD59-A6C34878D82A}">
                    <a16:rowId xmlns:a16="http://schemas.microsoft.com/office/drawing/2014/main" val="10000"/>
                  </a:ext>
                </a:extLst>
              </a:tr>
              <a:tr h="370840">
                <a:tc>
                  <a:txBody>
                    <a:bodyPr/>
                    <a:lstStyle/>
                    <a:p>
                      <a:pPr algn="just"/>
                      <a:r>
                        <a:rPr lang="en-US" dirty="0">
                          <a:latin typeface="Times New Roman" pitchFamily="18" charset="0"/>
                          <a:cs typeface="Times New Roman" pitchFamily="18" charset="0"/>
                        </a:rPr>
                        <a:t>document. body</a:t>
                      </a:r>
                    </a:p>
                  </a:txBody>
                  <a:tcPr/>
                </a:tc>
                <a:tc>
                  <a:txBody>
                    <a:bodyPr/>
                    <a:lstStyle/>
                    <a:p>
                      <a:pPr algn="just"/>
                      <a:r>
                        <a:rPr lang="en-US" dirty="0">
                          <a:latin typeface="Times New Roman" pitchFamily="18" charset="0"/>
                          <a:cs typeface="Times New Roman" pitchFamily="18" charset="0"/>
                        </a:rPr>
                        <a:t>It returns the document’s body</a:t>
                      </a:r>
                    </a:p>
                  </a:txBody>
                  <a:tcPr/>
                </a:tc>
                <a:extLst>
                  <a:ext uri="{0D108BD9-81ED-4DB2-BD59-A6C34878D82A}">
                    <a16:rowId xmlns:a16="http://schemas.microsoft.com/office/drawing/2014/main" val="10001"/>
                  </a:ext>
                </a:extLst>
              </a:tr>
              <a:tr h="370840">
                <a:tc>
                  <a:txBody>
                    <a:bodyPr/>
                    <a:lstStyle/>
                    <a:p>
                      <a:pPr algn="just"/>
                      <a:r>
                        <a:rPr lang="en-US" dirty="0" err="1">
                          <a:latin typeface="Times New Roman" pitchFamily="18" charset="0"/>
                          <a:cs typeface="Times New Roman" pitchFamily="18" charset="0"/>
                        </a:rPr>
                        <a:t>document.createElement</a:t>
                      </a:r>
                      <a:r>
                        <a:rPr lang="en-US" dirty="0">
                          <a:latin typeface="Times New Roman" pitchFamily="18" charset="0"/>
                          <a:cs typeface="Times New Roman" pitchFamily="18" charset="0"/>
                        </a:rPr>
                        <a:t>()</a:t>
                      </a:r>
                    </a:p>
                  </a:txBody>
                  <a:tcPr/>
                </a:tc>
                <a:tc>
                  <a:txBody>
                    <a:bodyPr/>
                    <a:lstStyle/>
                    <a:p>
                      <a:pPr algn="just"/>
                      <a:r>
                        <a:rPr lang="en-US" dirty="0">
                          <a:latin typeface="Times New Roman" pitchFamily="18" charset="0"/>
                          <a:cs typeface="Times New Roman" pitchFamily="18" charset="0"/>
                        </a:rPr>
                        <a:t>It creates the element</a:t>
                      </a:r>
                      <a:r>
                        <a:rPr lang="en-US" baseline="0" dirty="0">
                          <a:latin typeface="Times New Roman" pitchFamily="18" charset="0"/>
                          <a:cs typeface="Times New Roman" pitchFamily="18" charset="0"/>
                        </a:rPr>
                        <a:t> node</a:t>
                      </a:r>
                      <a:endParaRPr lang="en-US"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just"/>
                      <a:r>
                        <a:rPr lang="en-US" dirty="0" err="1">
                          <a:latin typeface="Times New Roman" pitchFamily="18" charset="0"/>
                          <a:cs typeface="Times New Roman" pitchFamily="18" charset="0"/>
                        </a:rPr>
                        <a:t>document.forms</a:t>
                      </a:r>
                      <a:endParaRPr lang="en-US" dirty="0">
                        <a:latin typeface="Times New Roman" pitchFamily="18" charset="0"/>
                        <a:cs typeface="Times New Roman" pitchFamily="18" charset="0"/>
                      </a:endParaRPr>
                    </a:p>
                  </a:txBody>
                  <a:tcPr/>
                </a:tc>
                <a:tc>
                  <a:txBody>
                    <a:bodyPr/>
                    <a:lstStyle/>
                    <a:p>
                      <a:pPr algn="just"/>
                      <a:r>
                        <a:rPr lang="en-US" dirty="0">
                          <a:latin typeface="Times New Roman" pitchFamily="18" charset="0"/>
                          <a:cs typeface="Times New Roman" pitchFamily="18" charset="0"/>
                        </a:rPr>
                        <a:t>It returns</a:t>
                      </a:r>
                      <a:r>
                        <a:rPr lang="en-US" baseline="0" dirty="0">
                          <a:latin typeface="Times New Roman" pitchFamily="18" charset="0"/>
                          <a:cs typeface="Times New Roman" pitchFamily="18" charset="0"/>
                        </a:rPr>
                        <a:t> collection of all &lt;form&gt; elements in HTML document</a:t>
                      </a:r>
                      <a:endParaRPr lang="en-US" dirty="0">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370840">
                <a:tc>
                  <a:txBody>
                    <a:bodyPr/>
                    <a:lstStyle/>
                    <a:p>
                      <a:pPr algn="just"/>
                      <a:r>
                        <a:rPr lang="en-US" dirty="0" err="1">
                          <a:latin typeface="Times New Roman" pitchFamily="18" charset="0"/>
                          <a:cs typeface="Times New Roman" pitchFamily="18" charset="0"/>
                        </a:rPr>
                        <a:t>document.getElementById</a:t>
                      </a:r>
                      <a:r>
                        <a:rPr lang="en-US" dirty="0">
                          <a:latin typeface="Times New Roman" pitchFamily="18" charset="0"/>
                          <a:cs typeface="Times New Roman" pitchFamily="18" charset="0"/>
                        </a:rPr>
                        <a:t>()</a:t>
                      </a:r>
                    </a:p>
                  </a:txBody>
                  <a:tcPr/>
                </a:tc>
                <a:tc>
                  <a:txBody>
                    <a:bodyPr/>
                    <a:lstStyle/>
                    <a:p>
                      <a:pPr algn="just"/>
                      <a:r>
                        <a:rPr lang="en-US" dirty="0">
                          <a:latin typeface="Times New Roman" pitchFamily="18" charset="0"/>
                          <a:cs typeface="Times New Roman" pitchFamily="18" charset="0"/>
                        </a:rPr>
                        <a:t>Returns</a:t>
                      </a:r>
                      <a:r>
                        <a:rPr lang="en-US" baseline="0" dirty="0">
                          <a:latin typeface="Times New Roman" pitchFamily="18" charset="0"/>
                          <a:cs typeface="Times New Roman" pitchFamily="18" charset="0"/>
                        </a:rPr>
                        <a:t> the element that has ID attribute with some specified value</a:t>
                      </a:r>
                      <a:endParaRPr lang="en-US" dirty="0">
                        <a:latin typeface="Times New Roman" pitchFamily="18" charset="0"/>
                        <a:cs typeface="Times New Roman" pitchFamily="18" charset="0"/>
                      </a:endParaRPr>
                    </a:p>
                  </a:txBody>
                  <a:tcPr/>
                </a:tc>
                <a:extLst>
                  <a:ext uri="{0D108BD9-81ED-4DB2-BD59-A6C34878D82A}">
                    <a16:rowId xmlns:a16="http://schemas.microsoft.com/office/drawing/2014/main" val="10004"/>
                  </a:ext>
                </a:extLst>
              </a:tr>
              <a:tr h="370840">
                <a:tc>
                  <a:txBody>
                    <a:bodyPr/>
                    <a:lstStyle/>
                    <a:p>
                      <a:pPr algn="just"/>
                      <a:r>
                        <a:rPr lang="en-US" dirty="0" err="1">
                          <a:latin typeface="Times New Roman" pitchFamily="18" charset="0"/>
                          <a:cs typeface="Times New Roman" pitchFamily="18" charset="0"/>
                        </a:rPr>
                        <a:t>document.getElementByName</a:t>
                      </a:r>
                      <a:r>
                        <a:rPr lang="en-US" dirty="0">
                          <a:latin typeface="Times New Roman" pitchFamily="18" charset="0"/>
                          <a:cs typeface="Times New Roman" pitchFamily="18" charset="0"/>
                        </a:rPr>
                        <a:t>()</a:t>
                      </a:r>
                    </a:p>
                  </a:txBody>
                  <a:tcPr/>
                </a:tc>
                <a:tc>
                  <a:txBody>
                    <a:bodyPr/>
                    <a:lstStyle/>
                    <a:p>
                      <a:pPr algn="just"/>
                      <a:r>
                        <a:rPr lang="en-US" dirty="0">
                          <a:latin typeface="Times New Roman" pitchFamily="18" charset="0"/>
                          <a:cs typeface="Times New Roman" pitchFamily="18" charset="0"/>
                        </a:rPr>
                        <a:t>All elements with</a:t>
                      </a:r>
                      <a:r>
                        <a:rPr lang="en-US" baseline="0" dirty="0">
                          <a:latin typeface="Times New Roman" pitchFamily="18" charset="0"/>
                          <a:cs typeface="Times New Roman" pitchFamily="18" charset="0"/>
                        </a:rPr>
                        <a:t> specified name</a:t>
                      </a:r>
                      <a:endParaRPr lang="en-US" dirty="0">
                        <a:latin typeface="Times New Roman" pitchFamily="18" charset="0"/>
                        <a:cs typeface="Times New Roman" pitchFamily="18" charset="0"/>
                      </a:endParaRPr>
                    </a:p>
                  </a:txBody>
                  <a:tcPr/>
                </a:tc>
                <a:extLst>
                  <a:ext uri="{0D108BD9-81ED-4DB2-BD59-A6C34878D82A}">
                    <a16:rowId xmlns:a16="http://schemas.microsoft.com/office/drawing/2014/main" val="10005"/>
                  </a:ext>
                </a:extLst>
              </a:tr>
              <a:tr h="370840">
                <a:tc>
                  <a:txBody>
                    <a:bodyPr/>
                    <a:lstStyle/>
                    <a:p>
                      <a:pPr algn="just"/>
                      <a:r>
                        <a:rPr lang="en-US" dirty="0" err="1">
                          <a:latin typeface="Times New Roman" pitchFamily="18" charset="0"/>
                          <a:cs typeface="Times New Roman" pitchFamily="18" charset="0"/>
                        </a:rPr>
                        <a:t>document.getElementByTagname</a:t>
                      </a:r>
                      <a:r>
                        <a:rPr lang="en-US" dirty="0">
                          <a:latin typeface="Times New Roman" pitchFamily="18" charset="0"/>
                          <a:cs typeface="Times New Roman" pitchFamily="18" charset="0"/>
                        </a:rPr>
                        <a:t>()</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dirty="0">
                          <a:latin typeface="Times New Roman" pitchFamily="18" charset="0"/>
                          <a:cs typeface="Times New Roman" pitchFamily="18" charset="0"/>
                        </a:rPr>
                        <a:t>All elements with</a:t>
                      </a:r>
                      <a:r>
                        <a:rPr lang="en-US" baseline="0" dirty="0">
                          <a:latin typeface="Times New Roman" pitchFamily="18" charset="0"/>
                          <a:cs typeface="Times New Roman" pitchFamily="18" charset="0"/>
                        </a:rPr>
                        <a:t> specified tag name</a:t>
                      </a:r>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txBody>
                  <a:tcPr/>
                </a:tc>
                <a:extLst>
                  <a:ext uri="{0D108BD9-81ED-4DB2-BD59-A6C34878D82A}">
                    <a16:rowId xmlns:a16="http://schemas.microsoft.com/office/drawing/2014/main" val="10006"/>
                  </a:ext>
                </a:extLst>
              </a:tr>
              <a:tr h="370840">
                <a:tc>
                  <a:txBody>
                    <a:bodyPr/>
                    <a:lstStyle/>
                    <a:p>
                      <a:pPr algn="just"/>
                      <a:r>
                        <a:rPr lang="en-US" dirty="0" err="1">
                          <a:latin typeface="Times New Roman" pitchFamily="18" charset="0"/>
                          <a:cs typeface="Times New Roman" pitchFamily="18" charset="0"/>
                        </a:rPr>
                        <a:t>document.open</a:t>
                      </a:r>
                      <a:r>
                        <a:rPr lang="en-US" dirty="0">
                          <a:latin typeface="Times New Roman" pitchFamily="18" charset="0"/>
                          <a:cs typeface="Times New Roman" pitchFamily="18" charset="0"/>
                        </a:rPr>
                        <a:t>()</a:t>
                      </a:r>
                    </a:p>
                  </a:txBody>
                  <a:tcPr/>
                </a:tc>
                <a:tc>
                  <a:txBody>
                    <a:bodyPr/>
                    <a:lstStyle/>
                    <a:p>
                      <a:pPr algn="just"/>
                      <a:r>
                        <a:rPr lang="en-US" dirty="0">
                          <a:latin typeface="Times New Roman" pitchFamily="18" charset="0"/>
                          <a:cs typeface="Times New Roman" pitchFamily="18" charset="0"/>
                        </a:rPr>
                        <a:t>Opens HTML o/p</a:t>
                      </a:r>
                      <a:r>
                        <a:rPr lang="en-US" baseline="0" dirty="0">
                          <a:latin typeface="Times New Roman" pitchFamily="18" charset="0"/>
                          <a:cs typeface="Times New Roman" pitchFamily="18" charset="0"/>
                        </a:rPr>
                        <a:t> stream to collect o/p from </a:t>
                      </a:r>
                      <a:r>
                        <a:rPr lang="en-US" baseline="0" dirty="0" err="1">
                          <a:latin typeface="Times New Roman" pitchFamily="18" charset="0"/>
                          <a:cs typeface="Times New Roman" pitchFamily="18" charset="0"/>
                        </a:rPr>
                        <a:t>document.write</a:t>
                      </a:r>
                      <a:endParaRPr lang="en-US" dirty="0">
                        <a:latin typeface="Times New Roman" pitchFamily="18" charset="0"/>
                        <a:cs typeface="Times New Roman" pitchFamily="18" charset="0"/>
                      </a:endParaRPr>
                    </a:p>
                  </a:txBody>
                  <a:tcPr/>
                </a:tc>
                <a:extLst>
                  <a:ext uri="{0D108BD9-81ED-4DB2-BD59-A6C34878D82A}">
                    <a16:rowId xmlns:a16="http://schemas.microsoft.com/office/drawing/2014/main" val="10007"/>
                  </a:ext>
                </a:extLst>
              </a:tr>
              <a:tr h="370840">
                <a:tc>
                  <a:txBody>
                    <a:bodyPr/>
                    <a:lstStyle/>
                    <a:p>
                      <a:pPr algn="just"/>
                      <a:r>
                        <a:rPr lang="en-US" dirty="0" err="1">
                          <a:latin typeface="Times New Roman" pitchFamily="18" charset="0"/>
                          <a:cs typeface="Times New Roman" pitchFamily="18" charset="0"/>
                        </a:rPr>
                        <a:t>document.write</a:t>
                      </a:r>
                      <a:r>
                        <a:rPr lang="en-US" dirty="0">
                          <a:latin typeface="Times New Roman" pitchFamily="18" charset="0"/>
                          <a:cs typeface="Times New Roman" pitchFamily="18" charset="0"/>
                        </a:rPr>
                        <a:t>()</a:t>
                      </a:r>
                    </a:p>
                  </a:txBody>
                  <a:tcPr/>
                </a:tc>
                <a:tc>
                  <a:txBody>
                    <a:bodyPr/>
                    <a:lstStyle/>
                    <a:p>
                      <a:pPr algn="just"/>
                      <a:r>
                        <a:rPr lang="en-US" dirty="0">
                          <a:latin typeface="Times New Roman" pitchFamily="18" charset="0"/>
                          <a:cs typeface="Times New Roman" pitchFamily="18" charset="0"/>
                        </a:rPr>
                        <a:t>Write</a:t>
                      </a:r>
                      <a:r>
                        <a:rPr lang="en-US" baseline="0" dirty="0">
                          <a:latin typeface="Times New Roman" pitchFamily="18" charset="0"/>
                          <a:cs typeface="Times New Roman" pitchFamily="18" charset="0"/>
                        </a:rPr>
                        <a:t> specified string on the document</a:t>
                      </a:r>
                      <a:endParaRPr lang="en-US" dirty="0">
                        <a:latin typeface="Times New Roman" pitchFamily="18" charset="0"/>
                        <a:cs typeface="Times New Roman" pitchFamily="18" charset="0"/>
                      </a:endParaRPr>
                    </a:p>
                  </a:txBody>
                  <a:tcPr/>
                </a:tc>
                <a:extLst>
                  <a:ext uri="{0D108BD9-81ED-4DB2-BD59-A6C34878D82A}">
                    <a16:rowId xmlns:a16="http://schemas.microsoft.com/office/drawing/2014/main" val="10008"/>
                  </a:ext>
                </a:extLst>
              </a:tr>
              <a:tr h="370840">
                <a:tc>
                  <a:txBody>
                    <a:bodyPr/>
                    <a:lstStyle/>
                    <a:p>
                      <a:pPr algn="just"/>
                      <a:r>
                        <a:rPr lang="en-US" dirty="0" err="1">
                          <a:latin typeface="Times New Roman" pitchFamily="18" charset="0"/>
                          <a:cs typeface="Times New Roman" pitchFamily="18" charset="0"/>
                        </a:rPr>
                        <a:t>document.writeln</a:t>
                      </a:r>
                      <a:r>
                        <a:rPr lang="en-US" dirty="0">
                          <a:latin typeface="Times New Roman" pitchFamily="18" charset="0"/>
                          <a:cs typeface="Times New Roman" pitchFamily="18" charset="0"/>
                        </a:rPr>
                        <a:t>()</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dirty="0">
                          <a:latin typeface="Times New Roman" pitchFamily="18" charset="0"/>
                          <a:cs typeface="Times New Roman" pitchFamily="18" charset="0"/>
                        </a:rPr>
                        <a:t>Write</a:t>
                      </a:r>
                      <a:r>
                        <a:rPr lang="en-US" baseline="0" dirty="0">
                          <a:latin typeface="Times New Roman" pitchFamily="18" charset="0"/>
                          <a:cs typeface="Times New Roman" pitchFamily="18" charset="0"/>
                        </a:rPr>
                        <a:t> specified string on the document with new line at the end.</a:t>
                      </a:r>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txBody>
                  <a:tcPr/>
                </a:tc>
                <a:extLst>
                  <a:ext uri="{0D108BD9-81ED-4DB2-BD59-A6C34878D82A}">
                    <a16:rowId xmlns:a16="http://schemas.microsoft.com/office/drawing/2014/main" val="10009"/>
                  </a:ext>
                </a:extLst>
              </a:tr>
            </a:tbl>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39762"/>
          </a:xfrm>
        </p:spPr>
        <p:txBody>
          <a:bodyPr>
            <a:noAutofit/>
          </a:bodyPr>
          <a:lstStyle/>
          <a:p>
            <a:r>
              <a:rPr lang="en-US" sz="2800" b="1" dirty="0">
                <a:latin typeface="Times New Roman" pitchFamily="18" charset="0"/>
                <a:cs typeface="Times New Roman" pitchFamily="18" charset="0"/>
              </a:rPr>
              <a:t>DOM: </a:t>
            </a:r>
            <a:r>
              <a:rPr lang="en-US" sz="2800" dirty="0" err="1">
                <a:latin typeface="Times New Roman" pitchFamily="18" charset="0"/>
                <a:cs typeface="Times New Roman" pitchFamily="18" charset="0"/>
                <a:hlinkClick r:id="rId2" action="ppaction://hlinkfile"/>
              </a:rPr>
              <a:t>getElementById</a:t>
            </a:r>
            <a:endParaRPr lang="en-US" sz="2800" b="1" dirty="0"/>
          </a:p>
        </p:txBody>
      </p:sp>
      <p:sp>
        <p:nvSpPr>
          <p:cNvPr id="3" name="Content Placeholder 2"/>
          <p:cNvSpPr>
            <a:spLocks noGrp="1"/>
          </p:cNvSpPr>
          <p:nvPr>
            <p:ph idx="1"/>
          </p:nvPr>
        </p:nvSpPr>
        <p:spPr>
          <a:xfrm>
            <a:off x="533400" y="838200"/>
            <a:ext cx="8153400" cy="6019800"/>
          </a:xfrm>
        </p:spPr>
        <p:txBody>
          <a:bodyPr>
            <a:noAutofit/>
          </a:bodyPr>
          <a:lstStyle/>
          <a:p>
            <a:r>
              <a:rPr lang="en-US" sz="2400" dirty="0">
                <a:latin typeface="Times New Roman" pitchFamily="18" charset="0"/>
                <a:cs typeface="Times New Roman" pitchFamily="18" charset="0"/>
              </a:rPr>
              <a:t>&lt;html&gt;</a:t>
            </a:r>
          </a:p>
          <a:p>
            <a:r>
              <a:rPr lang="en-US" sz="2400" dirty="0">
                <a:latin typeface="Times New Roman" pitchFamily="18" charset="0"/>
                <a:cs typeface="Times New Roman" pitchFamily="18" charset="0"/>
              </a:rPr>
              <a:t>&lt;body&gt;</a:t>
            </a:r>
          </a:p>
          <a:p>
            <a:r>
              <a:rPr lang="en-US" sz="2400" dirty="0">
                <a:latin typeface="Times New Roman" pitchFamily="18" charset="0"/>
                <a:cs typeface="Times New Roman" pitchFamily="18" charset="0"/>
              </a:rPr>
              <a:t>&lt;p id="intro"&gt;Hello World!&lt;/p&gt;</a:t>
            </a:r>
          </a:p>
          <a:p>
            <a:r>
              <a:rPr lang="en-US" sz="2400" dirty="0">
                <a:latin typeface="Times New Roman" pitchFamily="18" charset="0"/>
                <a:cs typeface="Times New Roman" pitchFamily="18" charset="0"/>
              </a:rPr>
              <a:t>&lt;p&gt;This example demonstrates the &lt;b&gt;</a:t>
            </a:r>
            <a:r>
              <a:rPr lang="en-US" sz="2400" dirty="0" err="1">
                <a:latin typeface="Times New Roman" pitchFamily="18" charset="0"/>
                <a:cs typeface="Times New Roman" pitchFamily="18" charset="0"/>
              </a:rPr>
              <a:t>getElementById</a:t>
            </a:r>
            <a:r>
              <a:rPr lang="en-US" sz="2400" dirty="0">
                <a:latin typeface="Times New Roman" pitchFamily="18" charset="0"/>
                <a:cs typeface="Times New Roman" pitchFamily="18" charset="0"/>
              </a:rPr>
              <a:t>&lt;/b&gt; method!&lt;/p&gt;</a:t>
            </a:r>
          </a:p>
          <a:p>
            <a:r>
              <a:rPr lang="en-US" sz="2400" dirty="0">
                <a:latin typeface="Times New Roman" pitchFamily="18" charset="0"/>
                <a:cs typeface="Times New Roman" pitchFamily="18" charset="0"/>
              </a:rPr>
              <a:t>&lt;p id="demo"&gt;&lt;/p&gt;</a:t>
            </a:r>
          </a:p>
          <a:p>
            <a:r>
              <a:rPr lang="en-US" sz="2400" dirty="0">
                <a:latin typeface="Times New Roman" pitchFamily="18" charset="0"/>
                <a:cs typeface="Times New Roman" pitchFamily="18" charset="0"/>
              </a:rPr>
              <a:t>&lt;script&gt;</a:t>
            </a:r>
          </a:p>
          <a:p>
            <a:r>
              <a:rPr lang="en-US" sz="2400" dirty="0" err="1">
                <a:latin typeface="Times New Roman" pitchFamily="18" charset="0"/>
                <a:cs typeface="Times New Roman" pitchFamily="18" charset="0"/>
              </a:rPr>
              <a:t>var</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myElement</a:t>
            </a:r>
            <a:r>
              <a:rPr lang="en-US" sz="2400" dirty="0">
                <a:latin typeface="Times New Roman" pitchFamily="18" charset="0"/>
                <a:cs typeface="Times New Roman" pitchFamily="18" charset="0"/>
              </a:rPr>
              <a:t> = </a:t>
            </a:r>
            <a:r>
              <a:rPr lang="en-US" sz="2400" dirty="0" err="1">
                <a:latin typeface="Times New Roman" pitchFamily="18" charset="0"/>
                <a:cs typeface="Times New Roman" pitchFamily="18" charset="0"/>
              </a:rPr>
              <a:t>document.getElementById</a:t>
            </a:r>
            <a:r>
              <a:rPr lang="en-US" sz="2400" dirty="0">
                <a:latin typeface="Times New Roman" pitchFamily="18" charset="0"/>
                <a:cs typeface="Times New Roman" pitchFamily="18" charset="0"/>
              </a:rPr>
              <a:t>("intro");</a:t>
            </a:r>
          </a:p>
          <a:p>
            <a:r>
              <a:rPr lang="en-US" sz="2400" dirty="0" err="1">
                <a:latin typeface="Times New Roman" pitchFamily="18" charset="0"/>
                <a:cs typeface="Times New Roman" pitchFamily="18" charset="0"/>
              </a:rPr>
              <a:t>document.getElementById</a:t>
            </a:r>
            <a:r>
              <a:rPr lang="en-US" sz="2400" dirty="0">
                <a:latin typeface="Times New Roman" pitchFamily="18" charset="0"/>
                <a:cs typeface="Times New Roman" pitchFamily="18" charset="0"/>
              </a:rPr>
              <a:t>("demo").</a:t>
            </a:r>
            <a:r>
              <a:rPr lang="en-US" sz="2400" dirty="0" err="1">
                <a:latin typeface="Times New Roman" pitchFamily="18" charset="0"/>
                <a:cs typeface="Times New Roman" pitchFamily="18" charset="0"/>
              </a:rPr>
              <a:t>innerHTML</a:t>
            </a:r>
            <a:r>
              <a:rPr lang="en-US" sz="2400" dirty="0">
                <a:latin typeface="Times New Roman" pitchFamily="18" charset="0"/>
                <a:cs typeface="Times New Roman" pitchFamily="18" charset="0"/>
              </a:rPr>
              <a:t> = </a:t>
            </a:r>
          </a:p>
          <a:p>
            <a:r>
              <a:rPr lang="en-US" sz="2400" dirty="0">
                <a:latin typeface="Times New Roman" pitchFamily="18" charset="0"/>
                <a:cs typeface="Times New Roman" pitchFamily="18" charset="0"/>
              </a:rPr>
              <a:t>"The text from the intro paragraph is " + </a:t>
            </a:r>
            <a:r>
              <a:rPr lang="en-US" sz="2400" dirty="0" err="1">
                <a:latin typeface="Times New Roman" pitchFamily="18" charset="0"/>
                <a:cs typeface="Times New Roman" pitchFamily="18" charset="0"/>
              </a:rPr>
              <a:t>myElement.innerHTML</a:t>
            </a:r>
            <a:r>
              <a:rPr lang="en-US" sz="2400" dirty="0">
                <a:latin typeface="Times New Roman" pitchFamily="18" charset="0"/>
                <a:cs typeface="Times New Roman" pitchFamily="18" charset="0"/>
              </a:rPr>
              <a:t>;</a:t>
            </a:r>
          </a:p>
          <a:p>
            <a:r>
              <a:rPr lang="en-US" sz="2400" dirty="0">
                <a:latin typeface="Times New Roman" pitchFamily="18" charset="0"/>
                <a:cs typeface="Times New Roman" pitchFamily="18" charset="0"/>
              </a:rPr>
              <a:t>&lt;/script&gt;</a:t>
            </a:r>
          </a:p>
          <a:p>
            <a:r>
              <a:rPr lang="en-US" sz="2400" dirty="0">
                <a:latin typeface="Times New Roman" pitchFamily="18" charset="0"/>
                <a:cs typeface="Times New Roman" pitchFamily="18" charset="0"/>
              </a:rPr>
              <a:t>&lt;/body&gt;</a:t>
            </a:r>
          </a:p>
          <a:p>
            <a:r>
              <a:rPr lang="en-US" sz="2400" dirty="0">
                <a:latin typeface="Times New Roman" pitchFamily="18" charset="0"/>
                <a:cs typeface="Times New Roman" pitchFamily="18" charset="0"/>
              </a:rPr>
              <a:t>&lt;/html&gt;</a:t>
            </a:r>
          </a:p>
          <a:p>
            <a:endParaRPr lang="en-US" sz="2400" b="1" i="1"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1FFAD8E-CEEC-4C68-A907-2E2E4F760882}" type="datetime1">
              <a:rPr lang="en-US" smtClean="0"/>
              <a:pPr/>
              <a:t>2/23/2025</a:t>
            </a:fld>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39762"/>
          </a:xfrm>
        </p:spPr>
        <p:txBody>
          <a:bodyPr>
            <a:noAutofit/>
          </a:bodyPr>
          <a:lstStyle/>
          <a:p>
            <a:r>
              <a:rPr lang="en-US" sz="2800" b="1" dirty="0">
                <a:latin typeface="Times New Roman" pitchFamily="18" charset="0"/>
                <a:cs typeface="Times New Roman" pitchFamily="18" charset="0"/>
              </a:rPr>
              <a:t>DOM: </a:t>
            </a:r>
            <a:r>
              <a:rPr lang="en-US" sz="2800" dirty="0" err="1">
                <a:latin typeface="Times New Roman" pitchFamily="18" charset="0"/>
                <a:cs typeface="Times New Roman" pitchFamily="18" charset="0"/>
                <a:hlinkClick r:id="rId2" action="ppaction://hlinkfile"/>
              </a:rPr>
              <a:t>getElementById</a:t>
            </a:r>
            <a:endParaRPr lang="en-US" sz="2800" b="1" dirty="0"/>
          </a:p>
        </p:txBody>
      </p:sp>
      <p:sp>
        <p:nvSpPr>
          <p:cNvPr id="3" name="Content Placeholder 2"/>
          <p:cNvSpPr>
            <a:spLocks noGrp="1"/>
          </p:cNvSpPr>
          <p:nvPr>
            <p:ph idx="1"/>
          </p:nvPr>
        </p:nvSpPr>
        <p:spPr>
          <a:xfrm>
            <a:off x="533400" y="838200"/>
            <a:ext cx="8229600" cy="4572000"/>
          </a:xfrm>
        </p:spPr>
        <p:txBody>
          <a:bodyPr>
            <a:noAutofit/>
          </a:bodyPr>
          <a:lstStyle/>
          <a:p>
            <a:r>
              <a:rPr lang="en-US" sz="2400" b="1" dirty="0">
                <a:latin typeface="Times New Roman" pitchFamily="18" charset="0"/>
                <a:cs typeface="Times New Roman" pitchFamily="18" charset="0"/>
              </a:rPr>
              <a:t>Write program in JS  to calculate cube of a number and display it in textbox/alert box using </a:t>
            </a:r>
            <a:r>
              <a:rPr lang="en-US" sz="2400" b="1" dirty="0" err="1">
                <a:latin typeface="Times New Roman" pitchFamily="18" charset="0"/>
                <a:cs typeface="Times New Roman" pitchFamily="18" charset="0"/>
              </a:rPr>
              <a:t>getElementById</a:t>
            </a:r>
            <a:r>
              <a:rPr lang="en-US" sz="2400" b="1" dirty="0">
                <a:latin typeface="Times New Roman" pitchFamily="18" charset="0"/>
                <a:cs typeface="Times New Roman" pitchFamily="18" charset="0"/>
              </a:rPr>
              <a:t> and </a:t>
            </a:r>
            <a:r>
              <a:rPr lang="en-US" sz="2400" b="1" dirty="0" err="1">
                <a:latin typeface="Times New Roman" pitchFamily="18" charset="0"/>
                <a:cs typeface="Times New Roman" pitchFamily="18" charset="0"/>
              </a:rPr>
              <a:t>getcube</a:t>
            </a:r>
            <a:r>
              <a:rPr lang="en-US" sz="2400" b="1" dirty="0">
                <a:latin typeface="Times New Roman" pitchFamily="18" charset="0"/>
                <a:cs typeface="Times New Roman" pitchFamily="18" charset="0"/>
              </a:rPr>
              <a:t>() function calling on onclick of button.</a:t>
            </a:r>
          </a:p>
          <a:p>
            <a:r>
              <a:rPr lang="en-US" sz="2400" b="1" dirty="0">
                <a:latin typeface="Times New Roman" pitchFamily="18" charset="0"/>
                <a:cs typeface="Times New Roman" pitchFamily="18" charset="0"/>
              </a:rPr>
              <a:t>&lt;script</a:t>
            </a:r>
            <a:r>
              <a:rPr lang="en-US" sz="2400" dirty="0">
                <a:latin typeface="Times New Roman" pitchFamily="18" charset="0"/>
                <a:cs typeface="Times New Roman" pitchFamily="18" charset="0"/>
              </a:rPr>
              <a:t> type="text/</a:t>
            </a:r>
            <a:r>
              <a:rPr lang="en-US" sz="2400" dirty="0" err="1">
                <a:latin typeface="Times New Roman" pitchFamily="18" charset="0"/>
                <a:cs typeface="Times New Roman" pitchFamily="18" charset="0"/>
              </a:rPr>
              <a:t>javascript</a:t>
            </a:r>
            <a:r>
              <a:rPr lang="en-US" sz="2400" dirty="0">
                <a:latin typeface="Times New Roman" pitchFamily="18" charset="0"/>
                <a:cs typeface="Times New Roman" pitchFamily="18" charset="0"/>
              </a:rPr>
              <a:t>"</a:t>
            </a:r>
            <a:r>
              <a:rPr lang="en-US" sz="2400" b="1" dirty="0">
                <a:latin typeface="Times New Roman" pitchFamily="18" charset="0"/>
                <a:cs typeface="Times New Roman" pitchFamily="18" charset="0"/>
              </a:rPr>
              <a:t>&gt;</a:t>
            </a:r>
            <a:r>
              <a:rPr lang="en-US" sz="2400" dirty="0">
                <a:latin typeface="Times New Roman" pitchFamily="18" charset="0"/>
                <a:cs typeface="Times New Roman" pitchFamily="18" charset="0"/>
              </a:rPr>
              <a:t>  </a:t>
            </a:r>
          </a:p>
          <a:p>
            <a:r>
              <a:rPr lang="en-US" sz="2400" dirty="0">
                <a:latin typeface="Times New Roman" pitchFamily="18" charset="0"/>
                <a:cs typeface="Times New Roman" pitchFamily="18" charset="0"/>
              </a:rPr>
              <a:t>function </a:t>
            </a:r>
            <a:r>
              <a:rPr lang="en-US" sz="2400" dirty="0" err="1">
                <a:latin typeface="Times New Roman" pitchFamily="18" charset="0"/>
                <a:cs typeface="Times New Roman" pitchFamily="18" charset="0"/>
              </a:rPr>
              <a:t>getcube</a:t>
            </a:r>
            <a:r>
              <a:rPr lang="en-US" sz="2400" dirty="0">
                <a:latin typeface="Times New Roman" pitchFamily="18" charset="0"/>
                <a:cs typeface="Times New Roman" pitchFamily="18" charset="0"/>
              </a:rPr>
              <a:t>(){  </a:t>
            </a:r>
          </a:p>
          <a:p>
            <a:r>
              <a:rPr lang="en-US" sz="2400" dirty="0" err="1">
                <a:latin typeface="Times New Roman" pitchFamily="18" charset="0"/>
                <a:cs typeface="Times New Roman" pitchFamily="18" charset="0"/>
              </a:rPr>
              <a:t>var</a:t>
            </a:r>
            <a:r>
              <a:rPr lang="en-US" sz="2400" dirty="0">
                <a:latin typeface="Times New Roman" pitchFamily="18" charset="0"/>
                <a:cs typeface="Times New Roman" pitchFamily="18" charset="0"/>
              </a:rPr>
              <a:t> number=</a:t>
            </a:r>
            <a:r>
              <a:rPr lang="en-US" sz="2400" dirty="0" err="1">
                <a:latin typeface="Times New Roman" pitchFamily="18" charset="0"/>
                <a:cs typeface="Times New Roman" pitchFamily="18" charset="0"/>
              </a:rPr>
              <a:t>document.getElementById</a:t>
            </a:r>
            <a:r>
              <a:rPr lang="en-US" sz="2400" dirty="0">
                <a:latin typeface="Times New Roman" pitchFamily="18" charset="0"/>
                <a:cs typeface="Times New Roman" pitchFamily="18" charset="0"/>
              </a:rPr>
              <a:t>("number").value;  </a:t>
            </a:r>
          </a:p>
          <a:p>
            <a:r>
              <a:rPr lang="en-US" sz="2400" dirty="0">
                <a:latin typeface="Times New Roman" pitchFamily="18" charset="0"/>
                <a:cs typeface="Times New Roman" pitchFamily="18" charset="0"/>
              </a:rPr>
              <a:t>alert(number*number*number);  </a:t>
            </a:r>
          </a:p>
          <a:p>
            <a:r>
              <a:rPr lang="en-US" sz="2400" dirty="0">
                <a:latin typeface="Times New Roman" pitchFamily="18" charset="0"/>
                <a:cs typeface="Times New Roman" pitchFamily="18" charset="0"/>
              </a:rPr>
              <a:t>}  </a:t>
            </a:r>
          </a:p>
          <a:p>
            <a:r>
              <a:rPr lang="en-US" sz="2400" b="1" dirty="0">
                <a:latin typeface="Times New Roman" pitchFamily="18" charset="0"/>
                <a:cs typeface="Times New Roman" pitchFamily="18" charset="0"/>
              </a:rPr>
              <a:t>&lt;/script&gt;</a:t>
            </a:r>
            <a:r>
              <a:rPr lang="en-US" sz="2400" dirty="0">
                <a:latin typeface="Times New Roman" pitchFamily="18" charset="0"/>
                <a:cs typeface="Times New Roman" pitchFamily="18" charset="0"/>
              </a:rPr>
              <a:t>  </a:t>
            </a:r>
          </a:p>
          <a:p>
            <a:r>
              <a:rPr lang="en-US" sz="2400" b="1" dirty="0">
                <a:latin typeface="Times New Roman" pitchFamily="18" charset="0"/>
                <a:cs typeface="Times New Roman" pitchFamily="18" charset="0"/>
              </a:rPr>
              <a:t>&lt;form&gt;</a:t>
            </a:r>
            <a:r>
              <a:rPr lang="en-US" sz="2400" dirty="0">
                <a:latin typeface="Times New Roman" pitchFamily="18" charset="0"/>
                <a:cs typeface="Times New Roman" pitchFamily="18" charset="0"/>
              </a:rPr>
              <a:t>  </a:t>
            </a:r>
          </a:p>
          <a:p>
            <a:r>
              <a:rPr lang="en-US" sz="2400" dirty="0">
                <a:latin typeface="Times New Roman" pitchFamily="18" charset="0"/>
                <a:cs typeface="Times New Roman" pitchFamily="18" charset="0"/>
              </a:rPr>
              <a:t>Enter No:</a:t>
            </a:r>
            <a:r>
              <a:rPr lang="en-US" sz="2400" b="1" dirty="0">
                <a:latin typeface="Times New Roman" pitchFamily="18" charset="0"/>
                <a:cs typeface="Times New Roman" pitchFamily="18" charset="0"/>
              </a:rPr>
              <a:t>&lt;input</a:t>
            </a:r>
            <a:r>
              <a:rPr lang="en-US" sz="2400" dirty="0">
                <a:latin typeface="Times New Roman" pitchFamily="18" charset="0"/>
                <a:cs typeface="Times New Roman" pitchFamily="18" charset="0"/>
              </a:rPr>
              <a:t> type="text" id="number" name="number"</a:t>
            </a:r>
            <a:r>
              <a:rPr lang="en-US" sz="2400" b="1" dirty="0">
                <a:latin typeface="Times New Roman" pitchFamily="18" charset="0"/>
                <a:cs typeface="Times New Roman" pitchFamily="18" charset="0"/>
              </a:rPr>
              <a:t>/&gt;&lt;</a:t>
            </a:r>
            <a:r>
              <a:rPr lang="en-US" sz="2400" b="1" dirty="0" err="1">
                <a:latin typeface="Times New Roman" pitchFamily="18" charset="0"/>
                <a:cs typeface="Times New Roman" pitchFamily="18" charset="0"/>
              </a:rPr>
              <a:t>br</a:t>
            </a:r>
            <a:r>
              <a:rPr lang="en-US" sz="2400" b="1" dirty="0">
                <a:latin typeface="Times New Roman" pitchFamily="18" charset="0"/>
                <a:cs typeface="Times New Roman" pitchFamily="18" charset="0"/>
              </a:rPr>
              <a:t>/&gt;</a:t>
            </a:r>
            <a:r>
              <a:rPr lang="en-US" sz="2400" dirty="0">
                <a:latin typeface="Times New Roman" pitchFamily="18" charset="0"/>
                <a:cs typeface="Times New Roman" pitchFamily="18" charset="0"/>
              </a:rPr>
              <a:t>  </a:t>
            </a:r>
          </a:p>
          <a:p>
            <a:r>
              <a:rPr lang="en-US" sz="2400" b="1" dirty="0">
                <a:latin typeface="Times New Roman" pitchFamily="18" charset="0"/>
                <a:cs typeface="Times New Roman" pitchFamily="18" charset="0"/>
              </a:rPr>
              <a:t>&lt;input</a:t>
            </a:r>
            <a:r>
              <a:rPr lang="en-US" sz="2400" dirty="0">
                <a:latin typeface="Times New Roman" pitchFamily="18" charset="0"/>
                <a:cs typeface="Times New Roman" pitchFamily="18" charset="0"/>
              </a:rPr>
              <a:t> type="button" value="cube" </a:t>
            </a:r>
            <a:r>
              <a:rPr lang="en-US" sz="2400" dirty="0" err="1">
                <a:latin typeface="Times New Roman" pitchFamily="18" charset="0"/>
                <a:cs typeface="Times New Roman" pitchFamily="18" charset="0"/>
              </a:rPr>
              <a:t>onclick</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getcube</a:t>
            </a:r>
            <a:r>
              <a:rPr lang="en-US" sz="2400" dirty="0">
                <a:latin typeface="Times New Roman" pitchFamily="18" charset="0"/>
                <a:cs typeface="Times New Roman" pitchFamily="18" charset="0"/>
              </a:rPr>
              <a:t>()"</a:t>
            </a:r>
            <a:r>
              <a:rPr lang="en-US" sz="2400" b="1" dirty="0">
                <a:latin typeface="Times New Roman" pitchFamily="18" charset="0"/>
                <a:cs typeface="Times New Roman" pitchFamily="18" charset="0"/>
              </a:rPr>
              <a:t>/&gt;</a:t>
            </a:r>
            <a:r>
              <a:rPr lang="en-US" sz="2400" dirty="0">
                <a:latin typeface="Times New Roman" pitchFamily="18" charset="0"/>
                <a:cs typeface="Times New Roman" pitchFamily="18" charset="0"/>
              </a:rPr>
              <a:t>  </a:t>
            </a:r>
          </a:p>
          <a:p>
            <a:r>
              <a:rPr lang="en-US" sz="2400" b="1" dirty="0">
                <a:latin typeface="Times New Roman" pitchFamily="18" charset="0"/>
                <a:cs typeface="Times New Roman" pitchFamily="18" charset="0"/>
              </a:rPr>
              <a:t>&lt;/form&gt;</a:t>
            </a:r>
            <a:r>
              <a:rPr lang="en-US" sz="2400" dirty="0">
                <a:latin typeface="Times New Roman" pitchFamily="18" charset="0"/>
                <a:cs typeface="Times New Roman" pitchFamily="18" charset="0"/>
              </a:rPr>
              <a:t>  </a:t>
            </a:r>
          </a:p>
          <a:p>
            <a:endParaRPr lang="en-US" sz="2400" dirty="0">
              <a:latin typeface="Times New Roman" pitchFamily="18" charset="0"/>
              <a:cs typeface="Times New Roman" pitchFamily="18" charset="0"/>
            </a:endParaRPr>
          </a:p>
          <a:p>
            <a:endParaRPr lang="en-US" sz="2400" b="1" i="1"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1FFAD8E-CEEC-4C68-A907-2E2E4F760882}" type="datetime1">
              <a:rPr lang="en-US" smtClean="0"/>
              <a:pPr/>
              <a:t>2/23/2025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39762"/>
          </a:xfrm>
        </p:spPr>
        <p:txBody>
          <a:bodyPr>
            <a:noAutofit/>
          </a:bodyPr>
          <a:lstStyle/>
          <a:p>
            <a:r>
              <a:rPr lang="en-US" sz="2800" b="1" dirty="0">
                <a:latin typeface="Times New Roman" pitchFamily="18" charset="0"/>
                <a:cs typeface="Times New Roman" pitchFamily="18" charset="0"/>
              </a:rPr>
              <a:t>DOM: </a:t>
            </a:r>
            <a:r>
              <a:rPr lang="en-US" sz="2800" dirty="0" err="1">
                <a:latin typeface="Times New Roman" pitchFamily="18" charset="0"/>
                <a:cs typeface="Times New Roman" pitchFamily="18" charset="0"/>
                <a:hlinkClick r:id="rId2" action="ppaction://hlinkfile"/>
              </a:rPr>
              <a:t>getElementsByTagName</a:t>
            </a:r>
            <a:endParaRPr lang="en-US" sz="2800" b="1" dirty="0"/>
          </a:p>
        </p:txBody>
      </p:sp>
      <p:sp>
        <p:nvSpPr>
          <p:cNvPr id="3" name="Content Placeholder 2"/>
          <p:cNvSpPr>
            <a:spLocks noGrp="1"/>
          </p:cNvSpPr>
          <p:nvPr>
            <p:ph idx="1"/>
          </p:nvPr>
        </p:nvSpPr>
        <p:spPr>
          <a:xfrm>
            <a:off x="533400" y="990600"/>
            <a:ext cx="8229600" cy="4572000"/>
          </a:xfrm>
        </p:spPr>
        <p:txBody>
          <a:bodyPr>
            <a:noAutofit/>
          </a:bodyPr>
          <a:lstStyle/>
          <a:p>
            <a:r>
              <a:rPr lang="en-US" sz="2000" dirty="0">
                <a:latin typeface="Times New Roman" pitchFamily="18" charset="0"/>
                <a:cs typeface="Times New Roman" pitchFamily="18" charset="0"/>
              </a:rPr>
              <a:t>&lt;html&gt;</a:t>
            </a:r>
          </a:p>
          <a:p>
            <a:r>
              <a:rPr lang="en-US" sz="2000" dirty="0">
                <a:latin typeface="Times New Roman" pitchFamily="18" charset="0"/>
                <a:cs typeface="Times New Roman" pitchFamily="18" charset="0"/>
              </a:rPr>
              <a:t>&lt;body&gt;</a:t>
            </a:r>
          </a:p>
          <a:p>
            <a:r>
              <a:rPr lang="en-US" sz="2000" dirty="0">
                <a:latin typeface="Times New Roman" pitchFamily="18" charset="0"/>
                <a:cs typeface="Times New Roman" pitchFamily="18" charset="0"/>
              </a:rPr>
              <a:t>&lt;p&gt;Hello World!&lt;/p&gt;</a:t>
            </a:r>
          </a:p>
          <a:p>
            <a:r>
              <a:rPr lang="en-US" sz="2000" dirty="0">
                <a:latin typeface="Times New Roman" pitchFamily="18" charset="0"/>
                <a:cs typeface="Times New Roman" pitchFamily="18" charset="0"/>
              </a:rPr>
              <a:t>&lt;p&gt;The DOM is very useful.&lt;/p&gt;</a:t>
            </a:r>
          </a:p>
          <a:p>
            <a:r>
              <a:rPr lang="en-US" sz="2000" dirty="0">
                <a:latin typeface="Times New Roman" pitchFamily="18" charset="0"/>
                <a:cs typeface="Times New Roman" pitchFamily="18" charset="0"/>
              </a:rPr>
              <a:t>&lt;p&gt;This example demonstrates the &lt;b&gt;</a:t>
            </a:r>
            <a:r>
              <a:rPr lang="en-US" sz="2000" dirty="0" err="1">
                <a:latin typeface="Times New Roman" pitchFamily="18" charset="0"/>
                <a:cs typeface="Times New Roman" pitchFamily="18" charset="0"/>
              </a:rPr>
              <a:t>getElementsByTagName</a:t>
            </a:r>
            <a:r>
              <a:rPr lang="en-US" sz="2000" dirty="0">
                <a:latin typeface="Times New Roman" pitchFamily="18" charset="0"/>
                <a:cs typeface="Times New Roman" pitchFamily="18" charset="0"/>
              </a:rPr>
              <a:t>&lt;/b&gt; method&lt;/p&gt;</a:t>
            </a:r>
          </a:p>
          <a:p>
            <a:r>
              <a:rPr lang="en-US" sz="2000" dirty="0">
                <a:latin typeface="Times New Roman" pitchFamily="18" charset="0"/>
                <a:cs typeface="Times New Roman" pitchFamily="18" charset="0"/>
              </a:rPr>
              <a:t>&lt;p id="demo"&gt;&lt;/p&gt;</a:t>
            </a:r>
          </a:p>
          <a:p>
            <a:r>
              <a:rPr lang="en-US" sz="2000" dirty="0">
                <a:latin typeface="Times New Roman" pitchFamily="18" charset="0"/>
                <a:cs typeface="Times New Roman" pitchFamily="18" charset="0"/>
              </a:rPr>
              <a:t>&lt;script&gt;</a:t>
            </a:r>
          </a:p>
          <a:p>
            <a:r>
              <a:rPr lang="en-US" sz="2000" dirty="0" err="1">
                <a:latin typeface="Times New Roman" pitchFamily="18" charset="0"/>
                <a:cs typeface="Times New Roman" pitchFamily="18" charset="0"/>
              </a:rPr>
              <a:t>var</a:t>
            </a:r>
            <a:r>
              <a:rPr lang="en-US" sz="2000" dirty="0">
                <a:latin typeface="Times New Roman" pitchFamily="18" charset="0"/>
                <a:cs typeface="Times New Roman" pitchFamily="18" charset="0"/>
              </a:rPr>
              <a:t> x = </a:t>
            </a:r>
            <a:r>
              <a:rPr lang="en-US" sz="2000" dirty="0" err="1">
                <a:latin typeface="Times New Roman" pitchFamily="18" charset="0"/>
                <a:cs typeface="Times New Roman" pitchFamily="18" charset="0"/>
              </a:rPr>
              <a:t>document.getElementsByTagName</a:t>
            </a:r>
            <a:r>
              <a:rPr lang="en-US" sz="2000" dirty="0">
                <a:latin typeface="Times New Roman" pitchFamily="18" charset="0"/>
                <a:cs typeface="Times New Roman" pitchFamily="18" charset="0"/>
              </a:rPr>
              <a:t>("p");</a:t>
            </a:r>
          </a:p>
          <a:p>
            <a:r>
              <a:rPr lang="en-US" sz="2000" dirty="0" err="1">
                <a:latin typeface="Times New Roman" pitchFamily="18" charset="0"/>
                <a:cs typeface="Times New Roman" pitchFamily="18" charset="0"/>
              </a:rPr>
              <a:t>document.getElementById</a:t>
            </a:r>
            <a:r>
              <a:rPr lang="en-US" sz="2000" dirty="0">
                <a:latin typeface="Times New Roman" pitchFamily="18" charset="0"/>
                <a:cs typeface="Times New Roman" pitchFamily="18" charset="0"/>
              </a:rPr>
              <a:t>("demo").</a:t>
            </a:r>
            <a:r>
              <a:rPr lang="en-US" sz="2000" dirty="0" err="1">
                <a:latin typeface="Times New Roman" pitchFamily="18" charset="0"/>
                <a:cs typeface="Times New Roman" pitchFamily="18" charset="0"/>
              </a:rPr>
              <a:t>innerHTML</a:t>
            </a:r>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'The first paragraph (index 0) is: ' + x[0].</a:t>
            </a:r>
            <a:r>
              <a:rPr lang="en-US" sz="2000" dirty="0" err="1">
                <a:latin typeface="Times New Roman" pitchFamily="18" charset="0"/>
                <a:cs typeface="Times New Roman" pitchFamily="18" charset="0"/>
              </a:rPr>
              <a:t>innerHTML</a:t>
            </a:r>
            <a:r>
              <a:rPr lang="en-US" sz="2000" dirty="0">
                <a:latin typeface="Times New Roman" pitchFamily="18" charset="0"/>
                <a:cs typeface="Times New Roman" pitchFamily="18" charset="0"/>
              </a:rPr>
              <a:t>;</a:t>
            </a:r>
          </a:p>
          <a:p>
            <a:r>
              <a:rPr lang="en-US" sz="2000" dirty="0">
                <a:latin typeface="Times New Roman" pitchFamily="18" charset="0"/>
                <a:cs typeface="Times New Roman" pitchFamily="18" charset="0"/>
              </a:rPr>
              <a:t>&lt;/script&gt;</a:t>
            </a:r>
          </a:p>
          <a:p>
            <a:r>
              <a:rPr lang="en-US" sz="2000" dirty="0">
                <a:latin typeface="Times New Roman" pitchFamily="18" charset="0"/>
                <a:cs typeface="Times New Roman" pitchFamily="18" charset="0"/>
              </a:rPr>
              <a:t>&lt;/body&gt;</a:t>
            </a:r>
          </a:p>
          <a:p>
            <a:r>
              <a:rPr lang="en-US" sz="2000" dirty="0">
                <a:latin typeface="Times New Roman" pitchFamily="18" charset="0"/>
                <a:cs typeface="Times New Roman" pitchFamily="18" charset="0"/>
              </a:rPr>
              <a:t>&lt;/html&gt;</a:t>
            </a:r>
          </a:p>
          <a:p>
            <a:endParaRPr lang="en-US"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1FFAD8E-CEEC-4C68-A907-2E2E4F760882}" type="datetime1">
              <a:rPr lang="en-US" smtClean="0"/>
              <a:pPr/>
              <a:t>2/23/2025</a:t>
            </a:fld>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639762"/>
          </a:xfrm>
        </p:spPr>
        <p:txBody>
          <a:bodyPr>
            <a:noAutofit/>
          </a:bodyPr>
          <a:lstStyle/>
          <a:p>
            <a:r>
              <a:rPr lang="en-US" sz="2800" b="1" dirty="0">
                <a:latin typeface="Times New Roman" pitchFamily="18" charset="0"/>
                <a:cs typeface="Times New Roman" pitchFamily="18" charset="0"/>
              </a:rPr>
              <a:t>DOM: Document Object Model</a:t>
            </a:r>
            <a:endParaRPr lang="en-US" sz="2800" b="1" dirty="0"/>
          </a:p>
        </p:txBody>
      </p:sp>
      <p:sp>
        <p:nvSpPr>
          <p:cNvPr id="3" name="Content Placeholder 2"/>
          <p:cNvSpPr>
            <a:spLocks noGrp="1"/>
          </p:cNvSpPr>
          <p:nvPr>
            <p:ph idx="1"/>
          </p:nvPr>
        </p:nvSpPr>
        <p:spPr>
          <a:xfrm>
            <a:off x="533400" y="1371600"/>
            <a:ext cx="8229600" cy="2667000"/>
          </a:xfrm>
        </p:spPr>
        <p:txBody>
          <a:bodyPr>
            <a:normAutofit/>
          </a:bodyPr>
          <a:lstStyle/>
          <a:p>
            <a:r>
              <a:rPr lang="en-US" sz="2400" dirty="0">
                <a:latin typeface="Times New Roman" pitchFamily="18" charset="0"/>
                <a:cs typeface="Times New Roman" pitchFamily="18" charset="0"/>
              </a:rPr>
              <a:t> Write a javascript to display sum of 2 elements. Make use of appropriate DOM METHOD.</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hlinkClick r:id="rId2" action="ppaction://hlinkfile"/>
              </a:rPr>
              <a:t>program</a:t>
            </a:r>
            <a:endParaRPr lang="en-US" sz="2400" dirty="0">
              <a:latin typeface="Times New Roman" pitchFamily="18" charset="0"/>
              <a:cs typeface="Times New Roman" pitchFamily="18" charset="0"/>
            </a:endParaRPr>
          </a:p>
          <a:p>
            <a:endParaRPr lang="en-US" sz="2400" b="1" i="1" dirty="0">
              <a:latin typeface="Times New Roman" pitchFamily="18" charset="0"/>
              <a:cs typeface="Times New Roman" pitchFamily="18" charset="0"/>
            </a:endParaRPr>
          </a:p>
          <a:p>
            <a:r>
              <a:rPr lang="en-US" sz="2400" dirty="0">
                <a:latin typeface="Times New Roman" pitchFamily="18" charset="0"/>
                <a:cs typeface="Times New Roman" pitchFamily="18" charset="0"/>
                <a:hlinkClick r:id="rId3" action="ppaction://hlinkfile"/>
              </a:rPr>
              <a:t>output</a:t>
            </a:r>
            <a:endParaRPr lang="en-US" sz="2400" dirty="0">
              <a:latin typeface="Times New Roman" pitchFamily="18" charset="0"/>
              <a:cs typeface="Times New Roman" pitchFamily="18" charset="0"/>
            </a:endParaRPr>
          </a:p>
          <a:p>
            <a:endParaRPr lang="en-US" sz="2400" b="1" i="1" dirty="0">
              <a:latin typeface="Times New Roman" pitchFamily="18" charset="0"/>
              <a:cs typeface="Times New Roman" pitchFamily="18" charset="0"/>
            </a:endParaRPr>
          </a:p>
          <a:p>
            <a:endParaRPr lang="en-US" sz="2400" b="1" i="1"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1FFAD8E-CEEC-4C68-A907-2E2E4F760882}" type="datetime1">
              <a:rPr lang="en-US" smtClean="0"/>
              <a:pPr/>
              <a:t>2/23/2025</a:t>
            </a:fld>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639762"/>
          </a:xfrm>
        </p:spPr>
        <p:txBody>
          <a:bodyPr>
            <a:noAutofit/>
          </a:bodyPr>
          <a:lstStyle/>
          <a:p>
            <a:r>
              <a:rPr lang="en-US" sz="2800" b="1" dirty="0">
                <a:latin typeface="Times New Roman" pitchFamily="18" charset="0"/>
                <a:cs typeface="Times New Roman" pitchFamily="18" charset="0"/>
              </a:rPr>
              <a:t>Manipulating DOM</a:t>
            </a:r>
            <a:endParaRPr lang="en-US" sz="2800" b="1" dirty="0"/>
          </a:p>
        </p:txBody>
      </p:sp>
      <p:sp>
        <p:nvSpPr>
          <p:cNvPr id="3" name="Content Placeholder 2"/>
          <p:cNvSpPr>
            <a:spLocks noGrp="1"/>
          </p:cNvSpPr>
          <p:nvPr>
            <p:ph idx="1"/>
          </p:nvPr>
        </p:nvSpPr>
        <p:spPr>
          <a:xfrm>
            <a:off x="533400" y="1447800"/>
            <a:ext cx="8229600" cy="4267200"/>
          </a:xfrm>
        </p:spPr>
        <p:txBody>
          <a:bodyPr>
            <a:normAutofit/>
          </a:bodyPr>
          <a:lstStyle/>
          <a:p>
            <a:endParaRPr lang="en-US" sz="2400" b="1" dirty="0">
              <a:latin typeface="Times New Roman" pitchFamily="18" charset="0"/>
              <a:cs typeface="Times New Roman" pitchFamily="18" charset="0"/>
            </a:endParaRPr>
          </a:p>
          <a:p>
            <a:r>
              <a:rPr lang="en-US" sz="2400" b="1" dirty="0">
                <a:latin typeface="Times New Roman" pitchFamily="18" charset="0"/>
                <a:cs typeface="Times New Roman" pitchFamily="18" charset="0"/>
              </a:rPr>
              <a:t>Create Elements</a:t>
            </a:r>
          </a:p>
          <a:p>
            <a:pPr lvl="1"/>
            <a:r>
              <a:rPr lang="en-US" sz="2000" dirty="0">
                <a:latin typeface="Times New Roman" pitchFamily="18" charset="0"/>
                <a:cs typeface="Times New Roman" pitchFamily="18" charset="0"/>
              </a:rPr>
              <a:t>Create new HTML element</a:t>
            </a:r>
          </a:p>
          <a:p>
            <a:r>
              <a:rPr lang="en-US" sz="2400" b="1" dirty="0">
                <a:latin typeface="Times New Roman" pitchFamily="18" charset="0"/>
                <a:cs typeface="Times New Roman" pitchFamily="18" charset="0"/>
              </a:rPr>
              <a:t>Remove the Element</a:t>
            </a:r>
          </a:p>
          <a:p>
            <a:pPr lvl="1"/>
            <a:r>
              <a:rPr lang="en-US" sz="2000" dirty="0">
                <a:latin typeface="Times New Roman" pitchFamily="18" charset="0"/>
                <a:cs typeface="Times New Roman" pitchFamily="18" charset="0"/>
              </a:rPr>
              <a:t>Use </a:t>
            </a:r>
            <a:r>
              <a:rPr lang="en-US" sz="2000" dirty="0" err="1">
                <a:solidFill>
                  <a:srgbClr val="FF0000"/>
                </a:solidFill>
                <a:latin typeface="Times New Roman" pitchFamily="18" charset="0"/>
                <a:cs typeface="Times New Roman" pitchFamily="18" charset="0"/>
              </a:rPr>
              <a:t>removeChild</a:t>
            </a:r>
            <a:r>
              <a:rPr lang="en-US" sz="2000" dirty="0">
                <a:latin typeface="Times New Roman" pitchFamily="18" charset="0"/>
                <a:cs typeface="Times New Roman" pitchFamily="18" charset="0"/>
              </a:rPr>
              <a:t> method</a:t>
            </a:r>
          </a:p>
          <a:p>
            <a:r>
              <a:rPr lang="en-US" sz="2400" b="1" dirty="0">
                <a:latin typeface="Times New Roman" pitchFamily="18" charset="0"/>
                <a:cs typeface="Times New Roman" pitchFamily="18" charset="0"/>
              </a:rPr>
              <a:t>Appending a child node</a:t>
            </a:r>
          </a:p>
          <a:p>
            <a:pPr lvl="1"/>
            <a:r>
              <a:rPr lang="en-US" sz="2000" dirty="0">
                <a:latin typeface="Times New Roman" pitchFamily="18" charset="0"/>
                <a:cs typeface="Times New Roman" pitchFamily="18" charset="0"/>
              </a:rPr>
              <a:t>Add a child node</a:t>
            </a:r>
          </a:p>
          <a:p>
            <a:r>
              <a:rPr lang="en-US" sz="2400" b="1" dirty="0">
                <a:latin typeface="Times New Roman" pitchFamily="18" charset="0"/>
                <a:cs typeface="Times New Roman" pitchFamily="18" charset="0"/>
              </a:rPr>
              <a:t>Modification of child node</a:t>
            </a:r>
          </a:p>
          <a:p>
            <a:endParaRPr lang="en-US" sz="2400" b="1" dirty="0">
              <a:latin typeface="Times New Roman" pitchFamily="18" charset="0"/>
              <a:cs typeface="Times New Roman" pitchFamily="18" charset="0"/>
            </a:endParaRPr>
          </a:p>
          <a:p>
            <a:endParaRPr lang="en-US" sz="2400" b="1" dirty="0">
              <a:latin typeface="Times New Roman" pitchFamily="18" charset="0"/>
              <a:cs typeface="Times New Roman" pitchFamily="18" charset="0"/>
            </a:endParaRPr>
          </a:p>
          <a:p>
            <a:endParaRPr lang="en-US" sz="2400" b="1" i="1"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1FFAD8E-CEEC-4C68-A907-2E2E4F760882}" type="datetime1">
              <a:rPr lang="en-US" smtClean="0"/>
              <a:pPr/>
              <a:t>2/23/2025</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610600" cy="685800"/>
          </a:xfrm>
        </p:spPr>
        <p:txBody>
          <a:bodyPr>
            <a:noAutofit/>
          </a:bodyPr>
          <a:lstStyle/>
          <a:p>
            <a:r>
              <a:rPr lang="en-US" sz="2800" b="1" dirty="0">
                <a:latin typeface="Times New Roman" pitchFamily="18" charset="0"/>
                <a:cs typeface="Times New Roman" pitchFamily="18" charset="0"/>
              </a:rPr>
              <a:t>Using JS in an HTML (Embedded, External)</a:t>
            </a:r>
            <a:br>
              <a:rPr lang="en-US" sz="2800" b="1" dirty="0">
                <a:latin typeface="Times New Roman" pitchFamily="18" charset="0"/>
                <a:cs typeface="Times New Roman" pitchFamily="18" charset="0"/>
              </a:rPr>
            </a:br>
            <a:r>
              <a:rPr lang="en-US" sz="2800" b="1" dirty="0" err="1">
                <a:latin typeface="Times New Roman" pitchFamily="18" charset="0"/>
                <a:cs typeface="Times New Roman" pitchFamily="18" charset="0"/>
                <a:hlinkClick r:id="rId2" action="ppaction://hlinkfile"/>
              </a:rPr>
              <a:t>eg</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304800" y="1143000"/>
            <a:ext cx="8229600" cy="5105400"/>
          </a:xfrm>
        </p:spPr>
        <p:txBody>
          <a:bodyPr>
            <a:noAutofit/>
          </a:bodyPr>
          <a:lstStyle/>
          <a:p>
            <a:pPr lvl="1" algn="just">
              <a:buFont typeface="Arial" pitchFamily="34" charset="0"/>
              <a:buChar char="•"/>
            </a:pPr>
            <a:r>
              <a:rPr lang="en-US" sz="2400" b="1" dirty="0">
                <a:latin typeface="Times New Roman" pitchFamily="18" charset="0"/>
                <a:cs typeface="Times New Roman" pitchFamily="18" charset="0"/>
              </a:rPr>
              <a:t>External Script</a:t>
            </a:r>
          </a:p>
          <a:p>
            <a:pPr lvl="1" algn="just">
              <a:buFont typeface="Arial" pitchFamily="34" charset="0"/>
              <a:buChar char="•"/>
            </a:pPr>
            <a:endParaRPr lang="en-US" sz="2400"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A15FEE45-9CBB-46DC-B4A6-BECA0D84EF23}" type="datetime1">
              <a:rPr lang="en-US" smtClean="0"/>
              <a:pPr/>
              <a:t>2/23/2025</a:t>
            </a:fld>
            <a:endParaRPr lang="en-US"/>
          </a:p>
        </p:txBody>
      </p:sp>
      <p:sp>
        <p:nvSpPr>
          <p:cNvPr id="5" name="Rectangle 4"/>
          <p:cNvSpPr/>
          <p:nvPr/>
        </p:nvSpPr>
        <p:spPr>
          <a:xfrm>
            <a:off x="533400" y="1828800"/>
            <a:ext cx="7543800" cy="1631216"/>
          </a:xfrm>
          <a:prstGeom prst="rect">
            <a:avLst/>
          </a:prstGeom>
        </p:spPr>
        <p:txBody>
          <a:bodyPr wrap="square">
            <a:spAutoFit/>
          </a:bodyPr>
          <a:lstStyle/>
          <a:p>
            <a:pPr>
              <a:buFont typeface="Arial" pitchFamily="34" charset="0"/>
              <a:buChar char="•"/>
            </a:pPr>
            <a:r>
              <a:rPr lang="en-US" sz="2000" dirty="0">
                <a:latin typeface="Times New Roman" pitchFamily="18" charset="0"/>
                <a:cs typeface="Times New Roman" pitchFamily="18" charset="0"/>
              </a:rPr>
              <a:t> Place &lt;script&gt; code in separate file.</a:t>
            </a:r>
          </a:p>
          <a:p>
            <a:pPr>
              <a:buFont typeface="Arial" pitchFamily="34" charset="0"/>
              <a:buChar char="•"/>
            </a:pPr>
            <a:endParaRPr lang="en-US" sz="2000" dirty="0">
              <a:latin typeface="Times New Roman" pitchFamily="18" charset="0"/>
              <a:cs typeface="Times New Roman" pitchFamily="18" charset="0"/>
            </a:endParaRPr>
          </a:p>
          <a:p>
            <a:pPr>
              <a:buFont typeface="Arial" pitchFamily="34" charset="0"/>
              <a:buChar char="•"/>
            </a:pPr>
            <a:r>
              <a:rPr lang="en-US" sz="2000" dirty="0">
                <a:latin typeface="Times New Roman" pitchFamily="18" charset="0"/>
                <a:cs typeface="Times New Roman" pitchFamily="18" charset="0"/>
              </a:rPr>
              <a:t> Same script on several pages.</a:t>
            </a:r>
          </a:p>
          <a:p>
            <a:pPr>
              <a:buFont typeface="Arial" pitchFamily="34" charset="0"/>
              <a:buChar char="•"/>
            </a:pPr>
            <a:endParaRPr lang="en-US" sz="2000" dirty="0">
              <a:latin typeface="Times New Roman" pitchFamily="18" charset="0"/>
              <a:cs typeface="Times New Roman" pitchFamily="18" charset="0"/>
            </a:endParaRPr>
          </a:p>
          <a:p>
            <a:pPr>
              <a:buFont typeface="Arial" pitchFamily="34" charset="0"/>
              <a:buChar char="•"/>
            </a:pPr>
            <a:r>
              <a:rPr lang="en-US" sz="2000" dirty="0">
                <a:latin typeface="Times New Roman" pitchFamily="18" charset="0"/>
                <a:cs typeface="Times New Roman" pitchFamily="18" charset="0"/>
              </a:rPr>
              <a:t> Save file with </a:t>
            </a:r>
            <a:r>
              <a:rPr lang="en-US" sz="2000" b="1" dirty="0">
                <a:solidFill>
                  <a:srgbClr val="FF0000"/>
                </a:solidFill>
                <a:latin typeface="Times New Roman" pitchFamily="18" charset="0"/>
                <a:cs typeface="Times New Roman" pitchFamily="18" charset="0"/>
              </a:rPr>
              <a:t>.</a:t>
            </a:r>
            <a:r>
              <a:rPr lang="en-US" sz="2000" b="1" dirty="0" err="1">
                <a:solidFill>
                  <a:srgbClr val="FF0000"/>
                </a:solidFill>
                <a:latin typeface="Times New Roman" pitchFamily="18" charset="0"/>
                <a:cs typeface="Times New Roman" pitchFamily="18" charset="0"/>
              </a:rPr>
              <a:t>js</a:t>
            </a:r>
            <a:r>
              <a:rPr lang="en-US" sz="2000" b="1" dirty="0">
                <a:solidFill>
                  <a:srgbClr val="FF0000"/>
                </a:solidFill>
                <a:latin typeface="Times New Roman" pitchFamily="18" charset="0"/>
                <a:cs typeface="Times New Roman" pitchFamily="18" charset="0"/>
              </a:rPr>
              <a:t> </a:t>
            </a:r>
            <a:r>
              <a:rPr lang="en-US" sz="2000" dirty="0">
                <a:latin typeface="Times New Roman" pitchFamily="18" charset="0"/>
                <a:cs typeface="Times New Roman" pitchFamily="18" charset="0"/>
              </a:rPr>
              <a:t>extension.</a:t>
            </a:r>
          </a:p>
        </p:txBody>
      </p:sp>
      <p:sp>
        <p:nvSpPr>
          <p:cNvPr id="6" name="Rectangle 5"/>
          <p:cNvSpPr/>
          <p:nvPr/>
        </p:nvSpPr>
        <p:spPr>
          <a:xfrm>
            <a:off x="609600" y="3657600"/>
            <a:ext cx="7391400" cy="2554545"/>
          </a:xfrm>
          <a:prstGeom prst="rect">
            <a:avLst/>
          </a:prstGeom>
        </p:spPr>
        <p:txBody>
          <a:bodyPr wrap="square">
            <a:spAutoFit/>
          </a:bodyPr>
          <a:lstStyle/>
          <a:p>
            <a:pPr>
              <a:buFont typeface="Arial" pitchFamily="34" charset="0"/>
              <a:buChar char="•"/>
            </a:pPr>
            <a:r>
              <a:rPr lang="en-US" sz="2000" dirty="0">
                <a:solidFill>
                  <a:srgbClr val="FF0000"/>
                </a:solidFill>
                <a:latin typeface="Times New Roman" pitchFamily="18" charset="0"/>
                <a:cs typeface="Times New Roman" pitchFamily="18" charset="0"/>
              </a:rPr>
              <a:t>Syntax</a:t>
            </a:r>
            <a:endParaRPr lang="en-US" sz="2000" dirty="0">
              <a:latin typeface="Times New Roman" pitchFamily="18" charset="0"/>
              <a:cs typeface="Times New Roman" pitchFamily="18" charset="0"/>
            </a:endParaRPr>
          </a:p>
          <a:p>
            <a:pPr>
              <a:buFont typeface="Arial" pitchFamily="34" charset="0"/>
              <a:buChar char="•"/>
            </a:pPr>
            <a:r>
              <a:rPr lang="en-US" sz="2000" dirty="0">
                <a:latin typeface="Times New Roman" pitchFamily="18" charset="0"/>
                <a:cs typeface="Times New Roman" pitchFamily="18" charset="0"/>
              </a:rPr>
              <a:t>&lt;html&gt;</a:t>
            </a:r>
          </a:p>
          <a:p>
            <a:pPr>
              <a:buFont typeface="Arial" pitchFamily="34" charset="0"/>
              <a:buChar char="•"/>
            </a:pPr>
            <a:r>
              <a:rPr lang="en-US" sz="2000" dirty="0">
                <a:latin typeface="Times New Roman" pitchFamily="18" charset="0"/>
                <a:cs typeface="Times New Roman" pitchFamily="18" charset="0"/>
              </a:rPr>
              <a:t>&lt;head&gt;</a:t>
            </a:r>
          </a:p>
          <a:p>
            <a:pPr>
              <a:buFont typeface="Arial" pitchFamily="34" charset="0"/>
              <a:buChar char="•"/>
            </a:pPr>
            <a:r>
              <a:rPr lang="en-US" sz="2000" dirty="0">
                <a:latin typeface="Times New Roman" pitchFamily="18" charset="0"/>
                <a:cs typeface="Times New Roman" pitchFamily="18" charset="0"/>
              </a:rPr>
              <a:t>&lt;/head&gt;</a:t>
            </a:r>
          </a:p>
          <a:p>
            <a:pPr>
              <a:buFont typeface="Arial" pitchFamily="34" charset="0"/>
              <a:buChar char="•"/>
            </a:pPr>
            <a:r>
              <a:rPr lang="en-US" sz="2000" dirty="0">
                <a:latin typeface="Times New Roman" pitchFamily="18" charset="0"/>
                <a:cs typeface="Times New Roman" pitchFamily="18" charset="0"/>
              </a:rPr>
              <a:t>&lt;body&gt;</a:t>
            </a:r>
          </a:p>
          <a:p>
            <a:pPr>
              <a:buFont typeface="Arial" pitchFamily="34" charset="0"/>
              <a:buChar char="•"/>
            </a:pPr>
            <a:r>
              <a:rPr lang="en-US" sz="2000" dirty="0">
                <a:latin typeface="Times New Roman" pitchFamily="18" charset="0"/>
                <a:cs typeface="Times New Roman" pitchFamily="18" charset="0"/>
              </a:rPr>
              <a:t>&lt;script </a:t>
            </a:r>
            <a:r>
              <a:rPr lang="en-US" sz="2000" dirty="0" err="1">
                <a:latin typeface="Times New Roman" pitchFamily="18" charset="0"/>
                <a:cs typeface="Times New Roman" pitchFamily="18" charset="0"/>
              </a:rPr>
              <a:t>src</a:t>
            </a:r>
            <a:r>
              <a:rPr lang="en-US" sz="2000" dirty="0">
                <a:latin typeface="Times New Roman" pitchFamily="18" charset="0"/>
                <a:cs typeface="Times New Roman" pitchFamily="18" charset="0"/>
              </a:rPr>
              <a:t>=“myscript.js”&gt;&lt;/script&gt;</a:t>
            </a:r>
          </a:p>
          <a:p>
            <a:pPr>
              <a:buFont typeface="Arial" pitchFamily="34" charset="0"/>
              <a:buChar char="•"/>
            </a:pPr>
            <a:r>
              <a:rPr lang="en-US" sz="2000" dirty="0">
                <a:latin typeface="Times New Roman" pitchFamily="18" charset="0"/>
                <a:cs typeface="Times New Roman" pitchFamily="18" charset="0"/>
              </a:rPr>
              <a:t>&lt;/body&gt;</a:t>
            </a:r>
          </a:p>
          <a:p>
            <a:pPr>
              <a:buFont typeface="Arial" pitchFamily="34" charset="0"/>
              <a:buChar char="•"/>
            </a:pPr>
            <a:r>
              <a:rPr lang="en-US" sz="2000" dirty="0">
                <a:latin typeface="Times New Roman" pitchFamily="18" charset="0"/>
                <a:cs typeface="Times New Roman" pitchFamily="18" charset="0"/>
              </a:rPr>
              <a:t>&lt;/html&gt;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639762"/>
          </a:xfrm>
        </p:spPr>
        <p:txBody>
          <a:bodyPr>
            <a:noAutofit/>
          </a:bodyPr>
          <a:lstStyle/>
          <a:p>
            <a:r>
              <a:rPr lang="en-US" sz="2800" b="1" dirty="0">
                <a:latin typeface="Times New Roman" pitchFamily="18" charset="0"/>
                <a:cs typeface="Times New Roman" pitchFamily="18" charset="0"/>
              </a:rPr>
              <a:t>Manipulating DOM</a:t>
            </a:r>
            <a:endParaRPr lang="en-US" sz="2800" b="1" dirty="0"/>
          </a:p>
        </p:txBody>
      </p:sp>
      <p:sp>
        <p:nvSpPr>
          <p:cNvPr id="3" name="Content Placeholder 2"/>
          <p:cNvSpPr>
            <a:spLocks noGrp="1"/>
          </p:cNvSpPr>
          <p:nvPr>
            <p:ph idx="1"/>
          </p:nvPr>
        </p:nvSpPr>
        <p:spPr>
          <a:xfrm>
            <a:off x="533400" y="990600"/>
            <a:ext cx="8229600" cy="4724400"/>
          </a:xfrm>
        </p:spPr>
        <p:txBody>
          <a:bodyPr>
            <a:normAutofit lnSpcReduction="10000"/>
          </a:bodyPr>
          <a:lstStyle/>
          <a:p>
            <a:endParaRPr lang="en-US" sz="2400" b="1" dirty="0">
              <a:latin typeface="Times New Roman" pitchFamily="18" charset="0"/>
              <a:cs typeface="Times New Roman" pitchFamily="18" charset="0"/>
            </a:endParaRPr>
          </a:p>
          <a:p>
            <a:r>
              <a:rPr lang="en-US" sz="2400" b="1" dirty="0">
                <a:latin typeface="Times New Roman" pitchFamily="18" charset="0"/>
                <a:cs typeface="Times New Roman" pitchFamily="18" charset="0"/>
              </a:rPr>
              <a:t>Create Elements</a:t>
            </a:r>
          </a:p>
          <a:p>
            <a:pPr lvl="1"/>
            <a:r>
              <a:rPr lang="en-US" sz="2000" dirty="0">
                <a:latin typeface="Times New Roman" pitchFamily="18" charset="0"/>
                <a:cs typeface="Times New Roman" pitchFamily="18" charset="0"/>
              </a:rPr>
              <a:t>Create new HTML element</a:t>
            </a:r>
          </a:p>
          <a:p>
            <a:endParaRPr lang="en-US" sz="2400" b="1" i="1" dirty="0">
              <a:latin typeface="Times New Roman" pitchFamily="18" charset="0"/>
              <a:cs typeface="Times New Roman" pitchFamily="18" charset="0"/>
            </a:endParaRPr>
          </a:p>
          <a:p>
            <a:r>
              <a:rPr lang="en-US" sz="2400" dirty="0">
                <a:latin typeface="Times New Roman" pitchFamily="18" charset="0"/>
                <a:cs typeface="Times New Roman" pitchFamily="18" charset="0"/>
                <a:hlinkClick r:id="rId2" action="ppaction://hlinkfile"/>
              </a:rPr>
              <a:t>Program</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hlinkClick r:id="rId3" action="ppaction://hlinkfile"/>
              </a:rPr>
              <a:t>Output</a:t>
            </a: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Add caption for the element</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hlinkClick r:id="rId4" action="ppaction://hlinkfile"/>
              </a:rPr>
              <a:t>Program</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hlinkClick r:id="rId5" action="ppaction://hlinkfile"/>
              </a:rPr>
              <a:t>Output</a:t>
            </a: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1FFAD8E-CEEC-4C68-A907-2E2E4F760882}" type="datetime1">
              <a:rPr lang="en-US" smtClean="0"/>
              <a:pPr/>
              <a:t>2/23/2025</a:t>
            </a:fld>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39762"/>
          </a:xfrm>
        </p:spPr>
        <p:txBody>
          <a:bodyPr>
            <a:noAutofit/>
          </a:bodyPr>
          <a:lstStyle/>
          <a:p>
            <a:r>
              <a:rPr lang="en-US" sz="2800" b="1" dirty="0">
                <a:latin typeface="Times New Roman" pitchFamily="18" charset="0"/>
                <a:cs typeface="Times New Roman" pitchFamily="18" charset="0"/>
              </a:rPr>
              <a:t>Manipulating DOM</a:t>
            </a:r>
            <a:endParaRPr lang="en-US" sz="2800" b="1" dirty="0"/>
          </a:p>
        </p:txBody>
      </p:sp>
      <p:sp>
        <p:nvSpPr>
          <p:cNvPr id="3" name="Content Placeholder 2"/>
          <p:cNvSpPr>
            <a:spLocks noGrp="1"/>
          </p:cNvSpPr>
          <p:nvPr>
            <p:ph idx="1"/>
          </p:nvPr>
        </p:nvSpPr>
        <p:spPr>
          <a:xfrm>
            <a:off x="533400" y="990600"/>
            <a:ext cx="8229600" cy="4724400"/>
          </a:xfrm>
        </p:spPr>
        <p:txBody>
          <a:bodyPr>
            <a:normAutofit/>
          </a:bodyPr>
          <a:lstStyle/>
          <a:p>
            <a:endParaRPr lang="en-US" sz="2400" b="1" dirty="0">
              <a:latin typeface="Times New Roman" pitchFamily="18" charset="0"/>
              <a:cs typeface="Times New Roman" pitchFamily="18" charset="0"/>
            </a:endParaRPr>
          </a:p>
          <a:p>
            <a:r>
              <a:rPr lang="en-US" sz="2400" b="1" dirty="0">
                <a:latin typeface="Times New Roman" pitchFamily="18" charset="0"/>
                <a:cs typeface="Times New Roman" pitchFamily="18" charset="0"/>
              </a:rPr>
              <a:t>Remove the Element</a:t>
            </a:r>
          </a:p>
          <a:p>
            <a:endParaRPr lang="en-US" sz="2400" b="1" i="1" dirty="0">
              <a:latin typeface="Times New Roman" pitchFamily="18" charset="0"/>
              <a:cs typeface="Times New Roman" pitchFamily="18" charset="0"/>
            </a:endParaRPr>
          </a:p>
          <a:p>
            <a:r>
              <a:rPr lang="en-US" sz="2400" dirty="0">
                <a:latin typeface="Times New Roman" pitchFamily="18" charset="0"/>
                <a:cs typeface="Times New Roman" pitchFamily="18" charset="0"/>
                <a:hlinkClick r:id="rId2" action="ppaction://hlinkfile"/>
              </a:rPr>
              <a:t>Program</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hlinkClick r:id="rId3" action="ppaction://hlinkfile"/>
              </a:rPr>
              <a:t>Output</a:t>
            </a: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Appending a child node</a:t>
            </a:r>
          </a:p>
          <a:p>
            <a:r>
              <a:rPr lang="en-US" sz="2400" dirty="0">
                <a:latin typeface="Times New Roman" pitchFamily="18" charset="0"/>
                <a:cs typeface="Times New Roman" pitchFamily="18" charset="0"/>
                <a:hlinkClick r:id="rId4" action="ppaction://hlinkfile"/>
              </a:rPr>
              <a:t>Program</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hlinkClick r:id="rId5" action="ppaction://hlinkfile"/>
              </a:rPr>
              <a:t>Output</a:t>
            </a: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1FFAD8E-CEEC-4C68-A907-2E2E4F760882}" type="datetime1">
              <a:rPr lang="en-US" smtClean="0"/>
              <a:pPr/>
              <a:t>2/23/2025</a:t>
            </a:fld>
            <a:endParaRPr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39762"/>
          </a:xfrm>
        </p:spPr>
        <p:txBody>
          <a:bodyPr>
            <a:noAutofit/>
          </a:bodyPr>
          <a:lstStyle/>
          <a:p>
            <a:r>
              <a:rPr lang="en-US" sz="2800" b="1" dirty="0">
                <a:latin typeface="Times New Roman" pitchFamily="18" charset="0"/>
                <a:cs typeface="Times New Roman" pitchFamily="18" charset="0"/>
              </a:rPr>
              <a:t>Manipulating DOM</a:t>
            </a:r>
            <a:endParaRPr lang="en-US" sz="2800" b="1" dirty="0"/>
          </a:p>
        </p:txBody>
      </p:sp>
      <p:sp>
        <p:nvSpPr>
          <p:cNvPr id="3" name="Content Placeholder 2"/>
          <p:cNvSpPr>
            <a:spLocks noGrp="1"/>
          </p:cNvSpPr>
          <p:nvPr>
            <p:ph idx="1"/>
          </p:nvPr>
        </p:nvSpPr>
        <p:spPr>
          <a:xfrm>
            <a:off x="533400" y="1447800"/>
            <a:ext cx="8229600" cy="4267200"/>
          </a:xfrm>
        </p:spPr>
        <p:txBody>
          <a:bodyPr>
            <a:normAutofit/>
          </a:bodyPr>
          <a:lstStyle/>
          <a:p>
            <a:endParaRPr lang="en-US" sz="2400" b="1" dirty="0">
              <a:latin typeface="Times New Roman" pitchFamily="18" charset="0"/>
              <a:cs typeface="Times New Roman" pitchFamily="18" charset="0"/>
            </a:endParaRPr>
          </a:p>
          <a:p>
            <a:endParaRPr lang="en-US" sz="2400" b="1" dirty="0">
              <a:latin typeface="Times New Roman" pitchFamily="18" charset="0"/>
              <a:cs typeface="Times New Roman" pitchFamily="18" charset="0"/>
            </a:endParaRPr>
          </a:p>
          <a:p>
            <a:r>
              <a:rPr lang="en-US" sz="2400" b="1" dirty="0">
                <a:latin typeface="Times New Roman" pitchFamily="18" charset="0"/>
                <a:cs typeface="Times New Roman" pitchFamily="18" charset="0"/>
              </a:rPr>
              <a:t>Replace the Element</a:t>
            </a:r>
          </a:p>
          <a:p>
            <a:endParaRPr lang="en-US" sz="2400" b="1" i="1" dirty="0">
              <a:latin typeface="Times New Roman" pitchFamily="18" charset="0"/>
              <a:cs typeface="Times New Roman" pitchFamily="18" charset="0"/>
            </a:endParaRPr>
          </a:p>
          <a:p>
            <a:r>
              <a:rPr lang="en-US" sz="2400" dirty="0">
                <a:latin typeface="Times New Roman" pitchFamily="18" charset="0"/>
                <a:cs typeface="Times New Roman" pitchFamily="18" charset="0"/>
                <a:hlinkClick r:id="rId2" action="ppaction://hlinkfile"/>
              </a:rPr>
              <a:t>Program</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hlinkClick r:id="rId3" action="ppaction://hlinkfile"/>
              </a:rPr>
              <a:t>Output</a:t>
            </a: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1FFAD8E-CEEC-4C68-A907-2E2E4F760882}" type="datetime1">
              <a:rPr lang="en-US" smtClean="0"/>
              <a:pPr/>
              <a:t>2/23/2025</a:t>
            </a:fld>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685800"/>
          </a:xfrm>
        </p:spPr>
        <p:txBody>
          <a:bodyPr>
            <a:normAutofit/>
          </a:bodyPr>
          <a:lstStyle/>
          <a:p>
            <a:r>
              <a:rPr lang="en-US" sz="2800" b="1" dirty="0">
                <a:latin typeface="Times New Roman" pitchFamily="18" charset="0"/>
                <a:cs typeface="Times New Roman" pitchFamily="18" charset="0"/>
              </a:rPr>
              <a:t>Contents</a:t>
            </a:r>
          </a:p>
        </p:txBody>
      </p:sp>
      <p:sp>
        <p:nvSpPr>
          <p:cNvPr id="3" name="Content Placeholder 2"/>
          <p:cNvSpPr>
            <a:spLocks noGrp="1"/>
          </p:cNvSpPr>
          <p:nvPr>
            <p:ph idx="1"/>
          </p:nvPr>
        </p:nvSpPr>
        <p:spPr>
          <a:xfrm>
            <a:off x="457200" y="990600"/>
            <a:ext cx="8229600" cy="5365750"/>
          </a:xfrm>
        </p:spPr>
        <p:txBody>
          <a:bodyPr>
            <a:noAutofit/>
          </a:bodyPr>
          <a:lstStyle/>
          <a:p>
            <a:pPr algn="just"/>
            <a:r>
              <a:rPr lang="en-IN" sz="2400" b="1" dirty="0">
                <a:latin typeface="Times New Roman" panose="02020603050405020304" pitchFamily="18" charset="0"/>
                <a:ea typeface="ADLaM Display" panose="020F0502020204030204" pitchFamily="2" charset="0"/>
                <a:cs typeface="Times New Roman" panose="02020603050405020304" pitchFamily="18" charset="0"/>
              </a:rPr>
              <a:t>JavaScript:</a:t>
            </a:r>
            <a:r>
              <a:rPr lang="en-IN" sz="2400" dirty="0">
                <a:latin typeface="Times New Roman" panose="02020603050405020304" pitchFamily="18" charset="0"/>
                <a:ea typeface="ADLaM Display" panose="020F0502020204030204" pitchFamily="2" charset="0"/>
                <a:cs typeface="Times New Roman" panose="02020603050405020304" pitchFamily="18" charset="0"/>
              </a:rPr>
              <a:t> Introduction to Scripting languages, Introduction to JavaScript (JS), JS Variables and Constants, JS Variable Scopes, JS Data Types, JS Functions, JS Array, JS Object, JS Events. </a:t>
            </a:r>
          </a:p>
          <a:p>
            <a:pPr algn="just"/>
            <a:r>
              <a:rPr lang="en-IN" sz="2400" b="1" dirty="0">
                <a:latin typeface="Times New Roman" panose="02020603050405020304" pitchFamily="18" charset="0"/>
                <a:ea typeface="ADLaM Display" panose="020F0502020204030204" pitchFamily="2" charset="0"/>
                <a:cs typeface="Times New Roman" panose="02020603050405020304" pitchFamily="18" charset="0"/>
              </a:rPr>
              <a:t>Advanced JavaScript:</a:t>
            </a:r>
            <a:r>
              <a:rPr lang="en-IN" sz="2400" dirty="0">
                <a:latin typeface="Times New Roman" panose="02020603050405020304" pitchFamily="18" charset="0"/>
                <a:ea typeface="ADLaM Display" panose="020F0502020204030204" pitchFamily="2" charset="0"/>
                <a:cs typeface="Times New Roman" panose="02020603050405020304" pitchFamily="18" charset="0"/>
              </a:rPr>
              <a:t> JSON - JSON Create, Key-Value Pair, JSON Access, JSON Array, JS Arrow Functions, JS Callback Functions, JS Promises, JS Async-Await Functions, JS Error Handling. </a:t>
            </a:r>
          </a:p>
          <a:p>
            <a:pPr algn="just"/>
            <a:r>
              <a:rPr lang="en-IN" sz="2400" b="1" dirty="0">
                <a:latin typeface="Times New Roman" panose="02020603050405020304" pitchFamily="18" charset="0"/>
                <a:ea typeface="ADLaM Display" panose="020F0502020204030204" pitchFamily="2" charset="0"/>
                <a:cs typeface="Times New Roman" panose="02020603050405020304" pitchFamily="18" charset="0"/>
              </a:rPr>
              <a:t>AJAX:</a:t>
            </a:r>
            <a:r>
              <a:rPr lang="en-IN" sz="2400" dirty="0">
                <a:latin typeface="Times New Roman" panose="02020603050405020304" pitchFamily="18" charset="0"/>
                <a:ea typeface="ADLaM Display" panose="020F0502020204030204" pitchFamily="2" charset="0"/>
                <a:cs typeface="Times New Roman" panose="02020603050405020304" pitchFamily="18" charset="0"/>
              </a:rPr>
              <a:t> Why AJAX, Call HTTP Methods Using AJAX, Data Sending, Data Receiving, AJAX Error Handling. </a:t>
            </a:r>
          </a:p>
          <a:p>
            <a:pPr algn="just"/>
            <a:r>
              <a:rPr lang="en-IN" sz="2400" b="1" dirty="0">
                <a:solidFill>
                  <a:srgbClr val="FF0000"/>
                </a:solidFill>
                <a:latin typeface="Times New Roman" panose="02020603050405020304" pitchFamily="18" charset="0"/>
                <a:ea typeface="ADLaM Display" panose="020F0502020204030204" pitchFamily="2" charset="0"/>
                <a:cs typeface="Times New Roman" panose="02020603050405020304" pitchFamily="18" charset="0"/>
              </a:rPr>
              <a:t>JQUERY :</a:t>
            </a:r>
            <a:r>
              <a:rPr lang="en-IN" sz="2400" dirty="0">
                <a:solidFill>
                  <a:srgbClr val="FF0000"/>
                </a:solidFill>
                <a:latin typeface="Times New Roman" panose="02020603050405020304" pitchFamily="18" charset="0"/>
                <a:ea typeface="ADLaM Display" panose="020F0502020204030204" pitchFamily="2" charset="0"/>
                <a:cs typeface="Times New Roman" panose="02020603050405020304" pitchFamily="18" charset="0"/>
              </a:rPr>
              <a:t>Why </a:t>
            </a:r>
            <a:r>
              <a:rPr lang="en-IN" sz="2400" dirty="0" err="1">
                <a:solidFill>
                  <a:srgbClr val="FF0000"/>
                </a:solidFill>
                <a:latin typeface="Times New Roman" panose="02020603050405020304" pitchFamily="18" charset="0"/>
                <a:ea typeface="ADLaM Display" panose="020F0502020204030204" pitchFamily="2" charset="0"/>
                <a:cs typeface="Times New Roman" panose="02020603050405020304" pitchFamily="18" charset="0"/>
              </a:rPr>
              <a:t>JQuery</a:t>
            </a:r>
            <a:r>
              <a:rPr lang="en-IN" sz="2400" dirty="0">
                <a:solidFill>
                  <a:srgbClr val="FF0000"/>
                </a:solidFill>
                <a:latin typeface="Times New Roman" panose="02020603050405020304" pitchFamily="18" charset="0"/>
                <a:ea typeface="ADLaM Display" panose="020F0502020204030204" pitchFamily="2" charset="0"/>
                <a:cs typeface="Times New Roman" panose="02020603050405020304" pitchFamily="18" charset="0"/>
              </a:rPr>
              <a:t>, How to Use, DOM Manipulation with </a:t>
            </a:r>
            <a:r>
              <a:rPr lang="en-IN" sz="2400" dirty="0" err="1">
                <a:solidFill>
                  <a:srgbClr val="FF0000"/>
                </a:solidFill>
                <a:latin typeface="Times New Roman" panose="02020603050405020304" pitchFamily="18" charset="0"/>
                <a:ea typeface="ADLaM Display" panose="020F0502020204030204" pitchFamily="2" charset="0"/>
                <a:cs typeface="Times New Roman" panose="02020603050405020304" pitchFamily="18" charset="0"/>
              </a:rPr>
              <a:t>JQuery</a:t>
            </a:r>
            <a:r>
              <a:rPr lang="en-IN" sz="2400" dirty="0">
                <a:solidFill>
                  <a:srgbClr val="FF0000"/>
                </a:solidFill>
                <a:latin typeface="Times New Roman" panose="02020603050405020304" pitchFamily="18" charset="0"/>
                <a:ea typeface="ADLaM Display" panose="020F0502020204030204" pitchFamily="2" charset="0"/>
                <a:cs typeface="Times New Roman" panose="02020603050405020304" pitchFamily="18" charset="0"/>
              </a:rPr>
              <a:t>, Dynamic Content Change with </a:t>
            </a:r>
            <a:r>
              <a:rPr lang="en-IN" sz="2400" dirty="0" err="1">
                <a:solidFill>
                  <a:srgbClr val="FF0000"/>
                </a:solidFill>
                <a:latin typeface="Times New Roman" panose="02020603050405020304" pitchFamily="18" charset="0"/>
                <a:ea typeface="ADLaM Display" panose="020F0502020204030204" pitchFamily="2" charset="0"/>
                <a:cs typeface="Times New Roman" panose="02020603050405020304" pitchFamily="18" charset="0"/>
              </a:rPr>
              <a:t>JQuery</a:t>
            </a:r>
            <a:r>
              <a:rPr lang="en-IN" sz="2400" dirty="0">
                <a:solidFill>
                  <a:srgbClr val="FF0000"/>
                </a:solidFill>
                <a:latin typeface="Times New Roman" panose="02020603050405020304" pitchFamily="18" charset="0"/>
                <a:ea typeface="ADLaM Display" panose="020F0502020204030204" pitchFamily="2" charset="0"/>
                <a:cs typeface="Times New Roman" panose="02020603050405020304" pitchFamily="18" charset="0"/>
              </a:rPr>
              <a:t>, UI Design Using </a:t>
            </a:r>
            <a:r>
              <a:rPr lang="en-IN" sz="2400" dirty="0" err="1">
                <a:solidFill>
                  <a:srgbClr val="FF0000"/>
                </a:solidFill>
                <a:latin typeface="Times New Roman" panose="02020603050405020304" pitchFamily="18" charset="0"/>
                <a:ea typeface="ADLaM Display" panose="020F0502020204030204" pitchFamily="2" charset="0"/>
                <a:cs typeface="Times New Roman" panose="02020603050405020304" pitchFamily="18" charset="0"/>
              </a:rPr>
              <a:t>JQuery</a:t>
            </a:r>
            <a:r>
              <a:rPr lang="en-IN" sz="2400" dirty="0">
                <a:solidFill>
                  <a:srgbClr val="FF0000"/>
                </a:solidFill>
                <a:latin typeface="Times New Roman" panose="02020603050405020304" pitchFamily="18" charset="0"/>
                <a:ea typeface="ADLaM Display" panose="020F0502020204030204" pitchFamily="2" charset="0"/>
                <a:cs typeface="Times New Roman" panose="02020603050405020304" pitchFamily="18" charset="0"/>
              </a:rPr>
              <a:t>. TI</a:t>
            </a:r>
            <a:endParaRPr lang="en-US" sz="2400" dirty="0">
              <a:solidFill>
                <a:srgbClr val="FF0000"/>
              </a:solidFill>
              <a:latin typeface="Times New Roman" panose="02020603050405020304" pitchFamily="18" charset="0"/>
              <a:ea typeface="ADLaM Display" panose="020F0502020204030204" pitchFamily="2"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A15FEE45-9CBB-46DC-B4A6-BECA0D84EF23}" type="datetime1">
              <a:rPr lang="en-US" smtClean="0"/>
              <a:pPr/>
              <a:t>2/23/2025</a:t>
            </a:fld>
            <a:endParaRPr lang="en-US"/>
          </a:p>
        </p:txBody>
      </p:sp>
    </p:spTree>
    <p:extLst>
      <p:ext uri="{BB962C8B-B14F-4D97-AF65-F5344CB8AC3E}">
        <p14:creationId xmlns:p14="http://schemas.microsoft.com/office/powerpoint/2010/main" val="97216798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2800" b="1" dirty="0" err="1">
                <a:latin typeface="Times New Roman" pitchFamily="18" charset="0"/>
                <a:cs typeface="Times New Roman" pitchFamily="18" charset="0"/>
              </a:rPr>
              <a:t>JQuery</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endParaRPr lang="en-US" sz="2400" dirty="0">
              <a:latin typeface="Times New Roman" pitchFamily="18" charset="0"/>
              <a:cs typeface="Times New Roman" pitchFamily="18" charset="0"/>
            </a:endParaRPr>
          </a:p>
          <a:p>
            <a:r>
              <a:rPr lang="en-US" sz="2400" dirty="0" err="1">
                <a:latin typeface="Times New Roman" pitchFamily="18" charset="0"/>
                <a:cs typeface="Times New Roman" pitchFamily="18" charset="0"/>
              </a:rPr>
              <a:t>jQuery</a:t>
            </a:r>
            <a:r>
              <a:rPr lang="en-US" sz="2400" dirty="0">
                <a:latin typeface="Times New Roman" pitchFamily="18" charset="0"/>
                <a:cs typeface="Times New Roman" pitchFamily="18" charset="0"/>
              </a:rPr>
              <a:t> is a JavaScript Library.</a:t>
            </a:r>
          </a:p>
          <a:p>
            <a:r>
              <a:rPr lang="en-US" sz="2400" dirty="0" err="1">
                <a:latin typeface="Times New Roman" pitchFamily="18" charset="0"/>
                <a:cs typeface="Times New Roman" pitchFamily="18" charset="0"/>
              </a:rPr>
              <a:t>jQuery</a:t>
            </a:r>
            <a:r>
              <a:rPr lang="en-US" sz="2400" dirty="0">
                <a:latin typeface="Times New Roman" pitchFamily="18" charset="0"/>
                <a:cs typeface="Times New Roman" pitchFamily="18" charset="0"/>
              </a:rPr>
              <a:t> greatly simplifies JavaScript programming.</a:t>
            </a:r>
          </a:p>
          <a:p>
            <a:r>
              <a:rPr lang="en-US" sz="2400" dirty="0" err="1">
                <a:latin typeface="Times New Roman" pitchFamily="18" charset="0"/>
                <a:cs typeface="Times New Roman" pitchFamily="18" charset="0"/>
              </a:rPr>
              <a:t>jQuery</a:t>
            </a:r>
            <a:r>
              <a:rPr lang="en-US" sz="2400" dirty="0">
                <a:latin typeface="Times New Roman" pitchFamily="18" charset="0"/>
                <a:cs typeface="Times New Roman" pitchFamily="18" charset="0"/>
              </a:rPr>
              <a:t> is easy to learn.</a:t>
            </a:r>
          </a:p>
          <a:p>
            <a:r>
              <a:rPr lang="en-US" sz="2400" dirty="0">
                <a:solidFill>
                  <a:srgbClr val="FF0000"/>
                </a:solidFill>
                <a:latin typeface="Times New Roman" pitchFamily="18" charset="0"/>
                <a:cs typeface="Times New Roman" pitchFamily="18" charset="0"/>
              </a:rPr>
              <a:t>The purpose of </a:t>
            </a:r>
            <a:r>
              <a:rPr lang="en-US" sz="2400" dirty="0" err="1">
                <a:solidFill>
                  <a:srgbClr val="FF0000"/>
                </a:solidFill>
                <a:latin typeface="Times New Roman" pitchFamily="18" charset="0"/>
                <a:cs typeface="Times New Roman" pitchFamily="18" charset="0"/>
              </a:rPr>
              <a:t>jQuery</a:t>
            </a:r>
            <a:r>
              <a:rPr lang="en-US" sz="2400" dirty="0">
                <a:solidFill>
                  <a:srgbClr val="FF0000"/>
                </a:solidFill>
                <a:latin typeface="Times New Roman" pitchFamily="18" charset="0"/>
                <a:cs typeface="Times New Roman" pitchFamily="18" charset="0"/>
              </a:rPr>
              <a:t> is to make it much easier to use JavaScript on your website. </a:t>
            </a:r>
          </a:p>
          <a:p>
            <a:r>
              <a:rPr lang="en-US" sz="2400" dirty="0" err="1">
                <a:latin typeface="Times New Roman" pitchFamily="18" charset="0"/>
                <a:cs typeface="Times New Roman" pitchFamily="18" charset="0"/>
              </a:rPr>
              <a:t>jQuery</a:t>
            </a:r>
            <a:r>
              <a:rPr lang="en-US" sz="2400" dirty="0">
                <a:latin typeface="Times New Roman" pitchFamily="18" charset="0"/>
                <a:cs typeface="Times New Roman" pitchFamily="18" charset="0"/>
              </a:rPr>
              <a:t> is a lightweight, "write less, do more", JavaScript library.</a:t>
            </a:r>
            <a:endParaRPr lang="en-US" sz="2400" dirty="0">
              <a:solidFill>
                <a:srgbClr val="FF0000"/>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1FFAD8E-CEEC-4C68-A907-2E2E4F760882}" type="datetime1">
              <a:rPr lang="en-US" smtClean="0"/>
              <a:pPr/>
              <a:t>2/23/2025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229600" cy="715962"/>
          </a:xfrm>
        </p:spPr>
        <p:txBody>
          <a:bodyPr>
            <a:normAutofit/>
          </a:bodyPr>
          <a:lstStyle/>
          <a:p>
            <a:r>
              <a:rPr lang="en-US" sz="2800" b="1" dirty="0">
                <a:latin typeface="Times New Roman" pitchFamily="18" charset="0"/>
                <a:cs typeface="Times New Roman" pitchFamily="18" charset="0"/>
              </a:rPr>
              <a:t>Advantages of </a:t>
            </a:r>
            <a:r>
              <a:rPr lang="en-US" sz="2800" b="1" dirty="0" err="1">
                <a:latin typeface="Times New Roman" pitchFamily="18" charset="0"/>
                <a:cs typeface="Times New Roman" pitchFamily="18" charset="0"/>
              </a:rPr>
              <a:t>JQuery</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267199"/>
          </a:xfrm>
        </p:spPr>
        <p:txBody>
          <a:bodyPr>
            <a:normAutofit/>
          </a:bodyPr>
          <a:lstStyle/>
          <a:p>
            <a:pPr algn="just"/>
            <a:r>
              <a:rPr lang="en-US" sz="2400" dirty="0">
                <a:latin typeface="Times New Roman" pitchFamily="18" charset="0"/>
                <a:cs typeface="Times New Roman" pitchFamily="18" charset="0"/>
              </a:rPr>
              <a:t>Works on all platform</a:t>
            </a:r>
          </a:p>
          <a:p>
            <a:pPr algn="just"/>
            <a:r>
              <a:rPr lang="en-US" sz="2400" dirty="0">
                <a:latin typeface="Times New Roman" pitchFamily="18" charset="0"/>
                <a:cs typeface="Times New Roman" pitchFamily="18" charset="0"/>
              </a:rPr>
              <a:t>Has large &amp; advanced set of functionality</a:t>
            </a:r>
          </a:p>
          <a:p>
            <a:pPr algn="just"/>
            <a:r>
              <a:rPr lang="en-US" sz="2400" dirty="0">
                <a:latin typeface="Times New Roman" pitchFamily="18" charset="0"/>
                <a:cs typeface="Times New Roman" pitchFamily="18" charset="0"/>
              </a:rPr>
              <a:t>Lightweight</a:t>
            </a:r>
          </a:p>
          <a:p>
            <a:pPr algn="just"/>
            <a:r>
              <a:rPr lang="en-US" sz="2400" dirty="0">
                <a:latin typeface="Times New Roman" pitchFamily="18" charset="0"/>
                <a:cs typeface="Times New Roman" pitchFamily="18" charset="0"/>
              </a:rPr>
              <a:t>Supports AJAX technology</a:t>
            </a:r>
          </a:p>
          <a:p>
            <a:pPr algn="just"/>
            <a:r>
              <a:rPr lang="en-US" sz="2400" dirty="0">
                <a:latin typeface="Times New Roman" pitchFamily="18" charset="0"/>
                <a:cs typeface="Times New Roman" pitchFamily="18" charset="0"/>
              </a:rPr>
              <a:t>Offers event handling</a:t>
            </a:r>
          </a:p>
          <a:p>
            <a:pPr algn="just"/>
            <a:r>
              <a:rPr lang="en-US" sz="2400" dirty="0">
                <a:latin typeface="Times New Roman" pitchFamily="18" charset="0"/>
                <a:cs typeface="Times New Roman" pitchFamily="18" charset="0"/>
              </a:rPr>
              <a:t>Built in </a:t>
            </a:r>
            <a:r>
              <a:rPr lang="en-US" sz="2400" b="1" dirty="0">
                <a:latin typeface="Times New Roman" panose="02020603050405020304" pitchFamily="18" charset="0"/>
                <a:cs typeface="Times New Roman" pitchFamily="18" charset="0"/>
              </a:rPr>
              <a:t>“animation effects”.</a:t>
            </a:r>
          </a:p>
          <a:p>
            <a:pPr algn="just"/>
            <a:r>
              <a:rPr lang="en-US" sz="2400" dirty="0">
                <a:latin typeface="Times New Roman" panose="02020603050405020304" pitchFamily="18" charset="0"/>
                <a:cs typeface="Times New Roman" pitchFamily="18" charset="0"/>
              </a:rPr>
              <a:t>Supports DOM manipulations.</a:t>
            </a:r>
          </a:p>
          <a:p>
            <a:pPr algn="just"/>
            <a:r>
              <a:rPr lang="en-US" sz="2400" dirty="0">
                <a:latin typeface="Times New Roman" panose="02020603050405020304" pitchFamily="18" charset="0"/>
                <a:cs typeface="Times New Roman" pitchFamily="18" charset="0"/>
              </a:rPr>
              <a:t>Cross browser compatible</a:t>
            </a:r>
          </a:p>
          <a:p>
            <a:pPr algn="just"/>
            <a:r>
              <a:rPr lang="en-US" sz="2400" dirty="0">
                <a:latin typeface="Times New Roman" panose="02020603050405020304" pitchFamily="18" charset="0"/>
                <a:cs typeface="Times New Roman" pitchFamily="18" charset="0"/>
              </a:rPr>
              <a:t>HTML event methods</a:t>
            </a:r>
          </a:p>
        </p:txBody>
      </p:sp>
      <p:sp>
        <p:nvSpPr>
          <p:cNvPr id="4" name="Date Placeholder 3"/>
          <p:cNvSpPr>
            <a:spLocks noGrp="1"/>
          </p:cNvSpPr>
          <p:nvPr>
            <p:ph type="dt" sz="half" idx="10"/>
          </p:nvPr>
        </p:nvSpPr>
        <p:spPr/>
        <p:txBody>
          <a:bodyPr/>
          <a:lstStyle/>
          <a:p>
            <a:fld id="{B1FFAD8E-CEEC-4C68-A907-2E2E4F760882}" type="datetime1">
              <a:rPr lang="en-US" smtClean="0"/>
              <a:pPr/>
              <a:t>2/23/2025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Times New Roman" pitchFamily="18" charset="0"/>
                <a:cs typeface="Times New Roman" pitchFamily="18" charset="0"/>
              </a:rPr>
              <a:t>Disadvantages of </a:t>
            </a:r>
            <a:r>
              <a:rPr lang="en-US" sz="2800" b="1" dirty="0" err="1">
                <a:latin typeface="Times New Roman" pitchFamily="18" charset="0"/>
                <a:cs typeface="Times New Roman" pitchFamily="18" charset="0"/>
              </a:rPr>
              <a:t>JQuery</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828800"/>
            <a:ext cx="8229600" cy="4297363"/>
          </a:xfrm>
        </p:spPr>
        <p:txBody>
          <a:bodyPr>
            <a:normAutofit/>
          </a:bodyPr>
          <a:lstStyle/>
          <a:p>
            <a:pPr algn="just"/>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Without the use of </a:t>
            </a:r>
            <a:r>
              <a:rPr lang="en-IN" sz="2400" b="0" i="0" dirty="0">
                <a:solidFill>
                  <a:srgbClr val="0000CD"/>
                </a:solidFill>
                <a:effectLst/>
                <a:latin typeface="Times New Roman" panose="02020603050405020304" pitchFamily="18" charset="0"/>
                <a:cs typeface="Times New Roman" panose="02020603050405020304" pitchFamily="18" charset="0"/>
              </a:rPr>
              <a:t>"jquery-3.7.1.min.js"</a:t>
            </a:r>
            <a:r>
              <a:rPr lang="en-IN" sz="1400" b="0" i="0" dirty="0">
                <a:solidFill>
                  <a:srgbClr val="0000CD"/>
                </a:solidFill>
                <a:effectLst/>
                <a:latin typeface="Consolas" panose="020B0609020204030204" pitchFamily="49" charset="0"/>
              </a:rPr>
              <a:t> </a:t>
            </a:r>
            <a:r>
              <a:rPr lang="en-US" sz="2400" dirty="0">
                <a:latin typeface="Times New Roman" pitchFamily="18" charset="0"/>
                <a:cs typeface="Times New Roman" pitchFamily="18" charset="0"/>
              </a:rPr>
              <a:t>(locally or from internet) cannot use library functions of Jquery.</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Coding must be done in support of Javascript,AJAX,ASP,PHP to get Jquery library functionality</a:t>
            </a:r>
          </a:p>
        </p:txBody>
      </p:sp>
      <p:sp>
        <p:nvSpPr>
          <p:cNvPr id="4" name="Date Placeholder 3"/>
          <p:cNvSpPr>
            <a:spLocks noGrp="1"/>
          </p:cNvSpPr>
          <p:nvPr>
            <p:ph type="dt" sz="half" idx="10"/>
          </p:nvPr>
        </p:nvSpPr>
        <p:spPr/>
        <p:txBody>
          <a:bodyPr/>
          <a:lstStyle/>
          <a:p>
            <a:fld id="{B1FFAD8E-CEEC-4C68-A907-2E2E4F760882}" type="datetime1">
              <a:rPr lang="en-US" smtClean="0"/>
              <a:pPr/>
              <a:t>2/23/2025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868362"/>
          </a:xfrm>
        </p:spPr>
        <p:txBody>
          <a:bodyPr>
            <a:normAutofit/>
          </a:bodyPr>
          <a:lstStyle/>
          <a:p>
            <a:r>
              <a:rPr lang="en-US" sz="2800" b="1" dirty="0">
                <a:latin typeface="Times New Roman" pitchFamily="18" charset="0"/>
                <a:cs typeface="Times New Roman" pitchFamily="18" charset="0"/>
              </a:rPr>
              <a:t>Adding </a:t>
            </a:r>
            <a:r>
              <a:rPr lang="en-US" sz="2800" b="1" dirty="0" err="1">
                <a:latin typeface="Times New Roman" pitchFamily="18" charset="0"/>
                <a:cs typeface="Times New Roman" pitchFamily="18" charset="0"/>
              </a:rPr>
              <a:t>jQuery</a:t>
            </a:r>
            <a:r>
              <a:rPr lang="en-US" sz="2800" b="1" dirty="0">
                <a:latin typeface="Times New Roman" pitchFamily="18" charset="0"/>
                <a:cs typeface="Times New Roman" pitchFamily="18" charset="0"/>
              </a:rPr>
              <a:t> to Your Web Pages</a:t>
            </a:r>
          </a:p>
        </p:txBody>
      </p:sp>
      <p:sp>
        <p:nvSpPr>
          <p:cNvPr id="3" name="Content Placeholder 2"/>
          <p:cNvSpPr>
            <a:spLocks noGrp="1"/>
          </p:cNvSpPr>
          <p:nvPr>
            <p:ph idx="1"/>
          </p:nvPr>
        </p:nvSpPr>
        <p:spPr>
          <a:xfrm>
            <a:off x="457200" y="1143000"/>
            <a:ext cx="8229600" cy="4983163"/>
          </a:xfrm>
        </p:spPr>
        <p:txBody>
          <a:bodyPr>
            <a:normAutofit/>
          </a:bodyPr>
          <a:lstStyle/>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There are several ways to start using </a:t>
            </a:r>
            <a:r>
              <a:rPr lang="en-US" sz="2400" dirty="0" err="1">
                <a:latin typeface="Times New Roman" pitchFamily="18" charset="0"/>
                <a:cs typeface="Times New Roman" pitchFamily="18" charset="0"/>
              </a:rPr>
              <a:t>jQuery</a:t>
            </a:r>
            <a:r>
              <a:rPr lang="en-US" sz="2400" dirty="0">
                <a:latin typeface="Times New Roman" pitchFamily="18" charset="0"/>
                <a:cs typeface="Times New Roman" pitchFamily="18" charset="0"/>
              </a:rPr>
              <a:t> on your web site. You can:</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Download the </a:t>
            </a:r>
            <a:r>
              <a:rPr lang="en-US" sz="2400" dirty="0" err="1">
                <a:latin typeface="Times New Roman" pitchFamily="18" charset="0"/>
                <a:cs typeface="Times New Roman" pitchFamily="18" charset="0"/>
              </a:rPr>
              <a:t>jQuery</a:t>
            </a:r>
            <a:r>
              <a:rPr lang="en-US" sz="2400" dirty="0">
                <a:latin typeface="Times New Roman" pitchFamily="18" charset="0"/>
                <a:cs typeface="Times New Roman" pitchFamily="18" charset="0"/>
              </a:rPr>
              <a:t> library from jQuery.com</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Include </a:t>
            </a:r>
            <a:r>
              <a:rPr lang="en-US" sz="2400" dirty="0" err="1">
                <a:latin typeface="Times New Roman" pitchFamily="18" charset="0"/>
                <a:cs typeface="Times New Roman" pitchFamily="18" charset="0"/>
              </a:rPr>
              <a:t>jQuery</a:t>
            </a:r>
            <a:r>
              <a:rPr lang="en-US" sz="2400" dirty="0">
                <a:latin typeface="Times New Roman" pitchFamily="18" charset="0"/>
                <a:cs typeface="Times New Roman" pitchFamily="18" charset="0"/>
              </a:rPr>
              <a:t> from a CDN(Content Delivery Network), like Google</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To use </a:t>
            </a:r>
            <a:r>
              <a:rPr lang="en-US" sz="2400" dirty="0" err="1">
                <a:latin typeface="Times New Roman" pitchFamily="18" charset="0"/>
                <a:cs typeface="Times New Roman" pitchFamily="18" charset="0"/>
              </a:rPr>
              <a:t>jQuery</a:t>
            </a:r>
            <a:r>
              <a:rPr lang="en-US" sz="2400" dirty="0">
                <a:latin typeface="Times New Roman" pitchFamily="18" charset="0"/>
                <a:cs typeface="Times New Roman" pitchFamily="18" charset="0"/>
              </a:rPr>
              <a:t> from Google or Microsoft, use one of the following:</a:t>
            </a:r>
          </a:p>
        </p:txBody>
      </p:sp>
      <p:sp>
        <p:nvSpPr>
          <p:cNvPr id="4" name="Date Placeholder 3"/>
          <p:cNvSpPr>
            <a:spLocks noGrp="1"/>
          </p:cNvSpPr>
          <p:nvPr>
            <p:ph type="dt" sz="half" idx="10"/>
          </p:nvPr>
        </p:nvSpPr>
        <p:spPr/>
        <p:txBody>
          <a:bodyPr/>
          <a:lstStyle/>
          <a:p>
            <a:fld id="{B1FFAD8E-CEEC-4C68-A907-2E2E4F760882}" type="datetime1">
              <a:rPr lang="en-US" smtClean="0"/>
              <a:pPr/>
              <a:t>2/23/2025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39762"/>
          </a:xfrm>
        </p:spPr>
        <p:txBody>
          <a:bodyPr>
            <a:normAutofit/>
          </a:bodyPr>
          <a:lstStyle/>
          <a:p>
            <a:r>
              <a:rPr lang="en-US" sz="2800" b="1" dirty="0">
                <a:latin typeface="Times New Roman" pitchFamily="18" charset="0"/>
                <a:cs typeface="Times New Roman" pitchFamily="18" charset="0"/>
              </a:rPr>
              <a:t>Adding </a:t>
            </a:r>
            <a:r>
              <a:rPr lang="en-US" sz="2800" b="1" dirty="0" err="1">
                <a:latin typeface="Times New Roman" pitchFamily="18" charset="0"/>
                <a:cs typeface="Times New Roman" pitchFamily="18" charset="0"/>
              </a:rPr>
              <a:t>jQuery</a:t>
            </a:r>
            <a:r>
              <a:rPr lang="en-US" sz="2800" b="1" dirty="0">
                <a:latin typeface="Times New Roman" pitchFamily="18" charset="0"/>
                <a:cs typeface="Times New Roman" pitchFamily="18" charset="0"/>
              </a:rPr>
              <a:t> to Your Web Pages</a:t>
            </a:r>
          </a:p>
        </p:txBody>
      </p:sp>
      <p:sp>
        <p:nvSpPr>
          <p:cNvPr id="3" name="Content Placeholder 2"/>
          <p:cNvSpPr>
            <a:spLocks noGrp="1"/>
          </p:cNvSpPr>
          <p:nvPr>
            <p:ph idx="1"/>
          </p:nvPr>
        </p:nvSpPr>
        <p:spPr>
          <a:xfrm>
            <a:off x="457200" y="1295400"/>
            <a:ext cx="8229600" cy="4830763"/>
          </a:xfrm>
        </p:spPr>
        <p:txBody>
          <a:bodyPr>
            <a:normAutofit lnSpcReduction="10000"/>
          </a:bodyPr>
          <a:lstStyle/>
          <a:p>
            <a:r>
              <a:rPr lang="en-US" sz="2400" b="1" dirty="0">
                <a:latin typeface="Times New Roman" pitchFamily="18" charset="0"/>
                <a:cs typeface="Times New Roman" pitchFamily="18" charset="0"/>
              </a:rPr>
              <a:t>Google CDN:</a:t>
            </a:r>
          </a:p>
          <a:p>
            <a:pPr>
              <a:buNone/>
            </a:pPr>
            <a:r>
              <a:rPr lang="en-US" sz="2400" b="1" dirty="0">
                <a:latin typeface="Times New Roman" pitchFamily="18" charset="0"/>
                <a:cs typeface="Times New Roman" pitchFamily="18" charset="0"/>
              </a:rPr>
              <a:t>   </a:t>
            </a:r>
            <a:r>
              <a:rPr lang="en-US" sz="2400" dirty="0">
                <a:latin typeface="Times New Roman" pitchFamily="18" charset="0"/>
                <a:cs typeface="Times New Roman" pitchFamily="18" charset="0"/>
              </a:rPr>
              <a:t>&lt;head&gt;</a:t>
            </a:r>
          </a:p>
          <a:p>
            <a:pPr>
              <a:buNone/>
            </a:pPr>
            <a:r>
              <a:rPr lang="en-US" sz="2400" dirty="0">
                <a:latin typeface="Times New Roman" pitchFamily="18" charset="0"/>
                <a:cs typeface="Times New Roman" pitchFamily="18" charset="0"/>
              </a:rPr>
              <a:t>   &lt;script </a:t>
            </a:r>
            <a:r>
              <a:rPr lang="en-US" sz="2400" dirty="0" err="1">
                <a:solidFill>
                  <a:srgbClr val="FF0000"/>
                </a:solidFill>
                <a:latin typeface="Times New Roman" pitchFamily="18" charset="0"/>
                <a:cs typeface="Times New Roman" pitchFamily="18" charset="0"/>
              </a:rPr>
              <a:t>src</a:t>
            </a:r>
            <a:r>
              <a:rPr lang="en-US" sz="2400" dirty="0">
                <a:solidFill>
                  <a:srgbClr val="FF0000"/>
                </a:solidFill>
                <a:latin typeface="Times New Roman" pitchFamily="18" charset="0"/>
                <a:cs typeface="Times New Roman" pitchFamily="18" charset="0"/>
              </a:rPr>
              <a:t>="https://ajax.googleapis.com/ajax/libs/jquery/3.3.1/jquery.min.js"</a:t>
            </a:r>
            <a:r>
              <a:rPr lang="en-US" sz="2400" dirty="0">
                <a:latin typeface="Times New Roman" pitchFamily="18" charset="0"/>
                <a:cs typeface="Times New Roman" pitchFamily="18" charset="0"/>
              </a:rPr>
              <a:t>&gt;&lt;/script&gt;</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&lt;/head&gt; </a:t>
            </a:r>
          </a:p>
          <a:p>
            <a:endParaRPr lang="en-US" sz="2400" b="1" dirty="0">
              <a:latin typeface="Times New Roman" pitchFamily="18" charset="0"/>
              <a:cs typeface="Times New Roman" pitchFamily="18" charset="0"/>
            </a:endParaRPr>
          </a:p>
          <a:p>
            <a:r>
              <a:rPr lang="en-US" sz="2400" b="1" dirty="0">
                <a:latin typeface="Times New Roman" pitchFamily="18" charset="0"/>
                <a:cs typeface="Times New Roman" pitchFamily="18" charset="0"/>
              </a:rPr>
              <a:t>Microsoft CDN:</a:t>
            </a:r>
          </a:p>
          <a:p>
            <a:pPr>
              <a:buNone/>
            </a:pPr>
            <a:r>
              <a:rPr lang="en-US" sz="2400" dirty="0">
                <a:latin typeface="Times New Roman" pitchFamily="18" charset="0"/>
                <a:cs typeface="Times New Roman" pitchFamily="18" charset="0"/>
              </a:rPr>
              <a:t>     &lt;head&gt;</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&lt;</a:t>
            </a:r>
            <a:r>
              <a:rPr lang="en-US" sz="2400" dirty="0">
                <a:solidFill>
                  <a:srgbClr val="FF0000"/>
                </a:solidFill>
                <a:latin typeface="Times New Roman" pitchFamily="18" charset="0"/>
                <a:cs typeface="Times New Roman" pitchFamily="18" charset="0"/>
              </a:rPr>
              <a:t>script </a:t>
            </a:r>
            <a:r>
              <a:rPr lang="en-US" sz="2400" dirty="0" err="1">
                <a:solidFill>
                  <a:srgbClr val="FF0000"/>
                </a:solidFill>
                <a:latin typeface="Times New Roman" pitchFamily="18" charset="0"/>
                <a:cs typeface="Times New Roman" pitchFamily="18" charset="0"/>
              </a:rPr>
              <a:t>src</a:t>
            </a:r>
            <a:r>
              <a:rPr lang="en-US" sz="2400" dirty="0">
                <a:solidFill>
                  <a:srgbClr val="FF0000"/>
                </a:solidFill>
                <a:latin typeface="Times New Roman" pitchFamily="18" charset="0"/>
                <a:cs typeface="Times New Roman" pitchFamily="18" charset="0"/>
              </a:rPr>
              <a:t>="https://ajax.aspnetcdn.com/ajax/jQuery/jquery-3.3.1.min.js</a:t>
            </a:r>
            <a:r>
              <a:rPr lang="en-US" sz="2400" dirty="0">
                <a:latin typeface="Times New Roman" pitchFamily="18" charset="0"/>
                <a:cs typeface="Times New Roman" pitchFamily="18" charset="0"/>
              </a:rPr>
              <a:t>"&gt;&lt;/script&gt;</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&lt;/head&gt; </a:t>
            </a:r>
          </a:p>
          <a:p>
            <a:endParaRPr lang="en-US" sz="2400" dirty="0">
              <a:solidFill>
                <a:srgbClr val="FF0000"/>
              </a:solidFill>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1FFAD8E-CEEC-4C68-A907-2E2E4F760882}" type="datetime1">
              <a:rPr lang="en-US" smtClean="0"/>
              <a:pPr/>
              <a:t>2/23/2025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715962"/>
          </a:xfrm>
        </p:spPr>
        <p:txBody>
          <a:bodyPr>
            <a:noAutofit/>
          </a:bodyPr>
          <a:lstStyle/>
          <a:p>
            <a:r>
              <a:rPr lang="en-US" sz="2800" b="1" dirty="0">
                <a:latin typeface="Times New Roman" pitchFamily="18" charset="0"/>
                <a:cs typeface="Times New Roman" pitchFamily="18" charset="0"/>
              </a:rPr>
              <a:t>Basic Syntax</a:t>
            </a:r>
            <a:br>
              <a:rPr lang="en-US" sz="2800" b="1" dirty="0">
                <a:latin typeface="Times New Roman" pitchFamily="18" charset="0"/>
                <a:cs typeface="Times New Roman" pitchFamily="18" charset="0"/>
              </a:rPr>
            </a:b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8229600" cy="5059363"/>
          </a:xfrm>
        </p:spPr>
        <p:txBody>
          <a:bodyPr>
            <a:normAutofit/>
          </a:bodyPr>
          <a:lstStyle/>
          <a:p>
            <a:pPr algn="just"/>
            <a:r>
              <a:rPr lang="en-US" sz="2000" dirty="0">
                <a:latin typeface="Times New Roman" pitchFamily="18" charset="0"/>
                <a:cs typeface="Times New Roman" pitchFamily="18" charset="0"/>
              </a:rPr>
              <a:t>With </a:t>
            </a:r>
            <a:r>
              <a:rPr lang="en-US" sz="2000" dirty="0" err="1">
                <a:latin typeface="Times New Roman" pitchFamily="18" charset="0"/>
                <a:cs typeface="Times New Roman" pitchFamily="18" charset="0"/>
              </a:rPr>
              <a:t>jQuery</a:t>
            </a:r>
            <a:r>
              <a:rPr lang="en-US" sz="2000" dirty="0">
                <a:latin typeface="Times New Roman" pitchFamily="18" charset="0"/>
                <a:cs typeface="Times New Roman" pitchFamily="18" charset="0"/>
              </a:rPr>
              <a:t> you select (query) HTML elements and perform "actions" on them.</a:t>
            </a:r>
          </a:p>
          <a:p>
            <a:pPr algn="just"/>
            <a:endParaRPr lang="en-US" sz="24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 </a:t>
            </a:r>
            <a:r>
              <a:rPr lang="en-US" sz="2000" b="1" dirty="0">
                <a:solidFill>
                  <a:srgbClr val="FF0000"/>
                </a:solidFill>
                <a:latin typeface="Times New Roman" pitchFamily="18" charset="0"/>
                <a:cs typeface="Times New Roman" pitchFamily="18" charset="0"/>
              </a:rPr>
              <a:t>$</a:t>
            </a:r>
            <a:r>
              <a:rPr lang="en-US" sz="2000" dirty="0">
                <a:latin typeface="Times New Roman" pitchFamily="18" charset="0"/>
                <a:cs typeface="Times New Roman" pitchFamily="18" charset="0"/>
              </a:rPr>
              <a:t> sign to define/access jQuery .</a:t>
            </a:r>
          </a:p>
          <a:p>
            <a:r>
              <a:rPr lang="en-US" sz="2000" dirty="0">
                <a:latin typeface="Times New Roman" pitchFamily="18" charset="0"/>
                <a:cs typeface="Times New Roman" pitchFamily="18" charset="0"/>
              </a:rPr>
              <a:t> A </a:t>
            </a:r>
            <a:r>
              <a:rPr lang="en-US" sz="2000" b="1" dirty="0">
                <a:solidFill>
                  <a:srgbClr val="FF0000"/>
                </a:solidFill>
                <a:latin typeface="Times New Roman" pitchFamily="18" charset="0"/>
                <a:cs typeface="Times New Roman" pitchFamily="18" charset="0"/>
              </a:rPr>
              <a:t>(</a:t>
            </a:r>
            <a:r>
              <a:rPr lang="en-US" sz="2000" b="1" i="1" dirty="0">
                <a:solidFill>
                  <a:srgbClr val="FF0000"/>
                </a:solidFill>
                <a:latin typeface="Times New Roman" pitchFamily="18" charset="0"/>
                <a:cs typeface="Times New Roman" pitchFamily="18" charset="0"/>
              </a:rPr>
              <a:t>selector</a:t>
            </a:r>
            <a:r>
              <a:rPr lang="en-US" sz="2000" b="1" dirty="0">
                <a:solidFill>
                  <a:srgbClr val="FF0000"/>
                </a:solidFill>
                <a:latin typeface="Times New Roman" pitchFamily="18" charset="0"/>
                <a:cs typeface="Times New Roman" pitchFamily="18" charset="0"/>
              </a:rPr>
              <a:t>) </a:t>
            </a:r>
            <a:r>
              <a:rPr lang="en-US" sz="2000" dirty="0">
                <a:latin typeface="Times New Roman" pitchFamily="18" charset="0"/>
                <a:cs typeface="Times New Roman" pitchFamily="18" charset="0"/>
              </a:rPr>
              <a:t>to "query (or find)" HTML elements .</a:t>
            </a:r>
          </a:p>
          <a:p>
            <a:r>
              <a:rPr lang="en-US" sz="2000" dirty="0">
                <a:latin typeface="Times New Roman" pitchFamily="18" charset="0"/>
                <a:cs typeface="Times New Roman" pitchFamily="18" charset="0"/>
              </a:rPr>
              <a:t> A jQuery </a:t>
            </a:r>
            <a:r>
              <a:rPr lang="en-US" sz="2000" b="1" i="1" dirty="0">
                <a:solidFill>
                  <a:srgbClr val="FF0000"/>
                </a:solidFill>
                <a:latin typeface="Times New Roman" pitchFamily="18" charset="0"/>
                <a:cs typeface="Times New Roman" pitchFamily="18" charset="0"/>
              </a:rPr>
              <a:t>action</a:t>
            </a:r>
            <a:r>
              <a:rPr lang="en-US" sz="2000" b="1" dirty="0">
                <a:solidFill>
                  <a:srgbClr val="FF0000"/>
                </a:solidFill>
                <a:latin typeface="Times New Roman" pitchFamily="18" charset="0"/>
                <a:cs typeface="Times New Roman" pitchFamily="18" charset="0"/>
              </a:rPr>
              <a:t>() </a:t>
            </a:r>
            <a:r>
              <a:rPr lang="en-US" sz="2000" dirty="0">
                <a:latin typeface="Times New Roman" pitchFamily="18" charset="0"/>
                <a:cs typeface="Times New Roman" pitchFamily="18" charset="0"/>
              </a:rPr>
              <a:t>to be performed on the element(s).</a:t>
            </a:r>
          </a:p>
          <a:p>
            <a:r>
              <a:rPr kumimoji="0" lang="en-US" altLang="en-US" sz="2000" b="0" i="0" u="none" strike="noStrike" cap="none" normalizeH="0" baseline="0" dirty="0">
                <a:ln>
                  <a:noFill/>
                </a:ln>
                <a:solidFill>
                  <a:srgbClr val="000000"/>
                </a:solidFill>
                <a:effectLst/>
                <a:latin typeface="Verdana" panose="020B0604030504040204" pitchFamily="34" charset="0"/>
              </a:rPr>
              <a:t>Examples:</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DC143C"/>
                </a:solidFill>
                <a:effectLst/>
                <a:latin typeface="Consolas" panose="020B0609020204030204" pitchFamily="49" charset="0"/>
              </a:rPr>
              <a:t>$(this).hide()</a:t>
            </a:r>
            <a:r>
              <a:rPr kumimoji="0" lang="en-US" altLang="en-US" sz="2000" b="0" i="0" u="none" strike="noStrike" cap="none" normalizeH="0" baseline="0" dirty="0">
                <a:ln>
                  <a:noFill/>
                </a:ln>
                <a:solidFill>
                  <a:srgbClr val="000000"/>
                </a:solidFill>
                <a:effectLst/>
                <a:latin typeface="Verdana" panose="020B0604030504040204" pitchFamily="34" charset="0"/>
              </a:rPr>
              <a:t> - hides the current element.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DC143C"/>
                </a:solidFill>
                <a:effectLst/>
                <a:latin typeface="Consolas" panose="020B0609020204030204" pitchFamily="49" charset="0"/>
              </a:rPr>
              <a:t>$("p").hide()</a:t>
            </a:r>
            <a:r>
              <a:rPr kumimoji="0" lang="en-US" altLang="en-US" sz="2000" b="0" i="0" u="none" strike="noStrike" cap="none" normalizeH="0" baseline="0" dirty="0">
                <a:ln>
                  <a:noFill/>
                </a:ln>
                <a:solidFill>
                  <a:srgbClr val="000000"/>
                </a:solidFill>
                <a:effectLst/>
                <a:latin typeface="Verdana" panose="020B0604030504040204" pitchFamily="34" charset="0"/>
              </a:rPr>
              <a:t> - hides all &lt;p&gt; elements.</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DC143C"/>
                </a:solidFill>
                <a:effectLst/>
                <a:latin typeface="Consolas" panose="020B0609020204030204" pitchFamily="49" charset="0"/>
              </a:rPr>
              <a:t>$(".test").hide()</a:t>
            </a:r>
            <a:r>
              <a:rPr kumimoji="0" lang="en-US" altLang="en-US" sz="2000" b="0" i="0" u="none" strike="noStrike" cap="none" normalizeH="0" baseline="0" dirty="0">
                <a:ln>
                  <a:noFill/>
                </a:ln>
                <a:solidFill>
                  <a:srgbClr val="000000"/>
                </a:solidFill>
                <a:effectLst/>
                <a:latin typeface="Verdana" panose="020B0604030504040204" pitchFamily="34" charset="0"/>
              </a:rPr>
              <a:t> - hides all elements with class="test".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DC143C"/>
                </a:solidFill>
                <a:effectLst/>
                <a:latin typeface="Consolas" panose="020B0609020204030204" pitchFamily="49" charset="0"/>
              </a:rPr>
              <a:t>$("#test").hide()</a:t>
            </a:r>
            <a:r>
              <a:rPr kumimoji="0" lang="en-US" altLang="en-US" sz="2000" b="0" i="0" u="none" strike="noStrike" cap="none" normalizeH="0" baseline="0" dirty="0">
                <a:ln>
                  <a:noFill/>
                </a:ln>
                <a:solidFill>
                  <a:srgbClr val="000000"/>
                </a:solidFill>
                <a:effectLst/>
                <a:latin typeface="Verdana" panose="020B0604030504040204" pitchFamily="34" charset="0"/>
              </a:rPr>
              <a:t> - hides the element with id="test".</a:t>
            </a:r>
            <a:endParaRPr kumimoji="0" lang="en-US" altLang="en-US" sz="3600" b="0" i="0" u="none" strike="noStrike" cap="none" normalizeH="0" baseline="0" dirty="0">
              <a:ln>
                <a:noFill/>
              </a:ln>
              <a:solidFill>
                <a:schemeClr val="tx1"/>
              </a:solidFill>
              <a:effectLst/>
              <a:latin typeface="Arial" panose="020B0604020202020204" pitchFamily="34" charset="0"/>
            </a:endParaRP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1FFAD8E-CEEC-4C68-A907-2E2E4F760882}" type="datetime1">
              <a:rPr lang="en-US" smtClean="0"/>
              <a:pPr/>
              <a:t>2/23/2025</a:t>
            </a:fld>
            <a:endParaRPr lang="en-US"/>
          </a:p>
        </p:txBody>
      </p:sp>
      <p:sp>
        <p:nvSpPr>
          <p:cNvPr id="5" name="Rectangle 4"/>
          <p:cNvSpPr/>
          <p:nvPr/>
        </p:nvSpPr>
        <p:spPr>
          <a:xfrm>
            <a:off x="3048000" y="1752600"/>
            <a:ext cx="3429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0000"/>
                </a:solidFill>
                <a:latin typeface="Times New Roman" pitchFamily="18" charset="0"/>
                <a:cs typeface="Times New Roman" pitchFamily="18" charset="0"/>
              </a:rPr>
              <a:t>$(selector).action()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Autofit/>
          </a:bodyPr>
          <a:lstStyle/>
          <a:p>
            <a:r>
              <a:rPr lang="en-US" sz="2800" b="1" dirty="0">
                <a:latin typeface="Times New Roman" pitchFamily="18" charset="0"/>
                <a:cs typeface="Times New Roman" pitchFamily="18" charset="0"/>
              </a:rPr>
              <a:t>Types of JavaScript Comments</a:t>
            </a:r>
            <a:br>
              <a:rPr lang="en-US" sz="2800" b="1" dirty="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8229600" cy="5029200"/>
          </a:xfrm>
        </p:spPr>
        <p:txBody>
          <a:bodyPr>
            <a:normAutofit/>
          </a:bodyPr>
          <a:lstStyle/>
          <a:p>
            <a:r>
              <a:rPr lang="en-US" sz="2400" dirty="0">
                <a:latin typeface="Times New Roman" pitchFamily="18" charset="0"/>
                <a:cs typeface="Times New Roman" pitchFamily="18" charset="0"/>
              </a:rPr>
              <a:t>There are two types of comments in JavaScript.</a:t>
            </a:r>
          </a:p>
          <a:p>
            <a:r>
              <a:rPr lang="en-US" sz="2400" dirty="0">
                <a:latin typeface="Times New Roman" pitchFamily="18" charset="0"/>
                <a:cs typeface="Times New Roman" pitchFamily="18" charset="0"/>
              </a:rPr>
              <a:t>Single-line Comment</a:t>
            </a:r>
          </a:p>
          <a:p>
            <a:r>
              <a:rPr lang="en-US" sz="2400" dirty="0">
                <a:latin typeface="Times New Roman" pitchFamily="18" charset="0"/>
                <a:cs typeface="Times New Roman" pitchFamily="18" charset="0"/>
              </a:rPr>
              <a:t>Multi-line Comment</a:t>
            </a:r>
          </a:p>
          <a:p>
            <a:r>
              <a:rPr lang="en-US" sz="2400" b="1" dirty="0">
                <a:latin typeface="Times New Roman" pitchFamily="18" charset="0"/>
                <a:cs typeface="Times New Roman" pitchFamily="18" charset="0"/>
              </a:rPr>
              <a:t>Single line Comment</a:t>
            </a:r>
          </a:p>
          <a:p>
            <a:r>
              <a:rPr lang="en-US" sz="2400" dirty="0">
                <a:latin typeface="Times New Roman" pitchFamily="18" charset="0"/>
                <a:cs typeface="Times New Roman" pitchFamily="18" charset="0"/>
              </a:rPr>
              <a:t>It is represented by double forward slashes (//). It can be used before and after the statement.</a:t>
            </a:r>
          </a:p>
          <a:p>
            <a:r>
              <a:rPr lang="en-US" sz="2400" dirty="0">
                <a:latin typeface="Times New Roman" pitchFamily="18" charset="0"/>
                <a:cs typeface="Times New Roman" pitchFamily="18" charset="0"/>
              </a:rPr>
              <a:t>For example:  // your code here  </a:t>
            </a:r>
          </a:p>
          <a:p>
            <a:r>
              <a:rPr lang="en-US" sz="2400" b="1" dirty="0">
                <a:latin typeface="Times New Roman" pitchFamily="18" charset="0"/>
                <a:cs typeface="Times New Roman" pitchFamily="18" charset="0"/>
              </a:rPr>
              <a:t>Multi line Comment</a:t>
            </a:r>
          </a:p>
          <a:p>
            <a:r>
              <a:rPr lang="en-US" sz="2400" dirty="0">
                <a:latin typeface="Times New Roman" pitchFamily="18" charset="0"/>
                <a:cs typeface="Times New Roman" pitchFamily="18" charset="0"/>
              </a:rPr>
              <a:t>It is represented by forward slash with asterisk then asterisk with forward slash. </a:t>
            </a:r>
          </a:p>
          <a:p>
            <a:r>
              <a:rPr lang="en-US" sz="2400" dirty="0">
                <a:latin typeface="Times New Roman" pitchFamily="18" charset="0"/>
                <a:cs typeface="Times New Roman" pitchFamily="18" charset="0"/>
              </a:rPr>
              <a:t>For example:  /* your code here  */  </a:t>
            </a: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1FFAD8E-CEEC-4C68-A907-2E2E4F760882}" type="datetime1">
              <a:rPr lang="en-US" smtClean="0"/>
              <a:pPr/>
              <a:t>2/23/2025</a:t>
            </a:fld>
            <a:endParaRPr 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715962"/>
          </a:xfrm>
        </p:spPr>
        <p:txBody>
          <a:bodyPr>
            <a:noAutofit/>
          </a:bodyPr>
          <a:lstStyle/>
          <a:p>
            <a:pPr algn="just"/>
            <a:r>
              <a:rPr lang="en-US" sz="2800" b="1" dirty="0">
                <a:solidFill>
                  <a:srgbClr val="FF0000"/>
                </a:solidFill>
                <a:latin typeface="Times New Roman" pitchFamily="18" charset="0"/>
                <a:cs typeface="Times New Roman" pitchFamily="18" charset="0"/>
              </a:rPr>
              <a:t>Document query event </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8229600" cy="5059363"/>
          </a:xfrm>
        </p:spPr>
        <p:txBody>
          <a:bodyPr>
            <a:normAutofit/>
          </a:bodyPr>
          <a:lstStyle/>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All jQuery methods  are inside a </a:t>
            </a:r>
            <a:r>
              <a:rPr lang="en-US" sz="2400" dirty="0">
                <a:solidFill>
                  <a:srgbClr val="FF0000"/>
                </a:solidFill>
                <a:latin typeface="Times New Roman" pitchFamily="18" charset="0"/>
                <a:cs typeface="Times New Roman" pitchFamily="18" charset="0"/>
              </a:rPr>
              <a:t>document ready event: </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To wait for the document to be fully loaded and ready before working with it.</a:t>
            </a:r>
          </a:p>
          <a:p>
            <a:pPr algn="just"/>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1FFAD8E-CEEC-4C68-A907-2E2E4F760882}" type="datetime1">
              <a:rPr lang="en-US" smtClean="0"/>
              <a:pPr/>
              <a:t>2/23/2025</a:t>
            </a:fld>
            <a:endParaRPr lang="en-US"/>
          </a:p>
        </p:txBody>
      </p:sp>
      <p:sp>
        <p:nvSpPr>
          <p:cNvPr id="6" name="Rectangle 5"/>
          <p:cNvSpPr/>
          <p:nvPr/>
        </p:nvSpPr>
        <p:spPr>
          <a:xfrm>
            <a:off x="2590800" y="3421117"/>
            <a:ext cx="42672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solidFill>
                  <a:srgbClr val="FF0000"/>
                </a:solidFill>
                <a:latin typeface="Times New Roman" pitchFamily="18" charset="0"/>
                <a:cs typeface="Times New Roman" pitchFamily="18" charset="0"/>
              </a:rPr>
              <a:t>$(document).ready(function(){</a:t>
            </a:r>
            <a:br>
              <a:rPr lang="en-US" sz="2400" b="1" dirty="0">
                <a:solidFill>
                  <a:srgbClr val="FF0000"/>
                </a:solidFill>
                <a:latin typeface="Times New Roman" pitchFamily="18" charset="0"/>
                <a:cs typeface="Times New Roman" pitchFamily="18" charset="0"/>
              </a:rPr>
            </a:br>
            <a:r>
              <a:rPr lang="en-US" sz="2400" b="1" dirty="0">
                <a:solidFill>
                  <a:srgbClr val="FF0000"/>
                </a:solidFill>
                <a:latin typeface="Times New Roman" pitchFamily="18" charset="0"/>
                <a:cs typeface="Times New Roman" pitchFamily="18" charset="0"/>
              </a:rPr>
              <a:t>   </a:t>
            </a:r>
            <a:r>
              <a:rPr lang="en-US" sz="2400" b="1" i="1" dirty="0">
                <a:solidFill>
                  <a:srgbClr val="FF0000"/>
                </a:solidFill>
                <a:latin typeface="Times New Roman" pitchFamily="18" charset="0"/>
                <a:cs typeface="Times New Roman" pitchFamily="18" charset="0"/>
              </a:rPr>
              <a:t>// </a:t>
            </a:r>
            <a:r>
              <a:rPr lang="en-US" sz="2400" b="1" i="1" dirty="0" err="1">
                <a:solidFill>
                  <a:srgbClr val="FF0000"/>
                </a:solidFill>
                <a:latin typeface="Times New Roman" pitchFamily="18" charset="0"/>
                <a:cs typeface="Times New Roman" pitchFamily="18" charset="0"/>
              </a:rPr>
              <a:t>jQuery</a:t>
            </a:r>
            <a:r>
              <a:rPr lang="en-US" sz="2400" b="1" i="1" dirty="0">
                <a:solidFill>
                  <a:srgbClr val="FF0000"/>
                </a:solidFill>
                <a:latin typeface="Times New Roman" pitchFamily="18" charset="0"/>
                <a:cs typeface="Times New Roman" pitchFamily="18" charset="0"/>
              </a:rPr>
              <a:t> methods go here...</a:t>
            </a:r>
            <a:br>
              <a:rPr lang="en-US" sz="2400" b="1" dirty="0">
                <a:solidFill>
                  <a:srgbClr val="FF0000"/>
                </a:solidFill>
                <a:latin typeface="Times New Roman" pitchFamily="18" charset="0"/>
                <a:cs typeface="Times New Roman" pitchFamily="18" charset="0"/>
              </a:rPr>
            </a:br>
            <a:r>
              <a:rPr lang="en-US" sz="2400" b="1" dirty="0">
                <a:solidFill>
                  <a:srgbClr val="FF0000"/>
                </a:solidFill>
                <a:latin typeface="Times New Roman" pitchFamily="18" charset="0"/>
                <a:cs typeface="Times New Roman" pitchFamily="18" charset="0"/>
              </a:rPr>
              <a:t>}); </a:t>
            </a:r>
          </a:p>
        </p:txBody>
      </p:sp>
    </p:spTree>
    <p:extLst>
      <p:ext uri="{BB962C8B-B14F-4D97-AF65-F5344CB8AC3E}">
        <p14:creationId xmlns:p14="http://schemas.microsoft.com/office/powerpoint/2010/main" val="2004103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Basic Syntax</a:t>
            </a:r>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hlinkClick r:id="rId2" action="ppaction://hlinkfile"/>
              </a:rPr>
              <a:t> </a:t>
            </a:r>
            <a:r>
              <a:rPr lang="en-US" sz="2800" b="1" dirty="0" err="1">
                <a:latin typeface="Times New Roman" pitchFamily="18" charset="0"/>
                <a:cs typeface="Times New Roman" pitchFamily="18" charset="0"/>
                <a:hlinkClick r:id="rId2" action="ppaction://hlinkfile"/>
              </a:rPr>
              <a:t>eg</a:t>
            </a:r>
            <a:r>
              <a:rPr lang="en-US" sz="2800" b="1" dirty="0">
                <a:latin typeface="Times New Roman" pitchFamily="18" charset="0"/>
                <a:cs typeface="Times New Roman" pitchFamily="18" charset="0"/>
              </a:rPr>
              <a:t> </a:t>
            </a:r>
            <a:br>
              <a:rPr lang="en-US" sz="2800" dirty="0">
                <a:latin typeface="Times New Roman" pitchFamily="18" charset="0"/>
                <a:cs typeface="Times New Roman" pitchFamily="18" charset="0"/>
              </a:rPr>
            </a:b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304800" y="1066800"/>
            <a:ext cx="4191000" cy="5791200"/>
          </a:xfrm>
        </p:spPr>
        <p:txBody>
          <a:bodyPr>
            <a:noAutofit/>
          </a:bodyPr>
          <a:lstStyle/>
          <a:p>
            <a:r>
              <a:rPr lang="en-US" sz="2000" dirty="0">
                <a:latin typeface="Times New Roman" pitchFamily="18" charset="0"/>
                <a:cs typeface="Times New Roman" pitchFamily="18" charset="0"/>
              </a:rPr>
              <a:t>&lt;!DOCTYPE html&gt;  </a:t>
            </a:r>
          </a:p>
          <a:p>
            <a:pPr>
              <a:buNone/>
            </a:pPr>
            <a:r>
              <a:rPr lang="en-US" sz="2000" dirty="0">
                <a:latin typeface="Times New Roman" pitchFamily="18" charset="0"/>
                <a:cs typeface="Times New Roman" pitchFamily="18" charset="0"/>
              </a:rPr>
              <a:t>    &lt;html&gt;  </a:t>
            </a:r>
          </a:p>
          <a:p>
            <a:pPr>
              <a:buNone/>
            </a:pPr>
            <a:r>
              <a:rPr lang="en-US" sz="2000" dirty="0">
                <a:latin typeface="Times New Roman" pitchFamily="18" charset="0"/>
                <a:cs typeface="Times New Roman" pitchFamily="18" charset="0"/>
              </a:rPr>
              <a:t>    &lt;head&gt;  </a:t>
            </a:r>
          </a:p>
          <a:p>
            <a:pPr>
              <a:buNone/>
            </a:pPr>
            <a:r>
              <a:rPr lang="en-US" sz="2000" dirty="0">
                <a:latin typeface="Times New Roman" pitchFamily="18" charset="0"/>
                <a:cs typeface="Times New Roman" pitchFamily="18" charset="0"/>
              </a:rPr>
              <a:t>     &lt;title&gt;First </a:t>
            </a:r>
            <a:r>
              <a:rPr lang="en-US" sz="2000" dirty="0" err="1">
                <a:latin typeface="Times New Roman" pitchFamily="18" charset="0"/>
                <a:cs typeface="Times New Roman" pitchFamily="18" charset="0"/>
              </a:rPr>
              <a:t>jQuery</a:t>
            </a:r>
            <a:r>
              <a:rPr lang="en-US" sz="2000" dirty="0">
                <a:latin typeface="Times New Roman" pitchFamily="18" charset="0"/>
                <a:cs typeface="Times New Roman" pitchFamily="18" charset="0"/>
              </a:rPr>
              <a:t> Example&lt;/title&gt;  </a:t>
            </a:r>
          </a:p>
          <a:p>
            <a:pPr>
              <a:buNone/>
            </a:pPr>
            <a:r>
              <a:rPr lang="en-US" sz="2000" dirty="0">
                <a:latin typeface="Times New Roman" pitchFamily="18" charset="0"/>
                <a:cs typeface="Times New Roman" pitchFamily="18" charset="0"/>
              </a:rPr>
              <a:t>    &lt;script type="text/</a:t>
            </a:r>
            <a:r>
              <a:rPr lang="en-US" sz="2000" dirty="0" err="1">
                <a:latin typeface="Times New Roman" pitchFamily="18" charset="0"/>
                <a:cs typeface="Times New Roman" pitchFamily="18" charset="0"/>
              </a:rPr>
              <a:t>javascript</a:t>
            </a:r>
            <a:r>
              <a:rPr lang="en-US" sz="2000" dirty="0">
                <a:latin typeface="Times New Roman" pitchFamily="18" charset="0"/>
                <a:cs typeface="Times New Roman" pitchFamily="18" charset="0"/>
              </a:rPr>
              <a:t>" </a:t>
            </a:r>
            <a:r>
              <a:rPr lang="en-US" sz="2000" b="1" dirty="0" err="1">
                <a:solidFill>
                  <a:srgbClr val="FF0000"/>
                </a:solidFill>
                <a:latin typeface="Times New Roman" pitchFamily="18" charset="0"/>
                <a:cs typeface="Times New Roman" pitchFamily="18" charset="0"/>
              </a:rPr>
              <a:t>src</a:t>
            </a:r>
            <a:r>
              <a:rPr lang="en-US" sz="2000" b="1" dirty="0">
                <a:solidFill>
                  <a:srgbClr val="FF0000"/>
                </a:solidFill>
                <a:latin typeface="Times New Roman" pitchFamily="18" charset="0"/>
                <a:cs typeface="Times New Roman" pitchFamily="18" charset="0"/>
              </a:rPr>
              <a:t>="http://ajax.googleapis.com/ajax/libs/jquery/2.1.3/jquery.min.js"&gt;  </a:t>
            </a:r>
          </a:p>
          <a:p>
            <a:pPr>
              <a:buNone/>
            </a:pPr>
            <a:r>
              <a:rPr lang="en-US" sz="2000" dirty="0">
                <a:latin typeface="Times New Roman" pitchFamily="18" charset="0"/>
                <a:cs typeface="Times New Roman" pitchFamily="18" charset="0"/>
              </a:rPr>
              <a:t>     &lt;/script&gt;  </a:t>
            </a:r>
          </a:p>
          <a:p>
            <a:pPr>
              <a:buNone/>
            </a:pPr>
            <a:r>
              <a:rPr lang="en-US" sz="2000" dirty="0">
                <a:latin typeface="Times New Roman" pitchFamily="18" charset="0"/>
                <a:cs typeface="Times New Roman" pitchFamily="18" charset="0"/>
              </a:rPr>
              <a:t>     &lt;script type="text/</a:t>
            </a:r>
            <a:r>
              <a:rPr lang="en-US" sz="2000" dirty="0" err="1">
                <a:latin typeface="Times New Roman" pitchFamily="18" charset="0"/>
                <a:cs typeface="Times New Roman" pitchFamily="18" charset="0"/>
              </a:rPr>
              <a:t>javascript</a:t>
            </a:r>
            <a:r>
              <a:rPr lang="en-US" sz="2000" dirty="0">
                <a:latin typeface="Times New Roman" pitchFamily="18" charset="0"/>
                <a:cs typeface="Times New Roman" pitchFamily="18" charset="0"/>
              </a:rPr>
              <a:t>" &gt;</a:t>
            </a:r>
          </a:p>
          <a:p>
            <a:pPr>
              <a:buNone/>
            </a:pPr>
            <a:r>
              <a:rPr lang="en-US" sz="2000" dirty="0">
                <a:latin typeface="Times New Roman" pitchFamily="18" charset="0"/>
                <a:cs typeface="Times New Roman" pitchFamily="18" charset="0"/>
              </a:rPr>
              <a:t>     $(document).ready(function() {  </a:t>
            </a:r>
          </a:p>
          <a:p>
            <a:pPr>
              <a:buNone/>
            </a:pPr>
            <a:r>
              <a:rPr lang="en-US" sz="2000" dirty="0">
                <a:latin typeface="Times New Roman" pitchFamily="18" charset="0"/>
                <a:cs typeface="Times New Roman" pitchFamily="18" charset="0"/>
              </a:rPr>
              <a:t>     $("p").</a:t>
            </a:r>
            <a:r>
              <a:rPr lang="en-US" sz="2000" dirty="0" err="1">
                <a:latin typeface="Times New Roman" pitchFamily="18" charset="0"/>
                <a:cs typeface="Times New Roman" pitchFamily="18" charset="0"/>
              </a:rPr>
              <a:t>css</a:t>
            </a:r>
            <a:r>
              <a:rPr lang="en-US" sz="2000" dirty="0">
                <a:latin typeface="Times New Roman" pitchFamily="18" charset="0"/>
                <a:cs typeface="Times New Roman" pitchFamily="18" charset="0"/>
              </a:rPr>
              <a:t>("background-color", "pink");  </a:t>
            </a:r>
          </a:p>
          <a:p>
            <a:pPr>
              <a:buNone/>
            </a:pPr>
            <a:r>
              <a:rPr lang="en-US" sz="2000" dirty="0">
                <a:latin typeface="Times New Roman" pitchFamily="18" charset="0"/>
                <a:cs typeface="Times New Roman" pitchFamily="18" charset="0"/>
              </a:rPr>
              <a:t>     });      </a:t>
            </a:r>
          </a:p>
          <a:p>
            <a:pPr>
              <a:buNone/>
            </a:pPr>
            <a:r>
              <a:rPr lang="en-US" sz="2000" dirty="0">
                <a:latin typeface="Times New Roman" pitchFamily="18" charset="0"/>
                <a:cs typeface="Times New Roman" pitchFamily="18" charset="0"/>
              </a:rPr>
              <a:t> &lt;/script&gt; &lt;/head&gt;</a:t>
            </a:r>
          </a:p>
        </p:txBody>
      </p:sp>
      <p:sp>
        <p:nvSpPr>
          <p:cNvPr id="4" name="Date Placeholder 3"/>
          <p:cNvSpPr>
            <a:spLocks noGrp="1"/>
          </p:cNvSpPr>
          <p:nvPr>
            <p:ph type="dt" sz="half" idx="10"/>
          </p:nvPr>
        </p:nvSpPr>
        <p:spPr/>
        <p:txBody>
          <a:bodyPr/>
          <a:lstStyle/>
          <a:p>
            <a:fld id="{B1FFAD8E-CEEC-4C68-A907-2E2E4F760882}" type="datetime1">
              <a:rPr lang="en-US" smtClean="0"/>
              <a:pPr/>
              <a:t>2/23/2025</a:t>
            </a:fld>
            <a:endParaRPr lang="en-US" dirty="0"/>
          </a:p>
        </p:txBody>
      </p:sp>
      <p:sp>
        <p:nvSpPr>
          <p:cNvPr id="5" name="Rectangle 4"/>
          <p:cNvSpPr/>
          <p:nvPr/>
        </p:nvSpPr>
        <p:spPr>
          <a:xfrm>
            <a:off x="5334000" y="2286000"/>
            <a:ext cx="3505200" cy="2862322"/>
          </a:xfrm>
          <a:prstGeom prst="rect">
            <a:avLst/>
          </a:prstGeom>
        </p:spPr>
        <p:txBody>
          <a:bodyPr wrap="square">
            <a:spAutoFit/>
          </a:bodyPr>
          <a:lstStyle/>
          <a:p>
            <a:pPr>
              <a:buNone/>
            </a:pPr>
            <a:r>
              <a:rPr lang="en-US" sz="2000" dirty="0">
                <a:latin typeface="Times New Roman" pitchFamily="18" charset="0"/>
                <a:cs typeface="Times New Roman" pitchFamily="18" charset="0"/>
              </a:rPr>
              <a:t>&lt;body&gt;  </a:t>
            </a:r>
          </a:p>
          <a:p>
            <a:pPr>
              <a:buNone/>
            </a:pPr>
            <a:r>
              <a:rPr lang="en-US" sz="2000" dirty="0">
                <a:latin typeface="Times New Roman" pitchFamily="18" charset="0"/>
                <a:cs typeface="Times New Roman" pitchFamily="18" charset="0"/>
              </a:rPr>
              <a:t>    &lt;p&gt;This is first paragraph.&lt;/p&gt;  </a:t>
            </a:r>
          </a:p>
          <a:p>
            <a:pPr>
              <a:buNone/>
            </a:pPr>
            <a:r>
              <a:rPr lang="en-US" sz="2000" dirty="0">
                <a:latin typeface="Times New Roman" pitchFamily="18" charset="0"/>
                <a:cs typeface="Times New Roman" pitchFamily="18" charset="0"/>
              </a:rPr>
              <a:t>    &lt;p&gt;This is second paragraph.&lt;/p&gt;  </a:t>
            </a:r>
          </a:p>
          <a:p>
            <a:pPr>
              <a:buNone/>
            </a:pPr>
            <a:r>
              <a:rPr lang="en-US" sz="2000" dirty="0">
                <a:latin typeface="Times New Roman" pitchFamily="18" charset="0"/>
                <a:cs typeface="Times New Roman" pitchFamily="18" charset="0"/>
              </a:rPr>
              <a:t>    &lt;p&gt;This is third paragraph.&lt;/p&gt;  </a:t>
            </a:r>
          </a:p>
          <a:p>
            <a:pPr>
              <a:buNone/>
            </a:pPr>
            <a:r>
              <a:rPr lang="en-US" sz="2000" dirty="0">
                <a:latin typeface="Times New Roman" pitchFamily="18" charset="0"/>
                <a:cs typeface="Times New Roman" pitchFamily="18" charset="0"/>
              </a:rPr>
              <a:t>    &lt;/body&gt;  </a:t>
            </a:r>
          </a:p>
          <a:p>
            <a:pPr>
              <a:buNone/>
            </a:pPr>
            <a:r>
              <a:rPr lang="en-US" sz="2000" dirty="0">
                <a:latin typeface="Times New Roman" pitchFamily="18" charset="0"/>
                <a:cs typeface="Times New Roman" pitchFamily="18" charset="0"/>
              </a:rPr>
              <a:t>    &lt;/html&gt; </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Times New Roman" pitchFamily="18" charset="0"/>
                <a:cs typeface="Times New Roman" pitchFamily="18" charset="0"/>
              </a:rPr>
              <a:t>Basic Syntax</a:t>
            </a:r>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hlinkClick r:id="rId2" action="ppaction://hlinkfile"/>
              </a:rPr>
              <a:t> </a:t>
            </a:r>
            <a:r>
              <a:rPr lang="en-US" sz="2800" b="1" dirty="0" err="1">
                <a:latin typeface="Times New Roman" pitchFamily="18" charset="0"/>
                <a:cs typeface="Times New Roman" pitchFamily="18" charset="0"/>
                <a:hlinkClick r:id="rId2" action="ppaction://hlinkfile"/>
              </a:rPr>
              <a:t>eg</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3657599"/>
          </a:xfrm>
        </p:spPr>
        <p:txBody>
          <a:bodyPr>
            <a:noAutofit/>
          </a:bodyPr>
          <a:lstStyle/>
          <a:p>
            <a:pPr algn="just"/>
            <a:r>
              <a:rPr lang="en-US" sz="2400" dirty="0">
                <a:latin typeface="Times New Roman" pitchFamily="18" charset="0"/>
                <a:cs typeface="Times New Roman" pitchFamily="18" charset="0"/>
              </a:rPr>
              <a:t>Examples:</a:t>
            </a:r>
          </a:p>
          <a:p>
            <a:pPr algn="just"/>
            <a:r>
              <a:rPr lang="en-US" sz="2400" dirty="0">
                <a:latin typeface="Times New Roman" pitchFamily="18" charset="0"/>
                <a:cs typeface="Times New Roman" pitchFamily="18" charset="0"/>
              </a:rPr>
              <a:t>$(this).hide() - hides the current element.</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$("p").hide() - hides all &lt;p&gt; elements.</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$(".test").hide() - hides all elements with class="test".</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$("#test").hide() - hides the element with id="test".</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hlinkClick r:id="rId3" action="ppaction://hlinkfile"/>
              </a:rPr>
              <a:t>Program</a:t>
            </a:r>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1FFAD8E-CEEC-4C68-A907-2E2E4F760882}" type="datetime1">
              <a:rPr lang="en-US" smtClean="0"/>
              <a:pPr/>
              <a:t>2/23/2025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68362"/>
          </a:xfrm>
        </p:spPr>
        <p:txBody>
          <a:bodyPr>
            <a:noAutofit/>
          </a:bodyPr>
          <a:lstStyle/>
          <a:p>
            <a:br>
              <a:rPr lang="en-US" sz="2800" b="1" dirty="0">
                <a:latin typeface="Times New Roman" pitchFamily="18" charset="0"/>
                <a:cs typeface="Times New Roman" pitchFamily="18" charset="0"/>
              </a:rPr>
            </a:br>
            <a:r>
              <a:rPr lang="en-US" sz="2800" b="1" dirty="0" err="1">
                <a:latin typeface="Times New Roman" pitchFamily="18" charset="0"/>
                <a:cs typeface="Times New Roman" pitchFamily="18" charset="0"/>
              </a:rPr>
              <a:t>jQuery</a:t>
            </a:r>
            <a:r>
              <a:rPr lang="en-US" sz="2800" b="1" dirty="0">
                <a:latin typeface="Times New Roman" pitchFamily="18" charset="0"/>
                <a:cs typeface="Times New Roman" pitchFamily="18" charset="0"/>
              </a:rPr>
              <a:t> Selectors</a:t>
            </a:r>
            <a:br>
              <a:rPr lang="en-US" sz="2800" b="1" dirty="0">
                <a:latin typeface="Times New Roman" pitchFamily="18" charset="0"/>
                <a:cs typeface="Times New Roman" pitchFamily="18" charset="0"/>
              </a:rPr>
            </a:b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4754563"/>
          </a:xfrm>
        </p:spPr>
        <p:txBody>
          <a:bodyPr>
            <a:noAutofit/>
          </a:bodyPr>
          <a:lstStyle/>
          <a:p>
            <a:pPr algn="just"/>
            <a:r>
              <a:rPr lang="en-US" sz="2400" dirty="0" err="1">
                <a:latin typeface="Times New Roman" pitchFamily="18" charset="0"/>
                <a:cs typeface="Times New Roman" pitchFamily="18" charset="0"/>
              </a:rPr>
              <a:t>jQuery</a:t>
            </a:r>
            <a:r>
              <a:rPr lang="en-US" sz="2400" dirty="0">
                <a:latin typeface="Times New Roman" pitchFamily="18" charset="0"/>
                <a:cs typeface="Times New Roman" pitchFamily="18" charset="0"/>
              </a:rPr>
              <a:t> selectors allow you to select and manipulate HTML element(s).</a:t>
            </a:r>
          </a:p>
          <a:p>
            <a:pPr algn="just"/>
            <a:endParaRPr lang="en-US" sz="2400" dirty="0">
              <a:latin typeface="Times New Roman" pitchFamily="18" charset="0"/>
              <a:cs typeface="Times New Roman" pitchFamily="18" charset="0"/>
            </a:endParaRPr>
          </a:p>
          <a:p>
            <a:pPr algn="just"/>
            <a:r>
              <a:rPr lang="en-US" sz="2400" dirty="0" err="1">
                <a:latin typeface="Times New Roman" pitchFamily="18" charset="0"/>
                <a:cs typeface="Times New Roman" pitchFamily="18" charset="0"/>
              </a:rPr>
              <a:t>jQuery</a:t>
            </a:r>
            <a:r>
              <a:rPr lang="en-US" sz="2400" dirty="0">
                <a:latin typeface="Times New Roman" pitchFamily="18" charset="0"/>
                <a:cs typeface="Times New Roman" pitchFamily="18" charset="0"/>
              </a:rPr>
              <a:t> selectors are used to "find" (or select) HTML elements based on their </a:t>
            </a:r>
          </a:p>
          <a:p>
            <a:pPr lvl="1" algn="just"/>
            <a:endParaRPr lang="en-US" sz="2400" dirty="0">
              <a:latin typeface="Times New Roman" pitchFamily="18" charset="0"/>
              <a:cs typeface="Times New Roman" pitchFamily="18" charset="0"/>
            </a:endParaRPr>
          </a:p>
          <a:p>
            <a:pPr lvl="1" algn="just"/>
            <a:r>
              <a:rPr lang="en-US" sz="2400" dirty="0">
                <a:latin typeface="Times New Roman" pitchFamily="18" charset="0"/>
                <a:cs typeface="Times New Roman" pitchFamily="18" charset="0"/>
              </a:rPr>
              <a:t>name, id, classes, types, attributes, values of attributes and much more. </a:t>
            </a:r>
          </a:p>
          <a:p>
            <a:pPr lvl="1" algn="just"/>
            <a:r>
              <a:rPr lang="en-US" sz="2400" dirty="0">
                <a:latin typeface="Times New Roman" pitchFamily="18" charset="0"/>
                <a:cs typeface="Times New Roman" pitchFamily="18" charset="0"/>
              </a:rPr>
              <a:t>It's based on the existing CSS Selectors, and in addition, it has some own custom selectors.</a:t>
            </a:r>
          </a:p>
          <a:p>
            <a:pPr lvl="1" algn="just"/>
            <a:r>
              <a:rPr lang="en-US" sz="2400" dirty="0">
                <a:latin typeface="Times New Roman" pitchFamily="18" charset="0"/>
                <a:cs typeface="Times New Roman" pitchFamily="18" charset="0"/>
              </a:rPr>
              <a:t>All selectors in </a:t>
            </a:r>
            <a:r>
              <a:rPr lang="en-US" sz="2400" dirty="0" err="1">
                <a:latin typeface="Times New Roman" pitchFamily="18" charset="0"/>
                <a:cs typeface="Times New Roman" pitchFamily="18" charset="0"/>
              </a:rPr>
              <a:t>jQuery</a:t>
            </a:r>
            <a:r>
              <a:rPr lang="en-US" sz="2400" dirty="0">
                <a:latin typeface="Times New Roman" pitchFamily="18" charset="0"/>
                <a:cs typeface="Times New Roman" pitchFamily="18" charset="0"/>
              </a:rPr>
              <a:t> </a:t>
            </a:r>
            <a:r>
              <a:rPr lang="en-US" sz="2400" b="1" dirty="0">
                <a:solidFill>
                  <a:srgbClr val="FF0000"/>
                </a:solidFill>
                <a:latin typeface="Times New Roman" pitchFamily="18" charset="0"/>
                <a:cs typeface="Times New Roman" pitchFamily="18" charset="0"/>
              </a:rPr>
              <a:t>start with the dollar sign and parentheses: $().</a:t>
            </a:r>
          </a:p>
          <a:p>
            <a:pPr algn="just"/>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1FFAD8E-CEEC-4C68-A907-2E2E4F760882}" type="datetime1">
              <a:rPr lang="en-US" smtClean="0"/>
              <a:pPr/>
              <a:t>2/23/2025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68362"/>
          </a:xfrm>
        </p:spPr>
        <p:txBody>
          <a:bodyPr>
            <a:noAutofit/>
          </a:bodyPr>
          <a:lstStyle/>
          <a:p>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The element Selector</a:t>
            </a:r>
            <a:br>
              <a:rPr lang="en-US" sz="2800" b="1" dirty="0">
                <a:latin typeface="Times New Roman" pitchFamily="18" charset="0"/>
                <a:cs typeface="Times New Roman" pitchFamily="18" charset="0"/>
              </a:rPr>
            </a:br>
            <a:r>
              <a:rPr lang="en-US" sz="2800" b="1" dirty="0" err="1">
                <a:latin typeface="Times New Roman" pitchFamily="18" charset="0"/>
                <a:cs typeface="Times New Roman" pitchFamily="18" charset="0"/>
                <a:hlinkClick r:id="rId2" action="ppaction://hlinkfile"/>
              </a:rPr>
              <a:t>eg</a:t>
            </a:r>
            <a:br>
              <a:rPr lang="en-US" sz="2800" b="1" dirty="0">
                <a:latin typeface="Times New Roman" pitchFamily="18" charset="0"/>
                <a:cs typeface="Times New Roman" pitchFamily="18" charset="0"/>
              </a:rPr>
            </a:b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4754563"/>
          </a:xfrm>
        </p:spPr>
        <p:txBody>
          <a:bodyPr>
            <a:normAutofit/>
          </a:bodyPr>
          <a:lstStyle/>
          <a:p>
            <a:pPr algn="just"/>
            <a:r>
              <a:rPr lang="en-US" sz="2400" dirty="0">
                <a:latin typeface="Times New Roman" pitchFamily="18" charset="0"/>
                <a:cs typeface="Times New Roman" pitchFamily="18" charset="0"/>
              </a:rPr>
              <a:t>Selects elements based on the element name.</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 &lt;p&gt;,&lt;div&gt;,&lt;h1&gt;,&lt;form&gt;,&lt;button&gt;</a:t>
            </a:r>
          </a:p>
          <a:p>
            <a:pPr algn="just"/>
            <a:endParaRPr lang="en-US" sz="2400" dirty="0">
              <a:latin typeface="Times New Roman" pitchFamily="18" charset="0"/>
              <a:cs typeface="Times New Roman" pitchFamily="18" charset="0"/>
            </a:endParaRPr>
          </a:p>
          <a:p>
            <a:pPr algn="just"/>
            <a:r>
              <a:rPr lang="en-US" sz="2400" dirty="0" err="1">
                <a:latin typeface="Times New Roman" pitchFamily="18" charset="0"/>
                <a:cs typeface="Times New Roman" pitchFamily="18" charset="0"/>
              </a:rPr>
              <a:t>Eg</a:t>
            </a:r>
            <a:r>
              <a:rPr lang="en-US" sz="2400" dirty="0">
                <a:latin typeface="Times New Roman" pitchFamily="18" charset="0"/>
                <a:cs typeface="Times New Roman" pitchFamily="18" charset="0"/>
              </a:rPr>
              <a:t>:     </a:t>
            </a:r>
            <a:r>
              <a:rPr lang="en-US" sz="2400" dirty="0">
                <a:solidFill>
                  <a:srgbClr val="FF0000"/>
                </a:solidFill>
                <a:latin typeface="Times New Roman" pitchFamily="18" charset="0"/>
                <a:cs typeface="Times New Roman" pitchFamily="18" charset="0"/>
              </a:rPr>
              <a:t> $("p") </a:t>
            </a:r>
          </a:p>
          <a:p>
            <a:pPr algn="just"/>
            <a:endParaRPr lang="en-US" sz="2400" dirty="0">
              <a:solidFill>
                <a:srgbClr val="FF0000"/>
              </a:solidFill>
              <a:latin typeface="Times New Roman" pitchFamily="18" charset="0"/>
              <a:cs typeface="Times New Roman" pitchFamily="18" charset="0"/>
            </a:endParaRPr>
          </a:p>
          <a:p>
            <a:pPr algn="just"/>
            <a:r>
              <a:rPr lang="en-US" sz="2400" dirty="0">
                <a:solidFill>
                  <a:srgbClr val="FF0000"/>
                </a:solidFill>
                <a:latin typeface="Times New Roman" pitchFamily="18" charset="0"/>
                <a:cs typeface="Times New Roman" pitchFamily="18" charset="0"/>
                <a:hlinkClick r:id="rId3" action="ppaction://hlinkfile"/>
              </a:rPr>
              <a:t>program</a:t>
            </a:r>
            <a:endParaRPr lang="en-US" sz="2400" dirty="0">
              <a:solidFill>
                <a:srgbClr val="FF0000"/>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1FFAD8E-CEEC-4C68-A907-2E2E4F760882}" type="datetime1">
              <a:rPr lang="en-US" smtClean="0"/>
              <a:pPr/>
              <a:t>2/23/2025</a:t>
            </a:fld>
            <a:endParaRPr 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68362"/>
          </a:xfrm>
        </p:spPr>
        <p:txBody>
          <a:bodyPr>
            <a:noAutofit/>
          </a:bodyPr>
          <a:lstStyle/>
          <a:p>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The * Selector</a:t>
            </a:r>
            <a:br>
              <a:rPr lang="en-US" sz="2800" b="1" dirty="0">
                <a:latin typeface="Times New Roman" pitchFamily="18" charset="0"/>
                <a:cs typeface="Times New Roman" pitchFamily="18" charset="0"/>
              </a:rPr>
            </a:br>
            <a:r>
              <a:rPr lang="en-US" sz="2800" b="1" dirty="0" err="1">
                <a:latin typeface="Times New Roman" pitchFamily="18" charset="0"/>
                <a:cs typeface="Times New Roman" pitchFamily="18" charset="0"/>
                <a:hlinkClick r:id="rId2" action="ppaction://hlinkfile"/>
              </a:rPr>
              <a:t>eg</a:t>
            </a:r>
            <a:br>
              <a:rPr lang="en-US" sz="2800" b="1" dirty="0">
                <a:latin typeface="Times New Roman" pitchFamily="18" charset="0"/>
                <a:cs typeface="Times New Roman" pitchFamily="18" charset="0"/>
              </a:rPr>
            </a:b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4754563"/>
          </a:xfrm>
        </p:spPr>
        <p:txBody>
          <a:bodyPr>
            <a:normAutofit/>
          </a:bodyPr>
          <a:lstStyle/>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Selects </a:t>
            </a:r>
            <a:r>
              <a:rPr lang="en-US" sz="2400" b="1" dirty="0">
                <a:solidFill>
                  <a:srgbClr val="FF0000"/>
                </a:solidFill>
                <a:latin typeface="Times New Roman" pitchFamily="18" charset="0"/>
                <a:cs typeface="Times New Roman" pitchFamily="18" charset="0"/>
              </a:rPr>
              <a:t>all</a:t>
            </a:r>
            <a:r>
              <a:rPr lang="en-US" sz="2400" dirty="0">
                <a:latin typeface="Times New Roman" pitchFamily="18" charset="0"/>
                <a:cs typeface="Times New Roman" pitchFamily="18" charset="0"/>
              </a:rPr>
              <a:t> elements in the HTML file.</a:t>
            </a:r>
          </a:p>
          <a:p>
            <a:pPr algn="just"/>
            <a:endParaRPr lang="en-US" sz="2400" dirty="0">
              <a:latin typeface="Times New Roman" pitchFamily="18" charset="0"/>
              <a:cs typeface="Times New Roman" pitchFamily="18" charset="0"/>
            </a:endParaRPr>
          </a:p>
          <a:p>
            <a:pPr algn="just"/>
            <a:r>
              <a:rPr lang="en-US" sz="2400" dirty="0" err="1">
                <a:latin typeface="Times New Roman" pitchFamily="18" charset="0"/>
                <a:cs typeface="Times New Roman" pitchFamily="18" charset="0"/>
              </a:rPr>
              <a:t>Eg</a:t>
            </a:r>
            <a:r>
              <a:rPr lang="en-US" sz="2400" dirty="0">
                <a:latin typeface="Times New Roman" pitchFamily="18" charset="0"/>
                <a:cs typeface="Times New Roman" pitchFamily="18" charset="0"/>
              </a:rPr>
              <a:t>:     </a:t>
            </a:r>
            <a:r>
              <a:rPr lang="en-US" sz="2400" dirty="0">
                <a:solidFill>
                  <a:srgbClr val="FF0000"/>
                </a:solidFill>
                <a:latin typeface="Times New Roman" pitchFamily="18" charset="0"/>
                <a:cs typeface="Times New Roman" pitchFamily="18" charset="0"/>
              </a:rPr>
              <a:t> $(“*") </a:t>
            </a:r>
          </a:p>
          <a:p>
            <a:pPr algn="just"/>
            <a:endParaRPr lang="en-US" sz="2400" dirty="0">
              <a:solidFill>
                <a:srgbClr val="FF0000"/>
              </a:solidFill>
              <a:latin typeface="Times New Roman" pitchFamily="18" charset="0"/>
              <a:cs typeface="Times New Roman" pitchFamily="18" charset="0"/>
            </a:endParaRPr>
          </a:p>
          <a:p>
            <a:pPr algn="just"/>
            <a:r>
              <a:rPr lang="en-US" sz="2400" dirty="0">
                <a:solidFill>
                  <a:srgbClr val="FF0000"/>
                </a:solidFill>
                <a:latin typeface="Times New Roman" pitchFamily="18" charset="0"/>
                <a:cs typeface="Times New Roman" pitchFamily="18" charset="0"/>
                <a:hlinkClick r:id="rId3" action="ppaction://hlinkfile"/>
              </a:rPr>
              <a:t>program</a:t>
            </a:r>
            <a:endParaRPr lang="en-US" sz="2400" dirty="0">
              <a:solidFill>
                <a:srgbClr val="FF0000"/>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1FFAD8E-CEEC-4C68-A907-2E2E4F760882}" type="datetime1">
              <a:rPr lang="en-US" smtClean="0"/>
              <a:pPr/>
              <a:t>2/23/2025</a:t>
            </a:fld>
            <a:endParaRPr 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68362"/>
          </a:xfrm>
        </p:spPr>
        <p:txBody>
          <a:bodyPr>
            <a:noAutofit/>
          </a:bodyPr>
          <a:lstStyle/>
          <a:p>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The #id Selector</a:t>
            </a:r>
            <a:br>
              <a:rPr lang="en-US" sz="2800" b="1" dirty="0">
                <a:latin typeface="Times New Roman" pitchFamily="18" charset="0"/>
                <a:cs typeface="Times New Roman" pitchFamily="18" charset="0"/>
              </a:rPr>
            </a:br>
            <a:r>
              <a:rPr lang="en-US" sz="2800" b="1" dirty="0" err="1">
                <a:latin typeface="Times New Roman" pitchFamily="18" charset="0"/>
                <a:cs typeface="Times New Roman" pitchFamily="18" charset="0"/>
                <a:hlinkClick r:id="rId2" action="ppaction://hlinkfile"/>
              </a:rPr>
              <a:t>eg</a:t>
            </a:r>
            <a:br>
              <a:rPr lang="en-US" sz="2800" b="1" dirty="0">
                <a:latin typeface="Times New Roman" pitchFamily="18" charset="0"/>
                <a:cs typeface="Times New Roman" pitchFamily="18" charset="0"/>
              </a:rPr>
            </a:b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4754563"/>
          </a:xfrm>
        </p:spPr>
        <p:txBody>
          <a:bodyPr>
            <a:normAutofit/>
          </a:bodyPr>
          <a:lstStyle/>
          <a:p>
            <a:pPr algn="just"/>
            <a:r>
              <a:rPr lang="en-US" sz="2400" dirty="0">
                <a:latin typeface="Times New Roman" pitchFamily="18" charset="0"/>
                <a:cs typeface="Times New Roman" pitchFamily="18" charset="0"/>
              </a:rPr>
              <a:t>The </a:t>
            </a:r>
            <a:r>
              <a:rPr lang="en-US" sz="2400" dirty="0" err="1">
                <a:latin typeface="Times New Roman" pitchFamily="18" charset="0"/>
                <a:cs typeface="Times New Roman" pitchFamily="18" charset="0"/>
              </a:rPr>
              <a:t>jQuery</a:t>
            </a:r>
            <a:r>
              <a:rPr lang="en-US" sz="2400" dirty="0">
                <a:latin typeface="Times New Roman" pitchFamily="18" charset="0"/>
                <a:cs typeface="Times New Roman" pitchFamily="18" charset="0"/>
              </a:rPr>
              <a:t> #id selector uses the id attribute of an HTML tag to find the specific element.</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An</a:t>
            </a:r>
            <a:r>
              <a:rPr lang="en-US" sz="2400" dirty="0">
                <a:solidFill>
                  <a:srgbClr val="FF0000"/>
                </a:solidFill>
                <a:latin typeface="Times New Roman" pitchFamily="18" charset="0"/>
                <a:cs typeface="Times New Roman" pitchFamily="18" charset="0"/>
              </a:rPr>
              <a:t> id should be unique within a page,</a:t>
            </a:r>
            <a:r>
              <a:rPr lang="en-US" sz="2400" dirty="0">
                <a:latin typeface="Times New Roman" pitchFamily="18" charset="0"/>
                <a:cs typeface="Times New Roman" pitchFamily="18" charset="0"/>
              </a:rPr>
              <a:t> so you should use the #id selector when you want to find a single, unique element.</a:t>
            </a:r>
          </a:p>
          <a:p>
            <a:pPr algn="just"/>
            <a:endParaRPr lang="en-US" sz="2400" dirty="0">
              <a:solidFill>
                <a:srgbClr val="FF0000"/>
              </a:solidFill>
              <a:latin typeface="Times New Roman" pitchFamily="18" charset="0"/>
              <a:cs typeface="Times New Roman" pitchFamily="18" charset="0"/>
            </a:endParaRPr>
          </a:p>
          <a:p>
            <a:pPr algn="just"/>
            <a:r>
              <a:rPr lang="en-US" sz="2400" dirty="0">
                <a:solidFill>
                  <a:srgbClr val="FF0000"/>
                </a:solidFill>
                <a:latin typeface="Times New Roman" pitchFamily="18" charset="0"/>
                <a:cs typeface="Times New Roman" pitchFamily="18" charset="0"/>
              </a:rPr>
              <a:t>Syntax :  </a:t>
            </a:r>
            <a:r>
              <a:rPr lang="en-US" sz="2400" dirty="0"/>
              <a:t>$("#test") </a:t>
            </a:r>
            <a:endParaRPr lang="en-US" sz="2400" dirty="0">
              <a:solidFill>
                <a:srgbClr val="FF0000"/>
              </a:solidFill>
              <a:latin typeface="Times New Roman" pitchFamily="18" charset="0"/>
              <a:cs typeface="Times New Roman" pitchFamily="18" charset="0"/>
            </a:endParaRPr>
          </a:p>
          <a:p>
            <a:pPr algn="just"/>
            <a:r>
              <a:rPr lang="en-US" sz="2400" dirty="0">
                <a:solidFill>
                  <a:srgbClr val="FF0000"/>
                </a:solidFill>
                <a:latin typeface="Times New Roman" pitchFamily="18" charset="0"/>
                <a:cs typeface="Times New Roman" pitchFamily="18" charset="0"/>
                <a:hlinkClick r:id="rId3" action="ppaction://hlinkfile"/>
              </a:rPr>
              <a:t>program</a:t>
            </a:r>
            <a:endParaRPr lang="en-US" sz="2400" dirty="0">
              <a:solidFill>
                <a:srgbClr val="FF0000"/>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1FFAD8E-CEEC-4C68-A907-2E2E4F760882}" type="datetime1">
              <a:rPr lang="en-US" smtClean="0"/>
              <a:pPr/>
              <a:t>2/23/2025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868362"/>
          </a:xfrm>
        </p:spPr>
        <p:txBody>
          <a:bodyPr>
            <a:noAutofit/>
          </a:bodyPr>
          <a:lstStyle/>
          <a:p>
            <a:br>
              <a:rPr lang="en-US" sz="2800" b="1" dirty="0">
                <a:latin typeface="Times New Roman" pitchFamily="18" charset="0"/>
                <a:cs typeface="Times New Roman" pitchFamily="18" charset="0"/>
              </a:rPr>
            </a:br>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The .class Selector</a:t>
            </a:r>
            <a:br>
              <a:rPr lang="en-US" sz="2800" b="1" dirty="0">
                <a:latin typeface="Times New Roman" pitchFamily="18" charset="0"/>
                <a:cs typeface="Times New Roman" pitchFamily="18" charset="0"/>
              </a:rPr>
            </a:br>
            <a:r>
              <a:rPr lang="en-US" sz="2800" b="1" dirty="0" err="1">
                <a:latin typeface="Times New Roman" pitchFamily="18" charset="0"/>
                <a:cs typeface="Times New Roman" pitchFamily="18" charset="0"/>
                <a:hlinkClick r:id="rId2" action="ppaction://hlinkfile"/>
              </a:rPr>
              <a:t>eg</a:t>
            </a:r>
            <a:br>
              <a:rPr lang="en-US" sz="2800" b="1" dirty="0">
                <a:latin typeface="Times New Roman" pitchFamily="18" charset="0"/>
                <a:cs typeface="Times New Roman" pitchFamily="18" charset="0"/>
              </a:rPr>
            </a:b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4754563"/>
          </a:xfrm>
        </p:spPr>
        <p:txBody>
          <a:bodyPr>
            <a:normAutofit/>
          </a:bodyPr>
          <a:lstStyle/>
          <a:p>
            <a:pPr algn="just"/>
            <a:r>
              <a:rPr lang="en-US" sz="2400" dirty="0">
                <a:latin typeface="Times New Roman" pitchFamily="18" charset="0"/>
                <a:cs typeface="Times New Roman" pitchFamily="18" charset="0"/>
              </a:rPr>
              <a:t>The </a:t>
            </a:r>
            <a:r>
              <a:rPr lang="en-US" sz="2400" dirty="0" err="1">
                <a:latin typeface="Times New Roman" pitchFamily="18" charset="0"/>
                <a:cs typeface="Times New Roman" pitchFamily="18" charset="0"/>
              </a:rPr>
              <a:t>jQuery</a:t>
            </a:r>
            <a:r>
              <a:rPr lang="en-US" sz="2400" dirty="0">
                <a:latin typeface="Times New Roman" pitchFamily="18" charset="0"/>
                <a:cs typeface="Times New Roman" pitchFamily="18" charset="0"/>
              </a:rPr>
              <a:t> class selector finds elements with a specific class.</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To find elements with a specific class, write a period character, followed by the name of the class</a:t>
            </a:r>
          </a:p>
          <a:p>
            <a:pPr algn="just"/>
            <a:endParaRPr lang="en-US" sz="2400" dirty="0">
              <a:solidFill>
                <a:srgbClr val="FF0000"/>
              </a:solidFill>
              <a:latin typeface="Times New Roman" pitchFamily="18" charset="0"/>
              <a:cs typeface="Times New Roman" pitchFamily="18" charset="0"/>
            </a:endParaRPr>
          </a:p>
          <a:p>
            <a:pPr algn="just"/>
            <a:r>
              <a:rPr lang="en-US" sz="2400" dirty="0">
                <a:solidFill>
                  <a:srgbClr val="FF0000"/>
                </a:solidFill>
                <a:latin typeface="Times New Roman" pitchFamily="18" charset="0"/>
                <a:cs typeface="Times New Roman" pitchFamily="18" charset="0"/>
              </a:rPr>
              <a:t>Syntax :  </a:t>
            </a:r>
            <a:r>
              <a:rPr lang="en-US" sz="2400" dirty="0">
                <a:latin typeface="Times New Roman" pitchFamily="18" charset="0"/>
                <a:cs typeface="Times New Roman" pitchFamily="18" charset="0"/>
              </a:rPr>
              <a:t>$(“.test") </a:t>
            </a:r>
            <a:endParaRPr lang="en-US" sz="2400" dirty="0">
              <a:solidFill>
                <a:srgbClr val="FF0000"/>
              </a:solidFill>
              <a:latin typeface="Times New Roman" pitchFamily="18" charset="0"/>
              <a:cs typeface="Times New Roman" pitchFamily="18" charset="0"/>
            </a:endParaRPr>
          </a:p>
          <a:p>
            <a:pPr algn="just"/>
            <a:r>
              <a:rPr lang="en-US" sz="2400" dirty="0">
                <a:solidFill>
                  <a:srgbClr val="FF0000"/>
                </a:solidFill>
                <a:latin typeface="Times New Roman" pitchFamily="18" charset="0"/>
                <a:cs typeface="Times New Roman" pitchFamily="18" charset="0"/>
                <a:hlinkClick r:id="rId3" action="ppaction://hlinkfile"/>
              </a:rPr>
              <a:t>program</a:t>
            </a:r>
            <a:endParaRPr lang="en-US" sz="2400" dirty="0">
              <a:solidFill>
                <a:srgbClr val="FF0000"/>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1FFAD8E-CEEC-4C68-A907-2E2E4F760882}" type="datetime1">
              <a:rPr lang="en-US" smtClean="0"/>
              <a:pPr/>
              <a:t>2/23/2025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868362"/>
          </a:xfrm>
        </p:spPr>
        <p:txBody>
          <a:bodyPr>
            <a:noAutofit/>
          </a:bodyPr>
          <a:lstStyle/>
          <a:p>
            <a:br>
              <a:rPr lang="en-US" sz="2800" b="1" dirty="0">
                <a:latin typeface="Times New Roman" pitchFamily="18" charset="0"/>
                <a:cs typeface="Times New Roman" pitchFamily="18" charset="0"/>
              </a:rPr>
            </a:br>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The </a:t>
            </a:r>
            <a:r>
              <a:rPr lang="en-US" sz="2800" b="1" dirty="0" err="1">
                <a:latin typeface="Times New Roman" pitchFamily="18" charset="0"/>
                <a:cs typeface="Times New Roman" pitchFamily="18" charset="0"/>
              </a:rPr>
              <a:t>href</a:t>
            </a:r>
            <a:r>
              <a:rPr lang="en-US" sz="2800" b="1" dirty="0">
                <a:latin typeface="Times New Roman" pitchFamily="18" charset="0"/>
                <a:cs typeface="Times New Roman" pitchFamily="18" charset="0"/>
              </a:rPr>
              <a:t> Selector</a:t>
            </a:r>
            <a:br>
              <a:rPr lang="en-US" sz="2800" b="1" dirty="0">
                <a:latin typeface="Times New Roman" pitchFamily="18" charset="0"/>
                <a:cs typeface="Times New Roman" pitchFamily="18" charset="0"/>
              </a:rPr>
            </a:br>
            <a:r>
              <a:rPr lang="en-US" sz="2800" b="1" dirty="0" err="1">
                <a:latin typeface="Times New Roman" pitchFamily="18" charset="0"/>
                <a:cs typeface="Times New Roman" pitchFamily="18" charset="0"/>
                <a:hlinkClick r:id="rId2" action="ppaction://hlinkfile"/>
              </a:rPr>
              <a:t>eg</a:t>
            </a:r>
            <a:br>
              <a:rPr lang="en-US" sz="2800" b="1" dirty="0">
                <a:latin typeface="Times New Roman" pitchFamily="18" charset="0"/>
                <a:cs typeface="Times New Roman" pitchFamily="18" charset="0"/>
              </a:rPr>
            </a:b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4754563"/>
          </a:xfrm>
        </p:spPr>
        <p:txBody>
          <a:bodyPr>
            <a:normAutofit/>
          </a:bodyPr>
          <a:lstStyle/>
          <a:p>
            <a:pPr algn="just"/>
            <a:r>
              <a:rPr lang="en-US" sz="2400" dirty="0">
                <a:latin typeface="Times New Roman" pitchFamily="18" charset="0"/>
                <a:cs typeface="Times New Roman" pitchFamily="18" charset="0"/>
              </a:rPr>
              <a:t>Used with anchor tag in order to introduce hyperlink in the web document.</a:t>
            </a:r>
          </a:p>
          <a:p>
            <a:pPr algn="just"/>
            <a:endParaRPr lang="en-US" sz="2400" dirty="0">
              <a:solidFill>
                <a:srgbClr val="FF0000"/>
              </a:solidFill>
              <a:latin typeface="Times New Roman" pitchFamily="18" charset="0"/>
              <a:cs typeface="Times New Roman" pitchFamily="18" charset="0"/>
            </a:endParaRPr>
          </a:p>
          <a:p>
            <a:pPr algn="just"/>
            <a:r>
              <a:rPr lang="en-US" sz="2400" dirty="0">
                <a:solidFill>
                  <a:srgbClr val="FF0000"/>
                </a:solidFill>
                <a:latin typeface="Times New Roman" pitchFamily="18" charset="0"/>
                <a:cs typeface="Times New Roman" pitchFamily="18" charset="0"/>
              </a:rPr>
              <a:t>Syntax :  </a:t>
            </a:r>
            <a:r>
              <a:rPr lang="en-US" sz="2400" dirty="0">
                <a:latin typeface="Times New Roman" pitchFamily="18" charset="0"/>
                <a:cs typeface="Times New Roman" pitchFamily="18" charset="0"/>
              </a:rPr>
              <a:t>$(“a”) </a:t>
            </a:r>
            <a:endParaRPr lang="en-US" sz="2400" dirty="0">
              <a:solidFill>
                <a:srgbClr val="FF0000"/>
              </a:solidFill>
              <a:latin typeface="Times New Roman" pitchFamily="18" charset="0"/>
              <a:cs typeface="Times New Roman" pitchFamily="18" charset="0"/>
            </a:endParaRPr>
          </a:p>
          <a:p>
            <a:pPr algn="just"/>
            <a:r>
              <a:rPr lang="en-US" sz="2400" dirty="0">
                <a:solidFill>
                  <a:srgbClr val="FF0000"/>
                </a:solidFill>
                <a:latin typeface="Times New Roman" pitchFamily="18" charset="0"/>
                <a:cs typeface="Times New Roman" pitchFamily="18" charset="0"/>
                <a:hlinkClick r:id="rId3" action="ppaction://hlinkfile"/>
              </a:rPr>
              <a:t>program</a:t>
            </a:r>
            <a:endParaRPr lang="en-US" sz="2400" dirty="0">
              <a:solidFill>
                <a:srgbClr val="FF0000"/>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1FFAD8E-CEEC-4C68-A907-2E2E4F760882}" type="datetime1">
              <a:rPr lang="en-US" smtClean="0"/>
              <a:pPr/>
              <a:t>2/23/2025</a:t>
            </a:fld>
            <a:endParaRPr 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868362"/>
          </a:xfrm>
        </p:spPr>
        <p:txBody>
          <a:bodyPr>
            <a:noAutofit/>
          </a:bodyPr>
          <a:lstStyle/>
          <a:p>
            <a:br>
              <a:rPr lang="en-US" sz="2800" b="1" dirty="0">
                <a:latin typeface="Times New Roman" pitchFamily="18" charset="0"/>
                <a:cs typeface="Times New Roman" pitchFamily="18" charset="0"/>
              </a:rPr>
            </a:br>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The </a:t>
            </a:r>
            <a:r>
              <a:rPr lang="en-US" sz="2800" b="1" dirty="0" err="1">
                <a:latin typeface="Times New Roman" pitchFamily="18" charset="0"/>
                <a:cs typeface="Times New Roman" pitchFamily="18" charset="0"/>
              </a:rPr>
              <a:t>tr</a:t>
            </a:r>
            <a:r>
              <a:rPr lang="en-US" sz="2800" b="1" dirty="0">
                <a:latin typeface="Times New Roman" pitchFamily="18" charset="0"/>
                <a:cs typeface="Times New Roman" pitchFamily="18" charset="0"/>
              </a:rPr>
              <a:t> Selector</a:t>
            </a:r>
            <a:br>
              <a:rPr lang="en-US" sz="2800" b="1" dirty="0">
                <a:latin typeface="Times New Roman" pitchFamily="18" charset="0"/>
                <a:cs typeface="Times New Roman" pitchFamily="18" charset="0"/>
              </a:rPr>
            </a:br>
            <a:r>
              <a:rPr lang="en-US" sz="2800" b="1" dirty="0" err="1">
                <a:latin typeface="Times New Roman" pitchFamily="18" charset="0"/>
                <a:cs typeface="Times New Roman" pitchFamily="18" charset="0"/>
                <a:hlinkClick r:id="rId2" action="ppaction://hlinkfile"/>
              </a:rPr>
              <a:t>eg</a:t>
            </a:r>
            <a:br>
              <a:rPr lang="en-US" sz="2800" b="1" dirty="0">
                <a:latin typeface="Times New Roman" pitchFamily="18" charset="0"/>
                <a:cs typeface="Times New Roman" pitchFamily="18" charset="0"/>
              </a:rPr>
            </a:b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4754563"/>
          </a:xfrm>
        </p:spPr>
        <p:txBody>
          <a:bodyPr>
            <a:normAutofit/>
          </a:bodyPr>
          <a:lstStyle/>
          <a:p>
            <a:pPr algn="just"/>
            <a:r>
              <a:rPr lang="en-US" sz="2400" dirty="0">
                <a:latin typeface="Times New Roman" pitchFamily="18" charset="0"/>
                <a:cs typeface="Times New Roman" pitchFamily="18" charset="0"/>
              </a:rPr>
              <a:t>To define the rows of the table.</a:t>
            </a:r>
          </a:p>
          <a:p>
            <a:pPr algn="just"/>
            <a:endParaRPr lang="en-US" sz="2400" dirty="0">
              <a:latin typeface="Times New Roman" pitchFamily="18" charset="0"/>
              <a:cs typeface="Times New Roman" pitchFamily="18" charset="0"/>
            </a:endParaRPr>
          </a:p>
          <a:p>
            <a:pPr algn="just"/>
            <a:endParaRPr lang="en-US" sz="2400" dirty="0">
              <a:solidFill>
                <a:srgbClr val="FF0000"/>
              </a:solidFill>
              <a:latin typeface="Times New Roman" pitchFamily="18" charset="0"/>
              <a:cs typeface="Times New Roman" pitchFamily="18" charset="0"/>
            </a:endParaRPr>
          </a:p>
          <a:p>
            <a:pPr algn="just"/>
            <a:r>
              <a:rPr lang="en-US" sz="2400" dirty="0">
                <a:solidFill>
                  <a:srgbClr val="FF0000"/>
                </a:solidFill>
                <a:latin typeface="Times New Roman" pitchFamily="18" charset="0"/>
                <a:cs typeface="Times New Roman" pitchFamily="18" charset="0"/>
              </a:rPr>
              <a:t>Syntax :  </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tr:even</a:t>
            </a:r>
            <a:r>
              <a:rPr lang="en-US" sz="2400" dirty="0">
                <a:latin typeface="Times New Roman" pitchFamily="18" charset="0"/>
                <a:cs typeface="Times New Roman" pitchFamily="18" charset="0"/>
              </a:rPr>
              <a:t>”) </a:t>
            </a:r>
            <a:endParaRPr lang="en-US" sz="2400" dirty="0">
              <a:solidFill>
                <a:srgbClr val="FF0000"/>
              </a:solidFill>
              <a:latin typeface="Times New Roman" pitchFamily="18" charset="0"/>
              <a:cs typeface="Times New Roman" pitchFamily="18" charset="0"/>
            </a:endParaRPr>
          </a:p>
          <a:p>
            <a:pPr algn="just"/>
            <a:r>
              <a:rPr lang="en-US" sz="2400" dirty="0">
                <a:solidFill>
                  <a:srgbClr val="FF0000"/>
                </a:solidFill>
                <a:latin typeface="Times New Roman" pitchFamily="18" charset="0"/>
                <a:cs typeface="Times New Roman" pitchFamily="18" charset="0"/>
                <a:hlinkClick r:id="rId3" action="ppaction://hlinkfile"/>
              </a:rPr>
              <a:t>program</a:t>
            </a:r>
            <a:endParaRPr lang="en-US" sz="2400" dirty="0">
              <a:solidFill>
                <a:srgbClr val="FF0000"/>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1FFAD8E-CEEC-4C68-A907-2E2E4F760882}" type="datetime1">
              <a:rPr lang="en-US" smtClean="0"/>
              <a:pPr/>
              <a:t>2/23/2025</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82000" cy="685800"/>
          </a:xfrm>
        </p:spPr>
        <p:txBody>
          <a:bodyPr>
            <a:noAutofit/>
          </a:bodyPr>
          <a:lstStyle/>
          <a:p>
            <a:r>
              <a:rPr lang="en-US" sz="2800" b="1" dirty="0">
                <a:latin typeface="Times New Roman" pitchFamily="18" charset="0"/>
                <a:cs typeface="Times New Roman" pitchFamily="18" charset="0"/>
              </a:rPr>
              <a:t>JavaScript Variables</a:t>
            </a:r>
          </a:p>
        </p:txBody>
      </p:sp>
      <p:sp>
        <p:nvSpPr>
          <p:cNvPr id="3" name="Content Placeholder 2"/>
          <p:cNvSpPr>
            <a:spLocks noGrp="1"/>
          </p:cNvSpPr>
          <p:nvPr>
            <p:ph idx="1"/>
          </p:nvPr>
        </p:nvSpPr>
        <p:spPr>
          <a:xfrm>
            <a:off x="304800" y="990600"/>
            <a:ext cx="8229600" cy="5715000"/>
          </a:xfrm>
        </p:spPr>
        <p:txBody>
          <a:bodyPr>
            <a:noAutofit/>
          </a:bodyPr>
          <a:lstStyle/>
          <a:p>
            <a:pPr algn="just"/>
            <a:r>
              <a:rPr lang="en-US" sz="2400" dirty="0">
                <a:latin typeface="Times New Roman" pitchFamily="18" charset="0"/>
                <a:cs typeface="Times New Roman" pitchFamily="18" charset="0"/>
              </a:rPr>
              <a:t>All JavaScript </a:t>
            </a:r>
            <a:r>
              <a:rPr lang="en-US" sz="2400" b="1" dirty="0">
                <a:latin typeface="Times New Roman" pitchFamily="18" charset="0"/>
                <a:cs typeface="Times New Roman" pitchFamily="18" charset="0"/>
              </a:rPr>
              <a:t>variables</a:t>
            </a:r>
            <a:r>
              <a:rPr lang="en-US" sz="2400" dirty="0">
                <a:latin typeface="Times New Roman" pitchFamily="18" charset="0"/>
                <a:cs typeface="Times New Roman" pitchFamily="18" charset="0"/>
              </a:rPr>
              <a:t> must be </a:t>
            </a:r>
            <a:r>
              <a:rPr lang="en-US" sz="2400" b="1" dirty="0">
                <a:latin typeface="Times New Roman" pitchFamily="18" charset="0"/>
                <a:cs typeface="Times New Roman" pitchFamily="18" charset="0"/>
              </a:rPr>
              <a:t>identified</a:t>
            </a:r>
            <a:r>
              <a:rPr lang="en-US" sz="2400" dirty="0">
                <a:latin typeface="Times New Roman" pitchFamily="18" charset="0"/>
                <a:cs typeface="Times New Roman" pitchFamily="18" charset="0"/>
              </a:rPr>
              <a:t> with </a:t>
            </a:r>
            <a:r>
              <a:rPr lang="en-US" sz="2400" b="1" dirty="0">
                <a:latin typeface="Times New Roman" pitchFamily="18" charset="0"/>
                <a:cs typeface="Times New Roman" pitchFamily="18" charset="0"/>
              </a:rPr>
              <a:t>unique names</a:t>
            </a:r>
            <a:r>
              <a:rPr lang="en-US" sz="2400" dirty="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sz="2400" b="1" dirty="0">
                <a:solidFill>
                  <a:srgbClr val="FF0000"/>
                </a:solidFill>
                <a:latin typeface="Times New Roman" pitchFamily="18" charset="0"/>
                <a:cs typeface="Times New Roman" pitchFamily="18" charset="0"/>
              </a:rPr>
              <a:t>Rules for JS variable names:</a:t>
            </a:r>
          </a:p>
          <a:p>
            <a:pPr algn="just"/>
            <a:r>
              <a:rPr lang="en-US" sz="2400" dirty="0">
                <a:latin typeface="Times New Roman" pitchFamily="18" charset="0"/>
                <a:cs typeface="Times New Roman" pitchFamily="18" charset="0"/>
              </a:rPr>
              <a:t>Names can contain letters, digits, underscores, and dollar signs.</a:t>
            </a:r>
          </a:p>
          <a:p>
            <a:pPr algn="just"/>
            <a:r>
              <a:rPr lang="en-US" sz="2400" dirty="0">
                <a:latin typeface="Times New Roman" pitchFamily="18" charset="0"/>
                <a:cs typeface="Times New Roman" pitchFamily="18" charset="0"/>
              </a:rPr>
              <a:t>Names </a:t>
            </a:r>
            <a:r>
              <a:rPr lang="en-US" sz="2400" dirty="0">
                <a:solidFill>
                  <a:srgbClr val="FF0000"/>
                </a:solidFill>
                <a:latin typeface="Times New Roman" pitchFamily="18" charset="0"/>
                <a:cs typeface="Times New Roman" pitchFamily="18" charset="0"/>
              </a:rPr>
              <a:t>must begin with a letter</a:t>
            </a:r>
            <a:r>
              <a:rPr lang="en-US" sz="2400" dirty="0">
                <a:latin typeface="Times New Roman" pitchFamily="18" charset="0"/>
                <a:cs typeface="Times New Roman" pitchFamily="18" charset="0"/>
              </a:rPr>
              <a:t>.</a:t>
            </a:r>
          </a:p>
          <a:p>
            <a:pPr algn="just"/>
            <a:r>
              <a:rPr lang="en-US" sz="2400" dirty="0">
                <a:latin typeface="Times New Roman" pitchFamily="18" charset="0"/>
                <a:cs typeface="Times New Roman" pitchFamily="18" charset="0"/>
              </a:rPr>
              <a:t>Names </a:t>
            </a:r>
            <a:r>
              <a:rPr lang="en-US" sz="2400" dirty="0">
                <a:solidFill>
                  <a:srgbClr val="FF0000"/>
                </a:solidFill>
                <a:latin typeface="Times New Roman" pitchFamily="18" charset="0"/>
                <a:cs typeface="Times New Roman" pitchFamily="18" charset="0"/>
              </a:rPr>
              <a:t>can also begin with $ and _.</a:t>
            </a:r>
          </a:p>
          <a:p>
            <a:pPr algn="just"/>
            <a:r>
              <a:rPr lang="en-US" sz="2400" dirty="0">
                <a:latin typeface="Times New Roman" pitchFamily="18" charset="0"/>
                <a:cs typeface="Times New Roman" pitchFamily="18" charset="0"/>
              </a:rPr>
              <a:t>Names are case sensitive (y and Y are different variables)</a:t>
            </a:r>
          </a:p>
          <a:p>
            <a:pPr algn="just"/>
            <a:r>
              <a:rPr lang="en-US" sz="2400" dirty="0">
                <a:latin typeface="Times New Roman" pitchFamily="18" charset="0"/>
                <a:cs typeface="Times New Roman" pitchFamily="18" charset="0"/>
              </a:rPr>
              <a:t>Reserved words (like JavaScript keywords) cannot be used as names.</a:t>
            </a:r>
          </a:p>
        </p:txBody>
      </p:sp>
      <p:sp>
        <p:nvSpPr>
          <p:cNvPr id="4" name="Date Placeholder 3"/>
          <p:cNvSpPr>
            <a:spLocks noGrp="1"/>
          </p:cNvSpPr>
          <p:nvPr>
            <p:ph type="dt" sz="half" idx="10"/>
          </p:nvPr>
        </p:nvSpPr>
        <p:spPr/>
        <p:txBody>
          <a:bodyPr/>
          <a:lstStyle/>
          <a:p>
            <a:fld id="{A15FEE45-9CBB-46DC-B4A6-BECA0D84EF23}" type="datetime1">
              <a:rPr lang="en-US" smtClean="0"/>
              <a:pPr/>
              <a:t>2/23/2025</a:t>
            </a:fld>
            <a:endParaRPr lang="en-US"/>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868362"/>
          </a:xfrm>
        </p:spPr>
        <p:txBody>
          <a:bodyPr>
            <a:noAutofit/>
          </a:bodyPr>
          <a:lstStyle/>
          <a:p>
            <a:br>
              <a:rPr lang="en-US" sz="2800" b="1" dirty="0">
                <a:latin typeface="Times New Roman" pitchFamily="18" charset="0"/>
                <a:cs typeface="Times New Roman" pitchFamily="18" charset="0"/>
              </a:rPr>
            </a:br>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The </a:t>
            </a:r>
            <a:r>
              <a:rPr lang="en-US" sz="2800" b="1" dirty="0" err="1">
                <a:latin typeface="Times New Roman" pitchFamily="18" charset="0"/>
                <a:cs typeface="Times New Roman" pitchFamily="18" charset="0"/>
              </a:rPr>
              <a:t>li</a:t>
            </a:r>
            <a:r>
              <a:rPr lang="en-US" sz="2800" b="1" dirty="0">
                <a:latin typeface="Times New Roman" pitchFamily="18" charset="0"/>
                <a:cs typeface="Times New Roman" pitchFamily="18" charset="0"/>
              </a:rPr>
              <a:t> Selector</a:t>
            </a:r>
            <a:br>
              <a:rPr lang="en-US" sz="2800" b="1" dirty="0">
                <a:latin typeface="Times New Roman" pitchFamily="18" charset="0"/>
                <a:cs typeface="Times New Roman" pitchFamily="18" charset="0"/>
              </a:rPr>
            </a:br>
            <a:r>
              <a:rPr lang="en-US" sz="2800" b="1" dirty="0" err="1">
                <a:latin typeface="Times New Roman" pitchFamily="18" charset="0"/>
                <a:cs typeface="Times New Roman" pitchFamily="18" charset="0"/>
                <a:hlinkClick r:id="rId2" action="ppaction://hlinkfile"/>
              </a:rPr>
              <a:t>eg</a:t>
            </a:r>
            <a:br>
              <a:rPr lang="en-US" sz="2800" b="1" dirty="0">
                <a:latin typeface="Times New Roman" pitchFamily="18" charset="0"/>
                <a:cs typeface="Times New Roman" pitchFamily="18" charset="0"/>
              </a:rPr>
            </a:b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4754563"/>
          </a:xfrm>
        </p:spPr>
        <p:txBody>
          <a:bodyPr>
            <a:normAutofit/>
          </a:bodyPr>
          <a:lstStyle/>
          <a:p>
            <a:pPr algn="just"/>
            <a:r>
              <a:rPr lang="en-US" sz="2400" dirty="0">
                <a:latin typeface="Times New Roman" pitchFamily="18" charset="0"/>
                <a:cs typeface="Times New Roman" pitchFamily="18" charset="0"/>
              </a:rPr>
              <a:t>Selects the first &lt;</a:t>
            </a:r>
            <a:r>
              <a:rPr lang="en-US" sz="2400" dirty="0" err="1">
                <a:latin typeface="Times New Roman" pitchFamily="18" charset="0"/>
                <a:cs typeface="Times New Roman" pitchFamily="18" charset="0"/>
              </a:rPr>
              <a:t>li</a:t>
            </a:r>
            <a:r>
              <a:rPr lang="en-US" sz="2400" dirty="0">
                <a:latin typeface="Times New Roman" pitchFamily="18" charset="0"/>
                <a:cs typeface="Times New Roman" pitchFamily="18" charset="0"/>
              </a:rPr>
              <a:t>&gt; element of the first &lt;</a:t>
            </a:r>
            <a:r>
              <a:rPr lang="en-US" sz="2400" dirty="0" err="1">
                <a:latin typeface="Times New Roman" pitchFamily="18" charset="0"/>
                <a:cs typeface="Times New Roman" pitchFamily="18" charset="0"/>
              </a:rPr>
              <a:t>ul</a:t>
            </a:r>
            <a:r>
              <a:rPr lang="en-US" sz="2400" dirty="0">
                <a:latin typeface="Times New Roman" pitchFamily="18" charset="0"/>
                <a:cs typeface="Times New Roman" pitchFamily="18" charset="0"/>
              </a:rPr>
              <a:t>&gt;</a:t>
            </a:r>
            <a:endParaRPr lang="en-US" sz="2400" dirty="0">
              <a:solidFill>
                <a:srgbClr val="FF0000"/>
              </a:solidFill>
              <a:latin typeface="Times New Roman" pitchFamily="18" charset="0"/>
              <a:cs typeface="Times New Roman" pitchFamily="18" charset="0"/>
            </a:endParaRPr>
          </a:p>
          <a:p>
            <a:pPr algn="just"/>
            <a:r>
              <a:rPr lang="en-US" sz="2400" dirty="0">
                <a:solidFill>
                  <a:srgbClr val="FF0000"/>
                </a:solidFill>
                <a:latin typeface="Times New Roman" pitchFamily="18" charset="0"/>
                <a:cs typeface="Times New Roman" pitchFamily="18" charset="0"/>
              </a:rPr>
              <a:t>Syntax :  </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ul</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li:first</a:t>
            </a:r>
            <a:r>
              <a:rPr lang="en-US" sz="2400" dirty="0">
                <a:latin typeface="Times New Roman" pitchFamily="18" charset="0"/>
                <a:cs typeface="Times New Roman" pitchFamily="18" charset="0"/>
              </a:rPr>
              <a:t>”) </a:t>
            </a:r>
            <a:endParaRPr lang="en-US" sz="2400" dirty="0">
              <a:solidFill>
                <a:srgbClr val="FF0000"/>
              </a:solidFill>
              <a:latin typeface="Times New Roman" pitchFamily="18" charset="0"/>
              <a:cs typeface="Times New Roman" pitchFamily="18" charset="0"/>
            </a:endParaRPr>
          </a:p>
          <a:p>
            <a:pPr algn="just"/>
            <a:r>
              <a:rPr lang="en-US" sz="2400" dirty="0">
                <a:solidFill>
                  <a:srgbClr val="FF0000"/>
                </a:solidFill>
                <a:latin typeface="Times New Roman" pitchFamily="18" charset="0"/>
                <a:cs typeface="Times New Roman" pitchFamily="18" charset="0"/>
                <a:hlinkClick r:id="rId3" action="ppaction://hlinkfile"/>
              </a:rPr>
              <a:t>Program</a:t>
            </a:r>
            <a:endParaRPr lang="en-US" sz="2400" dirty="0">
              <a:solidFill>
                <a:srgbClr val="FF0000"/>
              </a:solidFill>
              <a:latin typeface="Times New Roman" pitchFamily="18" charset="0"/>
              <a:cs typeface="Times New Roman" pitchFamily="18" charset="0"/>
            </a:endParaRPr>
          </a:p>
          <a:p>
            <a:pPr algn="just"/>
            <a:endParaRPr lang="en-US" sz="2400" dirty="0">
              <a:solidFill>
                <a:srgbClr val="FF0000"/>
              </a:solidFill>
              <a:latin typeface="Times New Roman" pitchFamily="18" charset="0"/>
              <a:cs typeface="Times New Roman" pitchFamily="18" charset="0"/>
            </a:endParaRPr>
          </a:p>
          <a:p>
            <a:pPr algn="just"/>
            <a:endParaRPr lang="en-US" sz="2400" dirty="0">
              <a:solidFill>
                <a:srgbClr val="FF0000"/>
              </a:solidFill>
              <a:latin typeface="Times New Roman" pitchFamily="18" charset="0"/>
              <a:cs typeface="Times New Roman" pitchFamily="18" charset="0"/>
            </a:endParaRPr>
          </a:p>
          <a:p>
            <a:pPr algn="just"/>
            <a:r>
              <a:rPr lang="en-US" sz="2400" dirty="0">
                <a:solidFill>
                  <a:srgbClr val="FF0000"/>
                </a:solidFill>
                <a:latin typeface="Times New Roman" pitchFamily="18" charset="0"/>
                <a:cs typeface="Times New Roman" pitchFamily="18" charset="0"/>
              </a:rPr>
              <a:t>$("</a:t>
            </a:r>
            <a:r>
              <a:rPr lang="en-US" sz="2400" dirty="0" err="1">
                <a:solidFill>
                  <a:srgbClr val="FF0000"/>
                </a:solidFill>
                <a:latin typeface="Times New Roman" pitchFamily="18" charset="0"/>
                <a:cs typeface="Times New Roman" pitchFamily="18" charset="0"/>
              </a:rPr>
              <a:t>ul</a:t>
            </a:r>
            <a:r>
              <a:rPr lang="en-US" sz="2400" dirty="0">
                <a:solidFill>
                  <a:srgbClr val="FF0000"/>
                </a:solidFill>
                <a:latin typeface="Times New Roman" pitchFamily="18" charset="0"/>
                <a:cs typeface="Times New Roman" pitchFamily="18" charset="0"/>
              </a:rPr>
              <a:t> </a:t>
            </a:r>
            <a:r>
              <a:rPr lang="en-US" sz="2400" dirty="0" err="1">
                <a:solidFill>
                  <a:srgbClr val="FF0000"/>
                </a:solidFill>
                <a:latin typeface="Times New Roman" pitchFamily="18" charset="0"/>
                <a:cs typeface="Times New Roman" pitchFamily="18" charset="0"/>
              </a:rPr>
              <a:t>li:first</a:t>
            </a:r>
            <a:r>
              <a:rPr lang="en-US" sz="2400" dirty="0">
                <a:solidFill>
                  <a:srgbClr val="FF0000"/>
                </a:solidFill>
                <a:latin typeface="Times New Roman" pitchFamily="18" charset="0"/>
                <a:cs typeface="Times New Roman" pitchFamily="18" charset="0"/>
              </a:rPr>
              <a:t>-child") </a:t>
            </a:r>
          </a:p>
          <a:p>
            <a:pPr algn="just"/>
            <a:r>
              <a:rPr lang="en-US" sz="2400" dirty="0">
                <a:latin typeface="Times New Roman" pitchFamily="18" charset="0"/>
                <a:cs typeface="Times New Roman" pitchFamily="18" charset="0"/>
              </a:rPr>
              <a:t>Selects the first &lt;</a:t>
            </a:r>
            <a:r>
              <a:rPr lang="en-US" sz="2400" dirty="0" err="1">
                <a:latin typeface="Times New Roman" pitchFamily="18" charset="0"/>
                <a:cs typeface="Times New Roman" pitchFamily="18" charset="0"/>
              </a:rPr>
              <a:t>li</a:t>
            </a:r>
            <a:r>
              <a:rPr lang="en-US" sz="2400" dirty="0">
                <a:latin typeface="Times New Roman" pitchFamily="18" charset="0"/>
                <a:cs typeface="Times New Roman" pitchFamily="18" charset="0"/>
              </a:rPr>
              <a:t>&gt; element of every &lt;</a:t>
            </a:r>
            <a:r>
              <a:rPr lang="en-US" sz="2400" dirty="0" err="1">
                <a:latin typeface="Times New Roman" pitchFamily="18" charset="0"/>
                <a:cs typeface="Times New Roman" pitchFamily="18" charset="0"/>
              </a:rPr>
              <a:t>ul</a:t>
            </a:r>
            <a:r>
              <a:rPr lang="en-US" sz="2400" dirty="0">
                <a:latin typeface="Times New Roman" pitchFamily="18" charset="0"/>
                <a:cs typeface="Times New Roman" pitchFamily="18" charset="0"/>
              </a:rPr>
              <a:t>&gt;</a:t>
            </a:r>
            <a:endParaRPr lang="en-US" sz="2400" dirty="0">
              <a:solidFill>
                <a:srgbClr val="FF0000"/>
              </a:solidFill>
              <a:latin typeface="Times New Roman" pitchFamily="18" charset="0"/>
              <a:cs typeface="Times New Roman" pitchFamily="18" charset="0"/>
            </a:endParaRPr>
          </a:p>
          <a:p>
            <a:pPr algn="just"/>
            <a:r>
              <a:rPr lang="en-US" sz="2400" b="1" dirty="0" err="1">
                <a:latin typeface="Times New Roman" pitchFamily="18" charset="0"/>
                <a:cs typeface="Times New Roman" pitchFamily="18" charset="0"/>
                <a:hlinkClick r:id="rId4" action="ppaction://hlinkfile"/>
              </a:rPr>
              <a:t>Eg</a:t>
            </a:r>
            <a:endParaRPr lang="en-US" sz="2400" b="1" dirty="0">
              <a:latin typeface="Times New Roman" pitchFamily="18" charset="0"/>
              <a:cs typeface="Times New Roman" pitchFamily="18" charset="0"/>
            </a:endParaRPr>
          </a:p>
          <a:p>
            <a:pPr algn="just"/>
            <a:r>
              <a:rPr lang="en-US" sz="2400" b="1" dirty="0">
                <a:solidFill>
                  <a:srgbClr val="FF0000"/>
                </a:solidFill>
                <a:latin typeface="Times New Roman" pitchFamily="18" charset="0"/>
                <a:cs typeface="Times New Roman" pitchFamily="18" charset="0"/>
                <a:hlinkClick r:id="rId5" action="ppaction://hlinkfile"/>
              </a:rPr>
              <a:t>program</a:t>
            </a:r>
            <a:endParaRPr lang="en-US" sz="2400" dirty="0">
              <a:solidFill>
                <a:srgbClr val="FF0000"/>
              </a:solidFill>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1FFAD8E-CEEC-4C68-A907-2E2E4F760882}" type="datetime1">
              <a:rPr lang="en-US" smtClean="0"/>
              <a:pPr/>
              <a:t>2/23/2025</a:t>
            </a:fld>
            <a:endParaRPr 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868362"/>
          </a:xfrm>
        </p:spPr>
        <p:txBody>
          <a:bodyPr>
            <a:noAutofit/>
          </a:bodyPr>
          <a:lstStyle/>
          <a:p>
            <a:br>
              <a:rPr lang="en-US" sz="2800" b="1" dirty="0">
                <a:latin typeface="Times New Roman" pitchFamily="18" charset="0"/>
                <a:cs typeface="Times New Roman" pitchFamily="18" charset="0"/>
              </a:rPr>
            </a:br>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jQuery</a:t>
            </a:r>
            <a:r>
              <a:rPr lang="en-US" sz="2800" b="1" dirty="0">
                <a:latin typeface="Times New Roman" pitchFamily="18" charset="0"/>
                <a:cs typeface="Times New Roman" pitchFamily="18" charset="0"/>
              </a:rPr>
              <a:t> Selectors</a:t>
            </a:r>
            <a:br>
              <a:rPr lang="en-US" sz="2800" b="1" dirty="0">
                <a:latin typeface="Times New Roman" pitchFamily="18" charset="0"/>
                <a:cs typeface="Times New Roman" pitchFamily="18" charset="0"/>
              </a:rPr>
            </a:br>
            <a:r>
              <a:rPr lang="en-US" sz="2800" b="1" dirty="0" err="1">
                <a:latin typeface="Times New Roman" pitchFamily="18" charset="0"/>
                <a:cs typeface="Times New Roman" pitchFamily="18" charset="0"/>
                <a:hlinkClick r:id="rId2" action="ppaction://hlinkfile"/>
              </a:rPr>
              <a:t>eg</a:t>
            </a:r>
            <a:br>
              <a:rPr lang="en-US" sz="2800" b="1" dirty="0">
                <a:latin typeface="Times New Roman" pitchFamily="18" charset="0"/>
                <a:cs typeface="Times New Roman" pitchFamily="18" charset="0"/>
              </a:rPr>
            </a:br>
            <a:endParaRPr lang="en-US" sz="2800" b="1" dirty="0">
              <a:latin typeface="Times New Roman" pitchFamily="18" charset="0"/>
              <a:cs typeface="Times New Roman" pitchFamily="18" charset="0"/>
            </a:endParaRPr>
          </a:p>
        </p:txBody>
      </p:sp>
      <p:graphicFrame>
        <p:nvGraphicFramePr>
          <p:cNvPr id="5" name="Content Placeholder 4"/>
          <p:cNvGraphicFramePr>
            <a:graphicFrameLocks noGrp="1"/>
          </p:cNvGraphicFramePr>
          <p:nvPr>
            <p:ph idx="1"/>
          </p:nvPr>
        </p:nvGraphicFramePr>
        <p:xfrm>
          <a:off x="762000" y="1905000"/>
          <a:ext cx="7848600" cy="3840480"/>
        </p:xfrm>
        <a:graphic>
          <a:graphicData uri="http://schemas.openxmlformats.org/drawingml/2006/table">
            <a:tbl>
              <a:tblPr firstRow="1" bandRow="1">
                <a:tableStyleId>{5C22544A-7EE6-4342-B048-85BDC9FD1C3A}</a:tableStyleId>
              </a:tblPr>
              <a:tblGrid>
                <a:gridCol w="3304674">
                  <a:extLst>
                    <a:ext uri="{9D8B030D-6E8A-4147-A177-3AD203B41FA5}">
                      <a16:colId xmlns:a16="http://schemas.microsoft.com/office/drawing/2014/main" val="20000"/>
                    </a:ext>
                  </a:extLst>
                </a:gridCol>
                <a:gridCol w="4543926">
                  <a:extLst>
                    <a:ext uri="{9D8B030D-6E8A-4147-A177-3AD203B41FA5}">
                      <a16:colId xmlns:a16="http://schemas.microsoft.com/office/drawing/2014/main" val="20001"/>
                    </a:ext>
                  </a:extLst>
                </a:gridCol>
              </a:tblGrid>
              <a:tr h="370840">
                <a:tc>
                  <a:txBody>
                    <a:bodyPr/>
                    <a:lstStyle/>
                    <a:p>
                      <a:r>
                        <a:rPr lang="en-US" sz="2400" dirty="0">
                          <a:latin typeface="Times New Roman" pitchFamily="18" charset="0"/>
                          <a:cs typeface="Times New Roman" pitchFamily="18" charset="0"/>
                        </a:rPr>
                        <a:t>Syntax</a:t>
                      </a:r>
                    </a:p>
                  </a:txBody>
                  <a:tcPr anchor="ctr"/>
                </a:tc>
                <a:tc>
                  <a:txBody>
                    <a:bodyPr/>
                    <a:lstStyle/>
                    <a:p>
                      <a:r>
                        <a:rPr lang="en-US" sz="2400">
                          <a:latin typeface="Times New Roman" pitchFamily="18" charset="0"/>
                          <a:cs typeface="Times New Roman" pitchFamily="18" charset="0"/>
                        </a:rPr>
                        <a:t>Description</a:t>
                      </a:r>
                    </a:p>
                  </a:txBody>
                  <a:tcPr anchor="ctr"/>
                </a:tc>
                <a:extLst>
                  <a:ext uri="{0D108BD9-81ED-4DB2-BD59-A6C34878D82A}">
                    <a16:rowId xmlns:a16="http://schemas.microsoft.com/office/drawing/2014/main" val="10000"/>
                  </a:ext>
                </a:extLst>
              </a:tr>
              <a:tr h="370840">
                <a:tc>
                  <a:txBody>
                    <a:bodyPr/>
                    <a:lstStyle/>
                    <a:p>
                      <a:r>
                        <a:rPr lang="en-US" sz="2400">
                          <a:latin typeface="Times New Roman" pitchFamily="18" charset="0"/>
                          <a:cs typeface="Times New Roman" pitchFamily="18" charset="0"/>
                        </a:rPr>
                        <a:t>$("*")</a:t>
                      </a:r>
                    </a:p>
                  </a:txBody>
                  <a:tcPr anchor="ctr"/>
                </a:tc>
                <a:tc>
                  <a:txBody>
                    <a:bodyPr/>
                    <a:lstStyle/>
                    <a:p>
                      <a:r>
                        <a:rPr lang="en-US" sz="2400">
                          <a:latin typeface="Times New Roman" pitchFamily="18" charset="0"/>
                          <a:cs typeface="Times New Roman" pitchFamily="18" charset="0"/>
                        </a:rPr>
                        <a:t>Selects all elements</a:t>
                      </a:r>
                    </a:p>
                  </a:txBody>
                  <a:tcPr anchor="ctr"/>
                </a:tc>
                <a:extLst>
                  <a:ext uri="{0D108BD9-81ED-4DB2-BD59-A6C34878D82A}">
                    <a16:rowId xmlns:a16="http://schemas.microsoft.com/office/drawing/2014/main" val="10001"/>
                  </a:ext>
                </a:extLst>
              </a:tr>
              <a:tr h="370840">
                <a:tc>
                  <a:txBody>
                    <a:bodyPr/>
                    <a:lstStyle/>
                    <a:p>
                      <a:r>
                        <a:rPr lang="en-US" sz="2400" dirty="0">
                          <a:latin typeface="Times New Roman" pitchFamily="18" charset="0"/>
                          <a:cs typeface="Times New Roman" pitchFamily="18" charset="0"/>
                        </a:rPr>
                        <a:t>$("a[target='_blank']")</a:t>
                      </a:r>
                    </a:p>
                  </a:txBody>
                  <a:tcPr anchor="ctr"/>
                </a:tc>
                <a:tc>
                  <a:txBody>
                    <a:bodyPr/>
                    <a:lstStyle/>
                    <a:p>
                      <a:r>
                        <a:rPr lang="en-US" sz="2400" dirty="0">
                          <a:latin typeface="Times New Roman" pitchFamily="18" charset="0"/>
                          <a:cs typeface="Times New Roman" pitchFamily="18" charset="0"/>
                        </a:rPr>
                        <a:t>Selects all &lt;a&gt; elements with a target attribute value equal to "_blank"</a:t>
                      </a:r>
                    </a:p>
                  </a:txBody>
                  <a:tcPr anchor="ctr"/>
                </a:tc>
                <a:extLst>
                  <a:ext uri="{0D108BD9-81ED-4DB2-BD59-A6C34878D82A}">
                    <a16:rowId xmlns:a16="http://schemas.microsoft.com/office/drawing/2014/main" val="10002"/>
                  </a:ext>
                </a:extLst>
              </a:tr>
              <a:tr h="370840">
                <a:tc>
                  <a:txBody>
                    <a:bodyPr/>
                    <a:lstStyle/>
                    <a:p>
                      <a:r>
                        <a:rPr lang="en-US" sz="2400" dirty="0">
                          <a:latin typeface="Times New Roman" pitchFamily="18" charset="0"/>
                          <a:cs typeface="Times New Roman" pitchFamily="18" charset="0"/>
                        </a:rPr>
                        <a:t>$(":button")</a:t>
                      </a:r>
                    </a:p>
                  </a:txBody>
                  <a:tcPr anchor="ctr"/>
                </a:tc>
                <a:tc>
                  <a:txBody>
                    <a:bodyPr/>
                    <a:lstStyle/>
                    <a:p>
                      <a:r>
                        <a:rPr lang="en-US" sz="2400" dirty="0">
                          <a:latin typeface="Times New Roman" pitchFamily="18" charset="0"/>
                          <a:cs typeface="Times New Roman" pitchFamily="18" charset="0"/>
                        </a:rPr>
                        <a:t>Selects all &lt;button&gt; elements and &lt;input&gt; elements of type="button"</a:t>
                      </a:r>
                    </a:p>
                  </a:txBody>
                  <a:tcPr anchor="ctr"/>
                </a:tc>
                <a:extLst>
                  <a:ext uri="{0D108BD9-81ED-4DB2-BD59-A6C34878D82A}">
                    <a16:rowId xmlns:a16="http://schemas.microsoft.com/office/drawing/2014/main" val="10003"/>
                  </a:ext>
                </a:extLst>
              </a:tr>
              <a:tr h="370840">
                <a:tc>
                  <a:txBody>
                    <a:bodyPr/>
                    <a:lstStyle/>
                    <a:p>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tr:even</a:t>
                      </a:r>
                      <a:r>
                        <a:rPr lang="en-US" sz="2400" dirty="0">
                          <a:latin typeface="Times New Roman" pitchFamily="18" charset="0"/>
                          <a:cs typeface="Times New Roman" pitchFamily="18" charset="0"/>
                        </a:rPr>
                        <a:t>")</a:t>
                      </a:r>
                    </a:p>
                  </a:txBody>
                  <a:tcPr anchor="ctr"/>
                </a:tc>
                <a:tc>
                  <a:txBody>
                    <a:bodyPr/>
                    <a:lstStyle/>
                    <a:p>
                      <a:r>
                        <a:rPr lang="en-US" sz="2400" dirty="0">
                          <a:latin typeface="Times New Roman" pitchFamily="18" charset="0"/>
                          <a:cs typeface="Times New Roman" pitchFamily="18" charset="0"/>
                        </a:rPr>
                        <a:t>Selects all even &lt;</a:t>
                      </a:r>
                      <a:r>
                        <a:rPr lang="en-US" sz="2400" dirty="0" err="1">
                          <a:latin typeface="Times New Roman" pitchFamily="18" charset="0"/>
                          <a:cs typeface="Times New Roman" pitchFamily="18" charset="0"/>
                        </a:rPr>
                        <a:t>tr</a:t>
                      </a:r>
                      <a:r>
                        <a:rPr lang="en-US" sz="2400" dirty="0">
                          <a:latin typeface="Times New Roman" pitchFamily="18" charset="0"/>
                          <a:cs typeface="Times New Roman" pitchFamily="18" charset="0"/>
                        </a:rPr>
                        <a:t>&gt; elements</a:t>
                      </a:r>
                    </a:p>
                  </a:txBody>
                  <a:tcPr anchor="ctr"/>
                </a:tc>
                <a:extLst>
                  <a:ext uri="{0D108BD9-81ED-4DB2-BD59-A6C34878D82A}">
                    <a16:rowId xmlns:a16="http://schemas.microsoft.com/office/drawing/2014/main" val="10004"/>
                  </a:ext>
                </a:extLst>
              </a:tr>
              <a:tr h="370840">
                <a:tc>
                  <a:txBody>
                    <a:bodyPr/>
                    <a:lstStyle/>
                    <a:p>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tr:odd</a:t>
                      </a:r>
                      <a:r>
                        <a:rPr lang="en-US" sz="2400" dirty="0">
                          <a:latin typeface="Times New Roman" pitchFamily="18" charset="0"/>
                          <a:cs typeface="Times New Roman" pitchFamily="18" charset="0"/>
                        </a:rPr>
                        <a:t>")</a:t>
                      </a:r>
                    </a:p>
                  </a:txBody>
                  <a:tcPr anchor="ctr"/>
                </a:tc>
                <a:tc>
                  <a:txBody>
                    <a:bodyPr/>
                    <a:lstStyle/>
                    <a:p>
                      <a:r>
                        <a:rPr lang="en-US" sz="2400" dirty="0">
                          <a:latin typeface="Times New Roman" pitchFamily="18" charset="0"/>
                          <a:cs typeface="Times New Roman" pitchFamily="18" charset="0"/>
                        </a:rPr>
                        <a:t>Selects all odd &lt;</a:t>
                      </a:r>
                      <a:r>
                        <a:rPr lang="en-US" sz="2400" dirty="0" err="1">
                          <a:latin typeface="Times New Roman" pitchFamily="18" charset="0"/>
                          <a:cs typeface="Times New Roman" pitchFamily="18" charset="0"/>
                        </a:rPr>
                        <a:t>tr</a:t>
                      </a:r>
                      <a:r>
                        <a:rPr lang="en-US" sz="2400" dirty="0">
                          <a:latin typeface="Times New Roman" pitchFamily="18" charset="0"/>
                          <a:cs typeface="Times New Roman" pitchFamily="18" charset="0"/>
                        </a:rPr>
                        <a:t>&gt; elements</a:t>
                      </a:r>
                    </a:p>
                  </a:txBody>
                  <a:tcPr anchor="ctr"/>
                </a:tc>
                <a:extLst>
                  <a:ext uri="{0D108BD9-81ED-4DB2-BD59-A6C34878D82A}">
                    <a16:rowId xmlns:a16="http://schemas.microsoft.com/office/drawing/2014/main" val="10005"/>
                  </a:ext>
                </a:extLst>
              </a:tr>
            </a:tbl>
          </a:graphicData>
        </a:graphic>
      </p:graphicFrame>
      <p:sp>
        <p:nvSpPr>
          <p:cNvPr id="4" name="Date Placeholder 3"/>
          <p:cNvSpPr>
            <a:spLocks noGrp="1"/>
          </p:cNvSpPr>
          <p:nvPr>
            <p:ph type="dt" sz="half" idx="10"/>
          </p:nvPr>
        </p:nvSpPr>
        <p:spPr/>
        <p:txBody>
          <a:bodyPr/>
          <a:lstStyle/>
          <a:p>
            <a:fld id="{B1FFAD8E-CEEC-4C68-A907-2E2E4F760882}" type="datetime1">
              <a:rPr lang="en-US" smtClean="0"/>
              <a:pPr/>
              <a:t>2/23/2025</a:t>
            </a:fld>
            <a:endParaRPr 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44562"/>
          </a:xfrm>
        </p:spPr>
        <p:txBody>
          <a:bodyPr>
            <a:noAutofit/>
          </a:bodyPr>
          <a:lstStyle/>
          <a:p>
            <a:r>
              <a:rPr lang="en-US" sz="2800" b="1" dirty="0" err="1">
                <a:latin typeface="Times New Roman" pitchFamily="18" charset="0"/>
                <a:cs typeface="Times New Roman" pitchFamily="18" charset="0"/>
              </a:rPr>
              <a:t>jQuery_show</a:t>
            </a:r>
            <a:r>
              <a:rPr lang="en-US" sz="2800" b="1" dirty="0">
                <a:latin typeface="Times New Roman" pitchFamily="18" charset="0"/>
                <a:cs typeface="Times New Roman" pitchFamily="18" charset="0"/>
              </a:rPr>
              <a:t>()</a:t>
            </a:r>
            <a:br>
              <a:rPr lang="en-US" sz="2800" b="1" dirty="0">
                <a:latin typeface="Times New Roman" pitchFamily="18" charset="0"/>
                <a:cs typeface="Times New Roman" pitchFamily="18" charset="0"/>
              </a:rPr>
            </a:br>
            <a:r>
              <a:rPr lang="en-US" sz="2800" b="1" dirty="0" err="1">
                <a:latin typeface="Times New Roman" pitchFamily="18" charset="0"/>
                <a:cs typeface="Times New Roman" pitchFamily="18" charset="0"/>
                <a:hlinkClick r:id="rId2" action="ppaction://hlinkfile"/>
              </a:rPr>
              <a:t>eg</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381000" y="1066800"/>
            <a:ext cx="3962400" cy="4525963"/>
          </a:xfrm>
        </p:spPr>
        <p:txBody>
          <a:bodyPr>
            <a:noAutofit/>
          </a:bodyPr>
          <a:lstStyle/>
          <a:p>
            <a:r>
              <a:rPr lang="en-US" sz="2000" dirty="0">
                <a:latin typeface="Times New Roman" pitchFamily="18" charset="0"/>
                <a:cs typeface="Times New Roman" pitchFamily="18" charset="0"/>
              </a:rPr>
              <a:t>&lt;!DOCTYPE html&gt;  </a:t>
            </a:r>
          </a:p>
          <a:p>
            <a:r>
              <a:rPr lang="en-US" sz="2000" dirty="0">
                <a:latin typeface="Times New Roman" pitchFamily="18" charset="0"/>
                <a:cs typeface="Times New Roman" pitchFamily="18" charset="0"/>
              </a:rPr>
              <a:t>&lt;html&gt;  </a:t>
            </a:r>
          </a:p>
          <a:p>
            <a:r>
              <a:rPr lang="en-US" sz="2000" dirty="0">
                <a:latin typeface="Times New Roman" pitchFamily="18" charset="0"/>
                <a:cs typeface="Times New Roman" pitchFamily="18" charset="0"/>
              </a:rPr>
              <a:t>&lt;head&gt;  </a:t>
            </a:r>
          </a:p>
          <a:p>
            <a:r>
              <a:rPr lang="en-US" sz="2000" dirty="0">
                <a:latin typeface="Times New Roman" pitchFamily="18" charset="0"/>
                <a:cs typeface="Times New Roman" pitchFamily="18" charset="0"/>
              </a:rPr>
              <a:t>&lt;script </a:t>
            </a:r>
            <a:r>
              <a:rPr lang="en-US" sz="2000" dirty="0" err="1">
                <a:latin typeface="Times New Roman" pitchFamily="18" charset="0"/>
                <a:cs typeface="Times New Roman" pitchFamily="18" charset="0"/>
              </a:rPr>
              <a:t>src</a:t>
            </a:r>
            <a:r>
              <a:rPr lang="en-US" sz="2000" dirty="0">
                <a:latin typeface="Times New Roman" pitchFamily="18" charset="0"/>
                <a:cs typeface="Times New Roman" pitchFamily="18" charset="0"/>
              </a:rPr>
              <a:t>="https://ajax.googleapis.com/ajax/libs/jquery/1.11.2/jquery.min.js"&gt;&lt;/script&gt;  </a:t>
            </a:r>
          </a:p>
          <a:p>
            <a:r>
              <a:rPr lang="en-US" sz="2000" dirty="0">
                <a:latin typeface="Times New Roman" pitchFamily="18" charset="0"/>
                <a:cs typeface="Times New Roman" pitchFamily="18" charset="0"/>
              </a:rPr>
              <a:t>&lt;script&gt;  </a:t>
            </a:r>
          </a:p>
          <a:p>
            <a:r>
              <a:rPr lang="en-US" sz="2000" dirty="0">
                <a:latin typeface="Times New Roman" pitchFamily="18" charset="0"/>
                <a:cs typeface="Times New Roman" pitchFamily="18" charset="0"/>
              </a:rPr>
              <a:t>$(document).ready(function(){  </a:t>
            </a:r>
          </a:p>
          <a:p>
            <a:r>
              <a:rPr lang="en-US" sz="2000" dirty="0">
                <a:latin typeface="Times New Roman" pitchFamily="18" charset="0"/>
                <a:cs typeface="Times New Roman" pitchFamily="18" charset="0"/>
              </a:rPr>
              <a:t>        $("#hide").click(function(){  </a:t>
            </a:r>
          </a:p>
          <a:p>
            <a:r>
              <a:rPr lang="en-US" sz="2000" dirty="0">
                <a:latin typeface="Times New Roman" pitchFamily="18" charset="0"/>
                <a:cs typeface="Times New Roman" pitchFamily="18" charset="0"/>
              </a:rPr>
              <a:t>        $("p").hide();  </a:t>
            </a:r>
          </a:p>
          <a:p>
            <a:r>
              <a:rPr lang="en-US" sz="2000" dirty="0">
                <a:latin typeface="Times New Roman" pitchFamily="18" charset="0"/>
                <a:cs typeface="Times New Roman" pitchFamily="18" charset="0"/>
              </a:rPr>
              <a:t>    });  </a:t>
            </a:r>
          </a:p>
          <a:p>
            <a:r>
              <a:rPr lang="en-US" sz="2000" dirty="0">
                <a:latin typeface="Times New Roman" pitchFamily="18" charset="0"/>
                <a:cs typeface="Times New Roman" pitchFamily="18" charset="0"/>
              </a:rPr>
              <a:t>    $("#show").click(function(){  </a:t>
            </a:r>
          </a:p>
          <a:p>
            <a:r>
              <a:rPr lang="en-US" sz="2000" dirty="0">
                <a:latin typeface="Times New Roman" pitchFamily="18" charset="0"/>
                <a:cs typeface="Times New Roman" pitchFamily="18" charset="0"/>
              </a:rPr>
              <a:t>        $("p").show();  </a:t>
            </a:r>
          </a:p>
          <a:p>
            <a:r>
              <a:rPr lang="en-US" sz="2000" dirty="0">
                <a:latin typeface="Times New Roman" pitchFamily="18" charset="0"/>
                <a:cs typeface="Times New Roman" pitchFamily="18" charset="0"/>
              </a:rPr>
              <a:t>    });  });  &lt;/script&gt;  &lt;/head&gt;  </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p>
        </p:txBody>
      </p:sp>
      <p:sp>
        <p:nvSpPr>
          <p:cNvPr id="4" name="Date Placeholder 3"/>
          <p:cNvSpPr>
            <a:spLocks noGrp="1"/>
          </p:cNvSpPr>
          <p:nvPr>
            <p:ph type="dt" sz="half" idx="10"/>
          </p:nvPr>
        </p:nvSpPr>
        <p:spPr/>
        <p:txBody>
          <a:bodyPr/>
          <a:lstStyle/>
          <a:p>
            <a:fld id="{B1FFAD8E-CEEC-4C68-A907-2E2E4F760882}" type="datetime1">
              <a:rPr lang="en-US" smtClean="0"/>
              <a:pPr/>
              <a:t>2/23/2025</a:t>
            </a:fld>
            <a:endParaRPr lang="en-US"/>
          </a:p>
        </p:txBody>
      </p:sp>
      <p:sp>
        <p:nvSpPr>
          <p:cNvPr id="5" name="Content Placeholder 2"/>
          <p:cNvSpPr txBox="1">
            <a:spLocks/>
          </p:cNvSpPr>
          <p:nvPr/>
        </p:nvSpPr>
        <p:spPr>
          <a:xfrm>
            <a:off x="4800600" y="1143000"/>
            <a:ext cx="3962400" cy="4525963"/>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  &lt;body&gt;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&lt;p&gt;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&lt;b&gt;This is a little poem: &lt;/b&gt;&lt;</a:t>
            </a:r>
            <a:r>
              <a:rPr kumimoji="0" lang="en-US" sz="2000" b="0" i="0" u="none" strike="noStrike" kern="1200" cap="none" spc="0" normalizeH="0" baseline="0" noProof="0" dirty="0" err="1">
                <a:ln>
                  <a:noFill/>
                </a:ln>
                <a:solidFill>
                  <a:schemeClr val="tx1"/>
                </a:solidFill>
                <a:effectLst/>
                <a:uLnTx/>
                <a:uFillTx/>
                <a:latin typeface="Times New Roman" pitchFamily="18" charset="0"/>
                <a:cs typeface="Times New Roman" pitchFamily="18" charset="0"/>
              </a:rPr>
              <a:t>br</a:t>
            </a: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/&gt;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Twinkle, twinkle, little star&lt;</a:t>
            </a:r>
            <a:r>
              <a:rPr kumimoji="0" lang="en-US" sz="2000" b="0" i="0" u="none" strike="noStrike" kern="1200" cap="none" spc="0" normalizeH="0" baseline="0" noProof="0" dirty="0" err="1">
                <a:ln>
                  <a:noFill/>
                </a:ln>
                <a:solidFill>
                  <a:schemeClr val="tx1"/>
                </a:solidFill>
                <a:effectLst/>
                <a:uLnTx/>
                <a:uFillTx/>
                <a:latin typeface="Times New Roman" pitchFamily="18" charset="0"/>
                <a:cs typeface="Times New Roman" pitchFamily="18" charset="0"/>
              </a:rPr>
              <a:t>br</a:t>
            </a: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/&gt;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How I wonder what you are&lt;</a:t>
            </a:r>
            <a:r>
              <a:rPr kumimoji="0" lang="en-US" sz="2000" b="0" i="0" u="none" strike="noStrike" kern="1200" cap="none" spc="0" normalizeH="0" baseline="0" noProof="0" dirty="0" err="1">
                <a:ln>
                  <a:noFill/>
                </a:ln>
                <a:solidFill>
                  <a:schemeClr val="tx1"/>
                </a:solidFill>
                <a:effectLst/>
                <a:uLnTx/>
                <a:uFillTx/>
                <a:latin typeface="Times New Roman" pitchFamily="18" charset="0"/>
                <a:cs typeface="Times New Roman" pitchFamily="18" charset="0"/>
              </a:rPr>
              <a:t>br</a:t>
            </a: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/&gt;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Up above the world so high&lt;</a:t>
            </a:r>
            <a:r>
              <a:rPr kumimoji="0" lang="en-US" sz="2000" b="0" i="0" u="none" strike="noStrike" kern="1200" cap="none" spc="0" normalizeH="0" baseline="0" noProof="0" dirty="0" err="1">
                <a:ln>
                  <a:noFill/>
                </a:ln>
                <a:solidFill>
                  <a:schemeClr val="tx1"/>
                </a:solidFill>
                <a:effectLst/>
                <a:uLnTx/>
                <a:uFillTx/>
                <a:latin typeface="Times New Roman" pitchFamily="18" charset="0"/>
                <a:cs typeface="Times New Roman" pitchFamily="18" charset="0"/>
              </a:rPr>
              <a:t>br</a:t>
            </a: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/&gt;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Like a diamond in the sky&lt;</a:t>
            </a:r>
            <a:r>
              <a:rPr kumimoji="0" lang="en-US" sz="2000" b="0" i="0" u="none" strike="noStrike" kern="1200" cap="none" spc="0" normalizeH="0" baseline="0" noProof="0" dirty="0" err="1">
                <a:ln>
                  <a:noFill/>
                </a:ln>
                <a:solidFill>
                  <a:schemeClr val="tx1"/>
                </a:solidFill>
                <a:effectLst/>
                <a:uLnTx/>
                <a:uFillTx/>
                <a:latin typeface="Times New Roman" pitchFamily="18" charset="0"/>
                <a:cs typeface="Times New Roman" pitchFamily="18" charset="0"/>
              </a:rPr>
              <a:t>br</a:t>
            </a: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/&gt;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Twinkle, twinkle little star&lt;</a:t>
            </a:r>
            <a:r>
              <a:rPr kumimoji="0" lang="en-US" sz="2000" b="0" i="0" u="none" strike="noStrike" kern="1200" cap="none" spc="0" normalizeH="0" baseline="0" noProof="0" dirty="0" err="1">
                <a:ln>
                  <a:noFill/>
                </a:ln>
                <a:solidFill>
                  <a:schemeClr val="tx1"/>
                </a:solidFill>
                <a:effectLst/>
                <a:uLnTx/>
                <a:uFillTx/>
                <a:latin typeface="Times New Roman" pitchFamily="18" charset="0"/>
                <a:cs typeface="Times New Roman" pitchFamily="18" charset="0"/>
              </a:rPr>
              <a:t>br</a:t>
            </a: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/&gt;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How I wonder what you are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&lt;/p&gt;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&lt;button id="hide"&gt;Hide&lt;/button&gt;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&lt;button id="show"&gt;Show&lt;/button&gt;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&lt;/body&gt; &lt;/html&gt;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Autofit/>
          </a:bodyPr>
          <a:lstStyle/>
          <a:p>
            <a:r>
              <a:rPr lang="en-US" sz="2800" b="1" dirty="0" err="1">
                <a:latin typeface="Times New Roman" pitchFamily="18" charset="0"/>
                <a:cs typeface="Times New Roman" pitchFamily="18" charset="0"/>
              </a:rPr>
              <a:t>Jquery_animate</a:t>
            </a:r>
            <a:br>
              <a:rPr lang="en-US" sz="2800" b="1" dirty="0">
                <a:latin typeface="Times New Roman" pitchFamily="18" charset="0"/>
                <a:cs typeface="Times New Roman" pitchFamily="18" charset="0"/>
              </a:rPr>
            </a:br>
            <a:r>
              <a:rPr lang="en-US" sz="2800" dirty="0" err="1">
                <a:latin typeface="Times New Roman" pitchFamily="18" charset="0"/>
                <a:cs typeface="Times New Roman" pitchFamily="18" charset="0"/>
                <a:hlinkClick r:id="rId2" action="ppaction://hlinkfile"/>
              </a:rPr>
              <a:t>eg</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66018"/>
            <a:ext cx="4343400" cy="4525963"/>
          </a:xfrm>
        </p:spPr>
        <p:txBody>
          <a:bodyPr>
            <a:noAutofit/>
          </a:bodyPr>
          <a:lstStyle/>
          <a:p>
            <a:r>
              <a:rPr lang="en-US" sz="2400" dirty="0">
                <a:latin typeface="Times New Roman" pitchFamily="18" charset="0"/>
                <a:cs typeface="Times New Roman" pitchFamily="18" charset="0"/>
              </a:rPr>
              <a:t>&lt;!DOCTYPE html&gt;  </a:t>
            </a:r>
          </a:p>
          <a:p>
            <a:r>
              <a:rPr lang="en-US" sz="2400" dirty="0">
                <a:latin typeface="Times New Roman" pitchFamily="18" charset="0"/>
                <a:cs typeface="Times New Roman" pitchFamily="18" charset="0"/>
              </a:rPr>
              <a:t>&lt;html&gt;  </a:t>
            </a:r>
          </a:p>
          <a:p>
            <a:r>
              <a:rPr lang="en-US" sz="2400" dirty="0">
                <a:latin typeface="Times New Roman" pitchFamily="18" charset="0"/>
                <a:cs typeface="Times New Roman" pitchFamily="18" charset="0"/>
              </a:rPr>
              <a:t>&lt;head&gt;  </a:t>
            </a:r>
          </a:p>
          <a:p>
            <a:r>
              <a:rPr lang="en-US" sz="2400" dirty="0">
                <a:latin typeface="Times New Roman" pitchFamily="18" charset="0"/>
                <a:cs typeface="Times New Roman" pitchFamily="18" charset="0"/>
              </a:rPr>
              <a:t>&lt;script </a:t>
            </a:r>
            <a:r>
              <a:rPr lang="en-US" sz="2400" dirty="0" err="1">
                <a:latin typeface="Times New Roman" pitchFamily="18" charset="0"/>
                <a:cs typeface="Times New Roman" pitchFamily="18" charset="0"/>
              </a:rPr>
              <a:t>src</a:t>
            </a:r>
            <a:r>
              <a:rPr lang="en-US" sz="2400" dirty="0">
                <a:latin typeface="Times New Roman" pitchFamily="18" charset="0"/>
                <a:cs typeface="Times New Roman" pitchFamily="18" charset="0"/>
              </a:rPr>
              <a:t>="https://ajax.googleapis.com/ajax/libs/jquery/1.11.2/jquery.min.js"&gt;</a:t>
            </a:r>
          </a:p>
          <a:p>
            <a:r>
              <a:rPr lang="en-US" sz="2400" dirty="0">
                <a:latin typeface="Times New Roman" pitchFamily="18" charset="0"/>
                <a:cs typeface="Times New Roman" pitchFamily="18" charset="0"/>
              </a:rPr>
              <a:t>&lt;/script&gt;  &lt;script&gt;   </a:t>
            </a:r>
          </a:p>
          <a:p>
            <a:r>
              <a:rPr lang="en-US" sz="2400" dirty="0">
                <a:latin typeface="Times New Roman" pitchFamily="18" charset="0"/>
                <a:cs typeface="Times New Roman" pitchFamily="18" charset="0"/>
              </a:rPr>
              <a:t>$(document).ready(function(){  </a:t>
            </a:r>
          </a:p>
          <a:p>
            <a:r>
              <a:rPr lang="en-US" sz="2400" dirty="0">
                <a:latin typeface="Times New Roman" pitchFamily="18" charset="0"/>
                <a:cs typeface="Times New Roman" pitchFamily="18" charset="0"/>
              </a:rPr>
              <a:t>    $("button").click(function(){  </a:t>
            </a:r>
          </a:p>
          <a:p>
            <a:r>
              <a:rPr lang="en-US" sz="2400" dirty="0">
                <a:latin typeface="Times New Roman" pitchFamily="18" charset="0"/>
                <a:cs typeface="Times New Roman" pitchFamily="18" charset="0"/>
              </a:rPr>
              <a:t>        $("div").animate({left: '450px'});  </a:t>
            </a:r>
          </a:p>
          <a:p>
            <a:r>
              <a:rPr lang="en-US" sz="2400" dirty="0">
                <a:latin typeface="Times New Roman" pitchFamily="18" charset="0"/>
                <a:cs typeface="Times New Roman" pitchFamily="18" charset="0"/>
              </a:rPr>
              <a:t>    });  </a:t>
            </a:r>
          </a:p>
          <a:p>
            <a:r>
              <a:rPr lang="en-US" sz="2400" dirty="0">
                <a:latin typeface="Times New Roman" pitchFamily="18" charset="0"/>
                <a:cs typeface="Times New Roman" pitchFamily="18" charset="0"/>
              </a:rPr>
              <a:t>});  &lt;/script&gt;   </a:t>
            </a:r>
          </a:p>
          <a:p>
            <a:r>
              <a:rPr lang="en-US" sz="2400" dirty="0">
                <a:latin typeface="Times New Roman" pitchFamily="18" charset="0"/>
                <a:cs typeface="Times New Roman" pitchFamily="18" charset="0"/>
              </a:rPr>
              <a:t>&lt;/head&gt;  </a:t>
            </a:r>
          </a:p>
        </p:txBody>
      </p:sp>
      <p:sp>
        <p:nvSpPr>
          <p:cNvPr id="4" name="Date Placeholder 3"/>
          <p:cNvSpPr>
            <a:spLocks noGrp="1"/>
          </p:cNvSpPr>
          <p:nvPr>
            <p:ph type="dt" sz="half" idx="10"/>
          </p:nvPr>
        </p:nvSpPr>
        <p:spPr/>
        <p:txBody>
          <a:bodyPr/>
          <a:lstStyle/>
          <a:p>
            <a:fld id="{B1FFAD8E-CEEC-4C68-A907-2E2E4F760882}" type="datetime1">
              <a:rPr lang="en-US" smtClean="0"/>
              <a:pPr/>
              <a:t>2/23/2025</a:t>
            </a:fld>
            <a:endParaRPr lang="en-US"/>
          </a:p>
        </p:txBody>
      </p:sp>
      <p:sp>
        <p:nvSpPr>
          <p:cNvPr id="5" name="Rectangle 4"/>
          <p:cNvSpPr/>
          <p:nvPr/>
        </p:nvSpPr>
        <p:spPr>
          <a:xfrm>
            <a:off x="5181600" y="1600200"/>
            <a:ext cx="3505200" cy="4893647"/>
          </a:xfrm>
          <a:prstGeom prst="rect">
            <a:avLst/>
          </a:prstGeom>
        </p:spPr>
        <p:txBody>
          <a:bodyPr wrap="square">
            <a:spAutoFit/>
          </a:bodyPr>
          <a:lstStyle/>
          <a:p>
            <a:pPr algn="just"/>
            <a:r>
              <a:rPr lang="en-US" sz="2400" dirty="0">
                <a:latin typeface="Times New Roman" pitchFamily="18" charset="0"/>
                <a:cs typeface="Times New Roman" pitchFamily="18" charset="0"/>
              </a:rPr>
              <a:t>&lt;body&gt;  </a:t>
            </a:r>
          </a:p>
          <a:p>
            <a:pPr algn="just"/>
            <a:r>
              <a:rPr lang="en-US" sz="2400" dirty="0">
                <a:latin typeface="Times New Roman" pitchFamily="18" charset="0"/>
                <a:cs typeface="Times New Roman" pitchFamily="18" charset="0"/>
              </a:rPr>
              <a:t>&lt;button&gt;Start Animation&lt;/button&gt;  </a:t>
            </a:r>
          </a:p>
          <a:p>
            <a:pPr algn="just"/>
            <a:r>
              <a:rPr lang="en-US" sz="2400" dirty="0">
                <a:latin typeface="Times New Roman" pitchFamily="18" charset="0"/>
                <a:cs typeface="Times New Roman" pitchFamily="18" charset="0"/>
              </a:rPr>
              <a:t>&lt;p&gt;A simple animation example:&lt;/p&gt;  </a:t>
            </a:r>
          </a:p>
          <a:p>
            <a:pPr algn="just"/>
            <a:r>
              <a:rPr lang="en-US" sz="2400" dirty="0">
                <a:latin typeface="Times New Roman" pitchFamily="18" charset="0"/>
                <a:cs typeface="Times New Roman" pitchFamily="18" charset="0"/>
              </a:rPr>
              <a:t>&lt;div style="background:red;height:100px;width:100px;position:absolute;"&gt;&lt;/div&gt;  </a:t>
            </a:r>
          </a:p>
          <a:p>
            <a:pPr algn="just"/>
            <a:r>
              <a:rPr lang="en-US" sz="2400" dirty="0">
                <a:latin typeface="Times New Roman" pitchFamily="18" charset="0"/>
                <a:cs typeface="Times New Roman" pitchFamily="18" charset="0"/>
              </a:rPr>
              <a:t>&lt;/body&gt;  </a:t>
            </a:r>
          </a:p>
          <a:p>
            <a:pPr algn="just"/>
            <a:r>
              <a:rPr lang="en-US" sz="2400" dirty="0">
                <a:latin typeface="Times New Roman" pitchFamily="18" charset="0"/>
                <a:cs typeface="Times New Roman" pitchFamily="18" charset="0"/>
              </a:rPr>
              <a:t>&lt;/html&gt;  </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 </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685800"/>
          </a:xfrm>
        </p:spPr>
        <p:txBody>
          <a:bodyPr>
            <a:normAutofit/>
          </a:bodyPr>
          <a:lstStyle/>
          <a:p>
            <a:r>
              <a:rPr lang="en-US" sz="2800" b="1" dirty="0">
                <a:latin typeface="Times New Roman" pitchFamily="18" charset="0"/>
                <a:cs typeface="Times New Roman" pitchFamily="18" charset="0"/>
              </a:rPr>
              <a:t>Contents</a:t>
            </a:r>
          </a:p>
        </p:txBody>
      </p:sp>
      <p:sp>
        <p:nvSpPr>
          <p:cNvPr id="3" name="Content Placeholder 2"/>
          <p:cNvSpPr>
            <a:spLocks noGrp="1"/>
          </p:cNvSpPr>
          <p:nvPr>
            <p:ph idx="1"/>
          </p:nvPr>
        </p:nvSpPr>
        <p:spPr>
          <a:xfrm>
            <a:off x="457200" y="990600"/>
            <a:ext cx="8229600" cy="5365750"/>
          </a:xfrm>
        </p:spPr>
        <p:txBody>
          <a:bodyPr>
            <a:noAutofit/>
          </a:bodyPr>
          <a:lstStyle/>
          <a:p>
            <a:pPr algn="just"/>
            <a:r>
              <a:rPr lang="en-IN" sz="2400" b="1" dirty="0">
                <a:latin typeface="Times New Roman" panose="02020603050405020304" pitchFamily="18" charset="0"/>
                <a:ea typeface="ADLaM Display" panose="020F0502020204030204" pitchFamily="2" charset="0"/>
                <a:cs typeface="Times New Roman" panose="02020603050405020304" pitchFamily="18" charset="0"/>
              </a:rPr>
              <a:t>JavaScript:</a:t>
            </a:r>
            <a:r>
              <a:rPr lang="en-IN" sz="2400" dirty="0">
                <a:latin typeface="Times New Roman" panose="02020603050405020304" pitchFamily="18" charset="0"/>
                <a:ea typeface="ADLaM Display" panose="020F0502020204030204" pitchFamily="2" charset="0"/>
                <a:cs typeface="Times New Roman" panose="02020603050405020304" pitchFamily="18" charset="0"/>
              </a:rPr>
              <a:t> Introduction to Scripting languages, Introduction to JavaScript (JS), JS Variables and Constants, JS Variable Scopes, JS Data Types, JS Functions, JS Array, JS Object, JS Events. </a:t>
            </a:r>
          </a:p>
          <a:p>
            <a:pPr algn="just"/>
            <a:r>
              <a:rPr lang="en-IN" sz="2400" b="1" dirty="0">
                <a:latin typeface="Times New Roman" panose="02020603050405020304" pitchFamily="18" charset="0"/>
                <a:ea typeface="ADLaM Display" panose="020F0502020204030204" pitchFamily="2" charset="0"/>
                <a:cs typeface="Times New Roman" panose="02020603050405020304" pitchFamily="18" charset="0"/>
              </a:rPr>
              <a:t>Advanced JavaScript:</a:t>
            </a:r>
            <a:r>
              <a:rPr lang="en-IN" sz="2400" dirty="0">
                <a:latin typeface="Times New Roman" panose="02020603050405020304" pitchFamily="18" charset="0"/>
                <a:ea typeface="ADLaM Display" panose="020F0502020204030204" pitchFamily="2" charset="0"/>
                <a:cs typeface="Times New Roman" panose="02020603050405020304" pitchFamily="18" charset="0"/>
              </a:rPr>
              <a:t> JSON - JSON Create, Key-Value Pair, JSON Access, JSON Array, JS Arrow Functions, JS Callback Functions, JS Promises, JS Async-Await Functions, JS Error Handling. </a:t>
            </a:r>
            <a:r>
              <a:rPr lang="en-IN" sz="2400" b="1" dirty="0">
                <a:latin typeface="Times New Roman" panose="02020603050405020304" pitchFamily="18" charset="0"/>
                <a:ea typeface="ADLaM Display" panose="020F0502020204030204" pitchFamily="2" charset="0"/>
                <a:cs typeface="Times New Roman" panose="02020603050405020304" pitchFamily="18" charset="0"/>
              </a:rPr>
              <a:t>AJAX:</a:t>
            </a:r>
            <a:r>
              <a:rPr lang="en-IN" sz="2400" dirty="0">
                <a:latin typeface="Times New Roman" panose="02020603050405020304" pitchFamily="18" charset="0"/>
                <a:ea typeface="ADLaM Display" panose="020F0502020204030204" pitchFamily="2" charset="0"/>
                <a:cs typeface="Times New Roman" panose="02020603050405020304" pitchFamily="18" charset="0"/>
              </a:rPr>
              <a:t> Why AJAX, Call HTTP Methods Using AJAX, Data Sending, Data Receiving, AJAX Error Handling. </a:t>
            </a:r>
          </a:p>
          <a:p>
            <a:pPr algn="just"/>
            <a:r>
              <a:rPr lang="en-IN" sz="2400" b="1" dirty="0">
                <a:latin typeface="Times New Roman" panose="02020603050405020304" pitchFamily="18" charset="0"/>
                <a:ea typeface="ADLaM Display" panose="020F0502020204030204" pitchFamily="2" charset="0"/>
                <a:cs typeface="Times New Roman" panose="02020603050405020304" pitchFamily="18" charset="0"/>
              </a:rPr>
              <a:t>JQUERY :</a:t>
            </a:r>
            <a:r>
              <a:rPr lang="en-IN" sz="2400" dirty="0">
                <a:latin typeface="Times New Roman" panose="02020603050405020304" pitchFamily="18" charset="0"/>
                <a:ea typeface="ADLaM Display" panose="020F0502020204030204" pitchFamily="2" charset="0"/>
                <a:cs typeface="Times New Roman" panose="02020603050405020304" pitchFamily="18" charset="0"/>
              </a:rPr>
              <a:t>Why </a:t>
            </a:r>
            <a:r>
              <a:rPr lang="en-IN" sz="2400" dirty="0" err="1">
                <a:latin typeface="Times New Roman" panose="02020603050405020304" pitchFamily="18" charset="0"/>
                <a:ea typeface="ADLaM Display" panose="020F0502020204030204" pitchFamily="2" charset="0"/>
                <a:cs typeface="Times New Roman" panose="02020603050405020304" pitchFamily="18" charset="0"/>
              </a:rPr>
              <a:t>JQuery</a:t>
            </a:r>
            <a:r>
              <a:rPr lang="en-IN" sz="2400" dirty="0">
                <a:latin typeface="Times New Roman" panose="02020603050405020304" pitchFamily="18" charset="0"/>
                <a:ea typeface="ADLaM Display" panose="020F0502020204030204" pitchFamily="2" charset="0"/>
                <a:cs typeface="Times New Roman" panose="02020603050405020304" pitchFamily="18" charset="0"/>
              </a:rPr>
              <a:t>, How to Use, DOM Manipulation with </a:t>
            </a:r>
            <a:r>
              <a:rPr lang="en-IN" sz="2400" dirty="0" err="1">
                <a:latin typeface="Times New Roman" panose="02020603050405020304" pitchFamily="18" charset="0"/>
                <a:ea typeface="ADLaM Display" panose="020F0502020204030204" pitchFamily="2" charset="0"/>
                <a:cs typeface="Times New Roman" panose="02020603050405020304" pitchFamily="18" charset="0"/>
              </a:rPr>
              <a:t>JQuery</a:t>
            </a:r>
            <a:r>
              <a:rPr lang="en-IN" sz="2400" dirty="0">
                <a:latin typeface="Times New Roman" panose="02020603050405020304" pitchFamily="18" charset="0"/>
                <a:ea typeface="ADLaM Display" panose="020F0502020204030204" pitchFamily="2" charset="0"/>
                <a:cs typeface="Times New Roman" panose="02020603050405020304" pitchFamily="18" charset="0"/>
              </a:rPr>
              <a:t>, Dynamic Content Change with </a:t>
            </a:r>
            <a:r>
              <a:rPr lang="en-IN" sz="2400" dirty="0" err="1">
                <a:latin typeface="Times New Roman" panose="02020603050405020304" pitchFamily="18" charset="0"/>
                <a:ea typeface="ADLaM Display" panose="020F0502020204030204" pitchFamily="2" charset="0"/>
                <a:cs typeface="Times New Roman" panose="02020603050405020304" pitchFamily="18" charset="0"/>
              </a:rPr>
              <a:t>JQuery</a:t>
            </a:r>
            <a:r>
              <a:rPr lang="en-IN" sz="2400" dirty="0">
                <a:latin typeface="Times New Roman" panose="02020603050405020304" pitchFamily="18" charset="0"/>
                <a:ea typeface="ADLaM Display" panose="020F0502020204030204" pitchFamily="2" charset="0"/>
                <a:cs typeface="Times New Roman" panose="02020603050405020304" pitchFamily="18" charset="0"/>
              </a:rPr>
              <a:t>, UI Design Using </a:t>
            </a:r>
            <a:r>
              <a:rPr lang="en-IN" sz="2400" dirty="0" err="1">
                <a:latin typeface="Times New Roman" panose="02020603050405020304" pitchFamily="18" charset="0"/>
                <a:ea typeface="ADLaM Display" panose="020F0502020204030204" pitchFamily="2" charset="0"/>
                <a:cs typeface="Times New Roman" panose="02020603050405020304" pitchFamily="18" charset="0"/>
              </a:rPr>
              <a:t>JQuery</a:t>
            </a:r>
            <a:r>
              <a:rPr lang="en-IN" sz="2400" dirty="0">
                <a:latin typeface="Times New Roman" panose="02020603050405020304" pitchFamily="18" charset="0"/>
                <a:ea typeface="ADLaM Display" panose="020F0502020204030204" pitchFamily="2" charset="0"/>
                <a:cs typeface="Times New Roman" panose="02020603050405020304" pitchFamily="18" charset="0"/>
              </a:rPr>
              <a:t>. </a:t>
            </a:r>
            <a:endParaRPr lang="en-US" sz="2400" dirty="0">
              <a:latin typeface="Times New Roman" panose="02020603050405020304" pitchFamily="18" charset="0"/>
              <a:ea typeface="ADLaM Display" panose="020F0502020204030204" pitchFamily="2"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A15FEE45-9CBB-46DC-B4A6-BECA0D84EF23}" type="datetime1">
              <a:rPr lang="en-US" smtClean="0"/>
              <a:pPr/>
              <a:t>2/23/2025</a:t>
            </a:fld>
            <a:endParaRPr lang="en-US"/>
          </a:p>
        </p:txBody>
      </p:sp>
    </p:spTree>
    <p:extLst>
      <p:ext uri="{BB962C8B-B14F-4D97-AF65-F5344CB8AC3E}">
        <p14:creationId xmlns:p14="http://schemas.microsoft.com/office/powerpoint/2010/main" val="175786769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52050-CF7D-B0D0-CC12-C6991280B99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EA70877-3F0F-2CA1-D607-2FC4A8E411E3}"/>
              </a:ext>
            </a:extLst>
          </p:cNvPr>
          <p:cNvSpPr>
            <a:spLocks noGrp="1"/>
          </p:cNvSpPr>
          <p:nvPr>
            <p:ph idx="1"/>
          </p:nvPr>
        </p:nvSpPr>
        <p:spPr/>
        <p:txBody>
          <a:bodyPr>
            <a:noAutofit/>
          </a:bodyPr>
          <a:lstStyle/>
          <a:p>
            <a:pPr algn="just"/>
            <a:r>
              <a:rPr lang="en-US" sz="2000" b="0" i="0" dirty="0">
                <a:effectLst/>
                <a:latin typeface="Times New Roman" panose="02020603050405020304" pitchFamily="18" charset="0"/>
                <a:cs typeface="Times New Roman" panose="02020603050405020304" pitchFamily="18" charset="0"/>
              </a:rPr>
              <a:t>Write a JavaScript function that takes a number as a parameter and throws a custom 'Error' if the number is not an integer.</a:t>
            </a:r>
          </a:p>
          <a:p>
            <a:pPr algn="just"/>
            <a:endParaRPr lang="en-US" sz="2000" dirty="0">
              <a:latin typeface="Times New Roman" panose="02020603050405020304" pitchFamily="18" charset="0"/>
              <a:cs typeface="Times New Roman" panose="02020603050405020304" pitchFamily="18" charset="0"/>
            </a:endParaRPr>
          </a:p>
          <a:p>
            <a:pPr algn="just"/>
            <a:r>
              <a:rPr lang="en-US" sz="2000" b="0" i="0" dirty="0">
                <a:effectLst/>
                <a:latin typeface="Times New Roman" panose="02020603050405020304" pitchFamily="18" charset="0"/>
                <a:cs typeface="Times New Roman" panose="02020603050405020304" pitchFamily="18" charset="0"/>
              </a:rPr>
              <a:t>Write a JavaScript function that accepts two numbers as parameters and throws a custom 'Error' if the second number is zero.</a:t>
            </a:r>
          </a:p>
          <a:p>
            <a:pPr algn="just"/>
            <a:endParaRPr lang="en-US" sz="2000" dirty="0">
              <a:latin typeface="Times New Roman" panose="02020603050405020304" pitchFamily="18" charset="0"/>
              <a:cs typeface="Times New Roman" panose="02020603050405020304" pitchFamily="18" charset="0"/>
            </a:endParaRPr>
          </a:p>
          <a:p>
            <a:pPr algn="just"/>
            <a:r>
              <a:rPr lang="en-US" sz="2000" b="0" i="0" dirty="0">
                <a:effectLst/>
                <a:latin typeface="Times New Roman" panose="02020603050405020304" pitchFamily="18" charset="0"/>
                <a:cs typeface="Times New Roman" panose="02020603050405020304" pitchFamily="18" charset="0"/>
              </a:rPr>
              <a:t>Write a JavaScript program to create a class called "Person" with properties for name, age and country. Include a method to display the person's details. Create two instances of the 'Person' class and display their details.</a:t>
            </a:r>
          </a:p>
          <a:p>
            <a:pPr algn="just"/>
            <a:endParaRPr lang="en-US" sz="2000" dirty="0">
              <a:latin typeface="Times New Roman" panose="02020603050405020304" pitchFamily="18" charset="0"/>
              <a:cs typeface="Times New Roman" panose="02020603050405020304" pitchFamily="18" charset="0"/>
            </a:endParaRPr>
          </a:p>
          <a:p>
            <a:pPr algn="just"/>
            <a:r>
              <a:rPr lang="en-US" sz="2000" b="0" i="0" dirty="0">
                <a:effectLst/>
                <a:latin typeface="Times New Roman" panose="02020603050405020304" pitchFamily="18" charset="0"/>
                <a:cs typeface="Times New Roman" panose="02020603050405020304" pitchFamily="18" charset="0"/>
              </a:rPr>
              <a:t>Write a JavaScript program that creates a class called 'Shape' with a method to calculate the area. Create two subclasses, 'Circle' and 'Triangle', that inherit from the 'Shape' class and override the area calculation method. Create an instance of the 'Circle' class and calculate its area. Similarly, do the same for the 'Triangle' class.</a:t>
            </a:r>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6396ECF8-5FEF-250A-DEF6-7C1E4EFDD633}"/>
              </a:ext>
            </a:extLst>
          </p:cNvPr>
          <p:cNvSpPr>
            <a:spLocks noGrp="1"/>
          </p:cNvSpPr>
          <p:nvPr>
            <p:ph type="dt" sz="half" idx="10"/>
          </p:nvPr>
        </p:nvSpPr>
        <p:spPr/>
        <p:txBody>
          <a:bodyPr/>
          <a:lstStyle/>
          <a:p>
            <a:fld id="{B1FFAD8E-CEEC-4C68-A907-2E2E4F760882}" type="datetime1">
              <a:rPr lang="en-US" smtClean="0"/>
              <a:pPr/>
              <a:t>2/23/2025</a:t>
            </a:fld>
            <a:endParaRPr lang="en-US"/>
          </a:p>
        </p:txBody>
      </p:sp>
    </p:spTree>
    <p:extLst>
      <p:ext uri="{BB962C8B-B14F-4D97-AF65-F5344CB8AC3E}">
        <p14:creationId xmlns:p14="http://schemas.microsoft.com/office/powerpoint/2010/main" val="474971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50C33-CA5A-E189-E68A-323D7501803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1C36165-A551-286D-9008-1E9F26AE1BF8}"/>
              </a:ext>
            </a:extLst>
          </p:cNvPr>
          <p:cNvSpPr>
            <a:spLocks noGrp="1"/>
          </p:cNvSpPr>
          <p:nvPr>
            <p:ph idx="1"/>
          </p:nvPr>
        </p:nvSpPr>
        <p:spPr/>
        <p:txBody>
          <a:bodyPr>
            <a:normAutofit fontScale="55000" lnSpcReduction="20000"/>
          </a:bodyPr>
          <a:lstStyle/>
          <a:p>
            <a:r>
              <a:rPr lang="en-IN" b="0" i="0" dirty="0">
                <a:solidFill>
                  <a:srgbClr val="1990B8"/>
                </a:solidFill>
                <a:effectLst/>
                <a:latin typeface="Times New Roman" panose="02020603050405020304" pitchFamily="18" charset="0"/>
                <a:cs typeface="Times New Roman" panose="02020603050405020304" pitchFamily="18" charset="0"/>
              </a:rPr>
              <a:t>class</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a:solidFill>
                  <a:srgbClr val="1990B8"/>
                </a:solidFill>
                <a:effectLst/>
                <a:latin typeface="Times New Roman" panose="02020603050405020304" pitchFamily="18" charset="0"/>
                <a:cs typeface="Times New Roman" panose="02020603050405020304" pitchFamily="18" charset="0"/>
              </a:rPr>
              <a:t>Person</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a:t>
            </a:r>
          </a:p>
          <a:p>
            <a:r>
              <a:rPr lang="en-IN" b="0" i="0" dirty="0">
                <a:solidFill>
                  <a:srgbClr val="2F9C0A"/>
                </a:solidFill>
                <a:effectLst/>
                <a:latin typeface="Times New Roman" panose="02020603050405020304" pitchFamily="18" charset="0"/>
                <a:cs typeface="Times New Roman" panose="02020603050405020304" pitchFamily="18" charset="0"/>
              </a:rPr>
              <a:t>constructor</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name</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age</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country</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a:t>
            </a:r>
          </a:p>
          <a:p>
            <a:r>
              <a:rPr lang="en-IN" b="0" i="0" dirty="0">
                <a:solidFill>
                  <a:srgbClr val="1990B8"/>
                </a:solidFill>
                <a:effectLst/>
                <a:latin typeface="Times New Roman" panose="02020603050405020304" pitchFamily="18" charset="0"/>
                <a:cs typeface="Times New Roman" panose="02020603050405020304" pitchFamily="18" charset="0"/>
              </a:rPr>
              <a:t>this</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name </a:t>
            </a:r>
            <a:r>
              <a:rPr lang="en-IN" b="0" i="0" dirty="0">
                <a:solidFill>
                  <a:srgbClr val="A67F59"/>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name</a:t>
            </a:r>
            <a:r>
              <a:rPr lang="en-IN" b="0" i="0" dirty="0">
                <a:solidFill>
                  <a:srgbClr val="5F6364"/>
                </a:solidFill>
                <a:effectLst/>
                <a:latin typeface="Times New Roman" panose="02020603050405020304" pitchFamily="18" charset="0"/>
                <a:cs typeface="Times New Roman" panose="02020603050405020304" pitchFamily="18" charset="0"/>
              </a:rPr>
              <a:t>;</a:t>
            </a:r>
          </a:p>
          <a:p>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err="1">
                <a:solidFill>
                  <a:srgbClr val="1990B8"/>
                </a:solidFill>
                <a:effectLst/>
                <a:latin typeface="Times New Roman" panose="02020603050405020304" pitchFamily="18" charset="0"/>
                <a:cs typeface="Times New Roman" panose="02020603050405020304" pitchFamily="18" charset="0"/>
              </a:rPr>
              <a:t>this</a:t>
            </a:r>
            <a:r>
              <a:rPr lang="en-IN" b="0" i="0" dirty="0" err="1">
                <a:solidFill>
                  <a:srgbClr val="5F6364"/>
                </a:solidFill>
                <a:effectLst/>
                <a:latin typeface="Times New Roman" panose="02020603050405020304" pitchFamily="18" charset="0"/>
                <a:cs typeface="Times New Roman" panose="02020603050405020304" pitchFamily="18" charset="0"/>
              </a:rPr>
              <a:t>.</a:t>
            </a:r>
            <a:r>
              <a:rPr lang="en-IN" b="0" i="0" dirty="0" err="1">
                <a:solidFill>
                  <a:srgbClr val="000000"/>
                </a:solidFill>
                <a:effectLst/>
                <a:latin typeface="Times New Roman" panose="02020603050405020304" pitchFamily="18" charset="0"/>
                <a:cs typeface="Times New Roman" panose="02020603050405020304" pitchFamily="18" charset="0"/>
              </a:rPr>
              <a:t>age</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a:solidFill>
                  <a:srgbClr val="A67F59"/>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age</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a:t>
            </a:r>
          </a:p>
          <a:p>
            <a:r>
              <a:rPr lang="en-IN" b="0" i="0" dirty="0" err="1">
                <a:solidFill>
                  <a:srgbClr val="1990B8"/>
                </a:solidFill>
                <a:effectLst/>
                <a:latin typeface="Times New Roman" panose="02020603050405020304" pitchFamily="18" charset="0"/>
                <a:cs typeface="Times New Roman" panose="02020603050405020304" pitchFamily="18" charset="0"/>
              </a:rPr>
              <a:t>this</a:t>
            </a:r>
            <a:r>
              <a:rPr lang="en-IN" b="0" i="0" dirty="0" err="1">
                <a:solidFill>
                  <a:srgbClr val="5F6364"/>
                </a:solidFill>
                <a:effectLst/>
                <a:latin typeface="Times New Roman" panose="02020603050405020304" pitchFamily="18" charset="0"/>
                <a:cs typeface="Times New Roman" panose="02020603050405020304" pitchFamily="18" charset="0"/>
              </a:rPr>
              <a:t>.</a:t>
            </a:r>
            <a:r>
              <a:rPr lang="en-IN" b="0" i="0" dirty="0" err="1">
                <a:solidFill>
                  <a:srgbClr val="000000"/>
                </a:solidFill>
                <a:effectLst/>
                <a:latin typeface="Times New Roman" panose="02020603050405020304" pitchFamily="18" charset="0"/>
                <a:cs typeface="Times New Roman" panose="02020603050405020304" pitchFamily="18" charset="0"/>
              </a:rPr>
              <a:t>country</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a:solidFill>
                  <a:srgbClr val="A67F59"/>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country</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a:t>
            </a:r>
          </a:p>
          <a:p>
            <a:r>
              <a:rPr lang="en-IN" b="0" i="0" dirty="0" err="1">
                <a:solidFill>
                  <a:srgbClr val="2F9C0A"/>
                </a:solidFill>
                <a:effectLst/>
                <a:latin typeface="Times New Roman" panose="02020603050405020304" pitchFamily="18" charset="0"/>
                <a:cs typeface="Times New Roman" panose="02020603050405020304" pitchFamily="18" charset="0"/>
              </a:rPr>
              <a:t>displayDetails</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a:t>
            </a:r>
          </a:p>
          <a:p>
            <a:r>
              <a:rPr lang="en-IN" b="0" i="0" dirty="0">
                <a:solidFill>
                  <a:srgbClr val="1990B8"/>
                </a:solidFill>
                <a:effectLst/>
                <a:latin typeface="Times New Roman" panose="02020603050405020304" pitchFamily="18" charset="0"/>
                <a:cs typeface="Times New Roman" panose="02020603050405020304" pitchFamily="18" charset="0"/>
              </a:rPr>
              <a:t>console</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a:solidFill>
                  <a:srgbClr val="2F9C0A"/>
                </a:solidFill>
                <a:effectLst/>
                <a:latin typeface="Times New Roman" panose="02020603050405020304" pitchFamily="18" charset="0"/>
                <a:cs typeface="Times New Roman" panose="02020603050405020304" pitchFamily="18" charset="0"/>
              </a:rPr>
              <a:t>log</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a:solidFill>
                  <a:srgbClr val="2F9C0A"/>
                </a:solidFill>
                <a:effectLst/>
                <a:latin typeface="Times New Roman" panose="02020603050405020304" pitchFamily="18" charset="0"/>
                <a:cs typeface="Times New Roman" panose="02020603050405020304" pitchFamily="18" charset="0"/>
              </a:rPr>
              <a:t>`Name: </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a:solidFill>
                  <a:srgbClr val="1990B8"/>
                </a:solidFill>
                <a:effectLst/>
                <a:latin typeface="Times New Roman" panose="02020603050405020304" pitchFamily="18" charset="0"/>
                <a:cs typeface="Times New Roman" panose="02020603050405020304" pitchFamily="18" charset="0"/>
              </a:rPr>
              <a:t>this</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name</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a:solidFill>
                  <a:srgbClr val="2F9C0A"/>
                </a:solidFill>
                <a:effectLst/>
                <a:latin typeface="Times New Roman" panose="02020603050405020304" pitchFamily="18" charset="0"/>
                <a:cs typeface="Times New Roman" panose="02020603050405020304" pitchFamily="18" charset="0"/>
              </a:rPr>
              <a:t>`</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a:solidFill>
                  <a:srgbClr val="1990B8"/>
                </a:solidFill>
                <a:effectLst/>
                <a:latin typeface="Times New Roman" panose="02020603050405020304" pitchFamily="18" charset="0"/>
                <a:cs typeface="Times New Roman" panose="02020603050405020304" pitchFamily="18" charset="0"/>
              </a:rPr>
              <a:t>console</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a:solidFill>
                  <a:srgbClr val="2F9C0A"/>
                </a:solidFill>
                <a:effectLst/>
                <a:latin typeface="Times New Roman" panose="02020603050405020304" pitchFamily="18" charset="0"/>
                <a:cs typeface="Times New Roman" panose="02020603050405020304" pitchFamily="18" charset="0"/>
              </a:rPr>
              <a:t>log</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a:solidFill>
                  <a:srgbClr val="2F9C0A"/>
                </a:solidFill>
                <a:effectLst/>
                <a:latin typeface="Times New Roman" panose="02020603050405020304" pitchFamily="18" charset="0"/>
                <a:cs typeface="Times New Roman" panose="02020603050405020304" pitchFamily="18" charset="0"/>
              </a:rPr>
              <a:t>`Age: </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err="1">
                <a:solidFill>
                  <a:srgbClr val="1990B8"/>
                </a:solidFill>
                <a:effectLst/>
                <a:latin typeface="Times New Roman" panose="02020603050405020304" pitchFamily="18" charset="0"/>
                <a:cs typeface="Times New Roman" panose="02020603050405020304" pitchFamily="18" charset="0"/>
              </a:rPr>
              <a:t>this</a:t>
            </a:r>
            <a:r>
              <a:rPr lang="en-IN" b="0" i="0" dirty="0" err="1">
                <a:solidFill>
                  <a:srgbClr val="5F6364"/>
                </a:solidFill>
                <a:effectLst/>
                <a:latin typeface="Times New Roman" panose="02020603050405020304" pitchFamily="18" charset="0"/>
                <a:cs typeface="Times New Roman" panose="02020603050405020304" pitchFamily="18" charset="0"/>
              </a:rPr>
              <a:t>.</a:t>
            </a:r>
            <a:r>
              <a:rPr lang="en-IN" b="0" i="0" dirty="0" err="1">
                <a:solidFill>
                  <a:srgbClr val="000000"/>
                </a:solidFill>
                <a:effectLst/>
                <a:latin typeface="Times New Roman" panose="02020603050405020304" pitchFamily="18" charset="0"/>
                <a:cs typeface="Times New Roman" panose="02020603050405020304" pitchFamily="18" charset="0"/>
              </a:rPr>
              <a:t>age</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a:solidFill>
                  <a:srgbClr val="2F9C0A"/>
                </a:solidFill>
                <a:effectLst/>
                <a:latin typeface="Times New Roman" panose="02020603050405020304" pitchFamily="18" charset="0"/>
                <a:cs typeface="Times New Roman" panose="02020603050405020304" pitchFamily="18" charset="0"/>
              </a:rPr>
              <a:t>`</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a:t>
            </a:r>
          </a:p>
          <a:p>
            <a:r>
              <a:rPr lang="en-IN" b="0" i="0" dirty="0">
                <a:solidFill>
                  <a:srgbClr val="1990B8"/>
                </a:solidFill>
                <a:effectLst/>
                <a:latin typeface="Times New Roman" panose="02020603050405020304" pitchFamily="18" charset="0"/>
                <a:cs typeface="Times New Roman" panose="02020603050405020304" pitchFamily="18" charset="0"/>
              </a:rPr>
              <a:t>console</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a:solidFill>
                  <a:srgbClr val="2F9C0A"/>
                </a:solidFill>
                <a:effectLst/>
                <a:latin typeface="Times New Roman" panose="02020603050405020304" pitchFamily="18" charset="0"/>
                <a:cs typeface="Times New Roman" panose="02020603050405020304" pitchFamily="18" charset="0"/>
              </a:rPr>
              <a:t>log</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a:solidFill>
                  <a:srgbClr val="2F9C0A"/>
                </a:solidFill>
                <a:effectLst/>
                <a:latin typeface="Times New Roman" panose="02020603050405020304" pitchFamily="18" charset="0"/>
                <a:cs typeface="Times New Roman" panose="02020603050405020304" pitchFamily="18" charset="0"/>
              </a:rPr>
              <a:t>`Country: </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err="1">
                <a:solidFill>
                  <a:srgbClr val="1990B8"/>
                </a:solidFill>
                <a:effectLst/>
                <a:latin typeface="Times New Roman" panose="02020603050405020304" pitchFamily="18" charset="0"/>
                <a:cs typeface="Times New Roman" panose="02020603050405020304" pitchFamily="18" charset="0"/>
              </a:rPr>
              <a:t>this</a:t>
            </a:r>
            <a:r>
              <a:rPr lang="en-IN" b="0" i="0" dirty="0" err="1">
                <a:solidFill>
                  <a:srgbClr val="5F6364"/>
                </a:solidFill>
                <a:effectLst/>
                <a:latin typeface="Times New Roman" panose="02020603050405020304" pitchFamily="18" charset="0"/>
                <a:cs typeface="Times New Roman" panose="02020603050405020304" pitchFamily="18" charset="0"/>
              </a:rPr>
              <a:t>.</a:t>
            </a:r>
            <a:r>
              <a:rPr lang="en-IN" b="0" i="0" dirty="0" err="1">
                <a:solidFill>
                  <a:srgbClr val="000000"/>
                </a:solidFill>
                <a:effectLst/>
                <a:latin typeface="Times New Roman" panose="02020603050405020304" pitchFamily="18" charset="0"/>
                <a:cs typeface="Times New Roman" panose="02020603050405020304" pitchFamily="18" charset="0"/>
              </a:rPr>
              <a:t>country</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a:solidFill>
                  <a:srgbClr val="2F9C0A"/>
                </a:solidFill>
                <a:effectLst/>
                <a:latin typeface="Times New Roman" panose="02020603050405020304" pitchFamily="18" charset="0"/>
                <a:cs typeface="Times New Roman" panose="02020603050405020304" pitchFamily="18" charset="0"/>
              </a:rPr>
              <a:t>`</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a:t>
            </a:r>
          </a:p>
          <a:p>
            <a:r>
              <a:rPr lang="en-IN" b="0" i="0" dirty="0">
                <a:solidFill>
                  <a:srgbClr val="7D8B99"/>
                </a:solidFill>
                <a:effectLst/>
                <a:latin typeface="Times New Roman" panose="02020603050405020304" pitchFamily="18" charset="0"/>
                <a:cs typeface="Times New Roman" panose="02020603050405020304" pitchFamily="18" charset="0"/>
              </a:rPr>
              <a:t>// Create instances of the Person class</a:t>
            </a:r>
            <a:r>
              <a:rPr lang="en-IN" b="0" i="0" dirty="0">
                <a:solidFill>
                  <a:srgbClr val="000000"/>
                </a:solidFill>
                <a:effectLst/>
                <a:latin typeface="Times New Roman" panose="02020603050405020304" pitchFamily="18" charset="0"/>
                <a:cs typeface="Times New Roman" panose="02020603050405020304" pitchFamily="18" charset="0"/>
              </a:rPr>
              <a:t> </a:t>
            </a:r>
          </a:p>
          <a:p>
            <a:r>
              <a:rPr lang="en-IN" b="0" i="0" dirty="0" err="1">
                <a:solidFill>
                  <a:srgbClr val="1990B8"/>
                </a:solidFill>
                <a:effectLst/>
                <a:latin typeface="Times New Roman" panose="02020603050405020304" pitchFamily="18" charset="0"/>
                <a:cs typeface="Times New Roman" panose="02020603050405020304" pitchFamily="18" charset="0"/>
              </a:rPr>
              <a:t>const</a:t>
            </a:r>
            <a:r>
              <a:rPr lang="en-IN" b="0" i="0" dirty="0">
                <a:solidFill>
                  <a:srgbClr val="000000"/>
                </a:solidFill>
                <a:effectLst/>
                <a:latin typeface="Times New Roman" panose="02020603050405020304" pitchFamily="18" charset="0"/>
                <a:cs typeface="Times New Roman" panose="02020603050405020304" pitchFamily="18" charset="0"/>
              </a:rPr>
              <a:t> person1 </a:t>
            </a:r>
            <a:r>
              <a:rPr lang="en-IN" b="0" i="0" dirty="0">
                <a:solidFill>
                  <a:srgbClr val="A67F59"/>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a:solidFill>
                  <a:srgbClr val="1990B8"/>
                </a:solidFill>
                <a:effectLst/>
                <a:latin typeface="Times New Roman" panose="02020603050405020304" pitchFamily="18" charset="0"/>
                <a:cs typeface="Times New Roman" panose="02020603050405020304" pitchFamily="18" charset="0"/>
              </a:rPr>
              <a:t>new</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a:solidFill>
                  <a:srgbClr val="1990B8"/>
                </a:solidFill>
                <a:effectLst/>
                <a:latin typeface="Times New Roman" panose="02020603050405020304" pitchFamily="18" charset="0"/>
                <a:cs typeface="Times New Roman" panose="02020603050405020304" pitchFamily="18" charset="0"/>
              </a:rPr>
              <a:t>Person</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a:solidFill>
                  <a:srgbClr val="2F9C0A"/>
                </a:solidFill>
                <a:effectLst/>
                <a:latin typeface="Times New Roman" panose="02020603050405020304" pitchFamily="18" charset="0"/>
                <a:cs typeface="Times New Roman" panose="02020603050405020304" pitchFamily="18" charset="0"/>
              </a:rPr>
              <a:t>'Francisca Rohan'</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a:solidFill>
                  <a:srgbClr val="C92C2C"/>
                </a:solidFill>
                <a:effectLst/>
                <a:latin typeface="Times New Roman" panose="02020603050405020304" pitchFamily="18" charset="0"/>
                <a:cs typeface="Times New Roman" panose="02020603050405020304" pitchFamily="18" charset="0"/>
              </a:rPr>
              <a:t>25</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a:solidFill>
                  <a:srgbClr val="2F9C0A"/>
                </a:solidFill>
                <a:effectLst/>
                <a:latin typeface="Times New Roman" panose="02020603050405020304" pitchFamily="18" charset="0"/>
                <a:cs typeface="Times New Roman" panose="02020603050405020304" pitchFamily="18" charset="0"/>
              </a:rPr>
              <a:t>'USA’</a:t>
            </a:r>
            <a:r>
              <a:rPr lang="en-IN" b="0" i="0" dirty="0">
                <a:solidFill>
                  <a:srgbClr val="5F6364"/>
                </a:solidFill>
                <a:effectLst/>
                <a:latin typeface="Times New Roman" panose="02020603050405020304" pitchFamily="18" charset="0"/>
                <a:cs typeface="Times New Roman" panose="02020603050405020304" pitchFamily="18" charset="0"/>
              </a:rPr>
              <a:t>);</a:t>
            </a:r>
            <a:endParaRPr lang="en-IN" dirty="0">
              <a:solidFill>
                <a:srgbClr val="000000"/>
              </a:solidFill>
              <a:latin typeface="Times New Roman" panose="02020603050405020304" pitchFamily="18" charset="0"/>
              <a:cs typeface="Times New Roman" panose="02020603050405020304" pitchFamily="18" charset="0"/>
            </a:endParaRPr>
          </a:p>
          <a:p>
            <a:r>
              <a:rPr lang="en-IN" b="0" i="0" dirty="0" err="1">
                <a:solidFill>
                  <a:srgbClr val="1990B8"/>
                </a:solidFill>
                <a:effectLst/>
                <a:latin typeface="Times New Roman" panose="02020603050405020304" pitchFamily="18" charset="0"/>
                <a:cs typeface="Times New Roman" panose="02020603050405020304" pitchFamily="18" charset="0"/>
              </a:rPr>
              <a:t>const</a:t>
            </a:r>
            <a:r>
              <a:rPr lang="en-IN" b="0" i="0" dirty="0">
                <a:solidFill>
                  <a:srgbClr val="000000"/>
                </a:solidFill>
                <a:effectLst/>
                <a:latin typeface="Times New Roman" panose="02020603050405020304" pitchFamily="18" charset="0"/>
                <a:cs typeface="Times New Roman" panose="02020603050405020304" pitchFamily="18" charset="0"/>
              </a:rPr>
              <a:t> person2 </a:t>
            </a:r>
            <a:r>
              <a:rPr lang="en-IN" b="0" i="0" dirty="0">
                <a:solidFill>
                  <a:srgbClr val="A67F59"/>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a:solidFill>
                  <a:srgbClr val="1990B8"/>
                </a:solidFill>
                <a:effectLst/>
                <a:latin typeface="Times New Roman" panose="02020603050405020304" pitchFamily="18" charset="0"/>
                <a:cs typeface="Times New Roman" panose="02020603050405020304" pitchFamily="18" charset="0"/>
              </a:rPr>
              <a:t>new</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a:solidFill>
                  <a:srgbClr val="1990B8"/>
                </a:solidFill>
                <a:effectLst/>
                <a:latin typeface="Times New Roman" panose="02020603050405020304" pitchFamily="18" charset="0"/>
                <a:cs typeface="Times New Roman" panose="02020603050405020304" pitchFamily="18" charset="0"/>
              </a:rPr>
              <a:t>Person</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a:solidFill>
                  <a:srgbClr val="2F9C0A"/>
                </a:solidFill>
                <a:effectLst/>
                <a:latin typeface="Times New Roman" panose="02020603050405020304" pitchFamily="18" charset="0"/>
                <a:cs typeface="Times New Roman" panose="02020603050405020304" pitchFamily="18" charset="0"/>
              </a:rPr>
              <a:t>'</a:t>
            </a:r>
            <a:r>
              <a:rPr lang="en-IN" b="0" i="0" dirty="0" err="1">
                <a:solidFill>
                  <a:srgbClr val="2F9C0A"/>
                </a:solidFill>
                <a:effectLst/>
                <a:latin typeface="Times New Roman" panose="02020603050405020304" pitchFamily="18" charset="0"/>
                <a:cs typeface="Times New Roman" panose="02020603050405020304" pitchFamily="18" charset="0"/>
              </a:rPr>
              <a:t>Raimond</a:t>
            </a:r>
            <a:r>
              <a:rPr lang="en-IN" b="0" i="0" dirty="0">
                <a:solidFill>
                  <a:srgbClr val="2F9C0A"/>
                </a:solidFill>
                <a:effectLst/>
                <a:latin typeface="Times New Roman" panose="02020603050405020304" pitchFamily="18" charset="0"/>
                <a:cs typeface="Times New Roman" panose="02020603050405020304" pitchFamily="18" charset="0"/>
              </a:rPr>
              <a:t> Aruna'</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a:solidFill>
                  <a:srgbClr val="C92C2C"/>
                </a:solidFill>
                <a:effectLst/>
                <a:latin typeface="Times New Roman" panose="02020603050405020304" pitchFamily="18" charset="0"/>
                <a:cs typeface="Times New Roman" panose="02020603050405020304" pitchFamily="18" charset="0"/>
              </a:rPr>
              <a:t>30</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a:solidFill>
                  <a:srgbClr val="2F9C0A"/>
                </a:solidFill>
                <a:effectLst/>
                <a:latin typeface="Times New Roman" panose="02020603050405020304" pitchFamily="18" charset="0"/>
                <a:cs typeface="Times New Roman" panose="02020603050405020304" pitchFamily="18" charset="0"/>
              </a:rPr>
              <a:t>'Netherlands’</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a:t>
            </a:r>
          </a:p>
          <a:p>
            <a:r>
              <a:rPr lang="en-IN" b="0" i="0" dirty="0">
                <a:solidFill>
                  <a:srgbClr val="7D8B99"/>
                </a:solidFill>
                <a:effectLst/>
                <a:latin typeface="Times New Roman" panose="02020603050405020304" pitchFamily="18" charset="0"/>
                <a:cs typeface="Times New Roman" panose="02020603050405020304" pitchFamily="18" charset="0"/>
              </a:rPr>
              <a:t>// Display details of person1</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a:solidFill>
                  <a:srgbClr val="1990B8"/>
                </a:solidFill>
                <a:effectLst/>
                <a:latin typeface="Times New Roman" panose="02020603050405020304" pitchFamily="18" charset="0"/>
                <a:cs typeface="Times New Roman" panose="02020603050405020304" pitchFamily="18" charset="0"/>
              </a:rPr>
              <a:t>console</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a:solidFill>
                  <a:srgbClr val="2F9C0A"/>
                </a:solidFill>
                <a:effectLst/>
                <a:latin typeface="Times New Roman" panose="02020603050405020304" pitchFamily="18" charset="0"/>
                <a:cs typeface="Times New Roman" panose="02020603050405020304" pitchFamily="18" charset="0"/>
              </a:rPr>
              <a:t>log</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a:solidFill>
                  <a:srgbClr val="2F9C0A"/>
                </a:solidFill>
                <a:effectLst/>
                <a:latin typeface="Times New Roman" panose="02020603050405020304" pitchFamily="18" charset="0"/>
                <a:cs typeface="Times New Roman" panose="02020603050405020304" pitchFamily="18" charset="0"/>
              </a:rPr>
              <a:t>'Person-1 Details:’</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a:t>
            </a:r>
          </a:p>
          <a:p>
            <a:r>
              <a:rPr lang="en-IN" b="0" i="0" dirty="0">
                <a:solidFill>
                  <a:srgbClr val="000000"/>
                </a:solidFill>
                <a:effectLst/>
                <a:latin typeface="Times New Roman" panose="02020603050405020304" pitchFamily="18" charset="0"/>
                <a:cs typeface="Times New Roman" panose="02020603050405020304" pitchFamily="18" charset="0"/>
              </a:rPr>
              <a:t>person1</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a:solidFill>
                  <a:srgbClr val="2F9C0A"/>
                </a:solidFill>
                <a:effectLst/>
                <a:latin typeface="Times New Roman" panose="02020603050405020304" pitchFamily="18" charset="0"/>
                <a:cs typeface="Times New Roman" panose="02020603050405020304" pitchFamily="18" charset="0"/>
              </a:rPr>
              <a:t>displayDetails</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a:solidFill>
                  <a:srgbClr val="7D8B99"/>
                </a:solidFill>
                <a:effectLst/>
                <a:latin typeface="Times New Roman" panose="02020603050405020304" pitchFamily="18" charset="0"/>
                <a:cs typeface="Times New Roman" panose="02020603050405020304" pitchFamily="18" charset="0"/>
              </a:rPr>
              <a:t>// Display details of person2</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a:solidFill>
                  <a:srgbClr val="1990B8"/>
                </a:solidFill>
                <a:effectLst/>
                <a:latin typeface="Times New Roman" panose="02020603050405020304" pitchFamily="18" charset="0"/>
                <a:cs typeface="Times New Roman" panose="02020603050405020304" pitchFamily="18" charset="0"/>
              </a:rPr>
              <a:t>console</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a:solidFill>
                  <a:srgbClr val="2F9C0A"/>
                </a:solidFill>
                <a:effectLst/>
                <a:latin typeface="Times New Roman" panose="02020603050405020304" pitchFamily="18" charset="0"/>
                <a:cs typeface="Times New Roman" panose="02020603050405020304" pitchFamily="18" charset="0"/>
              </a:rPr>
              <a:t>log</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a:solidFill>
                  <a:srgbClr val="2F9C0A"/>
                </a:solidFill>
                <a:effectLst/>
                <a:latin typeface="Times New Roman" panose="02020603050405020304" pitchFamily="18" charset="0"/>
                <a:cs typeface="Times New Roman" panose="02020603050405020304" pitchFamily="18" charset="0"/>
              </a:rPr>
              <a:t>'\nPerson-2 Details:’</a:t>
            </a:r>
            <a:r>
              <a:rPr lang="en-IN" b="0" i="0" dirty="0">
                <a:solidFill>
                  <a:srgbClr val="5F6364"/>
                </a:solidFill>
                <a:effectLst/>
                <a:latin typeface="Times New Roman" panose="02020603050405020304" pitchFamily="18" charset="0"/>
                <a:cs typeface="Times New Roman" panose="02020603050405020304" pitchFamily="18" charset="0"/>
              </a:rPr>
              <a:t>);</a:t>
            </a:r>
          </a:p>
          <a:p>
            <a:r>
              <a:rPr lang="en-IN" b="0" i="0" dirty="0">
                <a:solidFill>
                  <a:srgbClr val="000000"/>
                </a:solidFill>
                <a:effectLst/>
                <a:latin typeface="Times New Roman" panose="02020603050405020304" pitchFamily="18" charset="0"/>
                <a:cs typeface="Times New Roman" panose="02020603050405020304" pitchFamily="18" charset="0"/>
              </a:rPr>
              <a:t> person2</a:t>
            </a:r>
            <a:r>
              <a:rPr lang="en-IN" b="0" i="0" dirty="0">
                <a:solidFill>
                  <a:srgbClr val="5F6364"/>
                </a:solidFill>
                <a:effectLst/>
                <a:latin typeface="Times New Roman" panose="02020603050405020304" pitchFamily="18" charset="0"/>
                <a:cs typeface="Times New Roman" panose="02020603050405020304" pitchFamily="18" charset="0"/>
              </a:rPr>
              <a:t>.</a:t>
            </a:r>
            <a:r>
              <a:rPr lang="en-IN" b="0" i="0" dirty="0">
                <a:solidFill>
                  <a:srgbClr val="2F9C0A"/>
                </a:solidFill>
                <a:effectLst/>
                <a:latin typeface="Times New Roman" panose="02020603050405020304" pitchFamily="18" charset="0"/>
                <a:cs typeface="Times New Roman" panose="02020603050405020304" pitchFamily="18" charset="0"/>
              </a:rPr>
              <a:t>displayDetails</a:t>
            </a:r>
            <a:r>
              <a:rPr lang="en-IN" b="0" i="0" dirty="0">
                <a:solidFill>
                  <a:srgbClr val="5F6364"/>
                </a:solidFill>
                <a:effectLst/>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3D0A1BFE-FA47-8526-7D55-ED51BC025651}"/>
              </a:ext>
            </a:extLst>
          </p:cNvPr>
          <p:cNvSpPr>
            <a:spLocks noGrp="1"/>
          </p:cNvSpPr>
          <p:nvPr>
            <p:ph type="dt" sz="half" idx="10"/>
          </p:nvPr>
        </p:nvSpPr>
        <p:spPr/>
        <p:txBody>
          <a:bodyPr/>
          <a:lstStyle/>
          <a:p>
            <a:fld id="{B1FFAD8E-CEEC-4C68-A907-2E2E4F760882}" type="datetime1">
              <a:rPr lang="en-US" smtClean="0"/>
              <a:pPr/>
              <a:t>2/23/2025</a:t>
            </a:fld>
            <a:endParaRPr lang="en-US"/>
          </a:p>
        </p:txBody>
      </p:sp>
    </p:spTree>
    <p:extLst>
      <p:ext uri="{BB962C8B-B14F-4D97-AF65-F5344CB8AC3E}">
        <p14:creationId xmlns:p14="http://schemas.microsoft.com/office/powerpoint/2010/main" val="227607926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16608-DF5D-476D-6C1F-7311168ED75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8D8A6E3-33DE-B2A5-FF26-C394C60648B3}"/>
              </a:ext>
            </a:extLst>
          </p:cNvPr>
          <p:cNvSpPr>
            <a:spLocks noGrp="1"/>
          </p:cNvSpPr>
          <p:nvPr>
            <p:ph idx="1"/>
          </p:nvPr>
        </p:nvSpPr>
        <p:spPr/>
        <p:txBody>
          <a:bodyPr>
            <a:normAutofit fontScale="62500" lnSpcReduction="20000"/>
          </a:bodyPr>
          <a:lstStyle/>
          <a:p>
            <a:r>
              <a:rPr lang="en-IN" b="0" i="0" dirty="0">
                <a:solidFill>
                  <a:srgbClr val="1990B8"/>
                </a:solidFill>
                <a:effectLst/>
                <a:latin typeface="Consolas" panose="020B0609020204030204" pitchFamily="49" charset="0"/>
              </a:rPr>
              <a:t>class</a:t>
            </a:r>
            <a:r>
              <a:rPr lang="en-IN" b="0" i="0" dirty="0">
                <a:solidFill>
                  <a:srgbClr val="000000"/>
                </a:solidFill>
                <a:effectLst/>
                <a:latin typeface="Consolas" panose="020B0609020204030204" pitchFamily="49" charset="0"/>
              </a:rPr>
              <a:t> </a:t>
            </a:r>
            <a:r>
              <a:rPr lang="en-IN" b="0" i="0" dirty="0">
                <a:solidFill>
                  <a:srgbClr val="1990B8"/>
                </a:solidFill>
                <a:effectLst/>
                <a:latin typeface="Consolas" panose="020B0609020204030204" pitchFamily="49" charset="0"/>
              </a:rPr>
              <a:t>Shape</a:t>
            </a:r>
            <a:r>
              <a:rPr lang="en-IN" b="0" i="0" dirty="0">
                <a:solidFill>
                  <a:srgbClr val="000000"/>
                </a:solidFill>
                <a:effectLst/>
                <a:latin typeface="Consolas" panose="020B0609020204030204" pitchFamily="49" charset="0"/>
              </a:rPr>
              <a:t> </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err="1">
                <a:solidFill>
                  <a:srgbClr val="2F9C0A"/>
                </a:solidFill>
                <a:effectLst/>
                <a:latin typeface="Consolas" panose="020B0609020204030204" pitchFamily="49" charset="0"/>
              </a:rPr>
              <a:t>calculateArea</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a:solidFill>
                  <a:srgbClr val="1990B8"/>
                </a:solidFill>
                <a:effectLst/>
                <a:latin typeface="Consolas" panose="020B0609020204030204" pitchFamily="49" charset="0"/>
              </a:rPr>
              <a:t>throw</a:t>
            </a:r>
            <a:r>
              <a:rPr lang="en-IN" b="0" i="0" dirty="0">
                <a:solidFill>
                  <a:srgbClr val="000000"/>
                </a:solidFill>
                <a:effectLst/>
                <a:latin typeface="Consolas" panose="020B0609020204030204" pitchFamily="49" charset="0"/>
              </a:rPr>
              <a:t> </a:t>
            </a:r>
            <a:r>
              <a:rPr lang="en-IN" b="0" i="0" dirty="0">
                <a:solidFill>
                  <a:srgbClr val="1990B8"/>
                </a:solidFill>
                <a:effectLst/>
                <a:latin typeface="Consolas" panose="020B0609020204030204" pitchFamily="49" charset="0"/>
              </a:rPr>
              <a:t>new</a:t>
            </a:r>
            <a:r>
              <a:rPr lang="en-IN" b="0" i="0" dirty="0">
                <a:solidFill>
                  <a:srgbClr val="000000"/>
                </a:solidFill>
                <a:effectLst/>
                <a:latin typeface="Consolas" panose="020B0609020204030204" pitchFamily="49" charset="0"/>
              </a:rPr>
              <a:t> </a:t>
            </a:r>
            <a:r>
              <a:rPr lang="en-IN" b="0" i="0" dirty="0">
                <a:solidFill>
                  <a:srgbClr val="1990B8"/>
                </a:solidFill>
                <a:effectLst/>
                <a:latin typeface="Consolas" panose="020B0609020204030204" pitchFamily="49" charset="0"/>
              </a:rPr>
              <a:t>Error</a:t>
            </a:r>
            <a:r>
              <a:rPr lang="en-IN" b="0" i="0" dirty="0">
                <a:solidFill>
                  <a:srgbClr val="5F6364"/>
                </a:solidFill>
                <a:effectLst/>
                <a:latin typeface="Consolas" panose="020B0609020204030204" pitchFamily="49" charset="0"/>
              </a:rPr>
              <a:t>(</a:t>
            </a:r>
            <a:r>
              <a:rPr lang="en-IN" b="0" i="0" dirty="0">
                <a:solidFill>
                  <a:srgbClr val="2F9C0A"/>
                </a:solidFill>
                <a:effectLst/>
                <a:latin typeface="Consolas" panose="020B0609020204030204" pitchFamily="49" charset="0"/>
              </a:rPr>
              <a:t>"Method '</a:t>
            </a:r>
            <a:r>
              <a:rPr lang="en-IN" b="0" i="0" dirty="0" err="1">
                <a:solidFill>
                  <a:srgbClr val="2F9C0A"/>
                </a:solidFill>
                <a:effectLst/>
                <a:latin typeface="Consolas" panose="020B0609020204030204" pitchFamily="49" charset="0"/>
              </a:rPr>
              <a:t>calculateArea</a:t>
            </a:r>
            <a:r>
              <a:rPr lang="en-IN" b="0" i="0" dirty="0">
                <a:solidFill>
                  <a:srgbClr val="2F9C0A"/>
                </a:solidFill>
                <a:effectLst/>
                <a:latin typeface="Consolas" panose="020B0609020204030204" pitchFamily="49" charset="0"/>
              </a:rPr>
              <a:t>()' must be overridden in subclasses"</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a:solidFill>
                  <a:srgbClr val="1990B8"/>
                </a:solidFill>
                <a:effectLst/>
                <a:latin typeface="Consolas" panose="020B0609020204030204" pitchFamily="49" charset="0"/>
              </a:rPr>
              <a:t>class</a:t>
            </a:r>
            <a:r>
              <a:rPr lang="en-IN" b="0" i="0" dirty="0">
                <a:solidFill>
                  <a:srgbClr val="000000"/>
                </a:solidFill>
                <a:effectLst/>
                <a:latin typeface="Consolas" panose="020B0609020204030204" pitchFamily="49" charset="0"/>
              </a:rPr>
              <a:t> </a:t>
            </a:r>
            <a:r>
              <a:rPr lang="en-IN" b="0" i="0" dirty="0">
                <a:solidFill>
                  <a:srgbClr val="1990B8"/>
                </a:solidFill>
                <a:effectLst/>
                <a:latin typeface="Consolas" panose="020B0609020204030204" pitchFamily="49" charset="0"/>
              </a:rPr>
              <a:t>Circle</a:t>
            </a:r>
            <a:r>
              <a:rPr lang="en-IN" b="0" i="0" dirty="0">
                <a:solidFill>
                  <a:srgbClr val="000000"/>
                </a:solidFill>
                <a:effectLst/>
                <a:latin typeface="Consolas" panose="020B0609020204030204" pitchFamily="49" charset="0"/>
              </a:rPr>
              <a:t> </a:t>
            </a:r>
            <a:r>
              <a:rPr lang="en-IN" b="0" i="0" dirty="0">
                <a:solidFill>
                  <a:srgbClr val="1990B8"/>
                </a:solidFill>
                <a:effectLst/>
                <a:latin typeface="Consolas" panose="020B0609020204030204" pitchFamily="49" charset="0"/>
              </a:rPr>
              <a:t>extends</a:t>
            </a:r>
            <a:r>
              <a:rPr lang="en-IN" b="0" i="0" dirty="0">
                <a:solidFill>
                  <a:srgbClr val="000000"/>
                </a:solidFill>
                <a:effectLst/>
                <a:latin typeface="Consolas" panose="020B0609020204030204" pitchFamily="49" charset="0"/>
              </a:rPr>
              <a:t> </a:t>
            </a:r>
            <a:r>
              <a:rPr lang="en-IN" b="0" i="0" dirty="0">
                <a:solidFill>
                  <a:srgbClr val="1990B8"/>
                </a:solidFill>
                <a:effectLst/>
                <a:latin typeface="Consolas" panose="020B0609020204030204" pitchFamily="49" charset="0"/>
              </a:rPr>
              <a:t>Shape</a:t>
            </a:r>
            <a:r>
              <a:rPr lang="en-IN" b="0" i="0" dirty="0">
                <a:solidFill>
                  <a:srgbClr val="000000"/>
                </a:solidFill>
                <a:effectLst/>
                <a:latin typeface="Consolas" panose="020B0609020204030204" pitchFamily="49" charset="0"/>
              </a:rPr>
              <a:t> </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a:solidFill>
                  <a:srgbClr val="2F9C0A"/>
                </a:solidFill>
                <a:effectLst/>
                <a:latin typeface="Consolas" panose="020B0609020204030204" pitchFamily="49" charset="0"/>
              </a:rPr>
              <a:t>constructor</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radius</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a:solidFill>
                  <a:srgbClr val="1990B8"/>
                </a:solidFill>
                <a:effectLst/>
                <a:latin typeface="Consolas" panose="020B0609020204030204" pitchFamily="49" charset="0"/>
              </a:rPr>
              <a:t>super</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err="1">
                <a:solidFill>
                  <a:srgbClr val="1990B8"/>
                </a:solidFill>
                <a:effectLst/>
                <a:latin typeface="Consolas" panose="020B0609020204030204" pitchFamily="49" charset="0"/>
              </a:rPr>
              <a:t>this</a:t>
            </a:r>
            <a:r>
              <a:rPr lang="en-IN" b="0" i="0" dirty="0" err="1">
                <a:solidFill>
                  <a:srgbClr val="5F6364"/>
                </a:solidFill>
                <a:effectLst/>
                <a:latin typeface="Consolas" panose="020B0609020204030204" pitchFamily="49" charset="0"/>
              </a:rPr>
              <a:t>.</a:t>
            </a:r>
            <a:r>
              <a:rPr lang="en-IN" b="0" i="0" dirty="0" err="1">
                <a:solidFill>
                  <a:srgbClr val="000000"/>
                </a:solidFill>
                <a:effectLst/>
                <a:latin typeface="Consolas" panose="020B0609020204030204" pitchFamily="49" charset="0"/>
              </a:rPr>
              <a:t>radius</a:t>
            </a:r>
            <a:r>
              <a:rPr lang="en-IN" b="0" i="0" dirty="0">
                <a:solidFill>
                  <a:srgbClr val="000000"/>
                </a:solidFill>
                <a:effectLst/>
                <a:latin typeface="Consolas" panose="020B0609020204030204" pitchFamily="49" charset="0"/>
              </a:rPr>
              <a:t> </a:t>
            </a:r>
            <a:r>
              <a:rPr lang="en-IN" b="0" i="0" dirty="0">
                <a:solidFill>
                  <a:srgbClr val="A67F59"/>
                </a:solidFill>
                <a:effectLst/>
                <a:latin typeface="Consolas" panose="020B0609020204030204" pitchFamily="49" charset="0"/>
              </a:rPr>
              <a:t>=</a:t>
            </a:r>
            <a:r>
              <a:rPr lang="en-IN" b="0" i="0" dirty="0">
                <a:solidFill>
                  <a:srgbClr val="000000"/>
                </a:solidFill>
                <a:effectLst/>
                <a:latin typeface="Consolas" panose="020B0609020204030204" pitchFamily="49" charset="0"/>
              </a:rPr>
              <a:t> radius</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err="1">
                <a:solidFill>
                  <a:srgbClr val="2F9C0A"/>
                </a:solidFill>
                <a:effectLst/>
                <a:latin typeface="Consolas" panose="020B0609020204030204" pitchFamily="49" charset="0"/>
              </a:rPr>
              <a:t>calculateArea</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a:solidFill>
                  <a:srgbClr val="1990B8"/>
                </a:solidFill>
                <a:effectLst/>
                <a:latin typeface="Consolas" panose="020B0609020204030204" pitchFamily="49" charset="0"/>
              </a:rPr>
              <a:t>return</a:t>
            </a:r>
            <a:r>
              <a:rPr lang="en-IN" b="0" i="0" dirty="0">
                <a:solidFill>
                  <a:srgbClr val="000000"/>
                </a:solidFill>
                <a:effectLst/>
                <a:latin typeface="Consolas" panose="020B0609020204030204" pitchFamily="49" charset="0"/>
              </a:rPr>
              <a:t> </a:t>
            </a:r>
            <a:r>
              <a:rPr lang="en-IN" b="0" i="0" dirty="0" err="1">
                <a:solidFill>
                  <a:srgbClr val="1990B8"/>
                </a:solidFill>
                <a:effectLst/>
                <a:latin typeface="Consolas" panose="020B0609020204030204" pitchFamily="49" charset="0"/>
              </a:rPr>
              <a:t>Math</a:t>
            </a:r>
            <a:r>
              <a:rPr lang="en-IN" b="0" i="0" dirty="0" err="1">
                <a:solidFill>
                  <a:srgbClr val="5F6364"/>
                </a:solidFill>
                <a:effectLst/>
                <a:latin typeface="Consolas" panose="020B0609020204030204" pitchFamily="49" charset="0"/>
              </a:rPr>
              <a:t>.</a:t>
            </a:r>
            <a:r>
              <a:rPr lang="en-IN" b="0" i="0" dirty="0" err="1">
                <a:solidFill>
                  <a:srgbClr val="C92C2C"/>
                </a:solidFill>
                <a:effectLst/>
                <a:latin typeface="Consolas" panose="020B0609020204030204" pitchFamily="49" charset="0"/>
              </a:rPr>
              <a:t>PI</a:t>
            </a:r>
            <a:r>
              <a:rPr lang="en-IN" b="0" i="0" dirty="0">
                <a:solidFill>
                  <a:srgbClr val="000000"/>
                </a:solidFill>
                <a:effectLst/>
                <a:latin typeface="Consolas" panose="020B0609020204030204" pitchFamily="49" charset="0"/>
              </a:rPr>
              <a:t> </a:t>
            </a:r>
            <a:r>
              <a:rPr lang="en-IN" b="0" i="0" dirty="0">
                <a:solidFill>
                  <a:srgbClr val="A67F59"/>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err="1">
                <a:solidFill>
                  <a:srgbClr val="1990B8"/>
                </a:solidFill>
                <a:effectLst/>
                <a:latin typeface="Consolas" panose="020B0609020204030204" pitchFamily="49" charset="0"/>
              </a:rPr>
              <a:t>this</a:t>
            </a:r>
            <a:r>
              <a:rPr lang="en-IN" b="0" i="0" dirty="0" err="1">
                <a:solidFill>
                  <a:srgbClr val="5F6364"/>
                </a:solidFill>
                <a:effectLst/>
                <a:latin typeface="Consolas" panose="020B0609020204030204" pitchFamily="49" charset="0"/>
              </a:rPr>
              <a:t>.</a:t>
            </a:r>
            <a:r>
              <a:rPr lang="en-IN" b="0" i="0" dirty="0" err="1">
                <a:solidFill>
                  <a:srgbClr val="000000"/>
                </a:solidFill>
                <a:effectLst/>
                <a:latin typeface="Consolas" panose="020B0609020204030204" pitchFamily="49" charset="0"/>
              </a:rPr>
              <a:t>radius</a:t>
            </a:r>
            <a:r>
              <a:rPr lang="en-IN" b="0" i="0" dirty="0">
                <a:solidFill>
                  <a:srgbClr val="000000"/>
                </a:solidFill>
                <a:effectLst/>
                <a:latin typeface="Consolas" panose="020B0609020204030204" pitchFamily="49" charset="0"/>
              </a:rPr>
              <a:t> </a:t>
            </a:r>
            <a:r>
              <a:rPr lang="en-IN" b="0" i="0" dirty="0">
                <a:solidFill>
                  <a:srgbClr val="A67F59"/>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err="1">
                <a:solidFill>
                  <a:srgbClr val="1990B8"/>
                </a:solidFill>
                <a:effectLst/>
                <a:latin typeface="Consolas" panose="020B0609020204030204" pitchFamily="49" charset="0"/>
              </a:rPr>
              <a:t>this</a:t>
            </a:r>
            <a:r>
              <a:rPr lang="en-IN" b="0" i="0" dirty="0" err="1">
                <a:solidFill>
                  <a:srgbClr val="5F6364"/>
                </a:solidFill>
                <a:effectLst/>
                <a:latin typeface="Consolas" panose="020B0609020204030204" pitchFamily="49" charset="0"/>
              </a:rPr>
              <a:t>.</a:t>
            </a:r>
            <a:r>
              <a:rPr lang="en-IN" b="0" i="0" dirty="0" err="1">
                <a:solidFill>
                  <a:srgbClr val="000000"/>
                </a:solidFill>
                <a:effectLst/>
                <a:latin typeface="Consolas" panose="020B0609020204030204" pitchFamily="49" charset="0"/>
              </a:rPr>
              <a:t>radius</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a:solidFill>
                  <a:srgbClr val="1990B8"/>
                </a:solidFill>
                <a:effectLst/>
                <a:latin typeface="Consolas" panose="020B0609020204030204" pitchFamily="49" charset="0"/>
              </a:rPr>
              <a:t>class</a:t>
            </a:r>
            <a:r>
              <a:rPr lang="en-IN" b="0" i="0" dirty="0">
                <a:solidFill>
                  <a:srgbClr val="000000"/>
                </a:solidFill>
                <a:effectLst/>
                <a:latin typeface="Consolas" panose="020B0609020204030204" pitchFamily="49" charset="0"/>
              </a:rPr>
              <a:t> </a:t>
            </a:r>
            <a:r>
              <a:rPr lang="en-IN" b="0" i="0" dirty="0">
                <a:solidFill>
                  <a:srgbClr val="1990B8"/>
                </a:solidFill>
                <a:effectLst/>
                <a:latin typeface="Consolas" panose="020B0609020204030204" pitchFamily="49" charset="0"/>
              </a:rPr>
              <a:t>Rectangle</a:t>
            </a:r>
            <a:r>
              <a:rPr lang="en-IN" b="0" i="0" dirty="0">
                <a:solidFill>
                  <a:srgbClr val="000000"/>
                </a:solidFill>
                <a:effectLst/>
                <a:latin typeface="Consolas" panose="020B0609020204030204" pitchFamily="49" charset="0"/>
              </a:rPr>
              <a:t> </a:t>
            </a:r>
            <a:r>
              <a:rPr lang="en-IN" b="0" i="0" dirty="0">
                <a:solidFill>
                  <a:srgbClr val="1990B8"/>
                </a:solidFill>
                <a:effectLst/>
                <a:latin typeface="Consolas" panose="020B0609020204030204" pitchFamily="49" charset="0"/>
              </a:rPr>
              <a:t>extends</a:t>
            </a:r>
            <a:r>
              <a:rPr lang="en-IN" b="0" i="0" dirty="0">
                <a:solidFill>
                  <a:srgbClr val="000000"/>
                </a:solidFill>
                <a:effectLst/>
                <a:latin typeface="Consolas" panose="020B0609020204030204" pitchFamily="49" charset="0"/>
              </a:rPr>
              <a:t> </a:t>
            </a:r>
            <a:r>
              <a:rPr lang="en-IN" b="0" i="0" dirty="0">
                <a:solidFill>
                  <a:srgbClr val="1990B8"/>
                </a:solidFill>
                <a:effectLst/>
                <a:latin typeface="Consolas" panose="020B0609020204030204" pitchFamily="49" charset="0"/>
              </a:rPr>
              <a:t>Shape</a:t>
            </a:r>
            <a:r>
              <a:rPr lang="en-IN" b="0" i="0" dirty="0">
                <a:solidFill>
                  <a:srgbClr val="000000"/>
                </a:solidFill>
                <a:effectLst/>
                <a:latin typeface="Consolas" panose="020B0609020204030204" pitchFamily="49" charset="0"/>
              </a:rPr>
              <a:t> </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a:solidFill>
                  <a:srgbClr val="2F9C0A"/>
                </a:solidFill>
                <a:effectLst/>
                <a:latin typeface="Consolas" panose="020B0609020204030204" pitchFamily="49" charset="0"/>
              </a:rPr>
              <a:t>constructor</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width</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height</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a:solidFill>
                  <a:srgbClr val="1990B8"/>
                </a:solidFill>
                <a:effectLst/>
                <a:latin typeface="Consolas" panose="020B0609020204030204" pitchFamily="49" charset="0"/>
              </a:rPr>
              <a:t>super</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err="1">
                <a:solidFill>
                  <a:srgbClr val="1990B8"/>
                </a:solidFill>
                <a:effectLst/>
                <a:latin typeface="Consolas" panose="020B0609020204030204" pitchFamily="49" charset="0"/>
              </a:rPr>
              <a:t>this</a:t>
            </a:r>
            <a:r>
              <a:rPr lang="en-IN" b="0" i="0" dirty="0" err="1">
                <a:solidFill>
                  <a:srgbClr val="5F6364"/>
                </a:solidFill>
                <a:effectLst/>
                <a:latin typeface="Consolas" panose="020B0609020204030204" pitchFamily="49" charset="0"/>
              </a:rPr>
              <a:t>.</a:t>
            </a:r>
            <a:r>
              <a:rPr lang="en-IN" b="0" i="0" dirty="0" err="1">
                <a:solidFill>
                  <a:srgbClr val="000000"/>
                </a:solidFill>
                <a:effectLst/>
                <a:latin typeface="Consolas" panose="020B0609020204030204" pitchFamily="49" charset="0"/>
              </a:rPr>
              <a:t>width</a:t>
            </a:r>
            <a:r>
              <a:rPr lang="en-IN" b="0" i="0" dirty="0">
                <a:solidFill>
                  <a:srgbClr val="000000"/>
                </a:solidFill>
                <a:effectLst/>
                <a:latin typeface="Consolas" panose="020B0609020204030204" pitchFamily="49" charset="0"/>
              </a:rPr>
              <a:t> </a:t>
            </a:r>
            <a:r>
              <a:rPr lang="en-IN" b="0" i="0" dirty="0">
                <a:solidFill>
                  <a:srgbClr val="A67F59"/>
                </a:solidFill>
                <a:effectLst/>
                <a:latin typeface="Consolas" panose="020B0609020204030204" pitchFamily="49" charset="0"/>
              </a:rPr>
              <a:t>=</a:t>
            </a:r>
            <a:r>
              <a:rPr lang="en-IN" b="0" i="0" dirty="0">
                <a:solidFill>
                  <a:srgbClr val="000000"/>
                </a:solidFill>
                <a:effectLst/>
                <a:latin typeface="Consolas" panose="020B0609020204030204" pitchFamily="49" charset="0"/>
              </a:rPr>
              <a:t> width</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err="1">
                <a:solidFill>
                  <a:srgbClr val="1990B8"/>
                </a:solidFill>
                <a:effectLst/>
                <a:latin typeface="Consolas" panose="020B0609020204030204" pitchFamily="49" charset="0"/>
              </a:rPr>
              <a:t>this</a:t>
            </a:r>
            <a:r>
              <a:rPr lang="en-IN" b="0" i="0" dirty="0" err="1">
                <a:solidFill>
                  <a:srgbClr val="5F6364"/>
                </a:solidFill>
                <a:effectLst/>
                <a:latin typeface="Consolas" panose="020B0609020204030204" pitchFamily="49" charset="0"/>
              </a:rPr>
              <a:t>.</a:t>
            </a:r>
            <a:r>
              <a:rPr lang="en-IN" b="0" i="0" dirty="0" err="1">
                <a:solidFill>
                  <a:srgbClr val="000000"/>
                </a:solidFill>
                <a:effectLst/>
                <a:latin typeface="Consolas" panose="020B0609020204030204" pitchFamily="49" charset="0"/>
              </a:rPr>
              <a:t>height</a:t>
            </a:r>
            <a:r>
              <a:rPr lang="en-IN" b="0" i="0" dirty="0">
                <a:solidFill>
                  <a:srgbClr val="000000"/>
                </a:solidFill>
                <a:effectLst/>
                <a:latin typeface="Consolas" panose="020B0609020204030204" pitchFamily="49" charset="0"/>
              </a:rPr>
              <a:t> </a:t>
            </a:r>
            <a:r>
              <a:rPr lang="en-IN" b="0" i="0" dirty="0">
                <a:solidFill>
                  <a:srgbClr val="A67F59"/>
                </a:solidFill>
                <a:effectLst/>
                <a:latin typeface="Consolas" panose="020B0609020204030204" pitchFamily="49" charset="0"/>
              </a:rPr>
              <a:t>=</a:t>
            </a:r>
            <a:r>
              <a:rPr lang="en-IN" b="0" i="0" dirty="0">
                <a:solidFill>
                  <a:srgbClr val="000000"/>
                </a:solidFill>
                <a:effectLst/>
                <a:latin typeface="Consolas" panose="020B0609020204030204" pitchFamily="49" charset="0"/>
              </a:rPr>
              <a:t> height</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err="1">
                <a:solidFill>
                  <a:srgbClr val="2F9C0A"/>
                </a:solidFill>
                <a:effectLst/>
                <a:latin typeface="Consolas" panose="020B0609020204030204" pitchFamily="49" charset="0"/>
              </a:rPr>
              <a:t>calculateArea</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a:solidFill>
                  <a:srgbClr val="1990B8"/>
                </a:solidFill>
                <a:effectLst/>
                <a:latin typeface="Consolas" panose="020B0609020204030204" pitchFamily="49" charset="0"/>
              </a:rPr>
              <a:t>return</a:t>
            </a:r>
            <a:r>
              <a:rPr lang="en-IN" b="0" i="0" dirty="0">
                <a:solidFill>
                  <a:srgbClr val="000000"/>
                </a:solidFill>
                <a:effectLst/>
                <a:latin typeface="Consolas" panose="020B0609020204030204" pitchFamily="49" charset="0"/>
              </a:rPr>
              <a:t> </a:t>
            </a:r>
            <a:r>
              <a:rPr lang="en-IN" b="0" i="0" dirty="0" err="1">
                <a:solidFill>
                  <a:srgbClr val="1990B8"/>
                </a:solidFill>
                <a:effectLst/>
                <a:latin typeface="Consolas" panose="020B0609020204030204" pitchFamily="49" charset="0"/>
              </a:rPr>
              <a:t>this</a:t>
            </a:r>
            <a:r>
              <a:rPr lang="en-IN" b="0" i="0" dirty="0" err="1">
                <a:solidFill>
                  <a:srgbClr val="5F6364"/>
                </a:solidFill>
                <a:effectLst/>
                <a:latin typeface="Consolas" panose="020B0609020204030204" pitchFamily="49" charset="0"/>
              </a:rPr>
              <a:t>.</a:t>
            </a:r>
            <a:r>
              <a:rPr lang="en-IN" b="0" i="0" dirty="0" err="1">
                <a:solidFill>
                  <a:srgbClr val="000000"/>
                </a:solidFill>
                <a:effectLst/>
                <a:latin typeface="Consolas" panose="020B0609020204030204" pitchFamily="49" charset="0"/>
              </a:rPr>
              <a:t>width</a:t>
            </a:r>
            <a:r>
              <a:rPr lang="en-IN" b="0" i="0" dirty="0">
                <a:solidFill>
                  <a:srgbClr val="000000"/>
                </a:solidFill>
                <a:effectLst/>
                <a:latin typeface="Consolas" panose="020B0609020204030204" pitchFamily="49" charset="0"/>
              </a:rPr>
              <a:t> </a:t>
            </a:r>
            <a:r>
              <a:rPr lang="en-IN" b="0" i="0" dirty="0">
                <a:solidFill>
                  <a:srgbClr val="A67F59"/>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err="1">
                <a:solidFill>
                  <a:srgbClr val="1990B8"/>
                </a:solidFill>
                <a:effectLst/>
                <a:latin typeface="Consolas" panose="020B0609020204030204" pitchFamily="49" charset="0"/>
              </a:rPr>
              <a:t>this</a:t>
            </a:r>
            <a:r>
              <a:rPr lang="en-IN" b="0" i="0" dirty="0" err="1">
                <a:solidFill>
                  <a:srgbClr val="5F6364"/>
                </a:solidFill>
                <a:effectLst/>
                <a:latin typeface="Consolas" panose="020B0609020204030204" pitchFamily="49" charset="0"/>
              </a:rPr>
              <a:t>.</a:t>
            </a:r>
            <a:r>
              <a:rPr lang="en-IN" b="0" i="0" dirty="0" err="1">
                <a:solidFill>
                  <a:srgbClr val="000000"/>
                </a:solidFill>
                <a:effectLst/>
                <a:latin typeface="Consolas" panose="020B0609020204030204" pitchFamily="49" charset="0"/>
              </a:rPr>
              <a:t>height</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a:solidFill>
                  <a:srgbClr val="7D8B99"/>
                </a:solidFill>
                <a:effectLst/>
                <a:latin typeface="Consolas" panose="020B0609020204030204" pitchFamily="49" charset="0"/>
              </a:rPr>
              <a:t>// Create an instance of the Circle class</a:t>
            </a:r>
            <a:r>
              <a:rPr lang="en-IN" b="0" i="0" dirty="0">
                <a:solidFill>
                  <a:srgbClr val="000000"/>
                </a:solidFill>
                <a:effectLst/>
                <a:latin typeface="Consolas" panose="020B0609020204030204" pitchFamily="49" charset="0"/>
              </a:rPr>
              <a:t> </a:t>
            </a:r>
            <a:r>
              <a:rPr lang="en-IN" b="0" i="0" dirty="0" err="1">
                <a:solidFill>
                  <a:srgbClr val="1990B8"/>
                </a:solidFill>
                <a:effectLst/>
                <a:latin typeface="Consolas" panose="020B0609020204030204" pitchFamily="49" charset="0"/>
              </a:rPr>
              <a:t>const</a:t>
            </a:r>
            <a:r>
              <a:rPr lang="en-IN" b="0" i="0" dirty="0">
                <a:solidFill>
                  <a:srgbClr val="000000"/>
                </a:solidFill>
                <a:effectLst/>
                <a:latin typeface="Consolas" panose="020B0609020204030204" pitchFamily="49" charset="0"/>
              </a:rPr>
              <a:t> circle </a:t>
            </a:r>
            <a:r>
              <a:rPr lang="en-IN" b="0" i="0" dirty="0">
                <a:solidFill>
                  <a:srgbClr val="A67F59"/>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a:solidFill>
                  <a:srgbClr val="1990B8"/>
                </a:solidFill>
                <a:effectLst/>
                <a:latin typeface="Consolas" panose="020B0609020204030204" pitchFamily="49" charset="0"/>
              </a:rPr>
              <a:t>new</a:t>
            </a:r>
            <a:r>
              <a:rPr lang="en-IN" b="0" i="0" dirty="0">
                <a:solidFill>
                  <a:srgbClr val="000000"/>
                </a:solidFill>
                <a:effectLst/>
                <a:latin typeface="Consolas" panose="020B0609020204030204" pitchFamily="49" charset="0"/>
              </a:rPr>
              <a:t> </a:t>
            </a:r>
            <a:r>
              <a:rPr lang="en-IN" b="0" i="0" dirty="0">
                <a:solidFill>
                  <a:srgbClr val="1990B8"/>
                </a:solidFill>
                <a:effectLst/>
                <a:latin typeface="Consolas" panose="020B0609020204030204" pitchFamily="49" charset="0"/>
              </a:rPr>
              <a:t>Circle</a:t>
            </a:r>
            <a:r>
              <a:rPr lang="en-IN" b="0" i="0" dirty="0">
                <a:solidFill>
                  <a:srgbClr val="5F6364"/>
                </a:solidFill>
                <a:effectLst/>
                <a:latin typeface="Consolas" panose="020B0609020204030204" pitchFamily="49" charset="0"/>
              </a:rPr>
              <a:t>(</a:t>
            </a:r>
            <a:r>
              <a:rPr lang="en-IN" b="0" i="0" dirty="0">
                <a:solidFill>
                  <a:srgbClr val="C92C2C"/>
                </a:solidFill>
                <a:effectLst/>
                <a:latin typeface="Consolas" panose="020B0609020204030204" pitchFamily="49" charset="0"/>
              </a:rPr>
              <a:t>7</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err="1">
                <a:solidFill>
                  <a:srgbClr val="1990B8"/>
                </a:solidFill>
                <a:effectLst/>
                <a:latin typeface="Consolas" panose="020B0609020204030204" pitchFamily="49" charset="0"/>
              </a:rPr>
              <a:t>const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circleArea</a:t>
            </a:r>
            <a:r>
              <a:rPr lang="en-IN" b="0" i="0" dirty="0">
                <a:solidFill>
                  <a:srgbClr val="000000"/>
                </a:solidFill>
                <a:effectLst/>
                <a:latin typeface="Consolas" panose="020B0609020204030204" pitchFamily="49" charset="0"/>
              </a:rPr>
              <a:t> </a:t>
            </a:r>
            <a:r>
              <a:rPr lang="en-IN" b="0" i="0" dirty="0">
                <a:solidFill>
                  <a:srgbClr val="A67F59"/>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circle</a:t>
            </a:r>
            <a:r>
              <a:rPr lang="en-IN" b="0" i="0" dirty="0" err="1">
                <a:solidFill>
                  <a:srgbClr val="5F6364"/>
                </a:solidFill>
                <a:effectLst/>
                <a:latin typeface="Consolas" panose="020B0609020204030204" pitchFamily="49" charset="0"/>
              </a:rPr>
              <a:t>.</a:t>
            </a:r>
            <a:r>
              <a:rPr lang="en-IN" b="0" i="0" dirty="0" err="1">
                <a:solidFill>
                  <a:srgbClr val="2F9C0A"/>
                </a:solidFill>
                <a:effectLst/>
                <a:latin typeface="Consolas" panose="020B0609020204030204" pitchFamily="49" charset="0"/>
              </a:rPr>
              <a:t>calculateArea</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a:solidFill>
                  <a:srgbClr val="1990B8"/>
                </a:solidFill>
                <a:effectLst/>
                <a:latin typeface="Consolas" panose="020B0609020204030204" pitchFamily="49" charset="0"/>
              </a:rPr>
              <a:t>console</a:t>
            </a:r>
            <a:r>
              <a:rPr lang="en-IN" b="0" i="0" dirty="0">
                <a:solidFill>
                  <a:srgbClr val="5F6364"/>
                </a:solidFill>
                <a:effectLst/>
                <a:latin typeface="Consolas" panose="020B0609020204030204" pitchFamily="49" charset="0"/>
              </a:rPr>
              <a:t>.</a:t>
            </a:r>
            <a:r>
              <a:rPr lang="en-IN" b="0" i="0" dirty="0">
                <a:solidFill>
                  <a:srgbClr val="2F9C0A"/>
                </a:solidFill>
                <a:effectLst/>
                <a:latin typeface="Consolas" panose="020B0609020204030204" pitchFamily="49" charset="0"/>
              </a:rPr>
              <a:t>log</a:t>
            </a:r>
            <a:r>
              <a:rPr lang="en-IN" b="0" i="0" dirty="0">
                <a:solidFill>
                  <a:srgbClr val="5F6364"/>
                </a:solidFill>
                <a:effectLst/>
                <a:latin typeface="Consolas" panose="020B0609020204030204" pitchFamily="49" charset="0"/>
              </a:rPr>
              <a:t>(</a:t>
            </a:r>
            <a:r>
              <a:rPr lang="en-IN" b="0" i="0" dirty="0">
                <a:solidFill>
                  <a:srgbClr val="2F9C0A"/>
                </a:solidFill>
                <a:effectLst/>
                <a:latin typeface="Consolas" panose="020B0609020204030204" pitchFamily="49" charset="0"/>
              </a:rPr>
              <a:t>`Circle Area: </a:t>
            </a:r>
            <a:r>
              <a:rPr lang="en-IN" b="0" i="0" dirty="0">
                <a:solidFill>
                  <a:srgbClr val="5F6364"/>
                </a:solidFill>
                <a:effectLst/>
                <a:latin typeface="Consolas" panose="020B0609020204030204" pitchFamily="49" charset="0"/>
              </a:rPr>
              <a:t>${</a:t>
            </a:r>
            <a:r>
              <a:rPr lang="en-IN" b="0" i="0" dirty="0" err="1">
                <a:solidFill>
                  <a:srgbClr val="000000"/>
                </a:solidFill>
                <a:effectLst/>
                <a:latin typeface="Consolas" panose="020B0609020204030204" pitchFamily="49" charset="0"/>
              </a:rPr>
              <a:t>circleArea</a:t>
            </a:r>
            <a:r>
              <a:rPr lang="en-IN" b="0" i="0" dirty="0">
                <a:solidFill>
                  <a:srgbClr val="5F6364"/>
                </a:solidFill>
                <a:effectLst/>
                <a:latin typeface="Consolas" panose="020B0609020204030204" pitchFamily="49" charset="0"/>
              </a:rPr>
              <a:t>}</a:t>
            </a:r>
            <a:r>
              <a:rPr lang="en-IN" b="0" i="0" dirty="0">
                <a:solidFill>
                  <a:srgbClr val="2F9C0A"/>
                </a:solidFill>
                <a:effectLst/>
                <a:latin typeface="Consolas" panose="020B0609020204030204" pitchFamily="49" charset="0"/>
              </a:rPr>
              <a:t>`</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a:solidFill>
                  <a:srgbClr val="7D8B99"/>
                </a:solidFill>
                <a:effectLst/>
                <a:latin typeface="Consolas" panose="020B0609020204030204" pitchFamily="49" charset="0"/>
              </a:rPr>
              <a:t>// Create an instance of the Rectangle class</a:t>
            </a:r>
            <a:r>
              <a:rPr lang="en-IN" b="0" i="0" dirty="0">
                <a:solidFill>
                  <a:srgbClr val="000000"/>
                </a:solidFill>
                <a:effectLst/>
                <a:latin typeface="Consolas" panose="020B0609020204030204" pitchFamily="49" charset="0"/>
              </a:rPr>
              <a:t> </a:t>
            </a:r>
            <a:r>
              <a:rPr lang="en-IN" b="0" i="0" dirty="0" err="1">
                <a:solidFill>
                  <a:srgbClr val="1990B8"/>
                </a:solidFill>
                <a:effectLst/>
                <a:latin typeface="Consolas" panose="020B0609020204030204" pitchFamily="49" charset="0"/>
              </a:rPr>
              <a:t>const</a:t>
            </a:r>
            <a:r>
              <a:rPr lang="en-IN" b="0" i="0" dirty="0">
                <a:solidFill>
                  <a:srgbClr val="000000"/>
                </a:solidFill>
                <a:effectLst/>
                <a:latin typeface="Consolas" panose="020B0609020204030204" pitchFamily="49" charset="0"/>
              </a:rPr>
              <a:t> rectangle </a:t>
            </a:r>
            <a:r>
              <a:rPr lang="en-IN" b="0" i="0" dirty="0">
                <a:solidFill>
                  <a:srgbClr val="A67F59"/>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a:solidFill>
                  <a:srgbClr val="1990B8"/>
                </a:solidFill>
                <a:effectLst/>
                <a:latin typeface="Consolas" panose="020B0609020204030204" pitchFamily="49" charset="0"/>
              </a:rPr>
              <a:t>new</a:t>
            </a:r>
            <a:r>
              <a:rPr lang="en-IN" b="0" i="0" dirty="0">
                <a:solidFill>
                  <a:srgbClr val="000000"/>
                </a:solidFill>
                <a:effectLst/>
                <a:latin typeface="Consolas" panose="020B0609020204030204" pitchFamily="49" charset="0"/>
              </a:rPr>
              <a:t> </a:t>
            </a:r>
            <a:r>
              <a:rPr lang="en-IN" b="0" i="0" dirty="0">
                <a:solidFill>
                  <a:srgbClr val="1990B8"/>
                </a:solidFill>
                <a:effectLst/>
                <a:latin typeface="Consolas" panose="020B0609020204030204" pitchFamily="49" charset="0"/>
              </a:rPr>
              <a:t>Rectangle</a:t>
            </a:r>
            <a:r>
              <a:rPr lang="en-IN" b="0" i="0" dirty="0">
                <a:solidFill>
                  <a:srgbClr val="5F6364"/>
                </a:solidFill>
                <a:effectLst/>
                <a:latin typeface="Consolas" panose="020B0609020204030204" pitchFamily="49" charset="0"/>
              </a:rPr>
              <a:t>(</a:t>
            </a:r>
            <a:r>
              <a:rPr lang="en-IN" b="0" i="0" dirty="0">
                <a:solidFill>
                  <a:srgbClr val="C92C2C"/>
                </a:solidFill>
                <a:effectLst/>
                <a:latin typeface="Consolas" panose="020B0609020204030204" pitchFamily="49" charset="0"/>
              </a:rPr>
              <a:t>8</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a:solidFill>
                  <a:srgbClr val="C92C2C"/>
                </a:solidFill>
                <a:effectLst/>
                <a:latin typeface="Consolas" panose="020B0609020204030204" pitchFamily="49" charset="0"/>
              </a:rPr>
              <a:t>9</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err="1">
                <a:solidFill>
                  <a:srgbClr val="1990B8"/>
                </a:solidFill>
                <a:effectLst/>
                <a:latin typeface="Consolas" panose="020B0609020204030204" pitchFamily="49" charset="0"/>
              </a:rPr>
              <a:t>const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rectangleArea</a:t>
            </a:r>
            <a:r>
              <a:rPr lang="en-IN" b="0" i="0" dirty="0">
                <a:solidFill>
                  <a:srgbClr val="000000"/>
                </a:solidFill>
                <a:effectLst/>
                <a:latin typeface="Consolas" panose="020B0609020204030204" pitchFamily="49" charset="0"/>
              </a:rPr>
              <a:t> </a:t>
            </a:r>
            <a:r>
              <a:rPr lang="en-IN" b="0" i="0" dirty="0">
                <a:solidFill>
                  <a:srgbClr val="A67F59"/>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err="1">
                <a:solidFill>
                  <a:srgbClr val="000000"/>
                </a:solidFill>
                <a:effectLst/>
                <a:latin typeface="Consolas" panose="020B0609020204030204" pitchFamily="49" charset="0"/>
              </a:rPr>
              <a:t>rectangle</a:t>
            </a:r>
            <a:r>
              <a:rPr lang="en-IN" b="0" i="0" dirty="0" err="1">
                <a:solidFill>
                  <a:srgbClr val="5F6364"/>
                </a:solidFill>
                <a:effectLst/>
                <a:latin typeface="Consolas" panose="020B0609020204030204" pitchFamily="49" charset="0"/>
              </a:rPr>
              <a:t>.</a:t>
            </a:r>
            <a:r>
              <a:rPr lang="en-IN" b="0" i="0" dirty="0" err="1">
                <a:solidFill>
                  <a:srgbClr val="2F9C0A"/>
                </a:solidFill>
                <a:effectLst/>
                <a:latin typeface="Consolas" panose="020B0609020204030204" pitchFamily="49" charset="0"/>
              </a:rPr>
              <a:t>calculateArea</a:t>
            </a:r>
            <a:r>
              <a:rPr lang="en-IN" b="0" i="0" dirty="0">
                <a:solidFill>
                  <a:srgbClr val="5F6364"/>
                </a:solidFill>
                <a:effectLst/>
                <a:latin typeface="Consolas" panose="020B0609020204030204" pitchFamily="49" charset="0"/>
              </a:rPr>
              <a:t>();</a:t>
            </a:r>
            <a:r>
              <a:rPr lang="en-IN" b="0" i="0" dirty="0">
                <a:solidFill>
                  <a:srgbClr val="000000"/>
                </a:solidFill>
                <a:effectLst/>
                <a:latin typeface="Consolas" panose="020B0609020204030204" pitchFamily="49" charset="0"/>
              </a:rPr>
              <a:t> </a:t>
            </a:r>
            <a:r>
              <a:rPr lang="en-IN" b="0" i="0" dirty="0">
                <a:solidFill>
                  <a:srgbClr val="1990B8"/>
                </a:solidFill>
                <a:effectLst/>
                <a:latin typeface="Consolas" panose="020B0609020204030204" pitchFamily="49" charset="0"/>
              </a:rPr>
              <a:t>console</a:t>
            </a:r>
            <a:r>
              <a:rPr lang="en-IN" b="0" i="0" dirty="0">
                <a:solidFill>
                  <a:srgbClr val="5F6364"/>
                </a:solidFill>
                <a:effectLst/>
                <a:latin typeface="Consolas" panose="020B0609020204030204" pitchFamily="49" charset="0"/>
              </a:rPr>
              <a:t>.</a:t>
            </a:r>
            <a:r>
              <a:rPr lang="en-IN" b="0" i="0" dirty="0">
                <a:solidFill>
                  <a:srgbClr val="2F9C0A"/>
                </a:solidFill>
                <a:effectLst/>
                <a:latin typeface="Consolas" panose="020B0609020204030204" pitchFamily="49" charset="0"/>
              </a:rPr>
              <a:t>log</a:t>
            </a:r>
            <a:r>
              <a:rPr lang="en-IN" b="0" i="0" dirty="0">
                <a:solidFill>
                  <a:srgbClr val="5F6364"/>
                </a:solidFill>
                <a:effectLst/>
                <a:latin typeface="Consolas" panose="020B0609020204030204" pitchFamily="49" charset="0"/>
              </a:rPr>
              <a:t>(</a:t>
            </a:r>
            <a:r>
              <a:rPr lang="en-IN" b="0" i="0" dirty="0">
                <a:solidFill>
                  <a:srgbClr val="2F9C0A"/>
                </a:solidFill>
                <a:effectLst/>
                <a:latin typeface="Consolas" panose="020B0609020204030204" pitchFamily="49" charset="0"/>
              </a:rPr>
              <a:t>`Rectangle Area: </a:t>
            </a:r>
            <a:r>
              <a:rPr lang="en-IN" b="0" i="0" dirty="0">
                <a:solidFill>
                  <a:srgbClr val="5F6364"/>
                </a:solidFill>
                <a:effectLst/>
                <a:latin typeface="Consolas" panose="020B0609020204030204" pitchFamily="49" charset="0"/>
              </a:rPr>
              <a:t>${</a:t>
            </a:r>
            <a:r>
              <a:rPr lang="en-IN" b="0" i="0" dirty="0" err="1">
                <a:solidFill>
                  <a:srgbClr val="000000"/>
                </a:solidFill>
                <a:effectLst/>
                <a:latin typeface="Consolas" panose="020B0609020204030204" pitchFamily="49" charset="0"/>
              </a:rPr>
              <a:t>rectangleArea</a:t>
            </a:r>
            <a:r>
              <a:rPr lang="en-IN" b="0" i="0" dirty="0">
                <a:solidFill>
                  <a:srgbClr val="5F6364"/>
                </a:solidFill>
                <a:effectLst/>
                <a:latin typeface="Consolas" panose="020B0609020204030204" pitchFamily="49" charset="0"/>
              </a:rPr>
              <a:t>}</a:t>
            </a:r>
            <a:r>
              <a:rPr lang="en-IN" b="0" i="0" dirty="0">
                <a:solidFill>
                  <a:srgbClr val="2F9C0A"/>
                </a:solidFill>
                <a:effectLst/>
                <a:latin typeface="Consolas" panose="020B0609020204030204" pitchFamily="49" charset="0"/>
              </a:rPr>
              <a:t>`</a:t>
            </a:r>
            <a:r>
              <a:rPr lang="en-IN" b="0" i="0" dirty="0">
                <a:solidFill>
                  <a:srgbClr val="5F6364"/>
                </a:solidFill>
                <a:effectLst/>
                <a:latin typeface="Consolas" panose="020B0609020204030204" pitchFamily="49" charset="0"/>
              </a:rPr>
              <a:t>);</a:t>
            </a:r>
            <a:endParaRPr lang="en-IN" dirty="0"/>
          </a:p>
        </p:txBody>
      </p:sp>
      <p:sp>
        <p:nvSpPr>
          <p:cNvPr id="4" name="Date Placeholder 3">
            <a:extLst>
              <a:ext uri="{FF2B5EF4-FFF2-40B4-BE49-F238E27FC236}">
                <a16:creationId xmlns:a16="http://schemas.microsoft.com/office/drawing/2014/main" id="{1373CD63-E9E1-73E0-6189-CA9E7FEBB2B5}"/>
              </a:ext>
            </a:extLst>
          </p:cNvPr>
          <p:cNvSpPr>
            <a:spLocks noGrp="1"/>
          </p:cNvSpPr>
          <p:nvPr>
            <p:ph type="dt" sz="half" idx="10"/>
          </p:nvPr>
        </p:nvSpPr>
        <p:spPr/>
        <p:txBody>
          <a:bodyPr/>
          <a:lstStyle/>
          <a:p>
            <a:fld id="{B1FFAD8E-CEEC-4C68-A907-2E2E4F760882}" type="datetime1">
              <a:rPr lang="en-US" smtClean="0"/>
              <a:pPr/>
              <a:t>2/23/2025</a:t>
            </a:fld>
            <a:endParaRPr lang="en-US"/>
          </a:p>
        </p:txBody>
      </p:sp>
    </p:spTree>
    <p:extLst>
      <p:ext uri="{BB962C8B-B14F-4D97-AF65-F5344CB8AC3E}">
        <p14:creationId xmlns:p14="http://schemas.microsoft.com/office/powerpoint/2010/main" val="14443403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8432</TotalTime>
  <Words>7547</Words>
  <Application>Microsoft Office PowerPoint</Application>
  <PresentationFormat>On-screen Show (4:3)</PresentationFormat>
  <Paragraphs>1211</Paragraphs>
  <Slides>97</Slides>
  <Notes>4</Notes>
  <HiddenSlides>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97</vt:i4>
      </vt:variant>
    </vt:vector>
  </HeadingPairs>
  <TitlesOfParts>
    <vt:vector size="104" baseType="lpstr">
      <vt:lpstr>Arial</vt:lpstr>
      <vt:lpstr>Calibri</vt:lpstr>
      <vt:lpstr>Consolas</vt:lpstr>
      <vt:lpstr>Times New Roman</vt:lpstr>
      <vt:lpstr>Verdana</vt:lpstr>
      <vt:lpstr>Wingdings</vt:lpstr>
      <vt:lpstr>Office Theme</vt:lpstr>
      <vt:lpstr>UNIT-II</vt:lpstr>
      <vt:lpstr>Contents</vt:lpstr>
      <vt:lpstr>Overview of JavaScript</vt:lpstr>
      <vt:lpstr>Overview of JavaScript</vt:lpstr>
      <vt:lpstr>Using JS in an HTML (Embedded, External)</vt:lpstr>
      <vt:lpstr>Using JS in an HTML (Embedded, External) eg</vt:lpstr>
      <vt:lpstr>Using JS in an HTML (Embedded, External) eg</vt:lpstr>
      <vt:lpstr>Types of JavaScript Comments </vt:lpstr>
      <vt:lpstr>JavaScript Variables</vt:lpstr>
      <vt:lpstr> JavaScript Output </vt:lpstr>
      <vt:lpstr> JavaScript Output </vt:lpstr>
      <vt:lpstr> JavaScript Output </vt:lpstr>
      <vt:lpstr> JavaScript Output eg </vt:lpstr>
      <vt:lpstr> JavaScript Output eg </vt:lpstr>
      <vt:lpstr>JavaScript Variables eg</vt:lpstr>
      <vt:lpstr>JavaScript Arithmetic Operators</vt:lpstr>
      <vt:lpstr> JavaScript Assignment Operators eg </vt:lpstr>
      <vt:lpstr>  JavaScript Comparison Operators eg </vt:lpstr>
      <vt:lpstr>  JavaScript Comparison Operators  === and ==eg </vt:lpstr>
      <vt:lpstr>  JavaScript Comparison Operators  === and ==eg </vt:lpstr>
      <vt:lpstr>  JavaScript Logical Operators eg </vt:lpstr>
      <vt:lpstr>   JavaScript Bitwise Operators   </vt:lpstr>
      <vt:lpstr>Strings eg</vt:lpstr>
      <vt:lpstr>Strings eg</vt:lpstr>
      <vt:lpstr> Strings: Methods of String Object eg</vt:lpstr>
      <vt:lpstr>Arrays eg</vt:lpstr>
      <vt:lpstr>Functions eg</vt:lpstr>
      <vt:lpstr>Conditions eg</vt:lpstr>
      <vt:lpstr>Conditions syntax  eg</vt:lpstr>
      <vt:lpstr>Conditions Syntax eg</vt:lpstr>
      <vt:lpstr>Conditions syntax   eg</vt:lpstr>
      <vt:lpstr> Loop Structures </vt:lpstr>
      <vt:lpstr> Javascript  popup boxes</vt:lpstr>
      <vt:lpstr>    Javascript  popup boxes eg  </vt:lpstr>
      <vt:lpstr>Javascript  popup boxes eg  program</vt:lpstr>
      <vt:lpstr>Javascript  and HTML eg</vt:lpstr>
      <vt:lpstr>Javascript   eg</vt:lpstr>
      <vt:lpstr>Javascript   </vt:lpstr>
      <vt:lpstr>Javascript   eg</vt:lpstr>
      <vt:lpstr>Javascript   eg prog</vt:lpstr>
      <vt:lpstr>Javascript Objects   </vt:lpstr>
      <vt:lpstr>  JavaScript's  Own Objects    </vt:lpstr>
      <vt:lpstr> JavaScript's  Own Objects  eg   </vt:lpstr>
      <vt:lpstr>  JavaScript's  Own Objects  eg  </vt:lpstr>
      <vt:lpstr>  JavaScript's  User-Defined Objects   </vt:lpstr>
      <vt:lpstr>  JavaScript's  User-Defined Objects eg  program  </vt:lpstr>
      <vt:lpstr>  JavaScript's  User-Defined Objects eg   program  </vt:lpstr>
      <vt:lpstr> JavaScript's  User-Defined Objects  eg  </vt:lpstr>
      <vt:lpstr>JS events</vt:lpstr>
      <vt:lpstr>PowerPoint Presentation</vt:lpstr>
      <vt:lpstr>PowerPoint Presentation</vt:lpstr>
      <vt:lpstr>Keyboard Events</vt:lpstr>
      <vt:lpstr>Keyboard Events</vt:lpstr>
      <vt:lpstr>Keyboard Events</vt:lpstr>
      <vt:lpstr>Keyboard Events</vt:lpstr>
      <vt:lpstr>HTML Form Validation using JS Login Form </vt:lpstr>
      <vt:lpstr>HTML Form Validation using JS Login Form </vt:lpstr>
      <vt:lpstr>HTML Form Validation using JS Student Registration Form regisform</vt:lpstr>
      <vt:lpstr>HTML Form Validation using JS Student Registration Form</vt:lpstr>
      <vt:lpstr>DOM: Document Object Model</vt:lpstr>
      <vt:lpstr>DOM: Document Object Model</vt:lpstr>
      <vt:lpstr>DOM: Document Object Model</vt:lpstr>
      <vt:lpstr>DOM: Document Object Model</vt:lpstr>
      <vt:lpstr>DOM Objects, Properties and Methods</vt:lpstr>
      <vt:lpstr>DOM: getElementById</vt:lpstr>
      <vt:lpstr>DOM: getElementById</vt:lpstr>
      <vt:lpstr>DOM: getElementsByTagName</vt:lpstr>
      <vt:lpstr>DOM: Document Object Model</vt:lpstr>
      <vt:lpstr>Manipulating DOM</vt:lpstr>
      <vt:lpstr>Manipulating DOM</vt:lpstr>
      <vt:lpstr>Manipulating DOM</vt:lpstr>
      <vt:lpstr>Manipulating DOM</vt:lpstr>
      <vt:lpstr>Contents</vt:lpstr>
      <vt:lpstr>JQuery</vt:lpstr>
      <vt:lpstr>Advantages of JQuery</vt:lpstr>
      <vt:lpstr>Disadvantages of JQuery</vt:lpstr>
      <vt:lpstr>Adding jQuery to Your Web Pages</vt:lpstr>
      <vt:lpstr>Adding jQuery to Your Web Pages</vt:lpstr>
      <vt:lpstr>Basic Syntax </vt:lpstr>
      <vt:lpstr>Document query event </vt:lpstr>
      <vt:lpstr> Basic Syntax  eg  </vt:lpstr>
      <vt:lpstr>Basic Syntax  eg</vt:lpstr>
      <vt:lpstr> jQuery Selectors </vt:lpstr>
      <vt:lpstr> The element Selector eg </vt:lpstr>
      <vt:lpstr> The * Selector eg </vt:lpstr>
      <vt:lpstr> The #id Selector eg </vt:lpstr>
      <vt:lpstr>  The .class Selector eg </vt:lpstr>
      <vt:lpstr>  The href Selector eg </vt:lpstr>
      <vt:lpstr>  The tr Selector eg </vt:lpstr>
      <vt:lpstr>  The li Selector eg </vt:lpstr>
      <vt:lpstr>   jQuery Selectors eg </vt:lpstr>
      <vt:lpstr>jQuery_show() eg</vt:lpstr>
      <vt:lpstr>Jquery_animate eg</vt:lpstr>
      <vt:lpstr>Contents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UNIT-I</dc:title>
  <dc:creator>Deepali</dc:creator>
  <cp:lastModifiedBy>33252_DEVANSH_24_25</cp:lastModifiedBy>
  <cp:revision>1210</cp:revision>
  <dcterms:created xsi:type="dcterms:W3CDTF">2017-11-17T07:17:26Z</dcterms:created>
  <dcterms:modified xsi:type="dcterms:W3CDTF">2025-02-23T06:28:10Z</dcterms:modified>
</cp:coreProperties>
</file>