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2" r:id="rId5"/>
    <p:sldId id="273" r:id="rId6"/>
    <p:sldId id="259" r:id="rId7"/>
    <p:sldId id="269" r:id="rId8"/>
    <p:sldId id="270" r:id="rId9"/>
    <p:sldId id="264" r:id="rId10"/>
    <p:sldId id="263" r:id="rId11"/>
    <p:sldId id="267" r:id="rId12"/>
    <p:sldId id="268" r:id="rId13"/>
    <p:sldId id="261" r:id="rId14"/>
    <p:sldId id="262" r:id="rId15"/>
    <p:sldId id="265" r:id="rId16"/>
    <p:sldId id="266" r:id="rId17"/>
    <p:sldId id="271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83876-3384-4EE4-8DA8-938FCC5AD205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9C4E9-B7AD-42CD-A67C-57B7163E1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83876-3384-4EE4-8DA8-938FCC5AD205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9C4E9-B7AD-42CD-A67C-57B7163E1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33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83876-3384-4EE4-8DA8-938FCC5AD205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9C4E9-B7AD-42CD-A67C-57B7163E1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72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83876-3384-4EE4-8DA8-938FCC5AD205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9C4E9-B7AD-42CD-A67C-57B7163E1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72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83876-3384-4EE4-8DA8-938FCC5AD205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9C4E9-B7AD-42CD-A67C-57B7163E1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55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83876-3384-4EE4-8DA8-938FCC5AD205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9C4E9-B7AD-42CD-A67C-57B7163E1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96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83876-3384-4EE4-8DA8-938FCC5AD205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9C4E9-B7AD-42CD-A67C-57B7163E1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31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83876-3384-4EE4-8DA8-938FCC5AD205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9C4E9-B7AD-42CD-A67C-57B7163E1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08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83876-3384-4EE4-8DA8-938FCC5AD205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9C4E9-B7AD-42CD-A67C-57B7163E1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17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83876-3384-4EE4-8DA8-938FCC5AD205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9C4E9-B7AD-42CD-A67C-57B7163E1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12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83876-3384-4EE4-8DA8-938FCC5AD205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9C4E9-B7AD-42CD-A67C-57B7163E1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076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83876-3384-4EE4-8DA8-938FCC5AD205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9C4E9-B7AD-42CD-A67C-57B7163E1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4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1669" y="497773"/>
            <a:ext cx="9144000" cy="808513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Direct User Registration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07" y="1196883"/>
            <a:ext cx="11917293" cy="61264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71508" y="3788229"/>
            <a:ext cx="2704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Confirm Number (</a:t>
            </a:r>
            <a:r>
              <a:rPr lang="en-US" b="1" dirty="0" smtClean="0"/>
              <a:t>Button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71509" y="4454434"/>
            <a:ext cx="261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Enter Verification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542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026" y="2218274"/>
            <a:ext cx="3759924" cy="519453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US" sz="2400" b="1" dirty="0" smtClean="0"/>
              <a:t>Account Type: Jitihada Free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880334" y="1438894"/>
            <a:ext cx="1582387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Set Test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1008" y="1350186"/>
            <a:ext cx="2769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Add New User</a:t>
            </a:r>
            <a:endParaRPr lang="en-US" sz="3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320036" y="365125"/>
            <a:ext cx="181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Credits: </a:t>
            </a:r>
            <a:r>
              <a:rPr lang="en-US" dirty="0" err="1"/>
              <a:t>K</a:t>
            </a:r>
            <a:r>
              <a:rPr lang="en-US" dirty="0" err="1" smtClean="0"/>
              <a:t>sh</a:t>
            </a:r>
            <a:r>
              <a:rPr lang="en-US" dirty="0" smtClean="0"/>
              <a:t> </a:t>
            </a:r>
            <a:r>
              <a:rPr lang="en-US" b="1" dirty="0" smtClean="0"/>
              <a:t>500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138788" y="365125"/>
            <a:ext cx="1215012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Redeem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611950" y="1438894"/>
            <a:ext cx="1866982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My Students</a:t>
            </a:r>
            <a:endParaRPr 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710924" y="1438894"/>
            <a:ext cx="1429881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My Tests</a:t>
            </a:r>
            <a:endParaRPr lang="en-US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8320036" y="1438894"/>
            <a:ext cx="1569720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Deposit</a:t>
            </a:r>
            <a:endParaRPr 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881218" y="2247169"/>
            <a:ext cx="6000143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Upgrade Now And Earn Up To </a:t>
            </a:r>
            <a:r>
              <a:rPr lang="en-US" sz="2400" b="1" dirty="0" err="1" smtClean="0"/>
              <a:t>Ksh</a:t>
            </a:r>
            <a:r>
              <a:rPr lang="en-US" sz="2400" b="1" dirty="0" smtClean="0"/>
              <a:t> 5,000 Daily.</a:t>
            </a:r>
            <a:endParaRPr lang="en-US" sz="2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65759" y="365125"/>
            <a:ext cx="5773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Name:  Alex </a:t>
            </a:r>
            <a:r>
              <a:rPr lang="en-US" dirty="0" err="1" smtClean="0"/>
              <a:t>Ngeno</a:t>
            </a:r>
            <a:r>
              <a:rPr lang="en-US" dirty="0" smtClean="0"/>
              <a:t>		User ID: 0700629339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898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3595"/>
          </a:xfrm>
        </p:spPr>
        <p:txBody>
          <a:bodyPr/>
          <a:lstStyle/>
          <a:p>
            <a:r>
              <a:rPr lang="en-US" b="1" dirty="0" smtClean="0"/>
              <a:t>Upgrade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8472412"/>
              </p:ext>
            </p:extLst>
          </p:nvPr>
        </p:nvGraphicFramePr>
        <p:xfrm>
          <a:off x="838200" y="1476100"/>
          <a:ext cx="9834153" cy="53894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48086">
                  <a:extLst>
                    <a:ext uri="{9D8B030D-6E8A-4147-A177-3AD203B41FA5}">
                      <a16:colId xmlns:a16="http://schemas.microsoft.com/office/drawing/2014/main" val="337487317"/>
                    </a:ext>
                  </a:extLst>
                </a:gridCol>
                <a:gridCol w="1531795">
                  <a:extLst>
                    <a:ext uri="{9D8B030D-6E8A-4147-A177-3AD203B41FA5}">
                      <a16:colId xmlns:a16="http://schemas.microsoft.com/office/drawing/2014/main" val="512121910"/>
                    </a:ext>
                  </a:extLst>
                </a:gridCol>
                <a:gridCol w="1859962">
                  <a:extLst>
                    <a:ext uri="{9D8B030D-6E8A-4147-A177-3AD203B41FA5}">
                      <a16:colId xmlns:a16="http://schemas.microsoft.com/office/drawing/2014/main" val="436623224"/>
                    </a:ext>
                  </a:extLst>
                </a:gridCol>
                <a:gridCol w="1640826">
                  <a:extLst>
                    <a:ext uri="{9D8B030D-6E8A-4147-A177-3AD203B41FA5}">
                      <a16:colId xmlns:a16="http://schemas.microsoft.com/office/drawing/2014/main" val="3319458170"/>
                    </a:ext>
                  </a:extLst>
                </a:gridCol>
                <a:gridCol w="1853484">
                  <a:extLst>
                    <a:ext uri="{9D8B030D-6E8A-4147-A177-3AD203B41FA5}">
                      <a16:colId xmlns:a16="http://schemas.microsoft.com/office/drawing/2014/main" val="1391683897"/>
                    </a:ext>
                  </a:extLst>
                </a:gridCol>
              </a:tblGrid>
              <a:tr h="70322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Jitihada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Plus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Jitihada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Prime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Jitihada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Expert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Jitihada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Professional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/>
                </a:tc>
                <a:extLst>
                  <a:ext uri="{0D108BD9-81ED-4DB2-BD59-A6C34878D82A}">
                    <a16:rowId xmlns:a16="http://schemas.microsoft.com/office/drawing/2014/main" val="1405453639"/>
                  </a:ext>
                </a:extLst>
              </a:tr>
              <a:tr h="56583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Benefits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 to 100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 to 200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 to 500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Above 500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/>
                </a:tc>
                <a:extLst>
                  <a:ext uri="{0D108BD9-81ED-4DB2-BD59-A6C34878D82A}">
                    <a16:rowId xmlns:a16="http://schemas.microsoft.com/office/drawing/2014/main" val="2867833214"/>
                  </a:ext>
                </a:extLst>
              </a:tr>
              <a:tr h="35161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Tests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Unlimited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Unlimited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Unlimited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Unlimited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/>
                </a:tc>
                <a:extLst>
                  <a:ext uri="{0D108BD9-81ED-4DB2-BD59-A6C34878D82A}">
                    <a16:rowId xmlns:a16="http://schemas.microsoft.com/office/drawing/2014/main" val="1991684184"/>
                  </a:ext>
                </a:extLst>
              </a:tr>
              <a:tr h="35161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Commission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/>
                </a:tc>
                <a:extLst>
                  <a:ext uri="{0D108BD9-81ED-4DB2-BD59-A6C34878D82A}">
                    <a16:rowId xmlns:a16="http://schemas.microsoft.com/office/drawing/2014/main" val="3383262510"/>
                  </a:ext>
                </a:extLst>
              </a:tr>
              <a:tr h="35161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Schedule an Exam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/>
                </a:tc>
                <a:extLst>
                  <a:ext uri="{0D108BD9-81ED-4DB2-BD59-A6C34878D82A}">
                    <a16:rowId xmlns:a16="http://schemas.microsoft.com/office/drawing/2014/main" val="1907614488"/>
                  </a:ext>
                </a:extLst>
              </a:tr>
              <a:tr h="35161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Badges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/>
                </a:tc>
                <a:extLst>
                  <a:ext uri="{0D108BD9-81ED-4DB2-BD59-A6C34878D82A}">
                    <a16:rowId xmlns:a16="http://schemas.microsoft.com/office/drawing/2014/main" val="727078387"/>
                  </a:ext>
                </a:extLst>
              </a:tr>
              <a:tr h="35161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Upload Questions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"/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"/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/>
                </a:tc>
                <a:extLst>
                  <a:ext uri="{0D108BD9-81ED-4DB2-BD59-A6C34878D82A}">
                    <a16:rowId xmlns:a16="http://schemas.microsoft.com/office/drawing/2014/main" val="3488829484"/>
                  </a:ext>
                </a:extLst>
              </a:tr>
              <a:tr h="56583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Month upgrade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Buy Ksh 200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Buy Ksh 500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Buy Ksh 750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Buy Ksh 1000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/>
                </a:tc>
                <a:extLst>
                  <a:ext uri="{0D108BD9-81ED-4DB2-BD59-A6C34878D82A}">
                    <a16:rowId xmlns:a16="http://schemas.microsoft.com/office/drawing/2014/main" val="4256156582"/>
                  </a:ext>
                </a:extLst>
              </a:tr>
              <a:tr h="56583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Months Upgrade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Buy Ksh 400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Buy Ksh 1000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Buy Ksh 1500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Buy Ksh 2000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/>
                </a:tc>
                <a:extLst>
                  <a:ext uri="{0D108BD9-81ED-4DB2-BD59-A6C34878D82A}">
                    <a16:rowId xmlns:a16="http://schemas.microsoft.com/office/drawing/2014/main" val="965332084"/>
                  </a:ext>
                </a:extLst>
              </a:tr>
              <a:tr h="56583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Moths Upgrade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Buy Ksh 900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Buy Ksh 2500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Buy Ksh 4000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Buy </a:t>
                      </a:r>
                      <a:r>
                        <a:rPr lang="en-US" sz="16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Ksh</a:t>
                      </a: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5000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/>
                </a:tc>
                <a:extLst>
                  <a:ext uri="{0D108BD9-81ED-4DB2-BD59-A6C34878D82A}">
                    <a16:rowId xmlns:a16="http://schemas.microsoft.com/office/drawing/2014/main" val="2363425139"/>
                  </a:ext>
                </a:extLst>
              </a:tr>
              <a:tr h="56583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 Months Upgrade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Buy Ksh 1500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Buy Ksh 5000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Buy Ksh 7500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Buy </a:t>
                      </a:r>
                      <a:r>
                        <a:rPr lang="en-US" sz="16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Ksh</a:t>
                      </a: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9000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/>
                </a:tc>
                <a:extLst>
                  <a:ext uri="{0D108BD9-81ED-4DB2-BD59-A6C34878D82A}">
                    <a16:rowId xmlns:a16="http://schemas.microsoft.com/office/drawing/2014/main" val="3652445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8532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02231" y="4885508"/>
            <a:ext cx="2899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Confirm Package</a:t>
            </a:r>
            <a:endParaRPr lang="en-US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374818"/>
              </p:ext>
            </p:extLst>
          </p:nvPr>
        </p:nvGraphicFramePr>
        <p:xfrm>
          <a:off x="1502231" y="1162594"/>
          <a:ext cx="1296444" cy="36911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6444">
                  <a:extLst>
                    <a:ext uri="{9D8B030D-6E8A-4147-A177-3AD203B41FA5}">
                      <a16:colId xmlns:a16="http://schemas.microsoft.com/office/drawing/2014/main" val="2637200399"/>
                    </a:ext>
                  </a:extLst>
                </a:gridCol>
              </a:tblGrid>
              <a:tr h="38126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Jitihada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Plus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3485544"/>
                  </a:ext>
                </a:extLst>
              </a:tr>
              <a:tr h="35548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Up to 100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0271470"/>
                  </a:ext>
                </a:extLst>
              </a:tr>
              <a:tr h="20100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Unlimited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06117"/>
                  </a:ext>
                </a:extLst>
              </a:tr>
              <a:tr h="201009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4008719"/>
                  </a:ext>
                </a:extLst>
              </a:tr>
              <a:tr h="201009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4385454"/>
                  </a:ext>
                </a:extLst>
              </a:tr>
              <a:tr h="201009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9034703"/>
                  </a:ext>
                </a:extLst>
              </a:tr>
              <a:tr h="201009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"/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2083600"/>
                  </a:ext>
                </a:extLst>
              </a:tr>
              <a:tr h="35548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Buy </a:t>
                      </a:r>
                      <a:r>
                        <a:rPr lang="en-US" sz="1200" dirty="0" err="1">
                          <a:effectLst/>
                        </a:rPr>
                        <a:t>Ksh</a:t>
                      </a:r>
                      <a:r>
                        <a:rPr lang="en-US" sz="1200" dirty="0">
                          <a:effectLst/>
                        </a:rPr>
                        <a:t> 200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459874"/>
                  </a:ext>
                </a:extLst>
              </a:tr>
              <a:tr h="35548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Buy Ksh 400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5440277"/>
                  </a:ext>
                </a:extLst>
              </a:tr>
              <a:tr h="35548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Buy Ksh 900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7287203"/>
                  </a:ext>
                </a:extLst>
              </a:tr>
              <a:tr h="34897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Buy </a:t>
                      </a:r>
                      <a:r>
                        <a:rPr lang="en-US" sz="1200" dirty="0" err="1">
                          <a:effectLst/>
                        </a:rPr>
                        <a:t>Ksh</a:t>
                      </a:r>
                      <a:r>
                        <a:rPr lang="en-US" sz="1200" dirty="0">
                          <a:effectLst/>
                        </a:rPr>
                        <a:t> 1500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925260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9680" y="1850707"/>
            <a:ext cx="2438400" cy="18764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59680" y="4140926"/>
            <a:ext cx="4920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Successful / Not enough balance please deposit.</a:t>
            </a:r>
          </a:p>
          <a:p>
            <a:r>
              <a:rPr lang="en-US" b="1" dirty="0" smtClean="0"/>
              <a:t>Use </a:t>
            </a:r>
            <a:r>
              <a:rPr lang="en-US" b="1" dirty="0" err="1" smtClean="0"/>
              <a:t>PayBill</a:t>
            </a:r>
            <a:r>
              <a:rPr lang="en-US" b="1" dirty="0" smtClean="0"/>
              <a:t> no. 909090. Account Number: you phone No.  </a:t>
            </a:r>
            <a:endParaRPr lang="en-US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590" y="167775"/>
            <a:ext cx="10245232" cy="70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217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0674" y="351655"/>
            <a:ext cx="9144000" cy="928506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chemeClr val="accent1"/>
                </a:solidFill>
              </a:rPr>
              <a:t>Add New </a:t>
            </a:r>
            <a:r>
              <a:rPr lang="en-US" sz="4000" b="1" dirty="0" smtClean="0">
                <a:solidFill>
                  <a:schemeClr val="accent1"/>
                </a:solidFill>
              </a:rPr>
              <a:t>User </a:t>
            </a:r>
            <a:r>
              <a:rPr lang="en-US" sz="4000" b="1" dirty="0" smtClean="0"/>
              <a:t>(</a:t>
            </a:r>
            <a:r>
              <a:rPr lang="en-US" sz="2800" b="1" dirty="0" smtClean="0"/>
              <a:t>Only Agent Can </a:t>
            </a:r>
            <a:r>
              <a:rPr lang="en-US" sz="2800" b="1" dirty="0" smtClean="0"/>
              <a:t>Do This</a:t>
            </a:r>
            <a:r>
              <a:rPr lang="en-US" sz="4000" b="1" dirty="0" smtClean="0"/>
              <a:t>)</a:t>
            </a:r>
            <a:endParaRPr lang="en-US" sz="4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841863" y="1841863"/>
            <a:ext cx="427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Student Name 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85554" y="2403565"/>
            <a:ext cx="5068389" cy="36933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User ID. (Agent given Admission number)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41863" y="2965267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432766" y="5029200"/>
            <a:ext cx="2455817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15737" y="3644537"/>
            <a:ext cx="3409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Confirm Password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841863" y="4273337"/>
            <a:ext cx="227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(At least 8 characters)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83527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New User </a:t>
            </a:r>
            <a:br>
              <a:rPr lang="en-US" dirty="0" smtClean="0"/>
            </a:br>
            <a:r>
              <a:rPr lang="en-US" dirty="0" smtClean="0"/>
              <a:t>Choose Class.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1" y="1825623"/>
          <a:ext cx="1382486" cy="3843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2486">
                  <a:extLst>
                    <a:ext uri="{9D8B030D-6E8A-4147-A177-3AD203B41FA5}">
                      <a16:colId xmlns:a16="http://schemas.microsoft.com/office/drawing/2014/main" val="1255206999"/>
                    </a:ext>
                  </a:extLst>
                </a:gridCol>
              </a:tblGrid>
              <a:tr h="960914"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r>
                        <a:rPr lang="en-US" baseline="0" dirty="0" smtClean="0"/>
                        <a:t> 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057683"/>
                  </a:ext>
                </a:extLst>
              </a:tr>
              <a:tr h="960914">
                <a:tc>
                  <a:txBody>
                    <a:bodyPr/>
                    <a:lstStyle/>
                    <a:p>
                      <a:r>
                        <a:rPr lang="en-US" dirty="0" smtClean="0"/>
                        <a:t>Class 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869534"/>
                  </a:ext>
                </a:extLst>
              </a:tr>
              <a:tr h="960914">
                <a:tc>
                  <a:txBody>
                    <a:bodyPr/>
                    <a:lstStyle/>
                    <a:p>
                      <a:r>
                        <a:rPr lang="en-US" dirty="0" smtClean="0"/>
                        <a:t>Class 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624989"/>
                  </a:ext>
                </a:extLst>
              </a:tr>
              <a:tr h="960914">
                <a:tc>
                  <a:txBody>
                    <a:bodyPr/>
                    <a:lstStyle/>
                    <a:p>
                      <a:r>
                        <a:rPr lang="en-US" dirty="0" smtClean="0"/>
                        <a:t>Class 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679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3482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Set Tests</a:t>
            </a:r>
            <a:br>
              <a:rPr lang="en-US" b="1" dirty="0" smtClean="0"/>
            </a:br>
            <a:r>
              <a:rPr lang="en-US" b="1" dirty="0">
                <a:solidFill>
                  <a:schemeClr val="accent1"/>
                </a:solidFill>
              </a:rPr>
              <a:t>S</a:t>
            </a:r>
            <a:r>
              <a:rPr lang="en-US" b="1" dirty="0" smtClean="0">
                <a:solidFill>
                  <a:schemeClr val="accent1"/>
                </a:solidFill>
              </a:rPr>
              <a:t>elect One</a:t>
            </a:r>
            <a:r>
              <a:rPr lang="en-US" b="1" dirty="0" smtClean="0">
                <a:solidFill>
                  <a:schemeClr val="accent1"/>
                </a:solidFill>
              </a:rPr>
              <a:t>.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1825625"/>
            <a:ext cx="11821885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Select Class 	</a:t>
            </a:r>
            <a:r>
              <a:rPr lang="en-US" dirty="0" smtClean="0"/>
              <a:t>	</a:t>
            </a:r>
            <a:r>
              <a:rPr lang="en-US" b="1" dirty="0" smtClean="0"/>
              <a:t>Select </a:t>
            </a:r>
            <a:r>
              <a:rPr lang="en-US" b="1" dirty="0" smtClean="0"/>
              <a:t>S</a:t>
            </a:r>
            <a:r>
              <a:rPr lang="en-US" b="1" dirty="0" smtClean="0"/>
              <a:t>ubject </a:t>
            </a:r>
            <a:r>
              <a:rPr lang="en-US" dirty="0" smtClean="0"/>
              <a:t>			</a:t>
            </a:r>
            <a:r>
              <a:rPr lang="en-US" b="1" dirty="0" smtClean="0"/>
              <a:t>Invite (Only Your Students)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768963"/>
              </p:ext>
            </p:extLst>
          </p:nvPr>
        </p:nvGraphicFramePr>
        <p:xfrm>
          <a:off x="3709851" y="2377434"/>
          <a:ext cx="1672045" cy="27406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2045">
                  <a:extLst>
                    <a:ext uri="{9D8B030D-6E8A-4147-A177-3AD203B41FA5}">
                      <a16:colId xmlns:a16="http://schemas.microsoft.com/office/drawing/2014/main" val="1157556753"/>
                    </a:ext>
                  </a:extLst>
                </a:gridCol>
              </a:tblGrid>
              <a:tr h="397885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Math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3847923"/>
                  </a:ext>
                </a:extLst>
              </a:tr>
              <a:tr h="375595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English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1506138"/>
                  </a:ext>
                </a:extLst>
              </a:tr>
              <a:tr h="397885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Kiswahili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5912512"/>
                  </a:ext>
                </a:extLst>
              </a:tr>
              <a:tr h="375595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Science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077758"/>
                  </a:ext>
                </a:extLst>
              </a:tr>
              <a:tr h="397885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Social Studies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418137"/>
                  </a:ext>
                </a:extLst>
              </a:tr>
              <a:tr h="397885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CRE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1001371"/>
                  </a:ext>
                </a:extLst>
              </a:tr>
              <a:tr h="397885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IRE.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474733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751086"/>
              </p:ext>
            </p:extLst>
          </p:nvPr>
        </p:nvGraphicFramePr>
        <p:xfrm>
          <a:off x="431075" y="2377434"/>
          <a:ext cx="2495004" cy="28999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95004">
                  <a:extLst>
                    <a:ext uri="{9D8B030D-6E8A-4147-A177-3AD203B41FA5}">
                      <a16:colId xmlns:a16="http://schemas.microsoft.com/office/drawing/2014/main" val="1280112019"/>
                    </a:ext>
                  </a:extLst>
                </a:gridCol>
              </a:tblGrid>
              <a:tr h="593286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Class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2157777"/>
                  </a:ext>
                </a:extLst>
              </a:tr>
              <a:tr h="560049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8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608883"/>
                  </a:ext>
                </a:extLst>
              </a:tr>
              <a:tr h="593286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7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9835683"/>
                  </a:ext>
                </a:extLst>
              </a:tr>
              <a:tr h="560049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144485"/>
                  </a:ext>
                </a:extLst>
              </a:tr>
              <a:tr h="593286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5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4141385"/>
                  </a:ext>
                </a:extLst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926" y="2377434"/>
            <a:ext cx="5603965" cy="335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934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4313"/>
            <a:ext cx="10515600" cy="758281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Choose </a:t>
            </a:r>
            <a:r>
              <a:rPr lang="en-US" sz="3200" b="1" dirty="0" smtClean="0"/>
              <a:t>Questions           Set </a:t>
            </a:r>
            <a:r>
              <a:rPr lang="en-US" sz="3200" b="1" dirty="0" smtClean="0"/>
              <a:t>Time. </a:t>
            </a:r>
            <a:r>
              <a:rPr lang="en-US" sz="2800" b="1" dirty="0" smtClean="0"/>
              <a:t>90mins </a:t>
            </a:r>
            <a:r>
              <a:rPr lang="en-US" b="1" dirty="0" smtClean="0"/>
              <a:t>+ </a:t>
            </a:r>
            <a:r>
              <a:rPr lang="en-US" b="1" dirty="0" smtClean="0"/>
              <a:t>- (Buttons)</a:t>
            </a:r>
            <a:endParaRPr lang="en-US" sz="1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05840" y="1350138"/>
            <a:ext cx="591747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Social Studies Questions Auto-Generated </a:t>
            </a:r>
            <a:r>
              <a:rPr lang="en-US" dirty="0"/>
              <a:t>F</a:t>
            </a:r>
            <a:r>
              <a:rPr lang="en-US" dirty="0" smtClean="0"/>
              <a:t>rom </a:t>
            </a:r>
            <a:r>
              <a:rPr lang="en-US" dirty="0"/>
              <a:t>T</a:t>
            </a:r>
            <a:r>
              <a:rPr lang="en-US" dirty="0" smtClean="0"/>
              <a:t>he Site.</a:t>
            </a:r>
            <a:endParaRPr lang="en-US" dirty="0"/>
          </a:p>
        </p:txBody>
      </p:sp>
      <p:pic>
        <p:nvPicPr>
          <p:cNvPr id="9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57" y="1907014"/>
            <a:ext cx="3606913" cy="43513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20051" y="5889020"/>
            <a:ext cx="2233749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Review and Complete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836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Review and Complete. (</a:t>
            </a:r>
            <a:r>
              <a:rPr lang="en-US" sz="3600" dirty="0" smtClean="0">
                <a:solidFill>
                  <a:srgbClr val="FF0000"/>
                </a:solidFill>
              </a:rPr>
              <a:t>should show all the questions selected plus a button for removing ones selected by mistake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5079634"/>
              </p:ext>
            </p:extLst>
          </p:nvPr>
        </p:nvGraphicFramePr>
        <p:xfrm>
          <a:off x="838200" y="1825625"/>
          <a:ext cx="9964783" cy="3591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8314">
                  <a:extLst>
                    <a:ext uri="{9D8B030D-6E8A-4147-A177-3AD203B41FA5}">
                      <a16:colId xmlns:a16="http://schemas.microsoft.com/office/drawing/2014/main" val="724983368"/>
                    </a:ext>
                  </a:extLst>
                </a:gridCol>
                <a:gridCol w="1136469">
                  <a:extLst>
                    <a:ext uri="{9D8B030D-6E8A-4147-A177-3AD203B41FA5}">
                      <a16:colId xmlns:a16="http://schemas.microsoft.com/office/drawing/2014/main" val="7704559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Which one of the following machines does not belong to the same class of lever as a fishing rod? 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A. Spade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B. Stapler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C. Coal tong 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D. Nut cracker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 (Remove)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224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447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59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287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07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17489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5786846"/>
            <a:ext cx="3080657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Select More Questions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34103" y="5786846"/>
            <a:ext cx="1332411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Set Exam.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26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Agent: My students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2844875"/>
              </p:ext>
            </p:extLst>
          </p:nvPr>
        </p:nvGraphicFramePr>
        <p:xfrm>
          <a:off x="1345471" y="1657080"/>
          <a:ext cx="8007534" cy="2144210"/>
        </p:xfrm>
        <a:graphic>
          <a:graphicData uri="http://schemas.openxmlformats.org/drawingml/2006/table">
            <a:tbl>
              <a:tblPr firstRow="1" firstCol="1" bandRow="1"/>
              <a:tblGrid>
                <a:gridCol w="1698175">
                  <a:extLst>
                    <a:ext uri="{9D8B030D-6E8A-4147-A177-3AD203B41FA5}">
                      <a16:colId xmlns:a16="http://schemas.microsoft.com/office/drawing/2014/main" val="97320525"/>
                    </a:ext>
                  </a:extLst>
                </a:gridCol>
                <a:gridCol w="2516612">
                  <a:extLst>
                    <a:ext uri="{9D8B030D-6E8A-4147-A177-3AD203B41FA5}">
                      <a16:colId xmlns:a16="http://schemas.microsoft.com/office/drawing/2014/main" val="3096271584"/>
                    </a:ext>
                  </a:extLst>
                </a:gridCol>
                <a:gridCol w="2058438">
                  <a:extLst>
                    <a:ext uri="{9D8B030D-6E8A-4147-A177-3AD203B41FA5}">
                      <a16:colId xmlns:a16="http://schemas.microsoft.com/office/drawing/2014/main" val="3426997465"/>
                    </a:ext>
                  </a:extLst>
                </a:gridCol>
                <a:gridCol w="1734309">
                  <a:extLst>
                    <a:ext uri="{9D8B030D-6E8A-4147-A177-3AD203B41FA5}">
                      <a16:colId xmlns:a16="http://schemas.microsoft.com/office/drawing/2014/main" val="2676001998"/>
                    </a:ext>
                  </a:extLst>
                </a:gridCol>
              </a:tblGrid>
              <a:tr h="612631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Student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ID.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Tests Done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Account status/Balance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04627"/>
                  </a:ext>
                </a:extLst>
              </a:tr>
              <a:tr h="612631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001001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Alex Ngeno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182043"/>
                  </a:ext>
                </a:extLst>
              </a:tr>
              <a:tr h="306316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001002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Dominic Kata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9170081"/>
                  </a:ext>
                </a:extLst>
              </a:tr>
              <a:tr h="306316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001003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Samwell </a:t>
                      </a:r>
                      <a:r>
                        <a:rPr lang="en-US" sz="1600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Ndegwa</a:t>
                      </a:r>
                      <a:endParaRPr lang="en-US" sz="16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4593020"/>
                  </a:ext>
                </a:extLst>
              </a:tr>
              <a:tr h="306316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6419947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471" y="3788269"/>
            <a:ext cx="8177352" cy="306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920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My Tests (Set By the Agent)</a:t>
            </a:r>
            <a:endParaRPr lang="en-US" b="1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667" y="2155371"/>
            <a:ext cx="10079316" cy="346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070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84852"/>
          </a:xfrm>
        </p:spPr>
        <p:txBody>
          <a:bodyPr/>
          <a:lstStyle/>
          <a:p>
            <a:r>
              <a:rPr lang="en-US" dirty="0" smtClean="0"/>
              <a:t>Step 2: Choose </a:t>
            </a:r>
            <a:r>
              <a:rPr lang="en-US" dirty="0" smtClean="0"/>
              <a:t>Class.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3770330"/>
              </p:ext>
            </p:extLst>
          </p:nvPr>
        </p:nvGraphicFramePr>
        <p:xfrm>
          <a:off x="838201" y="1825623"/>
          <a:ext cx="1382486" cy="3843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2486">
                  <a:extLst>
                    <a:ext uri="{9D8B030D-6E8A-4147-A177-3AD203B41FA5}">
                      <a16:colId xmlns:a16="http://schemas.microsoft.com/office/drawing/2014/main" val="1255206999"/>
                    </a:ext>
                  </a:extLst>
                </a:gridCol>
              </a:tblGrid>
              <a:tr h="960914"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r>
                        <a:rPr lang="en-US" baseline="0" dirty="0" smtClean="0"/>
                        <a:t> 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057683"/>
                  </a:ext>
                </a:extLst>
              </a:tr>
              <a:tr h="960914">
                <a:tc>
                  <a:txBody>
                    <a:bodyPr/>
                    <a:lstStyle/>
                    <a:p>
                      <a:r>
                        <a:rPr lang="en-US" dirty="0" smtClean="0"/>
                        <a:t>Class 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869534"/>
                  </a:ext>
                </a:extLst>
              </a:tr>
              <a:tr h="960914">
                <a:tc>
                  <a:txBody>
                    <a:bodyPr/>
                    <a:lstStyle/>
                    <a:p>
                      <a:r>
                        <a:rPr lang="en-US" dirty="0" smtClean="0"/>
                        <a:t>Class 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624989"/>
                  </a:ext>
                </a:extLst>
              </a:tr>
              <a:tr h="960914">
                <a:tc>
                  <a:txBody>
                    <a:bodyPr/>
                    <a:lstStyle/>
                    <a:p>
                      <a:r>
                        <a:rPr lang="en-US" dirty="0" smtClean="0"/>
                        <a:t>Class 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679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878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270760" cy="1325563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Student Dashboard.</a:t>
            </a:r>
            <a:br>
              <a:rPr lang="en-US" sz="2000" b="1" dirty="0" smtClean="0"/>
            </a:br>
            <a:r>
              <a:rPr lang="en-US" sz="2000" b="1" dirty="0" smtClean="0"/>
              <a:t>Class 8. </a:t>
            </a:r>
            <a:br>
              <a:rPr lang="en-US" sz="2000" b="1" dirty="0" smtClean="0"/>
            </a:br>
            <a:r>
              <a:rPr lang="en-US" sz="2000" b="1" dirty="0" smtClean="0"/>
              <a:t>Name: Alex </a:t>
            </a:r>
            <a:r>
              <a:rPr lang="en-US" sz="2000" b="1" dirty="0" err="1" smtClean="0"/>
              <a:t>Ngeno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 smtClean="0"/>
              <a:t>User ID: 001001. </a:t>
            </a:r>
            <a:endParaRPr lang="en-US" sz="20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0113791"/>
              </p:ext>
            </p:extLst>
          </p:nvPr>
        </p:nvGraphicFramePr>
        <p:xfrm>
          <a:off x="838200" y="1690688"/>
          <a:ext cx="2819400" cy="3299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2548">
                  <a:extLst>
                    <a:ext uri="{9D8B030D-6E8A-4147-A177-3AD203B41FA5}">
                      <a16:colId xmlns:a16="http://schemas.microsoft.com/office/drawing/2014/main" val="523792373"/>
                    </a:ext>
                  </a:extLst>
                </a:gridCol>
                <a:gridCol w="1286852">
                  <a:extLst>
                    <a:ext uri="{9D8B030D-6E8A-4147-A177-3AD203B41FA5}">
                      <a16:colId xmlns:a16="http://schemas.microsoft.com/office/drawing/2014/main" val="655379999"/>
                    </a:ext>
                  </a:extLst>
                </a:gridCol>
              </a:tblGrid>
              <a:tr h="599712">
                <a:tc>
                  <a:txBody>
                    <a:bodyPr/>
                    <a:lstStyle/>
                    <a:p>
                      <a:r>
                        <a:rPr lang="en-US" dirty="0" smtClean="0"/>
                        <a:t>Maths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 test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812176"/>
                  </a:ext>
                </a:extLst>
              </a:tr>
              <a:tr h="599712">
                <a:tc>
                  <a:txBody>
                    <a:bodyPr/>
                    <a:lstStyle/>
                    <a:p>
                      <a:r>
                        <a:rPr lang="en-US" dirty="0" smtClean="0"/>
                        <a:t>English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 test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61458"/>
                  </a:ext>
                </a:extLst>
              </a:tr>
              <a:tr h="599712">
                <a:tc>
                  <a:txBody>
                    <a:bodyPr/>
                    <a:lstStyle/>
                    <a:p>
                      <a:r>
                        <a:rPr lang="en-US" dirty="0" smtClean="0"/>
                        <a:t>Kiswahili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 test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599692"/>
                  </a:ext>
                </a:extLst>
              </a:tr>
              <a:tr h="599712">
                <a:tc>
                  <a:txBody>
                    <a:bodyPr/>
                    <a:lstStyle/>
                    <a:p>
                      <a:r>
                        <a:rPr lang="en-US" dirty="0" smtClean="0"/>
                        <a:t>Science 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</a:t>
                      </a:r>
                      <a:r>
                        <a:rPr lang="en-US" baseline="0" dirty="0" smtClean="0"/>
                        <a:t> test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039148"/>
                  </a:ext>
                </a:extLst>
              </a:tr>
              <a:tr h="900474">
                <a:tc>
                  <a:txBody>
                    <a:bodyPr/>
                    <a:lstStyle/>
                    <a:p>
                      <a:r>
                        <a:rPr lang="en-US" dirty="0" smtClean="0"/>
                        <a:t>Social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Studies, CRE, IRE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 Test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47509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816952"/>
              </p:ext>
            </p:extLst>
          </p:nvPr>
        </p:nvGraphicFramePr>
        <p:xfrm>
          <a:off x="7561218" y="1670142"/>
          <a:ext cx="2526938" cy="739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6938">
                  <a:extLst>
                    <a:ext uri="{9D8B030D-6E8A-4147-A177-3AD203B41FA5}">
                      <a16:colId xmlns:a16="http://schemas.microsoft.com/office/drawing/2014/main" val="31337501"/>
                    </a:ext>
                  </a:extLst>
                </a:gridCol>
              </a:tblGrid>
              <a:tr h="739003">
                <a:tc>
                  <a:txBody>
                    <a:bodyPr/>
                    <a:lstStyle/>
                    <a:p>
                      <a:r>
                        <a:rPr lang="en-US" dirty="0" smtClean="0"/>
                        <a:t>Results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76711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255582"/>
              </p:ext>
            </p:extLst>
          </p:nvPr>
        </p:nvGraphicFramePr>
        <p:xfrm>
          <a:off x="5368835" y="1651375"/>
          <a:ext cx="2024742" cy="348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4742">
                  <a:extLst>
                    <a:ext uri="{9D8B030D-6E8A-4147-A177-3AD203B41FA5}">
                      <a16:colId xmlns:a16="http://schemas.microsoft.com/office/drawing/2014/main" val="1076321775"/>
                    </a:ext>
                  </a:extLst>
                </a:gridCol>
              </a:tblGrid>
              <a:tr h="871644">
                <a:tc>
                  <a:txBody>
                    <a:bodyPr/>
                    <a:lstStyle/>
                    <a:p>
                      <a:r>
                        <a:rPr lang="en-US" dirty="0" smtClean="0"/>
                        <a:t>Invited tests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237044"/>
                  </a:ext>
                </a:extLst>
              </a:tr>
              <a:tr h="871644">
                <a:tc>
                  <a:txBody>
                    <a:bodyPr/>
                    <a:lstStyle/>
                    <a:p>
                      <a:r>
                        <a:rPr lang="en-US" dirty="0" smtClean="0"/>
                        <a:t>English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009611"/>
                  </a:ext>
                </a:extLst>
              </a:tr>
              <a:tr h="871644">
                <a:tc>
                  <a:txBody>
                    <a:bodyPr/>
                    <a:lstStyle/>
                    <a:p>
                      <a:r>
                        <a:rPr lang="en-US" dirty="0" smtClean="0"/>
                        <a:t>Kiswahili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431287"/>
                  </a:ext>
                </a:extLst>
              </a:tr>
              <a:tr h="8716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118027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330545" y="527991"/>
            <a:ext cx="1752598" cy="224676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Deposit.</a:t>
            </a:r>
          </a:p>
          <a:p>
            <a:r>
              <a:rPr lang="en-US" sz="2000" b="1" dirty="0" smtClean="0"/>
              <a:t>Use </a:t>
            </a:r>
            <a:r>
              <a:rPr lang="en-US" sz="2000" b="1" dirty="0" err="1"/>
              <a:t>PayBill</a:t>
            </a:r>
            <a:r>
              <a:rPr lang="en-US" sz="2000" b="1" dirty="0"/>
              <a:t> no. 909090. Account Number</a:t>
            </a:r>
            <a:r>
              <a:rPr lang="en-US" sz="2000" b="1" dirty="0" smtClean="0"/>
              <a:t>: </a:t>
            </a:r>
            <a:r>
              <a:rPr lang="en-US" sz="2000" b="1" dirty="0"/>
              <a:t>001001</a:t>
            </a:r>
            <a:r>
              <a:rPr lang="en-US" sz="2000" b="1" dirty="0" smtClean="0"/>
              <a:t>.  </a:t>
            </a:r>
            <a:endParaRPr lang="en-US" sz="2000" b="1" dirty="0"/>
          </a:p>
          <a:p>
            <a:endParaRPr lang="en-US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814354" y="182880"/>
            <a:ext cx="3474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Successful Registration after choosing class (Dashboard)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9078686" y="182880"/>
            <a:ext cx="1502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Balance 0.00</a:t>
            </a:r>
            <a:endParaRPr lang="en-US" b="1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285101"/>
              </p:ext>
            </p:extLst>
          </p:nvPr>
        </p:nvGraphicFramePr>
        <p:xfrm>
          <a:off x="7561218" y="2429795"/>
          <a:ext cx="2526938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469">
                  <a:extLst>
                    <a:ext uri="{9D8B030D-6E8A-4147-A177-3AD203B41FA5}">
                      <a16:colId xmlns:a16="http://schemas.microsoft.com/office/drawing/2014/main" val="2827913377"/>
                    </a:ext>
                  </a:extLst>
                </a:gridCol>
                <a:gridCol w="1263469">
                  <a:extLst>
                    <a:ext uri="{9D8B030D-6E8A-4147-A177-3AD203B41FA5}">
                      <a16:colId xmlns:a16="http://schemas.microsoft.com/office/drawing/2014/main" val="881367930"/>
                    </a:ext>
                  </a:extLst>
                </a:gridCol>
              </a:tblGrid>
              <a:tr h="310570"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Pending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026071"/>
                  </a:ext>
                </a:extLst>
              </a:tr>
              <a:tr h="310570">
                <a:tc>
                  <a:txBody>
                    <a:bodyPr/>
                    <a:lstStyle/>
                    <a:p>
                      <a:r>
                        <a:rPr lang="en-US" dirty="0" smtClean="0"/>
                        <a:t>Maths</a:t>
                      </a:r>
                      <a:r>
                        <a:rPr lang="en-US" baseline="0" dirty="0" smtClean="0"/>
                        <a:t> Paper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Science paper 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749445"/>
                  </a:ext>
                </a:extLst>
              </a:tr>
              <a:tr h="310570">
                <a:tc>
                  <a:txBody>
                    <a:bodyPr/>
                    <a:lstStyle/>
                    <a:p>
                      <a:r>
                        <a:rPr lang="en-US" dirty="0" smtClean="0"/>
                        <a:t>Maths</a:t>
                      </a:r>
                      <a:r>
                        <a:rPr lang="en-US" baseline="0" dirty="0" smtClean="0"/>
                        <a:t> paper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English Paper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408733"/>
                  </a:ext>
                </a:extLst>
              </a:tr>
            </a:tbl>
          </a:graphicData>
        </a:graphic>
      </p:graphicFrame>
      <p:sp>
        <p:nvSpPr>
          <p:cNvPr id="19" name="Right Brace 18"/>
          <p:cNvSpPr/>
          <p:nvPr/>
        </p:nvSpPr>
        <p:spPr>
          <a:xfrm>
            <a:off x="10088156" y="2429795"/>
            <a:ext cx="791029" cy="164592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998926" y="3043646"/>
            <a:ext cx="8752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i="1" dirty="0" smtClean="0"/>
              <a:t>The button becomes active for completed only</a:t>
            </a:r>
            <a:endParaRPr lang="en-US" sz="1200" b="1" i="1" dirty="0"/>
          </a:p>
        </p:txBody>
      </p:sp>
    </p:spTree>
    <p:extLst>
      <p:ext uri="{BB962C8B-B14F-4D97-AF65-F5344CB8AC3E}">
        <p14:creationId xmlns:p14="http://schemas.microsoft.com/office/powerpoint/2010/main" val="1651857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459" y="2055"/>
            <a:ext cx="6705600" cy="593772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/>
              <a:t>Student Exam session Appearance. (</a:t>
            </a:r>
            <a:r>
              <a:rPr lang="en-US" sz="2800" b="1" dirty="0" smtClean="0">
                <a:solidFill>
                  <a:srgbClr val="FF0000"/>
                </a:solidFill>
              </a:rPr>
              <a:t>Start Test or Invited</a:t>
            </a:r>
            <a:r>
              <a:rPr lang="en-US" sz="2800" b="1" dirty="0" smtClean="0"/>
              <a:t>)</a:t>
            </a:r>
            <a:endParaRPr lang="en-US" sz="28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7198659" y="180460"/>
            <a:ext cx="2877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Tick the right answer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88259" y="6064624"/>
            <a:ext cx="1452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Previous 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0260106" y="6064624"/>
            <a:ext cx="1411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Next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0035988" y="1183342"/>
            <a:ext cx="17839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Questions Answered: </a:t>
            </a:r>
            <a:r>
              <a:rPr lang="en-US" dirty="0"/>
              <a:t>4</a:t>
            </a:r>
            <a:r>
              <a:rPr lang="en-US" dirty="0" smtClean="0"/>
              <a:t>/50 or 4/10. Whatever the set Number.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923929" y="365126"/>
            <a:ext cx="2151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Complete Test. </a:t>
            </a:r>
            <a:r>
              <a:rPr lang="en-US" dirty="0" smtClean="0"/>
              <a:t>If 50/50 The button should appea</a:t>
            </a:r>
            <a:r>
              <a:rPr lang="en-US" dirty="0"/>
              <a:t>r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137" y="820269"/>
            <a:ext cx="6556721" cy="625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274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Class 8 Science Paper 1 Results (</a:t>
            </a:r>
            <a:r>
              <a:rPr lang="en-US" sz="2000" b="1" dirty="0" smtClean="0">
                <a:solidFill>
                  <a:srgbClr val="FF0000"/>
                </a:solidFill>
              </a:rPr>
              <a:t>Either self or administered</a:t>
            </a:r>
            <a:r>
              <a:rPr lang="en-US" sz="3600" b="1" dirty="0" smtClean="0"/>
              <a:t>)</a:t>
            </a:r>
            <a:endParaRPr lang="en-US" sz="3600" b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6469" y="1410534"/>
            <a:ext cx="3211830" cy="400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918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420"/>
          </a:xfrm>
        </p:spPr>
        <p:txBody>
          <a:bodyPr>
            <a:normAutofit/>
          </a:bodyPr>
          <a:lstStyle/>
          <a:p>
            <a:r>
              <a:rPr lang="en-US" dirty="0" smtClean="0"/>
              <a:t>Results: </a:t>
            </a:r>
            <a:r>
              <a:rPr lang="en-US" sz="3100" b="1" dirty="0" smtClean="0"/>
              <a:t>Click the subject to download the scripts for Revision.  </a:t>
            </a:r>
            <a:endParaRPr lang="en-US" sz="31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9841589"/>
              </p:ext>
            </p:extLst>
          </p:nvPr>
        </p:nvGraphicFramePr>
        <p:xfrm>
          <a:off x="838199" y="1825625"/>
          <a:ext cx="10918371" cy="22019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139">
                  <a:extLst>
                    <a:ext uri="{9D8B030D-6E8A-4147-A177-3AD203B41FA5}">
                      <a16:colId xmlns:a16="http://schemas.microsoft.com/office/drawing/2014/main" val="2156650828"/>
                    </a:ext>
                  </a:extLst>
                </a:gridCol>
                <a:gridCol w="490536">
                  <a:extLst>
                    <a:ext uri="{9D8B030D-6E8A-4147-A177-3AD203B41FA5}">
                      <a16:colId xmlns:a16="http://schemas.microsoft.com/office/drawing/2014/main" val="2804989473"/>
                    </a:ext>
                  </a:extLst>
                </a:gridCol>
                <a:gridCol w="1091837">
                  <a:extLst>
                    <a:ext uri="{9D8B030D-6E8A-4147-A177-3AD203B41FA5}">
                      <a16:colId xmlns:a16="http://schemas.microsoft.com/office/drawing/2014/main" val="3713175242"/>
                    </a:ext>
                  </a:extLst>
                </a:gridCol>
                <a:gridCol w="1091837">
                  <a:extLst>
                    <a:ext uri="{9D8B030D-6E8A-4147-A177-3AD203B41FA5}">
                      <a16:colId xmlns:a16="http://schemas.microsoft.com/office/drawing/2014/main" val="1516324385"/>
                    </a:ext>
                  </a:extLst>
                </a:gridCol>
                <a:gridCol w="1091837">
                  <a:extLst>
                    <a:ext uri="{9D8B030D-6E8A-4147-A177-3AD203B41FA5}">
                      <a16:colId xmlns:a16="http://schemas.microsoft.com/office/drawing/2014/main" val="3270736072"/>
                    </a:ext>
                  </a:extLst>
                </a:gridCol>
                <a:gridCol w="1091837">
                  <a:extLst>
                    <a:ext uri="{9D8B030D-6E8A-4147-A177-3AD203B41FA5}">
                      <a16:colId xmlns:a16="http://schemas.microsoft.com/office/drawing/2014/main" val="893538550"/>
                    </a:ext>
                  </a:extLst>
                </a:gridCol>
                <a:gridCol w="1091837">
                  <a:extLst>
                    <a:ext uri="{9D8B030D-6E8A-4147-A177-3AD203B41FA5}">
                      <a16:colId xmlns:a16="http://schemas.microsoft.com/office/drawing/2014/main" val="3004189384"/>
                    </a:ext>
                  </a:extLst>
                </a:gridCol>
                <a:gridCol w="1091837">
                  <a:extLst>
                    <a:ext uri="{9D8B030D-6E8A-4147-A177-3AD203B41FA5}">
                      <a16:colId xmlns:a16="http://schemas.microsoft.com/office/drawing/2014/main" val="18257973"/>
                    </a:ext>
                  </a:extLst>
                </a:gridCol>
                <a:gridCol w="1091837">
                  <a:extLst>
                    <a:ext uri="{9D8B030D-6E8A-4147-A177-3AD203B41FA5}">
                      <a16:colId xmlns:a16="http://schemas.microsoft.com/office/drawing/2014/main" val="2690951998"/>
                    </a:ext>
                  </a:extLst>
                </a:gridCol>
                <a:gridCol w="1091837">
                  <a:extLst>
                    <a:ext uri="{9D8B030D-6E8A-4147-A177-3AD203B41FA5}">
                      <a16:colId xmlns:a16="http://schemas.microsoft.com/office/drawing/2014/main" val="3872988154"/>
                    </a:ext>
                  </a:extLst>
                </a:gridCol>
              </a:tblGrid>
              <a:tr h="390473">
                <a:tc>
                  <a:txBody>
                    <a:bodyPr/>
                    <a:lstStyle/>
                    <a:p>
                      <a:r>
                        <a:rPr lang="en-US" dirty="0" smtClean="0"/>
                        <a:t>Maths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946084"/>
                  </a:ext>
                </a:extLst>
              </a:tr>
              <a:tr h="390473">
                <a:tc>
                  <a:txBody>
                    <a:bodyPr/>
                    <a:lstStyle/>
                    <a:p>
                      <a:r>
                        <a:rPr lang="en-US" dirty="0" smtClean="0"/>
                        <a:t>English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880724"/>
                  </a:ext>
                </a:extLst>
              </a:tr>
              <a:tr h="390473">
                <a:tc>
                  <a:txBody>
                    <a:bodyPr/>
                    <a:lstStyle/>
                    <a:p>
                      <a:r>
                        <a:rPr lang="en-US" dirty="0" smtClean="0"/>
                        <a:t>Kiswahili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155599"/>
                  </a:ext>
                </a:extLst>
              </a:tr>
              <a:tr h="3904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Science</a:t>
                      </a:r>
                      <a:r>
                        <a:rPr lang="en-US" baseline="0" dirty="0" smtClean="0"/>
                        <a:t> 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532054"/>
                  </a:ext>
                </a:extLst>
              </a:tr>
              <a:tr h="3904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Social studies,</a:t>
                      </a:r>
                      <a:r>
                        <a:rPr lang="en-US" baseline="0" dirty="0" smtClean="0"/>
                        <a:t> CRE, IRE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37599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924320"/>
              </p:ext>
            </p:extLst>
          </p:nvPr>
        </p:nvGraphicFramePr>
        <p:xfrm>
          <a:off x="838200" y="1185545"/>
          <a:ext cx="1091837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931">
                  <a:extLst>
                    <a:ext uri="{9D8B030D-6E8A-4147-A177-3AD203B41FA5}">
                      <a16:colId xmlns:a16="http://schemas.microsoft.com/office/drawing/2014/main" val="3677408847"/>
                    </a:ext>
                  </a:extLst>
                </a:gridCol>
                <a:gridCol w="500743">
                  <a:extLst>
                    <a:ext uri="{9D8B030D-6E8A-4147-A177-3AD203B41FA5}">
                      <a16:colId xmlns:a16="http://schemas.microsoft.com/office/drawing/2014/main" val="3634193185"/>
                    </a:ext>
                  </a:extLst>
                </a:gridCol>
                <a:gridCol w="1091837">
                  <a:extLst>
                    <a:ext uri="{9D8B030D-6E8A-4147-A177-3AD203B41FA5}">
                      <a16:colId xmlns:a16="http://schemas.microsoft.com/office/drawing/2014/main" val="899233140"/>
                    </a:ext>
                  </a:extLst>
                </a:gridCol>
                <a:gridCol w="1091837">
                  <a:extLst>
                    <a:ext uri="{9D8B030D-6E8A-4147-A177-3AD203B41FA5}">
                      <a16:colId xmlns:a16="http://schemas.microsoft.com/office/drawing/2014/main" val="403703183"/>
                    </a:ext>
                  </a:extLst>
                </a:gridCol>
                <a:gridCol w="1091837">
                  <a:extLst>
                    <a:ext uri="{9D8B030D-6E8A-4147-A177-3AD203B41FA5}">
                      <a16:colId xmlns:a16="http://schemas.microsoft.com/office/drawing/2014/main" val="1509780309"/>
                    </a:ext>
                  </a:extLst>
                </a:gridCol>
                <a:gridCol w="1091837">
                  <a:extLst>
                    <a:ext uri="{9D8B030D-6E8A-4147-A177-3AD203B41FA5}">
                      <a16:colId xmlns:a16="http://schemas.microsoft.com/office/drawing/2014/main" val="4084935139"/>
                    </a:ext>
                  </a:extLst>
                </a:gridCol>
                <a:gridCol w="1091837">
                  <a:extLst>
                    <a:ext uri="{9D8B030D-6E8A-4147-A177-3AD203B41FA5}">
                      <a16:colId xmlns:a16="http://schemas.microsoft.com/office/drawing/2014/main" val="3385481412"/>
                    </a:ext>
                  </a:extLst>
                </a:gridCol>
                <a:gridCol w="1091837">
                  <a:extLst>
                    <a:ext uri="{9D8B030D-6E8A-4147-A177-3AD203B41FA5}">
                      <a16:colId xmlns:a16="http://schemas.microsoft.com/office/drawing/2014/main" val="3787504367"/>
                    </a:ext>
                  </a:extLst>
                </a:gridCol>
                <a:gridCol w="1091837">
                  <a:extLst>
                    <a:ext uri="{9D8B030D-6E8A-4147-A177-3AD203B41FA5}">
                      <a16:colId xmlns:a16="http://schemas.microsoft.com/office/drawing/2014/main" val="2767857173"/>
                    </a:ext>
                  </a:extLst>
                </a:gridCol>
                <a:gridCol w="1091837">
                  <a:extLst>
                    <a:ext uri="{9D8B030D-6E8A-4147-A177-3AD203B41FA5}">
                      <a16:colId xmlns:a16="http://schemas.microsoft.com/office/drawing/2014/main" val="221612059"/>
                    </a:ext>
                  </a:extLst>
                </a:gridCol>
              </a:tblGrid>
              <a:tr h="52251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PP1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PPP3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PP4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PP5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PP6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PP7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PP8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AVERAGE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03703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353807"/>
              </p:ext>
            </p:extLst>
          </p:nvPr>
        </p:nvGraphicFramePr>
        <p:xfrm>
          <a:off x="838199" y="4027597"/>
          <a:ext cx="10918371" cy="390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139">
                  <a:extLst>
                    <a:ext uri="{9D8B030D-6E8A-4147-A177-3AD203B41FA5}">
                      <a16:colId xmlns:a16="http://schemas.microsoft.com/office/drawing/2014/main" val="1664667801"/>
                    </a:ext>
                  </a:extLst>
                </a:gridCol>
                <a:gridCol w="490536">
                  <a:extLst>
                    <a:ext uri="{9D8B030D-6E8A-4147-A177-3AD203B41FA5}">
                      <a16:colId xmlns:a16="http://schemas.microsoft.com/office/drawing/2014/main" val="2051070500"/>
                    </a:ext>
                  </a:extLst>
                </a:gridCol>
                <a:gridCol w="1091837">
                  <a:extLst>
                    <a:ext uri="{9D8B030D-6E8A-4147-A177-3AD203B41FA5}">
                      <a16:colId xmlns:a16="http://schemas.microsoft.com/office/drawing/2014/main" val="1907326550"/>
                    </a:ext>
                  </a:extLst>
                </a:gridCol>
                <a:gridCol w="1091837">
                  <a:extLst>
                    <a:ext uri="{9D8B030D-6E8A-4147-A177-3AD203B41FA5}">
                      <a16:colId xmlns:a16="http://schemas.microsoft.com/office/drawing/2014/main" val="3269515009"/>
                    </a:ext>
                  </a:extLst>
                </a:gridCol>
                <a:gridCol w="1091837">
                  <a:extLst>
                    <a:ext uri="{9D8B030D-6E8A-4147-A177-3AD203B41FA5}">
                      <a16:colId xmlns:a16="http://schemas.microsoft.com/office/drawing/2014/main" val="4180243115"/>
                    </a:ext>
                  </a:extLst>
                </a:gridCol>
                <a:gridCol w="1091837">
                  <a:extLst>
                    <a:ext uri="{9D8B030D-6E8A-4147-A177-3AD203B41FA5}">
                      <a16:colId xmlns:a16="http://schemas.microsoft.com/office/drawing/2014/main" val="2484715735"/>
                    </a:ext>
                  </a:extLst>
                </a:gridCol>
                <a:gridCol w="1091837">
                  <a:extLst>
                    <a:ext uri="{9D8B030D-6E8A-4147-A177-3AD203B41FA5}">
                      <a16:colId xmlns:a16="http://schemas.microsoft.com/office/drawing/2014/main" val="367302212"/>
                    </a:ext>
                  </a:extLst>
                </a:gridCol>
                <a:gridCol w="1091837">
                  <a:extLst>
                    <a:ext uri="{9D8B030D-6E8A-4147-A177-3AD203B41FA5}">
                      <a16:colId xmlns:a16="http://schemas.microsoft.com/office/drawing/2014/main" val="2606948294"/>
                    </a:ext>
                  </a:extLst>
                </a:gridCol>
                <a:gridCol w="1091837">
                  <a:extLst>
                    <a:ext uri="{9D8B030D-6E8A-4147-A177-3AD203B41FA5}">
                      <a16:colId xmlns:a16="http://schemas.microsoft.com/office/drawing/2014/main" val="2275519325"/>
                    </a:ext>
                  </a:extLst>
                </a:gridCol>
                <a:gridCol w="1091837">
                  <a:extLst>
                    <a:ext uri="{9D8B030D-6E8A-4147-A177-3AD203B41FA5}">
                      <a16:colId xmlns:a16="http://schemas.microsoft.com/office/drawing/2014/main" val="1963225413"/>
                    </a:ext>
                  </a:extLst>
                </a:gridCol>
              </a:tblGrid>
              <a:tr h="390473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495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5607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Results For Science when subject button is clicked. </a:t>
            </a:r>
            <a:endParaRPr lang="en-US" sz="40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486" y="2227547"/>
            <a:ext cx="7166201" cy="198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40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Social Studies/ CRE/ </a:t>
            </a:r>
            <a:r>
              <a:rPr lang="en-US" sz="3600" b="1" dirty="0" smtClean="0"/>
              <a:t>IRE (Special Case) </a:t>
            </a:r>
            <a:r>
              <a:rPr lang="en-US" sz="2000" b="1" dirty="0"/>
              <a:t>W</a:t>
            </a:r>
            <a:r>
              <a:rPr lang="en-US" sz="2000" b="1" dirty="0" smtClean="0"/>
              <a:t>eight of the correct answer is 1.11. Rounded off to the nearest decimal. If 99.99 then score becomes 100%. 99.44 it becomes 99%. 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Question 1-60. </a:t>
            </a:r>
            <a:r>
              <a:rPr lang="en-US" b="1" dirty="0" smtClean="0"/>
              <a:t>S/S Complete.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17473" y="1762601"/>
            <a:ext cx="308283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Proceed with CRE. (1-30) 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917474" y="2208893"/>
            <a:ext cx="3082835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Proceed with IRE. (1-30)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70683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Agent Registration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6286" y="1802321"/>
            <a:ext cx="9601200" cy="440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94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687</Words>
  <Application>Microsoft Office PowerPoint</Application>
  <PresentationFormat>Widescreen</PresentationFormat>
  <Paragraphs>220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Wingdings</vt:lpstr>
      <vt:lpstr>Office Theme</vt:lpstr>
      <vt:lpstr>Direct User Registration</vt:lpstr>
      <vt:lpstr>Step 2: Choose Class.</vt:lpstr>
      <vt:lpstr>Student Dashboard. Class 8.  Name: Alex Ngeno User ID: 001001. </vt:lpstr>
      <vt:lpstr>Student Exam session Appearance. (Start Test or Invited)</vt:lpstr>
      <vt:lpstr>Class 8 Science Paper 1 Results (Either self or administered)</vt:lpstr>
      <vt:lpstr>Results: Click the subject to download the scripts for Revision.  </vt:lpstr>
      <vt:lpstr>Results For Science when subject button is clicked. </vt:lpstr>
      <vt:lpstr>Social Studies/ CRE/ IRE (Special Case) Weight of the correct answer is 1.11. Rounded off to the nearest decimal. If 99.99 then score becomes 100%. 99.44 it becomes 99%. </vt:lpstr>
      <vt:lpstr>Agent Registration</vt:lpstr>
      <vt:lpstr>Account Type: Jitihada Free</vt:lpstr>
      <vt:lpstr>Upgrade</vt:lpstr>
      <vt:lpstr>PowerPoint Presentation</vt:lpstr>
      <vt:lpstr>Add New User (Only Agent Can Do This)</vt:lpstr>
      <vt:lpstr>Add New User  Choose Class.</vt:lpstr>
      <vt:lpstr>Set Tests Select One.</vt:lpstr>
      <vt:lpstr>Choose Questions           Set Time. 90mins + - (Buttons)</vt:lpstr>
      <vt:lpstr>Review and Complete. (should show all the questions selected plus a button for removing ones selected by mistake)</vt:lpstr>
      <vt:lpstr>Agent: My students</vt:lpstr>
      <vt:lpstr>My Tests (Set By the Agent)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73</cp:revision>
  <dcterms:created xsi:type="dcterms:W3CDTF">2020-08-21T16:53:58Z</dcterms:created>
  <dcterms:modified xsi:type="dcterms:W3CDTF">2020-08-22T00:23:06Z</dcterms:modified>
</cp:coreProperties>
</file>