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60" r:id="rId1"/>
  </p:sldMasterIdLst>
  <p:notesMasterIdLst>
    <p:notesMasterId r:id="rId69"/>
  </p:notesMasterIdLst>
  <p:sldIdLst>
    <p:sldId id="372" r:id="rId2"/>
    <p:sldId id="339" r:id="rId3"/>
    <p:sldId id="340" r:id="rId4"/>
    <p:sldId id="369" r:id="rId5"/>
    <p:sldId id="317" r:id="rId6"/>
    <p:sldId id="257" r:id="rId7"/>
    <p:sldId id="318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319" r:id="rId18"/>
    <p:sldId id="316" r:id="rId19"/>
    <p:sldId id="272" r:id="rId20"/>
    <p:sldId id="273" r:id="rId21"/>
    <p:sldId id="275" r:id="rId22"/>
    <p:sldId id="320" r:id="rId23"/>
    <p:sldId id="321" r:id="rId24"/>
    <p:sldId id="323" r:id="rId25"/>
    <p:sldId id="322" r:id="rId26"/>
    <p:sldId id="324" r:id="rId27"/>
    <p:sldId id="325" r:id="rId28"/>
    <p:sldId id="327" r:id="rId29"/>
    <p:sldId id="326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6" r:id="rId38"/>
    <p:sldId id="343" r:id="rId39"/>
    <p:sldId id="342" r:id="rId40"/>
    <p:sldId id="337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6" r:id="rId53"/>
    <p:sldId id="355" r:id="rId54"/>
    <p:sldId id="357" r:id="rId55"/>
    <p:sldId id="358" r:id="rId56"/>
    <p:sldId id="360" r:id="rId57"/>
    <p:sldId id="361" r:id="rId58"/>
    <p:sldId id="362" r:id="rId59"/>
    <p:sldId id="365" r:id="rId60"/>
    <p:sldId id="366" r:id="rId61"/>
    <p:sldId id="367" r:id="rId62"/>
    <p:sldId id="368" r:id="rId63"/>
    <p:sldId id="364" r:id="rId64"/>
    <p:sldId id="371" r:id="rId65"/>
    <p:sldId id="363" r:id="rId66"/>
    <p:sldId id="370" r:id="rId67"/>
    <p:sldId id="312" r:id="rId6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70302020209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1" autoAdjust="0"/>
    <p:restoredTop sz="94626" autoAdjust="0"/>
  </p:normalViewPr>
  <p:slideViewPr>
    <p:cSldViewPr>
      <p:cViewPr varScale="1">
        <p:scale>
          <a:sx n="121" d="100"/>
          <a:sy n="121" d="100"/>
        </p:scale>
        <p:origin x="1448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EDB83E7-E040-1E5C-0928-654A112607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0FC7D33-C8F2-86EC-BDAD-F82EADD11A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B4A240E4-518D-2D9C-D3D3-8F8F3C6C648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E6496F8-30DE-298A-FAA3-1C4B6A384BB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C0F1950-33BA-4D2F-A6DC-E33086F30E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6A2E58A-B201-BADE-7426-2D2967B59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1E69CF-6905-5447-9E18-C08B3B8999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>
            <a:extLst>
              <a:ext uri="{FF2B5EF4-FFF2-40B4-BE49-F238E27FC236}">
                <a16:creationId xmlns:a16="http://schemas.microsoft.com/office/drawing/2014/main" id="{D95B2B16-D6E5-1830-035D-D60A7F2B12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C9745B-831E-1740-8BDD-39682F05B630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E29D28AB-E26C-344C-3CEC-B3369B8DE69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6EBECC2-D4E8-B075-B809-BAFDE5565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218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4DA5A8CA-64FB-4C61-F900-7F4ED2E561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4672FF-2EBC-564B-BBD1-4D6A7C4D8D2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899FA51-01CF-403A-A6F0-951E5978EFC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4EB6E74-0EAE-B73A-B93A-D8908EEFA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B6C6D5B2-63DF-92EE-F225-218DA83E1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4A8B06-02DD-3F4D-9DCF-F0705B99218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65878193-3F61-7D11-7898-2CF90ED7592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0D5155E-D144-E6DB-DAF6-155EF5334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812EEE8C-2007-F569-D101-E0543A3B36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D4D831-26E7-1E4A-9FD0-0727CBE51F78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92CB1CE0-D67D-710E-252E-C124F70C13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6C768C0-7637-6F3A-42D0-E7E7E4D72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7D713575-E2DC-59F3-A7D6-4BABD5577C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DECE9C-572A-7C42-96CF-15975A0B3C88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677A9FA-1CEA-F1D1-CE14-6F3EF163C90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08FF442-4960-6669-32DE-2D32DBD69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2869B1A1-4C5F-E43D-F7E2-13903CE93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7BA717-85A0-9349-A0C8-66D315E4E55B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13F02414-5450-480D-FAB5-C8ADE35569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70F5BF7-A5F0-B6E6-3919-0F6395092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58FD82D8-657D-6BF3-8038-A7BA524C5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DB8922-91E6-9948-9B1B-F8FB96FAC61B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40D96D34-FEA5-754E-82BB-F44546CFFF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4B26C0F-CE6B-10A2-4AD3-66A57522C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F68B9EC5-E8C8-F05D-C8D9-F8956535EE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00BA37-20FE-A540-B330-71BDF322A69C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1153B0F8-2B95-E112-4971-10C7A75082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A0B934E-26B9-63DB-F7F2-970E69D17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0859BEBA-E802-AECF-FC82-F164737690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B6CAB9-78F2-7F42-B24B-60B388AC4410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85117AE-F0A6-B77A-E41C-B34BD03AD0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CB8F9B1-A198-93A5-9B0C-3EAB039A1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EE387C3F-B4C9-080B-2B81-F7D9D4449E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27AAFA-0689-C64B-AED9-D405E368C452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48DF0BC3-6884-6464-42C0-E1A2B3AFC8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A562230-C7B7-7813-EE0F-3C91A24C6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DBC0F839-A328-472A-D33B-46AC46427B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737EB7-3453-CE46-A140-9F33E863081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011B138D-8093-E11C-5BF5-C08DF409C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A34987E-EC32-D496-2D54-C922BEDCC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7D4FE7C8-A3E3-ADFD-36E0-0E9E262368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5ED38A-0F67-F349-A7C5-575AE732872E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87F32A3-1C20-F7AC-4349-636A1420C8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556CB37-ABAB-2356-0A25-A17406B68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3323E925-DC83-EA84-6330-108EBCA0D3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993B30-E4AC-B54A-B7C9-DA71E2E771BF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32038BF-5E41-8380-B63D-E66225A18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C9DFF45-0E74-6939-EF5E-EB8C9B7A0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46ADB962-70CB-7F38-46B1-E690DCDABA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51AB37-E42F-2F4C-BD79-4050340F5AB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43D94A7-35DE-C015-885F-810483D8FA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9D4DB9D-CAD7-DF6F-CB51-87A03E5A0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DECE0D06-1D4A-2B9C-3542-D0071B59CC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5DD390-E874-2F4A-A813-BE699ABD1145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80C3162-0730-1625-0EB5-189C849EC8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4DAFA6B-C44C-311E-7D98-92D3F8CD1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6884188D-5AB1-F446-6DB2-CEBC7664FB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D117CA-B1E7-5E40-A184-63D4686F8B1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26F3F90B-9DDB-A7BA-F1F7-389982138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731724B-66FB-3B62-AC12-191AFFAD8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3BE2E62E-0585-78F5-2C32-393894CF3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0D76CD-D6FB-CE46-B537-B2E81FE5AD4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ECBB59AC-A068-EE50-A464-56B58CDA8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49BD8587-9445-BDCC-76D0-CC1AE4663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0F2E193B-E91B-0129-E5F9-C81F03B84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40B41B-6BDA-1B4E-985B-EA06A937031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2F9335C5-8389-56AA-A3FC-BD84DC0C18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BA92916-AD56-4838-D0B7-0503CA0D9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7394F118-D72E-C1F8-1DF7-CBAA85206F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04EA6F-A3E7-D146-9E40-ED9A0D3DBF82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7DD2A2CB-3032-EC8C-0E50-39BD77CB8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DF99833-B1EE-4CD8-6382-274EFE94D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DFFF6FE4-EB96-603D-F2DF-CCEBEBED63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4B3CAA-41A3-D746-8D0D-03C1CCE8CDFB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0FA8FDFF-597C-B587-4FA6-6276DC9BA4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BAC4575-7C18-20A4-E4F6-92CEFA008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3873C6AE-533F-88DD-CA27-9766663C37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34D003-34B9-4B4F-AD98-2F3BFDC5BB8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FF40A36-9D1A-B8C3-C50E-BA9040368E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DBBC0C3-5217-99D3-3BEE-301A13559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275C0522-48CF-7A07-802D-727E39EA22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255337-DCF7-6648-833C-BF80166015F2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B536ED21-005D-07F2-ADBD-C70522BBC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A71FB90-0C8B-990B-202A-67BEF99C3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45D74953-9825-BFB4-A6B9-9CDDC9F21D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AB1B8C-5327-C340-8501-E0D4A918C4F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BAEBE04-DB99-4137-6B95-CAC07F42F0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8560850-A74A-43EB-4CA4-F5D54900B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D55EC407-8C7A-C1D2-0B57-98AAA53F2E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8893FD-F221-1145-9334-EC76B56E968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2D1C6F9F-4C32-57D7-0B7D-46BE4E98D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166848D8-11B2-B122-0B94-267938EAF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1AA9D022-D3EE-C300-C837-58372171E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A64FD9-6B98-9544-929A-3A677A7E2F6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D90C5EC1-1E6D-21DC-B544-9B72FC429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70E6A81-97D2-A57E-D4B0-93B427FB8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D0FB8557-583F-2A3E-FA19-4E56BC7AA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3717DA-699A-E645-BC4E-8303157544D3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2798D12-683D-96A5-253A-912128E308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445AA16-7648-B8D3-C2EF-5B0E9A345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1D7FC1DC-3C68-7195-3440-24F90E3EDD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F04FEA-61FE-3C44-BFD8-DD91ABAE28D9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DA000410-56A0-FE87-2BB1-07BB39A49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1B48769-52CA-A724-4E46-88496F304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76AEA3C3-7D88-C468-86D1-4CFF823D5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142BF9-DBD6-4045-B9ED-9793F747A5F8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5CB2A50E-CC9F-E288-A46B-235954952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8E9FB2B0-A387-3127-EA1A-378EA013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76AEA3C3-7D88-C468-86D1-4CFF823D5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142BF9-DBD6-4045-B9ED-9793F747A5F8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5CB2A50E-CC9F-E288-A46B-235954952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8E9FB2B0-A387-3127-EA1A-378EA013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2444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76AEA3C3-7D88-C468-86D1-4CFF823D5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142BF9-DBD6-4045-B9ED-9793F747A5F8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5CB2A50E-CC9F-E288-A46B-235954952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8E9FB2B0-A387-3127-EA1A-378EA013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5523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7799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05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820BD175-EA22-B8A9-31B1-E4197D2CAE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047D7D-CFA7-EB45-BEB7-AB1B66B8C48B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122A2D1C-CA1D-4514-0E2F-7DB818A62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9399742-478C-2C76-C60F-94861F1F3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5563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0997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7144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6645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3340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063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7009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8793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1572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152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F18BB116-E2C1-5A2F-6AC5-DCAD3D021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DEF173-88AD-8A4D-B87C-06A9B9D9E842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9F9A3F6-AEB6-0B18-DB31-394AE0A3D62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72BBD68-F90E-F79C-D209-1C72A5566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5133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5732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7610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637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0774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132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1751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4535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933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271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A5DD56B3-D76A-5A11-319F-7D99FC1936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DC6A76-C892-5844-86B9-68D03DFCAF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9C6A29A5-1175-26CD-78C1-AC017DFC822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68DE929-C75E-AA70-895C-0CC6151AC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6939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457C5304-F20A-F586-0B5A-CDDF95C05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0706A-E64A-DB4A-A6AC-1CD052EA41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422B1F9-3852-487C-B790-537252FD35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C97529C-D65F-60C3-AC5F-EDBE76A7D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9743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>
            <a:extLst>
              <a:ext uri="{FF2B5EF4-FFF2-40B4-BE49-F238E27FC236}">
                <a16:creationId xmlns:a16="http://schemas.microsoft.com/office/drawing/2014/main" id="{D95B2B16-D6E5-1830-035D-D60A7F2B12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C9745B-831E-1740-8BDD-39682F05B630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E29D28AB-E26C-344C-3CEC-B3369B8DE69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6EBECC2-D4E8-B075-B809-BAFDE5565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3053516-9662-C783-21FE-D8E8157082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C6769C-2076-934C-8346-396EAD66FF60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4CD538A4-704D-5F3D-9C5C-299A34ABC3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26A3319-50F5-CE85-EB45-DD85514A2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6339B0E-18EF-9D0B-93AB-4BEC19A5E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356FF4-C00A-A74A-92A1-D8DA1421796E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4904E2E-F58F-6B04-EE80-E8388FE8D56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0E78A40-7552-16B9-461E-4573CAA6D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D2061945-50E0-4C0D-8E58-308C9CD590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9FE577-BA72-A74D-9E29-A3BE0EF1645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380123A-4EC0-8074-EC54-B4CDE73C97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58E91EF-9810-C6DF-AE15-EBB9C702C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HD-ShadowLong.png">
            <a:extLst>
              <a:ext uri="{FF2B5EF4-FFF2-40B4-BE49-F238E27FC236}">
                <a16:creationId xmlns:a16="http://schemas.microsoft.com/office/drawing/2014/main" id="{9CD8EB21-FF08-C2BC-235F-6E4BB9CB4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67262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D-ShadowShort.png">
            <a:extLst>
              <a:ext uri="{FF2B5EF4-FFF2-40B4-BE49-F238E27FC236}">
                <a16:creationId xmlns:a16="http://schemas.microsoft.com/office/drawing/2014/main" id="{86FCB652-6606-0476-AD3C-7E03919E3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88" y="4243388"/>
            <a:ext cx="23066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B14381-46AB-4951-F2D7-82815BAF741C}"/>
              </a:ext>
            </a:extLst>
          </p:cNvPr>
          <p:cNvSpPr/>
          <p:nvPr/>
        </p:nvSpPr>
        <p:spPr bwMode="ltGray">
          <a:xfrm>
            <a:off x="0" y="2590800"/>
            <a:ext cx="672623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0819EE-89FD-DCA5-CADC-588346B4CAE8}"/>
              </a:ext>
            </a:extLst>
          </p:cNvPr>
          <p:cNvSpPr/>
          <p:nvPr/>
        </p:nvSpPr>
        <p:spPr>
          <a:xfrm>
            <a:off x="6834188" y="2590800"/>
            <a:ext cx="230822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508E92A-0EAC-0EC5-C625-3AC13A54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56125" y="593566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9E54E-4E97-E082-7772-C7A9A8EA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5935663"/>
            <a:ext cx="4021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49A7C00-0EE6-A9CD-64A5-823A1C93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2749550"/>
            <a:ext cx="1370013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1D5D4-B65B-134C-9D10-6AA352AAE9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67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1AC43BEC-6A5E-CE6E-5ECB-4C8D8B7D1C44}"/>
              </a:ext>
            </a:extLst>
          </p:cNvPr>
          <p:cNvGrpSpPr>
            <a:grpSpLocks/>
          </p:cNvGrpSpPr>
          <p:nvPr/>
        </p:nvGrpSpPr>
        <p:grpSpPr bwMode="auto">
          <a:xfrm>
            <a:off x="0" y="4572000"/>
            <a:ext cx="9161463" cy="1676400"/>
            <a:chOff x="0" y="2895600"/>
            <a:chExt cx="9161969" cy="1677035"/>
          </a:xfrm>
        </p:grpSpPr>
        <p:pic>
          <p:nvPicPr>
            <p:cNvPr id="6" name="Picture 8" descr="HD-ShadowLong.png">
              <a:extLst>
                <a:ext uri="{FF2B5EF4-FFF2-40B4-BE49-F238E27FC236}">
                  <a16:creationId xmlns:a16="http://schemas.microsoft.com/office/drawing/2014/main" id="{C21A101C-8EBF-A1F8-D15E-CDB5983E2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HD-ShadowShort.png">
              <a:extLst>
                <a:ext uri="{FF2B5EF4-FFF2-40B4-BE49-F238E27FC236}">
                  <a16:creationId xmlns:a16="http://schemas.microsoft.com/office/drawing/2014/main" id="{D7417CF8-4DF7-6436-8C28-A8F5A4EDA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C8D082-4C5B-9A0D-B15F-22E82877ABE2}"/>
                </a:ext>
              </a:extLst>
            </p:cNvPr>
            <p:cNvSpPr/>
            <p:nvPr/>
          </p:nvSpPr>
          <p:spPr bwMode="ltGray"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8CC720-3B03-0B39-FF09-767326402EBE}"/>
                </a:ext>
              </a:extLst>
            </p:cNvPr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BFE09D74-F90B-F29C-E58C-0A3E36D3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C182223-E25D-C682-0ED0-28436B5C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9CBCDE47-F066-EB56-5DEE-2DFDBA05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6538" y="4711700"/>
            <a:ext cx="1149350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3C00D-CC87-6B4C-8516-DBF2B9EEC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23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B42EAA5D-08BD-BB97-140D-1B299AC00CEC}"/>
              </a:ext>
            </a:extLst>
          </p:cNvPr>
          <p:cNvGrpSpPr>
            <a:grpSpLocks/>
          </p:cNvGrpSpPr>
          <p:nvPr/>
        </p:nvGrpSpPr>
        <p:grpSpPr bwMode="auto">
          <a:xfrm>
            <a:off x="0" y="4572000"/>
            <a:ext cx="9161463" cy="1676400"/>
            <a:chOff x="0" y="2895600"/>
            <a:chExt cx="9161969" cy="1677035"/>
          </a:xfrm>
        </p:grpSpPr>
        <p:pic>
          <p:nvPicPr>
            <p:cNvPr id="5" name="Picture 8" descr="HD-ShadowLong.png">
              <a:extLst>
                <a:ext uri="{FF2B5EF4-FFF2-40B4-BE49-F238E27FC236}">
                  <a16:creationId xmlns:a16="http://schemas.microsoft.com/office/drawing/2014/main" id="{07226C19-C47A-A871-A219-5630418724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 descr="HD-ShadowShort.png">
              <a:extLst>
                <a:ext uri="{FF2B5EF4-FFF2-40B4-BE49-F238E27FC236}">
                  <a16:creationId xmlns:a16="http://schemas.microsoft.com/office/drawing/2014/main" id="{42512595-8554-F1CF-72E2-E4AC3504C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80F42A-BE1E-DEB1-DD66-C3944AC3B054}"/>
                </a:ext>
              </a:extLst>
            </p:cNvPr>
            <p:cNvSpPr/>
            <p:nvPr/>
          </p:nvSpPr>
          <p:spPr bwMode="ltGray"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4A9B53-20DF-E198-B599-D1B669D0734B}"/>
                </a:ext>
              </a:extLst>
            </p:cNvPr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0A3191F6-3059-415D-12B8-22E03276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A64E14E3-F8A7-517F-AB15-0AFC098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6082D380-4168-7EE2-615F-0F076638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6538" y="4711700"/>
            <a:ext cx="1149350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D52D6-500D-EC47-82DE-9332EF816D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839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49E65E70-165D-66F2-268A-2BF8FB148729}"/>
              </a:ext>
            </a:extLst>
          </p:cNvPr>
          <p:cNvGrpSpPr>
            <a:grpSpLocks/>
          </p:cNvGrpSpPr>
          <p:nvPr/>
        </p:nvGrpSpPr>
        <p:grpSpPr bwMode="auto">
          <a:xfrm>
            <a:off x="0" y="4572000"/>
            <a:ext cx="9161463" cy="1676400"/>
            <a:chOff x="0" y="2895600"/>
            <a:chExt cx="9161969" cy="1677035"/>
          </a:xfrm>
        </p:grpSpPr>
        <p:pic>
          <p:nvPicPr>
            <p:cNvPr id="5" name="Picture 8" descr="HD-ShadowLong.png">
              <a:extLst>
                <a:ext uri="{FF2B5EF4-FFF2-40B4-BE49-F238E27FC236}">
                  <a16:creationId xmlns:a16="http://schemas.microsoft.com/office/drawing/2014/main" id="{7B5F5AF2-4EA2-3708-0379-48FB1F4BDD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 descr="HD-ShadowShort.png">
              <a:extLst>
                <a:ext uri="{FF2B5EF4-FFF2-40B4-BE49-F238E27FC236}">
                  <a16:creationId xmlns:a16="http://schemas.microsoft.com/office/drawing/2014/main" id="{2B446E8D-24DB-C1D2-31B4-9D96AD77D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3A3A25-537A-9782-C889-2FDDF4091F61}"/>
                </a:ext>
              </a:extLst>
            </p:cNvPr>
            <p:cNvSpPr/>
            <p:nvPr/>
          </p:nvSpPr>
          <p:spPr bwMode="ltGray"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7BA40-7555-8358-CFCA-0C9727E8E3D4}"/>
                </a:ext>
              </a:extLst>
            </p:cNvPr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EA59E32-432E-A7FD-6A6F-97C9C07332E4}"/>
              </a:ext>
            </a:extLst>
          </p:cNvPr>
          <p:cNvSpPr txBox="1"/>
          <p:nvPr/>
        </p:nvSpPr>
        <p:spPr>
          <a:xfrm>
            <a:off x="271463" y="747713"/>
            <a:ext cx="5334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7200" dirty="0">
                <a:effectLst/>
                <a:latin typeface="+mn-lt"/>
              </a:rPr>
              <a:t>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CDEC3-0D2F-3BDB-B79E-B80BB5B1A5EE}"/>
              </a:ext>
            </a:extLst>
          </p:cNvPr>
          <p:cNvSpPr txBox="1"/>
          <p:nvPr/>
        </p:nvSpPr>
        <p:spPr>
          <a:xfrm>
            <a:off x="6967538" y="299878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72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611C179C-49CF-242E-90E3-1F7FC9BFE4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7CE5E1E-4F5D-1B18-14DA-27B7FD9441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770513-DE49-49BA-CE7D-C1BE0FDD78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856538" y="4710113"/>
            <a:ext cx="1149350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EC4C2-3D09-7C45-8620-602E244E87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067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82C3B7CB-6350-82D6-FBE9-897AF44CC68A}"/>
              </a:ext>
            </a:extLst>
          </p:cNvPr>
          <p:cNvGrpSpPr>
            <a:grpSpLocks/>
          </p:cNvGrpSpPr>
          <p:nvPr/>
        </p:nvGrpSpPr>
        <p:grpSpPr bwMode="auto">
          <a:xfrm>
            <a:off x="0" y="4572000"/>
            <a:ext cx="9161463" cy="1676400"/>
            <a:chOff x="0" y="2895600"/>
            <a:chExt cx="9161969" cy="1677035"/>
          </a:xfrm>
        </p:grpSpPr>
        <p:pic>
          <p:nvPicPr>
            <p:cNvPr id="5" name="Picture 8" descr="HD-ShadowLong.png">
              <a:extLst>
                <a:ext uri="{FF2B5EF4-FFF2-40B4-BE49-F238E27FC236}">
                  <a16:creationId xmlns:a16="http://schemas.microsoft.com/office/drawing/2014/main" id="{87D7C1EC-CD90-90C3-52BD-33EB3597D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 descr="HD-ShadowShort.png">
              <a:extLst>
                <a:ext uri="{FF2B5EF4-FFF2-40B4-BE49-F238E27FC236}">
                  <a16:creationId xmlns:a16="http://schemas.microsoft.com/office/drawing/2014/main" id="{97CD4CCE-353D-B0F9-E458-5A8D52811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CD5FB6-C572-7B98-5B9F-D47FBDC8FBF6}"/>
                </a:ext>
              </a:extLst>
            </p:cNvPr>
            <p:cNvSpPr/>
            <p:nvPr/>
          </p:nvSpPr>
          <p:spPr bwMode="ltGray"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7ECB5A-E18D-812E-F0C2-F7FBBB880660}"/>
                </a:ext>
              </a:extLst>
            </p:cNvPr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6B3DF161-1DB0-69D2-6B3A-713942F2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2A595CA-8BD8-EDB5-FAEC-5278DA32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52244FC-2968-0469-5EC7-86161D2C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6538" y="4710113"/>
            <a:ext cx="1149350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DBC39-D18D-A14E-9022-A99D04ABEE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746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EAC670EA-7007-CD53-77AD-E9F84954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"/>
            <a:ext cx="9161463" cy="1676400"/>
            <a:chOff x="0" y="2895600"/>
            <a:chExt cx="9161969" cy="1677035"/>
          </a:xfrm>
        </p:grpSpPr>
        <p:pic>
          <p:nvPicPr>
            <p:cNvPr id="3" name="Picture 8" descr="HD-ShadowLong.png">
              <a:extLst>
                <a:ext uri="{FF2B5EF4-FFF2-40B4-BE49-F238E27FC236}">
                  <a16:creationId xmlns:a16="http://schemas.microsoft.com/office/drawing/2014/main" id="{14427229-CD26-2275-B295-7F653D230F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 descr="HD-ShadowShort.png">
              <a:extLst>
                <a:ext uri="{FF2B5EF4-FFF2-40B4-BE49-F238E27FC236}">
                  <a16:creationId xmlns:a16="http://schemas.microsoft.com/office/drawing/2014/main" id="{14AFC921-F4CA-62B3-81A1-B0597EA3B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29DC71-BD36-16AC-EB79-BD03495655F0}"/>
                </a:ext>
              </a:extLst>
            </p:cNvPr>
            <p:cNvSpPr/>
            <p:nvPr/>
          </p:nvSpPr>
          <p:spPr bwMode="ltGray"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0DA146-B9E8-7206-F7B0-7310A3F0F6BF}"/>
                </a:ext>
              </a:extLst>
            </p:cNvPr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7F62A65D-A48B-C9F5-036E-4B86DD87C30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84D9DA6-0BD4-8471-7E30-813C6C5A26B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B67242AE-D499-2179-DBF5-A61F1F6717C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DEAF7-9468-E241-B423-5B41E1038C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045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EE8DF9C5-4319-699D-3BD4-3883EDAC957A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"/>
            <a:ext cx="9161463" cy="1676400"/>
            <a:chOff x="0" y="2895600"/>
            <a:chExt cx="9161969" cy="1677035"/>
          </a:xfrm>
        </p:grpSpPr>
        <p:pic>
          <p:nvPicPr>
            <p:cNvPr id="3" name="Picture 8" descr="HD-ShadowLong.png">
              <a:extLst>
                <a:ext uri="{FF2B5EF4-FFF2-40B4-BE49-F238E27FC236}">
                  <a16:creationId xmlns:a16="http://schemas.microsoft.com/office/drawing/2014/main" id="{472FAEBB-D4C9-8692-C824-AD68730779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 descr="HD-ShadowShort.png">
              <a:extLst>
                <a:ext uri="{FF2B5EF4-FFF2-40B4-BE49-F238E27FC236}">
                  <a16:creationId xmlns:a16="http://schemas.microsoft.com/office/drawing/2014/main" id="{6B080D92-92CC-8AB8-C850-CD2E3ADA8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11709A-AC66-DE4D-680B-0304EEB59331}"/>
                </a:ext>
              </a:extLst>
            </p:cNvPr>
            <p:cNvSpPr/>
            <p:nvPr/>
          </p:nvSpPr>
          <p:spPr bwMode="ltGray"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D4B9F0-12E5-185E-3CBC-3C1E9A6E2525}"/>
                </a:ext>
              </a:extLst>
            </p:cNvPr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CB544AE0-6055-7904-7A6D-0D506372B8FA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B700615-5341-6B15-5FE2-E89C0FF4FCE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6ABDC02-DFF0-EDC5-DB07-94BF1788DDC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56135-259C-9D40-9E01-723753B94F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843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1693F6CF-B4D4-4CAC-9CC6-7A18DC5095A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"/>
            <a:ext cx="9161463" cy="1676400"/>
            <a:chOff x="0" y="2895600"/>
            <a:chExt cx="9161969" cy="1677035"/>
          </a:xfrm>
        </p:grpSpPr>
        <p:pic>
          <p:nvPicPr>
            <p:cNvPr id="5" name="Picture 8" descr="HD-ShadowLong.png">
              <a:extLst>
                <a:ext uri="{FF2B5EF4-FFF2-40B4-BE49-F238E27FC236}">
                  <a16:creationId xmlns:a16="http://schemas.microsoft.com/office/drawing/2014/main" id="{36597F70-63B3-CF77-0191-2CD4FF799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 descr="HD-ShadowShort.png">
              <a:extLst>
                <a:ext uri="{FF2B5EF4-FFF2-40B4-BE49-F238E27FC236}">
                  <a16:creationId xmlns:a16="http://schemas.microsoft.com/office/drawing/2014/main" id="{6258CE3A-01E7-A591-DD91-E9479EA9F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96D977-FD86-43D4-AA46-8FE079387507}"/>
                </a:ext>
              </a:extLst>
            </p:cNvPr>
            <p:cNvSpPr/>
            <p:nvPr/>
          </p:nvSpPr>
          <p:spPr bwMode="ltGray"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0729FA-613C-0DDC-D971-3B4035B08467}"/>
                </a:ext>
              </a:extLst>
            </p:cNvPr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06DDD87-22FA-79E9-3EE8-980CB4D6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8966953-8B9E-E397-CB5B-E68F41A6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E3C9D00-57A7-0287-35B5-B8E36D55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F2688-EF4D-5247-8B50-B93EFD4937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123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C0FFE433-159D-7769-E7EA-E1654F44F82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575175" y="2747963"/>
            <a:ext cx="6862763" cy="1366837"/>
            <a:chOff x="2281445" y="609600"/>
            <a:chExt cx="6862555" cy="13681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37974C-F8A9-9180-40FA-4E29F39BF07A}"/>
                </a:ext>
              </a:extLst>
            </p:cNvPr>
            <p:cNvSpPr/>
            <p:nvPr/>
          </p:nvSpPr>
          <p:spPr bwMode="ltGray">
            <a:xfrm>
              <a:off x="2281445" y="609600"/>
              <a:ext cx="5286215" cy="136819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F5EFA-4ED4-60E8-7249-C72B4C70556F}"/>
                </a:ext>
              </a:extLst>
            </p:cNvPr>
            <p:cNvSpPr/>
            <p:nvPr/>
          </p:nvSpPr>
          <p:spPr>
            <a:xfrm>
              <a:off x="7710530" y="609600"/>
              <a:ext cx="1433470" cy="1368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658A292-F41F-8B1B-F1CE-46E914BB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29200" y="593566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A61457-D716-A07E-D282-A73B87C0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588" y="5935663"/>
            <a:ext cx="45196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EA60B3-1E6C-28E0-9F31-E527B528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1088" y="5432425"/>
            <a:ext cx="1149350" cy="1273175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0BD5874C-757F-2747-A872-D5B9409429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2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DC17B1B1-D2FC-73D1-8622-AB73617E7F99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"/>
            <a:ext cx="9161463" cy="1676400"/>
            <a:chOff x="0" y="2895600"/>
            <a:chExt cx="9161969" cy="1677035"/>
          </a:xfrm>
        </p:grpSpPr>
        <p:pic>
          <p:nvPicPr>
            <p:cNvPr id="5" name="Picture 8" descr="HD-ShadowLong.png">
              <a:extLst>
                <a:ext uri="{FF2B5EF4-FFF2-40B4-BE49-F238E27FC236}">
                  <a16:creationId xmlns:a16="http://schemas.microsoft.com/office/drawing/2014/main" id="{DFBB1F51-655B-B9B0-CC53-1BE6EF04F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 descr="HD-ShadowShort.png">
              <a:extLst>
                <a:ext uri="{FF2B5EF4-FFF2-40B4-BE49-F238E27FC236}">
                  <a16:creationId xmlns:a16="http://schemas.microsoft.com/office/drawing/2014/main" id="{EE7D4949-5188-6314-2E49-1BA5EE05E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963FDB-0D73-561D-F014-2703FD9760CD}"/>
                </a:ext>
              </a:extLst>
            </p:cNvPr>
            <p:cNvSpPr/>
            <p:nvPr/>
          </p:nvSpPr>
          <p:spPr bwMode="ltGray"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8919AE-C404-79FA-251A-204CD3E69B22}"/>
                </a:ext>
              </a:extLst>
            </p:cNvPr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273A4B5-9327-160F-8141-97AE3DCB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A4F4E8D-098F-4C9F-C214-E285DA8B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2D74196-C4CA-52AC-3503-1CE1FA8F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4743F-98AC-B341-8F49-A50BC1876D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33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20A2220B-972A-3D49-735D-BFC33D529876}"/>
              </a:ext>
            </a:extLst>
          </p:cNvPr>
          <p:cNvGrpSpPr>
            <a:grpSpLocks/>
          </p:cNvGrpSpPr>
          <p:nvPr/>
        </p:nvGrpSpPr>
        <p:grpSpPr bwMode="auto">
          <a:xfrm>
            <a:off x="0" y="2728913"/>
            <a:ext cx="9161463" cy="1676400"/>
            <a:chOff x="0" y="2895600"/>
            <a:chExt cx="9161969" cy="1677035"/>
          </a:xfrm>
        </p:grpSpPr>
        <p:pic>
          <p:nvPicPr>
            <p:cNvPr id="5" name="Picture 8" descr="HD-ShadowLong.png">
              <a:extLst>
                <a:ext uri="{FF2B5EF4-FFF2-40B4-BE49-F238E27FC236}">
                  <a16:creationId xmlns:a16="http://schemas.microsoft.com/office/drawing/2014/main" id="{B4BCE578-6505-FF20-D7C2-958066B7A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 descr="HD-ShadowShort.png">
              <a:extLst>
                <a:ext uri="{FF2B5EF4-FFF2-40B4-BE49-F238E27FC236}">
                  <a16:creationId xmlns:a16="http://schemas.microsoft.com/office/drawing/2014/main" id="{DB0FC633-2108-36A0-E2F9-2CF597603C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C60610-93C6-AF17-AED6-A804214CCAF9}"/>
                </a:ext>
              </a:extLst>
            </p:cNvPr>
            <p:cNvSpPr/>
            <p:nvPr/>
          </p:nvSpPr>
          <p:spPr bwMode="ltGray"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C27E3D-E7BE-234E-7133-797CA0F91796}"/>
                </a:ext>
              </a:extLst>
            </p:cNvPr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B7726EE-C43E-E2AF-D9E9-5D71CDE9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65750" y="5935663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098DDA4-26E1-0122-D877-5E4271CC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566D956-017B-D4B5-D793-7190DF16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6538" y="2870200"/>
            <a:ext cx="1149350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6C7AE-FF50-CC4D-BDA8-087DD55C49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50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3C7491CD-112F-0BEB-3DAE-5F21E44DDDDA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"/>
            <a:ext cx="9161463" cy="1676400"/>
            <a:chOff x="0" y="2895600"/>
            <a:chExt cx="9161969" cy="1677035"/>
          </a:xfrm>
        </p:grpSpPr>
        <p:pic>
          <p:nvPicPr>
            <p:cNvPr id="6" name="Picture 8" descr="HD-ShadowLong.png">
              <a:extLst>
                <a:ext uri="{FF2B5EF4-FFF2-40B4-BE49-F238E27FC236}">
                  <a16:creationId xmlns:a16="http://schemas.microsoft.com/office/drawing/2014/main" id="{40BB6BF2-05F6-89FB-05AC-EB9CB9336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HD-ShadowShort.png">
              <a:extLst>
                <a:ext uri="{FF2B5EF4-FFF2-40B4-BE49-F238E27FC236}">
                  <a16:creationId xmlns:a16="http://schemas.microsoft.com/office/drawing/2014/main" id="{53A3CA1E-1A95-EA8D-35D0-66548F5B29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41999C-10E8-D2A5-C24F-93E4249C48BE}"/>
                </a:ext>
              </a:extLst>
            </p:cNvPr>
            <p:cNvSpPr/>
            <p:nvPr/>
          </p:nvSpPr>
          <p:spPr bwMode="ltGray"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DFE047-F537-42AC-9941-CCF8C91286FC}"/>
                </a:ext>
              </a:extLst>
            </p:cNvPr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6408AB44-B0B4-ACD5-8704-81D3BE8A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9EE9E854-4712-11F8-0B4C-562425CE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97058E4A-5984-F353-6748-0DD9ADFD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96A4C-A7D7-E941-AFCA-89471A7A70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73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>
            <a:extLst>
              <a:ext uri="{FF2B5EF4-FFF2-40B4-BE49-F238E27FC236}">
                <a16:creationId xmlns:a16="http://schemas.microsoft.com/office/drawing/2014/main" id="{7F95326B-1253-1CD9-9C3F-7A8749EA80BE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"/>
            <a:ext cx="9161463" cy="1676400"/>
            <a:chOff x="0" y="2895600"/>
            <a:chExt cx="9161969" cy="1677035"/>
          </a:xfrm>
        </p:grpSpPr>
        <p:pic>
          <p:nvPicPr>
            <p:cNvPr id="8" name="Picture 8" descr="HD-ShadowLong.png">
              <a:extLst>
                <a:ext uri="{FF2B5EF4-FFF2-40B4-BE49-F238E27FC236}">
                  <a16:creationId xmlns:a16="http://schemas.microsoft.com/office/drawing/2014/main" id="{FDFD4934-1953-E2CE-47EB-E4EF42B35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9" descr="HD-ShadowShort.png">
              <a:extLst>
                <a:ext uri="{FF2B5EF4-FFF2-40B4-BE49-F238E27FC236}">
                  <a16:creationId xmlns:a16="http://schemas.microsoft.com/office/drawing/2014/main" id="{76B3FAF4-8BA0-B449-0082-977695F57F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459D6-8A7A-E637-EC6F-11A0C7707814}"/>
                </a:ext>
              </a:extLst>
            </p:cNvPr>
            <p:cNvSpPr/>
            <p:nvPr/>
          </p:nvSpPr>
          <p:spPr bwMode="ltGray"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9E2051-7A3C-3E05-E453-BC7EE044537D}"/>
                </a:ext>
              </a:extLst>
            </p:cNvPr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8D8A151F-BC11-8405-938E-99DBE7D6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268386DB-4CE8-9542-F30A-86DF94D9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F0789826-95A9-2359-009B-4E34F3ED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DB66D-DD23-B045-9FF0-2DD9D21C6D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0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6D626D24-0FED-5665-389A-437FFBCDB889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"/>
            <a:ext cx="9161463" cy="1676400"/>
            <a:chOff x="0" y="2895600"/>
            <a:chExt cx="9161969" cy="1677035"/>
          </a:xfrm>
        </p:grpSpPr>
        <p:pic>
          <p:nvPicPr>
            <p:cNvPr id="4" name="Picture 8" descr="HD-ShadowLong.png">
              <a:extLst>
                <a:ext uri="{FF2B5EF4-FFF2-40B4-BE49-F238E27FC236}">
                  <a16:creationId xmlns:a16="http://schemas.microsoft.com/office/drawing/2014/main" id="{2977CB00-3F32-80AE-FB5A-4463494BF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9" descr="HD-ShadowShort.png">
              <a:extLst>
                <a:ext uri="{FF2B5EF4-FFF2-40B4-BE49-F238E27FC236}">
                  <a16:creationId xmlns:a16="http://schemas.microsoft.com/office/drawing/2014/main" id="{33DB5D14-BEEF-AFB8-C8B9-73E346169D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974C67-9257-DCC2-D4C1-24B40BAE1EFF}"/>
                </a:ext>
              </a:extLst>
            </p:cNvPr>
            <p:cNvSpPr/>
            <p:nvPr/>
          </p:nvSpPr>
          <p:spPr bwMode="ltGray"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71E846-ECBD-8628-9F1F-683EDEBA4604}"/>
                </a:ext>
              </a:extLst>
            </p:cNvPr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864B758B-3585-CB41-F39D-BB63D244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1186259-EA50-F5F4-5E68-CF00DEC0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5C86AB3-2E42-42BB-CA7F-D684F3F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D5C55-2E9E-C343-A46A-E99558A0D3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82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HD-ShadowShort.png">
            <a:extLst>
              <a:ext uri="{FF2B5EF4-FFF2-40B4-BE49-F238E27FC236}">
                <a16:creationId xmlns:a16="http://schemas.microsoft.com/office/drawing/2014/main" id="{A76B4972-9CB7-3CE9-85F0-1C9229127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>
            <a:fillRect/>
          </a:stretch>
        </p:blipFill>
        <p:spPr bwMode="auto">
          <a:xfrm>
            <a:off x="7716838" y="1973263"/>
            <a:ext cx="144462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DD2AA4-34A9-4EC1-EA4E-0557432DA828}"/>
              </a:ext>
            </a:extLst>
          </p:cNvPr>
          <p:cNvSpPr/>
          <p:nvPr/>
        </p:nvSpPr>
        <p:spPr>
          <a:xfrm>
            <a:off x="7710488" y="609600"/>
            <a:ext cx="1433512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62375172-35CD-1E17-06EB-0E2A014A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CCFF876-161B-9644-A366-725BAADF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A5FD24A-328A-1F88-C774-2EC49CEE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C6312-C88D-8541-B459-6720D0AE5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71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6959E24F-1E08-652A-AD64-C3BB1B5FCFC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"/>
            <a:ext cx="9161463" cy="1676400"/>
            <a:chOff x="0" y="2895600"/>
            <a:chExt cx="9161969" cy="1677035"/>
          </a:xfrm>
        </p:grpSpPr>
        <p:pic>
          <p:nvPicPr>
            <p:cNvPr id="6" name="Picture 8" descr="HD-ShadowLong.png">
              <a:extLst>
                <a:ext uri="{FF2B5EF4-FFF2-40B4-BE49-F238E27FC236}">
                  <a16:creationId xmlns:a16="http://schemas.microsoft.com/office/drawing/2014/main" id="{FA460D58-4BCB-7FCD-810A-F1D65BE746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HD-ShadowShort.png">
              <a:extLst>
                <a:ext uri="{FF2B5EF4-FFF2-40B4-BE49-F238E27FC236}">
                  <a16:creationId xmlns:a16="http://schemas.microsoft.com/office/drawing/2014/main" id="{7FEB845C-A238-9D46-C3E7-9AE5FBE50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9B1218-BEBE-A5B8-D797-2A4E6EC7FF0B}"/>
                </a:ext>
              </a:extLst>
            </p:cNvPr>
            <p:cNvSpPr/>
            <p:nvPr/>
          </p:nvSpPr>
          <p:spPr bwMode="ltGray"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584F87-2CEE-E63A-6738-6B174ECE191B}"/>
                </a:ext>
              </a:extLst>
            </p:cNvPr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D6B01E13-38C2-03D3-5868-4CFE1438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450E449-9192-35CB-5AC7-A3EB1343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4FB6B761-87EA-45BF-FEBF-3C857D32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745AA-AD62-6749-A59B-5EFBA2239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82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E8CCF52F-4E7C-FE68-AB08-EBB43C0CD2AD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"/>
            <a:ext cx="9161463" cy="1676400"/>
            <a:chOff x="0" y="2895600"/>
            <a:chExt cx="9161969" cy="1677035"/>
          </a:xfrm>
        </p:grpSpPr>
        <p:pic>
          <p:nvPicPr>
            <p:cNvPr id="6" name="Picture 8" descr="HD-ShadowLong.png">
              <a:extLst>
                <a:ext uri="{FF2B5EF4-FFF2-40B4-BE49-F238E27FC236}">
                  <a16:creationId xmlns:a16="http://schemas.microsoft.com/office/drawing/2014/main" id="{D4567A44-53A8-B44C-DA63-B32AC9D0B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>
              <a:fillRect/>
            </a:stretch>
          </p:blipFill>
          <p:spPr bwMode="auto">
            <a:xfrm>
              <a:off x="0" y="4251471"/>
              <a:ext cx="7644384" cy="32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HD-ShadowShort.png">
              <a:extLst>
                <a:ext uri="{FF2B5EF4-FFF2-40B4-BE49-F238E27FC236}">
                  <a16:creationId xmlns:a16="http://schemas.microsoft.com/office/drawing/2014/main" id="{1703CEBC-21A4-A70F-FC8B-E5D7B42FE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>
              <a:fillRect/>
            </a:stretch>
          </p:blipFill>
          <p:spPr bwMode="auto">
            <a:xfrm>
              <a:off x="7717217" y="4259262"/>
              <a:ext cx="1444752" cy="1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02006-D05D-A016-EAEA-D4737211A796}"/>
                </a:ext>
              </a:extLst>
            </p:cNvPr>
            <p:cNvSpPr/>
            <p:nvPr/>
          </p:nvSpPr>
          <p:spPr bwMode="ltGray">
            <a:xfrm>
              <a:off x="0" y="2895600"/>
              <a:ext cx="7566443" cy="136894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9EB17B-476A-6803-672D-A710BEE14194}"/>
                </a:ext>
              </a:extLst>
            </p:cNvPr>
            <p:cNvSpPr/>
            <p:nvPr/>
          </p:nvSpPr>
          <p:spPr>
            <a:xfrm>
              <a:off x="7710914" y="2895600"/>
              <a:ext cx="1433591" cy="136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6F3D00D2-7FC7-E7B8-EA78-393E631B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644B33D-9554-0128-7429-C06B9732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D43C586-8407-F1D8-4404-17E4B546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B944C-0797-E74A-9F62-5E22076292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38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78925"/>
            </a:gs>
            <a:gs pos="50000">
              <a:srgbClr val="D54209"/>
            </a:gs>
            <a:gs pos="100000">
              <a:srgbClr val="8D0000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C:\Users\James\Desktop\msft\Berlin\build Assets\hashOverlaySD-FullResolve.png">
            <a:extLst>
              <a:ext uri="{FF2B5EF4-FFF2-40B4-BE49-F238E27FC236}">
                <a16:creationId xmlns:a16="http://schemas.microsoft.com/office/drawing/2014/main" id="{A7F39E93-60CF-864E-F0FF-DCBF55C0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20330A8C-D1B3-E6C0-A42D-EA2E5E2AB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1813" y="752475"/>
            <a:ext cx="68961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A9166B4B-CD80-6613-E372-EF8E7E247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2336800"/>
            <a:ext cx="68881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ADD7-C954-4743-E576-27B192295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67338" y="593566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C0A6-27AE-581C-2D9C-F6A57FEB3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400" y="5935663"/>
            <a:ext cx="4833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60E42-7629-7146-E7B8-E9B0D3B1A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48600" y="752475"/>
            <a:ext cx="1157288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05E73F-8F87-CC47-BF77-BA52B417EB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TextBox 2">
            <a:extLst>
              <a:ext uri="{FF2B5EF4-FFF2-40B4-BE49-F238E27FC236}">
                <a16:creationId xmlns:a16="http://schemas.microsoft.com/office/drawing/2014/main" id="{0F8DA0F1-C61E-3696-7A52-2BA99A0986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75138" y="6735763"/>
            <a:ext cx="6159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USE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70302020209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70302020209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70302020209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70302020209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70302020209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70302020209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70302020209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70302020209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%E5%9E%8B" TargetMode="External"/><Relationship Id="rId2" Type="http://schemas.openxmlformats.org/officeDocument/2006/relationships/hyperlink" Target="http://www.butunclebob.com/ArticleS.UncleBob.TheBowlingGameK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rtial_arts" TargetMode="External"/><Relationship Id="rId5" Type="http://schemas.openxmlformats.org/officeDocument/2006/relationships/hyperlink" Target="https://en.wikipedia.org/wiki/Choreograph" TargetMode="External"/><Relationship Id="rId4" Type="http://schemas.openxmlformats.org/officeDocument/2006/relationships/hyperlink" Target="https://en.wiktionary.org/wiki/%E5%BD%A2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>
            <a:extLst>
              <a:ext uri="{FF2B5EF4-FFF2-40B4-BE49-F238E27FC236}">
                <a16:creationId xmlns:a16="http://schemas.microsoft.com/office/drawing/2014/main" id="{68531B8C-CDB4-45B5-3814-23A9601E77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1000" y="4800600"/>
            <a:ext cx="6400800" cy="1752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Dan Neumann, PhD. </a:t>
            </a:r>
            <a:br>
              <a:rPr lang="en-US" altLang="en-US" dirty="0"/>
            </a:br>
            <a:r>
              <a:rPr lang="en-US" altLang="en-US" dirty="0"/>
              <a:t>Staff Instructor, OMOW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E8CC9-FB92-8B6A-38EB-87FF78E51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971800"/>
            <a:ext cx="6069268" cy="753979"/>
          </a:xfrm>
        </p:spPr>
        <p:txBody>
          <a:bodyPr/>
          <a:lstStyle/>
          <a:p>
            <a:pPr algn="l"/>
            <a:r>
              <a:rPr lang="en-US" sz="4000" dirty="0"/>
              <a:t>The Bowling Game Kata</a:t>
            </a:r>
          </a:p>
        </p:txBody>
      </p:sp>
    </p:spTree>
    <p:extLst>
      <p:ext uri="{BB962C8B-B14F-4D97-AF65-F5344CB8AC3E}">
        <p14:creationId xmlns:p14="http://schemas.microsoft.com/office/powerpoint/2010/main" val="193455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0F64EDB-A48B-A0BA-B208-06FC5D6F6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quick design session</a:t>
            </a:r>
          </a:p>
        </p:txBody>
      </p:sp>
      <p:graphicFrame>
        <p:nvGraphicFramePr>
          <p:cNvPr id="34818" name="Object 3">
            <a:extLst>
              <a:ext uri="{FF2B5EF4-FFF2-40B4-BE49-F238E27FC236}">
                <a16:creationId xmlns:a16="http://schemas.microsoft.com/office/drawing/2014/main" id="{ED034BD7-787A-7E63-B877-7925E991E55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81000" y="1857375"/>
          <a:ext cx="5851525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4777700" imgH="13411200" progId="Visio.Drawing.5">
                  <p:embed/>
                </p:oleObj>
              </mc:Choice>
              <mc:Fallback>
                <p:oleObj name="VISIO" r:id="rId3" imgW="24777700" imgH="13411200" progId="Visio.Drawing.5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57375"/>
                        <a:ext cx="5851525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4">
            <a:extLst>
              <a:ext uri="{FF2B5EF4-FFF2-40B4-BE49-F238E27FC236}">
                <a16:creationId xmlns:a16="http://schemas.microsoft.com/office/drawing/2014/main" id="{4646D74F-44BD-5A79-4C5C-F9E793693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819400"/>
            <a:ext cx="254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 game has 10 frames.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A3360D71-470F-5CC9-5AA4-1C9813767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quick design session</a:t>
            </a:r>
          </a:p>
        </p:txBody>
      </p:sp>
      <p:graphicFrame>
        <p:nvGraphicFramePr>
          <p:cNvPr id="36866" name="Object 3">
            <a:extLst>
              <a:ext uri="{FF2B5EF4-FFF2-40B4-BE49-F238E27FC236}">
                <a16:creationId xmlns:a16="http://schemas.microsoft.com/office/drawing/2014/main" id="{194515A2-9102-97D6-151C-B75CA79D2F0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19113" y="2052638"/>
          <a:ext cx="5851525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4777700" imgH="13411200" progId="Visio.Drawing.5">
                  <p:embed/>
                </p:oleObj>
              </mc:Choice>
              <mc:Fallback>
                <p:oleObj name="VISIO" r:id="rId3" imgW="24777700" imgH="13411200" progId="Visio.Drawing.5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2052638"/>
                        <a:ext cx="5851525" cy="316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4">
            <a:extLst>
              <a:ext uri="{FF2B5EF4-FFF2-40B4-BE49-F238E27FC236}">
                <a16:creationId xmlns:a16="http://schemas.microsoft.com/office/drawing/2014/main" id="{CD157759-C190-81F1-1C68-7D96036FD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038600"/>
            <a:ext cx="283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 frame has 1 or two rolls.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8B265E67-5003-3B98-1D0F-C80B0A94A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quick design session</a:t>
            </a:r>
          </a:p>
        </p:txBody>
      </p:sp>
      <p:graphicFrame>
        <p:nvGraphicFramePr>
          <p:cNvPr id="38914" name="Object 3">
            <a:extLst>
              <a:ext uri="{FF2B5EF4-FFF2-40B4-BE49-F238E27FC236}">
                <a16:creationId xmlns:a16="http://schemas.microsoft.com/office/drawing/2014/main" id="{5EB557D3-BD9D-E4A2-F087-E3B92D2571A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31813" y="1812925"/>
          <a:ext cx="5851525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4777700" imgH="13411200" progId="Visio.Drawing.5">
                  <p:embed/>
                </p:oleObj>
              </mc:Choice>
              <mc:Fallback>
                <p:oleObj name="VISIO" r:id="rId3" imgW="24777700" imgH="13411200" progId="Visio.Drawing.5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812925"/>
                        <a:ext cx="5851525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Text Box 4">
            <a:extLst>
              <a:ext uri="{FF2B5EF4-FFF2-40B4-BE49-F238E27FC236}">
                <a16:creationId xmlns:a16="http://schemas.microsoft.com/office/drawing/2014/main" id="{8089C95C-7DD0-F834-D378-E5C8A92B3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033963"/>
            <a:ext cx="404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 tenth frame has two or three rolls.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It is different from all the other frames.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0D2D3FFF-98C9-E4E5-9976-1E8BDD8C7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quick design session</a:t>
            </a:r>
          </a:p>
        </p:txBody>
      </p:sp>
      <p:graphicFrame>
        <p:nvGraphicFramePr>
          <p:cNvPr id="40962" name="Object 3">
            <a:extLst>
              <a:ext uri="{FF2B5EF4-FFF2-40B4-BE49-F238E27FC236}">
                <a16:creationId xmlns:a16="http://schemas.microsoft.com/office/drawing/2014/main" id="{29EC4FCA-9362-56F1-80DD-3CB723FF4D2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31813" y="1524000"/>
          <a:ext cx="5851525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4777700" imgH="13411200" progId="Visio.Drawing.5">
                  <p:embed/>
                </p:oleObj>
              </mc:Choice>
              <mc:Fallback>
                <p:oleObj name="VISIO" r:id="rId3" imgW="24777700" imgH="13411200" progId="Visio.Drawing.5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524000"/>
                        <a:ext cx="5851525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Text Box 4">
            <a:extLst>
              <a:ext uri="{FF2B5EF4-FFF2-40B4-BE49-F238E27FC236}">
                <a16:creationId xmlns:a16="http://schemas.microsoft.com/office/drawing/2014/main" id="{2C6C421F-5B9A-DA1D-D048-79CF1235E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4867275"/>
            <a:ext cx="2622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 score function must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iterate through all the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frames, and calculate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all their scores.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6AA5B473-D55E-1369-86B1-C8E4342F1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quick design session</a:t>
            </a:r>
          </a:p>
        </p:txBody>
      </p:sp>
      <p:graphicFrame>
        <p:nvGraphicFramePr>
          <p:cNvPr id="43010" name="Object 3">
            <a:extLst>
              <a:ext uri="{FF2B5EF4-FFF2-40B4-BE49-F238E27FC236}">
                <a16:creationId xmlns:a16="http://schemas.microsoft.com/office/drawing/2014/main" id="{87053F06-67B7-6785-1F95-D1DF7FBA00F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62000" y="2174875"/>
          <a:ext cx="5851525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4777700" imgH="13411200" progId="Visio.Drawing.5">
                  <p:embed/>
                </p:oleObj>
              </mc:Choice>
              <mc:Fallback>
                <p:oleObj name="VISIO" r:id="rId3" imgW="24777700" imgH="13411200" progId="Visio.Drawing.5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74875"/>
                        <a:ext cx="5851525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Text Box 4">
            <a:extLst>
              <a:ext uri="{FF2B5EF4-FFF2-40B4-BE49-F238E27FC236}">
                <a16:creationId xmlns:a16="http://schemas.microsoft.com/office/drawing/2014/main" id="{059DD439-48D4-2B91-64C9-9AE52E06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64175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 score for a spare or a strike depends on the frame’s successor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5F3CCBBB-784B-8FC2-2349-B5FA88A04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Begin.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20BDF146-291F-A6B2-1B3F-B72CFBAC14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2209800"/>
            <a:ext cx="8229600" cy="1828800"/>
          </a:xfrm>
        </p:spPr>
        <p:txBody>
          <a:bodyPr/>
          <a:lstStyle/>
          <a:p>
            <a:pPr eaLnBrk="1" hangingPunct="1"/>
            <a:r>
              <a:rPr lang="en-US" altLang="en-US"/>
              <a:t>Create a project named BowlingGame</a:t>
            </a:r>
          </a:p>
          <a:p>
            <a:pPr eaLnBrk="1" hangingPunct="1"/>
            <a:r>
              <a:rPr lang="en-US" altLang="en-US"/>
              <a:t>Create a unit test named BowlingGameTest</a:t>
            </a: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74E30858-986D-2080-292B-E752C26B3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3906838"/>
            <a:ext cx="6707187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0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import org.junit.jupiter.api.Test;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import static org.junit.jupiter.api.Assertions.</a:t>
            </a:r>
            <a:r>
              <a:rPr lang="en-US" altLang="en-US" sz="1200" i="1">
                <a:latin typeface="Courier New" panose="02070309020205020404" pitchFamily="49" charset="0"/>
              </a:rPr>
              <a:t>assertNotNull</a:t>
            </a:r>
            <a:r>
              <a:rPr lang="en-US" altLang="en-US" sz="1200">
                <a:latin typeface="Courier New" panose="02070309020205020404" pitchFamily="49" charset="0"/>
              </a:rPr>
              <a:t>;</a:t>
            </a:r>
            <a:br>
              <a:rPr lang="en-US" altLang="en-US" sz="1200">
                <a:latin typeface="Courier New" panose="02070309020205020404" pitchFamily="49" charset="0"/>
              </a:rPr>
            </a:b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public class BowlingGameTest {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ED6A3997-C524-101D-42AB-0B9A471C7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zeroth test Kata</a:t>
            </a:r>
          </a:p>
        </p:txBody>
      </p:sp>
      <p:sp>
        <p:nvSpPr>
          <p:cNvPr id="47106" name="Text Box 4">
            <a:extLst>
              <a:ext uri="{FF2B5EF4-FFF2-40B4-BE49-F238E27FC236}">
                <a16:creationId xmlns:a16="http://schemas.microsoft.com/office/drawing/2014/main" id="{64CF8BCA-52C8-0522-059F-2FFDE7A6C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7663"/>
            <a:ext cx="40386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public class BowlingGameTest {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@Test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public void testNewGame() {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    Game g = new Game();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    </a:t>
            </a:r>
            <a:r>
              <a:rPr lang="en-US" altLang="en-US" sz="1200" i="1">
                <a:latin typeface="Courier New" panose="02070309020205020404" pitchFamily="49" charset="0"/>
              </a:rPr>
              <a:t>assertNotNull</a:t>
            </a:r>
            <a:r>
              <a:rPr lang="en-US" altLang="en-US" sz="1200">
                <a:latin typeface="Courier New" panose="02070309020205020404" pitchFamily="49" charset="0"/>
              </a:rPr>
              <a:t>(g);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}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7107" name="Line 6">
            <a:extLst>
              <a:ext uri="{FF2B5EF4-FFF2-40B4-BE49-F238E27FC236}">
                <a16:creationId xmlns:a16="http://schemas.microsoft.com/office/drawing/2014/main" id="{CCA2EB0F-DCF2-D7C3-E926-11F53A4B7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197100"/>
            <a:ext cx="0" cy="427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Text Box 7">
            <a:extLst>
              <a:ext uri="{FF2B5EF4-FFF2-40B4-BE49-F238E27FC236}">
                <a16:creationId xmlns:a16="http://schemas.microsoft.com/office/drawing/2014/main" id="{4A3D4F68-0002-9575-3577-4F1787261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000">
              <a:latin typeface="Courier New" panose="02070309020205020404" pitchFamily="49" charset="0"/>
            </a:endParaRPr>
          </a:p>
        </p:txBody>
      </p:sp>
      <p:sp>
        <p:nvSpPr>
          <p:cNvPr id="47109" name="TextBox 1">
            <a:extLst>
              <a:ext uri="{FF2B5EF4-FFF2-40B4-BE49-F238E27FC236}">
                <a16:creationId xmlns:a16="http://schemas.microsoft.com/office/drawing/2014/main" id="{E646DA34-7D17-003A-F687-BED520A30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47110" name="TextBox 6">
            <a:extLst>
              <a:ext uri="{FF2B5EF4-FFF2-40B4-BE49-F238E27FC236}">
                <a16:creationId xmlns:a16="http://schemas.microsoft.com/office/drawing/2014/main" id="{7E6AE24C-A43A-496D-D38C-8970D50C2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1971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28DD0BBC-4244-3C41-1CC1-5DABF797A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zeroth test Kata</a:t>
            </a:r>
          </a:p>
        </p:txBody>
      </p:sp>
      <p:sp>
        <p:nvSpPr>
          <p:cNvPr id="49154" name="Text Box 4">
            <a:extLst>
              <a:ext uri="{FF2B5EF4-FFF2-40B4-BE49-F238E27FC236}">
                <a16:creationId xmlns:a16="http://schemas.microsoft.com/office/drawing/2014/main" id="{671F6CDE-88A6-13CF-72DC-2146DD517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7663"/>
            <a:ext cx="4038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public class BowlingGameTest {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@Test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public void testNewGame() {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    Game g = new Game();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    </a:t>
            </a:r>
            <a:r>
              <a:rPr lang="en-US" altLang="en-US" sz="1200" i="1">
                <a:latin typeface="Courier New" panose="02070309020205020404" pitchFamily="49" charset="0"/>
              </a:rPr>
              <a:t>assertNotNull</a:t>
            </a:r>
            <a:r>
              <a:rPr lang="en-US" altLang="en-US" sz="1200">
                <a:latin typeface="Courier New" panose="02070309020205020404" pitchFamily="49" charset="0"/>
              </a:rPr>
              <a:t>(g);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}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9155" name="Line 6">
            <a:extLst>
              <a:ext uri="{FF2B5EF4-FFF2-40B4-BE49-F238E27FC236}">
                <a16:creationId xmlns:a16="http://schemas.microsoft.com/office/drawing/2014/main" id="{B63DF622-8AC0-5CD9-4EF2-36B27E124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197100"/>
            <a:ext cx="0" cy="427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Text Box 7">
            <a:extLst>
              <a:ext uri="{FF2B5EF4-FFF2-40B4-BE49-F238E27FC236}">
                <a16:creationId xmlns:a16="http://schemas.microsoft.com/office/drawing/2014/main" id="{946653E1-C954-1213-CDD2-295EA2198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000">
              <a:latin typeface="Courier New" panose="02070309020205020404" pitchFamily="49" charset="0"/>
            </a:endParaRPr>
          </a:p>
        </p:txBody>
      </p:sp>
      <p:sp>
        <p:nvSpPr>
          <p:cNvPr id="49157" name="TextBox 1">
            <a:extLst>
              <a:ext uri="{FF2B5EF4-FFF2-40B4-BE49-F238E27FC236}">
                <a16:creationId xmlns:a16="http://schemas.microsoft.com/office/drawing/2014/main" id="{A012A41E-9EF7-328E-C000-06956F82D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49158" name="TextBox 6">
            <a:extLst>
              <a:ext uri="{FF2B5EF4-FFF2-40B4-BE49-F238E27FC236}">
                <a16:creationId xmlns:a16="http://schemas.microsoft.com/office/drawing/2014/main" id="{51F4974A-3C21-C5E0-A74F-CDB0981AB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1971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  <p:sp>
        <p:nvSpPr>
          <p:cNvPr id="49159" name="TextBox 7">
            <a:extLst>
              <a:ext uri="{FF2B5EF4-FFF2-40B4-BE49-F238E27FC236}">
                <a16:creationId xmlns:a16="http://schemas.microsoft.com/office/drawing/2014/main" id="{F5B9A6D3-BFCA-67F3-6405-E386C5201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551488"/>
            <a:ext cx="495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This will fail to run.  Why?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E1D675F2-1DF4-E035-7CF9-559BCC05F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Lesson Point 0.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55673C71-6DA8-42AD-7C15-0B431B10E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2438400"/>
            <a:ext cx="8229600" cy="1828800"/>
          </a:xfrm>
        </p:spPr>
        <p:txBody>
          <a:bodyPr/>
          <a:lstStyle/>
          <a:p>
            <a:pPr eaLnBrk="1" hangingPunct="1"/>
            <a:r>
              <a:rPr lang="en-US" altLang="en-US"/>
              <a:t>Always create the test cases first</a:t>
            </a:r>
          </a:p>
          <a:p>
            <a:pPr eaLnBrk="1" hangingPunct="1"/>
            <a:r>
              <a:rPr lang="en-US" altLang="en-US"/>
              <a:t>First test will always fail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5DBBE1BB-815A-81D1-2AA5-D7E583CC4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first test Kata</a:t>
            </a:r>
          </a:p>
        </p:txBody>
      </p:sp>
      <p:sp>
        <p:nvSpPr>
          <p:cNvPr id="53250" name="Text Box 3">
            <a:extLst>
              <a:ext uri="{FF2B5EF4-FFF2-40B4-BE49-F238E27FC236}">
                <a16:creationId xmlns:a16="http://schemas.microsoft.com/office/drawing/2014/main" id="{6A9E3155-F797-4541-C06B-267D40E81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0"/>
            <a:ext cx="42672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public class BowlingGameTest {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@Test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public void testNewGame() {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    Game g = new Game();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    </a:t>
            </a:r>
            <a:r>
              <a:rPr lang="en-US" altLang="en-US" sz="1200" i="1">
                <a:latin typeface="Courier New" panose="02070309020205020404" pitchFamily="49" charset="0"/>
              </a:rPr>
              <a:t>assertNotNull</a:t>
            </a:r>
            <a:r>
              <a:rPr lang="en-US" altLang="en-US" sz="1200">
                <a:latin typeface="Courier New" panose="02070309020205020404" pitchFamily="49" charset="0"/>
              </a:rPr>
              <a:t>(g);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}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3251" name="Line 4">
            <a:extLst>
              <a:ext uri="{FF2B5EF4-FFF2-40B4-BE49-F238E27FC236}">
                <a16:creationId xmlns:a16="http://schemas.microsoft.com/office/drawing/2014/main" id="{8AFFFAD9-D9AC-083A-67CF-50F3CF74E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197100"/>
            <a:ext cx="0" cy="427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Text Box 5">
            <a:extLst>
              <a:ext uri="{FF2B5EF4-FFF2-40B4-BE49-F238E27FC236}">
                <a16:creationId xmlns:a16="http://schemas.microsoft.com/office/drawing/2014/main" id="{9F3ECB01-BB16-2672-804C-1FE724C04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197225"/>
            <a:ext cx="4038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3253" name="TextBox 5">
            <a:extLst>
              <a:ext uri="{FF2B5EF4-FFF2-40B4-BE49-F238E27FC236}">
                <a16:creationId xmlns:a16="http://schemas.microsoft.com/office/drawing/2014/main" id="{FB546A9B-3283-78CC-1AD5-50FE4FA5B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53254" name="TextBox 6">
            <a:extLst>
              <a:ext uri="{FF2B5EF4-FFF2-40B4-BE49-F238E27FC236}">
                <a16:creationId xmlns:a16="http://schemas.microsoft.com/office/drawing/2014/main" id="{DF6C0B13-72BE-B838-B819-F6D65E845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1971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CD550A79-D420-7243-B412-1E9CA6DD3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this lesson?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53B5-4AC2-A085-4333-88793A98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Bowling Score Kata</a:t>
            </a:r>
          </a:p>
          <a:p>
            <a:pPr>
              <a:defRPr/>
            </a:pPr>
            <a:r>
              <a:rPr lang="en-US" dirty="0">
                <a:hlinkClick r:id="rId2"/>
              </a:rPr>
              <a:t>http://www.butunclebob.com/ArticleS.UncleBob.TheBowlingGameKata</a:t>
            </a:r>
            <a:endParaRPr lang="en-US" dirty="0"/>
          </a:p>
          <a:p>
            <a:pPr>
              <a:defRPr/>
            </a:pPr>
            <a:r>
              <a:rPr lang="en-US" b="1" i="1" dirty="0">
                <a:effectLst/>
                <a:latin typeface="Arial" panose="020B0604020202020204" pitchFamily="34" charset="0"/>
              </a:rPr>
              <a:t>Kata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is a Japanese word (</a:t>
            </a:r>
            <a:r>
              <a:rPr lang="ja-JP" altLang="en-US" b="0" i="0" u="none" strike="noStrike">
                <a:effectLst/>
                <a:latin typeface="Arial" panose="020B0604020202020204" pitchFamily="34" charset="0"/>
                <a:hlinkClick r:id="rId3" tooltip="wikt:型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型</a:t>
            </a:r>
            <a:r>
              <a:rPr lang="ja-JP" altLang="en-US" b="0" i="0"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effectLst/>
                <a:latin typeface="Arial" panose="020B0604020202020204" pitchFamily="34" charset="0"/>
              </a:rPr>
              <a:t>or </a:t>
            </a:r>
            <a:r>
              <a:rPr lang="ja-JP" altLang="en-US" b="0" i="0" u="none" strike="noStrike">
                <a:effectLst/>
                <a:latin typeface="Arial" panose="020B0604020202020204" pitchFamily="34" charset="0"/>
                <a:hlinkClick r:id="rId4" tooltip="wikt:形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形</a:t>
            </a:r>
            <a:r>
              <a:rPr lang="en-US" altLang="ja-JP" b="0" i="0" dirty="0">
                <a:effectLst/>
                <a:latin typeface="Arial" panose="020B0604020202020204" pitchFamily="34" charset="0"/>
              </a:rPr>
              <a:t>) </a:t>
            </a:r>
            <a:r>
              <a:rPr lang="en-US" b="0" i="0" dirty="0">
                <a:effectLst/>
                <a:latin typeface="Arial" panose="020B0604020202020204" pitchFamily="34" charset="0"/>
              </a:rPr>
              <a:t>meaning "form". It refers to a detailed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Choreograp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choreographed</a:t>
            </a:r>
            <a:r>
              <a:rPr lang="en-US" b="0" i="0" dirty="0">
                <a:effectLst/>
                <a:latin typeface="Arial" panose="020B0604020202020204" pitchFamily="34" charset="0"/>
              </a:rPr>
              <a:t> pattern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Martial art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martial arts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movements made to be practiced alone. It can also be reviewed within groups and in unison when training.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02D7B95A-0631-9F6F-901F-C3BECC618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first test Kata</a:t>
            </a:r>
          </a:p>
        </p:txBody>
      </p:sp>
      <p:sp>
        <p:nvSpPr>
          <p:cNvPr id="55298" name="Text Box 3">
            <a:extLst>
              <a:ext uri="{FF2B5EF4-FFF2-40B4-BE49-F238E27FC236}">
                <a16:creationId xmlns:a16="http://schemas.microsoft.com/office/drawing/2014/main" id="{A3E8445E-FF4B-D674-D582-89DAD78D5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59088"/>
            <a:ext cx="4038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public class BowlingGameTest {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@Test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public void testNewGame() {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    Game g = new Game();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    </a:t>
            </a:r>
            <a:r>
              <a:rPr lang="en-US" altLang="en-US" sz="1200" i="1">
                <a:latin typeface="Courier New" panose="02070309020205020404" pitchFamily="49" charset="0"/>
              </a:rPr>
              <a:t>assertNotNull</a:t>
            </a:r>
            <a:r>
              <a:rPr lang="en-US" altLang="en-US" sz="1200">
                <a:latin typeface="Courier New" panose="02070309020205020404" pitchFamily="49" charset="0"/>
              </a:rPr>
              <a:t>(g);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    }</a:t>
            </a:r>
            <a:br>
              <a:rPr lang="en-US" altLang="en-US" sz="1200">
                <a:latin typeface="Courier New" panose="02070309020205020404" pitchFamily="49" charset="0"/>
              </a:rPr>
            </a:b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5299" name="Line 4">
            <a:extLst>
              <a:ext uri="{FF2B5EF4-FFF2-40B4-BE49-F238E27FC236}">
                <a16:creationId xmlns:a16="http://schemas.microsoft.com/office/drawing/2014/main" id="{36571CCE-D554-F5D7-AAD9-24FC6D32E3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438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Text Box 5">
            <a:extLst>
              <a:ext uri="{FF2B5EF4-FFF2-40B4-BE49-F238E27FC236}">
                <a16:creationId xmlns:a16="http://schemas.microsoft.com/office/drawing/2014/main" id="{6F0504D9-0F90-D33A-4E0A-E99A6F008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8" y="2905125"/>
            <a:ext cx="4038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FA83F135-205A-782E-6CE6-9B5557CB4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741863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55302" name="TextBox 1">
            <a:extLst>
              <a:ext uri="{FF2B5EF4-FFF2-40B4-BE49-F238E27FC236}">
                <a16:creationId xmlns:a16="http://schemas.microsoft.com/office/drawing/2014/main" id="{8950704B-DA28-6C82-6451-C0FD873AB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584825"/>
            <a:ext cx="3009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THERE IS NO BAR</a:t>
            </a:r>
          </a:p>
        </p:txBody>
      </p:sp>
      <p:sp>
        <p:nvSpPr>
          <p:cNvPr id="55303" name="TextBox 7">
            <a:extLst>
              <a:ext uri="{FF2B5EF4-FFF2-40B4-BE49-F238E27FC236}">
                <a16:creationId xmlns:a16="http://schemas.microsoft.com/office/drawing/2014/main" id="{126F94FF-DF16-BE6D-3EB4-3D7AD0F87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19325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55304" name="TextBox 8">
            <a:extLst>
              <a:ext uri="{FF2B5EF4-FFF2-40B4-BE49-F238E27FC236}">
                <a16:creationId xmlns:a16="http://schemas.microsoft.com/office/drawing/2014/main" id="{4389186B-C0A4-73C3-01DA-24CF85DB9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113" y="220821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  <p:pic>
        <p:nvPicPr>
          <p:cNvPr id="55305" name="Graphic 2" descr="Rabbit outline">
            <a:extLst>
              <a:ext uri="{FF2B5EF4-FFF2-40B4-BE49-F238E27FC236}">
                <a16:creationId xmlns:a16="http://schemas.microsoft.com/office/drawing/2014/main" id="{C25546ED-9D90-2474-3C45-C96CB7690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51911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64BF0562-83B9-CF8A-D73E-69483F5AD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first test Kata</a:t>
            </a:r>
          </a:p>
        </p:txBody>
      </p:sp>
      <p:sp>
        <p:nvSpPr>
          <p:cNvPr id="57346" name="Text Box 3">
            <a:extLst>
              <a:ext uri="{FF2B5EF4-FFF2-40B4-BE49-F238E27FC236}">
                <a16:creationId xmlns:a16="http://schemas.microsoft.com/office/drawing/2014/main" id="{DE0FCAA0-F869-A8D1-34F5-31F717874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438400"/>
            <a:ext cx="40386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latin typeface="Courier New" panose="02070309020205020404" pitchFamily="49" charset="0"/>
              </a:rPr>
              <a:t>     </a:t>
            </a:r>
            <a:r>
              <a:rPr lang="en-US" altLang="en-US" sz="1200">
                <a:latin typeface="Courier New" panose="02070309020205020404" pitchFamily="49" charset="0"/>
              </a:rPr>
              <a:t>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testNewGame()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Game g = new Game();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assertNotNull(g);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testGutterGame()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Game g = new Game();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for (int i = 0; i &lt; 20; i++)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g.roll(0);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57347" name="Line 4">
            <a:extLst>
              <a:ext uri="{FF2B5EF4-FFF2-40B4-BE49-F238E27FC236}">
                <a16:creationId xmlns:a16="http://schemas.microsoft.com/office/drawing/2014/main" id="{E8657A04-FB14-DC4A-2AE5-D23448E62C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138363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8" name="Text Box 5">
            <a:extLst>
              <a:ext uri="{FF2B5EF4-FFF2-40B4-BE49-F238E27FC236}">
                <a16:creationId xmlns:a16="http://schemas.microsoft.com/office/drawing/2014/main" id="{7D8AB1E9-ECB2-55A2-119A-8EBF4BE87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652713"/>
            <a:ext cx="4038600" cy="96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</p:txBody>
      </p:sp>
      <p:sp>
        <p:nvSpPr>
          <p:cNvPr id="57349" name="TextBox 7">
            <a:extLst>
              <a:ext uri="{FF2B5EF4-FFF2-40B4-BE49-F238E27FC236}">
                <a16:creationId xmlns:a16="http://schemas.microsoft.com/office/drawing/2014/main" id="{4C31FBCF-916A-9810-EF19-F1AEBB0E0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57350" name="TextBox 8">
            <a:extLst>
              <a:ext uri="{FF2B5EF4-FFF2-40B4-BE49-F238E27FC236}">
                <a16:creationId xmlns:a16="http://schemas.microsoft.com/office/drawing/2014/main" id="{40F455E6-844D-66DC-F132-1D98725F0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12725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FA5DD95C-C2EE-83BB-C054-647FF0158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first test Kata</a:t>
            </a:r>
          </a:p>
        </p:txBody>
      </p:sp>
      <p:sp>
        <p:nvSpPr>
          <p:cNvPr id="59394" name="Text Box 3">
            <a:extLst>
              <a:ext uri="{FF2B5EF4-FFF2-40B4-BE49-F238E27FC236}">
                <a16:creationId xmlns:a16="http://schemas.microsoft.com/office/drawing/2014/main" id="{EE2B51A6-6125-68AE-B20D-AC61B7BBB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438400"/>
            <a:ext cx="40386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latin typeface="Courier New" panose="02070309020205020404" pitchFamily="49" charset="0"/>
              </a:rPr>
              <a:t>     </a:t>
            </a:r>
            <a:r>
              <a:rPr lang="en-US" altLang="en-US" sz="1200">
                <a:latin typeface="Courier New" panose="02070309020205020404" pitchFamily="49" charset="0"/>
              </a:rPr>
              <a:t>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testNewGame()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Game g = new Game();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assertNotNull(g);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testGutterGame()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Game g = new Game();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for (int i = 0; i &lt; 20; i++)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g.roll(0);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	   assertEquals(0, g.score())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59395" name="Line 4">
            <a:extLst>
              <a:ext uri="{FF2B5EF4-FFF2-40B4-BE49-F238E27FC236}">
                <a16:creationId xmlns:a16="http://schemas.microsoft.com/office/drawing/2014/main" id="{21ED14B7-4D10-FFCC-7B50-2836542774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138363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6" name="Text Box 5">
            <a:extLst>
              <a:ext uri="{FF2B5EF4-FFF2-40B4-BE49-F238E27FC236}">
                <a16:creationId xmlns:a16="http://schemas.microsoft.com/office/drawing/2014/main" id="{F2AA9054-BEDC-24B7-92B6-2337FA3F8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652713"/>
            <a:ext cx="40386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return -1;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</p:txBody>
      </p:sp>
      <p:sp>
        <p:nvSpPr>
          <p:cNvPr id="59397" name="TextBox 7">
            <a:extLst>
              <a:ext uri="{FF2B5EF4-FFF2-40B4-BE49-F238E27FC236}">
                <a16:creationId xmlns:a16="http://schemas.microsoft.com/office/drawing/2014/main" id="{935A5CA8-AE6A-4104-4003-EBC0FBD3C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59398" name="TextBox 8">
            <a:extLst>
              <a:ext uri="{FF2B5EF4-FFF2-40B4-BE49-F238E27FC236}">
                <a16:creationId xmlns:a16="http://schemas.microsoft.com/office/drawing/2014/main" id="{DBDD58E0-8877-2755-BCFF-E5D2711A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12725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A6D63656-BCC9-87F6-2416-37E9EFADC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first test Kata</a:t>
            </a:r>
          </a:p>
        </p:txBody>
      </p:sp>
      <p:sp>
        <p:nvSpPr>
          <p:cNvPr id="61442" name="Text Box 3">
            <a:extLst>
              <a:ext uri="{FF2B5EF4-FFF2-40B4-BE49-F238E27FC236}">
                <a16:creationId xmlns:a16="http://schemas.microsoft.com/office/drawing/2014/main" id="{AF079747-3D4E-F243-3052-B63B0E828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438400"/>
            <a:ext cx="40386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latin typeface="Courier New" panose="02070309020205020404" pitchFamily="49" charset="0"/>
              </a:rPr>
              <a:t>     </a:t>
            </a:r>
            <a:r>
              <a:rPr lang="en-US" altLang="en-US" sz="1200">
                <a:latin typeface="Courier New" panose="02070309020205020404" pitchFamily="49" charset="0"/>
              </a:rPr>
              <a:t>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testNewGame()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Game g = new Game();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assertNotNull(g);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testGutterGame()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Game g = new Game();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for (int i = 0; i &lt; 20; i++)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g.roll(0);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	   assertEquals(0, g.score())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61443" name="Line 4">
            <a:extLst>
              <a:ext uri="{FF2B5EF4-FFF2-40B4-BE49-F238E27FC236}">
                <a16:creationId xmlns:a16="http://schemas.microsoft.com/office/drawing/2014/main" id="{2997483D-9F97-587B-B8AC-6478608789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138363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Text Box 5">
            <a:extLst>
              <a:ext uri="{FF2B5EF4-FFF2-40B4-BE49-F238E27FC236}">
                <a16:creationId xmlns:a16="http://schemas.microsoft.com/office/drawing/2014/main" id="{FB5CB2F0-C1CA-4D4B-746D-4E4DD7283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652713"/>
            <a:ext cx="40386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return -1;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</p:txBody>
      </p:sp>
      <p:sp>
        <p:nvSpPr>
          <p:cNvPr id="61445" name="TextBox 7">
            <a:extLst>
              <a:ext uri="{FF2B5EF4-FFF2-40B4-BE49-F238E27FC236}">
                <a16:creationId xmlns:a16="http://schemas.microsoft.com/office/drawing/2014/main" id="{8AFD1E61-C6D3-5A16-F56A-6F0A68F54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61446" name="TextBox 8">
            <a:extLst>
              <a:ext uri="{FF2B5EF4-FFF2-40B4-BE49-F238E27FC236}">
                <a16:creationId xmlns:a16="http://schemas.microsoft.com/office/drawing/2014/main" id="{8FC53993-6987-594A-60CE-FFEC94B2D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12725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  <p:sp>
        <p:nvSpPr>
          <p:cNvPr id="61447" name="TextBox 8">
            <a:extLst>
              <a:ext uri="{FF2B5EF4-FFF2-40B4-BE49-F238E27FC236}">
                <a16:creationId xmlns:a16="http://schemas.microsoft.com/office/drawing/2014/main" id="{9672BC6E-5CBF-F6EA-77F8-672712251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863" y="5180013"/>
            <a:ext cx="4581525" cy="12001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org.opentest4j.AssertionFailedError: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Expected :0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Actual   :-1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&lt;Click to see difference&gt;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C2095447-53B1-4AF0-F903-0E7E3EEC2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first test Kata</a:t>
            </a:r>
          </a:p>
        </p:txBody>
      </p:sp>
      <p:sp>
        <p:nvSpPr>
          <p:cNvPr id="63490" name="Text Box 3">
            <a:extLst>
              <a:ext uri="{FF2B5EF4-FFF2-40B4-BE49-F238E27FC236}">
                <a16:creationId xmlns:a16="http://schemas.microsoft.com/office/drawing/2014/main" id="{C019D5D9-AF60-3652-8D41-8A07A3213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438400"/>
            <a:ext cx="40386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latin typeface="Courier New" panose="02070309020205020404" pitchFamily="49" charset="0"/>
              </a:rPr>
              <a:t>     </a:t>
            </a:r>
            <a:r>
              <a:rPr lang="en-US" altLang="en-US" sz="1200">
                <a:latin typeface="Courier New" panose="02070309020205020404" pitchFamily="49" charset="0"/>
              </a:rPr>
              <a:t>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testNewGame()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Game g = new Game();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assertNotNull(g);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testGutterGame()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Game g = new Game();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for (int i = 0; i &lt; 20; i++)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g.roll(0);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	   assertEquals(0, g.score())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63491" name="Line 4">
            <a:extLst>
              <a:ext uri="{FF2B5EF4-FFF2-40B4-BE49-F238E27FC236}">
                <a16:creationId xmlns:a16="http://schemas.microsoft.com/office/drawing/2014/main" id="{6F382465-02B3-930B-7511-47A74F4462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138363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Text Box 5">
            <a:extLst>
              <a:ext uri="{FF2B5EF4-FFF2-40B4-BE49-F238E27FC236}">
                <a16:creationId xmlns:a16="http://schemas.microsoft.com/office/drawing/2014/main" id="{0E473783-4E4D-B2E6-7F32-9CE850114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652713"/>
            <a:ext cx="40386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</a:t>
            </a:r>
            <a:r>
              <a:rPr lang="en-US" altLang="en-US" sz="1200" b="1">
                <a:latin typeface="Courier New" panose="02070309020205020404" pitchFamily="49" charset="0"/>
              </a:rPr>
              <a:t>return 0</a:t>
            </a:r>
            <a:r>
              <a:rPr lang="en-US" altLang="en-US" sz="12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</p:txBody>
      </p:sp>
      <p:sp>
        <p:nvSpPr>
          <p:cNvPr id="63493" name="TextBox 7">
            <a:extLst>
              <a:ext uri="{FF2B5EF4-FFF2-40B4-BE49-F238E27FC236}">
                <a16:creationId xmlns:a16="http://schemas.microsoft.com/office/drawing/2014/main" id="{48913526-6E5B-91CB-4A2A-F78282FD9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63494" name="TextBox 8">
            <a:extLst>
              <a:ext uri="{FF2B5EF4-FFF2-40B4-BE49-F238E27FC236}">
                <a16:creationId xmlns:a16="http://schemas.microsoft.com/office/drawing/2014/main" id="{BA7516D5-F8C3-7E4D-C933-779E1FCD6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12725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85ED5D09-817D-5EA0-F605-9793136FD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351463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Process finished with exit code 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D7D75818-1314-B068-A172-096D48ABA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Lesson Point 1.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1F53EC9B-B9B2-C662-9726-6C49F2D8ED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2438400"/>
            <a:ext cx="8229600" cy="1828800"/>
          </a:xfrm>
        </p:spPr>
        <p:txBody>
          <a:bodyPr/>
          <a:lstStyle/>
          <a:p>
            <a:pPr eaLnBrk="1" hangingPunct="1"/>
            <a:r>
              <a:rPr lang="en-US" altLang="en-US"/>
              <a:t>Test one scenario at a time</a:t>
            </a:r>
          </a:p>
          <a:p>
            <a:pPr eaLnBrk="1" hangingPunct="1"/>
            <a:r>
              <a:rPr lang="en-US" altLang="en-US"/>
              <a:t>Design iteratively. (including the tests)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345FBD28-F2E8-794B-C656-4FF169BD1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second test Kata</a:t>
            </a:r>
          </a:p>
        </p:txBody>
      </p:sp>
      <p:sp>
        <p:nvSpPr>
          <p:cNvPr id="67586" name="Text Box 3">
            <a:extLst>
              <a:ext uri="{FF2B5EF4-FFF2-40B4-BE49-F238E27FC236}">
                <a16:creationId xmlns:a16="http://schemas.microsoft.com/office/drawing/2014/main" id="{5D554C34-928D-741E-173D-CE4734774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438400"/>
            <a:ext cx="403860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latin typeface="Courier New" panose="02070309020205020404" pitchFamily="49" charset="0"/>
              </a:rPr>
              <a:t>     </a:t>
            </a:r>
            <a:r>
              <a:rPr lang="en-US" altLang="en-US" sz="1200">
                <a:latin typeface="Courier New" panose="02070309020205020404" pitchFamily="49" charset="0"/>
              </a:rPr>
              <a:t>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testNewGame()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Game g = new Game();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assertNotNull(g);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testGutterGame()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Game g = new Game();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for (int i = 0; i &lt; 20; i++)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g.roll(0);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	   assertEquals(0, g.score())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public void testAllOnes()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    Game g = new Game();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    for (int i = 0; i &lt; 20;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        g.roll(1);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    assertEquals(20, 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67587" name="Line 4">
            <a:extLst>
              <a:ext uri="{FF2B5EF4-FFF2-40B4-BE49-F238E27FC236}">
                <a16:creationId xmlns:a16="http://schemas.microsoft.com/office/drawing/2014/main" id="{9FDEE9D6-2B93-CE77-9A4C-A5A9D98AF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138363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8" name="Text Box 5">
            <a:extLst>
              <a:ext uri="{FF2B5EF4-FFF2-40B4-BE49-F238E27FC236}">
                <a16:creationId xmlns:a16="http://schemas.microsoft.com/office/drawing/2014/main" id="{CF4BD0A7-D0BA-AF21-E5BB-4456F78E8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652713"/>
            <a:ext cx="40386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</p:txBody>
      </p:sp>
      <p:sp>
        <p:nvSpPr>
          <p:cNvPr id="67589" name="TextBox 7">
            <a:extLst>
              <a:ext uri="{FF2B5EF4-FFF2-40B4-BE49-F238E27FC236}">
                <a16:creationId xmlns:a16="http://schemas.microsoft.com/office/drawing/2014/main" id="{B39F8B43-CAED-FE00-39B5-C94DD1907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67590" name="TextBox 8">
            <a:extLst>
              <a:ext uri="{FF2B5EF4-FFF2-40B4-BE49-F238E27FC236}">
                <a16:creationId xmlns:a16="http://schemas.microsoft.com/office/drawing/2014/main" id="{11FEC83D-C6D8-B77C-4788-B0CD65B37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12725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8D5ABAD6-213D-6C63-F28A-66ECE684C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second test Kata</a:t>
            </a:r>
          </a:p>
        </p:txBody>
      </p:sp>
      <p:sp>
        <p:nvSpPr>
          <p:cNvPr id="69634" name="Text Box 3">
            <a:extLst>
              <a:ext uri="{FF2B5EF4-FFF2-40B4-BE49-F238E27FC236}">
                <a16:creationId xmlns:a16="http://schemas.microsoft.com/office/drawing/2014/main" id="{4D34AF07-0A67-DE4B-2E9E-F9AF0A2BB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438400"/>
            <a:ext cx="403860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latin typeface="Courier New" panose="02070309020205020404" pitchFamily="49" charset="0"/>
              </a:rPr>
              <a:t>     </a:t>
            </a:r>
            <a:r>
              <a:rPr lang="en-US" altLang="en-US" sz="1200">
                <a:latin typeface="Courier New" panose="02070309020205020404" pitchFamily="49" charset="0"/>
              </a:rPr>
              <a:t>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testNewGame()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Game g = new Game();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assertNotNull(g);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testGutterGame()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Game g = new Game();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for (int i = 0; i &lt; 20; i++)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g.roll(0);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	   assertEquals(0, g.score())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</a:t>
            </a:r>
            <a:r>
              <a:rPr lang="en-US" altLang="en-US" sz="1200" b="1">
                <a:latin typeface="Courier New" panose="02070309020205020404" pitchFamily="49" charset="0"/>
              </a:rPr>
              <a:t>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public void testAllOnes()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    Game g = new Game();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    for (int i = 0; i &lt; 20;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        g.roll(1);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    assertEquals(20, 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69635" name="Line 4">
            <a:extLst>
              <a:ext uri="{FF2B5EF4-FFF2-40B4-BE49-F238E27FC236}">
                <a16:creationId xmlns:a16="http://schemas.microsoft.com/office/drawing/2014/main" id="{87CCDECF-C337-14BE-A15B-02CD06817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138363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6" name="Text Box 5">
            <a:extLst>
              <a:ext uri="{FF2B5EF4-FFF2-40B4-BE49-F238E27FC236}">
                <a16:creationId xmlns:a16="http://schemas.microsoft.com/office/drawing/2014/main" id="{7FBEF9B3-7AF5-F0A4-B780-2D584E92B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652713"/>
            <a:ext cx="40386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</p:txBody>
      </p:sp>
      <p:sp>
        <p:nvSpPr>
          <p:cNvPr id="69637" name="TextBox 7">
            <a:extLst>
              <a:ext uri="{FF2B5EF4-FFF2-40B4-BE49-F238E27FC236}">
                <a16:creationId xmlns:a16="http://schemas.microsoft.com/office/drawing/2014/main" id="{185552AB-903C-76D8-025F-65BD8E46C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69638" name="TextBox 8">
            <a:extLst>
              <a:ext uri="{FF2B5EF4-FFF2-40B4-BE49-F238E27FC236}">
                <a16:creationId xmlns:a16="http://schemas.microsoft.com/office/drawing/2014/main" id="{1CAE7C74-DE12-5B7A-3885-E2FFDA41C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12725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  <p:sp>
        <p:nvSpPr>
          <p:cNvPr id="69639" name="Rectangle 9">
            <a:extLst>
              <a:ext uri="{FF2B5EF4-FFF2-40B4-BE49-F238E27FC236}">
                <a16:creationId xmlns:a16="http://schemas.microsoft.com/office/drawing/2014/main" id="{C1DD24EE-3648-DD7A-87A3-D50C19BD5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6403975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expected:&lt;20&gt; but was:&lt;0&gt;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989F8167-C116-B088-743D-37EF457D7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Lesson Point 2.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80337429-333D-26D0-B4E8-6CB90D7EC7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2438400"/>
            <a:ext cx="8229600" cy="1828800"/>
          </a:xfrm>
        </p:spPr>
        <p:txBody>
          <a:bodyPr/>
          <a:lstStyle/>
          <a:p>
            <a:pPr eaLnBrk="1" hangingPunct="1"/>
            <a:r>
              <a:rPr lang="en-US" altLang="en-US"/>
              <a:t>Keep it DRY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(Yes, you can refactor tests)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3">
            <a:extLst>
              <a:ext uri="{FF2B5EF4-FFF2-40B4-BE49-F238E27FC236}">
                <a16:creationId xmlns:a16="http://schemas.microsoft.com/office/drawing/2014/main" id="{F166FE10-15DE-17AE-BEB3-125510ED4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438400"/>
            <a:ext cx="403860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latin typeface="Courier New" panose="02070309020205020404" pitchFamily="49" charset="0"/>
              </a:rPr>
              <a:t>     </a:t>
            </a:r>
            <a:r>
              <a:rPr lang="en-US" altLang="en-US" sz="1200">
                <a:latin typeface="Courier New" panose="02070309020205020404" pitchFamily="49" charset="0"/>
              </a:rPr>
              <a:t>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testNewGame()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Game g = new Game();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assertNotNull(g);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testGutterGame()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Game g = new Game();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for (int i = 0; i &lt; 20; i++)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g.roll(0);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	   assertEquals(0, g.score())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testAllOnes()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Game g = new Game();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for (int i = 0; i &lt; 20;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g.roll(1);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assertEquals(20, 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974F0BD9-C9A2-36C3-8F14-0039BE908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second test Kata</a:t>
            </a:r>
          </a:p>
        </p:txBody>
      </p:sp>
      <p:sp>
        <p:nvSpPr>
          <p:cNvPr id="73731" name="Line 4">
            <a:extLst>
              <a:ext uri="{FF2B5EF4-FFF2-40B4-BE49-F238E27FC236}">
                <a16:creationId xmlns:a16="http://schemas.microsoft.com/office/drawing/2014/main" id="{B8148603-05ED-D490-3BC7-1C33B227ED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138363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Text Box 5">
            <a:extLst>
              <a:ext uri="{FF2B5EF4-FFF2-40B4-BE49-F238E27FC236}">
                <a16:creationId xmlns:a16="http://schemas.microsoft.com/office/drawing/2014/main" id="{9483A08E-D61F-AC15-F783-45A52ACD0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652713"/>
            <a:ext cx="40386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</p:txBody>
      </p:sp>
      <p:sp>
        <p:nvSpPr>
          <p:cNvPr id="73733" name="TextBox 7">
            <a:extLst>
              <a:ext uri="{FF2B5EF4-FFF2-40B4-BE49-F238E27FC236}">
                <a16:creationId xmlns:a16="http://schemas.microsoft.com/office/drawing/2014/main" id="{3AF97D5A-5EFA-9691-C7CC-F4085CAF9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73734" name="TextBox 8">
            <a:extLst>
              <a:ext uri="{FF2B5EF4-FFF2-40B4-BE49-F238E27FC236}">
                <a16:creationId xmlns:a16="http://schemas.microsoft.com/office/drawing/2014/main" id="{429188DA-8B3F-A3B7-4464-028284B67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12725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  <p:sp>
        <p:nvSpPr>
          <p:cNvPr id="59399" name="Freeform 6">
            <a:extLst>
              <a:ext uri="{FF2B5EF4-FFF2-40B4-BE49-F238E27FC236}">
                <a16:creationId xmlns:a16="http://schemas.microsoft.com/office/drawing/2014/main" id="{8EF0A09E-145D-C30F-C609-22D6C7565F49}"/>
              </a:ext>
            </a:extLst>
          </p:cNvPr>
          <p:cNvSpPr>
            <a:spLocks/>
          </p:cNvSpPr>
          <p:nvPr/>
        </p:nvSpPr>
        <p:spPr bwMode="auto">
          <a:xfrm>
            <a:off x="669925" y="3733800"/>
            <a:ext cx="3416300" cy="838200"/>
          </a:xfrm>
          <a:custGeom>
            <a:avLst/>
            <a:gdLst>
              <a:gd name="T0" fmla="*/ 2147483646 w 2152"/>
              <a:gd name="T1" fmla="*/ 2147483646 h 674"/>
              <a:gd name="T2" fmla="*/ 2147483646 w 2152"/>
              <a:gd name="T3" fmla="*/ 2147483646 h 674"/>
              <a:gd name="T4" fmla="*/ 2147483646 w 2152"/>
              <a:gd name="T5" fmla="*/ 2147483646 h 674"/>
              <a:gd name="T6" fmla="*/ 2147483646 w 2152"/>
              <a:gd name="T7" fmla="*/ 2147483646 h 674"/>
              <a:gd name="T8" fmla="*/ 2147483646 w 2152"/>
              <a:gd name="T9" fmla="*/ 2147483646 h 674"/>
              <a:gd name="T10" fmla="*/ 2147483646 w 2152"/>
              <a:gd name="T11" fmla="*/ 2147483646 h 674"/>
              <a:gd name="T12" fmla="*/ 2147483646 w 2152"/>
              <a:gd name="T13" fmla="*/ 2147483646 h 674"/>
              <a:gd name="T14" fmla="*/ 2147483646 w 2152"/>
              <a:gd name="T15" fmla="*/ 2147483646 h 674"/>
              <a:gd name="T16" fmla="*/ 2147483646 w 2152"/>
              <a:gd name="T17" fmla="*/ 2147483646 h 674"/>
              <a:gd name="T18" fmla="*/ 2147483646 w 2152"/>
              <a:gd name="T19" fmla="*/ 2147483646 h 674"/>
              <a:gd name="T20" fmla="*/ 2147483646 w 2152"/>
              <a:gd name="T21" fmla="*/ 2147483646 h 674"/>
              <a:gd name="T22" fmla="*/ 2147483646 w 2152"/>
              <a:gd name="T23" fmla="*/ 2147483646 h 674"/>
              <a:gd name="T24" fmla="*/ 2147483646 w 2152"/>
              <a:gd name="T25" fmla="*/ 2147483646 h 674"/>
              <a:gd name="T26" fmla="*/ 2147483646 w 2152"/>
              <a:gd name="T27" fmla="*/ 2147483646 h 674"/>
              <a:gd name="T28" fmla="*/ 2147483646 w 2152"/>
              <a:gd name="T29" fmla="*/ 2147483646 h 674"/>
              <a:gd name="T30" fmla="*/ 2147483646 w 2152"/>
              <a:gd name="T31" fmla="*/ 2147483646 h 674"/>
              <a:gd name="T32" fmla="*/ 2147483646 w 2152"/>
              <a:gd name="T33" fmla="*/ 2147483646 h 674"/>
              <a:gd name="T34" fmla="*/ 2147483646 w 2152"/>
              <a:gd name="T35" fmla="*/ 2147483646 h 674"/>
              <a:gd name="T36" fmla="*/ 2147483646 w 2152"/>
              <a:gd name="T37" fmla="*/ 2147483646 h 674"/>
              <a:gd name="T38" fmla="*/ 2147483646 w 2152"/>
              <a:gd name="T39" fmla="*/ 2147483646 h 674"/>
              <a:gd name="T40" fmla="*/ 2147483646 w 2152"/>
              <a:gd name="T41" fmla="*/ 2147483646 h 674"/>
              <a:gd name="T42" fmla="*/ 2147483646 w 2152"/>
              <a:gd name="T43" fmla="*/ 2147483646 h 674"/>
              <a:gd name="T44" fmla="*/ 2147483646 w 2152"/>
              <a:gd name="T45" fmla="*/ 2147483646 h 674"/>
              <a:gd name="T46" fmla="*/ 2147483646 w 2152"/>
              <a:gd name="T47" fmla="*/ 2147483646 h 674"/>
              <a:gd name="T48" fmla="*/ 2147483646 w 2152"/>
              <a:gd name="T49" fmla="*/ 2147483646 h 674"/>
              <a:gd name="T50" fmla="*/ 2147483646 w 2152"/>
              <a:gd name="T51" fmla="*/ 2147483646 h 674"/>
              <a:gd name="T52" fmla="*/ 2147483646 w 2152"/>
              <a:gd name="T53" fmla="*/ 2147483646 h 674"/>
              <a:gd name="T54" fmla="*/ 2147483646 w 2152"/>
              <a:gd name="T55" fmla="*/ 2147483646 h 674"/>
              <a:gd name="T56" fmla="*/ 2147483646 w 2152"/>
              <a:gd name="T57" fmla="*/ 2147483646 h 674"/>
              <a:gd name="T58" fmla="*/ 2147483646 w 2152"/>
              <a:gd name="T59" fmla="*/ 2147483646 h 67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52" h="674">
                <a:moveTo>
                  <a:pt x="500" y="88"/>
                </a:moveTo>
                <a:cubicBezTo>
                  <a:pt x="463" y="87"/>
                  <a:pt x="425" y="87"/>
                  <a:pt x="388" y="84"/>
                </a:cubicBezTo>
                <a:cubicBezTo>
                  <a:pt x="372" y="83"/>
                  <a:pt x="357" y="77"/>
                  <a:pt x="342" y="74"/>
                </a:cubicBezTo>
                <a:cubicBezTo>
                  <a:pt x="336" y="73"/>
                  <a:pt x="323" y="70"/>
                  <a:pt x="323" y="70"/>
                </a:cubicBezTo>
                <a:cubicBezTo>
                  <a:pt x="245" y="73"/>
                  <a:pt x="180" y="82"/>
                  <a:pt x="105" y="88"/>
                </a:cubicBezTo>
                <a:cubicBezTo>
                  <a:pt x="82" y="106"/>
                  <a:pt x="62" y="125"/>
                  <a:pt x="45" y="149"/>
                </a:cubicBezTo>
                <a:cubicBezTo>
                  <a:pt x="33" y="182"/>
                  <a:pt x="21" y="212"/>
                  <a:pt x="12" y="246"/>
                </a:cubicBezTo>
                <a:cubicBezTo>
                  <a:pt x="12" y="261"/>
                  <a:pt x="0" y="523"/>
                  <a:pt x="59" y="576"/>
                </a:cubicBezTo>
                <a:cubicBezTo>
                  <a:pt x="102" y="667"/>
                  <a:pt x="212" y="657"/>
                  <a:pt x="296" y="674"/>
                </a:cubicBezTo>
                <a:cubicBezTo>
                  <a:pt x="509" y="663"/>
                  <a:pt x="550" y="663"/>
                  <a:pt x="853" y="660"/>
                </a:cubicBezTo>
                <a:cubicBezTo>
                  <a:pt x="960" y="663"/>
                  <a:pt x="1062" y="662"/>
                  <a:pt x="1169" y="655"/>
                </a:cubicBezTo>
                <a:cubicBezTo>
                  <a:pt x="1220" y="646"/>
                  <a:pt x="1266" y="636"/>
                  <a:pt x="1317" y="632"/>
                </a:cubicBezTo>
                <a:cubicBezTo>
                  <a:pt x="1417" y="606"/>
                  <a:pt x="1520" y="597"/>
                  <a:pt x="1624" y="590"/>
                </a:cubicBezTo>
                <a:cubicBezTo>
                  <a:pt x="1654" y="583"/>
                  <a:pt x="1681" y="575"/>
                  <a:pt x="1712" y="571"/>
                </a:cubicBezTo>
                <a:cubicBezTo>
                  <a:pt x="1747" y="561"/>
                  <a:pt x="1784" y="551"/>
                  <a:pt x="1819" y="543"/>
                </a:cubicBezTo>
                <a:cubicBezTo>
                  <a:pt x="1845" y="526"/>
                  <a:pt x="1875" y="519"/>
                  <a:pt x="1903" y="506"/>
                </a:cubicBezTo>
                <a:cubicBezTo>
                  <a:pt x="1989" y="465"/>
                  <a:pt x="2051" y="437"/>
                  <a:pt x="2116" y="367"/>
                </a:cubicBezTo>
                <a:cubicBezTo>
                  <a:pt x="2128" y="334"/>
                  <a:pt x="2142" y="304"/>
                  <a:pt x="2149" y="269"/>
                </a:cubicBezTo>
                <a:cubicBezTo>
                  <a:pt x="2147" y="235"/>
                  <a:pt x="2152" y="161"/>
                  <a:pt x="2121" y="130"/>
                </a:cubicBezTo>
                <a:cubicBezTo>
                  <a:pt x="2111" y="120"/>
                  <a:pt x="2093" y="107"/>
                  <a:pt x="2079" y="102"/>
                </a:cubicBezTo>
                <a:cubicBezTo>
                  <a:pt x="2069" y="98"/>
                  <a:pt x="2047" y="93"/>
                  <a:pt x="2047" y="93"/>
                </a:cubicBezTo>
                <a:cubicBezTo>
                  <a:pt x="1953" y="32"/>
                  <a:pt x="1856" y="24"/>
                  <a:pt x="1745" y="19"/>
                </a:cubicBezTo>
                <a:cubicBezTo>
                  <a:pt x="1671" y="0"/>
                  <a:pt x="1703" y="9"/>
                  <a:pt x="1564" y="14"/>
                </a:cubicBezTo>
                <a:cubicBezTo>
                  <a:pt x="1516" y="24"/>
                  <a:pt x="1536" y="19"/>
                  <a:pt x="1503" y="28"/>
                </a:cubicBezTo>
                <a:cubicBezTo>
                  <a:pt x="1492" y="26"/>
                  <a:pt x="1482" y="25"/>
                  <a:pt x="1471" y="23"/>
                </a:cubicBezTo>
                <a:cubicBezTo>
                  <a:pt x="1457" y="20"/>
                  <a:pt x="1429" y="14"/>
                  <a:pt x="1429" y="14"/>
                </a:cubicBezTo>
                <a:cubicBezTo>
                  <a:pt x="1295" y="21"/>
                  <a:pt x="1162" y="23"/>
                  <a:pt x="1029" y="37"/>
                </a:cubicBezTo>
                <a:cubicBezTo>
                  <a:pt x="1009" y="41"/>
                  <a:pt x="988" y="40"/>
                  <a:pt x="974" y="56"/>
                </a:cubicBezTo>
                <a:cubicBezTo>
                  <a:pt x="842" y="54"/>
                  <a:pt x="711" y="51"/>
                  <a:pt x="579" y="51"/>
                </a:cubicBezTo>
                <a:cubicBezTo>
                  <a:pt x="540" y="51"/>
                  <a:pt x="504" y="70"/>
                  <a:pt x="467" y="7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Freeform 6">
            <a:extLst>
              <a:ext uri="{FF2B5EF4-FFF2-40B4-BE49-F238E27FC236}">
                <a16:creationId xmlns:a16="http://schemas.microsoft.com/office/drawing/2014/main" id="{B2C290E9-B3CC-964E-6CC9-E71769AB845B}"/>
              </a:ext>
            </a:extLst>
          </p:cNvPr>
          <p:cNvSpPr>
            <a:spLocks/>
          </p:cNvSpPr>
          <p:nvPr/>
        </p:nvSpPr>
        <p:spPr bwMode="auto">
          <a:xfrm>
            <a:off x="669925" y="5334000"/>
            <a:ext cx="3416300" cy="609600"/>
          </a:xfrm>
          <a:custGeom>
            <a:avLst/>
            <a:gdLst>
              <a:gd name="T0" fmla="*/ 2147483646 w 2152"/>
              <a:gd name="T1" fmla="*/ 2147483646 h 674"/>
              <a:gd name="T2" fmla="*/ 2147483646 w 2152"/>
              <a:gd name="T3" fmla="*/ 2147483646 h 674"/>
              <a:gd name="T4" fmla="*/ 2147483646 w 2152"/>
              <a:gd name="T5" fmla="*/ 2147483646 h 674"/>
              <a:gd name="T6" fmla="*/ 2147483646 w 2152"/>
              <a:gd name="T7" fmla="*/ 2147483646 h 674"/>
              <a:gd name="T8" fmla="*/ 2147483646 w 2152"/>
              <a:gd name="T9" fmla="*/ 2147483646 h 674"/>
              <a:gd name="T10" fmla="*/ 2147483646 w 2152"/>
              <a:gd name="T11" fmla="*/ 2147483646 h 674"/>
              <a:gd name="T12" fmla="*/ 2147483646 w 2152"/>
              <a:gd name="T13" fmla="*/ 2147483646 h 674"/>
              <a:gd name="T14" fmla="*/ 2147483646 w 2152"/>
              <a:gd name="T15" fmla="*/ 2147483646 h 674"/>
              <a:gd name="T16" fmla="*/ 2147483646 w 2152"/>
              <a:gd name="T17" fmla="*/ 2147483646 h 674"/>
              <a:gd name="T18" fmla="*/ 2147483646 w 2152"/>
              <a:gd name="T19" fmla="*/ 2147483646 h 674"/>
              <a:gd name="T20" fmla="*/ 2147483646 w 2152"/>
              <a:gd name="T21" fmla="*/ 2147483646 h 674"/>
              <a:gd name="T22" fmla="*/ 2147483646 w 2152"/>
              <a:gd name="T23" fmla="*/ 2147483646 h 674"/>
              <a:gd name="T24" fmla="*/ 2147483646 w 2152"/>
              <a:gd name="T25" fmla="*/ 2147483646 h 674"/>
              <a:gd name="T26" fmla="*/ 2147483646 w 2152"/>
              <a:gd name="T27" fmla="*/ 2147483646 h 674"/>
              <a:gd name="T28" fmla="*/ 2147483646 w 2152"/>
              <a:gd name="T29" fmla="*/ 2147483646 h 674"/>
              <a:gd name="T30" fmla="*/ 2147483646 w 2152"/>
              <a:gd name="T31" fmla="*/ 2147483646 h 674"/>
              <a:gd name="T32" fmla="*/ 2147483646 w 2152"/>
              <a:gd name="T33" fmla="*/ 2147483646 h 674"/>
              <a:gd name="T34" fmla="*/ 2147483646 w 2152"/>
              <a:gd name="T35" fmla="*/ 2147483646 h 674"/>
              <a:gd name="T36" fmla="*/ 2147483646 w 2152"/>
              <a:gd name="T37" fmla="*/ 2147483646 h 674"/>
              <a:gd name="T38" fmla="*/ 2147483646 w 2152"/>
              <a:gd name="T39" fmla="*/ 2147483646 h 674"/>
              <a:gd name="T40" fmla="*/ 2147483646 w 2152"/>
              <a:gd name="T41" fmla="*/ 2147483646 h 674"/>
              <a:gd name="T42" fmla="*/ 2147483646 w 2152"/>
              <a:gd name="T43" fmla="*/ 2147483646 h 674"/>
              <a:gd name="T44" fmla="*/ 2147483646 w 2152"/>
              <a:gd name="T45" fmla="*/ 2147483646 h 674"/>
              <a:gd name="T46" fmla="*/ 2147483646 w 2152"/>
              <a:gd name="T47" fmla="*/ 2147483646 h 674"/>
              <a:gd name="T48" fmla="*/ 2147483646 w 2152"/>
              <a:gd name="T49" fmla="*/ 2147483646 h 674"/>
              <a:gd name="T50" fmla="*/ 2147483646 w 2152"/>
              <a:gd name="T51" fmla="*/ 2147483646 h 674"/>
              <a:gd name="T52" fmla="*/ 2147483646 w 2152"/>
              <a:gd name="T53" fmla="*/ 2147483646 h 674"/>
              <a:gd name="T54" fmla="*/ 2147483646 w 2152"/>
              <a:gd name="T55" fmla="*/ 2147483646 h 674"/>
              <a:gd name="T56" fmla="*/ 2147483646 w 2152"/>
              <a:gd name="T57" fmla="*/ 2147483646 h 674"/>
              <a:gd name="T58" fmla="*/ 2147483646 w 2152"/>
              <a:gd name="T59" fmla="*/ 2147483646 h 67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52" h="674">
                <a:moveTo>
                  <a:pt x="500" y="88"/>
                </a:moveTo>
                <a:cubicBezTo>
                  <a:pt x="463" y="87"/>
                  <a:pt x="425" y="87"/>
                  <a:pt x="388" y="84"/>
                </a:cubicBezTo>
                <a:cubicBezTo>
                  <a:pt x="372" y="83"/>
                  <a:pt x="357" y="77"/>
                  <a:pt x="342" y="74"/>
                </a:cubicBezTo>
                <a:cubicBezTo>
                  <a:pt x="336" y="73"/>
                  <a:pt x="323" y="70"/>
                  <a:pt x="323" y="70"/>
                </a:cubicBezTo>
                <a:cubicBezTo>
                  <a:pt x="245" y="73"/>
                  <a:pt x="180" y="82"/>
                  <a:pt x="105" y="88"/>
                </a:cubicBezTo>
                <a:cubicBezTo>
                  <a:pt x="82" y="106"/>
                  <a:pt x="62" y="125"/>
                  <a:pt x="45" y="149"/>
                </a:cubicBezTo>
                <a:cubicBezTo>
                  <a:pt x="33" y="182"/>
                  <a:pt x="21" y="212"/>
                  <a:pt x="12" y="246"/>
                </a:cubicBezTo>
                <a:cubicBezTo>
                  <a:pt x="12" y="261"/>
                  <a:pt x="0" y="523"/>
                  <a:pt x="59" y="576"/>
                </a:cubicBezTo>
                <a:cubicBezTo>
                  <a:pt x="102" y="667"/>
                  <a:pt x="212" y="657"/>
                  <a:pt x="296" y="674"/>
                </a:cubicBezTo>
                <a:cubicBezTo>
                  <a:pt x="509" y="663"/>
                  <a:pt x="550" y="663"/>
                  <a:pt x="853" y="660"/>
                </a:cubicBezTo>
                <a:cubicBezTo>
                  <a:pt x="960" y="663"/>
                  <a:pt x="1062" y="662"/>
                  <a:pt x="1169" y="655"/>
                </a:cubicBezTo>
                <a:cubicBezTo>
                  <a:pt x="1220" y="646"/>
                  <a:pt x="1266" y="636"/>
                  <a:pt x="1317" y="632"/>
                </a:cubicBezTo>
                <a:cubicBezTo>
                  <a:pt x="1417" y="606"/>
                  <a:pt x="1520" y="597"/>
                  <a:pt x="1624" y="590"/>
                </a:cubicBezTo>
                <a:cubicBezTo>
                  <a:pt x="1654" y="583"/>
                  <a:pt x="1681" y="575"/>
                  <a:pt x="1712" y="571"/>
                </a:cubicBezTo>
                <a:cubicBezTo>
                  <a:pt x="1747" y="561"/>
                  <a:pt x="1784" y="551"/>
                  <a:pt x="1819" y="543"/>
                </a:cubicBezTo>
                <a:cubicBezTo>
                  <a:pt x="1845" y="526"/>
                  <a:pt x="1875" y="519"/>
                  <a:pt x="1903" y="506"/>
                </a:cubicBezTo>
                <a:cubicBezTo>
                  <a:pt x="1989" y="465"/>
                  <a:pt x="2051" y="437"/>
                  <a:pt x="2116" y="367"/>
                </a:cubicBezTo>
                <a:cubicBezTo>
                  <a:pt x="2128" y="334"/>
                  <a:pt x="2142" y="304"/>
                  <a:pt x="2149" y="269"/>
                </a:cubicBezTo>
                <a:cubicBezTo>
                  <a:pt x="2147" y="235"/>
                  <a:pt x="2152" y="161"/>
                  <a:pt x="2121" y="130"/>
                </a:cubicBezTo>
                <a:cubicBezTo>
                  <a:pt x="2111" y="120"/>
                  <a:pt x="2093" y="107"/>
                  <a:pt x="2079" y="102"/>
                </a:cubicBezTo>
                <a:cubicBezTo>
                  <a:pt x="2069" y="98"/>
                  <a:pt x="2047" y="93"/>
                  <a:pt x="2047" y="93"/>
                </a:cubicBezTo>
                <a:cubicBezTo>
                  <a:pt x="1953" y="32"/>
                  <a:pt x="1856" y="24"/>
                  <a:pt x="1745" y="19"/>
                </a:cubicBezTo>
                <a:cubicBezTo>
                  <a:pt x="1671" y="0"/>
                  <a:pt x="1703" y="9"/>
                  <a:pt x="1564" y="14"/>
                </a:cubicBezTo>
                <a:cubicBezTo>
                  <a:pt x="1516" y="24"/>
                  <a:pt x="1536" y="19"/>
                  <a:pt x="1503" y="28"/>
                </a:cubicBezTo>
                <a:cubicBezTo>
                  <a:pt x="1492" y="26"/>
                  <a:pt x="1482" y="25"/>
                  <a:pt x="1471" y="23"/>
                </a:cubicBezTo>
                <a:cubicBezTo>
                  <a:pt x="1457" y="20"/>
                  <a:pt x="1429" y="14"/>
                  <a:pt x="1429" y="14"/>
                </a:cubicBezTo>
                <a:cubicBezTo>
                  <a:pt x="1295" y="21"/>
                  <a:pt x="1162" y="23"/>
                  <a:pt x="1029" y="37"/>
                </a:cubicBezTo>
                <a:cubicBezTo>
                  <a:pt x="1009" y="41"/>
                  <a:pt x="988" y="40"/>
                  <a:pt x="974" y="56"/>
                </a:cubicBezTo>
                <a:cubicBezTo>
                  <a:pt x="842" y="54"/>
                  <a:pt x="711" y="51"/>
                  <a:pt x="579" y="51"/>
                </a:cubicBezTo>
                <a:cubicBezTo>
                  <a:pt x="540" y="51"/>
                  <a:pt x="504" y="70"/>
                  <a:pt x="467" y="7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Text Box 7">
            <a:extLst>
              <a:ext uri="{FF2B5EF4-FFF2-40B4-BE49-F238E27FC236}">
                <a16:creationId xmlns:a16="http://schemas.microsoft.com/office/drawing/2014/main" id="{4DAB8622-0055-8D52-794E-F7341A833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Bradley Hand ITC" panose="03070402050302030203" pitchFamily="66" charset="77"/>
              </a:rPr>
              <a:t>- Game creation is duplicated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Bradley Hand ITC" panose="03070402050302030203" pitchFamily="66" charset="77"/>
              </a:rPr>
              <a:t>- roll loop is duplicated</a:t>
            </a:r>
          </a:p>
        </p:txBody>
      </p:sp>
      <p:sp>
        <p:nvSpPr>
          <p:cNvPr id="59401" name="Freeform 6">
            <a:extLst>
              <a:ext uri="{FF2B5EF4-FFF2-40B4-BE49-F238E27FC236}">
                <a16:creationId xmlns:a16="http://schemas.microsoft.com/office/drawing/2014/main" id="{A617DD51-18EB-0173-CEF6-5A47E0B3F822}"/>
              </a:ext>
            </a:extLst>
          </p:cNvPr>
          <p:cNvSpPr>
            <a:spLocks/>
          </p:cNvSpPr>
          <p:nvPr/>
        </p:nvSpPr>
        <p:spPr bwMode="auto">
          <a:xfrm>
            <a:off x="382588" y="2719388"/>
            <a:ext cx="3416300" cy="369887"/>
          </a:xfrm>
          <a:custGeom>
            <a:avLst/>
            <a:gdLst>
              <a:gd name="T0" fmla="*/ 2147483646 w 2152"/>
              <a:gd name="T1" fmla="*/ 2147483646 h 674"/>
              <a:gd name="T2" fmla="*/ 2147483646 w 2152"/>
              <a:gd name="T3" fmla="*/ 2147483646 h 674"/>
              <a:gd name="T4" fmla="*/ 2147483646 w 2152"/>
              <a:gd name="T5" fmla="*/ 2147483646 h 674"/>
              <a:gd name="T6" fmla="*/ 2147483646 w 2152"/>
              <a:gd name="T7" fmla="*/ 2147483646 h 674"/>
              <a:gd name="T8" fmla="*/ 2147483646 w 2152"/>
              <a:gd name="T9" fmla="*/ 2147483646 h 674"/>
              <a:gd name="T10" fmla="*/ 2147483646 w 2152"/>
              <a:gd name="T11" fmla="*/ 2147483646 h 674"/>
              <a:gd name="T12" fmla="*/ 2147483646 w 2152"/>
              <a:gd name="T13" fmla="*/ 2147483646 h 674"/>
              <a:gd name="T14" fmla="*/ 2147483646 w 2152"/>
              <a:gd name="T15" fmla="*/ 2147483646 h 674"/>
              <a:gd name="T16" fmla="*/ 2147483646 w 2152"/>
              <a:gd name="T17" fmla="*/ 2147483646 h 674"/>
              <a:gd name="T18" fmla="*/ 2147483646 w 2152"/>
              <a:gd name="T19" fmla="*/ 2147483646 h 674"/>
              <a:gd name="T20" fmla="*/ 2147483646 w 2152"/>
              <a:gd name="T21" fmla="*/ 2147483646 h 674"/>
              <a:gd name="T22" fmla="*/ 2147483646 w 2152"/>
              <a:gd name="T23" fmla="*/ 2147483646 h 674"/>
              <a:gd name="T24" fmla="*/ 2147483646 w 2152"/>
              <a:gd name="T25" fmla="*/ 2147483646 h 674"/>
              <a:gd name="T26" fmla="*/ 2147483646 w 2152"/>
              <a:gd name="T27" fmla="*/ 2147483646 h 674"/>
              <a:gd name="T28" fmla="*/ 2147483646 w 2152"/>
              <a:gd name="T29" fmla="*/ 2147483646 h 674"/>
              <a:gd name="T30" fmla="*/ 2147483646 w 2152"/>
              <a:gd name="T31" fmla="*/ 2147483646 h 674"/>
              <a:gd name="T32" fmla="*/ 2147483646 w 2152"/>
              <a:gd name="T33" fmla="*/ 2147483646 h 674"/>
              <a:gd name="T34" fmla="*/ 2147483646 w 2152"/>
              <a:gd name="T35" fmla="*/ 2147483646 h 674"/>
              <a:gd name="T36" fmla="*/ 2147483646 w 2152"/>
              <a:gd name="T37" fmla="*/ 2147483646 h 674"/>
              <a:gd name="T38" fmla="*/ 2147483646 w 2152"/>
              <a:gd name="T39" fmla="*/ 2147483646 h 674"/>
              <a:gd name="T40" fmla="*/ 2147483646 w 2152"/>
              <a:gd name="T41" fmla="*/ 2147483646 h 674"/>
              <a:gd name="T42" fmla="*/ 2147483646 w 2152"/>
              <a:gd name="T43" fmla="*/ 2147483646 h 674"/>
              <a:gd name="T44" fmla="*/ 2147483646 w 2152"/>
              <a:gd name="T45" fmla="*/ 2147483646 h 674"/>
              <a:gd name="T46" fmla="*/ 2147483646 w 2152"/>
              <a:gd name="T47" fmla="*/ 2147483646 h 674"/>
              <a:gd name="T48" fmla="*/ 2147483646 w 2152"/>
              <a:gd name="T49" fmla="*/ 2147483646 h 674"/>
              <a:gd name="T50" fmla="*/ 2147483646 w 2152"/>
              <a:gd name="T51" fmla="*/ 2147483646 h 674"/>
              <a:gd name="T52" fmla="*/ 2147483646 w 2152"/>
              <a:gd name="T53" fmla="*/ 2147483646 h 674"/>
              <a:gd name="T54" fmla="*/ 2147483646 w 2152"/>
              <a:gd name="T55" fmla="*/ 2147483646 h 674"/>
              <a:gd name="T56" fmla="*/ 2147483646 w 2152"/>
              <a:gd name="T57" fmla="*/ 2147483646 h 674"/>
              <a:gd name="T58" fmla="*/ 2147483646 w 2152"/>
              <a:gd name="T59" fmla="*/ 2147483646 h 67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52" h="674">
                <a:moveTo>
                  <a:pt x="500" y="88"/>
                </a:moveTo>
                <a:cubicBezTo>
                  <a:pt x="463" y="87"/>
                  <a:pt x="425" y="87"/>
                  <a:pt x="388" y="84"/>
                </a:cubicBezTo>
                <a:cubicBezTo>
                  <a:pt x="372" y="83"/>
                  <a:pt x="357" y="77"/>
                  <a:pt x="342" y="74"/>
                </a:cubicBezTo>
                <a:cubicBezTo>
                  <a:pt x="336" y="73"/>
                  <a:pt x="323" y="70"/>
                  <a:pt x="323" y="70"/>
                </a:cubicBezTo>
                <a:cubicBezTo>
                  <a:pt x="245" y="73"/>
                  <a:pt x="180" y="82"/>
                  <a:pt x="105" y="88"/>
                </a:cubicBezTo>
                <a:cubicBezTo>
                  <a:pt x="82" y="106"/>
                  <a:pt x="62" y="125"/>
                  <a:pt x="45" y="149"/>
                </a:cubicBezTo>
                <a:cubicBezTo>
                  <a:pt x="33" y="182"/>
                  <a:pt x="21" y="212"/>
                  <a:pt x="12" y="246"/>
                </a:cubicBezTo>
                <a:cubicBezTo>
                  <a:pt x="12" y="261"/>
                  <a:pt x="0" y="523"/>
                  <a:pt x="59" y="576"/>
                </a:cubicBezTo>
                <a:cubicBezTo>
                  <a:pt x="102" y="667"/>
                  <a:pt x="212" y="657"/>
                  <a:pt x="296" y="674"/>
                </a:cubicBezTo>
                <a:cubicBezTo>
                  <a:pt x="509" y="663"/>
                  <a:pt x="550" y="663"/>
                  <a:pt x="853" y="660"/>
                </a:cubicBezTo>
                <a:cubicBezTo>
                  <a:pt x="960" y="663"/>
                  <a:pt x="1062" y="662"/>
                  <a:pt x="1169" y="655"/>
                </a:cubicBezTo>
                <a:cubicBezTo>
                  <a:pt x="1220" y="646"/>
                  <a:pt x="1266" y="636"/>
                  <a:pt x="1317" y="632"/>
                </a:cubicBezTo>
                <a:cubicBezTo>
                  <a:pt x="1417" y="606"/>
                  <a:pt x="1520" y="597"/>
                  <a:pt x="1624" y="590"/>
                </a:cubicBezTo>
                <a:cubicBezTo>
                  <a:pt x="1654" y="583"/>
                  <a:pt x="1681" y="575"/>
                  <a:pt x="1712" y="571"/>
                </a:cubicBezTo>
                <a:cubicBezTo>
                  <a:pt x="1747" y="561"/>
                  <a:pt x="1784" y="551"/>
                  <a:pt x="1819" y="543"/>
                </a:cubicBezTo>
                <a:cubicBezTo>
                  <a:pt x="1845" y="526"/>
                  <a:pt x="1875" y="519"/>
                  <a:pt x="1903" y="506"/>
                </a:cubicBezTo>
                <a:cubicBezTo>
                  <a:pt x="1989" y="465"/>
                  <a:pt x="2051" y="437"/>
                  <a:pt x="2116" y="367"/>
                </a:cubicBezTo>
                <a:cubicBezTo>
                  <a:pt x="2128" y="334"/>
                  <a:pt x="2142" y="304"/>
                  <a:pt x="2149" y="269"/>
                </a:cubicBezTo>
                <a:cubicBezTo>
                  <a:pt x="2147" y="235"/>
                  <a:pt x="2152" y="161"/>
                  <a:pt x="2121" y="130"/>
                </a:cubicBezTo>
                <a:cubicBezTo>
                  <a:pt x="2111" y="120"/>
                  <a:pt x="2093" y="107"/>
                  <a:pt x="2079" y="102"/>
                </a:cubicBezTo>
                <a:cubicBezTo>
                  <a:pt x="2069" y="98"/>
                  <a:pt x="2047" y="93"/>
                  <a:pt x="2047" y="93"/>
                </a:cubicBezTo>
                <a:cubicBezTo>
                  <a:pt x="1953" y="32"/>
                  <a:pt x="1856" y="24"/>
                  <a:pt x="1745" y="19"/>
                </a:cubicBezTo>
                <a:cubicBezTo>
                  <a:pt x="1671" y="0"/>
                  <a:pt x="1703" y="9"/>
                  <a:pt x="1564" y="14"/>
                </a:cubicBezTo>
                <a:cubicBezTo>
                  <a:pt x="1516" y="24"/>
                  <a:pt x="1536" y="19"/>
                  <a:pt x="1503" y="28"/>
                </a:cubicBezTo>
                <a:cubicBezTo>
                  <a:pt x="1492" y="26"/>
                  <a:pt x="1482" y="25"/>
                  <a:pt x="1471" y="23"/>
                </a:cubicBezTo>
                <a:cubicBezTo>
                  <a:pt x="1457" y="20"/>
                  <a:pt x="1429" y="14"/>
                  <a:pt x="1429" y="14"/>
                </a:cubicBezTo>
                <a:cubicBezTo>
                  <a:pt x="1295" y="21"/>
                  <a:pt x="1162" y="23"/>
                  <a:pt x="1029" y="37"/>
                </a:cubicBezTo>
                <a:cubicBezTo>
                  <a:pt x="1009" y="41"/>
                  <a:pt x="988" y="40"/>
                  <a:pt x="974" y="56"/>
                </a:cubicBezTo>
                <a:cubicBezTo>
                  <a:pt x="842" y="54"/>
                  <a:pt x="711" y="51"/>
                  <a:pt x="579" y="51"/>
                </a:cubicBezTo>
                <a:cubicBezTo>
                  <a:pt x="540" y="51"/>
                  <a:pt x="504" y="70"/>
                  <a:pt x="467" y="7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3" grpId="0"/>
      <p:bldP spid="696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78B8E4E0-C952-079E-5261-D63A21E29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will I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443F-198E-00F7-0F3F-216CBC3B1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Fundamentals of Test Driven Development</a:t>
            </a:r>
          </a:p>
          <a:p>
            <a:pPr>
              <a:defRPr/>
            </a:pPr>
            <a:r>
              <a:rPr lang="en-US" dirty="0"/>
              <a:t>Some basics of Clean Code</a:t>
            </a:r>
          </a:p>
          <a:p>
            <a:pPr>
              <a:defRPr/>
            </a:pPr>
            <a:r>
              <a:rPr lang="en-US" dirty="0"/>
              <a:t>How to score a bowling game.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3">
            <a:extLst>
              <a:ext uri="{FF2B5EF4-FFF2-40B4-BE49-F238E27FC236}">
                <a16:creationId xmlns:a16="http://schemas.microsoft.com/office/drawing/2014/main" id="{0A4CE3E8-BA11-C405-0878-8665D21A1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438400"/>
            <a:ext cx="40386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public class BowlingGameTest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</a:t>
            </a:r>
            <a:r>
              <a:rPr lang="en-US" altLang="en-US" sz="1200" b="1">
                <a:latin typeface="Courier New" panose="02070309020205020404" pitchFamily="49" charset="0"/>
              </a:rPr>
              <a:t>private  Game g;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@BeforeEach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void setUp()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     g = new Game();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6CDAADA-934E-7C37-4639-F9708EB10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second test Kata</a:t>
            </a:r>
          </a:p>
        </p:txBody>
      </p:sp>
      <p:sp>
        <p:nvSpPr>
          <p:cNvPr id="75779" name="Line 4">
            <a:extLst>
              <a:ext uri="{FF2B5EF4-FFF2-40B4-BE49-F238E27FC236}">
                <a16:creationId xmlns:a16="http://schemas.microsoft.com/office/drawing/2014/main" id="{A0152D2E-EAD6-50BF-93DB-4D13B5CB27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138363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0" name="Text Box 5">
            <a:extLst>
              <a:ext uri="{FF2B5EF4-FFF2-40B4-BE49-F238E27FC236}">
                <a16:creationId xmlns:a16="http://schemas.microsoft.com/office/drawing/2014/main" id="{BAC11482-FB91-0BEE-7693-333426CD9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652713"/>
            <a:ext cx="40386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</p:txBody>
      </p:sp>
      <p:sp>
        <p:nvSpPr>
          <p:cNvPr id="75781" name="TextBox 7">
            <a:extLst>
              <a:ext uri="{FF2B5EF4-FFF2-40B4-BE49-F238E27FC236}">
                <a16:creationId xmlns:a16="http://schemas.microsoft.com/office/drawing/2014/main" id="{0B41C8C4-7340-B5D5-8B73-9C7293797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75782" name="TextBox 8">
            <a:extLst>
              <a:ext uri="{FF2B5EF4-FFF2-40B4-BE49-F238E27FC236}">
                <a16:creationId xmlns:a16="http://schemas.microsoft.com/office/drawing/2014/main" id="{CFDB4A9A-CDDC-91ED-18FF-D6FD4A627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12725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7709B86B-2030-90C0-20F6-0F8B033A2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606550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Bradley Hand ITC" panose="03070402050302030203" pitchFamily="66" charset="77"/>
              </a:rPr>
              <a:t>- Game creation is duplicated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3">
            <a:extLst>
              <a:ext uri="{FF2B5EF4-FFF2-40B4-BE49-F238E27FC236}">
                <a16:creationId xmlns:a16="http://schemas.microsoft.com/office/drawing/2014/main" id="{B37CEEA9-30EC-40D6-1DEE-8EF608FEE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438400"/>
            <a:ext cx="40386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latin typeface="Courier New" panose="02070309020205020404" pitchFamily="49" charset="0"/>
              </a:rPr>
              <a:t>    </a:t>
            </a:r>
            <a:r>
              <a:rPr lang="en-US" altLang="en-US" sz="1200">
                <a:latin typeface="Courier New" panose="02070309020205020404" pitchFamily="49" charset="0"/>
              </a:rPr>
              <a:t>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testNewGame()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assertNotNull(g);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testGutterGame()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for (int i = 0; i &lt; 20; i++)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g.roll(0);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assertEquals(0, 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testAllOnes()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for (int i = 0; i &lt; 20;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g.roll(1);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assertEquals(20, 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07C4D3C6-7155-D4BE-65DA-D1BFD7A04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second test Kata</a:t>
            </a:r>
          </a:p>
        </p:txBody>
      </p:sp>
      <p:sp>
        <p:nvSpPr>
          <p:cNvPr id="77827" name="Line 4">
            <a:extLst>
              <a:ext uri="{FF2B5EF4-FFF2-40B4-BE49-F238E27FC236}">
                <a16:creationId xmlns:a16="http://schemas.microsoft.com/office/drawing/2014/main" id="{2495AAD3-ECC4-FB42-48B0-6B6A73A92A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138363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28" name="Text Box 5">
            <a:extLst>
              <a:ext uri="{FF2B5EF4-FFF2-40B4-BE49-F238E27FC236}">
                <a16:creationId xmlns:a16="http://schemas.microsoft.com/office/drawing/2014/main" id="{BBFD0DF8-4C3A-080D-9822-58BF23ACE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652713"/>
            <a:ext cx="40386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</p:txBody>
      </p:sp>
      <p:sp>
        <p:nvSpPr>
          <p:cNvPr id="77829" name="TextBox 7">
            <a:extLst>
              <a:ext uri="{FF2B5EF4-FFF2-40B4-BE49-F238E27FC236}">
                <a16:creationId xmlns:a16="http://schemas.microsoft.com/office/drawing/2014/main" id="{1993A4C4-308A-E406-2074-966C8AEB2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77830" name="TextBox 8">
            <a:extLst>
              <a:ext uri="{FF2B5EF4-FFF2-40B4-BE49-F238E27FC236}">
                <a16:creationId xmlns:a16="http://schemas.microsoft.com/office/drawing/2014/main" id="{B062956B-68EA-A105-6B03-E7AD18FE5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12725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  <p:sp>
        <p:nvSpPr>
          <p:cNvPr id="77831" name="Text Box 7">
            <a:extLst>
              <a:ext uri="{FF2B5EF4-FFF2-40B4-BE49-F238E27FC236}">
                <a16:creationId xmlns:a16="http://schemas.microsoft.com/office/drawing/2014/main" id="{AC492B00-20AB-59C4-C55A-4DAA20AEC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Bradley Hand ITC" panose="03070402050302030203" pitchFamily="66" charset="77"/>
              </a:rPr>
              <a:t>- Game creation is now ”before”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3">
            <a:extLst>
              <a:ext uri="{FF2B5EF4-FFF2-40B4-BE49-F238E27FC236}">
                <a16:creationId xmlns:a16="http://schemas.microsoft.com/office/drawing/2014/main" id="{CD51B5FA-BCFA-79E6-B6C0-A83503A15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438400"/>
            <a:ext cx="40386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latin typeface="Courier New" panose="02070309020205020404" pitchFamily="49" charset="0"/>
              </a:rPr>
              <a:t>     </a:t>
            </a:r>
            <a:r>
              <a:rPr lang="en-US" altLang="en-US" sz="1200">
                <a:latin typeface="Courier New" panose="02070309020205020404" pitchFamily="49" charset="0"/>
              </a:rPr>
              <a:t>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testNewGame()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assertNotNull(g);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testGutterGame()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for (int i = 0; i &lt; 20; i++)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g.roll(0);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assertEquals(0, 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public void testAllOnes()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for (int i = 0; i &lt; 20; i++)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   g.roll(1);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assertEquals(20, 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14E85F62-1B78-041C-3FFC-1344785E4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second test Kata</a:t>
            </a:r>
          </a:p>
        </p:txBody>
      </p:sp>
      <p:sp>
        <p:nvSpPr>
          <p:cNvPr id="79875" name="Line 4">
            <a:extLst>
              <a:ext uri="{FF2B5EF4-FFF2-40B4-BE49-F238E27FC236}">
                <a16:creationId xmlns:a16="http://schemas.microsoft.com/office/drawing/2014/main" id="{93217FB7-9BB8-00E4-1D72-9A56A0E095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138363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6" name="Text Box 5">
            <a:extLst>
              <a:ext uri="{FF2B5EF4-FFF2-40B4-BE49-F238E27FC236}">
                <a16:creationId xmlns:a16="http://schemas.microsoft.com/office/drawing/2014/main" id="{157A693A-4A75-925B-FC1F-2B9520F7F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652713"/>
            <a:ext cx="40386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</p:txBody>
      </p:sp>
      <p:sp>
        <p:nvSpPr>
          <p:cNvPr id="79877" name="TextBox 7">
            <a:extLst>
              <a:ext uri="{FF2B5EF4-FFF2-40B4-BE49-F238E27FC236}">
                <a16:creationId xmlns:a16="http://schemas.microsoft.com/office/drawing/2014/main" id="{71ECBF5F-1629-52AD-0B2F-CB7EA553E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79878" name="TextBox 8">
            <a:extLst>
              <a:ext uri="{FF2B5EF4-FFF2-40B4-BE49-F238E27FC236}">
                <a16:creationId xmlns:a16="http://schemas.microsoft.com/office/drawing/2014/main" id="{FC69A2F1-97D0-D183-4802-151E8DA0D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12725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  <p:sp>
        <p:nvSpPr>
          <p:cNvPr id="79879" name="Text Box 7">
            <a:extLst>
              <a:ext uri="{FF2B5EF4-FFF2-40B4-BE49-F238E27FC236}">
                <a16:creationId xmlns:a16="http://schemas.microsoft.com/office/drawing/2014/main" id="{C7B0FB85-B1B6-5217-FECF-B8F47435F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Bradley Hand ITC" panose="03070402050302030203" pitchFamily="66" charset="77"/>
              </a:rPr>
              <a:t>- roll loop is duplicated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3">
            <a:extLst>
              <a:ext uri="{FF2B5EF4-FFF2-40B4-BE49-F238E27FC236}">
                <a16:creationId xmlns:a16="http://schemas.microsoft.com/office/drawing/2014/main" id="{F89C656B-4E4B-4B7A-F2D4-81C27E758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2497138"/>
            <a:ext cx="46037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     </a:t>
            </a:r>
            <a:r>
              <a:rPr lang="en-US" altLang="en-US" sz="1200" dirty="0">
                <a:latin typeface="Courier New" panose="02070309020205020404" pitchFamily="49" charset="0"/>
              </a:rPr>
              <a:t> private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(int rolls, 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for (int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= 0;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&lt; rolls;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(pins);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testGutterGame</a:t>
            </a:r>
            <a:r>
              <a:rPr lang="en-US" altLang="en-US" sz="1200" dirty="0">
                <a:latin typeface="Courier New" panose="02070309020205020404" pitchFamily="49" charset="0"/>
              </a:rPr>
              <a:t>()  {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int rolls = 20;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int pins = 0;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(rolls, pins);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(0, </a:t>
            </a:r>
            <a:r>
              <a:rPr lang="en-US" altLang="en-US" sz="1200" dirty="0" err="1">
                <a:latin typeface="Courier New" panose="02070309020205020404" pitchFamily="49" charset="0"/>
              </a:rPr>
              <a:t>g.score</a:t>
            </a:r>
            <a:r>
              <a:rPr lang="en-US" altLang="en-US" sz="1200" dirty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testAllOnes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int rolls = 20;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int pins =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(rolls, pins);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(20, </a:t>
            </a:r>
            <a:r>
              <a:rPr lang="en-US" altLang="en-US" sz="1200" dirty="0" err="1">
                <a:latin typeface="Courier New" panose="02070309020205020404" pitchFamily="49" charset="0"/>
              </a:rPr>
              <a:t>g.score</a:t>
            </a:r>
            <a:r>
              <a:rPr lang="en-US" altLang="en-US" sz="1200" dirty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AA439C8-1070-29B7-8977-4FCD73A2F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second test Kata</a:t>
            </a:r>
          </a:p>
        </p:txBody>
      </p:sp>
      <p:sp>
        <p:nvSpPr>
          <p:cNvPr id="81923" name="Line 4">
            <a:extLst>
              <a:ext uri="{FF2B5EF4-FFF2-40B4-BE49-F238E27FC236}">
                <a16:creationId xmlns:a16="http://schemas.microsoft.com/office/drawing/2014/main" id="{2738B03C-E822-2DCD-96AE-18F32237D5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138363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4" name="Text Box 5">
            <a:extLst>
              <a:ext uri="{FF2B5EF4-FFF2-40B4-BE49-F238E27FC236}">
                <a16:creationId xmlns:a16="http://schemas.microsoft.com/office/drawing/2014/main" id="{2410292F-812C-D568-2B74-EC09F0978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652713"/>
            <a:ext cx="40386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</p:txBody>
      </p:sp>
      <p:sp>
        <p:nvSpPr>
          <p:cNvPr id="81925" name="TextBox 7">
            <a:extLst>
              <a:ext uri="{FF2B5EF4-FFF2-40B4-BE49-F238E27FC236}">
                <a16:creationId xmlns:a16="http://schemas.microsoft.com/office/drawing/2014/main" id="{21E3ECB9-3114-3863-57D7-047DB17AD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81926" name="TextBox 8">
            <a:extLst>
              <a:ext uri="{FF2B5EF4-FFF2-40B4-BE49-F238E27FC236}">
                <a16:creationId xmlns:a16="http://schemas.microsoft.com/office/drawing/2014/main" id="{75F2DAC1-8CF3-D0E3-090D-1026C69B6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12725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  <p:sp>
        <p:nvSpPr>
          <p:cNvPr id="81927" name="Text Box 7">
            <a:extLst>
              <a:ext uri="{FF2B5EF4-FFF2-40B4-BE49-F238E27FC236}">
                <a16:creationId xmlns:a16="http://schemas.microsoft.com/office/drawing/2014/main" id="{6019D1A5-B218-1550-2367-8F7D4E543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24000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Bradley Hand ITC" panose="03070402050302030203" pitchFamily="66" charset="77"/>
              </a:rPr>
              <a:t>- roll loop is duplicated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3">
            <a:extLst>
              <a:ext uri="{FF2B5EF4-FFF2-40B4-BE49-F238E27FC236}">
                <a16:creationId xmlns:a16="http://schemas.microsoft.com/office/drawing/2014/main" id="{2821E7CD-EFDA-B9CB-B5F9-A9CD8F5F3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2497138"/>
            <a:ext cx="46037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     </a:t>
            </a:r>
            <a:r>
              <a:rPr lang="en-US" altLang="en-US" sz="1200" dirty="0">
                <a:latin typeface="Courier New" panose="02070309020205020404" pitchFamily="49" charset="0"/>
              </a:rPr>
              <a:t> private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(int rolls, 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for (int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= 0;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&lt; rolls;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(pins);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testGutterGame</a:t>
            </a:r>
            <a:r>
              <a:rPr lang="en-US" altLang="en-US" sz="1200" dirty="0">
                <a:latin typeface="Courier New" panose="02070309020205020404" pitchFamily="49" charset="0"/>
              </a:rPr>
              <a:t>()  {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int rolls = 20;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int pins = 0;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(rolls, pins);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(0, </a:t>
            </a:r>
            <a:r>
              <a:rPr lang="en-US" altLang="en-US" sz="1200" dirty="0" err="1">
                <a:latin typeface="Courier New" panose="02070309020205020404" pitchFamily="49" charset="0"/>
              </a:rPr>
              <a:t>g.score</a:t>
            </a:r>
            <a:r>
              <a:rPr lang="en-US" altLang="en-US" sz="1200" dirty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testAllOnes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int rolls = 20;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int pins =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(rolls, pins);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(20, </a:t>
            </a:r>
            <a:r>
              <a:rPr lang="en-US" altLang="en-US" sz="1200" dirty="0" err="1">
                <a:latin typeface="Courier New" panose="02070309020205020404" pitchFamily="49" charset="0"/>
              </a:rPr>
              <a:t>g.score</a:t>
            </a:r>
            <a:r>
              <a:rPr lang="en-US" altLang="en-US" sz="1200" dirty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C9A67822-C3A4-5A06-F6AE-C6470BBE8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second test Kata</a:t>
            </a:r>
          </a:p>
        </p:txBody>
      </p:sp>
      <p:sp>
        <p:nvSpPr>
          <p:cNvPr id="83971" name="Line 4">
            <a:extLst>
              <a:ext uri="{FF2B5EF4-FFF2-40B4-BE49-F238E27FC236}">
                <a16:creationId xmlns:a16="http://schemas.microsoft.com/office/drawing/2014/main" id="{606FF363-7878-3B90-97B9-07DB13CCB5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138363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2" name="Text Box 5">
            <a:extLst>
              <a:ext uri="{FF2B5EF4-FFF2-40B4-BE49-F238E27FC236}">
                <a16:creationId xmlns:a16="http://schemas.microsoft.com/office/drawing/2014/main" id="{1D722335-A01E-C568-178E-B59E60110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652713"/>
            <a:ext cx="40386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83973" name="TextBox 7">
            <a:extLst>
              <a:ext uri="{FF2B5EF4-FFF2-40B4-BE49-F238E27FC236}">
                <a16:creationId xmlns:a16="http://schemas.microsoft.com/office/drawing/2014/main" id="{44A898D0-E85F-D761-E8C2-4D17FD60E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83974" name="TextBox 8">
            <a:extLst>
              <a:ext uri="{FF2B5EF4-FFF2-40B4-BE49-F238E27FC236}">
                <a16:creationId xmlns:a16="http://schemas.microsoft.com/office/drawing/2014/main" id="{2E8600F7-85B8-113D-B91E-E94611797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12725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  <p:sp>
        <p:nvSpPr>
          <p:cNvPr id="83975" name="Rectangle 9">
            <a:extLst>
              <a:ext uri="{FF2B5EF4-FFF2-40B4-BE49-F238E27FC236}">
                <a16:creationId xmlns:a16="http://schemas.microsoft.com/office/drawing/2014/main" id="{A6184778-A702-607F-83AD-B45424B6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6327775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>
                <a:latin typeface="Courier New" panose="02070309020205020404" pitchFamily="49" charset="0"/>
              </a:rPr>
              <a:t>expected:&lt;20&gt; but was:&lt;0&gt;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3">
            <a:extLst>
              <a:ext uri="{FF2B5EF4-FFF2-40B4-BE49-F238E27FC236}">
                <a16:creationId xmlns:a16="http://schemas.microsoft.com/office/drawing/2014/main" id="{F0D126AB-3847-285E-A11C-7CE7F32D8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2497138"/>
            <a:ext cx="46037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     </a:t>
            </a:r>
            <a:r>
              <a:rPr lang="en-US" altLang="en-US" sz="1200" dirty="0">
                <a:latin typeface="Courier New" panose="02070309020205020404" pitchFamily="49" charset="0"/>
              </a:rPr>
              <a:t> private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(int rolls, 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for (int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= 0;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&lt; rolls;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(pins);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testGutterGame</a:t>
            </a:r>
            <a:r>
              <a:rPr lang="en-US" altLang="en-US" sz="1200" dirty="0">
                <a:latin typeface="Courier New" panose="02070309020205020404" pitchFamily="49" charset="0"/>
              </a:rPr>
              <a:t>()  {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int rolls = 20;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int pins = 0;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(rolls, pins);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(0, </a:t>
            </a:r>
            <a:r>
              <a:rPr lang="en-US" altLang="en-US" sz="1200" dirty="0" err="1">
                <a:latin typeface="Courier New" panose="02070309020205020404" pitchFamily="49" charset="0"/>
              </a:rPr>
              <a:t>g.score</a:t>
            </a:r>
            <a:r>
              <a:rPr lang="en-US" altLang="en-US" sz="1200" dirty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testAllOnes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int rolls = 20;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int pins =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(rolls, pins);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(20, </a:t>
            </a:r>
            <a:r>
              <a:rPr lang="en-US" altLang="en-US" sz="1200" dirty="0" err="1">
                <a:latin typeface="Courier New" panose="02070309020205020404" pitchFamily="49" charset="0"/>
              </a:rPr>
              <a:t>g.score</a:t>
            </a:r>
            <a:r>
              <a:rPr lang="en-US" altLang="en-US" sz="1200" dirty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29EC507E-95A5-CC8D-EF5F-957BB1487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second test Kata</a:t>
            </a:r>
          </a:p>
        </p:txBody>
      </p:sp>
      <p:sp>
        <p:nvSpPr>
          <p:cNvPr id="86019" name="Line 4">
            <a:extLst>
              <a:ext uri="{FF2B5EF4-FFF2-40B4-BE49-F238E27FC236}">
                <a16:creationId xmlns:a16="http://schemas.microsoft.com/office/drawing/2014/main" id="{11C3BCC9-8BEA-CE1D-ED02-A08BD9A468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138363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0" name="Text Box 5">
            <a:extLst>
              <a:ext uri="{FF2B5EF4-FFF2-40B4-BE49-F238E27FC236}">
                <a16:creationId xmlns:a16="http://schemas.microsoft.com/office/drawing/2014/main" id="{8ACBCC9B-FC0D-0863-E0AC-31F4D0EC7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652713"/>
            <a:ext cx="4038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</a:t>
            </a:r>
            <a:r>
              <a:rPr lang="en-US" altLang="en-US" sz="1200" dirty="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private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score += pins;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86021" name="TextBox 7">
            <a:extLst>
              <a:ext uri="{FF2B5EF4-FFF2-40B4-BE49-F238E27FC236}">
                <a16:creationId xmlns:a16="http://schemas.microsoft.com/office/drawing/2014/main" id="{50B166EA-7C15-F45F-E4B5-6337D70DB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86022" name="TextBox 8">
            <a:extLst>
              <a:ext uri="{FF2B5EF4-FFF2-40B4-BE49-F238E27FC236}">
                <a16:creationId xmlns:a16="http://schemas.microsoft.com/office/drawing/2014/main" id="{3F2CA9CB-C1D5-659B-29D7-D55A25C12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12725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3">
            <a:extLst>
              <a:ext uri="{FF2B5EF4-FFF2-40B4-BE49-F238E27FC236}">
                <a16:creationId xmlns:a16="http://schemas.microsoft.com/office/drawing/2014/main" id="{EAE4EAD4-B2AF-6F9D-F747-92A188CF2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2497138"/>
            <a:ext cx="46037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     </a:t>
            </a:r>
            <a:r>
              <a:rPr lang="en-US" altLang="en-US" sz="1200" dirty="0">
                <a:latin typeface="Courier New" panose="02070309020205020404" pitchFamily="49" charset="0"/>
              </a:rPr>
              <a:t> private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(int rolls, 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for (int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= 0;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&lt; rolls;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(pins);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testGutterGame</a:t>
            </a:r>
            <a:r>
              <a:rPr lang="en-US" altLang="en-US" sz="1200" dirty="0">
                <a:latin typeface="Courier New" panose="02070309020205020404" pitchFamily="49" charset="0"/>
              </a:rPr>
              <a:t>()  {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int rolls = 20;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int pins = 0;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(rolls, pins);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(0, </a:t>
            </a:r>
            <a:r>
              <a:rPr lang="en-US" altLang="en-US" sz="1200" dirty="0" err="1">
                <a:latin typeface="Courier New" panose="02070309020205020404" pitchFamily="49" charset="0"/>
              </a:rPr>
              <a:t>g.score</a:t>
            </a:r>
            <a:r>
              <a:rPr lang="en-US" altLang="en-US" sz="1200" dirty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testAllOnes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int rolls = 20;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int pins =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(rolls, pins);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(20, </a:t>
            </a:r>
            <a:r>
              <a:rPr lang="en-US" altLang="en-US" sz="1200" dirty="0" err="1">
                <a:latin typeface="Courier New" panose="02070309020205020404" pitchFamily="49" charset="0"/>
              </a:rPr>
              <a:t>g.score</a:t>
            </a:r>
            <a:r>
              <a:rPr lang="en-US" altLang="en-US" sz="1200" dirty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5083ED90-BC03-4872-5747-0E53BB992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second test Kata</a:t>
            </a:r>
          </a:p>
        </p:txBody>
      </p:sp>
      <p:sp>
        <p:nvSpPr>
          <p:cNvPr id="88067" name="Line 4">
            <a:extLst>
              <a:ext uri="{FF2B5EF4-FFF2-40B4-BE49-F238E27FC236}">
                <a16:creationId xmlns:a16="http://schemas.microsoft.com/office/drawing/2014/main" id="{0934A9B7-8ED4-3A04-DB6C-E6CDB1CB56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138363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8" name="Text Box 5">
            <a:extLst>
              <a:ext uri="{FF2B5EF4-FFF2-40B4-BE49-F238E27FC236}">
                <a16:creationId xmlns:a16="http://schemas.microsoft.com/office/drawing/2014/main" id="{AE29C69E-4969-6A22-035C-BB3FAB7E5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652713"/>
            <a:ext cx="4038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private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score += pins;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88069" name="TextBox 7">
            <a:extLst>
              <a:ext uri="{FF2B5EF4-FFF2-40B4-BE49-F238E27FC236}">
                <a16:creationId xmlns:a16="http://schemas.microsoft.com/office/drawing/2014/main" id="{A5346790-10E8-67C5-F9E2-E8788EA00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88070" name="TextBox 8">
            <a:extLst>
              <a:ext uri="{FF2B5EF4-FFF2-40B4-BE49-F238E27FC236}">
                <a16:creationId xmlns:a16="http://schemas.microsoft.com/office/drawing/2014/main" id="{BDB6AA57-5E51-F91C-523B-ED84F30F2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12725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  <p:sp>
        <p:nvSpPr>
          <p:cNvPr id="88071" name="Rectangle 8">
            <a:extLst>
              <a:ext uri="{FF2B5EF4-FFF2-40B4-BE49-F238E27FC236}">
                <a16:creationId xmlns:a16="http://schemas.microsoft.com/office/drawing/2014/main" id="{9C5811CB-2511-256B-7D37-69ABAEAF7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506" y="6324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B6860D10-944A-12BF-1935-54E4C8AE6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third test Kata</a:t>
            </a:r>
          </a:p>
        </p:txBody>
      </p:sp>
      <p:sp>
        <p:nvSpPr>
          <p:cNvPr id="91138" name="Line 4">
            <a:extLst>
              <a:ext uri="{FF2B5EF4-FFF2-40B4-BE49-F238E27FC236}">
                <a16:creationId xmlns:a16="http://schemas.microsoft.com/office/drawing/2014/main" id="{57D20A1D-3575-E0B4-56A5-33340AF18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138363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39" name="Text Box 5">
            <a:extLst>
              <a:ext uri="{FF2B5EF4-FFF2-40B4-BE49-F238E27FC236}">
                <a16:creationId xmlns:a16="http://schemas.microsoft.com/office/drawing/2014/main" id="{A2B5DF2E-BB3B-7961-863B-97D42843F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667000"/>
            <a:ext cx="4038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private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score += pins;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1140" name="TextBox 7">
            <a:extLst>
              <a:ext uri="{FF2B5EF4-FFF2-40B4-BE49-F238E27FC236}">
                <a16:creationId xmlns:a16="http://schemas.microsoft.com/office/drawing/2014/main" id="{9C36B2EC-0BB3-BF5D-6E38-F47135AE8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1141" name="TextBox 8">
            <a:extLst>
              <a:ext uri="{FF2B5EF4-FFF2-40B4-BE49-F238E27FC236}">
                <a16:creationId xmlns:a16="http://schemas.microsoft.com/office/drawing/2014/main" id="{18834D13-1BEE-102F-D587-E8A21DF06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12725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699B3-DCDC-EAC5-8F6C-4584F4BB1D76}"/>
              </a:ext>
            </a:extLst>
          </p:cNvPr>
          <p:cNvSpPr txBox="1"/>
          <p:nvPr/>
        </p:nvSpPr>
        <p:spPr>
          <a:xfrm>
            <a:off x="0" y="2813050"/>
            <a:ext cx="34387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latin typeface="Courier New" panose="02070309020205020404" pitchFamily="49" charset="0"/>
              </a:rPr>
              <a:t>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testOneSpare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 // spare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(17,0);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(16,g.score());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1C63A231-61B0-211E-1AB3-E9429FC0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-  Add in a spare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B6860D10-944A-12BF-1935-54E4C8AE6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third test Kata</a:t>
            </a:r>
          </a:p>
        </p:txBody>
      </p:sp>
      <p:sp>
        <p:nvSpPr>
          <p:cNvPr id="91138" name="Line 4">
            <a:extLst>
              <a:ext uri="{FF2B5EF4-FFF2-40B4-BE49-F238E27FC236}">
                <a16:creationId xmlns:a16="http://schemas.microsoft.com/office/drawing/2014/main" id="{57D20A1D-3575-E0B4-56A5-33340AF18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138363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39" name="Text Box 5">
            <a:extLst>
              <a:ext uri="{FF2B5EF4-FFF2-40B4-BE49-F238E27FC236}">
                <a16:creationId xmlns:a16="http://schemas.microsoft.com/office/drawing/2014/main" id="{A2B5DF2E-BB3B-7961-863B-97D42843F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652713"/>
            <a:ext cx="4038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private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score += pins;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1140" name="TextBox 7">
            <a:extLst>
              <a:ext uri="{FF2B5EF4-FFF2-40B4-BE49-F238E27FC236}">
                <a16:creationId xmlns:a16="http://schemas.microsoft.com/office/drawing/2014/main" id="{9C36B2EC-0BB3-BF5D-6E38-F47135AE8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1141" name="TextBox 8">
            <a:extLst>
              <a:ext uri="{FF2B5EF4-FFF2-40B4-BE49-F238E27FC236}">
                <a16:creationId xmlns:a16="http://schemas.microsoft.com/office/drawing/2014/main" id="{18834D13-1BEE-102F-D587-E8A21DF06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12725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699B3-DCDC-EAC5-8F6C-4584F4BB1D76}"/>
              </a:ext>
            </a:extLst>
          </p:cNvPr>
          <p:cNvSpPr txBox="1"/>
          <p:nvPr/>
        </p:nvSpPr>
        <p:spPr>
          <a:xfrm>
            <a:off x="-7883" y="2812981"/>
            <a:ext cx="4298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>
                <a:latin typeface="Courier New" panose="02070309020205020404" pitchFamily="49" charset="0"/>
              </a:rPr>
              <a:t>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testOneSpare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 // spare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(17,0);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(16,g.score());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54EAE73-DCC3-E651-0883-FD3F3E895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4872038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</a:rPr>
              <a:t>expected:&lt;16&gt; but was:&lt;13&gt;</a:t>
            </a:r>
          </a:p>
        </p:txBody>
      </p:sp>
    </p:spTree>
    <p:extLst>
      <p:ext uri="{BB962C8B-B14F-4D97-AF65-F5344CB8AC3E}">
        <p14:creationId xmlns:p14="http://schemas.microsoft.com/office/powerpoint/2010/main" val="3209369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B6860D10-944A-12BF-1935-54E4C8AE6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third test Kata</a:t>
            </a:r>
          </a:p>
        </p:txBody>
      </p:sp>
      <p:sp>
        <p:nvSpPr>
          <p:cNvPr id="91138" name="Line 4">
            <a:extLst>
              <a:ext uri="{FF2B5EF4-FFF2-40B4-BE49-F238E27FC236}">
                <a16:creationId xmlns:a16="http://schemas.microsoft.com/office/drawing/2014/main" id="{57D20A1D-3575-E0B4-56A5-33340AF18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138363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39" name="Text Box 5">
            <a:extLst>
              <a:ext uri="{FF2B5EF4-FFF2-40B4-BE49-F238E27FC236}">
                <a16:creationId xmlns:a16="http://schemas.microsoft.com/office/drawing/2014/main" id="{A2B5DF2E-BB3B-7961-863B-97D42843F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652713"/>
            <a:ext cx="4038600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score += pins;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1140" name="TextBox 7">
            <a:extLst>
              <a:ext uri="{FF2B5EF4-FFF2-40B4-BE49-F238E27FC236}">
                <a16:creationId xmlns:a16="http://schemas.microsoft.com/office/drawing/2014/main" id="{9C36B2EC-0BB3-BF5D-6E38-F47135AE8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1141" name="TextBox 8">
            <a:extLst>
              <a:ext uri="{FF2B5EF4-FFF2-40B4-BE49-F238E27FC236}">
                <a16:creationId xmlns:a16="http://schemas.microsoft.com/office/drawing/2014/main" id="{18834D13-1BEE-102F-D587-E8A21DF06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212725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CLASS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91E1D33-32FB-CA01-813C-8B980DC32E28}"/>
              </a:ext>
            </a:extLst>
          </p:cNvPr>
          <p:cNvSpPr>
            <a:spLocks/>
          </p:cNvSpPr>
          <p:nvPr/>
        </p:nvSpPr>
        <p:spPr bwMode="auto">
          <a:xfrm>
            <a:off x="4867275" y="2362200"/>
            <a:ext cx="3416300" cy="2286000"/>
          </a:xfrm>
          <a:custGeom>
            <a:avLst/>
            <a:gdLst>
              <a:gd name="T0" fmla="*/ 2147483646 w 2152"/>
              <a:gd name="T1" fmla="*/ 2147483646 h 674"/>
              <a:gd name="T2" fmla="*/ 2147483646 w 2152"/>
              <a:gd name="T3" fmla="*/ 2147483646 h 674"/>
              <a:gd name="T4" fmla="*/ 2147483646 w 2152"/>
              <a:gd name="T5" fmla="*/ 2147483646 h 674"/>
              <a:gd name="T6" fmla="*/ 2147483646 w 2152"/>
              <a:gd name="T7" fmla="*/ 2147483646 h 674"/>
              <a:gd name="T8" fmla="*/ 2147483646 w 2152"/>
              <a:gd name="T9" fmla="*/ 2147483646 h 674"/>
              <a:gd name="T10" fmla="*/ 2147483646 w 2152"/>
              <a:gd name="T11" fmla="*/ 2147483646 h 674"/>
              <a:gd name="T12" fmla="*/ 2147483646 w 2152"/>
              <a:gd name="T13" fmla="*/ 2147483646 h 674"/>
              <a:gd name="T14" fmla="*/ 2147483646 w 2152"/>
              <a:gd name="T15" fmla="*/ 2147483646 h 674"/>
              <a:gd name="T16" fmla="*/ 2147483646 w 2152"/>
              <a:gd name="T17" fmla="*/ 2147483646 h 674"/>
              <a:gd name="T18" fmla="*/ 2147483646 w 2152"/>
              <a:gd name="T19" fmla="*/ 2147483646 h 674"/>
              <a:gd name="T20" fmla="*/ 2147483646 w 2152"/>
              <a:gd name="T21" fmla="*/ 2147483646 h 674"/>
              <a:gd name="T22" fmla="*/ 2147483646 w 2152"/>
              <a:gd name="T23" fmla="*/ 2147483646 h 674"/>
              <a:gd name="T24" fmla="*/ 2147483646 w 2152"/>
              <a:gd name="T25" fmla="*/ 2147483646 h 674"/>
              <a:gd name="T26" fmla="*/ 2147483646 w 2152"/>
              <a:gd name="T27" fmla="*/ 2147483646 h 674"/>
              <a:gd name="T28" fmla="*/ 2147483646 w 2152"/>
              <a:gd name="T29" fmla="*/ 2147483646 h 674"/>
              <a:gd name="T30" fmla="*/ 2147483646 w 2152"/>
              <a:gd name="T31" fmla="*/ 2147483646 h 674"/>
              <a:gd name="T32" fmla="*/ 2147483646 w 2152"/>
              <a:gd name="T33" fmla="*/ 2147483646 h 674"/>
              <a:gd name="T34" fmla="*/ 2147483646 w 2152"/>
              <a:gd name="T35" fmla="*/ 2147483646 h 674"/>
              <a:gd name="T36" fmla="*/ 2147483646 w 2152"/>
              <a:gd name="T37" fmla="*/ 2147483646 h 674"/>
              <a:gd name="T38" fmla="*/ 2147483646 w 2152"/>
              <a:gd name="T39" fmla="*/ 2147483646 h 674"/>
              <a:gd name="T40" fmla="*/ 2147483646 w 2152"/>
              <a:gd name="T41" fmla="*/ 2147483646 h 674"/>
              <a:gd name="T42" fmla="*/ 2147483646 w 2152"/>
              <a:gd name="T43" fmla="*/ 2147483646 h 674"/>
              <a:gd name="T44" fmla="*/ 2147483646 w 2152"/>
              <a:gd name="T45" fmla="*/ 2147483646 h 674"/>
              <a:gd name="T46" fmla="*/ 2147483646 w 2152"/>
              <a:gd name="T47" fmla="*/ 2147483646 h 674"/>
              <a:gd name="T48" fmla="*/ 2147483646 w 2152"/>
              <a:gd name="T49" fmla="*/ 2147483646 h 674"/>
              <a:gd name="T50" fmla="*/ 2147483646 w 2152"/>
              <a:gd name="T51" fmla="*/ 2147483646 h 674"/>
              <a:gd name="T52" fmla="*/ 2147483646 w 2152"/>
              <a:gd name="T53" fmla="*/ 2147483646 h 674"/>
              <a:gd name="T54" fmla="*/ 2147483646 w 2152"/>
              <a:gd name="T55" fmla="*/ 2147483646 h 674"/>
              <a:gd name="T56" fmla="*/ 2147483646 w 2152"/>
              <a:gd name="T57" fmla="*/ 2147483646 h 674"/>
              <a:gd name="T58" fmla="*/ 2147483646 w 2152"/>
              <a:gd name="T59" fmla="*/ 2147483646 h 67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52" h="674">
                <a:moveTo>
                  <a:pt x="500" y="88"/>
                </a:moveTo>
                <a:cubicBezTo>
                  <a:pt x="463" y="87"/>
                  <a:pt x="425" y="87"/>
                  <a:pt x="388" y="84"/>
                </a:cubicBezTo>
                <a:cubicBezTo>
                  <a:pt x="372" y="83"/>
                  <a:pt x="357" y="77"/>
                  <a:pt x="342" y="74"/>
                </a:cubicBezTo>
                <a:cubicBezTo>
                  <a:pt x="336" y="73"/>
                  <a:pt x="323" y="70"/>
                  <a:pt x="323" y="70"/>
                </a:cubicBezTo>
                <a:cubicBezTo>
                  <a:pt x="245" y="73"/>
                  <a:pt x="180" y="82"/>
                  <a:pt x="105" y="88"/>
                </a:cubicBezTo>
                <a:cubicBezTo>
                  <a:pt x="82" y="106"/>
                  <a:pt x="62" y="125"/>
                  <a:pt x="45" y="149"/>
                </a:cubicBezTo>
                <a:cubicBezTo>
                  <a:pt x="33" y="182"/>
                  <a:pt x="21" y="212"/>
                  <a:pt x="12" y="246"/>
                </a:cubicBezTo>
                <a:cubicBezTo>
                  <a:pt x="12" y="261"/>
                  <a:pt x="0" y="523"/>
                  <a:pt x="59" y="576"/>
                </a:cubicBezTo>
                <a:cubicBezTo>
                  <a:pt x="102" y="667"/>
                  <a:pt x="212" y="657"/>
                  <a:pt x="296" y="674"/>
                </a:cubicBezTo>
                <a:cubicBezTo>
                  <a:pt x="509" y="663"/>
                  <a:pt x="550" y="663"/>
                  <a:pt x="853" y="660"/>
                </a:cubicBezTo>
                <a:cubicBezTo>
                  <a:pt x="960" y="663"/>
                  <a:pt x="1062" y="662"/>
                  <a:pt x="1169" y="655"/>
                </a:cubicBezTo>
                <a:cubicBezTo>
                  <a:pt x="1220" y="646"/>
                  <a:pt x="1266" y="636"/>
                  <a:pt x="1317" y="632"/>
                </a:cubicBezTo>
                <a:cubicBezTo>
                  <a:pt x="1417" y="606"/>
                  <a:pt x="1520" y="597"/>
                  <a:pt x="1624" y="590"/>
                </a:cubicBezTo>
                <a:cubicBezTo>
                  <a:pt x="1654" y="583"/>
                  <a:pt x="1681" y="575"/>
                  <a:pt x="1712" y="571"/>
                </a:cubicBezTo>
                <a:cubicBezTo>
                  <a:pt x="1747" y="561"/>
                  <a:pt x="1784" y="551"/>
                  <a:pt x="1819" y="543"/>
                </a:cubicBezTo>
                <a:cubicBezTo>
                  <a:pt x="1845" y="526"/>
                  <a:pt x="1875" y="519"/>
                  <a:pt x="1903" y="506"/>
                </a:cubicBezTo>
                <a:cubicBezTo>
                  <a:pt x="1989" y="465"/>
                  <a:pt x="2051" y="437"/>
                  <a:pt x="2116" y="367"/>
                </a:cubicBezTo>
                <a:cubicBezTo>
                  <a:pt x="2128" y="334"/>
                  <a:pt x="2142" y="304"/>
                  <a:pt x="2149" y="269"/>
                </a:cubicBezTo>
                <a:cubicBezTo>
                  <a:pt x="2147" y="235"/>
                  <a:pt x="2152" y="161"/>
                  <a:pt x="2121" y="130"/>
                </a:cubicBezTo>
                <a:cubicBezTo>
                  <a:pt x="2111" y="120"/>
                  <a:pt x="2093" y="107"/>
                  <a:pt x="2079" y="102"/>
                </a:cubicBezTo>
                <a:cubicBezTo>
                  <a:pt x="2069" y="98"/>
                  <a:pt x="2047" y="93"/>
                  <a:pt x="2047" y="93"/>
                </a:cubicBezTo>
                <a:cubicBezTo>
                  <a:pt x="1953" y="32"/>
                  <a:pt x="1856" y="24"/>
                  <a:pt x="1745" y="19"/>
                </a:cubicBezTo>
                <a:cubicBezTo>
                  <a:pt x="1671" y="0"/>
                  <a:pt x="1703" y="9"/>
                  <a:pt x="1564" y="14"/>
                </a:cubicBezTo>
                <a:cubicBezTo>
                  <a:pt x="1516" y="24"/>
                  <a:pt x="1536" y="19"/>
                  <a:pt x="1503" y="28"/>
                </a:cubicBezTo>
                <a:cubicBezTo>
                  <a:pt x="1492" y="26"/>
                  <a:pt x="1482" y="25"/>
                  <a:pt x="1471" y="23"/>
                </a:cubicBezTo>
                <a:cubicBezTo>
                  <a:pt x="1457" y="20"/>
                  <a:pt x="1429" y="14"/>
                  <a:pt x="1429" y="14"/>
                </a:cubicBezTo>
                <a:cubicBezTo>
                  <a:pt x="1295" y="21"/>
                  <a:pt x="1162" y="23"/>
                  <a:pt x="1029" y="37"/>
                </a:cubicBezTo>
                <a:cubicBezTo>
                  <a:pt x="1009" y="41"/>
                  <a:pt x="988" y="40"/>
                  <a:pt x="974" y="56"/>
                </a:cubicBezTo>
                <a:cubicBezTo>
                  <a:pt x="842" y="54"/>
                  <a:pt x="711" y="51"/>
                  <a:pt x="579" y="51"/>
                </a:cubicBezTo>
                <a:cubicBezTo>
                  <a:pt x="540" y="51"/>
                  <a:pt x="504" y="70"/>
                  <a:pt x="467" y="7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Text Box 7">
            <a:extLst>
              <a:ext uri="{FF2B5EF4-FFF2-40B4-BE49-F238E27FC236}">
                <a16:creationId xmlns:a16="http://schemas.microsoft.com/office/drawing/2014/main" id="{87B693E5-AE7B-31CE-A53F-137BFB86E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Bradley Hand ITC" panose="03070402050302030203" pitchFamily="66" charset="77"/>
              </a:rPr>
              <a:t>This code is wrong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EC88C-0377-CA25-4BFA-358C68DC65E2}"/>
              </a:ext>
            </a:extLst>
          </p:cNvPr>
          <p:cNvSpPr txBox="1"/>
          <p:nvPr/>
        </p:nvSpPr>
        <p:spPr>
          <a:xfrm>
            <a:off x="-5000" y="2837240"/>
            <a:ext cx="34387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200" dirty="0">
                <a:latin typeface="Courier New" panose="02070309020205020404" pitchFamily="49" charset="0"/>
              </a:rPr>
              <a:t>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testOneSpare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 // spare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(17,0);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(16,g.score());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2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78B8E4E0-C952-079E-5261-D63A21E29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Will I ever use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443F-198E-00F7-0F3F-216CBC3B1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 score a bowling game?</a:t>
            </a:r>
          </a:p>
          <a:p>
            <a:pPr lvl="1">
              <a:defRPr/>
            </a:pPr>
            <a:r>
              <a:rPr lang="en-US" dirty="0"/>
              <a:t>Probably not. Modern lanes have computers that do this for you.</a:t>
            </a:r>
          </a:p>
          <a:p>
            <a:pPr>
              <a:defRPr/>
            </a:pPr>
            <a:r>
              <a:rPr lang="en-US" dirty="0"/>
              <a:t>To learn clean code principles?</a:t>
            </a:r>
          </a:p>
          <a:p>
            <a:pPr lvl="1">
              <a:defRPr/>
            </a:pPr>
            <a:r>
              <a:rPr lang="en-US" dirty="0"/>
              <a:t>There are some mentioned as part of this, but not all.</a:t>
            </a:r>
          </a:p>
          <a:p>
            <a:pPr>
              <a:defRPr/>
            </a:pPr>
            <a:r>
              <a:rPr lang="en-US" dirty="0"/>
              <a:t>To learn test driven development</a:t>
            </a:r>
          </a:p>
          <a:p>
            <a:pPr lvl="1">
              <a:defRPr/>
            </a:pPr>
            <a:r>
              <a:rPr lang="en-US" dirty="0"/>
              <a:t>Absolutely</a:t>
            </a:r>
          </a:p>
        </p:txBody>
      </p:sp>
    </p:spTree>
    <p:extLst>
      <p:ext uri="{BB962C8B-B14F-4D97-AF65-F5344CB8AC3E}">
        <p14:creationId xmlns:p14="http://schemas.microsoft.com/office/powerpoint/2010/main" val="2119860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79714"/>
            <a:ext cx="460375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testOneSpare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 // spare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(17,0);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(16,g.score());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third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580" y="2678113"/>
            <a:ext cx="4038600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score += pins;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3190" name="TextBox 8">
            <a:extLst>
              <a:ext uri="{FF2B5EF4-FFF2-40B4-BE49-F238E27FC236}">
                <a16:creationId xmlns:a16="http://schemas.microsoft.com/office/drawing/2014/main" id="{146A0780-386F-B208-237E-F2BE89F4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270" y="2188069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CLASS</a:t>
            </a:r>
          </a:p>
        </p:txBody>
      </p:sp>
      <p:sp>
        <p:nvSpPr>
          <p:cNvPr id="2" name="Line 7">
            <a:extLst>
              <a:ext uri="{FF2B5EF4-FFF2-40B4-BE49-F238E27FC236}">
                <a16:creationId xmlns:a16="http://schemas.microsoft.com/office/drawing/2014/main" id="{9474D225-D0EB-0187-ECAC-90275642EA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3470" y="2819400"/>
            <a:ext cx="838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6466E485-0C10-2912-612E-4273587E8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470" y="2667000"/>
            <a:ext cx="2209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100" dirty="0">
                <a:latin typeface="Bradley Hand ITC" panose="03070402050302030203" pitchFamily="66" charset="77"/>
              </a:rPr>
              <a:t>roll() calculates score, but name does not imply that.</a:t>
            </a:r>
          </a:p>
        </p:txBody>
      </p:sp>
      <p:sp>
        <p:nvSpPr>
          <p:cNvPr id="4" name="Line 9">
            <a:extLst>
              <a:ext uri="{FF2B5EF4-FFF2-40B4-BE49-F238E27FC236}">
                <a16:creationId xmlns:a16="http://schemas.microsoft.com/office/drawing/2014/main" id="{5A4C7C61-3460-D08E-D88C-87E7690A5B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3470" y="3660991"/>
            <a:ext cx="838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303270BA-231C-B312-B890-FAF59D66A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470" y="3584791"/>
            <a:ext cx="2209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100" dirty="0">
                <a:latin typeface="Bradley Hand ITC" panose="03070402050302030203" pitchFamily="66" charset="77"/>
              </a:rPr>
              <a:t>score() does not calculate score, but name implies that it does.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B6C50823-8BB2-433D-F690-2EF669483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485" y="4584700"/>
            <a:ext cx="2209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100" b="1" dirty="0">
                <a:latin typeface="Bradley Hand ITC" panose="03070402050302030203" pitchFamily="66" charset="77"/>
              </a:rPr>
              <a:t>Design is wrong.  Responsibilities are misplaced.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79714"/>
            <a:ext cx="460375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testOneSpare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 // spare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(17,0);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(16,g.score());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third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580" y="2678113"/>
            <a:ext cx="4038600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score += pins;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3190" name="TextBox 8">
            <a:extLst>
              <a:ext uri="{FF2B5EF4-FFF2-40B4-BE49-F238E27FC236}">
                <a16:creationId xmlns:a16="http://schemas.microsoft.com/office/drawing/2014/main" id="{146A0780-386F-B208-237E-F2BE89F4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270" y="2188069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CLASS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For now, comment out the test</a:t>
            </a:r>
          </a:p>
        </p:txBody>
      </p:sp>
    </p:spTree>
    <p:extLst>
      <p:ext uri="{BB962C8B-B14F-4D97-AF65-F5344CB8AC3E}">
        <p14:creationId xmlns:p14="http://schemas.microsoft.com/office/powerpoint/2010/main" val="3482293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79714"/>
            <a:ext cx="460375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testOneSpare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 // spare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(17,0);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(16,g.score());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third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579" y="2667000"/>
            <a:ext cx="448419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rolls[] = new int[21];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++] = pins;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for (int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= 0;i &lt; </a:t>
            </a:r>
            <a:r>
              <a:rPr lang="en-US" altLang="en-US" sz="1200" dirty="0" err="1">
                <a:latin typeface="Courier New" panose="02070309020205020404" pitchFamily="49" charset="0"/>
              </a:rPr>
              <a:t>rolls.length</a:t>
            </a:r>
            <a:r>
              <a:rPr lang="en-US" altLang="en-US" sz="1200" dirty="0">
                <a:latin typeface="Courier New" panose="02070309020205020404" pitchFamily="49" charset="0"/>
              </a:rPr>
              <a:t>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score +=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3190" name="TextBox 8">
            <a:extLst>
              <a:ext uri="{FF2B5EF4-FFF2-40B4-BE49-F238E27FC236}">
                <a16:creationId xmlns:a16="http://schemas.microsoft.com/office/drawing/2014/main" id="{146A0780-386F-B208-237E-F2BE89F4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270" y="2188069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CLASS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Check current tests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550E6A7E-06E9-BB57-8C02-12304F03A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4" y="5754963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Current tests should pass</a:t>
            </a:r>
          </a:p>
        </p:txBody>
      </p:sp>
    </p:spTree>
    <p:extLst>
      <p:ext uri="{BB962C8B-B14F-4D97-AF65-F5344CB8AC3E}">
        <p14:creationId xmlns:p14="http://schemas.microsoft.com/office/powerpoint/2010/main" val="3922941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49563"/>
            <a:ext cx="41208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testOneSpare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 // spare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(17,0);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(16,g.score());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third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579" y="2667000"/>
            <a:ext cx="448419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rolls[] = new int[21];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++] = pins;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for (int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= 0;i &lt; </a:t>
            </a:r>
            <a:r>
              <a:rPr lang="en-US" altLang="en-US" sz="1200" dirty="0" err="1">
                <a:latin typeface="Courier New" panose="02070309020205020404" pitchFamily="49" charset="0"/>
              </a:rPr>
              <a:t>rolls.length</a:t>
            </a:r>
            <a:r>
              <a:rPr lang="en-US" altLang="en-US" sz="1200" dirty="0">
                <a:latin typeface="Courier New" panose="02070309020205020404" pitchFamily="49" charset="0"/>
              </a:rPr>
              <a:t>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score +=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3190" name="TextBox 8">
            <a:extLst>
              <a:ext uri="{FF2B5EF4-FFF2-40B4-BE49-F238E27FC236}">
                <a16:creationId xmlns:a16="http://schemas.microsoft.com/office/drawing/2014/main" id="{146A0780-386F-B208-237E-F2BE89F4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270" y="2188069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CLASS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But the “spare” test does not.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2568671-2D4E-87F2-6015-AFAC33C80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076" y="5777032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expected:&lt;16&gt; but was:&lt;13&gt;</a:t>
            </a:r>
          </a:p>
        </p:txBody>
      </p:sp>
    </p:spTree>
    <p:extLst>
      <p:ext uri="{BB962C8B-B14F-4D97-AF65-F5344CB8AC3E}">
        <p14:creationId xmlns:p14="http://schemas.microsoft.com/office/powerpoint/2010/main" val="2789501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49563"/>
            <a:ext cx="41208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testOneSpare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 // spare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(17,0);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(16,g.score());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third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2237581"/>
            <a:ext cx="4484195" cy="365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rolls[] = new int[21];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++] = pins;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for (int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= 0;i &lt; </a:t>
            </a:r>
            <a:r>
              <a:rPr lang="en-US" altLang="en-US" sz="1200" dirty="0" err="1">
                <a:latin typeface="Courier New" panose="02070309020205020404" pitchFamily="49" charset="0"/>
              </a:rPr>
              <a:t>rolls.length</a:t>
            </a:r>
            <a:r>
              <a:rPr lang="en-US" altLang="en-US" sz="1200" dirty="0">
                <a:latin typeface="Courier New" panose="02070309020205020404" pitchFamily="49" charset="0"/>
              </a:rPr>
              <a:t>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++) {</a:t>
            </a:r>
          </a:p>
          <a:p>
            <a:pPr>
              <a:buNone/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(rolls[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rolls[i+1] == 10) // spare</a:t>
            </a:r>
            <a:b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score += 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score +=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3190" name="TextBox 8">
            <a:extLst>
              <a:ext uri="{FF2B5EF4-FFF2-40B4-BE49-F238E27FC236}">
                <a16:creationId xmlns:a16="http://schemas.microsoft.com/office/drawing/2014/main" id="{146A0780-386F-B208-237E-F2BE89F4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270" y="2188069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CLASS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Can’t check for “spare” in the </a:t>
            </a:r>
            <a:r>
              <a:rPr lang="en-US" altLang="en-US" sz="1600" b="1" dirty="0">
                <a:latin typeface="Bradley Hand ITC" panose="03070402050302030203" pitchFamily="66" charset="77"/>
              </a:rPr>
              <a:t>rolls</a:t>
            </a:r>
            <a:r>
              <a:rPr lang="en-US" altLang="en-US" sz="1600" dirty="0">
                <a:latin typeface="Bradley Hand ITC" panose="03070402050302030203" pitchFamily="66" charset="77"/>
              </a:rPr>
              <a:t>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45A18-DB80-246F-D57C-6D7F719AE721}"/>
              </a:ext>
            </a:extLst>
          </p:cNvPr>
          <p:cNvSpPr txBox="1"/>
          <p:nvPr/>
        </p:nvSpPr>
        <p:spPr>
          <a:xfrm>
            <a:off x="508822" y="4406899"/>
            <a:ext cx="35539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Bradley Hand ITC" panose="03070402050302030203" pitchFamily="66" charset="77"/>
              </a:rPr>
              <a:t>This isn’t going to work because </a:t>
            </a:r>
            <a:r>
              <a:rPr lang="en-US" altLang="en-US" sz="1800" dirty="0" err="1">
                <a:latin typeface="Bradley Hand ITC" panose="03070402050302030203" pitchFamily="66" charset="77"/>
              </a:rPr>
              <a:t>i</a:t>
            </a:r>
            <a:r>
              <a:rPr lang="en-US" altLang="en-US" sz="1800" dirty="0">
                <a:latin typeface="Bradley Hand ITC" panose="03070402050302030203" pitchFamily="66" charset="77"/>
              </a:rPr>
              <a:t> might not refer to the first ball of the frame.</a:t>
            </a:r>
          </a:p>
          <a:p>
            <a:endParaRPr lang="en-US" altLang="en-US" sz="1800" dirty="0">
              <a:latin typeface="Bradley Hand ITC" panose="03070402050302030203" pitchFamily="66" charset="77"/>
            </a:endParaRPr>
          </a:p>
          <a:p>
            <a:r>
              <a:rPr lang="en-US" altLang="en-US" sz="1800" dirty="0">
                <a:latin typeface="Bradley Hand ITC" panose="03070402050302030203" pitchFamily="66" charset="77"/>
              </a:rPr>
              <a:t>Design is still wrong.</a:t>
            </a:r>
          </a:p>
          <a:p>
            <a:endParaRPr lang="en-US" altLang="en-US" sz="1800" dirty="0">
              <a:latin typeface="Bradley Hand ITC" panose="03070402050302030203" pitchFamily="66" charset="77"/>
            </a:endParaRPr>
          </a:p>
          <a:p>
            <a:r>
              <a:rPr lang="en-US" altLang="en-US" sz="1800" dirty="0">
                <a:latin typeface="Bradley Hand ITC" panose="03070402050302030203" pitchFamily="66" charset="77"/>
              </a:rPr>
              <a:t>Need to walk through array two balls (one frame) at a time.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B9717661-EC67-D6BB-AB34-57891F3C76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2051" y="4648200"/>
            <a:ext cx="102234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8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49563"/>
            <a:ext cx="41208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testOneSpare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 // spare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(17,0);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(16,g.score());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third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2237581"/>
            <a:ext cx="4484195" cy="315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rolls[] = new int[21];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++] = pins;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for (int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= 0;i &lt; </a:t>
            </a:r>
            <a:r>
              <a:rPr lang="en-US" altLang="en-US" sz="1200" dirty="0" err="1">
                <a:latin typeface="Courier New" panose="02070309020205020404" pitchFamily="49" charset="0"/>
              </a:rPr>
              <a:t>rolls.length</a:t>
            </a:r>
            <a:r>
              <a:rPr lang="en-US" altLang="en-US" sz="1200" dirty="0">
                <a:latin typeface="Courier New" panose="02070309020205020404" pitchFamily="49" charset="0"/>
              </a:rPr>
              <a:t>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++) {</a:t>
            </a:r>
          </a:p>
          <a:p>
            <a:pPr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score +=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3190" name="TextBox 8">
            <a:extLst>
              <a:ext uri="{FF2B5EF4-FFF2-40B4-BE49-F238E27FC236}">
                <a16:creationId xmlns:a16="http://schemas.microsoft.com/office/drawing/2014/main" id="{146A0780-386F-B208-237E-F2BE89F4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270" y="2188069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CLASS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Comment out the test AGAIN.</a:t>
            </a:r>
          </a:p>
        </p:txBody>
      </p:sp>
    </p:spTree>
    <p:extLst>
      <p:ext uri="{BB962C8B-B14F-4D97-AF65-F5344CB8AC3E}">
        <p14:creationId xmlns:p14="http://schemas.microsoft.com/office/powerpoint/2010/main" val="1560807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49563"/>
            <a:ext cx="41208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testOneSpare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 // spare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(17,0);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(16,g.score());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third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2237581"/>
            <a:ext cx="448419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rolls[] = new int[21];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++] = pins;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int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for (int frame = 0;frame &lt; 10; frame++) {</a:t>
            </a:r>
            <a:br>
              <a:rPr lang="en-US" altLang="en-US" sz="1200" b="1" dirty="0">
                <a:latin typeface="Courier New" panose="02070309020205020404" pitchFamily="49" charset="0"/>
              </a:rPr>
            </a:br>
            <a:r>
              <a:rPr lang="en-US" altLang="en-US" sz="1200" b="1" dirty="0">
                <a:latin typeface="Courier New" panose="02070309020205020404" pitchFamily="49" charset="0"/>
              </a:rPr>
              <a:t>      score += rolls[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</a:rPr>
              <a:t>] + rolls[i+1];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3190" name="TextBox 8">
            <a:extLst>
              <a:ext uri="{FF2B5EF4-FFF2-40B4-BE49-F238E27FC236}">
                <a16:creationId xmlns:a16="http://schemas.microsoft.com/office/drawing/2014/main" id="{146A0780-386F-B208-237E-F2BE89F4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270" y="2188069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CLASS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Count the score by frames</a:t>
            </a:r>
          </a:p>
        </p:txBody>
      </p:sp>
    </p:spTree>
    <p:extLst>
      <p:ext uri="{BB962C8B-B14F-4D97-AF65-F5344CB8AC3E}">
        <p14:creationId xmlns:p14="http://schemas.microsoft.com/office/powerpoint/2010/main" val="138862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49563"/>
            <a:ext cx="41208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testOneSpare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 // spare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(17,0);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    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(16,g.score());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//}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third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2237581"/>
            <a:ext cx="448419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rolls[] = new int[21];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++] = pins;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int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for (int frame = 0;frame &lt; 10; frame++) {</a:t>
            </a:r>
            <a:br>
              <a:rPr lang="en-US" altLang="en-US" sz="1200" b="1" dirty="0">
                <a:latin typeface="Courier New" panose="02070309020205020404" pitchFamily="49" charset="0"/>
              </a:rPr>
            </a:br>
            <a:r>
              <a:rPr lang="en-US" altLang="en-US" sz="1200" b="1" dirty="0">
                <a:latin typeface="Courier New" panose="02070309020205020404" pitchFamily="49" charset="0"/>
              </a:rPr>
              <a:t>      score += rolls[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</a:rPr>
              <a:t>] + rolls[i+1];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3190" name="TextBox 8">
            <a:extLst>
              <a:ext uri="{FF2B5EF4-FFF2-40B4-BE49-F238E27FC236}">
                <a16:creationId xmlns:a16="http://schemas.microsoft.com/office/drawing/2014/main" id="{146A0780-386F-B208-237E-F2BE89F4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270" y="2188069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CLASS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Run the current tests for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4155F49-A454-5565-5FEC-46B026A4C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75" y="602748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Current tests should pass</a:t>
            </a:r>
          </a:p>
        </p:txBody>
      </p:sp>
    </p:spTree>
    <p:extLst>
      <p:ext uri="{BB962C8B-B14F-4D97-AF65-F5344CB8AC3E}">
        <p14:creationId xmlns:p14="http://schemas.microsoft.com/office/powerpoint/2010/main" val="1467592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49563"/>
            <a:ext cx="41208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testOneSpare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 // spare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(17,0);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(16,g.score());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third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2266414"/>
            <a:ext cx="448419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rolls[] = new int[21];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++] = pins;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int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for (int frame = 0;frame &lt; 10; frame++) {</a:t>
            </a:r>
            <a:br>
              <a:rPr lang="en-US" altLang="en-US" sz="1200" b="1" dirty="0">
                <a:latin typeface="Courier New" panose="02070309020205020404" pitchFamily="49" charset="0"/>
              </a:rPr>
            </a:br>
            <a:r>
              <a:rPr lang="en-US" altLang="en-US" sz="1200" b="1" dirty="0">
                <a:latin typeface="Courier New" panose="02070309020205020404" pitchFamily="49" charset="0"/>
              </a:rPr>
              <a:t>      score += rolls[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</a:rPr>
              <a:t>] + rolls[i+1];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3190" name="TextBox 8">
            <a:extLst>
              <a:ext uri="{FF2B5EF4-FFF2-40B4-BE49-F238E27FC236}">
                <a16:creationId xmlns:a16="http://schemas.microsoft.com/office/drawing/2014/main" id="{146A0780-386F-B208-237E-F2BE89F4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270" y="2188069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CLASS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But the “spare” test still fails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494D019-0054-3F24-1E0B-A80B70DA7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63" y="5937785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expected:&lt;16&gt; but was:&lt;13&gt;</a:t>
            </a:r>
          </a:p>
        </p:txBody>
      </p:sp>
    </p:spTree>
    <p:extLst>
      <p:ext uri="{BB962C8B-B14F-4D97-AF65-F5344CB8AC3E}">
        <p14:creationId xmlns:p14="http://schemas.microsoft.com/office/powerpoint/2010/main" val="1790833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49563"/>
            <a:ext cx="41208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testOneSpare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 // spare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(17,0);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(16,g.score());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third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2237581"/>
            <a:ext cx="4484195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rolls[] = new int[21];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++] = pins;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for (int frame = 0; frame &lt; 10; frame++)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</a:t>
            </a:r>
            <a:r>
              <a:rPr lang="en-US" altLang="en-US" sz="1200" b="1" dirty="0">
                <a:latin typeface="Courier New" panose="02070309020205020404" pitchFamily="49" charset="0"/>
              </a:rPr>
              <a:t>if (rolls[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</a:rPr>
              <a:t>] + rolls[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</a:rPr>
              <a:t> + 1] == 10)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score += 10 + rolls[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</a:rPr>
              <a:t> + 2];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} else </a:t>
            </a:r>
            <a:r>
              <a:rPr lang="en-US" altLang="en-US" sz="12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score +=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] +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+ 1];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3190" name="TextBox 8">
            <a:extLst>
              <a:ext uri="{FF2B5EF4-FFF2-40B4-BE49-F238E27FC236}">
                <a16:creationId xmlns:a16="http://schemas.microsoft.com/office/drawing/2014/main" id="{146A0780-386F-B208-237E-F2BE89F4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270" y="2188069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CLASS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Add check for “spare” roll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EEFDFE03-7A73-F09E-AF18-0799AAC89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2" y="6485871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7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DD3AC16-E301-EA41-BCD8-CAE0F73C7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Scoring Bowling.</a:t>
            </a:r>
          </a:p>
        </p:txBody>
      </p:sp>
      <p:graphicFrame>
        <p:nvGraphicFramePr>
          <p:cNvPr id="24578" name="Object 12">
            <a:extLst>
              <a:ext uri="{FF2B5EF4-FFF2-40B4-BE49-F238E27FC236}">
                <a16:creationId xmlns:a16="http://schemas.microsoft.com/office/drawing/2014/main" id="{CABE0AD0-555A-A004-0FAD-00305322A5C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66725" y="2133600"/>
          <a:ext cx="80359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70100" imgH="215900" progId="Visio.Drawing.5">
                  <p:embed/>
                </p:oleObj>
              </mc:Choice>
              <mc:Fallback>
                <p:oleObj name="VISIO" r:id="rId3" imgW="2070100" imgH="215900" progId="Visio.Drawing.5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133600"/>
                        <a:ext cx="80359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14">
            <a:extLst>
              <a:ext uri="{FF2B5EF4-FFF2-40B4-BE49-F238E27FC236}">
                <a16:creationId xmlns:a16="http://schemas.microsoft.com/office/drawing/2014/main" id="{5FBA1646-DB45-918F-44C2-1DF2F1B18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71838"/>
            <a:ext cx="8315325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49563"/>
            <a:ext cx="41208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testOneSpare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 // spare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(17,0);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(16,g.score());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third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2237581"/>
            <a:ext cx="4484195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rolls[] = new int[21];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++] = pins;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for (int frame = 0; frame &lt; 10; frame++)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</a:t>
            </a:r>
            <a:r>
              <a:rPr lang="en-US" altLang="en-US" sz="1200" b="1" dirty="0">
                <a:latin typeface="Courier New" panose="02070309020205020404" pitchFamily="49" charset="0"/>
              </a:rPr>
              <a:t>if (rolls[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</a:rPr>
              <a:t>] + rolls[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</a:rPr>
              <a:t> + 1] == 10)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score += 10 + rolls[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</a:rPr>
              <a:t> + 2];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} else </a:t>
            </a:r>
            <a:r>
              <a:rPr lang="en-US" altLang="en-US" sz="12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score +=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] +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+ 1];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3190" name="TextBox 8">
            <a:extLst>
              <a:ext uri="{FF2B5EF4-FFF2-40B4-BE49-F238E27FC236}">
                <a16:creationId xmlns:a16="http://schemas.microsoft.com/office/drawing/2014/main" id="{146A0780-386F-B208-237E-F2BE89F4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270" y="2188069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CLASS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A minor refactor</a:t>
            </a: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C02CA566-E846-50E9-2399-38E401534DA3}"/>
              </a:ext>
            </a:extLst>
          </p:cNvPr>
          <p:cNvSpPr>
            <a:spLocks/>
          </p:cNvSpPr>
          <p:nvPr/>
        </p:nvSpPr>
        <p:spPr bwMode="auto">
          <a:xfrm>
            <a:off x="5029200" y="4267200"/>
            <a:ext cx="223838" cy="249869"/>
          </a:xfrm>
          <a:custGeom>
            <a:avLst/>
            <a:gdLst>
              <a:gd name="T0" fmla="*/ 80 w 93"/>
              <a:gd name="T1" fmla="*/ 0 h 114"/>
              <a:gd name="T2" fmla="*/ 15 w 93"/>
              <a:gd name="T3" fmla="*/ 14 h 114"/>
              <a:gd name="T4" fmla="*/ 6 w 93"/>
              <a:gd name="T5" fmla="*/ 28 h 114"/>
              <a:gd name="T6" fmla="*/ 85 w 93"/>
              <a:gd name="T7" fmla="*/ 84 h 114"/>
              <a:gd name="T8" fmla="*/ 80 w 93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14">
                <a:moveTo>
                  <a:pt x="80" y="0"/>
                </a:moveTo>
                <a:cubicBezTo>
                  <a:pt x="58" y="5"/>
                  <a:pt x="37" y="10"/>
                  <a:pt x="15" y="14"/>
                </a:cubicBezTo>
                <a:cubicBezTo>
                  <a:pt x="12" y="19"/>
                  <a:pt x="6" y="22"/>
                  <a:pt x="6" y="28"/>
                </a:cubicBezTo>
                <a:cubicBezTo>
                  <a:pt x="0" y="114"/>
                  <a:pt x="4" y="88"/>
                  <a:pt x="85" y="84"/>
                </a:cubicBezTo>
                <a:cubicBezTo>
                  <a:pt x="93" y="56"/>
                  <a:pt x="90" y="27"/>
                  <a:pt x="80" y="0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DD1E3-D1B8-CC21-9CF7-2B4CCD37D9CE}"/>
              </a:ext>
            </a:extLst>
          </p:cNvPr>
          <p:cNvSpPr txBox="1"/>
          <p:nvPr/>
        </p:nvSpPr>
        <p:spPr>
          <a:xfrm>
            <a:off x="508822" y="4406899"/>
            <a:ext cx="3553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Bradley Hand ITC" panose="03070402050302030203" pitchFamily="66" charset="77"/>
              </a:rPr>
              <a:t>No magic numbers can also apply to variable names</a:t>
            </a:r>
            <a:endParaRPr lang="en-US" altLang="en-US" sz="1800" dirty="0">
              <a:latin typeface="Bradley Hand ITC" panose="03070402050302030203" pitchFamily="66" charset="77"/>
            </a:endParaRPr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526C8E30-9FBD-9C7C-8629-7457868FDB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2051" y="4406899"/>
            <a:ext cx="1379209" cy="24130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314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49563"/>
            <a:ext cx="41208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testOneSpare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 // spare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(17,0);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(16,g.score());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third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2237581"/>
            <a:ext cx="448419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rolls[] = new int[21];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++] = pins;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for (int frame = 0; frame &lt; 10; frame++)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</a:t>
            </a:r>
            <a:r>
              <a:rPr lang="en-US" altLang="en-US" sz="1200" b="1" dirty="0">
                <a:latin typeface="Courier New" panose="02070309020205020404" pitchFamily="49" charset="0"/>
              </a:rPr>
              <a:t>if (rolls[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] +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  rolls[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 + 1] == 10)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score += 10 + rolls[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 + 2];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} else </a:t>
            </a:r>
            <a:r>
              <a:rPr lang="en-US" altLang="en-US" sz="12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score += rolls[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] +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         rolls[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 + 1];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3190" name="TextBox 8">
            <a:extLst>
              <a:ext uri="{FF2B5EF4-FFF2-40B4-BE49-F238E27FC236}">
                <a16:creationId xmlns:a16="http://schemas.microsoft.com/office/drawing/2014/main" id="{146A0780-386F-B208-237E-F2BE89F4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270" y="2188069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CLASS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Change to a more meaningful name</a:t>
            </a:r>
          </a:p>
        </p:txBody>
      </p:sp>
    </p:spTree>
    <p:extLst>
      <p:ext uri="{BB962C8B-B14F-4D97-AF65-F5344CB8AC3E}">
        <p14:creationId xmlns:p14="http://schemas.microsoft.com/office/powerpoint/2010/main" val="39448031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49563"/>
            <a:ext cx="41208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testOneSpare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 // spare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(17,0);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(16,g.score());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third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2237581"/>
            <a:ext cx="448419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public class Game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rolls[] = new int[21];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void roll(int pins)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currentRoll</a:t>
            </a:r>
            <a:r>
              <a:rPr lang="en-US" altLang="en-US" sz="1200" dirty="0">
                <a:latin typeface="Courier New" panose="02070309020205020404" pitchFamily="49" charset="0"/>
              </a:rPr>
              <a:t>++] = pins;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for (int frame = 0; frame &lt; 10; frame++)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if (rolls[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] +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+ 1] == 10)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score += 10 +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 else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score +=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] +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    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3190" name="TextBox 8">
            <a:extLst>
              <a:ext uri="{FF2B5EF4-FFF2-40B4-BE49-F238E27FC236}">
                <a16:creationId xmlns:a16="http://schemas.microsoft.com/office/drawing/2014/main" id="{146A0780-386F-B208-237E-F2BE89F4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270" y="2188069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CLASS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Check the tests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2585E2C6-158A-7945-FCE6-50CBB8BA3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2" y="6553882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73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49563"/>
            <a:ext cx="41208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testOneSpare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 // spare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(17,0);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(16,g.score());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third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2061291"/>
            <a:ext cx="4484195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for (int frame = 0; frame &lt; 10; frame++)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if (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isSpare</a:t>
            </a:r>
            <a:r>
              <a:rPr lang="en-US" altLang="en-US" sz="1200" b="1" dirty="0">
                <a:latin typeface="Courier New" panose="02070309020205020404" pitchFamily="49" charset="0"/>
              </a:rPr>
              <a:t>(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score += 10 +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 else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score +=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] +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    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>
                <a:latin typeface="Courier New" panose="02070309020205020404" pitchFamily="49" charset="0"/>
              </a:rPr>
              <a:t>private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isSpare</a:t>
            </a:r>
            <a:r>
              <a:rPr lang="en-US" altLang="en-US" sz="1200" b="1" dirty="0">
                <a:latin typeface="Courier New" panose="02070309020205020404" pitchFamily="49" charset="0"/>
              </a:rPr>
              <a:t>(int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return rolls[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] 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   rolls[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 + 1] == 10;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3190" name="TextBox 8">
            <a:extLst>
              <a:ext uri="{FF2B5EF4-FFF2-40B4-BE49-F238E27FC236}">
                <a16:creationId xmlns:a16="http://schemas.microsoft.com/office/drawing/2014/main" id="{146A0780-386F-B208-237E-F2BE89F4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111594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CLASS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Let’s DRY up this code</a:t>
            </a:r>
          </a:p>
        </p:txBody>
      </p:sp>
    </p:spTree>
    <p:extLst>
      <p:ext uri="{BB962C8B-B14F-4D97-AF65-F5344CB8AC3E}">
        <p14:creationId xmlns:p14="http://schemas.microsoft.com/office/powerpoint/2010/main" val="37188935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49563"/>
            <a:ext cx="412087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@Test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testOneSpare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rollSpare</a:t>
            </a:r>
            <a:r>
              <a:rPr lang="en-US" altLang="en-US" sz="12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(17,0);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(16,g.score());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private </a:t>
            </a:r>
            <a:r>
              <a:rPr lang="en-US" altLang="en-US" sz="1200" dirty="0" err="1">
                <a:latin typeface="Courier New" panose="02070309020205020404" pitchFamily="49" charset="0"/>
              </a:rPr>
              <a:t>rollSpare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(5);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third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2061291"/>
            <a:ext cx="4484195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for (int frame = 0; frame &lt; 10; frame++)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if (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isSpare</a:t>
            </a:r>
            <a:r>
              <a:rPr lang="en-US" altLang="en-US" sz="1200" b="1" dirty="0">
                <a:latin typeface="Courier New" panose="02070309020205020404" pitchFamily="49" charset="0"/>
              </a:rPr>
              <a:t>(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score += 10 +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 else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score +=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] +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    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urier New" panose="02070309020205020404" pitchFamily="49" charset="0"/>
              </a:rPr>
              <a:t>private </a:t>
            </a:r>
            <a:r>
              <a:rPr lang="en-US" altLang="en-US" sz="12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</a:rPr>
              <a:t>isSpare</a:t>
            </a:r>
            <a:r>
              <a:rPr lang="en-US" altLang="en-US" sz="1200" dirty="0">
                <a:latin typeface="Courier New" panose="02070309020205020404" pitchFamily="49" charset="0"/>
              </a:rPr>
              <a:t>(int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] 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+ 1] == 10;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3190" name="TextBox 8">
            <a:extLst>
              <a:ext uri="{FF2B5EF4-FFF2-40B4-BE49-F238E27FC236}">
                <a16:creationId xmlns:a16="http://schemas.microsoft.com/office/drawing/2014/main" id="{146A0780-386F-B208-237E-F2BE89F4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111594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CLASS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And DRY up the test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1358AE02-5AC4-419C-7B29-01465B093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2" y="6174355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36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49563"/>
            <a:ext cx="41208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testOneStrike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(10); // strike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(4);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(16, 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(24, </a:t>
            </a:r>
            <a:r>
              <a:rPr lang="en-US" altLang="en-US" sz="1200" dirty="0" err="1">
                <a:latin typeface="Courier New" panose="02070309020205020404" pitchFamily="49" charset="0"/>
              </a:rPr>
              <a:t>g.score</a:t>
            </a:r>
            <a:r>
              <a:rPr lang="en-US" altLang="en-US" sz="1200" dirty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fourth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2061291"/>
            <a:ext cx="4484195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for (int frame = 0; frame &lt; 10; frame++)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if (</a:t>
            </a:r>
            <a:r>
              <a:rPr lang="en-US" altLang="en-US" sz="1200" dirty="0" err="1">
                <a:latin typeface="Courier New" panose="02070309020205020404" pitchFamily="49" charset="0"/>
              </a:rPr>
              <a:t>isSpare</a:t>
            </a:r>
            <a:r>
              <a:rPr lang="en-US" altLang="en-US" sz="1200" dirty="0">
                <a:latin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score += 10 +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 else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score +=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] +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    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urier New" panose="02070309020205020404" pitchFamily="49" charset="0"/>
              </a:rPr>
              <a:t>private </a:t>
            </a:r>
            <a:r>
              <a:rPr lang="en-US" altLang="en-US" sz="12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</a:rPr>
              <a:t>isSpare</a:t>
            </a:r>
            <a:r>
              <a:rPr lang="en-US" altLang="en-US" sz="1200" dirty="0">
                <a:latin typeface="Courier New" panose="02070309020205020404" pitchFamily="49" charset="0"/>
              </a:rPr>
              <a:t>(int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] 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+ 1] == 10;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3190" name="TextBox 8">
            <a:extLst>
              <a:ext uri="{FF2B5EF4-FFF2-40B4-BE49-F238E27FC236}">
                <a16:creationId xmlns:a16="http://schemas.microsoft.com/office/drawing/2014/main" id="{146A0780-386F-B208-237E-F2BE89F4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111594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CLASS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STRIKE!</a:t>
            </a:r>
          </a:p>
        </p:txBody>
      </p:sp>
    </p:spTree>
    <p:extLst>
      <p:ext uri="{BB962C8B-B14F-4D97-AF65-F5344CB8AC3E}">
        <p14:creationId xmlns:p14="http://schemas.microsoft.com/office/powerpoint/2010/main" val="17972299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fourth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2061291"/>
            <a:ext cx="4484195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for (int frame = 0; frame &lt; 10; frame++)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if (</a:t>
            </a:r>
            <a:r>
              <a:rPr lang="en-US" altLang="en-US" sz="1200" dirty="0" err="1">
                <a:latin typeface="Courier New" panose="02070309020205020404" pitchFamily="49" charset="0"/>
              </a:rPr>
              <a:t>isSpare</a:t>
            </a:r>
            <a:r>
              <a:rPr lang="en-US" altLang="en-US" sz="1200" dirty="0">
                <a:latin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score += 10 +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 else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score +=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] +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    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urier New" panose="02070309020205020404" pitchFamily="49" charset="0"/>
              </a:rPr>
              <a:t>private </a:t>
            </a:r>
            <a:r>
              <a:rPr lang="en-US" altLang="en-US" sz="12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</a:rPr>
              <a:t>isSpare</a:t>
            </a:r>
            <a:r>
              <a:rPr lang="en-US" altLang="en-US" sz="1200" dirty="0">
                <a:latin typeface="Courier New" panose="02070309020205020404" pitchFamily="49" charset="0"/>
              </a:rPr>
              <a:t>(int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] 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+ 1] == 10;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90" name="TextBox 8">
            <a:extLst>
              <a:ext uri="{FF2B5EF4-FFF2-40B4-BE49-F238E27FC236}">
                <a16:creationId xmlns:a16="http://schemas.microsoft.com/office/drawing/2014/main" id="{146A0780-386F-B208-237E-F2BE89F4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111594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CLASS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THOU SHALL NOT PASS!!!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596C08B-798F-3CC8-31FC-1B6527B75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651" y="6085645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expected:&lt;24&gt; but was:&lt;17&gt;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54461E92-7DA3-21E5-6EE6-B78999434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53" y="2846442"/>
            <a:ext cx="41208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testOneStrike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(10); // strike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(4);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(16, 0);      	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(24, </a:t>
            </a:r>
            <a:r>
              <a:rPr lang="en-US" altLang="en-US" sz="1200" dirty="0" err="1">
                <a:latin typeface="Courier New" panose="02070309020205020404" pitchFamily="49" charset="0"/>
              </a:rPr>
              <a:t>g.score</a:t>
            </a:r>
            <a:r>
              <a:rPr lang="en-US" altLang="en-US" sz="1200" dirty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8129A9D0-0503-209E-677B-8055DEF3F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16302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026373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49563"/>
            <a:ext cx="41208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testOneStrike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(10); // strike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(4);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(16, 0);      	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(24, </a:t>
            </a:r>
            <a:r>
              <a:rPr lang="en-US" altLang="en-US" sz="1200" dirty="0" err="1">
                <a:latin typeface="Courier New" panose="02070309020205020404" pitchFamily="49" charset="0"/>
              </a:rPr>
              <a:t>g.score</a:t>
            </a:r>
            <a:r>
              <a:rPr lang="en-US" altLang="en-US" sz="1200" dirty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fourth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1564987"/>
            <a:ext cx="4484195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for (int frame = 0; frame &lt; 10; frame++)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if (rolls[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] == 10) // strike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score += 10 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         rolls[frameIndex+1] 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         rolls[frameIndex+2];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else</a:t>
            </a:r>
            <a:r>
              <a:rPr lang="en-US" altLang="en-US" sz="1200" dirty="0">
                <a:latin typeface="Courier New" panose="02070309020205020404" pitchFamily="49" charset="0"/>
              </a:rPr>
              <a:t> if (</a:t>
            </a:r>
            <a:r>
              <a:rPr lang="en-US" altLang="en-US" sz="1200" dirty="0" err="1">
                <a:latin typeface="Courier New" panose="02070309020205020404" pitchFamily="49" charset="0"/>
              </a:rPr>
              <a:t>isSpare</a:t>
            </a:r>
            <a:r>
              <a:rPr lang="en-US" altLang="en-US" sz="1200" dirty="0">
                <a:latin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score += 10 +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 else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score +=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] +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    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urier New" panose="02070309020205020404" pitchFamily="49" charset="0"/>
              </a:rPr>
              <a:t>private </a:t>
            </a:r>
            <a:r>
              <a:rPr lang="en-US" altLang="en-US" sz="12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</a:rPr>
              <a:t>isSpare</a:t>
            </a:r>
            <a:r>
              <a:rPr lang="en-US" altLang="en-US" sz="1200" dirty="0">
                <a:latin typeface="Courier New" panose="02070309020205020404" pitchFamily="49" charset="0"/>
              </a:rPr>
              <a:t>(int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] 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+ 1] == 10;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47" y="2166144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TEST</a:t>
            </a:r>
          </a:p>
        </p:txBody>
      </p:sp>
      <p:sp>
        <p:nvSpPr>
          <p:cNvPr id="93190" name="TextBox 8">
            <a:extLst>
              <a:ext uri="{FF2B5EF4-FFF2-40B4-BE49-F238E27FC236}">
                <a16:creationId xmlns:a16="http://schemas.microsoft.com/office/drawing/2014/main" id="{146A0780-386F-B208-237E-F2BE89F4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111594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CLASS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Add in check for a strike (rolls == 10)</a:t>
            </a:r>
          </a:p>
        </p:txBody>
      </p:sp>
    </p:spTree>
    <p:extLst>
      <p:ext uri="{BB962C8B-B14F-4D97-AF65-F5344CB8AC3E}">
        <p14:creationId xmlns:p14="http://schemas.microsoft.com/office/powerpoint/2010/main" val="3834162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49563"/>
            <a:ext cx="41208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testOneStrike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(10); // strike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(3);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</a:rPr>
              <a:t>(4);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(16, 0);      	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(24, </a:t>
            </a:r>
            <a:r>
              <a:rPr lang="en-US" altLang="en-US" sz="1200" dirty="0" err="1">
                <a:latin typeface="Courier New" panose="02070309020205020404" pitchFamily="49" charset="0"/>
              </a:rPr>
              <a:t>g.score</a:t>
            </a:r>
            <a:r>
              <a:rPr lang="en-US" altLang="en-US" sz="1200" dirty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fourth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1514475"/>
            <a:ext cx="4484195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for (int frame = 0; frame &lt; 10; frame++)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if (rolls[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] == 10) // strike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score += 10 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         rolls[frameIndex+1] 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         rolls[frameIndex+2];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else</a:t>
            </a:r>
            <a:r>
              <a:rPr lang="en-US" altLang="en-US" sz="1200" dirty="0">
                <a:latin typeface="Courier New" panose="02070309020205020404" pitchFamily="49" charset="0"/>
              </a:rPr>
              <a:t> if (</a:t>
            </a:r>
            <a:r>
              <a:rPr lang="en-US" altLang="en-US" sz="1200" dirty="0" err="1">
                <a:latin typeface="Courier New" panose="02070309020205020404" pitchFamily="49" charset="0"/>
              </a:rPr>
              <a:t>isSpare</a:t>
            </a:r>
            <a:r>
              <a:rPr lang="en-US" altLang="en-US" sz="1200" dirty="0">
                <a:latin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score += 10 +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 else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score +=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] +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    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urier New" panose="02070309020205020404" pitchFamily="49" charset="0"/>
              </a:rPr>
              <a:t>private </a:t>
            </a:r>
            <a:r>
              <a:rPr lang="en-US" altLang="en-US" sz="12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</a:rPr>
              <a:t>isSpare</a:t>
            </a:r>
            <a:r>
              <a:rPr lang="en-US" altLang="en-US" sz="1200" dirty="0">
                <a:latin typeface="Courier New" panose="02070309020205020404" pitchFamily="49" charset="0"/>
              </a:rPr>
              <a:t>(int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] 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+ 1] == 10;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47" y="2166144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TEST</a:t>
            </a:r>
          </a:p>
        </p:txBody>
      </p:sp>
      <p:sp>
        <p:nvSpPr>
          <p:cNvPr id="93190" name="TextBox 8">
            <a:extLst>
              <a:ext uri="{FF2B5EF4-FFF2-40B4-BE49-F238E27FC236}">
                <a16:creationId xmlns:a16="http://schemas.microsoft.com/office/drawing/2014/main" id="{146A0780-386F-B208-237E-F2BE89F4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111594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CLASS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All tests pass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32B8D458-473C-ECC8-30AE-645C965BC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63" y="6576218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453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fourth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1514475"/>
            <a:ext cx="4484195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for (int frame = 0; frame &lt; 10; frame++)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if (rolls[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] == 10) // strike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score += 10 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         rolls[frameIndex+1] 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         rolls[frameIndex+2];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else</a:t>
            </a:r>
            <a:r>
              <a:rPr lang="en-US" altLang="en-US" sz="1200" dirty="0">
                <a:latin typeface="Courier New" panose="02070309020205020404" pitchFamily="49" charset="0"/>
              </a:rPr>
              <a:t> if (</a:t>
            </a:r>
            <a:r>
              <a:rPr lang="en-US" altLang="en-US" sz="1200" dirty="0" err="1">
                <a:latin typeface="Courier New" panose="02070309020205020404" pitchFamily="49" charset="0"/>
              </a:rPr>
              <a:t>isSpare</a:t>
            </a:r>
            <a:r>
              <a:rPr lang="en-US" altLang="en-US" sz="1200" dirty="0">
                <a:latin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score += 10 +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 else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score +=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] +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    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dirty="0">
                <a:latin typeface="Courier New" panose="02070309020205020404" pitchFamily="49" charset="0"/>
              </a:rPr>
              <a:t>private </a:t>
            </a:r>
            <a:r>
              <a:rPr lang="en-US" altLang="en-US" sz="12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</a:rPr>
              <a:t>isSpare</a:t>
            </a:r>
            <a:r>
              <a:rPr lang="en-US" altLang="en-US" sz="1200" dirty="0">
                <a:latin typeface="Courier New" panose="02070309020205020404" pitchFamily="49" charset="0"/>
              </a:rPr>
              <a:t>(int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] +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 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+ 1] == 10;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Lets Clean up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32B8D458-473C-ECC8-30AE-645C965BC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63" y="6576218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D9AA8-706B-CAA6-BE3D-914C933F2060}"/>
              </a:ext>
            </a:extLst>
          </p:cNvPr>
          <p:cNvSpPr txBox="1"/>
          <p:nvPr/>
        </p:nvSpPr>
        <p:spPr>
          <a:xfrm>
            <a:off x="336332" y="2795752"/>
            <a:ext cx="3560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Bradley Hand ITC" panose="03070402050302030203" pitchFamily="66" charset="77"/>
              </a:rPr>
              <a:t>Remember that Clean Code says a method should only do 1 thing.</a:t>
            </a:r>
          </a:p>
          <a:p>
            <a:r>
              <a:rPr lang="en-US" altLang="en-US" dirty="0">
                <a:latin typeface="Bradley Hand ITC" panose="03070402050302030203" pitchFamily="66" charset="77"/>
              </a:rPr>
              <a:t>Here, we have the </a:t>
            </a:r>
            <a:r>
              <a:rPr lang="en-US" altLang="en-US" b="1" dirty="0">
                <a:latin typeface="Bradley Hand ITC" panose="03070402050302030203" pitchFamily="66" charset="77"/>
              </a:rPr>
              <a:t>score</a:t>
            </a:r>
            <a:r>
              <a:rPr lang="en-US" altLang="en-US" dirty="0">
                <a:latin typeface="Bradley Hand ITC" panose="03070402050302030203" pitchFamily="66" charset="77"/>
              </a:rPr>
              <a:t> method checking for spares and strikes as well as summing up the score</a:t>
            </a:r>
            <a:endParaRPr lang="en-US" altLang="en-US" sz="1800" dirty="0">
              <a:latin typeface="Bradley Hand ITC" panose="03070402050302030203" pitchFamily="66" charset="77"/>
            </a:endParaRPr>
          </a:p>
          <a:p>
            <a:r>
              <a:rPr lang="en-US" altLang="en-US" sz="1800" dirty="0">
                <a:latin typeface="Bradley Hand ITC" panose="03070402050302030203" pitchFamily="66" charset="77"/>
              </a:rPr>
              <a:t>Let’s move out these checks into their own method.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54AB620A-8789-519E-7F98-E5F464A21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652" y="3429000"/>
            <a:ext cx="3917948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6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CE984DB-B2FC-5ACD-D701-215AF147C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Scoring Bowling.</a:t>
            </a:r>
          </a:p>
        </p:txBody>
      </p:sp>
      <p:graphicFrame>
        <p:nvGraphicFramePr>
          <p:cNvPr id="26626" name="Object 12">
            <a:extLst>
              <a:ext uri="{FF2B5EF4-FFF2-40B4-BE49-F238E27FC236}">
                <a16:creationId xmlns:a16="http://schemas.microsoft.com/office/drawing/2014/main" id="{65693B9A-F57B-9B69-9C52-9B0B0D91EED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6200" y="2209800"/>
          <a:ext cx="81248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70100" imgH="215900" progId="Visio.Drawing.5">
                  <p:embed/>
                </p:oleObj>
              </mc:Choice>
              <mc:Fallback>
                <p:oleObj name="VISIO" r:id="rId3" imgW="2070100" imgH="215900" progId="Visio.Drawing.5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209800"/>
                        <a:ext cx="81248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14">
            <a:extLst>
              <a:ext uri="{FF2B5EF4-FFF2-40B4-BE49-F238E27FC236}">
                <a16:creationId xmlns:a16="http://schemas.microsoft.com/office/drawing/2014/main" id="{8BC17EEE-FCA1-0552-0505-67CC87220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29000"/>
            <a:ext cx="8237538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tenth frame.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fourth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1514475"/>
            <a:ext cx="4862512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public int score()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score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for (int frame = 0; frame &lt; 10; frame++)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if (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isStrike</a:t>
            </a:r>
            <a:r>
              <a:rPr lang="en-US" altLang="en-US" sz="1200" b="1" dirty="0">
                <a:latin typeface="Courier New" panose="02070309020205020404" pitchFamily="49" charset="0"/>
              </a:rPr>
              <a:t>(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score += 10 +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strikeBonus</a:t>
            </a:r>
            <a:r>
              <a:rPr lang="en-US" altLang="en-US" sz="1200" b="1" dirty="0">
                <a:latin typeface="Courier New" panose="02070309020205020404" pitchFamily="49" charset="0"/>
              </a:rPr>
              <a:t>(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else if (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isSpare</a:t>
            </a:r>
            <a:r>
              <a:rPr lang="en-US" altLang="en-US" sz="1200" b="1" dirty="0">
                <a:latin typeface="Courier New" panose="02070309020205020404" pitchFamily="49" charset="0"/>
              </a:rPr>
              <a:t>(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))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score += 10 +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spareBonus</a:t>
            </a:r>
            <a:r>
              <a:rPr lang="en-US" altLang="en-US" sz="1200" b="1" dirty="0">
                <a:latin typeface="Courier New" panose="02070309020205020404" pitchFamily="49" charset="0"/>
              </a:rPr>
              <a:t>(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} else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score +=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sumOfBallsInFrame</a:t>
            </a:r>
            <a:r>
              <a:rPr lang="en-US" altLang="en-US" sz="1200" b="1" dirty="0">
                <a:latin typeface="Courier New" panose="02070309020205020404" pitchFamily="49" charset="0"/>
              </a:rPr>
              <a:t>(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 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b="1" dirty="0">
                <a:latin typeface="Courier New" panose="02070309020205020404" pitchFamily="49" charset="0"/>
              </a:rPr>
              <a:t> +=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return score;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Lets Clean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D9AA8-706B-CAA6-BE3D-914C933F2060}"/>
              </a:ext>
            </a:extLst>
          </p:cNvPr>
          <p:cNvSpPr txBox="1"/>
          <p:nvPr/>
        </p:nvSpPr>
        <p:spPr>
          <a:xfrm>
            <a:off x="336332" y="2795752"/>
            <a:ext cx="3560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Bradley Hand ITC" panose="03070402050302030203" pitchFamily="66" charset="77"/>
              </a:rPr>
              <a:t>We already refactored the spare check into it’s own method.</a:t>
            </a:r>
          </a:p>
          <a:p>
            <a:r>
              <a:rPr lang="en-US" altLang="en-US" dirty="0">
                <a:latin typeface="Bradley Hand ITC" panose="03070402050302030203" pitchFamily="66" charset="77"/>
              </a:rPr>
              <a:t>We can do the same for a strike</a:t>
            </a:r>
          </a:p>
          <a:p>
            <a:endParaRPr lang="en-US" altLang="en-US" sz="1800" dirty="0">
              <a:latin typeface="Bradley Hand ITC" panose="03070402050302030203" pitchFamily="66" charset="77"/>
            </a:endParaRPr>
          </a:p>
          <a:p>
            <a:r>
              <a:rPr lang="en-US" altLang="en-US" dirty="0">
                <a:latin typeface="Bradley Hand ITC" panose="03070402050302030203" pitchFamily="66" charset="77"/>
              </a:rPr>
              <a:t>We can also refactor the bonus for strike, spare, and the total balls in a frame.</a:t>
            </a:r>
            <a:endParaRPr lang="en-US" altLang="en-US" sz="1800" dirty="0">
              <a:latin typeface="Bradley Hand ITC" panose="03070402050302030203" pitchFamily="66" charset="77"/>
            </a:endParaRPr>
          </a:p>
          <a:p>
            <a:endParaRPr lang="en-US" dirty="0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54AB620A-8789-519E-7F98-E5F464A214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1225" y="2795752"/>
            <a:ext cx="1238252" cy="63324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7">
            <a:extLst>
              <a:ext uri="{FF2B5EF4-FFF2-40B4-BE49-F238E27FC236}">
                <a16:creationId xmlns:a16="http://schemas.microsoft.com/office/drawing/2014/main" id="{647AC992-D98E-5BA1-B6FD-C4C39F672F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5675" y="3987170"/>
            <a:ext cx="1282700" cy="4206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62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fourth test Kata</a:t>
            </a:r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7315200" cy="438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</a:t>
            </a:r>
            <a:r>
              <a:rPr lang="en-US" altLang="en-US" sz="12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</a:rPr>
              <a:t>isStrike</a:t>
            </a:r>
            <a:r>
              <a:rPr lang="en-US" altLang="en-US" sz="1200" dirty="0">
                <a:latin typeface="Courier New" panose="02070309020205020404" pitchFamily="49" charset="0"/>
              </a:rPr>
              <a:t>(int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] == 10;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</a:t>
            </a:r>
            <a:r>
              <a:rPr lang="en-US" altLang="en-US" sz="1200" dirty="0" err="1">
                <a:latin typeface="Courier New" panose="02070309020205020404" pitchFamily="49" charset="0"/>
              </a:rPr>
              <a:t>sumOfBallsInFrame</a:t>
            </a:r>
            <a:r>
              <a:rPr lang="en-US" altLang="en-US" sz="1200" dirty="0">
                <a:latin typeface="Courier New" panose="02070309020205020404" pitchFamily="49" charset="0"/>
              </a:rPr>
              <a:t>(int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] + rolls[frameIndex+1];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</a:t>
            </a:r>
            <a:r>
              <a:rPr lang="en-US" altLang="en-US" sz="1200" dirty="0" err="1">
                <a:latin typeface="Courier New" panose="02070309020205020404" pitchFamily="49" charset="0"/>
              </a:rPr>
              <a:t>spareBonus</a:t>
            </a:r>
            <a:r>
              <a:rPr lang="en-US" altLang="en-US" sz="1200" dirty="0">
                <a:latin typeface="Courier New" panose="02070309020205020404" pitchFamily="49" charset="0"/>
              </a:rPr>
              <a:t>(int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rolls[frameIndex+2];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int </a:t>
            </a:r>
            <a:r>
              <a:rPr lang="en-US" altLang="en-US" sz="1200" dirty="0" err="1">
                <a:latin typeface="Courier New" panose="02070309020205020404" pitchFamily="49" charset="0"/>
              </a:rPr>
              <a:t>strikeBonus</a:t>
            </a:r>
            <a:r>
              <a:rPr lang="en-US" altLang="en-US" sz="1200" dirty="0">
                <a:latin typeface="Courier New" panose="02070309020205020404" pitchFamily="49" charset="0"/>
              </a:rPr>
              <a:t>(int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rolls[frameIndex+1] + rolls[frameIndex+2];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private </a:t>
            </a:r>
            <a:r>
              <a:rPr lang="en-US" altLang="en-US" sz="12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</a:rPr>
              <a:t>isSpare</a:t>
            </a:r>
            <a:r>
              <a:rPr lang="en-US" altLang="en-US" sz="1200" dirty="0">
                <a:latin typeface="Courier New" panose="02070309020205020404" pitchFamily="49" charset="0"/>
              </a:rPr>
              <a:t>(int 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return rolls[</a:t>
            </a:r>
            <a:r>
              <a:rPr lang="en-US" altLang="en-US" sz="1200" dirty="0" err="1">
                <a:latin typeface="Courier New" panose="02070309020205020404" pitchFamily="49" charset="0"/>
              </a:rPr>
              <a:t>frameIndex</a:t>
            </a:r>
            <a:r>
              <a:rPr lang="en-US" altLang="en-US" sz="1200" dirty="0">
                <a:latin typeface="Courier New" panose="02070309020205020404" pitchFamily="49" charset="0"/>
              </a:rPr>
              <a:t>]+rolls[frameIndex+1] == 10;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Refactored code</a:t>
            </a:r>
          </a:p>
        </p:txBody>
      </p:sp>
    </p:spTree>
    <p:extLst>
      <p:ext uri="{BB962C8B-B14F-4D97-AF65-F5344CB8AC3E}">
        <p14:creationId xmlns:p14="http://schemas.microsoft.com/office/powerpoint/2010/main" val="3186402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fourth test Kata</a:t>
            </a:r>
          </a:p>
        </p:txBody>
      </p:sp>
      <p:sp>
        <p:nvSpPr>
          <p:cNvPr id="93188" name="Text Box 5">
            <a:extLst>
              <a:ext uri="{FF2B5EF4-FFF2-40B4-BE49-F238E27FC236}">
                <a16:creationId xmlns:a16="http://schemas.microsoft.com/office/drawing/2014/main" id="{58EA4A75-1E58-D353-8382-0EDA767C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7315200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testOneSpare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rollSpare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(17,0);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(16,g.score());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testOneStrike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rollStrike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(16, 0);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(24,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g.score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void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rollStrike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void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rollSpare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g.roll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Refactored tests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32B8D458-473C-ECC8-30AE-645C965BC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5872984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088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50" y="2849563"/>
            <a:ext cx="3806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testPerfectGame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(12,10);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(300, </a:t>
            </a:r>
            <a:r>
              <a:rPr lang="en-US" altLang="en-US" sz="1200" dirty="0" err="1">
                <a:latin typeface="Courier New" panose="02070309020205020404" pitchFamily="49" charset="0"/>
              </a:rPr>
              <a:t>g.score</a:t>
            </a:r>
            <a:r>
              <a:rPr lang="en-US" altLang="en-US" sz="1200" dirty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fifth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The Perfect Game!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2A5FD-29C9-F4C6-7B9A-7D9C0CEF3078}"/>
              </a:ext>
            </a:extLst>
          </p:cNvPr>
          <p:cNvSpPr txBox="1"/>
          <p:nvPr/>
        </p:nvSpPr>
        <p:spPr>
          <a:xfrm>
            <a:off x="4348163" y="2362200"/>
            <a:ext cx="41417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Bradley Hand ITC" panose="03070402050302030203" pitchFamily="66" charset="77"/>
              </a:rPr>
              <a:t>Finally, there is a possibility that a player can roll a “perfect” game. This means every roll is a strike.  Because a strike takes the count of the next two balls, the 10</a:t>
            </a:r>
            <a:r>
              <a:rPr lang="en-US" altLang="en-US" sz="1800" baseline="30000" dirty="0">
                <a:latin typeface="Bradley Hand ITC" panose="03070402050302030203" pitchFamily="66" charset="77"/>
              </a:rPr>
              <a:t>th</a:t>
            </a:r>
            <a:r>
              <a:rPr lang="en-US" altLang="en-US" sz="1800" dirty="0">
                <a:latin typeface="Bradley Hand ITC" panose="03070402050302030203" pitchFamily="66" charset="77"/>
              </a:rPr>
              <a:t> fram</a:t>
            </a:r>
            <a:r>
              <a:rPr lang="en-US" altLang="en-US" dirty="0">
                <a:latin typeface="Bradley Hand ITC" panose="03070402050302030203" pitchFamily="66" charset="77"/>
              </a:rPr>
              <a:t>e allows for rolling those 2 extra balls.</a:t>
            </a:r>
          </a:p>
          <a:p>
            <a:endParaRPr lang="en-US" altLang="en-US" sz="1800" dirty="0">
              <a:latin typeface="Bradley Hand ITC" panose="03070402050302030203" pitchFamily="66" charset="77"/>
            </a:endParaRPr>
          </a:p>
          <a:p>
            <a:r>
              <a:rPr lang="en-US" altLang="en-US" dirty="0">
                <a:latin typeface="Bradley Hand ITC" panose="03070402050302030203" pitchFamily="66" charset="77"/>
              </a:rPr>
              <a:t>If you roll a strike on every roll, that is 12 rolls of 10 pins, and your score should total 300.</a:t>
            </a:r>
            <a:endParaRPr lang="en-US" altLang="en-US" sz="1800" dirty="0">
              <a:latin typeface="Bradley Hand ITC" panose="03070402050302030203" pitchFamily="66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059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3">
            <a:extLst>
              <a:ext uri="{FF2B5EF4-FFF2-40B4-BE49-F238E27FC236}">
                <a16:creationId xmlns:a16="http://schemas.microsoft.com/office/drawing/2014/main" id="{B9770173-8F47-CAD8-2B47-938E63FA1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50" y="2849563"/>
            <a:ext cx="3806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public void </a:t>
            </a:r>
            <a:r>
              <a:rPr lang="en-US" altLang="en-US" sz="1200" dirty="0" err="1">
                <a:latin typeface="Courier New" panose="02070309020205020404" pitchFamily="49" charset="0"/>
              </a:rPr>
              <a:t>testPerfectGame</a:t>
            </a:r>
            <a:r>
              <a:rPr lang="en-US" altLang="en-US" sz="1200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</a:rPr>
              <a:t>rollMany</a:t>
            </a:r>
            <a:r>
              <a:rPr lang="en-US" altLang="en-US" sz="1200" dirty="0">
                <a:latin typeface="Courier New" panose="02070309020205020404" pitchFamily="49" charset="0"/>
              </a:rPr>
              <a:t>(12,10);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  <a:r>
              <a:rPr lang="en-US" altLang="en-US" sz="1200" dirty="0" err="1">
                <a:latin typeface="Courier New" panose="02070309020205020404" pitchFamily="49" charset="0"/>
              </a:rPr>
              <a:t>assertEquals</a:t>
            </a:r>
            <a:r>
              <a:rPr lang="en-US" altLang="en-US" sz="1200" dirty="0">
                <a:latin typeface="Courier New" panose="02070309020205020404" pitchFamily="49" charset="0"/>
              </a:rPr>
              <a:t>(300, </a:t>
            </a:r>
            <a:r>
              <a:rPr lang="en-US" altLang="en-US" sz="1200" dirty="0" err="1">
                <a:latin typeface="Courier New" panose="02070309020205020404" pitchFamily="49" charset="0"/>
              </a:rPr>
              <a:t>g.score</a:t>
            </a:r>
            <a:r>
              <a:rPr lang="en-US" altLang="en-US" sz="1200" dirty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397267D-CD79-79E1-79A1-34F2BA888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fifth test Kata</a:t>
            </a:r>
          </a:p>
        </p:txBody>
      </p:sp>
      <p:sp>
        <p:nvSpPr>
          <p:cNvPr id="93187" name="Line 4">
            <a:extLst>
              <a:ext uri="{FF2B5EF4-FFF2-40B4-BE49-F238E27FC236}">
                <a16:creationId xmlns:a16="http://schemas.microsoft.com/office/drawing/2014/main" id="{F823CE6E-AC7E-2AA8-B750-FAE10A917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0512" y="2237581"/>
            <a:ext cx="22225" cy="433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9" name="TextBox 7">
            <a:extLst>
              <a:ext uri="{FF2B5EF4-FFF2-40B4-BE49-F238E27FC236}">
                <a16:creationId xmlns:a16="http://schemas.microsoft.com/office/drawing/2014/main" id="{3099C2BF-7D67-E118-7967-E7EB09D4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8363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TEST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03E64D13-7B11-8910-8412-C9708A7A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14475"/>
            <a:ext cx="3806825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Bradley Hand ITC" panose="03070402050302030203" pitchFamily="66" charset="77"/>
              </a:rPr>
              <a:t>The Perfect Game!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2A5FD-29C9-F4C6-7B9A-7D9C0CEF3078}"/>
              </a:ext>
            </a:extLst>
          </p:cNvPr>
          <p:cNvSpPr txBox="1"/>
          <p:nvPr/>
        </p:nvSpPr>
        <p:spPr>
          <a:xfrm>
            <a:off x="4348163" y="2362200"/>
            <a:ext cx="4141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Bradley Hand ITC" panose="03070402050302030203" pitchFamily="66" charset="77"/>
              </a:rPr>
              <a:t>Add this final test and run all the tests.</a:t>
            </a:r>
          </a:p>
          <a:p>
            <a:r>
              <a:rPr lang="en-US" altLang="en-US" dirty="0">
                <a:latin typeface="Bradley Hand ITC" panose="03070402050302030203" pitchFamily="66" charset="77"/>
              </a:rPr>
              <a:t>The code should already handle the “perfect game”.</a:t>
            </a:r>
            <a:endParaRPr lang="en-US" altLang="en-US" sz="1800" dirty="0">
              <a:latin typeface="Bradley Hand ITC" panose="03070402050302030203" pitchFamily="66" charset="77"/>
            </a:endParaRPr>
          </a:p>
          <a:p>
            <a:endParaRPr lang="en-US" dirty="0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F96967C7-0E35-9A6F-083E-F9EB60F8B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2" y="5753159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0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BF0D6938-4B90-0247-1F3D-2042708F7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 hope you learned</a:t>
            </a:r>
          </a:p>
        </p:txBody>
      </p:sp>
      <p:sp>
        <p:nvSpPr>
          <p:cNvPr id="96258" name="Content Placeholder 2">
            <a:extLst>
              <a:ext uri="{FF2B5EF4-FFF2-40B4-BE49-F238E27FC236}">
                <a16:creationId xmlns:a16="http://schemas.microsoft.com/office/drawing/2014/main" id="{47BB4D76-8304-240A-75E0-FC8B1A1CAD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It’s ok to refactor</a:t>
            </a:r>
          </a:p>
          <a:p>
            <a:pPr lvl="1"/>
            <a:r>
              <a:rPr lang="en-US" altLang="en-US" dirty="0"/>
              <a:t>Fail fast means you try things and if they don’t work you change and test until they do</a:t>
            </a:r>
          </a:p>
          <a:p>
            <a:r>
              <a:rPr lang="en-US" altLang="en-US" dirty="0"/>
              <a:t>It’s ok to refactor</a:t>
            </a:r>
          </a:p>
          <a:p>
            <a:pPr lvl="1"/>
            <a:r>
              <a:rPr lang="en-US" altLang="en-US" dirty="0"/>
              <a:t>Even your tests can be refactored to DRY them and to keep them clean</a:t>
            </a:r>
          </a:p>
          <a:p>
            <a:r>
              <a:rPr lang="en-US" altLang="en-US" dirty="0"/>
              <a:t>Testing first is a discipline that can be learned and practiced.</a:t>
            </a:r>
          </a:p>
          <a:p>
            <a:pPr lvl="1"/>
            <a:r>
              <a:rPr lang="en-US" altLang="en-US" dirty="0"/>
              <a:t>It takes longer but your code is considerably more stable and bug free.</a:t>
            </a:r>
          </a:p>
        </p:txBody>
      </p:sp>
    </p:spTree>
    <p:extLst>
      <p:ext uri="{BB962C8B-B14F-4D97-AF65-F5344CB8AC3E}">
        <p14:creationId xmlns:p14="http://schemas.microsoft.com/office/powerpoint/2010/main" val="31207764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BF0D6938-4B90-0247-1F3D-2042708F7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Questions?</a:t>
            </a:r>
          </a:p>
        </p:txBody>
      </p:sp>
      <p:sp>
        <p:nvSpPr>
          <p:cNvPr id="96258" name="Content Placeholder 2">
            <a:extLst>
              <a:ext uri="{FF2B5EF4-FFF2-40B4-BE49-F238E27FC236}">
                <a16:creationId xmlns:a16="http://schemas.microsoft.com/office/drawing/2014/main" id="{47BB4D76-8304-240A-75E0-FC8B1A1CAD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1034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4">
            <a:extLst>
              <a:ext uri="{FF2B5EF4-FFF2-40B4-BE49-F238E27FC236}">
                <a16:creationId xmlns:a16="http://schemas.microsoft.com/office/drawing/2014/main" id="{16FB4346-5AF5-7492-9233-3A74246BE9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End</a:t>
            </a:r>
          </a:p>
        </p:txBody>
      </p:sp>
      <p:sp>
        <p:nvSpPr>
          <p:cNvPr id="97282" name="Rectangle 5">
            <a:extLst>
              <a:ext uri="{FF2B5EF4-FFF2-40B4-BE49-F238E27FC236}">
                <a16:creationId xmlns:a16="http://schemas.microsoft.com/office/drawing/2014/main" id="{68531B8C-CDB4-45B5-3814-23A9601E77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F1D6491A-88E5-C96D-6E27-CCDFBBF99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Scoring Bowling.</a:t>
            </a:r>
          </a:p>
        </p:txBody>
      </p:sp>
      <p:graphicFrame>
        <p:nvGraphicFramePr>
          <p:cNvPr id="28674" name="Object 12">
            <a:extLst>
              <a:ext uri="{FF2B5EF4-FFF2-40B4-BE49-F238E27FC236}">
                <a16:creationId xmlns:a16="http://schemas.microsoft.com/office/drawing/2014/main" id="{A038E1EE-B198-CC40-46B5-AFA703C304C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6200" y="2209800"/>
          <a:ext cx="81248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70100" imgH="215900" progId="Visio.Drawing.5">
                  <p:embed/>
                </p:oleObj>
              </mc:Choice>
              <mc:Fallback>
                <p:oleObj name="VISIO" r:id="rId3" imgW="2070100" imgH="215900" progId="Visio.Drawing.5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209800"/>
                        <a:ext cx="81248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 Box 14">
            <a:extLst>
              <a:ext uri="{FF2B5EF4-FFF2-40B4-BE49-F238E27FC236}">
                <a16:creationId xmlns:a16="http://schemas.microsoft.com/office/drawing/2014/main" id="{449FF8F7-63E1-1C42-5686-AEF07639D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29000"/>
            <a:ext cx="8556625" cy="17541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latin typeface="Arial" panose="020B0604020202020204" pitchFamily="34" charset="0"/>
              </a:rPr>
              <a:t>A gutter game would consist of 20 rolls with each roll knocking down 0 (zero) pins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latin typeface="+mn-lt"/>
              </a:rPr>
              <a:t>A perfect game </a:t>
            </a:r>
            <a:r>
              <a:rPr lang="en-US" dirty="0">
                <a:latin typeface="+mn-lt"/>
              </a:rPr>
              <a:t>the highest possible score is 300, achieved by bowling 12 strikes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in a row in a traditional single game: one strike in each of the first nine frames,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and three more in the tenth frame.</a:t>
            </a:r>
            <a:endParaRPr lang="en-US" altLang="en-US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68C7CC90-75FF-1728-AD16-F9231D208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Requirements.</a:t>
            </a:r>
          </a:p>
        </p:txBody>
      </p:sp>
      <p:graphicFrame>
        <p:nvGraphicFramePr>
          <p:cNvPr id="30722" name="Object 4">
            <a:extLst>
              <a:ext uri="{FF2B5EF4-FFF2-40B4-BE49-F238E27FC236}">
                <a16:creationId xmlns:a16="http://schemas.microsoft.com/office/drawing/2014/main" id="{FAF66755-D89F-76CA-E3A8-86CA4BDB4B8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143000" y="2192338"/>
          <a:ext cx="1520825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562600" imgH="4521200" progId="Visio.Drawing.5">
                  <p:embed/>
                </p:oleObj>
              </mc:Choice>
              <mc:Fallback>
                <p:oleObj name="VISIO" r:id="rId3" imgW="5562600" imgH="4521200" progId="Visio.Drawing.5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92338"/>
                        <a:ext cx="1520825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6">
            <a:extLst>
              <a:ext uri="{FF2B5EF4-FFF2-40B4-BE49-F238E27FC236}">
                <a16:creationId xmlns:a16="http://schemas.microsoft.com/office/drawing/2014/main" id="{A6102459-6252-82F1-300A-2DFA608889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3429000"/>
            <a:ext cx="8229600" cy="2667000"/>
          </a:xfrm>
        </p:spPr>
        <p:txBody>
          <a:bodyPr/>
          <a:lstStyle/>
          <a:p>
            <a:pPr eaLnBrk="1" hangingPunct="1"/>
            <a:r>
              <a:rPr lang="en-US" altLang="en-US"/>
              <a:t>Write a class named “Game” that has two methods</a:t>
            </a:r>
          </a:p>
          <a:p>
            <a:pPr lvl="1" eaLnBrk="1" hangingPunct="1"/>
            <a:r>
              <a:rPr lang="en-US" altLang="en-US"/>
              <a:t>roll(pins : int) is called each time the player rolls a ball.  The argument is the number of pins knocked down.</a:t>
            </a:r>
          </a:p>
          <a:p>
            <a:pPr lvl="1" eaLnBrk="1" hangingPunct="1"/>
            <a:r>
              <a:rPr lang="en-US" altLang="en-US"/>
              <a:t>score() : int is called only at the very end of the game.  It returns the total score for that game.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4A992B1-3CF5-AEE6-FF10-318EC66E5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quick design session</a:t>
            </a:r>
          </a:p>
        </p:txBody>
      </p:sp>
      <p:graphicFrame>
        <p:nvGraphicFramePr>
          <p:cNvPr id="32770" name="Object 7">
            <a:extLst>
              <a:ext uri="{FF2B5EF4-FFF2-40B4-BE49-F238E27FC236}">
                <a16:creationId xmlns:a16="http://schemas.microsoft.com/office/drawing/2014/main" id="{BDD31E93-8BEA-DA97-068B-48281F83199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914400" y="2082800"/>
          <a:ext cx="5851525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4777700" imgH="13411200" progId="Visio.Drawing.5">
                  <p:embed/>
                </p:oleObj>
              </mc:Choice>
              <mc:Fallback>
                <p:oleObj name="VISIO" r:id="rId3" imgW="24777700" imgH="13411200" progId="Visio.Drawing.5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82800"/>
                        <a:ext cx="5851525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10">
            <a:extLst>
              <a:ext uri="{FF2B5EF4-FFF2-40B4-BE49-F238E27FC236}">
                <a16:creationId xmlns:a16="http://schemas.microsoft.com/office/drawing/2014/main" id="{D85B6553-FC94-85DF-7EA1-F8CC510F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121025"/>
            <a:ext cx="26431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70302020209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rebuchet MS" panose="020B070302020209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rebuchet MS" panose="020B070302020209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We need a Game class.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{98FA3829-252B-D14E-945E-749A817728EE}tf10001057</Template>
  <TotalTime>5944</TotalTime>
  <Words>7296</Words>
  <Application>Microsoft Macintosh PowerPoint</Application>
  <PresentationFormat>On-screen Show (4:3)</PresentationFormat>
  <Paragraphs>1367</Paragraphs>
  <Slides>67</Slides>
  <Notes>62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Trebuchet MS</vt:lpstr>
      <vt:lpstr>Arial</vt:lpstr>
      <vt:lpstr>Calibri</vt:lpstr>
      <vt:lpstr>Courier New</vt:lpstr>
      <vt:lpstr>Times New Roman</vt:lpstr>
      <vt:lpstr>Symbol</vt:lpstr>
      <vt:lpstr>Bradley Hand ITC</vt:lpstr>
      <vt:lpstr>Berlin</vt:lpstr>
      <vt:lpstr>VISIO 5 Drawing</vt:lpstr>
      <vt:lpstr>VISIO</vt:lpstr>
      <vt:lpstr>The Bowling Game Kata</vt:lpstr>
      <vt:lpstr>What is this lesson?</vt:lpstr>
      <vt:lpstr>What will I learn?</vt:lpstr>
      <vt:lpstr>Will I ever use this?</vt:lpstr>
      <vt:lpstr>Scoring Bowling.</vt:lpstr>
      <vt:lpstr>Scoring Bowling.</vt:lpstr>
      <vt:lpstr>Scoring Bowling.</vt:lpstr>
      <vt:lpstr>The Requirements.</vt:lpstr>
      <vt:lpstr>A quick design session</vt:lpstr>
      <vt:lpstr>A quick design session</vt:lpstr>
      <vt:lpstr>A quick design session</vt:lpstr>
      <vt:lpstr>A quick design session</vt:lpstr>
      <vt:lpstr>A quick design session</vt:lpstr>
      <vt:lpstr>A quick design session</vt:lpstr>
      <vt:lpstr>Begin.</vt:lpstr>
      <vt:lpstr>The zeroth test Kata</vt:lpstr>
      <vt:lpstr>The zeroth test Kata</vt:lpstr>
      <vt:lpstr>Lesson Point 0.</vt:lpstr>
      <vt:lpstr>The first test Kata</vt:lpstr>
      <vt:lpstr>The first test Kata</vt:lpstr>
      <vt:lpstr>The first test Kata</vt:lpstr>
      <vt:lpstr>The first test Kata</vt:lpstr>
      <vt:lpstr>The first test Kata</vt:lpstr>
      <vt:lpstr>The first test Kata</vt:lpstr>
      <vt:lpstr>Lesson Point 1.</vt:lpstr>
      <vt:lpstr>The second test Kata</vt:lpstr>
      <vt:lpstr>The second test Kata</vt:lpstr>
      <vt:lpstr>Lesson Point 2.</vt:lpstr>
      <vt:lpstr>The second test Kata</vt:lpstr>
      <vt:lpstr>The second test Kata</vt:lpstr>
      <vt:lpstr>The second test Kata</vt:lpstr>
      <vt:lpstr>The second test Kata</vt:lpstr>
      <vt:lpstr>The second test Kata</vt:lpstr>
      <vt:lpstr>The second test Kata</vt:lpstr>
      <vt:lpstr>The second test Kata</vt:lpstr>
      <vt:lpstr>The second test Kata</vt:lpstr>
      <vt:lpstr>The third test Kata</vt:lpstr>
      <vt:lpstr>The third test Kata</vt:lpstr>
      <vt:lpstr>The third test Kata</vt:lpstr>
      <vt:lpstr>The third test Kata</vt:lpstr>
      <vt:lpstr>The third test Kata</vt:lpstr>
      <vt:lpstr>The third test Kata</vt:lpstr>
      <vt:lpstr>The third test Kata</vt:lpstr>
      <vt:lpstr>The third test Kata</vt:lpstr>
      <vt:lpstr>The third test Kata</vt:lpstr>
      <vt:lpstr>The third test Kata</vt:lpstr>
      <vt:lpstr>The third test Kata</vt:lpstr>
      <vt:lpstr>The third test Kata</vt:lpstr>
      <vt:lpstr>The third test Kata</vt:lpstr>
      <vt:lpstr>The third test Kata</vt:lpstr>
      <vt:lpstr>The third test Kata</vt:lpstr>
      <vt:lpstr>The third test Kata</vt:lpstr>
      <vt:lpstr>The third test Kata</vt:lpstr>
      <vt:lpstr>The third test Kata</vt:lpstr>
      <vt:lpstr>The fourth test Kata</vt:lpstr>
      <vt:lpstr>The fourth test Kata</vt:lpstr>
      <vt:lpstr>The fourth test Kata</vt:lpstr>
      <vt:lpstr>The fourth test Kata</vt:lpstr>
      <vt:lpstr>The fourth test Kata</vt:lpstr>
      <vt:lpstr>The fourth test Kata</vt:lpstr>
      <vt:lpstr>The fourth test Kata</vt:lpstr>
      <vt:lpstr>The fourth test Kata</vt:lpstr>
      <vt:lpstr>The fifth test Kata</vt:lpstr>
      <vt:lpstr>The fifth test Kata</vt:lpstr>
      <vt:lpstr>What I hope you learned</vt:lpstr>
      <vt:lpstr>Questions?</vt:lpstr>
      <vt:lpstr>End</vt:lpstr>
    </vt:vector>
  </TitlesOfParts>
  <Company>Object Mentor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Bowling Game Kata</dc:title>
  <dc:creator>Robert C. Martin</dc:creator>
  <cp:lastModifiedBy>Neumann, Daniel</cp:lastModifiedBy>
  <cp:revision>73</cp:revision>
  <dcterms:created xsi:type="dcterms:W3CDTF">2005-06-22T14:35:57Z</dcterms:created>
  <dcterms:modified xsi:type="dcterms:W3CDTF">2023-02-21T14:55:12Z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04591e-2156-4e7e-b8dc-60ccb91b4f06_Enabled">
    <vt:lpwstr>true</vt:lpwstr>
  </property>
  <property fmtid="{D5CDD505-2E9C-101B-9397-08002B2CF9AE}" pid="3" name="MSIP_Label_1a04591e-2156-4e7e-b8dc-60ccb91b4f06_SetDate">
    <vt:lpwstr>2023-02-17T20:01:55Z</vt:lpwstr>
  </property>
  <property fmtid="{D5CDD505-2E9C-101B-9397-08002B2CF9AE}" pid="4" name="MSIP_Label_1a04591e-2156-4e7e-b8dc-60ccb91b4f06_Method">
    <vt:lpwstr>Standard</vt:lpwstr>
  </property>
  <property fmtid="{D5CDD505-2E9C-101B-9397-08002B2CF9AE}" pid="5" name="MSIP_Label_1a04591e-2156-4e7e-b8dc-60ccb91b4f06_Name">
    <vt:lpwstr>Internal-THD</vt:lpwstr>
  </property>
  <property fmtid="{D5CDD505-2E9C-101B-9397-08002B2CF9AE}" pid="6" name="MSIP_Label_1a04591e-2156-4e7e-b8dc-60ccb91b4f06_SiteId">
    <vt:lpwstr>fb7e6711-b619-4fbe-afe6-f83b12673323</vt:lpwstr>
  </property>
  <property fmtid="{D5CDD505-2E9C-101B-9397-08002B2CF9AE}" pid="7" name="MSIP_Label_1a04591e-2156-4e7e-b8dc-60ccb91b4f06_ActionId">
    <vt:lpwstr>6d314f05-28ac-4a19-a106-ee78c7b6bce8</vt:lpwstr>
  </property>
  <property fmtid="{D5CDD505-2E9C-101B-9397-08002B2CF9AE}" pid="8" name="MSIP_Label_1a04591e-2156-4e7e-b8dc-60ccb91b4f06_ContentBits">
    <vt:lpwstr>2</vt:lpwstr>
  </property>
  <property fmtid="{D5CDD505-2E9C-101B-9397-08002B2CF9AE}" pid="9" name="ClassificationContentMarkingFooterLocations">
    <vt:lpwstr>Berlin:3</vt:lpwstr>
  </property>
  <property fmtid="{D5CDD505-2E9C-101B-9397-08002B2CF9AE}" pid="10" name="ClassificationContentMarkingFooterText">
    <vt:lpwstr>INTERNAL USE</vt:lpwstr>
  </property>
</Properties>
</file>