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0" r:id="rId4"/>
    <p:sldId id="271" r:id="rId5"/>
    <p:sldId id="273" r:id="rId6"/>
    <p:sldId id="274" r:id="rId7"/>
    <p:sldId id="275" r:id="rId8"/>
    <p:sldId id="257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58" r:id="rId20"/>
    <p:sldId id="259" r:id="rId21"/>
    <p:sldId id="268" r:id="rId22"/>
    <p:sldId id="260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728"/>
    <a:srgbClr val="2CA02C"/>
    <a:srgbClr val="1E7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4680D-DF9F-49AF-B7BE-F1C9E702932A}" v="625" dt="2020-01-20T23:16:16.757"/>
    <p1510:client id="{60B17416-3C26-40A9-ADB3-DCA12765DCA9}" v="1709" dt="2020-01-20T22:09:46"/>
    <p1510:client id="{9406F3F5-F99F-44DA-BC92-E6D938C6D994}" v="1541" dt="2020-01-20T19:16:39.566"/>
    <p1510:client id="{A98204A5-B05A-42F7-94A3-D10B116771C7}" v="61" dt="2020-01-20T22:32:15.414"/>
    <p1510:client id="{B618E72E-98E5-45DA-8B0C-0585F14A2AC9}" v="524" dt="2020-01-20T20:08:2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napToGrid="0" snapToObjects="1">
      <p:cViewPr varScale="1">
        <p:scale>
          <a:sx n="132" d="100"/>
          <a:sy n="132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B6E9-A04E-1A41-BFAD-EC55FC061C29}" type="datetimeFigureOut"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AD93-A8C5-3A49-A440-1B9A5FDB4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7CD0-1FF9-46DE-B62B-5ECA378E1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Generate Gaussian samples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5A5E-49FB-40E0-B8A4-FE82B273F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7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5" y="299987"/>
            <a:ext cx="2832100" cy="166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8" y="3093243"/>
            <a:ext cx="1226887" cy="68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3586388"/>
            <a:ext cx="2256595" cy="292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4012220"/>
            <a:ext cx="2563316" cy="686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2149374"/>
            <a:ext cx="2453773" cy="671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2819985"/>
            <a:ext cx="2621740" cy="744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2641125"/>
            <a:ext cx="4052235" cy="12373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8835" y="2253505"/>
            <a:ext cx="349397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/>
              <a:t> 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1994199" y="2253505"/>
            <a:ext cx="394636" cy="22126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37230" y="3129013"/>
                <a:ext cx="5402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30" y="3129013"/>
                <a:ext cx="54021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3" y="4009070"/>
            <a:ext cx="1612900" cy="1079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3" y="5219136"/>
            <a:ext cx="1765300" cy="1079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85" y="5600136"/>
            <a:ext cx="1308100" cy="698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37" y="4931584"/>
            <a:ext cx="4330700" cy="181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193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7" y="1448583"/>
            <a:ext cx="4702630" cy="2170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4D044-15AF-4A9A-813F-EEEA9E1C2C30}"/>
              </a:ext>
            </a:extLst>
          </p:cNvPr>
          <p:cNvSpPr txBox="1">
            <a:spLocks/>
          </p:cNvSpPr>
          <p:nvPr/>
        </p:nvSpPr>
        <p:spPr>
          <a:xfrm>
            <a:off x="609600" y="3841750"/>
            <a:ext cx="10515600" cy="735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Don't be scared of strange notations in math!</a:t>
            </a:r>
            <a:endParaRPr lang="en-US" dirty="0"/>
          </a:p>
        </p:txBody>
      </p:sp>
      <p:pic>
        <p:nvPicPr>
          <p:cNvPr id="4" name="Picture 5" descr="A picture containing laptop, clock&#10;&#10;Description generated with very high confidence">
            <a:extLst>
              <a:ext uri="{FF2B5EF4-FFF2-40B4-BE49-F238E27FC236}">
                <a16:creationId xmlns:a16="http://schemas.microsoft.com/office/drawing/2014/main" id="{6ECC57D1-525B-47BC-8E21-1E722C67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07" y="4785573"/>
            <a:ext cx="2743200" cy="851925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A08D3D-2196-46B9-B14D-C8EE496C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46" y="5806045"/>
            <a:ext cx="2743200" cy="89334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7C5148-2C26-4C46-8A57-0ABC2105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864" y="4592971"/>
            <a:ext cx="2743200" cy="1237129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CA62AA-EDAE-439C-9303-CEEE693B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293" y="5691067"/>
            <a:ext cx="3205843" cy="1041188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C310153-2D79-4B47-BF62-5CDC3F19A3F2}"/>
              </a:ext>
            </a:extLst>
          </p:cNvPr>
          <p:cNvSpPr/>
          <p:nvPr/>
        </p:nvSpPr>
        <p:spPr>
          <a:xfrm>
            <a:off x="5174958" y="5050862"/>
            <a:ext cx="1782535" cy="40821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7DCF73A5-470E-4C45-83FC-DCAA7CBB1796}"/>
              </a:ext>
            </a:extLst>
          </p:cNvPr>
          <p:cNvSpPr/>
          <p:nvPr/>
        </p:nvSpPr>
        <p:spPr>
          <a:xfrm>
            <a:off x="5174957" y="6044183"/>
            <a:ext cx="1782535" cy="40821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BDBF7-04A6-4BCC-8FF6-0243A9637006}"/>
              </a:ext>
            </a:extLst>
          </p:cNvPr>
          <p:cNvSpPr txBox="1"/>
          <p:nvPr/>
        </p:nvSpPr>
        <p:spPr>
          <a:xfrm>
            <a:off x="111579" y="5023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Gamma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DA4FC-D6CA-4AB0-AE95-A50752B24BD5}"/>
              </a:ext>
            </a:extLst>
          </p:cNvPr>
          <p:cNvSpPr txBox="1"/>
          <p:nvPr/>
        </p:nvSpPr>
        <p:spPr>
          <a:xfrm>
            <a:off x="111578" y="60306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Beta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FBF83-642B-431A-8F53-8753A0A36565}"/>
              </a:ext>
            </a:extLst>
          </p:cNvPr>
          <p:cNvSpPr txBox="1"/>
          <p:nvPr/>
        </p:nvSpPr>
        <p:spPr>
          <a:xfrm>
            <a:off x="10425793" y="5023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42728"/>
                </a:solidFill>
              </a:rPr>
              <a:t>Gamma function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6EEE5-76B4-479E-BB9D-404148710A28}"/>
              </a:ext>
            </a:extLst>
          </p:cNvPr>
          <p:cNvSpPr txBox="1"/>
          <p:nvPr/>
        </p:nvSpPr>
        <p:spPr>
          <a:xfrm>
            <a:off x="10466613" y="60306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42728"/>
                </a:solidFill>
              </a:rPr>
              <a:t>Beta function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62F8776-3460-4003-9535-9214502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CDF of N(0,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43" y="2800349"/>
            <a:ext cx="244157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14" y="3834492"/>
            <a:ext cx="2413000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7" y="4773385"/>
            <a:ext cx="2755900" cy="91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7" y="5724978"/>
            <a:ext cx="2924175" cy="54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6509" y="2992855"/>
                <a:ext cx="368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9" y="2992855"/>
                <a:ext cx="368762" cy="461665"/>
              </a:xfrm>
              <a:prstGeom prst="rect">
                <a:avLst/>
              </a:prstGeom>
              <a:blipFill>
                <a:blip r:embed="rId6"/>
                <a:stretch>
                  <a:fillRect r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6509" y="4031809"/>
                <a:ext cx="368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9" y="4031809"/>
                <a:ext cx="368762" cy="461665"/>
              </a:xfrm>
              <a:prstGeom prst="rect">
                <a:avLst/>
              </a:prstGeom>
              <a:blipFill>
                <a:blip r:embed="rId7"/>
                <a:stretch>
                  <a:fillRect r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4695" y="4933691"/>
                <a:ext cx="368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95" y="4933691"/>
                <a:ext cx="368762" cy="461665"/>
              </a:xfrm>
              <a:prstGeom prst="rect">
                <a:avLst/>
              </a:prstGeom>
              <a:blipFill>
                <a:blip r:embed="rId8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4695" y="5809848"/>
                <a:ext cx="368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95" y="5809848"/>
                <a:ext cx="368762" cy="461665"/>
              </a:xfrm>
              <a:prstGeom prst="rect">
                <a:avLst/>
              </a:prstGeom>
              <a:blipFill>
                <a:blip r:embed="rId9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3E1F9AAF-8856-4D40-AE7E-46A46A2C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inverse CDF of N(0, 1)</a:t>
            </a:r>
            <a:endParaRPr lang="en-US" dirty="0"/>
          </a:p>
        </p:txBody>
      </p:sp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C89BFF-5AE1-4C2D-B2B7-21D03EBFD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792" y="1772130"/>
            <a:ext cx="3477985" cy="1027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2B85BB-9E35-4A15-9806-F18B47444718}"/>
              </a:ext>
            </a:extLst>
          </p:cNvPr>
          <p:cNvSpPr txBox="1"/>
          <p:nvPr/>
        </p:nvSpPr>
        <p:spPr>
          <a:xfrm>
            <a:off x="4207329" y="4588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42728"/>
                </a:solidFill>
              </a:rPr>
              <a:t>inverse function of erf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D94AE-35D8-49F1-A6BC-AFAAC9B1DE31}"/>
              </a:ext>
            </a:extLst>
          </p:cNvPr>
          <p:cNvCxnSpPr/>
          <p:nvPr/>
        </p:nvCxnSpPr>
        <p:spPr>
          <a:xfrm flipV="1">
            <a:off x="2964997" y="4750253"/>
            <a:ext cx="1281792" cy="228600"/>
          </a:xfrm>
          <a:prstGeom prst="straightConnector1">
            <a:avLst/>
          </a:prstGeom>
          <a:ln>
            <a:solidFill>
              <a:srgbClr val="D4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EF116A-5AAB-48D2-9223-F5887E606B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8575" y="2800350"/>
            <a:ext cx="2743200" cy="2743200"/>
          </a:xfrm>
          <a:prstGeom prst="rect">
            <a:avLst/>
          </a:prstGeom>
        </p:spPr>
      </p:pic>
      <p:pic>
        <p:nvPicPr>
          <p:cNvPr id="22" name="Picture 22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id="{15D7D6B0-D7DB-4A9F-939F-D3CF893214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8350" y="2830915"/>
            <a:ext cx="1847850" cy="3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6F03-FB3A-4E22-9033-B2615E94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Evaluate </a:t>
            </a:r>
            <a:r>
              <a:rPr lang="en-US" dirty="0" err="1">
                <a:cs typeface="Calibri Light"/>
              </a:rPr>
              <a:t>erfinv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EA1349-0FE4-4034-83C8-E708C0BADB48}"/>
              </a:ext>
            </a:extLst>
          </p:cNvPr>
          <p:cNvSpPr txBox="1">
            <a:spLocks/>
          </p:cNvSpPr>
          <p:nvPr/>
        </p:nvSpPr>
        <p:spPr>
          <a:xfrm>
            <a:off x="962025" y="1441450"/>
            <a:ext cx="6934200" cy="620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j-lt"/>
                <a:cs typeface="+mj-lt"/>
              </a:rPr>
              <a:t>There's no expression for </a:t>
            </a:r>
            <a:r>
              <a:rPr lang="en-US" dirty="0" err="1">
                <a:ea typeface="+mj-lt"/>
                <a:cs typeface="+mj-lt"/>
              </a:rPr>
              <a:t>erfinv</a:t>
            </a:r>
            <a:r>
              <a:rPr lang="en-US" dirty="0">
                <a:ea typeface="+mj-lt"/>
                <a:cs typeface="+mj-lt"/>
              </a:rPr>
              <a:t>!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593423-7361-4FA4-A5A2-93DBFE1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364062"/>
            <a:ext cx="2743200" cy="948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4370C-A2C1-492D-ABC9-10B7FBC529D3}"/>
              </a:ext>
            </a:extLst>
          </p:cNvPr>
          <p:cNvSpPr txBox="1"/>
          <p:nvPr/>
        </p:nvSpPr>
        <p:spPr>
          <a:xfrm>
            <a:off x="923925" y="3771900"/>
            <a:ext cx="3276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⇒</a:t>
            </a:r>
            <a:r>
              <a:rPr lang="en-US" dirty="0"/>
              <a:t> The only thing we can write: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1D64509-6178-4065-836A-2FCA091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3657600"/>
            <a:ext cx="2495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9E43-569C-4261-AA55-663E754C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Approximate </a:t>
            </a:r>
            <a:r>
              <a:rPr lang="en-US" dirty="0" err="1">
                <a:cs typeface="Calibri Light"/>
              </a:rPr>
              <a:t>erfinv</a:t>
            </a:r>
            <a:endParaRPr lang="en-US" dirty="0" err="1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A58C11-0C70-4323-80F5-3841C512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150"/>
            <a:ext cx="6038850" cy="634550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C1C637-F105-42A6-A485-27D08AD8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8584"/>
            <a:ext cx="4591050" cy="634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4C1FE-A5E5-4EEB-8D49-AC6E3F236E5F}"/>
              </a:ext>
            </a:extLst>
          </p:cNvPr>
          <p:cNvSpPr txBox="1"/>
          <p:nvPr/>
        </p:nvSpPr>
        <p:spPr>
          <a:xfrm>
            <a:off x="752475" y="1952625"/>
            <a:ext cx="4591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Taylor series approximation of f(x) around x=a</a:t>
            </a:r>
            <a:endParaRPr lang="en-US" u="sng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83A4E-D5E3-408C-91BF-5397FACD5E5B}"/>
              </a:ext>
            </a:extLst>
          </p:cNvPr>
          <p:cNvSpPr txBox="1"/>
          <p:nvPr/>
        </p:nvSpPr>
        <p:spPr>
          <a:xfrm>
            <a:off x="752474" y="3428999"/>
            <a:ext cx="4591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Taylor series approximation of f(x) around x=0</a:t>
            </a:r>
            <a:endParaRPr lang="en-US" u="sng" dirty="0">
              <a:cs typeface="Calibri"/>
            </a:endParaRP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4D9680-B380-49D4-8A81-BC1B3D423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56110"/>
            <a:ext cx="5800725" cy="517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A01F0C-A4EE-4602-B5DC-8EA2A0F32715}"/>
              </a:ext>
            </a:extLst>
          </p:cNvPr>
          <p:cNvSpPr txBox="1"/>
          <p:nvPr/>
        </p:nvSpPr>
        <p:spPr>
          <a:xfrm>
            <a:off x="2724150" y="4448175"/>
            <a:ext cx="4095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/>
              <a:t>⇓</a:t>
            </a:r>
            <a:endParaRPr lang="en-US" sz="3000" dirty="0">
              <a:cs typeface="Calibri"/>
            </a:endParaRPr>
          </a:p>
        </p:txBody>
      </p:sp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CD07C2-506F-4793-B1A8-9C96C5E59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775" y="2076450"/>
            <a:ext cx="3352800" cy="33528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A53D0FA0-5FEE-4A87-B204-386BB105BCE4}"/>
              </a:ext>
            </a:extLst>
          </p:cNvPr>
          <p:cNvSpPr/>
          <p:nvPr/>
        </p:nvSpPr>
        <p:spPr>
          <a:xfrm rot="5400000">
            <a:off x="2065401" y="5095875"/>
            <a:ext cx="152400" cy="914400"/>
          </a:xfrm>
          <a:prstGeom prst="rightBrace">
            <a:avLst/>
          </a:prstGeom>
          <a:ln>
            <a:solidFill>
              <a:srgbClr val="D42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17576-26E8-4C35-A532-215A375A254A}"/>
              </a:ext>
            </a:extLst>
          </p:cNvPr>
          <p:cNvSpPr txBox="1"/>
          <p:nvPr/>
        </p:nvSpPr>
        <p:spPr>
          <a:xfrm>
            <a:off x="2000250" y="5705475"/>
            <a:ext cx="476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42728"/>
                </a:solidFill>
              </a:rPr>
              <a:t>0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E13C9B-B3A1-46FA-AC9D-06A266C3C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2838761"/>
            <a:ext cx="1885950" cy="7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D10-E1A8-488D-A74F-CC13777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Find derivatives of erfinv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FCDBDE-4FC5-4A0A-AFC1-A46759E2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2" y="1604513"/>
            <a:ext cx="2495550" cy="457200"/>
          </a:xfrm>
          <a:prstGeom prst="rect">
            <a:avLst/>
          </a:prstGeom>
        </p:spPr>
      </p:pic>
      <p:pic>
        <p:nvPicPr>
          <p:cNvPr id="4" name="Picture 4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C33083A0-5ED7-4C74-86F1-5C8C78D2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2419034"/>
            <a:ext cx="3821501" cy="74034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3A36AD-8317-4E36-ADD2-3832ECBE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3" y="3729977"/>
            <a:ext cx="2743200" cy="1123328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C57CFE-FCE9-4887-99F3-5FBDCD01E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13" y="4869153"/>
            <a:ext cx="2743200" cy="886561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8DD5B3-04DE-4CA8-A752-6190CAF25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7" y="5751842"/>
            <a:ext cx="1676400" cy="1047750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2C441C-DFB2-43F7-A304-B60022754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815" y="2792284"/>
            <a:ext cx="2743200" cy="612073"/>
          </a:xfrm>
          <a:prstGeom prst="rect">
            <a:avLst/>
          </a:prstGeom>
        </p:spPr>
      </p:pic>
      <p:pic>
        <p:nvPicPr>
          <p:cNvPr id="14" name="Picture 14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id="{B8D9BAFB-76EE-43AF-B2E5-09A5C96F4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8324" y="3853470"/>
            <a:ext cx="2743200" cy="675060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588F74-1361-44C5-BA58-5B07C102A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173" y="4760126"/>
            <a:ext cx="2743200" cy="759559"/>
          </a:xfrm>
          <a:prstGeom prst="rect">
            <a:avLst/>
          </a:prstGeom>
        </p:spPr>
      </p:pic>
      <p:pic>
        <p:nvPicPr>
          <p:cNvPr id="18" name="Picture 18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C9494DC8-A488-4837-88CD-C2893D36E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8325" y="5832175"/>
            <a:ext cx="2743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0DA9-7595-4C79-ACAF-CCCF1A9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Higher derivatives of </a:t>
            </a:r>
            <a:r>
              <a:rPr lang="en-US" dirty="0" err="1">
                <a:cs typeface="Calibri Light"/>
              </a:rPr>
              <a:t>erfinv</a:t>
            </a:r>
            <a:endParaRPr lang="en-US" dirty="0" err="1"/>
          </a:p>
        </p:txBody>
      </p:sp>
      <p:pic>
        <p:nvPicPr>
          <p:cNvPr id="5" name="Picture 18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F5A854AD-7C77-4DC8-BE8C-55E24A82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1777760"/>
            <a:ext cx="2743200" cy="685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13A2FD0-219E-4C70-B0AE-11B3C20A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2711570"/>
            <a:ext cx="2438400" cy="45720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027710-21A8-4F20-A353-80727D90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70" y="3422530"/>
            <a:ext cx="1781175" cy="990600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D98BB4-F466-4A9E-AFBF-7181A48AA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44" y="4414568"/>
            <a:ext cx="2695575" cy="9906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04CE39F0-E8C8-4FF4-B22D-0B818B29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696" y="5812317"/>
            <a:ext cx="1457325" cy="466725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38EEFB24-7136-4521-836D-BCBB058C1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060" y="1785400"/>
            <a:ext cx="2743200" cy="325464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CE8CFE93-0FC1-4E36-83E1-DE7D2CE84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3494" y="2453555"/>
            <a:ext cx="2743200" cy="311872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539A74B4-2730-4914-BED3-43BB36405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8475" y="2952030"/>
            <a:ext cx="2743200" cy="465110"/>
          </a:xfrm>
          <a:prstGeom prst="rect">
            <a:avLst/>
          </a:prstGeom>
        </p:spPr>
      </p:pic>
      <p:pic>
        <p:nvPicPr>
          <p:cNvPr id="30" name="Picture 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DA917C-7563-4ACC-B587-872AB6C11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9374" y="3435650"/>
            <a:ext cx="2428875" cy="590550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9318B749-2117-481D-BD0D-505C4E19EE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0813" y="4216430"/>
            <a:ext cx="1914525" cy="466725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7B4A022D-AFC8-429E-9883-FD732E36B8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3419" y="4826184"/>
            <a:ext cx="2743200" cy="282388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B2428C72-D187-4FBC-8415-60BF852700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475" y="5177790"/>
            <a:ext cx="2743200" cy="298042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26AD7DE6-4C41-4F15-9E43-232D026C74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8475" y="5627149"/>
            <a:ext cx="2743200" cy="348230"/>
          </a:xfrm>
          <a:prstGeom prst="rect">
            <a:avLst/>
          </a:prstGeom>
        </p:spPr>
      </p:pic>
      <p:pic>
        <p:nvPicPr>
          <p:cNvPr id="40" name="Picture 40">
            <a:extLst>
              <a:ext uri="{FF2B5EF4-FFF2-40B4-BE49-F238E27FC236}">
                <a16:creationId xmlns:a16="http://schemas.microsoft.com/office/drawing/2014/main" id="{B7424758-E941-47C7-A684-5E3E904C6C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2211" y="6160947"/>
            <a:ext cx="2743200" cy="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BC2-CED0-412A-9DDE-52FCC1B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Update P (polynomial of F)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F3558-46F5-4631-857C-82985D4BF79A}"/>
              </a:ext>
            </a:extLst>
          </p:cNvPr>
          <p:cNvSpPr txBox="1"/>
          <p:nvPr/>
        </p:nvSpPr>
        <p:spPr>
          <a:xfrm>
            <a:off x="785004" y="2150854"/>
            <a:ext cx="13454329" cy="4424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def </a:t>
            </a:r>
            <a:r>
              <a:rPr lang="en-US" b="1" dirty="0" err="1">
                <a:latin typeface="MS Gothic"/>
                <a:ea typeface="+mn-lt"/>
                <a:cs typeface="+mn-lt"/>
              </a:rPr>
              <a:t>update_p</a:t>
            </a:r>
            <a:r>
              <a:rPr lang="en-US" dirty="0">
                <a:latin typeface="MS Gothic"/>
                <a:ea typeface="+mn-lt"/>
                <a:cs typeface="+mn-lt"/>
              </a:rPr>
              <a:t>(p, n):</a:t>
            </a:r>
            <a:endParaRPr lang="en-US">
              <a:latin typeface="MS Gothic"/>
              <a:ea typeface="MS Gothic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   </a:t>
            </a:r>
            <a:r>
              <a:rPr lang="en-US" dirty="0" err="1">
                <a:latin typeface="MS Gothic"/>
                <a:ea typeface="+mn-lt"/>
                <a:cs typeface="+mn-lt"/>
              </a:rPr>
              <a:t>fp</a:t>
            </a:r>
            <a:r>
              <a:rPr lang="en-US" dirty="0">
                <a:latin typeface="MS Gothic"/>
                <a:ea typeface="+mn-lt"/>
                <a:cs typeface="+mn-lt"/>
              </a:rPr>
              <a:t> = [0] + p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   </a:t>
            </a:r>
            <a:r>
              <a:rPr lang="en-US" dirty="0" err="1">
                <a:latin typeface="MS Gothic"/>
                <a:ea typeface="+mn-lt"/>
                <a:cs typeface="+mn-lt"/>
              </a:rPr>
              <a:t>two_nfp</a:t>
            </a:r>
            <a:r>
              <a:rPr lang="en-US" dirty="0">
                <a:latin typeface="MS Gothic"/>
                <a:ea typeface="+mn-lt"/>
                <a:cs typeface="+mn-lt"/>
              </a:rPr>
              <a:t> = [2*n*</a:t>
            </a:r>
            <a:r>
              <a:rPr lang="en-US" dirty="0" err="1">
                <a:latin typeface="MS Gothic"/>
                <a:ea typeface="+mn-lt"/>
                <a:cs typeface="+mn-lt"/>
              </a:rPr>
              <a:t>coeff</a:t>
            </a:r>
            <a:r>
              <a:rPr lang="en-US" dirty="0">
                <a:latin typeface="MS Gothic"/>
                <a:ea typeface="+mn-lt"/>
                <a:cs typeface="+mn-lt"/>
              </a:rPr>
              <a:t> for </a:t>
            </a:r>
            <a:r>
              <a:rPr lang="en-US" dirty="0" err="1">
                <a:latin typeface="MS Gothic"/>
                <a:ea typeface="+mn-lt"/>
                <a:cs typeface="+mn-lt"/>
              </a:rPr>
              <a:t>coeff</a:t>
            </a:r>
            <a:r>
              <a:rPr lang="en-US" dirty="0">
                <a:latin typeface="MS Gothic"/>
                <a:ea typeface="+mn-lt"/>
                <a:cs typeface="+mn-lt"/>
              </a:rPr>
              <a:t> in </a:t>
            </a:r>
            <a:r>
              <a:rPr lang="en-US" dirty="0" err="1">
                <a:latin typeface="MS Gothic"/>
                <a:ea typeface="+mn-lt"/>
                <a:cs typeface="+mn-lt"/>
              </a:rPr>
              <a:t>fp</a:t>
            </a:r>
            <a:r>
              <a:rPr lang="en-US" dirty="0">
                <a:latin typeface="MS Gothic"/>
                <a:ea typeface="+mn-lt"/>
                <a:cs typeface="+mn-lt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   </a:t>
            </a:r>
            <a:r>
              <a:rPr lang="en-US" dirty="0" err="1">
                <a:latin typeface="MS Gothic"/>
                <a:ea typeface="+mn-lt"/>
                <a:cs typeface="+mn-lt"/>
              </a:rPr>
              <a:t>dp</a:t>
            </a:r>
            <a:r>
              <a:rPr lang="en-US" dirty="0">
                <a:latin typeface="MS Gothic"/>
                <a:ea typeface="+mn-lt"/>
                <a:cs typeface="+mn-lt"/>
              </a:rPr>
              <a:t> = [power*</a:t>
            </a:r>
            <a:r>
              <a:rPr lang="en-US" dirty="0" err="1">
                <a:latin typeface="MS Gothic"/>
                <a:ea typeface="+mn-lt"/>
                <a:cs typeface="+mn-lt"/>
              </a:rPr>
              <a:t>coeff</a:t>
            </a:r>
            <a:r>
              <a:rPr lang="en-US" dirty="0">
                <a:latin typeface="MS Gothic"/>
                <a:ea typeface="+mn-lt"/>
                <a:cs typeface="+mn-lt"/>
              </a:rPr>
              <a:t> for power, </a:t>
            </a:r>
            <a:r>
              <a:rPr lang="en-US" dirty="0" err="1">
                <a:latin typeface="MS Gothic"/>
                <a:ea typeface="+mn-lt"/>
                <a:cs typeface="+mn-lt"/>
              </a:rPr>
              <a:t>coeff</a:t>
            </a:r>
            <a:r>
              <a:rPr lang="en-US" dirty="0">
                <a:latin typeface="MS Gothic"/>
                <a:ea typeface="+mn-lt"/>
                <a:cs typeface="+mn-lt"/>
              </a:rPr>
              <a:t> in enumerate(p)][1:]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   </a:t>
            </a:r>
            <a:r>
              <a:rPr lang="en-US" dirty="0" err="1">
                <a:latin typeface="MS Gothic"/>
                <a:ea typeface="+mn-lt"/>
                <a:cs typeface="+mn-lt"/>
              </a:rPr>
              <a:t>updated_p</a:t>
            </a:r>
            <a:r>
              <a:rPr lang="en-US" dirty="0">
                <a:latin typeface="MS Gothic"/>
                <a:ea typeface="+mn-lt"/>
                <a:cs typeface="+mn-lt"/>
              </a:rPr>
              <a:t> = [</a:t>
            </a:r>
            <a:r>
              <a:rPr lang="en-US" dirty="0" err="1">
                <a:latin typeface="MS Gothic"/>
                <a:ea typeface="+mn-lt"/>
                <a:cs typeface="+mn-lt"/>
              </a:rPr>
              <a:t>two_nfp_coeff</a:t>
            </a:r>
            <a:r>
              <a:rPr lang="en-US" dirty="0">
                <a:latin typeface="MS Gothic"/>
                <a:ea typeface="+mn-lt"/>
                <a:cs typeface="+mn-lt"/>
              </a:rPr>
              <a:t> + </a:t>
            </a:r>
            <a:r>
              <a:rPr lang="en-US" dirty="0" err="1">
                <a:latin typeface="MS Gothic"/>
                <a:ea typeface="+mn-lt"/>
                <a:cs typeface="+mn-lt"/>
              </a:rPr>
              <a:t>dp_coeff</a:t>
            </a:r>
            <a:endParaRPr lang="en-US" dirty="0">
              <a:latin typeface="MS Gothic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                for </a:t>
            </a:r>
            <a:r>
              <a:rPr lang="en-US" dirty="0" err="1">
                <a:latin typeface="MS Gothic"/>
                <a:ea typeface="+mn-lt"/>
                <a:cs typeface="+mn-lt"/>
              </a:rPr>
              <a:t>two_nfp_coeff</a:t>
            </a:r>
            <a:r>
              <a:rPr lang="en-US" dirty="0">
                <a:latin typeface="MS Gothic"/>
                <a:ea typeface="+mn-lt"/>
                <a:cs typeface="+mn-lt"/>
              </a:rPr>
              <a:t>, </a:t>
            </a:r>
            <a:r>
              <a:rPr lang="en-US" dirty="0" err="1">
                <a:latin typeface="MS Gothic"/>
                <a:ea typeface="+mn-lt"/>
                <a:cs typeface="+mn-lt"/>
              </a:rPr>
              <a:t>dp_coeff</a:t>
            </a:r>
            <a:endParaRPr lang="en-US" dirty="0">
              <a:latin typeface="MS Gothic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                in </a:t>
            </a:r>
            <a:r>
              <a:rPr lang="en-US" dirty="0" err="1">
                <a:latin typeface="MS Gothic"/>
                <a:ea typeface="+mn-lt"/>
                <a:cs typeface="+mn-lt"/>
              </a:rPr>
              <a:t>zip_longest</a:t>
            </a:r>
            <a:r>
              <a:rPr lang="en-US" dirty="0">
                <a:latin typeface="MS Gothic"/>
                <a:ea typeface="+mn-lt"/>
                <a:cs typeface="+mn-lt"/>
              </a:rPr>
              <a:t>(</a:t>
            </a:r>
            <a:r>
              <a:rPr lang="en-US" dirty="0" err="1">
                <a:latin typeface="MS Gothic"/>
                <a:ea typeface="+mn-lt"/>
                <a:cs typeface="+mn-lt"/>
              </a:rPr>
              <a:t>two_nfp</a:t>
            </a:r>
            <a:r>
              <a:rPr lang="en-US" dirty="0">
                <a:latin typeface="MS Gothic"/>
                <a:ea typeface="+mn-lt"/>
                <a:cs typeface="+mn-lt"/>
              </a:rPr>
              <a:t>, </a:t>
            </a:r>
            <a:r>
              <a:rPr lang="en-US" dirty="0" err="1">
                <a:latin typeface="MS Gothic"/>
                <a:ea typeface="+mn-lt"/>
                <a:cs typeface="+mn-lt"/>
              </a:rPr>
              <a:t>dp</a:t>
            </a:r>
            <a:r>
              <a:rPr lang="en-US" dirty="0">
                <a:latin typeface="MS Gothic"/>
                <a:ea typeface="+mn-lt"/>
                <a:cs typeface="+mn-lt"/>
              </a:rPr>
              <a:t>, </a:t>
            </a:r>
            <a:r>
              <a:rPr lang="en-US" dirty="0" err="1">
                <a:latin typeface="MS Gothic"/>
                <a:ea typeface="+mn-lt"/>
                <a:cs typeface="+mn-lt"/>
              </a:rPr>
              <a:t>fillvalue</a:t>
            </a:r>
            <a:r>
              <a:rPr lang="en-US" dirty="0">
                <a:latin typeface="MS Gothic"/>
                <a:ea typeface="+mn-lt"/>
                <a:cs typeface="+mn-lt"/>
              </a:rPr>
              <a:t>=0)]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latin typeface="MS Gothic"/>
                <a:ea typeface="+mn-lt"/>
                <a:cs typeface="+mn-lt"/>
              </a:rPr>
              <a:t>    return </a:t>
            </a:r>
            <a:r>
              <a:rPr lang="en-US" dirty="0" err="1">
                <a:latin typeface="MS Gothic"/>
                <a:ea typeface="+mn-lt"/>
                <a:cs typeface="+mn-lt"/>
              </a:rPr>
              <a:t>updated_p</a:t>
            </a:r>
            <a:endParaRPr lang="en-US" dirty="0">
              <a:latin typeface="MS Gothic"/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79726D-6A88-4597-8F12-B8A1FC2A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85" y="1446362"/>
            <a:ext cx="1019175" cy="457200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00ED59C-7799-4880-88A6-6829B7B33768}"/>
              </a:ext>
            </a:extLst>
          </p:cNvPr>
          <p:cNvSpPr/>
          <p:nvPr/>
        </p:nvSpPr>
        <p:spPr>
          <a:xfrm>
            <a:off x="1983184" y="1585918"/>
            <a:ext cx="963026" cy="22130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1C936-194D-40BF-A6F1-F6041945E9F6}"/>
              </a:ext>
            </a:extLst>
          </p:cNvPr>
          <p:cNvSpPr txBox="1"/>
          <p:nvPr/>
        </p:nvSpPr>
        <p:spPr>
          <a:xfrm>
            <a:off x="3114136" y="1532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S Gothic"/>
                <a:ea typeface="MS Gothic"/>
              </a:rPr>
              <a:t>p = [0, 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E74A7-D998-4A4A-ADAB-669F2957C03D}"/>
              </a:ext>
            </a:extLst>
          </p:cNvPr>
          <p:cNvSpPr txBox="1"/>
          <p:nvPr/>
        </p:nvSpPr>
        <p:spPr>
          <a:xfrm>
            <a:off x="7944928" y="2912854"/>
            <a:ext cx="222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S Gothic"/>
              </a:rPr>
              <a:t>fp</a:t>
            </a:r>
            <a:r>
              <a:rPr lang="en-US" dirty="0">
                <a:latin typeface="MS Gothic"/>
              </a:rPr>
              <a:t> = [0, 2, 0, 8]</a:t>
            </a:r>
            <a:r>
              <a:rPr lang="en-US" dirty="0">
                <a:latin typeface="MS Gothic"/>
                <a:ea typeface="MS Gothic"/>
              </a:rPr>
              <a:t>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22EB0-C6C4-4041-9FD3-0F9034B18690}"/>
              </a:ext>
            </a:extLst>
          </p:cNvPr>
          <p:cNvSpPr txBox="1"/>
          <p:nvPr/>
        </p:nvSpPr>
        <p:spPr>
          <a:xfrm>
            <a:off x="6952890" y="3430438"/>
            <a:ext cx="3030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S Gothic"/>
              </a:rPr>
              <a:t>two_nfp</a:t>
            </a:r>
            <a:r>
              <a:rPr lang="en-US" dirty="0">
                <a:latin typeface="MS Gothic"/>
              </a:rPr>
              <a:t> = [0, 12, 0, 48]</a:t>
            </a:r>
            <a:r>
              <a:rPr lang="en-US" dirty="0">
                <a:latin typeface="MS Gothic"/>
                <a:ea typeface="MS Gothic"/>
              </a:rPr>
              <a:t>​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34E9C-671E-45EA-B5DD-FD0FFA6F0D96}"/>
              </a:ext>
            </a:extLst>
          </p:cNvPr>
          <p:cNvSpPr txBox="1"/>
          <p:nvPr/>
        </p:nvSpPr>
        <p:spPr>
          <a:xfrm>
            <a:off x="7944928" y="2265871"/>
            <a:ext cx="2038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S Gothic"/>
                <a:ea typeface="MS Gothic"/>
              </a:rPr>
              <a:t>p = [2, 0,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15EC-02C4-429C-A378-C6E76A12E63B}"/>
              </a:ext>
            </a:extLst>
          </p:cNvPr>
          <p:cNvSpPr txBox="1"/>
          <p:nvPr/>
        </p:nvSpPr>
        <p:spPr>
          <a:xfrm>
            <a:off x="8117456" y="4494361"/>
            <a:ext cx="3418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S Gothic"/>
                <a:ea typeface="MS Gothic"/>
              </a:rPr>
              <a:t>p = [2, 0, 8]</a:t>
            </a:r>
            <a:r>
              <a:rPr lang="en-US" dirty="0">
                <a:latin typeface="MS Gothic"/>
                <a:ea typeface="MS Gothic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⇒</a:t>
            </a:r>
            <a:r>
              <a:rPr lang="en-US" dirty="0">
                <a:latin typeface="Calibri"/>
                <a:ea typeface="MS Gothic"/>
                <a:cs typeface="Calibri"/>
              </a:rPr>
              <a:t> </a:t>
            </a:r>
            <a:r>
              <a:rPr lang="en-US" dirty="0" err="1">
                <a:latin typeface="Calibri"/>
                <a:ea typeface="MS Gothic"/>
                <a:cs typeface="Calibri"/>
              </a:rPr>
              <a:t>dp</a:t>
            </a:r>
            <a:r>
              <a:rPr lang="en-US" dirty="0">
                <a:latin typeface="Calibri"/>
                <a:ea typeface="MS Gothic"/>
                <a:cs typeface="Calibri"/>
              </a:rPr>
              <a:t> = [0, 0, 16]</a:t>
            </a:r>
            <a:endParaRPr lang="en-US" dirty="0">
              <a:latin typeface="MS Gothic"/>
              <a:ea typeface="MS Gothic"/>
            </a:endParaRPr>
          </a:p>
        </p:txBody>
      </p:sp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AD9CF8-781B-4686-B101-2DCC68D4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041" y="2757915"/>
            <a:ext cx="2743200" cy="307001"/>
          </a:xfrm>
          <a:prstGeom prst="rect">
            <a:avLst/>
          </a:prstGeom>
        </p:spPr>
      </p:pic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220FA0-320E-4671-8361-46AE79EE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042" y="1987138"/>
            <a:ext cx="2743200" cy="410817"/>
          </a:xfrm>
          <a:prstGeom prst="rect">
            <a:avLst/>
          </a:prstGeom>
        </p:spPr>
      </p:pic>
      <p:pic>
        <p:nvPicPr>
          <p:cNvPr id="25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15123C-21EE-4F19-89A3-F0D3BA5B9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287" y="3784759"/>
            <a:ext cx="2743200" cy="5249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08AF9-60DC-4C16-8081-53DD23A3F242}"/>
              </a:ext>
            </a:extLst>
          </p:cNvPr>
          <p:cNvSpPr txBox="1"/>
          <p:nvPr/>
        </p:nvSpPr>
        <p:spPr>
          <a:xfrm>
            <a:off x="7944927" y="5155720"/>
            <a:ext cx="3030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S Gothic"/>
              </a:rPr>
              <a:t>two_nfp</a:t>
            </a:r>
            <a:r>
              <a:rPr lang="en-US" dirty="0">
                <a:latin typeface="MS Gothic"/>
              </a:rPr>
              <a:t> = [0, 12, 0, 48]</a:t>
            </a:r>
            <a:r>
              <a:rPr lang="en-US" dirty="0">
                <a:latin typeface="MS Gothic"/>
                <a:ea typeface="MS Gothic"/>
              </a:rPr>
              <a:t>​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2D7B1-6D5D-4C94-97FD-C9960B4D8927}"/>
              </a:ext>
            </a:extLst>
          </p:cNvPr>
          <p:cNvSpPr txBox="1"/>
          <p:nvPr/>
        </p:nvSpPr>
        <p:spPr>
          <a:xfrm>
            <a:off x="8706927" y="5673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dp</a:t>
            </a:r>
            <a:r>
              <a:rPr lang="en-US" dirty="0"/>
              <a:t> = [0, 16, 0, 0]</a:t>
            </a:r>
            <a:r>
              <a:rPr lang="en-US" dirty="0">
                <a:cs typeface="Calibri" panose="020F0502020204030204"/>
              </a:rPr>
              <a:t>​</a:t>
            </a: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3D175169-4563-4A37-B2F7-CB5CA6D2B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3494" y="5811434"/>
            <a:ext cx="2743200" cy="2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8B2B-4B12-401F-A631-27C00762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few terms of Taylor series approximation of </a:t>
            </a:r>
            <a:r>
              <a:rPr lang="en-US" dirty="0" err="1">
                <a:cs typeface="Calibri Light"/>
              </a:rPr>
              <a:t>erfinv</a:t>
            </a:r>
            <a:endParaRPr lang="en-US" dirty="0" err="1"/>
          </a:p>
        </p:txBody>
      </p:sp>
      <p:pic>
        <p:nvPicPr>
          <p:cNvPr id="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7D5EE7-723D-443E-8749-9AF6D1DC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51" y="1979997"/>
            <a:ext cx="5800725" cy="5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5D5B-747B-4B12-A441-43AE0C9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1EE2-0FCA-415E-AEF5-4AD4F7AE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Prof </a:t>
            </a:r>
            <a:r>
              <a:rPr lang="en-US" dirty="0" err="1">
                <a:cs typeface="Calibri"/>
              </a:rPr>
              <a:t>Merialdo</a:t>
            </a:r>
          </a:p>
          <a:p>
            <a:r>
              <a:rPr lang="en-US" dirty="0" err="1">
                <a:cs typeface="Calibri"/>
              </a:rPr>
              <a:t>Buu</a:t>
            </a:r>
          </a:p>
          <a:p>
            <a:r>
              <a:rPr lang="en-US" dirty="0" err="1">
                <a:cs typeface="Calibri"/>
              </a:rPr>
              <a:t>Giau</a:t>
            </a:r>
          </a:p>
          <a:p>
            <a:r>
              <a:rPr lang="en-US" dirty="0">
                <a:cs typeface="Calibri"/>
              </a:rPr>
              <a:t>Bao</a:t>
            </a:r>
          </a:p>
        </p:txBody>
      </p:sp>
    </p:spTree>
    <p:extLst>
      <p:ext uri="{BB962C8B-B14F-4D97-AF65-F5344CB8AC3E}">
        <p14:creationId xmlns:p14="http://schemas.microsoft.com/office/powerpoint/2010/main" val="155119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x_mulle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8675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5300"/>
            <a:ext cx="44196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0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0"/>
            <a:ext cx="734873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443" y="3289969"/>
            <a:ext cx="360000" cy="3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53" y="3649969"/>
            <a:ext cx="360000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66" y="1798052"/>
            <a:ext cx="360000" cy="3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23" y="5041767"/>
            <a:ext cx="360000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05" y="2929969"/>
            <a:ext cx="360000" cy="3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77" y="3649969"/>
            <a:ext cx="360000" cy="3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7" y="2879970"/>
            <a:ext cx="360000" cy="36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2" y="228997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3AF3C9-A60A-42E7-9F90-18A892F4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42" y="2987750"/>
            <a:ext cx="3469757" cy="3469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09182-4B56-4922-9C6C-ADF59401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7EBB-89B1-4C8E-92E3-BDC7B8D8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65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Given</a:t>
            </a:r>
            <a:r>
              <a:rPr lang="en-US" dirty="0">
                <a:cs typeface="Calibri" panose="020F0502020204030204"/>
              </a:rPr>
              <a:t>: Uniform random generator (</a:t>
            </a:r>
            <a:r>
              <a:rPr lang="en-US" b="1" dirty="0" err="1">
                <a:latin typeface="MS Gothic"/>
                <a:ea typeface="MS Gothic"/>
                <a:cs typeface="Calibri" panose="020F0502020204030204"/>
              </a:rPr>
              <a:t>numpy.random.uniform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b="1" dirty="0" err="1">
                <a:latin typeface="MS Gothic"/>
                <a:ea typeface="MS Gothic"/>
                <a:cs typeface="Calibri" panose="020F0502020204030204"/>
              </a:rPr>
              <a:t>runif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Goal</a:t>
            </a:r>
            <a:r>
              <a:rPr lang="en-US" dirty="0">
                <a:cs typeface="Calibri" panose="020F0502020204030204"/>
              </a:rPr>
              <a:t>: "Generate artificial data for 2 classes, where each class is a Gaussian in the plane, N data points for each class"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2574-FC51-4D65-9FBB-BCC241FBEFA2}"/>
              </a:ext>
            </a:extLst>
          </p:cNvPr>
          <p:cNvSpPr txBox="1"/>
          <p:nvPr/>
        </p:nvSpPr>
        <p:spPr>
          <a:xfrm>
            <a:off x="834656" y="3182680"/>
            <a:ext cx="5498803" cy="3118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500" dirty="0">
                <a:ea typeface="+mn-lt"/>
                <a:cs typeface="+mn-lt"/>
              </a:rPr>
              <a:t>For each class, </a:t>
            </a:r>
            <a:r>
              <a:rPr lang="en-US" sz="2500" b="1" dirty="0">
                <a:ea typeface="+mn-lt"/>
                <a:cs typeface="+mn-lt"/>
              </a:rPr>
              <a:t>generate </a:t>
            </a:r>
            <a:r>
              <a:rPr lang="en-US" sz="2500" dirty="0" err="1">
                <a:ea typeface="+mn-lt"/>
                <a:cs typeface="+mn-lt"/>
              </a:rPr>
              <a:t>iid</a:t>
            </a:r>
            <a:r>
              <a:rPr lang="en-US" sz="2500" dirty="0">
                <a:ea typeface="+mn-lt"/>
                <a:cs typeface="+mn-lt"/>
              </a:rPr>
              <a:t> (</a:t>
            </a:r>
            <a:r>
              <a:rPr lang="en-US" sz="2500" dirty="0" err="1">
                <a:ea typeface="+mn-lt"/>
                <a:cs typeface="+mn-lt"/>
              </a:rPr>
              <a:t>indpendent</a:t>
            </a:r>
            <a:r>
              <a:rPr lang="en-US" sz="2500" dirty="0">
                <a:ea typeface="+mn-lt"/>
                <a:cs typeface="+mn-lt"/>
              </a:rPr>
              <a:t> &amp; identically distributed) points in which X and Y are independent N(0, 1)</a:t>
            </a:r>
            <a:endParaRPr lang="en-US" sz="25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500" b="1" dirty="0">
                <a:ea typeface="+mn-lt"/>
                <a:cs typeface="+mn-lt"/>
              </a:rPr>
              <a:t>Modify </a:t>
            </a:r>
            <a:r>
              <a:rPr lang="en-US" sz="2500" dirty="0">
                <a:ea typeface="+mn-lt"/>
                <a:cs typeface="+mn-lt"/>
              </a:rPr>
              <a:t>mean, variance, and covariance for the samples in each class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500" b="1" dirty="0">
                <a:ea typeface="+mn-lt"/>
                <a:cs typeface="+mn-lt"/>
              </a:rPr>
              <a:t>Repeat </a:t>
            </a:r>
            <a:r>
              <a:rPr lang="en-US" sz="2500" dirty="0">
                <a:ea typeface="+mn-lt"/>
                <a:cs typeface="+mn-lt"/>
              </a:rPr>
              <a:t>step 1 &amp; 2 for the other class</a:t>
            </a:r>
            <a:endParaRPr lang="en-US" sz="2500">
              <a:cs typeface="Calibri" panose="020F0502020204030204"/>
            </a:endParaRPr>
          </a:p>
        </p:txBody>
      </p:sp>
      <p:pic>
        <p:nvPicPr>
          <p:cNvPr id="6" name="Graphic 6" descr="Checkmark">
            <a:extLst>
              <a:ext uri="{FF2B5EF4-FFF2-40B4-BE49-F238E27FC236}">
                <a16:creationId xmlns:a16="http://schemas.microsoft.com/office/drawing/2014/main" id="{5C976EF4-7301-4702-8D1D-694280FD9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7954" y="5472723"/>
            <a:ext cx="914400" cy="9144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3A24C1A-D20E-4DED-8AEC-C1F301714D38}"/>
              </a:ext>
            </a:extLst>
          </p:cNvPr>
          <p:cNvSpPr/>
          <p:nvPr/>
        </p:nvSpPr>
        <p:spPr>
          <a:xfrm rot="5400000">
            <a:off x="9161527" y="4785978"/>
            <a:ext cx="97465" cy="5582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95B76DB-62E7-4E43-AF93-C9762A5FC248}"/>
              </a:ext>
            </a:extLst>
          </p:cNvPr>
          <p:cNvSpPr/>
          <p:nvPr/>
        </p:nvSpPr>
        <p:spPr>
          <a:xfrm>
            <a:off x="9569108" y="4413838"/>
            <a:ext cx="97465" cy="5582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664A5-DAF8-4D97-AA71-397B6A0845BF}"/>
              </a:ext>
            </a:extLst>
          </p:cNvPr>
          <p:cNvSpPr txBox="1"/>
          <p:nvPr/>
        </p:nvSpPr>
        <p:spPr>
          <a:xfrm>
            <a:off x="8838978" y="5117583"/>
            <a:ext cx="8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N(0, 1)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8166F-1E18-4CE9-A7F8-D3CAE1276A18}"/>
              </a:ext>
            </a:extLst>
          </p:cNvPr>
          <p:cNvSpPr txBox="1"/>
          <p:nvPr/>
        </p:nvSpPr>
        <p:spPr>
          <a:xfrm>
            <a:off x="9663001" y="4515071"/>
            <a:ext cx="829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N(0, 1)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C9EF6-C0B2-412E-8585-DFAFB508756C}"/>
              </a:ext>
            </a:extLst>
          </p:cNvPr>
          <p:cNvSpPr txBox="1"/>
          <p:nvPr/>
        </p:nvSpPr>
        <p:spPr>
          <a:xfrm>
            <a:off x="8747051" y="4139610"/>
            <a:ext cx="368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 Emoji"/>
                <a:ea typeface="Segoe UI Emoji"/>
              </a:rPr>
              <a:t>①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03A53-2D9E-4945-8841-FEA05EF432A9}"/>
              </a:ext>
            </a:extLst>
          </p:cNvPr>
          <p:cNvSpPr txBox="1"/>
          <p:nvPr/>
        </p:nvSpPr>
        <p:spPr>
          <a:xfrm>
            <a:off x="9252098" y="3572540"/>
            <a:ext cx="359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E77B3"/>
                </a:solidFill>
                <a:latin typeface="Segoe UI Emoji"/>
                <a:ea typeface="Segoe UI Emoji"/>
              </a:rPr>
              <a:t>②</a:t>
            </a:r>
            <a:endParaRPr lang="en-US" dirty="0">
              <a:solidFill>
                <a:srgbClr val="1E77B3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4913-2941-4EE0-8C33-D5DECAF09D09}"/>
              </a:ext>
            </a:extLst>
          </p:cNvPr>
          <p:cNvSpPr txBox="1"/>
          <p:nvPr/>
        </p:nvSpPr>
        <p:spPr>
          <a:xfrm>
            <a:off x="7949609" y="3944680"/>
            <a:ext cx="404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02C"/>
                </a:solidFill>
                <a:latin typeface="Segoe UI Emoji"/>
                <a:ea typeface="Segoe UI Emoji"/>
              </a:rPr>
              <a:t>③</a:t>
            </a:r>
            <a:endParaRPr lang="en-US" dirty="0">
              <a:solidFill>
                <a:srgbClr val="2CA02C"/>
              </a:solidFill>
              <a:cs typeface="Calibr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191D5C-5172-42E5-A959-733E5D12B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013" y="4933950"/>
            <a:ext cx="1266825" cy="5524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A8CF1-15D3-46EA-8B8B-0F7B26A55FB9}"/>
              </a:ext>
            </a:extLst>
          </p:cNvPr>
          <p:cNvCxnSpPr/>
          <p:nvPr/>
        </p:nvCxnSpPr>
        <p:spPr>
          <a:xfrm>
            <a:off x="9382125" y="4848225"/>
            <a:ext cx="247650" cy="266700"/>
          </a:xfrm>
          <a:prstGeom prst="straightConnector1">
            <a:avLst/>
          </a:prstGeom>
          <a:ln>
            <a:solidFill>
              <a:srgbClr val="D4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854DC1-850D-481D-8D71-23ECE9BEF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538" y="3505200"/>
            <a:ext cx="1333500" cy="6000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551CF8-4125-4CF5-A798-015FD727F895}"/>
              </a:ext>
            </a:extLst>
          </p:cNvPr>
          <p:cNvCxnSpPr>
            <a:cxnSpLocks/>
          </p:cNvCxnSpPr>
          <p:nvPr/>
        </p:nvCxnSpPr>
        <p:spPr>
          <a:xfrm flipV="1">
            <a:off x="10182224" y="3800475"/>
            <a:ext cx="209550" cy="9525"/>
          </a:xfrm>
          <a:prstGeom prst="straightConnector1">
            <a:avLst/>
          </a:prstGeom>
          <a:ln>
            <a:solidFill>
              <a:srgbClr val="1E7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0157C9-9B12-4C02-B6B7-03937C8D7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0" y="4176010"/>
            <a:ext cx="1876425" cy="59195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BEBCE4-3B18-498B-9AED-1DE6CF1CE357}"/>
              </a:ext>
            </a:extLst>
          </p:cNvPr>
          <p:cNvCxnSpPr>
            <a:cxnSpLocks/>
          </p:cNvCxnSpPr>
          <p:nvPr/>
        </p:nvCxnSpPr>
        <p:spPr>
          <a:xfrm flipH="1" flipV="1">
            <a:off x="7981949" y="4705350"/>
            <a:ext cx="266700" cy="180975"/>
          </a:xfrm>
          <a:prstGeom prst="straightConnector1">
            <a:avLst/>
          </a:prstGeom>
          <a:ln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5228C58-A094-46D3-B76D-47F2FDD11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789147"/>
            <a:ext cx="2743200" cy="920357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588627-59D8-4E17-84C7-26E002BDAE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6906" y="5422764"/>
            <a:ext cx="2366791" cy="6028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747720-0F3D-4F37-B211-FDDA241F314D}"/>
              </a:ext>
            </a:extLst>
          </p:cNvPr>
          <p:cNvSpPr txBox="1"/>
          <p:nvPr/>
        </p:nvSpPr>
        <p:spPr>
          <a:xfrm>
            <a:off x="9402725" y="6221820"/>
            <a:ext cx="149387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D42728"/>
                </a:solidFill>
              </a:rPr>
              <a:t>mean vector</a:t>
            </a:r>
            <a:endParaRPr lang="en-US" sz="1500">
              <a:solidFill>
                <a:srgbClr val="D42728"/>
              </a:solidFill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6D1C01-A158-4BD0-A46A-0F90ED9006DC}"/>
              </a:ext>
            </a:extLst>
          </p:cNvPr>
          <p:cNvSpPr txBox="1"/>
          <p:nvPr/>
        </p:nvSpPr>
        <p:spPr>
          <a:xfrm>
            <a:off x="10483701" y="6221820"/>
            <a:ext cx="159133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D42728"/>
                </a:solidFill>
              </a:rPr>
              <a:t>covariance matrix</a:t>
            </a:r>
            <a:endParaRPr lang="en-US">
              <a:solidFill>
                <a:srgbClr val="D42728"/>
              </a:solidFill>
              <a:cs typeface="Calibr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75FE48-D611-4C5B-9E7E-015DACA2D135}"/>
              </a:ext>
            </a:extLst>
          </p:cNvPr>
          <p:cNvCxnSpPr/>
          <p:nvPr/>
        </p:nvCxnSpPr>
        <p:spPr>
          <a:xfrm flipH="1">
            <a:off x="9930145" y="6003187"/>
            <a:ext cx="24809" cy="294168"/>
          </a:xfrm>
          <a:prstGeom prst="straightConnector1">
            <a:avLst/>
          </a:prstGeom>
          <a:ln>
            <a:solidFill>
              <a:srgbClr val="D4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AA59BA-2BC8-4DC8-8D87-9DE246F477F0}"/>
              </a:ext>
            </a:extLst>
          </p:cNvPr>
          <p:cNvCxnSpPr>
            <a:cxnSpLocks/>
          </p:cNvCxnSpPr>
          <p:nvPr/>
        </p:nvCxnSpPr>
        <p:spPr>
          <a:xfrm>
            <a:off x="10840999" y="6020907"/>
            <a:ext cx="187843" cy="258728"/>
          </a:xfrm>
          <a:prstGeom prst="straightConnector1">
            <a:avLst/>
          </a:prstGeom>
          <a:ln>
            <a:solidFill>
              <a:srgbClr val="D4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A4D7-AE5C-446E-95B3-C77E032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867C-2A35-4276-BD68-3187413C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How to </a:t>
            </a:r>
            <a:r>
              <a:rPr lang="en-US" b="1" dirty="0">
                <a:cs typeface="Calibri" panose="020F0502020204030204"/>
              </a:rPr>
              <a:t>generate N(0, 1)</a:t>
            </a:r>
            <a:r>
              <a:rPr lang="en-US" dirty="0">
                <a:cs typeface="Calibri" panose="020F0502020204030204"/>
              </a:rPr>
              <a:t> from </a:t>
            </a:r>
            <a:r>
              <a:rPr lang="en-US" dirty="0" err="1">
                <a:cs typeface="Calibri" panose="020F0502020204030204"/>
              </a:rPr>
              <a:t>Unif</a:t>
            </a:r>
            <a:r>
              <a:rPr lang="en-US" dirty="0">
                <a:cs typeface="Calibri" panose="020F0502020204030204"/>
              </a:rPr>
              <a:t>(0, 1)</a:t>
            </a:r>
          </a:p>
          <a:p>
            <a:pPr marL="971550" lvl="1" indent="-514350"/>
            <a:r>
              <a:rPr lang="en-US" dirty="0">
                <a:ea typeface="+mn-lt"/>
                <a:cs typeface="+mn-lt"/>
              </a:rPr>
              <a:t>Inversion sampling</a:t>
            </a:r>
          </a:p>
          <a:p>
            <a:pPr marL="971550" lvl="1" indent="-514350"/>
            <a:r>
              <a:rPr lang="en-US" dirty="0">
                <a:ea typeface="+mn-lt"/>
                <a:cs typeface="+mn-lt"/>
              </a:rPr>
              <a:t>Box-Muller transform</a:t>
            </a:r>
          </a:p>
          <a:p>
            <a:pPr marL="971550" lvl="1" indent="-514350"/>
            <a:r>
              <a:rPr lang="en-US" dirty="0">
                <a:ea typeface="+mn-lt"/>
                <a:cs typeface="+mn-lt"/>
              </a:rPr>
              <a:t>"Mystery method"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How the </a:t>
            </a:r>
            <a:r>
              <a:rPr lang="en-US" b="1" dirty="0">
                <a:cs typeface="Calibri" panose="020F0502020204030204"/>
              </a:rPr>
              <a:t>N(0, 1) generators</a:t>
            </a:r>
            <a:r>
              <a:rPr lang="en-US" dirty="0">
                <a:cs typeface="Calibri" panose="020F0502020204030204"/>
              </a:rPr>
              <a:t> are implemented in R and Python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How to </a:t>
            </a:r>
            <a:r>
              <a:rPr lang="en-US" b="1" dirty="0">
                <a:cs typeface="Calibri" panose="020F0502020204030204"/>
              </a:rPr>
              <a:t>transform</a:t>
            </a:r>
            <a:r>
              <a:rPr lang="en-US" dirty="0">
                <a:cs typeface="Calibri" panose="020F0502020204030204"/>
              </a:rPr>
              <a:t>                    into  </a:t>
            </a:r>
          </a:p>
          <a:p>
            <a:pPr marL="514350" indent="-514350">
              <a:buAutoNum type="arabicPeriod"/>
            </a:pPr>
            <a:r>
              <a:rPr lang="en-US" b="1" dirty="0">
                <a:cs typeface="Calibri" panose="020F0502020204030204"/>
              </a:rPr>
              <a:t>Applications </a:t>
            </a:r>
            <a:r>
              <a:rPr lang="en-US" dirty="0">
                <a:cs typeface="Calibri" panose="020F0502020204030204"/>
              </a:rPr>
              <a:t>of Gaussian sampling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F8DD36-3D90-4A1E-A505-460D9EDA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8" y="4000500"/>
            <a:ext cx="14097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FE4C23-8D85-417F-8CCF-AB13125A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67" y="3960567"/>
            <a:ext cx="2743200" cy="6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88A-9DCA-47B7-8416-78075CC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Inversion sampling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551FF-66BE-4338-AFA7-FB3BCD7260C4}"/>
              </a:ext>
            </a:extLst>
          </p:cNvPr>
          <p:cNvSpPr txBox="1"/>
          <p:nvPr/>
        </p:nvSpPr>
        <p:spPr>
          <a:xfrm>
            <a:off x="834656" y="1472609"/>
            <a:ext cx="4126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Probability density function of X ~ N(0, 1)</a:t>
            </a:r>
          </a:p>
        </p:txBody>
      </p:sp>
      <p:pic>
        <p:nvPicPr>
          <p:cNvPr id="27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E37CDE-9D59-4F42-B033-4E736172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07" y="2960078"/>
            <a:ext cx="3268052" cy="3268052"/>
          </a:xfrm>
          <a:prstGeom prst="rect">
            <a:avLst/>
          </a:prstGeom>
        </p:spPr>
      </p:pic>
      <p:pic>
        <p:nvPicPr>
          <p:cNvPr id="29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21927E-AE0C-4100-8B83-F2AB08DD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22" y="2963741"/>
            <a:ext cx="3280507" cy="3280507"/>
          </a:xfrm>
          <a:prstGeom prst="rect">
            <a:avLst/>
          </a:prstGeom>
        </p:spPr>
      </p:pic>
      <p:pic>
        <p:nvPicPr>
          <p:cNvPr id="33" name="Picture 3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059A8F-C771-451E-BDE8-E4652604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5" y="2960077"/>
            <a:ext cx="3267075" cy="3267075"/>
          </a:xfrm>
          <a:prstGeom prst="rect">
            <a:avLst/>
          </a:prstGeom>
        </p:spPr>
      </p:pic>
      <p:pic>
        <p:nvPicPr>
          <p:cNvPr id="3" name="Picture 3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id="{A28EEC8B-CEC7-4253-8A66-F0426263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621" y="2193585"/>
            <a:ext cx="2743200" cy="775380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495A4D-1185-45BB-A5C4-6145439B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498" y="2187942"/>
            <a:ext cx="1663850" cy="772502"/>
          </a:xfrm>
          <a:prstGeom prst="rect">
            <a:avLst/>
          </a:prstGeom>
        </p:spPr>
      </p:pic>
      <p:pic>
        <p:nvPicPr>
          <p:cNvPr id="8" name="Picture 8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id="{389A465E-1831-48BA-A9EA-42389B6C9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938" y="2191753"/>
            <a:ext cx="2362200" cy="764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DC341-C4EB-4184-8362-06E4504A170E}"/>
              </a:ext>
            </a:extLst>
          </p:cNvPr>
          <p:cNvSpPr txBox="1"/>
          <p:nvPr/>
        </p:nvSpPr>
        <p:spPr>
          <a:xfrm>
            <a:off x="5800725" y="5981700"/>
            <a:ext cx="400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42728"/>
                </a:solidFill>
              </a:rPr>
              <a:t>a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5D649-3A37-4AC6-B6C4-43335BC8EF18}"/>
              </a:ext>
            </a:extLst>
          </p:cNvPr>
          <p:cNvSpPr txBox="1"/>
          <p:nvPr/>
        </p:nvSpPr>
        <p:spPr>
          <a:xfrm>
            <a:off x="6619875" y="5981700"/>
            <a:ext cx="400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D42728"/>
                </a:solidFill>
              </a:rPr>
              <a:t>b</a:t>
            </a:r>
            <a:endParaRPr lang="en-US" dirty="0">
              <a:solidFill>
                <a:srgbClr val="D42728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4FC1F-B3D8-4A34-98AB-B135A9618701}"/>
              </a:ext>
            </a:extLst>
          </p:cNvPr>
          <p:cNvSpPr txBox="1"/>
          <p:nvPr/>
        </p:nvSpPr>
        <p:spPr>
          <a:xfrm>
            <a:off x="10429875" y="5981700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2CA02C"/>
                </a:solidFill>
              </a:rPr>
              <a:t>x</a:t>
            </a:r>
            <a:endParaRPr lang="en-US" dirty="0">
              <a:solidFill>
                <a:srgbClr val="2CA02C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CC59A-38F2-4DF4-A860-CE8FEA13F52F}"/>
              </a:ext>
            </a:extLst>
          </p:cNvPr>
          <p:cNvSpPr txBox="1"/>
          <p:nvPr/>
        </p:nvSpPr>
        <p:spPr>
          <a:xfrm>
            <a:off x="7820025" y="1476375"/>
            <a:ext cx="2362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02C"/>
                </a:solidFill>
              </a:rPr>
              <a:t>Cumulative probability = Area to left of x</a:t>
            </a:r>
            <a:endParaRPr lang="en-US" dirty="0">
              <a:solidFill>
                <a:srgbClr val="2CA02C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7A59A6-C2B9-4B44-B09F-CC2AC5CD192C}"/>
              </a:ext>
            </a:extLst>
          </p:cNvPr>
          <p:cNvCxnSpPr/>
          <p:nvPr/>
        </p:nvCxnSpPr>
        <p:spPr>
          <a:xfrm flipH="1" flipV="1">
            <a:off x="9439275" y="2085975"/>
            <a:ext cx="133350" cy="390525"/>
          </a:xfrm>
          <a:prstGeom prst="straightConnector1">
            <a:avLst/>
          </a:prstGeom>
          <a:ln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D37F2B-426B-4873-9B01-A8BF318CF1F2}"/>
              </a:ext>
            </a:extLst>
          </p:cNvPr>
          <p:cNvSpPr txBox="1"/>
          <p:nvPr/>
        </p:nvSpPr>
        <p:spPr>
          <a:xfrm>
            <a:off x="10210799" y="1476375"/>
            <a:ext cx="2362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02C"/>
                </a:solidFill>
              </a:rPr>
              <a:t>Function that maps</a:t>
            </a:r>
          </a:p>
          <a:p>
            <a:r>
              <a:rPr lang="en-US" dirty="0">
                <a:solidFill>
                  <a:srgbClr val="2CA02C"/>
                </a:solidFill>
                <a:cs typeface="Calibri"/>
              </a:rPr>
              <a:t>Position (x) </a:t>
            </a:r>
            <a:r>
              <a:rPr lang="en-US" dirty="0">
                <a:solidFill>
                  <a:srgbClr val="2CA02C"/>
                </a:solidFill>
                <a:ea typeface="+mn-lt"/>
                <a:cs typeface="+mn-lt"/>
              </a:rPr>
              <a:t>⇨</a:t>
            </a:r>
            <a:r>
              <a:rPr lang="en-US" dirty="0">
                <a:solidFill>
                  <a:srgbClr val="2CA02C"/>
                </a:solidFill>
                <a:cs typeface="Calibri"/>
              </a:rPr>
              <a:t> Area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C4C8BD-D4EC-46D5-BB79-659732A062C9}"/>
              </a:ext>
            </a:extLst>
          </p:cNvPr>
          <p:cNvCxnSpPr>
            <a:cxnSpLocks/>
          </p:cNvCxnSpPr>
          <p:nvPr/>
        </p:nvCxnSpPr>
        <p:spPr>
          <a:xfrm flipV="1">
            <a:off x="10544174" y="2095500"/>
            <a:ext cx="209550" cy="371475"/>
          </a:xfrm>
          <a:prstGeom prst="straightConnector1">
            <a:avLst/>
          </a:prstGeom>
          <a:ln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DC5-26DF-4A5E-BA58-B1B1555B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Cumulative distribution 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4F836-9B6E-4423-85FD-2238E22B43BC}"/>
              </a:ext>
            </a:extLst>
          </p:cNvPr>
          <p:cNvSpPr txBox="1"/>
          <p:nvPr/>
        </p:nvSpPr>
        <p:spPr>
          <a:xfrm>
            <a:off x="838200" y="1428750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Converts </a:t>
            </a:r>
            <a:r>
              <a:rPr lang="en-US" dirty="0">
                <a:solidFill>
                  <a:srgbClr val="1E77B3"/>
                </a:solidFill>
              </a:rPr>
              <a:t>position </a:t>
            </a:r>
            <a:r>
              <a:rPr lang="en-US" dirty="0">
                <a:solidFill>
                  <a:srgbClr val="000000"/>
                </a:solidFill>
              </a:rPr>
              <a:t>at</a:t>
            </a:r>
            <a:r>
              <a:rPr lang="en-US" dirty="0"/>
              <a:t> a point into </a:t>
            </a:r>
            <a:r>
              <a:rPr lang="en-US" dirty="0">
                <a:solidFill>
                  <a:srgbClr val="2CA02C"/>
                </a:solidFill>
              </a:rPr>
              <a:t>cumulative probability</a:t>
            </a:r>
            <a:r>
              <a:rPr lang="en-US" dirty="0"/>
              <a:t> (area to the left of that point)</a:t>
            </a:r>
            <a:endParaRPr lang="en-US" dirty="0">
              <a:cs typeface="Calibri"/>
            </a:endParaRPr>
          </a:p>
        </p:txBody>
      </p:sp>
      <p:pic>
        <p:nvPicPr>
          <p:cNvPr id="11" name="Picture 11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FD3E58B0-4BB0-427F-805A-0CC5154E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00"/>
            <a:ext cx="4629150" cy="4629150"/>
          </a:xfrm>
          <a:prstGeom prst="rect">
            <a:avLst/>
          </a:prstGeom>
        </p:spPr>
      </p:pic>
      <p:pic>
        <p:nvPicPr>
          <p:cNvPr id="17" name="Picture 1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EFD1BB68-8E49-4472-9895-50C51DC4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50" y="5820044"/>
            <a:ext cx="1189892" cy="552450"/>
          </a:xfrm>
          <a:prstGeom prst="rect">
            <a:avLst/>
          </a:prstGeom>
        </p:spPr>
      </p:pic>
      <p:pic>
        <p:nvPicPr>
          <p:cNvPr id="19" name="Picture 19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id="{0525CDAF-8088-4970-9CE8-D58968D4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37" y="1866211"/>
            <a:ext cx="1590675" cy="5576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EC6169-5EFD-4064-843F-ED38C89BCD17}"/>
              </a:ext>
            </a:extLst>
          </p:cNvPr>
          <p:cNvSpPr txBox="1"/>
          <p:nvPr/>
        </p:nvSpPr>
        <p:spPr>
          <a:xfrm>
            <a:off x="3352800" y="3981450"/>
            <a:ext cx="23420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E77B3"/>
                </a:solidFill>
              </a:rPr>
              <a:t>The higher the PDF is at some position ...</a:t>
            </a:r>
            <a:endParaRPr lang="en-US" dirty="0">
              <a:solidFill>
                <a:srgbClr val="1E77B3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19CF6-DF30-4182-8E71-CA666E498809}"/>
              </a:ext>
            </a:extLst>
          </p:cNvPr>
          <p:cNvSpPr txBox="1"/>
          <p:nvPr/>
        </p:nvSpPr>
        <p:spPr>
          <a:xfrm>
            <a:off x="3151516" y="6482032"/>
            <a:ext cx="3905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42728"/>
                </a:solidFill>
              </a:rPr>
              <a:t>… the denser the samples are around it</a:t>
            </a:r>
            <a:endParaRPr lang="en-US">
              <a:solidFill>
                <a:srgbClr val="D42728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7A2D7-12C0-4C8E-873D-195E8EC65A26}"/>
              </a:ext>
            </a:extLst>
          </p:cNvPr>
          <p:cNvSpPr txBox="1"/>
          <p:nvPr/>
        </p:nvSpPr>
        <p:spPr>
          <a:xfrm>
            <a:off x="3609974" y="2943224"/>
            <a:ext cx="26545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A02C"/>
                </a:solidFill>
              </a:rPr>
              <a:t>… the steeper the CDF is at that point</a:t>
            </a:r>
            <a:endParaRPr lang="en-US" dirty="0">
              <a:solidFill>
                <a:srgbClr val="2CA02C"/>
              </a:solidFill>
              <a:cs typeface="Calibri"/>
            </a:endParaRPr>
          </a:p>
        </p:txBody>
      </p:sp>
      <p:pic>
        <p:nvPicPr>
          <p:cNvPr id="26" name="Picture 26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id="{35B2EE8C-0BA7-4DB1-8EC9-98C0B77D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303" y="3179935"/>
            <a:ext cx="3706483" cy="2193117"/>
          </a:xfrm>
          <a:prstGeom prst="rect">
            <a:avLst/>
          </a:prstGeom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94C27EB-9039-4041-BA86-0BC265A0C064}"/>
              </a:ext>
            </a:extLst>
          </p:cNvPr>
          <p:cNvSpPr/>
          <p:nvPr/>
        </p:nvSpPr>
        <p:spPr>
          <a:xfrm>
            <a:off x="8318208" y="4220826"/>
            <a:ext cx="1782535" cy="40821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CD8B-F77C-4A6D-B7AF-270B3FB647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For any distribution, the cumulative probability (left-side area) is always uniformly-distributed!</a:t>
            </a:r>
          </a:p>
        </p:txBody>
      </p:sp>
    </p:spTree>
    <p:extLst>
      <p:ext uri="{BB962C8B-B14F-4D97-AF65-F5344CB8AC3E}">
        <p14:creationId xmlns:p14="http://schemas.microsoft.com/office/powerpoint/2010/main" val="244103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4" name="cd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/>
          </a:blip>
          <a:stretch>
            <a:fillRect/>
          </a:stretch>
        </p:blipFill>
        <p:spPr>
          <a:xfrm>
            <a:off x="2667000" y="962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" y="660065"/>
            <a:ext cx="1755775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" y="2427682"/>
            <a:ext cx="4241800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07" y="3589031"/>
            <a:ext cx="40894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617" y="109548"/>
            <a:ext cx="2460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PDF of N(0,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616" y="1874157"/>
            <a:ext cx="2460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CDF of N(0, 1)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164282" y="3999944"/>
            <a:ext cx="176967" cy="1584261"/>
          </a:xfrm>
          <a:prstGeom prst="rightBrace">
            <a:avLst>
              <a:gd name="adj1" fmla="val 0"/>
              <a:gd name="adj2" fmla="val 4960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375" y="4875252"/>
            <a:ext cx="802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2"/>
                </a:solidFill>
              </a:rPr>
              <a:t>1/2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24BC6E-029F-4D6D-9CEB-0FDA35D11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52550"/>
            <a:ext cx="3657600" cy="3657600"/>
          </a:xfrm>
          <a:prstGeom prst="rect">
            <a:avLst/>
          </a:prstGeom>
        </p:spPr>
      </p:pic>
      <p:pic>
        <p:nvPicPr>
          <p:cNvPr id="6" name="Picture 1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C9C7D290-82BF-41C5-A66F-88C0F126F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275" y="1486169"/>
            <a:ext cx="1189892" cy="552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557CCA-4FD1-4898-ACAD-C48FDE59B875}"/>
              </a:ext>
            </a:extLst>
          </p:cNvPr>
          <p:cNvSpPr txBox="1"/>
          <p:nvPr/>
        </p:nvSpPr>
        <p:spPr>
          <a:xfrm>
            <a:off x="7800975" y="4714875"/>
            <a:ext cx="361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D42728"/>
                </a:solidFill>
              </a:rPr>
              <a:t>x</a:t>
            </a:r>
            <a:endParaRPr lang="en-US">
              <a:solidFill>
                <a:srgbClr val="D42728"/>
              </a:solidFill>
              <a:cs typeface="Calibri"/>
            </a:endParaRPr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58E9C4-817B-4372-B51A-09E5E0AA8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5869587"/>
            <a:ext cx="2743200" cy="986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54E591-DAAC-4E2A-A0F3-D46DBD6A7E66}"/>
              </a:ext>
            </a:extLst>
          </p:cNvPr>
          <p:cNvSpPr txBox="1"/>
          <p:nvPr/>
        </p:nvSpPr>
        <p:spPr>
          <a:xfrm>
            <a:off x="590616" y="5388882"/>
            <a:ext cx="585149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u="sng" dirty="0"/>
              <a:t>Common formula for CDF of N(0, 1)</a:t>
            </a:r>
            <a:endParaRPr lang="en-US" dirty="0"/>
          </a:p>
        </p:txBody>
      </p:sp>
      <p:pic>
        <p:nvPicPr>
          <p:cNvPr id="20" name="Picture 20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4B30531-5E79-4615-A49E-962275CB3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550" y="5943600"/>
            <a:ext cx="1352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</Words>
  <Application>Microsoft Office PowerPoint</Application>
  <PresentationFormat>Widescreen</PresentationFormat>
  <Paragraphs>13</Paragraphs>
  <Slides>25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Generate Gaussian samples</vt:lpstr>
      <vt:lpstr>Thank you</vt:lpstr>
      <vt:lpstr>Outline</vt:lpstr>
      <vt:lpstr>Outline</vt:lpstr>
      <vt:lpstr>Inversion sampling</vt:lpstr>
      <vt:lpstr>Cumulative distribution function</vt:lpstr>
      <vt:lpstr>For any distribution, the cumulative probability (left-side area) is always uniformly-distributed!</vt:lpstr>
      <vt:lpstr>PowerPoint Presentation</vt:lpstr>
      <vt:lpstr>PowerPoint Presentation</vt:lpstr>
      <vt:lpstr>PowerPoint Presentation</vt:lpstr>
      <vt:lpstr>CDF of N(0, 1)</vt:lpstr>
      <vt:lpstr>Find inverse CDF of N(0, 1)</vt:lpstr>
      <vt:lpstr>Evaluate erfinv</vt:lpstr>
      <vt:lpstr>Approximate erfinv</vt:lpstr>
      <vt:lpstr>Find derivatives of erfinv</vt:lpstr>
      <vt:lpstr>Higher derivatives of erfinv</vt:lpstr>
      <vt:lpstr>Update P (polynomial of F)</vt:lpstr>
      <vt:lpstr>First few terms of Taylor series approximation of erfinv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1004</cp:revision>
  <dcterms:created xsi:type="dcterms:W3CDTF">2020-01-20T07:02:46Z</dcterms:created>
  <dcterms:modified xsi:type="dcterms:W3CDTF">2020-01-21T00:12:47Z</dcterms:modified>
</cp:coreProperties>
</file>