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7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4" d="100"/>
          <a:sy n="14" d="100"/>
        </p:scale>
        <p:origin x="2539"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2" name="텍스트 개체 틀 11"/>
          <p:cNvSpPr>
            <a:spLocks noGrp="1"/>
          </p:cNvSpPr>
          <p:nvPr>
            <p:ph type="body" sz="quarter" idx="14" hasCustomPrompt="1"/>
          </p:nvPr>
        </p:nvSpPr>
        <p:spPr>
          <a:xfrm>
            <a:off x="636024" y="430399"/>
            <a:ext cx="28863459" cy="3926447"/>
          </a:xfrm>
          <a:prstGeom prst="rect">
            <a:avLst/>
          </a:prstGeom>
          <a:solidFill>
            <a:srgbClr val="C4172F"/>
          </a:solidFill>
        </p:spPr>
        <p:txBody>
          <a:bodyPr anchor="ctr" anchorCtr="0">
            <a:noAutofit/>
          </a:bodyPr>
          <a:lstStyle>
            <a:lvl1pPr marL="0" indent="0" algn="ctr">
              <a:lnSpc>
                <a:spcPct val="100000"/>
              </a:lnSpc>
              <a:buNone/>
              <a:defRPr sz="4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Poster Presentation Title</a:t>
            </a:r>
            <a:br>
              <a:rPr lang="en-US" altLang="ko-KR"/>
            </a:br>
            <a:r>
              <a:rPr lang="en-US" altLang="ko-KR"/>
              <a:t>List Author Name(s)</a:t>
            </a:r>
            <a:br>
              <a:rPr lang="en-US" altLang="ko-KR"/>
            </a:br>
            <a:r>
              <a:rPr lang="en-US" altLang="ko-KR"/>
              <a:t>List Affiliated Institutions</a:t>
            </a:r>
            <a:endParaRPr lang="ko-KR" altLang="en-US"/>
          </a:p>
        </p:txBody>
      </p:sp>
      <p:sp>
        <p:nvSpPr>
          <p:cNvPr id="13" name="그림 개체 틀 9"/>
          <p:cNvSpPr>
            <a:spLocks noGrp="1"/>
          </p:cNvSpPr>
          <p:nvPr>
            <p:ph type="pic" sz="quarter" idx="15" hasCustomPrompt="1"/>
          </p:nvPr>
        </p:nvSpPr>
        <p:spPr>
          <a:xfrm>
            <a:off x="1136963" y="1059242"/>
            <a:ext cx="3182475" cy="2453607"/>
          </a:xfrm>
          <a:prstGeom prst="rect">
            <a:avLst/>
          </a:prstGeom>
          <a:solidFill>
            <a:schemeClr val="bg1">
              <a:lumMod val="95000"/>
            </a:schemeClr>
          </a:solidFill>
          <a:ln>
            <a:solidFill>
              <a:srgbClr val="C4172F">
                <a:alpha val="0"/>
              </a:srgbClr>
            </a:solidFill>
          </a:ln>
        </p:spPr>
        <p:txBody>
          <a:bodyPr>
            <a:normAutofit/>
          </a:bodyPr>
          <a:lstStyle>
            <a:lvl1pPr marL="0" indent="0" algn="l">
              <a:buNone/>
              <a:defRPr sz="4000">
                <a:solidFill>
                  <a:schemeClr val="tx1">
                    <a:lumMod val="75000"/>
                    <a:lumOff val="25000"/>
                  </a:schemeClr>
                </a:solidFill>
              </a:defRPr>
            </a:lvl1pPr>
          </a:lstStyle>
          <a:p>
            <a:r>
              <a:rPr lang="en-US" altLang="ko-KR"/>
              <a:t>LOGO</a:t>
            </a:r>
            <a:endParaRPr lang="ko-KR" altLang="en-US"/>
          </a:p>
        </p:txBody>
      </p:sp>
      <p:sp>
        <p:nvSpPr>
          <p:cNvPr id="14" name="그림 개체 틀 9"/>
          <p:cNvSpPr>
            <a:spLocks noGrp="1"/>
          </p:cNvSpPr>
          <p:nvPr>
            <p:ph type="pic" sz="quarter" idx="16" hasCustomPrompt="1"/>
          </p:nvPr>
        </p:nvSpPr>
        <p:spPr>
          <a:xfrm>
            <a:off x="25738357" y="1059242"/>
            <a:ext cx="3182475" cy="2453607"/>
          </a:xfrm>
          <a:prstGeom prst="rect">
            <a:avLst/>
          </a:prstGeom>
          <a:solidFill>
            <a:schemeClr val="bg1">
              <a:lumMod val="95000"/>
            </a:schemeClr>
          </a:solidFill>
          <a:ln>
            <a:solidFill>
              <a:srgbClr val="C4172F">
                <a:alpha val="0"/>
              </a:srgbClr>
            </a:solidFill>
          </a:ln>
        </p:spPr>
        <p:txBody>
          <a:bodyPr>
            <a:normAutofit/>
          </a:bodyPr>
          <a:lstStyle>
            <a:lvl1pPr marL="0" indent="0" algn="l">
              <a:buNone/>
              <a:defRPr sz="4000">
                <a:solidFill>
                  <a:schemeClr val="tx1">
                    <a:lumMod val="75000"/>
                    <a:lumOff val="25000"/>
                  </a:schemeClr>
                </a:solidFill>
              </a:defRPr>
            </a:lvl1pPr>
          </a:lstStyle>
          <a:p>
            <a:r>
              <a:rPr lang="en-US" altLang="ko-KR"/>
              <a:t>LOGO</a:t>
            </a:r>
            <a:endParaRPr lang="ko-KR" altLang="en-US"/>
          </a:p>
        </p:txBody>
      </p:sp>
      <p:sp>
        <p:nvSpPr>
          <p:cNvPr id="16" name="텍스트 개체 틀 11"/>
          <p:cNvSpPr>
            <a:spLocks noGrp="1"/>
          </p:cNvSpPr>
          <p:nvPr>
            <p:ph type="body" sz="quarter" idx="17" hasCustomPrompt="1"/>
          </p:nvPr>
        </p:nvSpPr>
        <p:spPr>
          <a:xfrm>
            <a:off x="636025" y="4680889"/>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Abstract or Introduction</a:t>
            </a:r>
          </a:p>
        </p:txBody>
      </p:sp>
      <p:sp>
        <p:nvSpPr>
          <p:cNvPr id="20" name="텍스트 개체 틀 19"/>
          <p:cNvSpPr>
            <a:spLocks noGrp="1"/>
          </p:cNvSpPr>
          <p:nvPr>
            <p:ph type="body" sz="quarter" idx="20" hasCustomPrompt="1"/>
          </p:nvPr>
        </p:nvSpPr>
        <p:spPr>
          <a:xfrm>
            <a:off x="636024" y="5988050"/>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1" name="텍스트 개체 틀 11"/>
          <p:cNvSpPr>
            <a:spLocks noGrp="1"/>
          </p:cNvSpPr>
          <p:nvPr>
            <p:ph type="body" sz="quarter" idx="21" hasCustomPrompt="1"/>
          </p:nvPr>
        </p:nvSpPr>
        <p:spPr>
          <a:xfrm>
            <a:off x="636025" y="11891134"/>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Objectives</a:t>
            </a:r>
          </a:p>
        </p:txBody>
      </p:sp>
      <p:sp>
        <p:nvSpPr>
          <p:cNvPr id="22" name="텍스트 개체 틀 19"/>
          <p:cNvSpPr>
            <a:spLocks noGrp="1"/>
          </p:cNvSpPr>
          <p:nvPr>
            <p:ph type="body" sz="quarter" idx="22" hasCustomPrompt="1"/>
          </p:nvPr>
        </p:nvSpPr>
        <p:spPr>
          <a:xfrm>
            <a:off x="636024" y="13198295"/>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3" name="텍스트 개체 틀 11"/>
          <p:cNvSpPr>
            <a:spLocks noGrp="1"/>
          </p:cNvSpPr>
          <p:nvPr>
            <p:ph type="body" sz="quarter" idx="23" hasCustomPrompt="1"/>
          </p:nvPr>
        </p:nvSpPr>
        <p:spPr>
          <a:xfrm>
            <a:off x="636025" y="19130895"/>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Methods</a:t>
            </a:r>
          </a:p>
        </p:txBody>
      </p:sp>
      <p:sp>
        <p:nvSpPr>
          <p:cNvPr id="24" name="텍스트 개체 틀 19"/>
          <p:cNvSpPr>
            <a:spLocks noGrp="1"/>
          </p:cNvSpPr>
          <p:nvPr>
            <p:ph type="body" sz="quarter" idx="24" hasCustomPrompt="1"/>
          </p:nvPr>
        </p:nvSpPr>
        <p:spPr>
          <a:xfrm>
            <a:off x="636024" y="20438056"/>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5" name="텍스트 개체 틀 11"/>
          <p:cNvSpPr>
            <a:spLocks noGrp="1"/>
          </p:cNvSpPr>
          <p:nvPr>
            <p:ph type="body" sz="quarter" idx="25" hasCustomPrompt="1"/>
          </p:nvPr>
        </p:nvSpPr>
        <p:spPr>
          <a:xfrm>
            <a:off x="636025" y="26370656"/>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Results</a:t>
            </a:r>
          </a:p>
        </p:txBody>
      </p:sp>
      <p:sp>
        <p:nvSpPr>
          <p:cNvPr id="26" name="텍스트 개체 틀 19"/>
          <p:cNvSpPr>
            <a:spLocks noGrp="1"/>
          </p:cNvSpPr>
          <p:nvPr>
            <p:ph type="body" sz="quarter" idx="26"/>
          </p:nvPr>
        </p:nvSpPr>
        <p:spPr>
          <a:xfrm>
            <a:off x="636024" y="27677816"/>
            <a:ext cx="14130338" cy="14384583"/>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endParaRPr lang="en-US" altLang="ko-KR"/>
          </a:p>
        </p:txBody>
      </p:sp>
      <p:sp>
        <p:nvSpPr>
          <p:cNvPr id="27" name="Chart Placeholder 38"/>
          <p:cNvSpPr>
            <a:spLocks noGrp="1"/>
          </p:cNvSpPr>
          <p:nvPr>
            <p:ph type="chart" sz="quarter" idx="27"/>
          </p:nvPr>
        </p:nvSpPr>
        <p:spPr>
          <a:xfrm>
            <a:off x="1409435" y="29476001"/>
            <a:ext cx="12583515" cy="5277755"/>
          </a:xfrm>
          <a:prstGeom prst="rect">
            <a:avLst/>
          </a:prstGeom>
        </p:spPr>
        <p:txBody>
          <a:bodyPr vert="horz" lIns="88844" tIns="44422" rIns="88844" bIns="44422"/>
          <a:lstStyle>
            <a:lvl1pPr marL="0" indent="0">
              <a:buNone/>
              <a:defRPr sz="1500"/>
            </a:lvl1pPr>
          </a:lstStyle>
          <a:p>
            <a:endParaRPr lang="en-US" dirty="0"/>
          </a:p>
        </p:txBody>
      </p:sp>
      <p:sp>
        <p:nvSpPr>
          <p:cNvPr id="28" name="Chart Placeholder 38"/>
          <p:cNvSpPr>
            <a:spLocks noGrp="1"/>
          </p:cNvSpPr>
          <p:nvPr>
            <p:ph type="chart" sz="quarter" idx="28"/>
          </p:nvPr>
        </p:nvSpPr>
        <p:spPr>
          <a:xfrm>
            <a:off x="1409435" y="36183823"/>
            <a:ext cx="12583515" cy="5277755"/>
          </a:xfrm>
          <a:prstGeom prst="rect">
            <a:avLst/>
          </a:prstGeom>
        </p:spPr>
        <p:txBody>
          <a:bodyPr vert="horz" lIns="88844" tIns="44422" rIns="88844" bIns="44422"/>
          <a:lstStyle>
            <a:lvl1pPr marL="0" indent="0">
              <a:buNone/>
              <a:defRPr sz="1500"/>
            </a:lvl1pPr>
          </a:lstStyle>
          <a:p>
            <a:endParaRPr lang="en-US" dirty="0"/>
          </a:p>
        </p:txBody>
      </p:sp>
      <p:sp>
        <p:nvSpPr>
          <p:cNvPr id="33" name="텍스트 개체 틀 11"/>
          <p:cNvSpPr>
            <a:spLocks noGrp="1"/>
          </p:cNvSpPr>
          <p:nvPr>
            <p:ph type="body" sz="quarter" idx="33" hasCustomPrompt="1"/>
          </p:nvPr>
        </p:nvSpPr>
        <p:spPr>
          <a:xfrm>
            <a:off x="15378410" y="4746313"/>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Results</a:t>
            </a:r>
          </a:p>
        </p:txBody>
      </p:sp>
      <p:sp>
        <p:nvSpPr>
          <p:cNvPr id="34" name="텍스트 개체 틀 19"/>
          <p:cNvSpPr>
            <a:spLocks noGrp="1"/>
          </p:cNvSpPr>
          <p:nvPr>
            <p:ph type="body" sz="quarter" idx="34"/>
          </p:nvPr>
        </p:nvSpPr>
        <p:spPr>
          <a:xfrm>
            <a:off x="15378409" y="6053472"/>
            <a:ext cx="14121074" cy="18619806"/>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endParaRPr lang="en-US" altLang="ko-KR"/>
          </a:p>
        </p:txBody>
      </p:sp>
      <p:sp>
        <p:nvSpPr>
          <p:cNvPr id="35" name="Chart Placeholder 38"/>
          <p:cNvSpPr>
            <a:spLocks noGrp="1"/>
          </p:cNvSpPr>
          <p:nvPr>
            <p:ph type="chart" sz="quarter" idx="35"/>
          </p:nvPr>
        </p:nvSpPr>
        <p:spPr>
          <a:xfrm>
            <a:off x="16151820" y="10559417"/>
            <a:ext cx="12575265" cy="5277755"/>
          </a:xfrm>
          <a:prstGeom prst="rect">
            <a:avLst/>
          </a:prstGeom>
        </p:spPr>
        <p:txBody>
          <a:bodyPr vert="horz" lIns="88844" tIns="44422" rIns="88844" bIns="44422"/>
          <a:lstStyle>
            <a:lvl1pPr marL="0" indent="0">
              <a:buNone/>
              <a:defRPr sz="1500"/>
            </a:lvl1pPr>
          </a:lstStyle>
          <a:p>
            <a:endParaRPr lang="en-US" dirty="0"/>
          </a:p>
        </p:txBody>
      </p:sp>
      <p:sp>
        <p:nvSpPr>
          <p:cNvPr id="36" name="Chart Placeholder 38"/>
          <p:cNvSpPr>
            <a:spLocks noGrp="1"/>
          </p:cNvSpPr>
          <p:nvPr>
            <p:ph type="chart" sz="quarter" idx="36"/>
          </p:nvPr>
        </p:nvSpPr>
        <p:spPr>
          <a:xfrm>
            <a:off x="16151820" y="17267239"/>
            <a:ext cx="12575265" cy="5277755"/>
          </a:xfrm>
          <a:prstGeom prst="rect">
            <a:avLst/>
          </a:prstGeom>
        </p:spPr>
        <p:txBody>
          <a:bodyPr vert="horz" lIns="88844" tIns="44422" rIns="88844" bIns="44422"/>
          <a:lstStyle>
            <a:lvl1pPr marL="0" indent="0">
              <a:buNone/>
              <a:defRPr sz="1500"/>
            </a:lvl1pPr>
          </a:lstStyle>
          <a:p>
            <a:endParaRPr lang="en-US" dirty="0"/>
          </a:p>
        </p:txBody>
      </p:sp>
      <p:sp>
        <p:nvSpPr>
          <p:cNvPr id="37" name="텍스트 개체 틀 11"/>
          <p:cNvSpPr>
            <a:spLocks noGrp="1"/>
          </p:cNvSpPr>
          <p:nvPr>
            <p:ph type="body" sz="quarter" idx="37" hasCustomPrompt="1"/>
          </p:nvPr>
        </p:nvSpPr>
        <p:spPr>
          <a:xfrm>
            <a:off x="15378410" y="25063121"/>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Conclusion</a:t>
            </a:r>
          </a:p>
        </p:txBody>
      </p:sp>
      <p:sp>
        <p:nvSpPr>
          <p:cNvPr id="38" name="텍스트 개체 틀 19"/>
          <p:cNvSpPr>
            <a:spLocks noGrp="1"/>
          </p:cNvSpPr>
          <p:nvPr>
            <p:ph type="body" sz="quarter" idx="38" hasCustomPrompt="1"/>
          </p:nvPr>
        </p:nvSpPr>
        <p:spPr>
          <a:xfrm>
            <a:off x="15378409" y="26370280"/>
            <a:ext cx="14121074" cy="7315005"/>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lvl="0"/>
            <a:endParaRPr lang="en-US" altLang="ko-KR"/>
          </a:p>
        </p:txBody>
      </p:sp>
      <p:sp>
        <p:nvSpPr>
          <p:cNvPr id="41" name="텍스트 개체 틀 11"/>
          <p:cNvSpPr>
            <a:spLocks noGrp="1"/>
          </p:cNvSpPr>
          <p:nvPr>
            <p:ph type="body" sz="quarter" idx="39" hasCustomPrompt="1"/>
          </p:nvPr>
        </p:nvSpPr>
        <p:spPr>
          <a:xfrm>
            <a:off x="15378410" y="34075504"/>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References</a:t>
            </a:r>
          </a:p>
        </p:txBody>
      </p:sp>
      <p:sp>
        <p:nvSpPr>
          <p:cNvPr id="42" name="텍스트 개체 틀 19"/>
          <p:cNvSpPr>
            <a:spLocks noGrp="1"/>
          </p:cNvSpPr>
          <p:nvPr>
            <p:ph type="body" sz="quarter" idx="40" hasCustomPrompt="1"/>
          </p:nvPr>
        </p:nvSpPr>
        <p:spPr>
          <a:xfrm>
            <a:off x="15378409" y="35382663"/>
            <a:ext cx="14121074" cy="6679735"/>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lvl="0"/>
            <a:endParaRPr lang="en-US" altLang="ko-KR"/>
          </a:p>
        </p:txBody>
      </p:sp>
    </p:spTree>
    <p:extLst>
      <p:ext uri="{BB962C8B-B14F-4D97-AF65-F5344CB8AC3E}">
        <p14:creationId xmlns:p14="http://schemas.microsoft.com/office/powerpoint/2010/main" val="21699600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0113CE0-CBF8-485F-ABCE-F426288218B5}" type="datetimeFigureOut">
              <a:rPr lang="ko-KR" altLang="en-US" smtClean="0"/>
              <a:t>2019-10-18</a:t>
            </a:fld>
            <a:endParaRPr lang="ko-KR"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E004004-7E7B-4634-B2EF-490279B2B5B3}" type="slidenum">
              <a:rPr lang="ko-KR" altLang="en-US" smtClean="0"/>
              <a:t>‹#›</a:t>
            </a:fld>
            <a:endParaRPr lang="ko-KR" altLang="en-US"/>
          </a:p>
        </p:txBody>
      </p:sp>
    </p:spTree>
    <p:extLst>
      <p:ext uri="{BB962C8B-B14F-4D97-AF65-F5344CB8AC3E}">
        <p14:creationId xmlns:p14="http://schemas.microsoft.com/office/powerpoint/2010/main" val="238162164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027487" rtl="0" eaLnBrk="1" latinLnBrk="1"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1"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1"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1"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1" hangingPunct="1">
        <a:defRPr sz="5960" kern="1200">
          <a:solidFill>
            <a:schemeClr val="tx1"/>
          </a:solidFill>
          <a:latin typeface="+mn-lt"/>
          <a:ea typeface="+mn-ea"/>
          <a:cs typeface="+mn-cs"/>
        </a:defRPr>
      </a:lvl1pPr>
      <a:lvl2pPr marL="1513743" algn="l" defTabSz="3027487" rtl="0" eaLnBrk="1" latinLnBrk="1" hangingPunct="1">
        <a:defRPr sz="5960" kern="1200">
          <a:solidFill>
            <a:schemeClr val="tx1"/>
          </a:solidFill>
          <a:latin typeface="+mn-lt"/>
          <a:ea typeface="+mn-ea"/>
          <a:cs typeface="+mn-cs"/>
        </a:defRPr>
      </a:lvl2pPr>
      <a:lvl3pPr marL="3027487" algn="l" defTabSz="3027487" rtl="0" eaLnBrk="1" latinLnBrk="1" hangingPunct="1">
        <a:defRPr sz="5960" kern="1200">
          <a:solidFill>
            <a:schemeClr val="tx1"/>
          </a:solidFill>
          <a:latin typeface="+mn-lt"/>
          <a:ea typeface="+mn-ea"/>
          <a:cs typeface="+mn-cs"/>
        </a:defRPr>
      </a:lvl3pPr>
      <a:lvl4pPr marL="4541230" algn="l" defTabSz="3027487" rtl="0" eaLnBrk="1" latinLnBrk="1" hangingPunct="1">
        <a:defRPr sz="5960" kern="1200">
          <a:solidFill>
            <a:schemeClr val="tx1"/>
          </a:solidFill>
          <a:latin typeface="+mn-lt"/>
          <a:ea typeface="+mn-ea"/>
          <a:cs typeface="+mn-cs"/>
        </a:defRPr>
      </a:lvl4pPr>
      <a:lvl5pPr marL="6054974" algn="l" defTabSz="3027487" rtl="0" eaLnBrk="1" latinLnBrk="1" hangingPunct="1">
        <a:defRPr sz="5960" kern="1200">
          <a:solidFill>
            <a:schemeClr val="tx1"/>
          </a:solidFill>
          <a:latin typeface="+mn-lt"/>
          <a:ea typeface="+mn-ea"/>
          <a:cs typeface="+mn-cs"/>
        </a:defRPr>
      </a:lvl5pPr>
      <a:lvl6pPr marL="7568717" algn="l" defTabSz="3027487" rtl="0" eaLnBrk="1" latinLnBrk="1" hangingPunct="1">
        <a:defRPr sz="5960" kern="1200">
          <a:solidFill>
            <a:schemeClr val="tx1"/>
          </a:solidFill>
          <a:latin typeface="+mn-lt"/>
          <a:ea typeface="+mn-ea"/>
          <a:cs typeface="+mn-cs"/>
        </a:defRPr>
      </a:lvl6pPr>
      <a:lvl7pPr marL="9082461" algn="l" defTabSz="3027487" rtl="0" eaLnBrk="1" latinLnBrk="1" hangingPunct="1">
        <a:defRPr sz="5960" kern="1200">
          <a:solidFill>
            <a:schemeClr val="tx1"/>
          </a:solidFill>
          <a:latin typeface="+mn-lt"/>
          <a:ea typeface="+mn-ea"/>
          <a:cs typeface="+mn-cs"/>
        </a:defRPr>
      </a:lvl7pPr>
      <a:lvl8pPr marL="10596204" algn="l" defTabSz="3027487" rtl="0" eaLnBrk="1" latinLnBrk="1" hangingPunct="1">
        <a:defRPr sz="5960" kern="1200">
          <a:solidFill>
            <a:schemeClr val="tx1"/>
          </a:solidFill>
          <a:latin typeface="+mn-lt"/>
          <a:ea typeface="+mn-ea"/>
          <a:cs typeface="+mn-cs"/>
        </a:defRPr>
      </a:lvl8pPr>
      <a:lvl9pPr marL="12109948" algn="l" defTabSz="3027487" rtl="0" eaLnBrk="1" latinLnBrk="1"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텍스트 개체 틀 3"/>
          <p:cNvSpPr>
            <a:spLocks noGrp="1"/>
          </p:cNvSpPr>
          <p:nvPr>
            <p:ph type="body" sz="quarter" idx="14"/>
          </p:nvPr>
        </p:nvSpPr>
        <p:spPr>
          <a:solidFill>
            <a:schemeClr val="tx1"/>
          </a:solidFill>
        </p:spPr>
        <p:txBody>
          <a:bodyPr/>
          <a:lstStyle/>
          <a:p>
            <a:r>
              <a:rPr lang="en-US" altLang="ko-KR" sz="6600" b="1" dirty="0"/>
              <a:t>Unity3D</a:t>
            </a:r>
            <a:r>
              <a:rPr lang="ko-KR" altLang="en-US" sz="6600" b="1" dirty="0"/>
              <a:t>를 이용한 복합 장르 게임 개발</a:t>
            </a:r>
            <a:endParaRPr lang="en-US" altLang="ko-KR" sz="6600" b="1" dirty="0"/>
          </a:p>
          <a:p>
            <a:r>
              <a:rPr lang="ko-KR" altLang="en-US" sz="6600" b="1" dirty="0"/>
              <a:t>박지수</a:t>
            </a:r>
            <a:r>
              <a:rPr lang="en-US" altLang="ko-KR" sz="6600" b="1" dirty="0"/>
              <a:t>, </a:t>
            </a:r>
            <a:r>
              <a:rPr lang="ko-KR" altLang="en-US" sz="6600" b="1" dirty="0"/>
              <a:t>서주현</a:t>
            </a:r>
            <a:endParaRPr lang="en-US" altLang="ko-KR" sz="6600" b="1" dirty="0"/>
          </a:p>
          <a:p>
            <a:r>
              <a:rPr lang="ko-KR" altLang="en-US" sz="6600" b="1" dirty="0"/>
              <a:t>동명대학교 게임공학과</a:t>
            </a:r>
            <a:endParaRPr lang="en-US" altLang="ko-KR" sz="6600" b="1" dirty="0"/>
          </a:p>
        </p:txBody>
      </p:sp>
      <p:sp>
        <p:nvSpPr>
          <p:cNvPr id="43" name="텍스트 개체 틀 42"/>
          <p:cNvSpPr>
            <a:spLocks noGrp="1"/>
          </p:cNvSpPr>
          <p:nvPr>
            <p:ph type="body" sz="quarter" idx="33"/>
          </p:nvPr>
        </p:nvSpPr>
        <p:spPr>
          <a:xfrm>
            <a:off x="15378295" y="4746313"/>
            <a:ext cx="14121301" cy="1307535"/>
          </a:xfrm>
          <a:solidFill>
            <a:schemeClr val="accent6">
              <a:lumMod val="75000"/>
            </a:schemeClr>
          </a:solidFill>
        </p:spPr>
        <p:txBody>
          <a:bodyPr/>
          <a:lstStyle/>
          <a:p>
            <a:r>
              <a:rPr lang="ko-KR" altLang="en-US" sz="6600" dirty="0"/>
              <a:t>게임 방법</a:t>
            </a:r>
          </a:p>
        </p:txBody>
      </p:sp>
      <p:sp>
        <p:nvSpPr>
          <p:cNvPr id="18" name="텍스트 개체 틀 17"/>
          <p:cNvSpPr>
            <a:spLocks noGrp="1"/>
          </p:cNvSpPr>
          <p:nvPr>
            <p:ph type="body" sz="quarter" idx="34"/>
          </p:nvPr>
        </p:nvSpPr>
        <p:spPr>
          <a:xfrm>
            <a:off x="21945599" y="6461022"/>
            <a:ext cx="7050963" cy="7720985"/>
          </a:xfrm>
        </p:spPr>
        <p:txBody>
          <a:bodyPr>
            <a:normAutofit/>
          </a:bodyPr>
          <a:lstStyle/>
          <a:p>
            <a:pPr algn="ctr">
              <a:lnSpc>
                <a:spcPct val="250000"/>
              </a:lnSpc>
            </a:pPr>
            <a:r>
              <a:rPr lang="ko-KR" altLang="en-US" sz="6000" dirty="0">
                <a:solidFill>
                  <a:schemeClr val="bg1"/>
                </a:solidFill>
                <a:latin typeface="HY헤드라인M" panose="02030600000101010101" pitchFamily="18" charset="-127"/>
                <a:ea typeface="HY헤드라인M" panose="02030600000101010101" pitchFamily="18" charset="-127"/>
              </a:rPr>
              <a:t>해당 캐릭터</a:t>
            </a:r>
            <a:r>
              <a:rPr lang="en-US" altLang="ko-KR" sz="6000" dirty="0">
                <a:solidFill>
                  <a:schemeClr val="bg1"/>
                </a:solidFill>
                <a:latin typeface="HY헤드라인M" panose="02030600000101010101" pitchFamily="18" charset="-127"/>
                <a:ea typeface="HY헤드라인M" panose="02030600000101010101" pitchFamily="18" charset="-127"/>
              </a:rPr>
              <a:t>(</a:t>
            </a:r>
            <a:r>
              <a:rPr lang="ko-KR" altLang="en-US" sz="6000" dirty="0">
                <a:solidFill>
                  <a:schemeClr val="bg1"/>
                </a:solidFill>
                <a:latin typeface="HY헤드라인M" panose="02030600000101010101" pitchFamily="18" charset="-127"/>
                <a:ea typeface="HY헤드라인M" panose="02030600000101010101" pitchFamily="18" charset="-127"/>
              </a:rPr>
              <a:t>인간</a:t>
            </a:r>
            <a:r>
              <a:rPr lang="en-US" altLang="ko-KR" sz="6000" dirty="0">
                <a:solidFill>
                  <a:schemeClr val="bg1"/>
                </a:solidFill>
                <a:latin typeface="HY헤드라인M" panose="02030600000101010101" pitchFamily="18" charset="-127"/>
                <a:ea typeface="HY헤드라인M" panose="02030600000101010101" pitchFamily="18" charset="-127"/>
              </a:rPr>
              <a:t>)</a:t>
            </a:r>
            <a:r>
              <a:rPr lang="ko-KR" altLang="en-US" sz="6000" dirty="0">
                <a:solidFill>
                  <a:schemeClr val="bg1"/>
                </a:solidFill>
                <a:latin typeface="HY헤드라인M" panose="02030600000101010101" pitchFamily="18" charset="-127"/>
                <a:ea typeface="HY헤드라인M" panose="02030600000101010101" pitchFamily="18" charset="-127"/>
              </a:rPr>
              <a:t>와 충돌 시 플레이어를 따라서 이동함</a:t>
            </a:r>
            <a:endParaRPr lang="en-US" altLang="ko-KR" sz="6000" dirty="0">
              <a:solidFill>
                <a:schemeClr val="bg1"/>
              </a:solidFill>
              <a:latin typeface="HY헤드라인M" panose="02030600000101010101" pitchFamily="18" charset="-127"/>
              <a:ea typeface="HY헤드라인M" panose="02030600000101010101" pitchFamily="18" charset="-127"/>
            </a:endParaRPr>
          </a:p>
        </p:txBody>
      </p:sp>
      <p:sp>
        <p:nvSpPr>
          <p:cNvPr id="46" name="텍스트 개체 틀 45"/>
          <p:cNvSpPr>
            <a:spLocks noGrp="1"/>
          </p:cNvSpPr>
          <p:nvPr>
            <p:ph type="body" sz="quarter" idx="37"/>
          </p:nvPr>
        </p:nvSpPr>
        <p:spPr>
          <a:xfrm>
            <a:off x="15378294" y="31497914"/>
            <a:ext cx="14121186" cy="1307535"/>
          </a:xfrm>
          <a:solidFill>
            <a:schemeClr val="accent6">
              <a:lumMod val="75000"/>
            </a:schemeClr>
          </a:solidFill>
        </p:spPr>
        <p:txBody>
          <a:bodyPr/>
          <a:lstStyle/>
          <a:p>
            <a:r>
              <a:rPr lang="ko-KR" altLang="en-US" dirty="0"/>
              <a:t>조작법</a:t>
            </a:r>
          </a:p>
        </p:txBody>
      </p:sp>
      <p:sp>
        <p:nvSpPr>
          <p:cNvPr id="47" name="텍스트 개체 틀 46"/>
          <p:cNvSpPr>
            <a:spLocks noGrp="1"/>
          </p:cNvSpPr>
          <p:nvPr>
            <p:ph type="body" sz="quarter" idx="38"/>
          </p:nvPr>
        </p:nvSpPr>
        <p:spPr>
          <a:xfrm>
            <a:off x="15378294" y="39261962"/>
            <a:ext cx="6050580" cy="1536063"/>
          </a:xfrm>
        </p:spPr>
        <p:txBody>
          <a:bodyPr>
            <a:normAutofit/>
          </a:bodyPr>
          <a:lstStyle/>
          <a:p>
            <a:pPr marL="0" indent="0" algn="ctr">
              <a:buNone/>
            </a:pPr>
            <a:r>
              <a:rPr lang="ko-KR" altLang="en-US" sz="3600" dirty="0">
                <a:solidFill>
                  <a:schemeClr val="bg1"/>
                </a:solidFill>
                <a:latin typeface="HY헤드라인M" panose="02030600000101010101" pitchFamily="18" charset="-127"/>
                <a:ea typeface="HY헤드라인M" panose="02030600000101010101" pitchFamily="18" charset="-127"/>
              </a:rPr>
              <a:t>캐릭터 이동 컨트롤</a:t>
            </a:r>
            <a:endParaRPr lang="en-US" altLang="ko-KR" sz="3600" dirty="0">
              <a:solidFill>
                <a:schemeClr val="bg1"/>
              </a:solidFill>
              <a:latin typeface="HY헤드라인M" panose="02030600000101010101" pitchFamily="18" charset="-127"/>
              <a:ea typeface="HY헤드라인M" panose="02030600000101010101" pitchFamily="18" charset="-127"/>
            </a:endParaRPr>
          </a:p>
        </p:txBody>
      </p:sp>
      <p:pic>
        <p:nvPicPr>
          <p:cNvPr id="23" name="그림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47" y="6461023"/>
            <a:ext cx="14154265" cy="16989409"/>
          </a:xfrm>
          <a:prstGeom prst="rect">
            <a:avLst/>
          </a:prstGeom>
        </p:spPr>
      </p:pic>
      <p:pic>
        <p:nvPicPr>
          <p:cNvPr id="24" name="그림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1989"/>
            <a:ext cx="6409735" cy="6631221"/>
          </a:xfrm>
          <a:prstGeom prst="rect">
            <a:avLst/>
          </a:prstGeom>
        </p:spPr>
      </p:pic>
      <p:sp>
        <p:nvSpPr>
          <p:cNvPr id="31" name="텍스트 개체 틀 42"/>
          <p:cNvSpPr>
            <a:spLocks noGrp="1"/>
          </p:cNvSpPr>
          <p:nvPr>
            <p:ph type="body" sz="quarter" idx="33"/>
          </p:nvPr>
        </p:nvSpPr>
        <p:spPr>
          <a:xfrm>
            <a:off x="635911" y="4755167"/>
            <a:ext cx="14121301" cy="1307535"/>
          </a:xfrm>
          <a:solidFill>
            <a:schemeClr val="accent6">
              <a:lumMod val="75000"/>
            </a:schemeClr>
          </a:solidFill>
        </p:spPr>
        <p:txBody>
          <a:bodyPr/>
          <a:lstStyle/>
          <a:p>
            <a:r>
              <a:rPr lang="ko-KR" altLang="en-US" sz="6600" dirty="0"/>
              <a:t>게임 개요</a:t>
            </a:r>
          </a:p>
        </p:txBody>
      </p:sp>
      <p:sp>
        <p:nvSpPr>
          <p:cNvPr id="9" name="TextBox 8"/>
          <p:cNvSpPr txBox="1"/>
          <p:nvPr/>
        </p:nvSpPr>
        <p:spPr>
          <a:xfrm>
            <a:off x="798224" y="21715784"/>
            <a:ext cx="13618267" cy="5632311"/>
          </a:xfrm>
          <a:prstGeom prst="rect">
            <a:avLst/>
          </a:prstGeom>
          <a:noFill/>
        </p:spPr>
        <p:txBody>
          <a:bodyPr wrap="square" rtlCol="0">
            <a:spAutoFit/>
          </a:bodyPr>
          <a:lstStyle/>
          <a:p>
            <a:r>
              <a:rPr lang="ko-KR" altLang="en-US" sz="6000" dirty="0">
                <a:solidFill>
                  <a:schemeClr val="bg1"/>
                </a:solidFill>
                <a:latin typeface="HY헤드라인M" panose="02030600000101010101" pitchFamily="18" charset="-127"/>
                <a:ea typeface="HY헤드라인M" panose="02030600000101010101" pitchFamily="18" charset="-127"/>
              </a:rPr>
              <a:t>전쟁에 대비하여 대량살상무기를 만들던 중 사고가 발생하여 바이러스가 퍼져 나가기 시작하였다</a:t>
            </a:r>
            <a:r>
              <a:rPr lang="en-US" altLang="ko-KR" sz="6000" dirty="0">
                <a:solidFill>
                  <a:schemeClr val="bg1"/>
                </a:solidFill>
                <a:latin typeface="HY헤드라인M" panose="02030600000101010101" pitchFamily="18" charset="-127"/>
                <a:ea typeface="HY헤드라인M" panose="02030600000101010101" pitchFamily="18" charset="-127"/>
              </a:rPr>
              <a:t>. </a:t>
            </a:r>
            <a:r>
              <a:rPr lang="ko-KR" altLang="en-US" sz="6000" dirty="0">
                <a:solidFill>
                  <a:schemeClr val="bg1"/>
                </a:solidFill>
                <a:latin typeface="HY헤드라인M" panose="02030600000101010101" pitchFamily="18" charset="-127"/>
                <a:ea typeface="HY헤드라인M" panose="02030600000101010101" pitchFamily="18" charset="-127"/>
              </a:rPr>
              <a:t>정부 고위 간부들은 이미 대피한 상태이며 아무것도 모르는 시민들은 정부의 구출만을 기다리고 있다</a:t>
            </a:r>
            <a:r>
              <a:rPr lang="en-US" altLang="ko-KR" sz="6000" dirty="0">
                <a:solidFill>
                  <a:schemeClr val="bg1"/>
                </a:solidFill>
                <a:latin typeface="HY헤드라인M" panose="02030600000101010101" pitchFamily="18" charset="-127"/>
                <a:ea typeface="HY헤드라인M" panose="02030600000101010101" pitchFamily="18" charset="-127"/>
              </a:rPr>
              <a:t>. </a:t>
            </a:r>
            <a:endParaRPr lang="ko-KR" altLang="en-US" sz="6000" dirty="0">
              <a:solidFill>
                <a:schemeClr val="bg1"/>
              </a:solidFill>
              <a:latin typeface="HY헤드라인M" panose="02030600000101010101" pitchFamily="18" charset="-127"/>
              <a:ea typeface="HY헤드라인M" panose="02030600000101010101" pitchFamily="18" charset="-127"/>
            </a:endParaRPr>
          </a:p>
        </p:txBody>
      </p:sp>
      <p:pic>
        <p:nvPicPr>
          <p:cNvPr id="11" name="그림 10"/>
          <p:cNvPicPr>
            <a:picLocks noChangeAspect="1"/>
          </p:cNvPicPr>
          <p:nvPr/>
        </p:nvPicPr>
        <p:blipFill>
          <a:blip r:embed="rId4"/>
          <a:stretch>
            <a:fillRect/>
          </a:stretch>
        </p:blipFill>
        <p:spPr>
          <a:xfrm>
            <a:off x="15378295" y="6411387"/>
            <a:ext cx="6050579" cy="7716680"/>
          </a:xfrm>
          <a:prstGeom prst="rect">
            <a:avLst/>
          </a:prstGeom>
        </p:spPr>
      </p:pic>
      <p:pic>
        <p:nvPicPr>
          <p:cNvPr id="13" name="그림 12"/>
          <p:cNvPicPr>
            <a:picLocks noChangeAspect="1"/>
          </p:cNvPicPr>
          <p:nvPr/>
        </p:nvPicPr>
        <p:blipFill>
          <a:blip r:embed="rId5"/>
          <a:stretch>
            <a:fillRect/>
          </a:stretch>
        </p:blipFill>
        <p:spPr>
          <a:xfrm>
            <a:off x="15378294" y="17219171"/>
            <a:ext cx="13618267" cy="11113353"/>
          </a:xfrm>
          <a:prstGeom prst="rect">
            <a:avLst/>
          </a:prstGeom>
        </p:spPr>
      </p:pic>
      <p:sp>
        <p:nvSpPr>
          <p:cNvPr id="15" name="아래쪽 화살표 14"/>
          <p:cNvSpPr/>
          <p:nvPr/>
        </p:nvSpPr>
        <p:spPr>
          <a:xfrm>
            <a:off x="20665440" y="14535241"/>
            <a:ext cx="2468880" cy="220774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15378294" y="29015786"/>
            <a:ext cx="14121074" cy="1015663"/>
          </a:xfrm>
          <a:prstGeom prst="rect">
            <a:avLst/>
          </a:prstGeom>
          <a:noFill/>
        </p:spPr>
        <p:txBody>
          <a:bodyPr wrap="square" rtlCol="0">
            <a:spAutoFit/>
          </a:bodyPr>
          <a:lstStyle/>
          <a:p>
            <a:r>
              <a:rPr lang="ko-KR" altLang="en-US" sz="6000" dirty="0">
                <a:solidFill>
                  <a:schemeClr val="bg1"/>
                </a:solidFill>
                <a:latin typeface="HY헤드라인M" panose="02030600000101010101" pitchFamily="18" charset="-127"/>
                <a:ea typeface="HY헤드라인M" panose="02030600000101010101" pitchFamily="18" charset="-127"/>
              </a:rPr>
              <a:t>해당 지역에 터치다운 시 사람 구출 완료</a:t>
            </a:r>
          </a:p>
        </p:txBody>
      </p:sp>
      <p:sp>
        <p:nvSpPr>
          <p:cNvPr id="17" name="TextBox 16">
            <a:extLst>
              <a:ext uri="{FF2B5EF4-FFF2-40B4-BE49-F238E27FC236}">
                <a16:creationId xmlns:a16="http://schemas.microsoft.com/office/drawing/2014/main" id="{D734B638-7AC5-423B-9080-002A790E7DC8}"/>
              </a:ext>
            </a:extLst>
          </p:cNvPr>
          <p:cNvSpPr txBox="1"/>
          <p:nvPr/>
        </p:nvSpPr>
        <p:spPr>
          <a:xfrm>
            <a:off x="1278652" y="28375798"/>
            <a:ext cx="13137839" cy="10895290"/>
          </a:xfrm>
          <a:prstGeom prst="rect">
            <a:avLst/>
          </a:prstGeom>
          <a:noFill/>
        </p:spPr>
        <p:txBody>
          <a:bodyPr wrap="square" rtlCol="0">
            <a:spAutoFit/>
          </a:bodyPr>
          <a:lstStyle/>
          <a:p>
            <a:r>
              <a:rPr lang="ko-KR" altLang="en-US" sz="6600" dirty="0" err="1">
                <a:solidFill>
                  <a:schemeClr val="bg1"/>
                </a:solidFill>
                <a:latin typeface="HY엽서L" panose="02030600000101010101" pitchFamily="18" charset="-127"/>
                <a:ea typeface="HY엽서L" panose="02030600000101010101" pitchFamily="18" charset="-127"/>
              </a:rPr>
              <a:t>게임명</a:t>
            </a:r>
            <a:r>
              <a:rPr lang="ko-KR" altLang="en-US" sz="6000" dirty="0">
                <a:solidFill>
                  <a:schemeClr val="bg1"/>
                </a:solidFill>
                <a:latin typeface="HY엽서L" panose="02030600000101010101" pitchFamily="18" charset="-127"/>
                <a:ea typeface="HY엽서L" panose="02030600000101010101" pitchFamily="18" charset="-127"/>
              </a:rPr>
              <a:t> </a:t>
            </a:r>
            <a:endParaRPr lang="en-US" altLang="ko-KR" sz="6000" dirty="0">
              <a:solidFill>
                <a:schemeClr val="bg1"/>
              </a:solidFill>
              <a:latin typeface="HY엽서L" panose="02030600000101010101" pitchFamily="18" charset="-127"/>
              <a:ea typeface="HY엽서L" panose="02030600000101010101" pitchFamily="18" charset="-127"/>
            </a:endParaRPr>
          </a:p>
          <a:p>
            <a:pPr marL="1143000" indent="-1143000">
              <a:buFontTx/>
              <a:buChar char="-"/>
            </a:pPr>
            <a:r>
              <a:rPr lang="ko-KR" altLang="en-US" sz="6000" dirty="0" err="1">
                <a:solidFill>
                  <a:schemeClr val="bg1"/>
                </a:solidFill>
                <a:latin typeface="HY엽서L" panose="02030600000101010101" pitchFamily="18" charset="-127"/>
                <a:ea typeface="HY엽서L" panose="02030600000101010101" pitchFamily="18" charset="-127"/>
              </a:rPr>
              <a:t>좀비</a:t>
            </a:r>
            <a:r>
              <a:rPr lang="ko-KR" altLang="en-US" sz="6000" dirty="0">
                <a:solidFill>
                  <a:schemeClr val="bg1"/>
                </a:solidFill>
                <a:latin typeface="HY엽서L" panose="02030600000101010101" pitchFamily="18" charset="-127"/>
                <a:ea typeface="HY엽서L" panose="02030600000101010101" pitchFamily="18" charset="-127"/>
              </a:rPr>
              <a:t> 히어로 </a:t>
            </a:r>
            <a:r>
              <a:rPr lang="en-US" altLang="ko-KR" sz="6000" dirty="0">
                <a:solidFill>
                  <a:schemeClr val="bg1"/>
                </a:solidFill>
                <a:latin typeface="HY엽서L" panose="02030600000101010101" pitchFamily="18" charset="-127"/>
                <a:ea typeface="HY엽서L" panose="02030600000101010101" pitchFamily="18" charset="-127"/>
              </a:rPr>
              <a:t>(Zombie Hero)</a:t>
            </a:r>
          </a:p>
          <a:p>
            <a:endParaRPr lang="en-US" altLang="ko-KR" sz="6600" dirty="0">
              <a:solidFill>
                <a:schemeClr val="bg1"/>
              </a:solidFill>
              <a:latin typeface="HY엽서L" panose="02030600000101010101" pitchFamily="18" charset="-127"/>
              <a:ea typeface="HY엽서L" panose="02030600000101010101" pitchFamily="18" charset="-127"/>
            </a:endParaRPr>
          </a:p>
          <a:p>
            <a:r>
              <a:rPr lang="ko-KR" altLang="en-US" sz="6600" dirty="0">
                <a:solidFill>
                  <a:schemeClr val="bg1"/>
                </a:solidFill>
                <a:latin typeface="HY엽서L" panose="02030600000101010101" pitchFamily="18" charset="-127"/>
                <a:ea typeface="HY엽서L" panose="02030600000101010101" pitchFamily="18" charset="-127"/>
              </a:rPr>
              <a:t>플랫폼</a:t>
            </a:r>
            <a:endParaRPr lang="en-US" altLang="ko-KR" sz="6600" dirty="0">
              <a:solidFill>
                <a:schemeClr val="bg1"/>
              </a:solidFill>
              <a:latin typeface="HY엽서L" panose="02030600000101010101" pitchFamily="18" charset="-127"/>
              <a:ea typeface="HY엽서L" panose="02030600000101010101" pitchFamily="18" charset="-127"/>
            </a:endParaRPr>
          </a:p>
          <a:p>
            <a:pPr marL="1143000" indent="-1143000">
              <a:buFontTx/>
              <a:buChar char="-"/>
            </a:pPr>
            <a:r>
              <a:rPr lang="en-US" altLang="ko-KR" sz="6000" dirty="0">
                <a:solidFill>
                  <a:schemeClr val="bg1"/>
                </a:solidFill>
                <a:latin typeface="HY엽서L" panose="02030600000101010101" pitchFamily="18" charset="-127"/>
                <a:ea typeface="HY엽서L" panose="02030600000101010101" pitchFamily="18" charset="-127"/>
              </a:rPr>
              <a:t>PC</a:t>
            </a:r>
          </a:p>
          <a:p>
            <a:pPr marL="1143000" indent="-1143000">
              <a:buFontTx/>
              <a:buChar char="-"/>
            </a:pPr>
            <a:endParaRPr lang="en-US" altLang="ko-KR" sz="6600" b="1" dirty="0">
              <a:solidFill>
                <a:schemeClr val="bg1"/>
              </a:solidFill>
              <a:latin typeface="HY엽서L" panose="02030600000101010101" pitchFamily="18" charset="-127"/>
              <a:ea typeface="HY엽서L" panose="02030600000101010101" pitchFamily="18" charset="-127"/>
            </a:endParaRPr>
          </a:p>
          <a:p>
            <a:r>
              <a:rPr lang="ko-KR" altLang="en-US" sz="6600" b="1" dirty="0">
                <a:solidFill>
                  <a:schemeClr val="bg1"/>
                </a:solidFill>
                <a:latin typeface="HY엽서L" panose="02030600000101010101" pitchFamily="18" charset="-127"/>
                <a:ea typeface="HY엽서L" panose="02030600000101010101" pitchFamily="18" charset="-127"/>
              </a:rPr>
              <a:t>개발 엔진</a:t>
            </a:r>
            <a:endParaRPr lang="en-US" altLang="ko-KR" sz="6600" b="1" dirty="0">
              <a:solidFill>
                <a:schemeClr val="bg1"/>
              </a:solidFill>
              <a:latin typeface="HY엽서L" panose="02030600000101010101" pitchFamily="18" charset="-127"/>
              <a:ea typeface="HY엽서L" panose="02030600000101010101" pitchFamily="18" charset="-127"/>
            </a:endParaRPr>
          </a:p>
          <a:p>
            <a:r>
              <a:rPr lang="en-US" altLang="ko-KR" sz="6000" dirty="0">
                <a:solidFill>
                  <a:schemeClr val="bg1"/>
                </a:solidFill>
                <a:latin typeface="HY엽서L" panose="02030600000101010101" pitchFamily="18" charset="-127"/>
                <a:ea typeface="HY엽서L" panose="02030600000101010101" pitchFamily="18" charset="-127"/>
              </a:rPr>
              <a:t>-  Unity3D</a:t>
            </a:r>
          </a:p>
          <a:p>
            <a:endParaRPr lang="en-US" altLang="ko-KR" sz="6600" dirty="0">
              <a:solidFill>
                <a:schemeClr val="bg1"/>
              </a:solidFill>
              <a:latin typeface="HY엽서L" panose="02030600000101010101" pitchFamily="18" charset="-127"/>
              <a:ea typeface="HY엽서L" panose="02030600000101010101" pitchFamily="18" charset="-127"/>
            </a:endParaRPr>
          </a:p>
          <a:p>
            <a:r>
              <a:rPr lang="ko-KR" altLang="en-US" sz="6600" dirty="0">
                <a:solidFill>
                  <a:schemeClr val="bg1"/>
                </a:solidFill>
                <a:latin typeface="HY엽서L" panose="02030600000101010101" pitchFamily="18" charset="-127"/>
                <a:ea typeface="HY엽서L" panose="02030600000101010101" pitchFamily="18" charset="-127"/>
              </a:rPr>
              <a:t>장르</a:t>
            </a:r>
            <a:endParaRPr lang="en-US" altLang="ko-KR" sz="6600" dirty="0">
              <a:solidFill>
                <a:schemeClr val="bg1"/>
              </a:solidFill>
              <a:latin typeface="HY엽서L" panose="02030600000101010101" pitchFamily="18" charset="-127"/>
              <a:ea typeface="HY엽서L" panose="02030600000101010101" pitchFamily="18" charset="-127"/>
            </a:endParaRPr>
          </a:p>
          <a:p>
            <a:r>
              <a:rPr lang="en-US" altLang="ko-KR" sz="6000" dirty="0">
                <a:solidFill>
                  <a:schemeClr val="bg1"/>
                </a:solidFill>
                <a:latin typeface="HY엽서L" panose="02030600000101010101" pitchFamily="18" charset="-127"/>
                <a:ea typeface="HY엽서L" panose="02030600000101010101" pitchFamily="18" charset="-127"/>
              </a:rPr>
              <a:t>-  </a:t>
            </a:r>
            <a:r>
              <a:rPr lang="ko-KR" altLang="en-US" sz="6000" dirty="0">
                <a:solidFill>
                  <a:schemeClr val="bg1"/>
                </a:solidFill>
                <a:latin typeface="HY엽서L" panose="02030600000101010101" pitchFamily="18" charset="-127"/>
                <a:ea typeface="HY엽서L" panose="02030600000101010101" pitchFamily="18" charset="-127"/>
              </a:rPr>
              <a:t>슈팅</a:t>
            </a:r>
            <a:r>
              <a:rPr lang="en-US" altLang="ko-KR" sz="6000" dirty="0">
                <a:solidFill>
                  <a:schemeClr val="bg1"/>
                </a:solidFill>
                <a:latin typeface="HY엽서L" panose="02030600000101010101" pitchFamily="18" charset="-127"/>
                <a:ea typeface="HY엽서L" panose="02030600000101010101" pitchFamily="18" charset="-127"/>
              </a:rPr>
              <a:t>, </a:t>
            </a:r>
            <a:r>
              <a:rPr lang="ko-KR" altLang="en-US" sz="6000" dirty="0">
                <a:solidFill>
                  <a:schemeClr val="bg1"/>
                </a:solidFill>
                <a:latin typeface="HY엽서L" panose="02030600000101010101" pitchFamily="18" charset="-127"/>
                <a:ea typeface="HY엽서L" panose="02030600000101010101" pitchFamily="18" charset="-127"/>
              </a:rPr>
              <a:t>탈출</a:t>
            </a:r>
            <a:r>
              <a:rPr lang="en-US" altLang="ko-KR" sz="6000" dirty="0">
                <a:solidFill>
                  <a:schemeClr val="bg1"/>
                </a:solidFill>
                <a:latin typeface="HY엽서L" panose="02030600000101010101" pitchFamily="18" charset="-127"/>
                <a:ea typeface="HY엽서L" panose="02030600000101010101" pitchFamily="18" charset="-127"/>
              </a:rPr>
              <a:t>, </a:t>
            </a:r>
            <a:r>
              <a:rPr lang="ko-KR" altLang="en-US" sz="6000" dirty="0">
                <a:solidFill>
                  <a:schemeClr val="bg1"/>
                </a:solidFill>
                <a:latin typeface="HY엽서L" panose="02030600000101010101" pitchFamily="18" charset="-127"/>
                <a:ea typeface="HY엽서L" panose="02030600000101010101" pitchFamily="18" charset="-127"/>
              </a:rPr>
              <a:t>캐주얼</a:t>
            </a:r>
            <a:endParaRPr lang="en-US" altLang="ko-KR" sz="6000" dirty="0">
              <a:solidFill>
                <a:schemeClr val="bg1"/>
              </a:solidFill>
              <a:latin typeface="HY엽서L" panose="02030600000101010101" pitchFamily="18" charset="-127"/>
              <a:ea typeface="HY엽서L" panose="02030600000101010101" pitchFamily="18" charset="-127"/>
            </a:endParaRPr>
          </a:p>
        </p:txBody>
      </p:sp>
      <p:pic>
        <p:nvPicPr>
          <p:cNvPr id="5" name="그림 4" descr="테이블, 그리기이(가) 표시된 사진&#10;&#10;자동 생성된 설명">
            <a:extLst>
              <a:ext uri="{FF2B5EF4-FFF2-40B4-BE49-F238E27FC236}">
                <a16:creationId xmlns:a16="http://schemas.microsoft.com/office/drawing/2014/main" id="{0C996F2F-7DC6-485A-A2A5-D6D797270990}"/>
              </a:ext>
            </a:extLst>
          </p:cNvPr>
          <p:cNvPicPr>
            <a:picLocks noChangeAspect="1"/>
          </p:cNvPicPr>
          <p:nvPr/>
        </p:nvPicPr>
        <p:blipFill>
          <a:blip r:embed="rId6">
            <a:duotone>
              <a:schemeClr val="accent3">
                <a:shade val="45000"/>
                <a:satMod val="135000"/>
              </a:schemeClr>
              <a:prstClr val="white"/>
            </a:duotone>
            <a:extLst>
              <a:ext uri="{BEBA8EAE-BF5A-486C-A8C5-ECC9F3942E4B}">
                <a14:imgProps xmlns:a14="http://schemas.microsoft.com/office/drawing/2010/main">
                  <a14:imgLayer r:embed="rId7">
                    <a14:imgEffect>
                      <a14:backgroundRemoval t="8735" b="93976" l="6587" r="94012">
                        <a14:foregroundMark x1="44112" y1="14759" x2="42116" y2="17470"/>
                        <a14:foregroundMark x1="42116" y1="17470" x2="40519" y2="24398"/>
                        <a14:foregroundMark x1="40519" y1="24398" x2="40719" y2="37651"/>
                        <a14:foregroundMark x1="40719" y1="37651" x2="42715" y2="41265"/>
                        <a14:foregroundMark x1="42715" y1="41265" x2="51896" y2="45783"/>
                        <a14:foregroundMark x1="51896" y1="45783" x2="55888" y2="43976"/>
                        <a14:foregroundMark x1="55888" y1="43976" x2="60279" y2="35843"/>
                        <a14:foregroundMark x1="60279" y1="35843" x2="60679" y2="27711"/>
                        <a14:foregroundMark x1="60679" y1="27711" x2="54890" y2="15663"/>
                        <a14:foregroundMark x1="54890" y1="15663" x2="48703" y2="9639"/>
                        <a14:foregroundMark x1="48703" y1="9639" x2="46108" y2="9036"/>
                        <a14:foregroundMark x1="46108" y1="9036" x2="44112" y2="9940"/>
                        <a14:foregroundMark x1="49900" y1="23494" x2="48104" y2="28012"/>
                        <a14:foregroundMark x1="48104" y1="28012" x2="49900" y2="31627"/>
                        <a14:foregroundMark x1="49900" y1="31627" x2="52695" y2="31627"/>
                        <a14:foregroundMark x1="52695" y1="31627" x2="53892" y2="26807"/>
                        <a14:foregroundMark x1="53892" y1="26807" x2="53892" y2="21687"/>
                        <a14:foregroundMark x1="24950" y1="58434" x2="19561" y2="57229"/>
                        <a14:foregroundMark x1="19561" y1="57229" x2="14371" y2="58434"/>
                        <a14:foregroundMark x1="14371" y1="58434" x2="9581" y2="62651"/>
                        <a14:foregroundMark x1="9581" y1="62651" x2="5788" y2="68976"/>
                        <a14:foregroundMark x1="5788" y1="68976" x2="4990" y2="72590"/>
                        <a14:foregroundMark x1="4990" y1="72590" x2="6986" y2="76506"/>
                        <a14:foregroundMark x1="6986" y1="76506" x2="16766" y2="86446"/>
                        <a14:foregroundMark x1="16766" y1="86446" x2="21956" y2="88253"/>
                        <a14:foregroundMark x1="21956" y1="88253" x2="24950" y2="88253"/>
                        <a14:foregroundMark x1="24950" y1="88253" x2="27745" y2="85241"/>
                        <a14:foregroundMark x1="27745" y1="85241" x2="30938" y2="76807"/>
                        <a14:foregroundMark x1="30938" y1="76807" x2="31138" y2="72892"/>
                        <a14:foregroundMark x1="31138" y1="72892" x2="29341" y2="64759"/>
                        <a14:foregroundMark x1="6986" y1="90361" x2="6986" y2="90361"/>
                        <a14:foregroundMark x1="7585" y1="91867" x2="7585" y2="91867"/>
                        <a14:foregroundMark x1="15369" y1="75000" x2="15369" y2="75000"/>
                        <a14:foregroundMark x1="21956" y1="76506" x2="21956" y2="76506"/>
                        <a14:foregroundMark x1="19162" y1="65964" x2="19162" y2="76205"/>
                        <a14:foregroundMark x1="19162" y1="76205" x2="21956" y2="75000"/>
                        <a14:foregroundMark x1="21956" y1="75000" x2="22555" y2="70181"/>
                        <a14:foregroundMark x1="22555" y1="70181" x2="21357" y2="65663"/>
                        <a14:foregroundMark x1="21357" y1="65663" x2="18762" y2="62651"/>
                        <a14:foregroundMark x1="18762" y1="62651" x2="16168" y2="61747"/>
                        <a14:foregroundMark x1="16168" y1="61747" x2="14571" y2="64759"/>
                        <a14:foregroundMark x1="30938" y1="91265" x2="30938" y2="91265"/>
                        <a14:foregroundMark x1="29940" y1="93373" x2="27545" y2="94880"/>
                        <a14:foregroundMark x1="27545" y1="94880" x2="10778" y2="94277"/>
                        <a14:foregroundMark x1="10778" y1="94277" x2="10778" y2="94277"/>
                        <a14:foregroundMark x1="44112" y1="67771" x2="43513" y2="75904"/>
                        <a14:foregroundMark x1="43513" y1="75904" x2="45908" y2="84639"/>
                        <a14:foregroundMark x1="45908" y1="84639" x2="48104" y2="86747"/>
                        <a14:foregroundMark x1="48104" y1="86747" x2="50499" y2="87349"/>
                        <a14:foregroundMark x1="50499" y1="87349" x2="55289" y2="84940"/>
                        <a14:foregroundMark x1="55289" y1="84940" x2="60878" y2="74699"/>
                        <a14:foregroundMark x1="60878" y1="74699" x2="61477" y2="70783"/>
                        <a14:foregroundMark x1="61477" y1="70783" x2="59681" y2="67169"/>
                        <a14:foregroundMark x1="59681" y1="67169" x2="57285" y2="64759"/>
                        <a14:foregroundMark x1="57285" y1="64759" x2="51297" y2="63855"/>
                        <a14:foregroundMark x1="51297" y1="63855" x2="50499" y2="64157"/>
                        <a14:foregroundMark x1="53693" y1="67169" x2="50898" y2="67470"/>
                        <a14:foregroundMark x1="50898" y1="67470" x2="49701" y2="71084"/>
                        <a14:foregroundMark x1="49701" y1="71084" x2="49701" y2="80422"/>
                        <a14:foregroundMark x1="49701" y1="80422" x2="53493" y2="80120"/>
                        <a14:foregroundMark x1="53493" y1="80120" x2="55090" y2="76807"/>
                        <a14:foregroundMark x1="55090" y1="76807" x2="52096" y2="73795"/>
                        <a14:foregroundMark x1="52096" y1="73795" x2="49900" y2="72892"/>
                        <a14:foregroundMark x1="48902" y1="60843" x2="43713" y2="60241"/>
                        <a14:foregroundMark x1="43713" y1="60241" x2="41717" y2="63253"/>
                        <a14:foregroundMark x1="41717" y1="63253" x2="39122" y2="75904"/>
                        <a14:foregroundMark x1="39122" y1="75904" x2="39122" y2="80422"/>
                        <a14:foregroundMark x1="39122" y1="80422" x2="40319" y2="85241"/>
                        <a14:foregroundMark x1="40319" y1="85241" x2="42715" y2="88554"/>
                        <a14:foregroundMark x1="42715" y1="88554" x2="47904" y2="91265"/>
                        <a14:foregroundMark x1="47904" y1="91265" x2="53493" y2="90663"/>
                        <a14:foregroundMark x1="53493" y1="90663" x2="55888" y2="87952"/>
                        <a14:foregroundMark x1="55888" y1="87952" x2="55090" y2="77711"/>
                        <a14:foregroundMark x1="55090" y1="77711" x2="52495" y2="68675"/>
                        <a14:foregroundMark x1="52495" y1="68675" x2="48902" y2="61446"/>
                        <a14:foregroundMark x1="48902" y1="61446" x2="46108" y2="59337"/>
                        <a14:foregroundMark x1="46108" y1="59337" x2="42715" y2="58434"/>
                        <a14:foregroundMark x1="42715" y1="58434" x2="40519" y2="59337"/>
                        <a14:foregroundMark x1="68663" y1="61446" x2="68862" y2="68976"/>
                        <a14:foregroundMark x1="68862" y1="68976" x2="71457" y2="78313"/>
                        <a14:foregroundMark x1="71457" y1="78313" x2="85030" y2="91265"/>
                        <a14:foregroundMark x1="85030" y1="91265" x2="88024" y2="92470"/>
                        <a14:foregroundMark x1="88024" y1="92470" x2="93214" y2="81024"/>
                        <a14:foregroundMark x1="93214" y1="81024" x2="93812" y2="71687"/>
                        <a14:foregroundMark x1="93812" y1="71687" x2="92814" y2="68072"/>
                        <a14:foregroundMark x1="92814" y1="68072" x2="88024" y2="60843"/>
                        <a14:foregroundMark x1="88024" y1="60843" x2="85429" y2="59337"/>
                        <a14:foregroundMark x1="85429" y1="59337" x2="73852" y2="60241"/>
                        <a14:foregroundMark x1="73852" y1="60241" x2="71457" y2="62349"/>
                        <a14:foregroundMark x1="71457" y1="62349" x2="71257" y2="62349"/>
                        <a14:foregroundMark x1="73253" y1="74398" x2="73453" y2="78614"/>
                        <a14:foregroundMark x1="73453" y1="78614" x2="80240" y2="89759"/>
                        <a14:foregroundMark x1="80240" y1="89759" x2="79242" y2="94277"/>
                        <a14:foregroundMark x1="79242" y1="94277" x2="76447" y2="94277"/>
                        <a14:foregroundMark x1="76447" y1="94277" x2="74251" y2="90663"/>
                        <a14:foregroundMark x1="74251" y1="90663" x2="72255" y2="81928"/>
                        <a14:foregroundMark x1="72255" y1="81928" x2="72854" y2="80422"/>
                        <a14:foregroundMark x1="81238" y1="71988" x2="79441" y2="69277"/>
                        <a14:foregroundMark x1="79441" y1="69277" x2="78244" y2="73193"/>
                        <a14:foregroundMark x1="78244" y1="73193" x2="79641" y2="76506"/>
                        <a14:foregroundMark x1="79641" y1="76506" x2="82036" y2="78614"/>
                        <a14:foregroundMark x1="82036" y1="78614" x2="84032" y2="75904"/>
                        <a14:foregroundMark x1="84032" y1="75904" x2="81836" y2="71988"/>
                        <a14:foregroundMark x1="81836" y1="71988" x2="79441" y2="70783"/>
                        <a14:foregroundMark x1="90818" y1="89458" x2="92016" y2="93373"/>
                        <a14:foregroundMark x1="92016" y1="93373" x2="94012" y2="93976"/>
                        <a14:foregroundMark x1="90220" y1="90361" x2="90419" y2="91265"/>
                      </a14:backgroundRemoval>
                    </a14:imgEffect>
                  </a14:imgLayer>
                </a14:imgProps>
              </a:ext>
              <a:ext uri="{28A0092B-C50C-407E-A947-70E740481C1C}">
                <a14:useLocalDpi xmlns:a14="http://schemas.microsoft.com/office/drawing/2010/main" val="0"/>
              </a:ext>
            </a:extLst>
          </a:blip>
          <a:stretch>
            <a:fillRect/>
          </a:stretch>
        </p:blipFill>
        <p:spPr>
          <a:xfrm>
            <a:off x="15892450" y="34738802"/>
            <a:ext cx="5022268" cy="3926447"/>
          </a:xfrm>
          <a:prstGeom prst="rect">
            <a:avLst/>
          </a:prstGeom>
        </p:spPr>
      </p:pic>
      <p:pic>
        <p:nvPicPr>
          <p:cNvPr id="10" name="그림 9" descr="거울이(가) 표시된 사진&#10;&#10;자동 생성된 설명">
            <a:extLst>
              <a:ext uri="{FF2B5EF4-FFF2-40B4-BE49-F238E27FC236}">
                <a16:creationId xmlns:a16="http://schemas.microsoft.com/office/drawing/2014/main" id="{5F1FE83D-6B9A-425D-B4D2-1B4D0DBA5A64}"/>
              </a:ext>
            </a:extLst>
          </p:cNvPr>
          <p:cNvPicPr>
            <a:picLocks noChangeAspect="1"/>
          </p:cNvPicPr>
          <p:nvPr/>
        </p:nvPicPr>
        <p:blipFill>
          <a:blip r:embed="rId8">
            <a:duotone>
              <a:schemeClr val="accent3">
                <a:shade val="45000"/>
                <a:satMod val="135000"/>
              </a:schemeClr>
              <a:prstClr val="white"/>
            </a:duotone>
            <a:extLst>
              <a:ext uri="{BEBA8EAE-BF5A-486C-A8C5-ECC9F3942E4B}">
                <a14:imgProps xmlns:a14="http://schemas.microsoft.com/office/drawing/2010/main">
                  <a14:imgLayer r:embed="rId9">
                    <a14:imgEffect>
                      <a14:backgroundRemoval t="0" b="96889" l="9778" r="89778">
                        <a14:foregroundMark x1="46667" y1="32889" x2="50222" y2="34222"/>
                        <a14:foregroundMark x1="50222" y1="34222" x2="53778" y2="46222"/>
                        <a14:foregroundMark x1="53778" y1="46222" x2="53778" y2="49778"/>
                        <a14:foregroundMark x1="53778" y1="49778" x2="50667" y2="52444"/>
                        <a14:foregroundMark x1="50667" y1="52444" x2="48889" y2="48000"/>
                        <a14:foregroundMark x1="48889" y1="48000" x2="50667" y2="38667"/>
                        <a14:foregroundMark x1="50667" y1="38667" x2="52444" y2="36000"/>
                        <a14:foregroundMark x1="52444" y1="36000" x2="56000" y2="34667"/>
                        <a14:foregroundMark x1="56000" y1="34667" x2="56889" y2="34667"/>
                        <a14:foregroundMark x1="53333" y1="30222" x2="53778" y2="37778"/>
                        <a14:foregroundMark x1="53778" y1="37778" x2="55111" y2="41778"/>
                        <a14:foregroundMark x1="55111" y1="41778" x2="56000" y2="48889"/>
                        <a14:foregroundMark x1="45333" y1="29333" x2="41778" y2="29778"/>
                        <a14:foregroundMark x1="41778" y1="29778" x2="34222" y2="33778"/>
                        <a14:foregroundMark x1="34222" y1="33778" x2="26222" y2="43111"/>
                        <a14:foregroundMark x1="26222" y1="43111" x2="25333" y2="46222"/>
                        <a14:foregroundMark x1="25333" y1="46222" x2="26222" y2="49778"/>
                        <a14:foregroundMark x1="26222" y1="49778" x2="41778" y2="72889"/>
                        <a14:foregroundMark x1="41778" y1="72889" x2="45778" y2="83111"/>
                        <a14:foregroundMark x1="45778" y1="83111" x2="48000" y2="86222"/>
                        <a14:foregroundMark x1="48000" y1="86222" x2="50667" y2="88000"/>
                        <a14:foregroundMark x1="50667" y1="88000" x2="54222" y2="88000"/>
                        <a14:foregroundMark x1="54222" y1="88000" x2="66222" y2="84444"/>
                        <a14:foregroundMark x1="66222" y1="84444" x2="69333" y2="82222"/>
                        <a14:foregroundMark x1="69333" y1="82222" x2="71111" y2="77778"/>
                        <a14:foregroundMark x1="71111" y1="77778" x2="71556" y2="57333"/>
                        <a14:foregroundMark x1="71556" y1="57333" x2="67111" y2="46222"/>
                        <a14:foregroundMark x1="67111" y1="46222" x2="55111" y2="28889"/>
                        <a14:foregroundMark x1="55111" y1="28889" x2="50667" y2="25778"/>
                        <a14:foregroundMark x1="50667" y1="25778" x2="43556" y2="24444"/>
                        <a14:foregroundMark x1="43556" y1="24444" x2="42222" y2="24444"/>
                        <a14:foregroundMark x1="40458" y1="4796" x2="39303" y2="4114"/>
                        <a14:foregroundMark x1="48889" y1="9778" x2="45157" y2="7573"/>
                        <a14:foregroundMark x1="29333" y1="62222" x2="27556" y2="73778"/>
                        <a14:foregroundMark x1="27556" y1="73778" x2="28000" y2="80889"/>
                        <a14:foregroundMark x1="28000" y1="80889" x2="29778" y2="84889"/>
                        <a14:foregroundMark x1="29778" y1="84889" x2="44000" y2="93333"/>
                        <a14:foregroundMark x1="44000" y1="93333" x2="58222" y2="94667"/>
                        <a14:foregroundMark x1="58222" y1="94667" x2="59556" y2="93778"/>
                        <a14:foregroundMark x1="44000" y1="95111" x2="47111" y2="95556"/>
                        <a14:foregroundMark x1="47111" y1="95556" x2="48444" y2="97333"/>
                        <a14:foregroundMark x1="40444" y1="1778" x2="40444" y2="0"/>
                        <a14:foregroundMark x1="39111" y1="1333" x2="41333" y2="444"/>
                        <a14:backgroundMark x1="42222" y1="6667" x2="42222" y2="6667"/>
                        <a14:backgroundMark x1="38667" y1="7111" x2="41778" y2="8000"/>
                        <a14:backgroundMark x1="41778" y1="8000" x2="40889" y2="8000"/>
                        <a14:backgroundMark x1="44444" y1="9778" x2="41778" y2="7111"/>
                        <a14:backgroundMark x1="43310" y1="9154" x2="43111" y2="8889"/>
                        <a14:backgroundMark x1="41778" y1="7111" x2="42410" y2="7954"/>
                      </a14:backgroundRemoval>
                    </a14:imgEffect>
                  </a14:imgLayer>
                </a14:imgProps>
              </a:ext>
              <a:ext uri="{28A0092B-C50C-407E-A947-70E740481C1C}">
                <a14:useLocalDpi xmlns:a14="http://schemas.microsoft.com/office/drawing/2010/main" val="0"/>
              </a:ext>
            </a:extLst>
          </a:blip>
          <a:stretch>
            <a:fillRect/>
          </a:stretch>
        </p:blipFill>
        <p:spPr>
          <a:xfrm>
            <a:off x="24401093" y="34738801"/>
            <a:ext cx="3926447" cy="3926447"/>
          </a:xfrm>
          <a:prstGeom prst="rect">
            <a:avLst/>
          </a:prstGeom>
        </p:spPr>
      </p:pic>
      <p:sp>
        <p:nvSpPr>
          <p:cNvPr id="25" name="텍스트 개체 틀 46">
            <a:extLst>
              <a:ext uri="{FF2B5EF4-FFF2-40B4-BE49-F238E27FC236}">
                <a16:creationId xmlns:a16="http://schemas.microsoft.com/office/drawing/2014/main" id="{3E73848E-22AB-4E79-B146-F93B42D060F7}"/>
              </a:ext>
            </a:extLst>
          </p:cNvPr>
          <p:cNvSpPr txBox="1">
            <a:spLocks/>
          </p:cNvSpPr>
          <p:nvPr/>
        </p:nvSpPr>
        <p:spPr>
          <a:xfrm>
            <a:off x="23732073" y="39314922"/>
            <a:ext cx="5264487" cy="1536063"/>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lgn="ctr">
              <a:buFont typeface="Arial" panose="020B0604020202020204" pitchFamily="34" charset="0"/>
              <a:buNone/>
            </a:pPr>
            <a:r>
              <a:rPr lang="ko-KR" altLang="en-US" sz="3600" dirty="0">
                <a:solidFill>
                  <a:schemeClr val="bg1"/>
                </a:solidFill>
                <a:latin typeface="HY헤드라인M" panose="02030600000101010101" pitchFamily="18" charset="-127"/>
                <a:ea typeface="HY헤드라인M" panose="02030600000101010101" pitchFamily="18" charset="-127"/>
              </a:rPr>
              <a:t>방향 전환 및 총알 발사</a:t>
            </a:r>
            <a:endParaRPr lang="en-US" altLang="ko-KR" sz="3600" dirty="0">
              <a:solidFill>
                <a:schemeClr val="bg1"/>
              </a:solidFill>
              <a:latin typeface="HY헤드라인M" panose="02030600000101010101" pitchFamily="18" charset="-127"/>
              <a:ea typeface="HY헤드라인M" panose="02030600000101010101" pitchFamily="18" charset="-127"/>
            </a:endParaRPr>
          </a:p>
        </p:txBody>
      </p:sp>
      <p:sp>
        <p:nvSpPr>
          <p:cNvPr id="28" name="텍스트 개체 틀 46">
            <a:extLst>
              <a:ext uri="{FF2B5EF4-FFF2-40B4-BE49-F238E27FC236}">
                <a16:creationId xmlns:a16="http://schemas.microsoft.com/office/drawing/2014/main" id="{CE6B450C-AFA1-4757-AEDC-1FD8DC9C1859}"/>
              </a:ext>
            </a:extLst>
          </p:cNvPr>
          <p:cNvSpPr txBox="1">
            <a:spLocks/>
          </p:cNvSpPr>
          <p:nvPr/>
        </p:nvSpPr>
        <p:spPr>
          <a:xfrm>
            <a:off x="15378294" y="33645869"/>
            <a:ext cx="6050580" cy="1536063"/>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lgn="ctr">
              <a:buFont typeface="Arial" panose="020B0604020202020204" pitchFamily="34" charset="0"/>
              <a:buNone/>
            </a:pPr>
            <a:r>
              <a:rPr lang="en-US" altLang="ko-KR" sz="3600" dirty="0">
                <a:solidFill>
                  <a:schemeClr val="bg1"/>
                </a:solidFill>
                <a:latin typeface="HY헤드라인M" panose="02030600000101010101" pitchFamily="18" charset="-127"/>
                <a:ea typeface="HY헤드라인M" panose="02030600000101010101" pitchFamily="18" charset="-127"/>
              </a:rPr>
              <a:t>[ W, A, S, D ] </a:t>
            </a:r>
            <a:r>
              <a:rPr lang="ko-KR" altLang="en-US" sz="3600" dirty="0">
                <a:solidFill>
                  <a:schemeClr val="bg1"/>
                </a:solidFill>
                <a:latin typeface="HY헤드라인M" panose="02030600000101010101" pitchFamily="18" charset="-127"/>
                <a:ea typeface="HY헤드라인M" panose="02030600000101010101" pitchFamily="18" charset="-127"/>
              </a:rPr>
              <a:t>키</a:t>
            </a:r>
            <a:endParaRPr lang="en-US" altLang="ko-KR" sz="3600" dirty="0">
              <a:solidFill>
                <a:schemeClr val="bg1"/>
              </a:solidFill>
              <a:latin typeface="HY헤드라인M" panose="02030600000101010101" pitchFamily="18" charset="-127"/>
              <a:ea typeface="HY헤드라인M" panose="02030600000101010101" pitchFamily="18" charset="-127"/>
            </a:endParaRPr>
          </a:p>
        </p:txBody>
      </p:sp>
      <p:sp>
        <p:nvSpPr>
          <p:cNvPr id="29" name="텍스트 개체 틀 46">
            <a:extLst>
              <a:ext uri="{FF2B5EF4-FFF2-40B4-BE49-F238E27FC236}">
                <a16:creationId xmlns:a16="http://schemas.microsoft.com/office/drawing/2014/main" id="{094166EA-64BC-4D33-BED6-3DC29B36A04D}"/>
              </a:ext>
            </a:extLst>
          </p:cNvPr>
          <p:cNvSpPr txBox="1">
            <a:spLocks/>
          </p:cNvSpPr>
          <p:nvPr/>
        </p:nvSpPr>
        <p:spPr>
          <a:xfrm>
            <a:off x="23339026" y="33645869"/>
            <a:ext cx="6050580" cy="1536063"/>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lgn="ctr">
              <a:buFont typeface="Arial" panose="020B0604020202020204" pitchFamily="34" charset="0"/>
              <a:buNone/>
            </a:pPr>
            <a:r>
              <a:rPr lang="en-US" altLang="ko-KR" sz="3600" dirty="0">
                <a:solidFill>
                  <a:schemeClr val="bg1"/>
                </a:solidFill>
                <a:latin typeface="HY헤드라인M" panose="02030600000101010101" pitchFamily="18" charset="-127"/>
                <a:ea typeface="HY헤드라인M" panose="02030600000101010101" pitchFamily="18" charset="-127"/>
              </a:rPr>
              <a:t>[ </a:t>
            </a:r>
            <a:r>
              <a:rPr lang="ko-KR" altLang="en-US" sz="3600" dirty="0">
                <a:solidFill>
                  <a:schemeClr val="bg1"/>
                </a:solidFill>
                <a:latin typeface="HY헤드라인M" panose="02030600000101010101" pitchFamily="18" charset="-127"/>
                <a:ea typeface="HY헤드라인M" panose="02030600000101010101" pitchFamily="18" charset="-127"/>
              </a:rPr>
              <a:t>마우스</a:t>
            </a:r>
            <a:r>
              <a:rPr lang="en-US" altLang="ko-KR" sz="3600" dirty="0">
                <a:solidFill>
                  <a:schemeClr val="bg1"/>
                </a:solidFill>
                <a:latin typeface="HY헤드라인M" panose="02030600000101010101" pitchFamily="18" charset="-127"/>
                <a:ea typeface="HY헤드라인M" panose="02030600000101010101" pitchFamily="18" charset="-127"/>
              </a:rPr>
              <a:t> ]</a:t>
            </a:r>
          </a:p>
        </p:txBody>
      </p:sp>
    </p:spTree>
    <p:extLst>
      <p:ext uri="{BB962C8B-B14F-4D97-AF65-F5344CB8AC3E}">
        <p14:creationId xmlns:p14="http://schemas.microsoft.com/office/powerpoint/2010/main" val="114861594"/>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나눔바른고딕">
      <a:majorFont>
        <a:latin typeface="Arial"/>
        <a:ea typeface="나눔바른고딕"/>
        <a:cs typeface=""/>
      </a:majorFont>
      <a:minorFont>
        <a:latin typeface="Arial"/>
        <a:ea typeface="나눔바른고딕 Light"/>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TotalTime>
  <Words>102</Words>
  <Application>Microsoft Office PowerPoint</Application>
  <PresentationFormat>사용자 지정</PresentationFormat>
  <Paragraphs>24</Paragraphs>
  <Slides>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vt:i4>
      </vt:variant>
    </vt:vector>
  </HeadingPairs>
  <TitlesOfParts>
    <vt:vector size="5" baseType="lpstr">
      <vt:lpstr>HY엽서L</vt:lpstr>
      <vt:lpstr>HY헤드라인M</vt:lpstr>
      <vt:lpstr>Arial</vt:lpstr>
      <vt:lpstr>Office 테마</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박희훈</dc:creator>
  <cp:lastModifiedBy>박지수</cp:lastModifiedBy>
  <cp:revision>32</cp:revision>
  <dcterms:created xsi:type="dcterms:W3CDTF">2017-03-21T05:51:30Z</dcterms:created>
  <dcterms:modified xsi:type="dcterms:W3CDTF">2019-10-18T12:58:04Z</dcterms:modified>
</cp:coreProperties>
</file>