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58" r:id="rId7"/>
    <p:sldId id="260" r:id="rId8"/>
    <p:sldId id="279" r:id="rId9"/>
    <p:sldId id="259" r:id="rId10"/>
    <p:sldId id="280" r:id="rId11"/>
    <p:sldId id="282" r:id="rId12"/>
    <p:sldId id="281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8966D-C045-EE75-0578-9166398D6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C70E6-03DC-BD7D-D37D-795CF4EC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E77C6-BB38-D98E-9DF2-8025F7B6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65AAB-4C22-20FF-286D-6DE9D1B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4A21C-3E5D-6E8C-0A86-3023136F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4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59FC-8E4B-1597-004E-E3FDB78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BB748-745C-6DC3-7E3B-CCDBFB05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C4CA-5CEF-A5E9-1D7C-420BB254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CF9D3-7B4B-1898-3FB4-70191E37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560A-624E-F2C8-D268-6466316C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03BFBB-5DD3-30C7-C8EC-C9041D68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E267D-F138-CF22-3279-F028ADE2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EA9F1-DFFF-F671-F3D6-173970BA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85EDA-1391-C325-8A16-C18FAA2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012B6-CBCF-A0C0-887E-4457254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4665F-912F-8F97-B458-45255A2D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1D1E2-451F-4AFD-1CB5-57231BF8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44643-6763-E32E-B486-1310DF58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806ED-3A3B-5E88-8A61-E498497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AB9E-1F24-B8E4-888D-D8DBBCE3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6369-6AE9-7E19-465A-9CD4A738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4F4A3-41CF-4176-B0DB-95A3C53E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112BF-1178-34BA-8231-560318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0FB03-812B-6832-D9DB-F7AD9D90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21D82-6BEE-0E33-D2F9-578AFEAE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7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1E9-0206-C11A-B327-F6DD0736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0C77-5A7D-040D-11E2-E30A04443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BCAF8-C4D9-A0F6-95D8-E8237C08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405CD-AD46-B6D1-F4BE-C79864E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3F9A2-7F11-C223-4146-1341324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EF462-D861-7E54-ABF0-EBE55C5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4AB21-2CF0-9A16-9C5E-FB7F3C97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925A-46C3-071B-3CDF-36E9D43D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90405-4714-FEA3-4B38-3F3A3497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CFDAB-0CE8-12C7-4B88-435CE6A2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BEEFF-EBF3-E273-E19B-63932663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6C9DFD-F3A6-F37D-3CE4-7EF4F38A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8AF94C-18B2-0DBA-0BF6-5BD5FF3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FF048B-21FE-F1C0-C20C-95F52D1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49274-944B-118F-3FA8-42D8BDA5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B0FD49-DB29-F32D-A868-2186185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D5B83-991B-380E-DC4D-D55FC209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95A35-0765-2E35-551D-448C421B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1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577649-7A40-1453-1267-A07525E7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56C04D-5F3D-CB55-E023-C2A5BDEE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E2AEE-81C3-B6B3-0745-75738D9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C7268-6033-E03F-8383-7EC046D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4C64-BE16-C9B9-9C50-D90FE0AD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423F5-8F9C-E6C3-F48A-AC0625A0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0CE73-B0F7-3E87-61DB-984F2039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1EF272-A7B7-6D36-EC91-3F44E9AE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39A45-D85A-6CB4-F09F-92562BB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E4CE2-B96A-87AB-B51B-A597D44C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1E08E3-4C21-B314-C5D8-5EA936CD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2325B0-8A3F-652C-E215-BE6291D6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8E5364-1285-CAE6-8866-357F69B4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FDFA4-9B69-0F78-77B0-68A32CC4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DBB16-C391-1EF3-3BB4-9F1C4EC7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C920B-FD60-0E1D-74D6-8D6D6BB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F6CFA-C5E0-32AE-4915-03A2696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72BD-B0E0-0964-3F15-0B284287D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B3BD-06CC-40A9-B5E1-2F6ACA99B19E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3363-A668-BB3C-4D3D-17C32987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90E9-16FD-8CF7-C692-E2D2127B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8F7BC-01E4-4896-B3A7-9772F46F5A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7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ogs.com/eqnedit.php?latex=C_%7Bij%7D%20%3D%20(-1)%5E%7Bi%2Bj%7D%20%5Cdet(%5Cmathbf%7BA%7D_%7Bij%7D)#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32CA6-63D2-2C4D-5120-D64398D5B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5359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수학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</a:t>
            </a:r>
            <a:b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4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E3D80-2D11-DB34-3531-837B50D52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동명대학교 게임공학과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강영민</a:t>
            </a:r>
          </a:p>
        </p:txBody>
      </p:sp>
    </p:spTree>
    <p:extLst>
      <p:ext uri="{BB962C8B-B14F-4D97-AF65-F5344CB8AC3E}">
        <p14:creationId xmlns:p14="http://schemas.microsoft.com/office/powerpoint/2010/main" val="47813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96844-D783-97FE-BB5A-D7954FAD910C}"/>
              </a:ext>
            </a:extLst>
          </p:cNvPr>
          <p:cNvSpPr txBox="1"/>
          <p:nvPr/>
        </p:nvSpPr>
        <p:spPr>
          <a:xfrm>
            <a:off x="838200" y="15982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A5A0C-5225-3ADF-3FAD-D1353570854B}"/>
              </a:ext>
            </a:extLst>
          </p:cNvPr>
          <p:cNvSpPr/>
          <p:nvPr/>
        </p:nvSpPr>
        <p:spPr>
          <a:xfrm>
            <a:off x="707665" y="1598213"/>
            <a:ext cx="4564050" cy="1375576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4DAD9-592F-0431-2401-F92F8013DC18}"/>
              </a:ext>
            </a:extLst>
          </p:cNvPr>
          <p:cNvSpPr txBox="1"/>
          <p:nvPr/>
        </p:nvSpPr>
        <p:spPr>
          <a:xfrm>
            <a:off x="822118" y="33644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159EC1-60AA-5B70-22C1-298742FB09FE}"/>
              </a:ext>
            </a:extLst>
          </p:cNvPr>
          <p:cNvSpPr/>
          <p:nvPr/>
        </p:nvSpPr>
        <p:spPr>
          <a:xfrm>
            <a:off x="707664" y="3310148"/>
            <a:ext cx="10312843" cy="2788502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6A53A-1E75-D2F3-950F-738F087F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25" y="1753826"/>
            <a:ext cx="2368672" cy="12002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93BC53B-6553-49E3-EDA2-194B38AE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4" y="3770901"/>
            <a:ext cx="7004410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4F99A-8BC7-9F06-9D78-1DFA23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 계산 효율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ED871-1BAE-98F1-2A61-185CF794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다음 행렬의 행렬식을 구하는 빠른 방법은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 가장 많은 행이나 열을 찾는다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326C0D-AC99-9D91-FB56-41BACBD0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5" y="2440827"/>
            <a:ext cx="2006703" cy="11494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FCDE85-4FAE-106D-EABE-3E342DF2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05" y="4308895"/>
            <a:ext cx="2006703" cy="114940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8CBF13-0DED-68DB-6473-BC2CD24F77D1}"/>
              </a:ext>
            </a:extLst>
          </p:cNvPr>
          <p:cNvSpPr/>
          <p:nvPr/>
        </p:nvSpPr>
        <p:spPr>
          <a:xfrm>
            <a:off x="3267986" y="4308895"/>
            <a:ext cx="230588" cy="114940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0505-5EA1-A825-F2B5-3C85CA856181}"/>
              </a:ext>
            </a:extLst>
          </p:cNvPr>
          <p:cNvSpPr txBox="1"/>
          <p:nvPr/>
        </p:nvSpPr>
        <p:spPr>
          <a:xfrm>
            <a:off x="7326285" y="3405570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해당 행이나 열을 기준으로 여인수 전개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34F8BE-1282-A916-E36D-467D92AF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74" y="3799821"/>
            <a:ext cx="3234985" cy="763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967E05-4D8B-79C1-1D1B-152E674D0B22}"/>
              </a:ext>
            </a:extLst>
          </p:cNvPr>
          <p:cNvSpPr/>
          <p:nvPr/>
        </p:nvSpPr>
        <p:spPr>
          <a:xfrm>
            <a:off x="7164125" y="3310148"/>
            <a:ext cx="3856382" cy="1428829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16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7E3C3-C6F1-8713-BD14-E0193443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삼각행렬의 행렬식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07CBB-14D8-5C3E-83BF-BD32E61C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잘 살펴 보자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9D2DA3-3890-1342-DA2A-78F14E42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79" y="1690688"/>
            <a:ext cx="7677545" cy="146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5DF4BF-A675-E403-E297-E5D7D257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42" y="3566979"/>
            <a:ext cx="7747398" cy="260998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737A11-15BB-4AB5-8C38-140A493C8C8C}"/>
              </a:ext>
            </a:extLst>
          </p:cNvPr>
          <p:cNvSpPr/>
          <p:nvPr/>
        </p:nvSpPr>
        <p:spPr>
          <a:xfrm>
            <a:off x="3179579" y="1566406"/>
            <a:ext cx="7998718" cy="1584857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1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82BD-0720-4748-C714-0FB2AEFB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 계산 구현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재귀호출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C899A-5CF1-3213-2122-3388BB7D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Det(A):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Select a row or a column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v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Compute the vector of cofactors along v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Computation of cofactors</a:t>
            </a:r>
          </a:p>
          <a:p>
            <a:pPr lvl="3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Recursive call of 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Det(</a:t>
            </a:r>
            <a:r>
              <a:rPr lang="en-US" altLang="ko-KR" dirty="0" err="1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Aij</a:t>
            </a:r>
            <a:r>
              <a:rPr lang="en-US" altLang="ko-KR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Compute the inner product of v and c and return the result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FC292-FB19-8D2E-64D4-AE116FE51E8B}"/>
              </a:ext>
            </a:extLst>
          </p:cNvPr>
          <p:cNvSpPr txBox="1"/>
          <p:nvPr/>
        </p:nvSpPr>
        <p:spPr>
          <a:xfrm>
            <a:off x="1152277" y="4791968"/>
            <a:ext cx="494372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M12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M12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422DB-F1DF-8C38-30C0-A1C982AA36E8}"/>
              </a:ext>
            </a:extLst>
          </p:cNvPr>
          <p:cNvSpPr txBox="1"/>
          <p:nvPr/>
        </p:nvSpPr>
        <p:spPr>
          <a:xfrm>
            <a:off x="6329902" y="4791968"/>
            <a:ext cx="4943723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[[0.09173146 0.31002178 0.00114925 0.56483156]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[0.6702642  0.10518936 0.04424309 0.99360292]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[0.7855713  0.83524755 0.4896947  0.92187119]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[0.69052721 0.19332984 0.19512489 0.84153646]]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[[0.09173146 0.31002178 0.56483156]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[0.7855713  0.83524755 0.92187119]</a:t>
            </a:r>
          </a:p>
          <a:p>
            <a:r>
              <a:rPr lang="en-US" altLang="ko-KR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[0.69052721 0.19332984 0.84153646]]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72FDF80-A6C9-E454-A7F8-143087F7BA48}"/>
              </a:ext>
            </a:extLst>
          </p:cNvPr>
          <p:cNvSpPr/>
          <p:nvPr/>
        </p:nvSpPr>
        <p:spPr>
          <a:xfrm>
            <a:off x="1152277" y="2274072"/>
            <a:ext cx="9621740" cy="1948071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0C2D5-D72B-A1F9-E8F0-88C6EA2CAB41}"/>
              </a:ext>
            </a:extLst>
          </p:cNvPr>
          <p:cNvSpPr txBox="1"/>
          <p:nvPr/>
        </p:nvSpPr>
        <p:spPr>
          <a:xfrm>
            <a:off x="2289975" y="617696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submatrix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구하기 예시</a:t>
            </a:r>
          </a:p>
        </p:txBody>
      </p:sp>
    </p:spTree>
    <p:extLst>
      <p:ext uri="{BB962C8B-B14F-4D97-AF65-F5344CB8AC3E}">
        <p14:creationId xmlns:p14="http://schemas.microsoft.com/office/powerpoint/2010/main" val="32368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DA61-EED6-AAD2-6BA9-36DEA89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기하적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94A23-AC07-6C40-69DF-2656C4A6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690688"/>
            <a:ext cx="7116860" cy="463714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E4630D-AB7F-9670-079B-1A17B44A16D9}"/>
              </a:ext>
            </a:extLst>
          </p:cNvPr>
          <p:cNvSpPr/>
          <p:nvPr/>
        </p:nvSpPr>
        <p:spPr>
          <a:xfrm>
            <a:off x="1152277" y="1524000"/>
            <a:ext cx="9621740" cy="4803832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8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DA61-EED6-AAD2-6BA9-36DEA89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기하적 의미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7E4630D-AB7F-9670-079B-1A17B44A16D9}"/>
              </a:ext>
            </a:extLst>
          </p:cNvPr>
          <p:cNvSpPr/>
          <p:nvPr/>
        </p:nvSpPr>
        <p:spPr>
          <a:xfrm>
            <a:off x="1152277" y="1524000"/>
            <a:ext cx="9621740" cy="4803832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C70E0-D195-50F9-BF8F-9F4557AB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21" y="1690688"/>
            <a:ext cx="6653557" cy="4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2A76-684A-661B-1E1B-6DF1C38A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행렬과 행렬식의 기하적 의미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CA9D90-88BF-109B-2D1D-77AEA72C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51" y="1193800"/>
            <a:ext cx="6748849" cy="55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77C8-7AF6-6C9F-B697-49FA0DA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4C4A6-46FD-4459-7D10-24B7DB19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84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정사각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행렬에서 정의됨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표현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행렬식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 det A 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혹은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|A|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계산하기 위해 필요한 개념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minor</a:t>
            </a:r>
          </a:p>
          <a:p>
            <a:pPr lvl="1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</a:t>
            </a:r>
            <a:r>
              <a:rPr lang="en-US" altLang="ko-KR" baseline="30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cofactor</a:t>
            </a:r>
          </a:p>
          <a:p>
            <a:pPr lvl="1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BEB6BC-E19C-561E-C7AF-9A0825498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93" y="3947745"/>
            <a:ext cx="7145295" cy="12559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287ACB-8036-35D9-CF3B-442FEC5C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3" y="5274051"/>
            <a:ext cx="6798424" cy="1369403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B7F33B-F5E2-A404-31D0-F0D376988267}"/>
              </a:ext>
            </a:extLst>
          </p:cNvPr>
          <p:cNvSpPr/>
          <p:nvPr/>
        </p:nvSpPr>
        <p:spPr>
          <a:xfrm>
            <a:off x="3732415" y="3873731"/>
            <a:ext cx="7621385" cy="27697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138F-9795-4AFC-7848-85124618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23E00E-BE2D-4999-34E7-8132ED84A5A8}"/>
              </a:ext>
            </a:extLst>
          </p:cNvPr>
          <p:cNvGrpSpPr/>
          <p:nvPr/>
        </p:nvGrpSpPr>
        <p:grpSpPr>
          <a:xfrm>
            <a:off x="2030896" y="1630680"/>
            <a:ext cx="6572084" cy="4513774"/>
            <a:chOff x="2030896" y="800188"/>
            <a:chExt cx="8305800" cy="53442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3C64C7B-A405-6727-E63A-7F3074738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896" y="800188"/>
              <a:ext cx="8305800" cy="53442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FECCFB-ADAB-77E2-C752-4363FE7EB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5903" y="871872"/>
              <a:ext cx="189372" cy="1893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DF38B-4899-F3FC-B095-6E1EC872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328" y="871872"/>
              <a:ext cx="189372" cy="18937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4DE9AD-5CDC-4BAD-1EE7-656579137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0765" y="2619710"/>
              <a:ext cx="241760" cy="2417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AD4101A-8FAD-3A04-8D5F-DE426650B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402" y="2619710"/>
              <a:ext cx="241760" cy="24176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F030EB-B826-14C2-3546-2E98FA30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9902" y="2034319"/>
              <a:ext cx="221202" cy="2212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680BE00-6A20-2219-E2B3-3CCA7031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5552" y="2015150"/>
              <a:ext cx="221202" cy="221202"/>
            </a:xfrm>
            <a:prstGeom prst="rect">
              <a:avLst/>
            </a:prstGeom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D1FA4C7-DE57-7D5D-3299-53E67A577730}"/>
              </a:ext>
            </a:extLst>
          </p:cNvPr>
          <p:cNvSpPr/>
          <p:nvPr/>
        </p:nvSpPr>
        <p:spPr>
          <a:xfrm>
            <a:off x="1783080" y="1562100"/>
            <a:ext cx="7223760" cy="4701540"/>
          </a:xfrm>
          <a:prstGeom prst="roundRect">
            <a:avLst>
              <a:gd name="adj" fmla="val 69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1E406-E046-19EE-038D-ED5546F042D1}"/>
              </a:ext>
            </a:extLst>
          </p:cNvPr>
          <p:cNvSpPr txBox="1"/>
          <p:nvPr/>
        </p:nvSpPr>
        <p:spPr>
          <a:xfrm>
            <a:off x="9201013" y="3678491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구하면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행렬식을 구할 수 있다</a:t>
            </a:r>
          </a:p>
        </p:txBody>
      </p:sp>
    </p:spTree>
    <p:extLst>
      <p:ext uri="{BB962C8B-B14F-4D97-AF65-F5344CB8AC3E}">
        <p14:creationId xmlns:p14="http://schemas.microsoft.com/office/powerpoint/2010/main" val="419086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E9980-3042-987E-DC86-28DCDA69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07A2D-E360-4FE7-1A9E-AB1F7820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부분행렬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행렬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행과 </a:t>
            </a:r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열을 제거하고 얻는 행렬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행과 </a:t>
            </a:r>
            <a:r>
              <a:rPr lang="en-US" altLang="ko-KR" i="1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j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열 성분을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의미하는 </a:t>
            </a:r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혼동하지 않을 것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2"/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1"/>
            <a:r>
              <a:rPr lang="en-US" altLang="ko-KR" i="1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M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r>
              <a:rPr lang="en-US" altLang="ko-KR" i="1" baseline="-25000" dirty="0" err="1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ij</a:t>
            </a:r>
            <a:r>
              <a:rPr lang="en-US" altLang="ko-KR" i="1" baseline="-25000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KoPub돋움체 Bold" panose="00000800000000000000" pitchFamily="2" charset="-127"/>
                <a:cs typeface="Times New Roman" panose="02020603050405020304" pitchFamily="18" charset="0"/>
              </a:rPr>
              <a:t>행렬식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E9980F0-2AC4-477D-540B-7A3B2E854866}"/>
              </a:ext>
            </a:extLst>
          </p:cNvPr>
          <p:cNvGrpSpPr/>
          <p:nvPr/>
        </p:nvGrpSpPr>
        <p:grpSpPr>
          <a:xfrm>
            <a:off x="4274734" y="3677494"/>
            <a:ext cx="6826601" cy="2425825"/>
            <a:chOff x="4274734" y="3677494"/>
            <a:chExt cx="6826601" cy="24258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96815FF-9F26-2A14-D8FB-6EFB7A29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4734" y="3677494"/>
              <a:ext cx="6826601" cy="2425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412E7-0279-0F97-1D2B-E083A3785174}"/>
                </a:ext>
              </a:extLst>
            </p:cNvPr>
            <p:cNvSpPr txBox="1"/>
            <p:nvPr/>
          </p:nvSpPr>
          <p:spPr>
            <a:xfrm>
              <a:off x="9717542" y="3677494"/>
              <a:ext cx="667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M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4BFEF-5272-4D0B-427C-3BFE49933C54}"/>
                </a:ext>
              </a:extLst>
            </p:cNvPr>
            <p:cNvSpPr txBox="1"/>
            <p:nvPr/>
          </p:nvSpPr>
          <p:spPr>
            <a:xfrm>
              <a:off x="6261328" y="4434051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0468CF-D4BC-43D9-C2B7-127B61390E5B}"/>
                </a:ext>
              </a:extLst>
            </p:cNvPr>
            <p:cNvSpPr txBox="1"/>
            <p:nvPr/>
          </p:nvSpPr>
          <p:spPr>
            <a:xfrm>
              <a:off x="8307842" y="5092637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2CE7FB-28A6-0CB1-DF41-B4CCC44649E3}"/>
              </a:ext>
            </a:extLst>
          </p:cNvPr>
          <p:cNvSpPr/>
          <p:nvPr/>
        </p:nvSpPr>
        <p:spPr>
          <a:xfrm>
            <a:off x="4274734" y="3428999"/>
            <a:ext cx="7223760" cy="2942301"/>
          </a:xfrm>
          <a:prstGeom prst="roundRect">
            <a:avLst>
              <a:gd name="adj" fmla="val 694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6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3DDC-C852-EA8B-0572-FF122853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소행렬식의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6BA4F-934B-39A2-44E3-B3090793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 x n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FD03C42-38EB-4BB1-BAA6-83F053640045}"/>
              </a:ext>
            </a:extLst>
          </p:cNvPr>
          <p:cNvGrpSpPr/>
          <p:nvPr/>
        </p:nvGrpSpPr>
        <p:grpSpPr>
          <a:xfrm>
            <a:off x="1828615" y="2449372"/>
            <a:ext cx="8425727" cy="3404421"/>
            <a:chOff x="1828615" y="2449372"/>
            <a:chExt cx="8425727" cy="34044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E2562E-64C6-3A83-A551-D156A13C6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616" y="2592430"/>
              <a:ext cx="8120819" cy="313889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2BE1C6-53A2-6FDD-880C-00DAA5F2DFF8}"/>
                </a:ext>
              </a:extLst>
            </p:cNvPr>
            <p:cNvSpPr txBox="1"/>
            <p:nvPr/>
          </p:nvSpPr>
          <p:spPr>
            <a:xfrm>
              <a:off x="6862764" y="4782394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A56634-F309-5B5A-D876-685ED188BC2F}"/>
                </a:ext>
              </a:extLst>
            </p:cNvPr>
            <p:cNvSpPr txBox="1"/>
            <p:nvPr/>
          </p:nvSpPr>
          <p:spPr>
            <a:xfrm>
              <a:off x="4402593" y="3816628"/>
              <a:ext cx="49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AE96C78-162E-A7DF-725E-2F556DB3894B}"/>
                </a:ext>
              </a:extLst>
            </p:cNvPr>
            <p:cNvSpPr/>
            <p:nvPr/>
          </p:nvSpPr>
          <p:spPr>
            <a:xfrm>
              <a:off x="1828615" y="2449372"/>
              <a:ext cx="8425727" cy="3404421"/>
            </a:xfrm>
            <a:prstGeom prst="roundRect">
              <a:avLst>
                <a:gd name="adj" fmla="val 694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A3F029-7486-36EC-B277-E1EC84A5A517}"/>
                </a:ext>
              </a:extLst>
            </p:cNvPr>
            <p:cNvSpPr txBox="1"/>
            <p:nvPr/>
          </p:nvSpPr>
          <p:spPr>
            <a:xfrm>
              <a:off x="8421479" y="2699483"/>
              <a:ext cx="667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M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22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83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1AC2-1A48-C208-DDC9-78F213E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28152F-69EB-B772-C66B-97F26E71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22" y="1625346"/>
            <a:ext cx="9401380" cy="411549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2BFC3B-A815-8ED4-028A-32D9CF41D24E}"/>
              </a:ext>
            </a:extLst>
          </p:cNvPr>
          <p:cNvSpPr/>
          <p:nvPr/>
        </p:nvSpPr>
        <p:spPr>
          <a:xfrm>
            <a:off x="1105231" y="1486894"/>
            <a:ext cx="9955033" cy="4484536"/>
          </a:xfrm>
          <a:prstGeom prst="roundRect">
            <a:avLst>
              <a:gd name="adj" fmla="val 797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EAADFF23-9637-B8A1-9B7C-E8D8D212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1027906"/>
            <a:ext cx="2980084" cy="34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3BD320DE-5476-BD3D-02B7-8D25A2F49608}"/>
              </a:ext>
            </a:extLst>
          </p:cNvPr>
          <p:cNvSpPr/>
          <p:nvPr/>
        </p:nvSpPr>
        <p:spPr>
          <a:xfrm>
            <a:off x="7506033" y="1117159"/>
            <a:ext cx="516833" cy="175791"/>
          </a:xfrm>
          <a:prstGeom prst="leftRightArrow">
            <a:avLst>
              <a:gd name="adj1" fmla="val 6400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2AAE7-CA6D-D1ED-CB1E-066E164584E0}"/>
              </a:ext>
            </a:extLst>
          </p:cNvPr>
          <p:cNvSpPr txBox="1"/>
          <p:nvPr/>
        </p:nvSpPr>
        <p:spPr>
          <a:xfrm>
            <a:off x="8216845" y="966025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r>
              <a:rPr lang="en-US" altLang="ko-KR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ko-KR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5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9C71-0DEF-FF42-F3B6-F3CF672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계산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 전개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E7DBE4-EEC3-0EFC-8F9C-2EDFC3FB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2" y="1800704"/>
            <a:ext cx="8261068" cy="450016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340AFD-3824-5659-955D-26B7E879375C}"/>
              </a:ext>
            </a:extLst>
          </p:cNvPr>
          <p:cNvSpPr/>
          <p:nvPr/>
        </p:nvSpPr>
        <p:spPr>
          <a:xfrm>
            <a:off x="707665" y="1598212"/>
            <a:ext cx="8746578" cy="4786685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0EFDC-D78C-9ED4-4BFE-01CD3D65BFC9}"/>
              </a:ext>
            </a:extLst>
          </p:cNvPr>
          <p:cNvSpPr txBox="1"/>
          <p:nvPr/>
        </p:nvSpPr>
        <p:spPr>
          <a:xfrm>
            <a:off x="5041063" y="205576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99F5B8-5E80-8A57-BD35-89EA93F388BC}"/>
              </a:ext>
            </a:extLst>
          </p:cNvPr>
          <p:cNvCxnSpPr/>
          <p:nvPr/>
        </p:nvCxnSpPr>
        <p:spPr>
          <a:xfrm flipH="1">
            <a:off x="5135336" y="2441121"/>
            <a:ext cx="960664" cy="2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ABEFE8-1B54-526B-7C19-6A2D34D124E9}"/>
              </a:ext>
            </a:extLst>
          </p:cNvPr>
          <p:cNvCxnSpPr>
            <a:cxnSpLocks/>
          </p:cNvCxnSpPr>
          <p:nvPr/>
        </p:nvCxnSpPr>
        <p:spPr>
          <a:xfrm flipH="1">
            <a:off x="5976257" y="2441121"/>
            <a:ext cx="119742" cy="2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DD1D36-BF92-4AC6-0F6E-BA0F70AA9BBF}"/>
              </a:ext>
            </a:extLst>
          </p:cNvPr>
          <p:cNvCxnSpPr>
            <a:cxnSpLocks/>
          </p:cNvCxnSpPr>
          <p:nvPr/>
        </p:nvCxnSpPr>
        <p:spPr>
          <a:xfrm>
            <a:off x="6095999" y="2441121"/>
            <a:ext cx="721180" cy="2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002BD2-BF95-FA84-44FE-C820BF31E8AD}"/>
              </a:ext>
            </a:extLst>
          </p:cNvPr>
          <p:cNvSpPr txBox="1"/>
          <p:nvPr/>
        </p:nvSpPr>
        <p:spPr>
          <a:xfrm>
            <a:off x="5080954" y="345407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3x3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D7B2FA-C973-5D3B-2813-F26F2966F7E2}"/>
              </a:ext>
            </a:extLst>
          </p:cNvPr>
          <p:cNvSpPr txBox="1"/>
          <p:nvPr/>
        </p:nvSpPr>
        <p:spPr>
          <a:xfrm>
            <a:off x="5080954" y="4893261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(n-1)x(n-1)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부분행렬로 구함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DFFA5F7-5150-3F00-9A21-66A3BEF10A0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661807" y="3823411"/>
            <a:ext cx="1474084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061322-4538-BFA0-2EB6-71993BB0EF13}"/>
              </a:ext>
            </a:extLst>
          </p:cNvPr>
          <p:cNvCxnSpPr>
            <a:cxnSpLocks/>
          </p:cNvCxnSpPr>
          <p:nvPr/>
        </p:nvCxnSpPr>
        <p:spPr>
          <a:xfrm flipH="1">
            <a:off x="5568043" y="3823411"/>
            <a:ext cx="567848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2F01F1-71FB-5108-220F-45F04AA9D65A}"/>
              </a:ext>
            </a:extLst>
          </p:cNvPr>
          <p:cNvCxnSpPr>
            <a:cxnSpLocks/>
          </p:cNvCxnSpPr>
          <p:nvPr/>
        </p:nvCxnSpPr>
        <p:spPr>
          <a:xfrm>
            <a:off x="6135891" y="3823411"/>
            <a:ext cx="266747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D91CF9-4A15-1562-6E14-3688555C5C7E}"/>
              </a:ext>
            </a:extLst>
          </p:cNvPr>
          <p:cNvCxnSpPr>
            <a:cxnSpLocks/>
          </p:cNvCxnSpPr>
          <p:nvPr/>
        </p:nvCxnSpPr>
        <p:spPr>
          <a:xfrm>
            <a:off x="6135891" y="3823411"/>
            <a:ext cx="1179309" cy="3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F52E58-151C-C3DD-DCF5-B893BBBCC67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541450" y="5262593"/>
            <a:ext cx="1067664" cy="4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59FCF90-4452-46EB-EAD7-87257B76A38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48618" y="5262593"/>
            <a:ext cx="392832" cy="45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9618E24-A69D-6C27-FE5B-18CBE5E4335E}"/>
              </a:ext>
            </a:extLst>
          </p:cNvPr>
          <p:cNvCxnSpPr>
            <a:cxnSpLocks/>
          </p:cNvCxnSpPr>
          <p:nvPr/>
        </p:nvCxnSpPr>
        <p:spPr>
          <a:xfrm flipH="1">
            <a:off x="5298621" y="5259788"/>
            <a:ext cx="1242829" cy="45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DA02EF1-1A71-391F-C1E7-EF08BB600810}"/>
              </a:ext>
            </a:extLst>
          </p:cNvPr>
          <p:cNvCxnSpPr>
            <a:cxnSpLocks/>
          </p:cNvCxnSpPr>
          <p:nvPr/>
        </p:nvCxnSpPr>
        <p:spPr>
          <a:xfrm flipH="1">
            <a:off x="4310743" y="5259788"/>
            <a:ext cx="2230707" cy="45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695405-A365-5016-3D0E-8097F8AFC347}"/>
              </a:ext>
            </a:extLst>
          </p:cNvPr>
          <p:cNvSpPr txBox="1"/>
          <p:nvPr/>
        </p:nvSpPr>
        <p:spPr>
          <a:xfrm>
            <a:off x="8387443" y="3644682"/>
            <a:ext cx="3107777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재귀 호출을 통해 구현 가능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행렬의 행렬식은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?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1E512AC-9205-9654-6471-0C0756D4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399" y="611659"/>
            <a:ext cx="2101958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9C71-0DEF-FF42-F3B6-F3CF672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행렬식의 계산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–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여인수 전개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F54A8-671E-7F74-DD3B-29356255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01" y="1594831"/>
            <a:ext cx="7525137" cy="20257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1021DC-4876-FE59-592F-380F4C1F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46" y="4201723"/>
            <a:ext cx="7556888" cy="1714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BBCBB8-D448-8D22-1483-3CF048DF78B2}"/>
              </a:ext>
            </a:extLst>
          </p:cNvPr>
          <p:cNvSpPr txBox="1"/>
          <p:nvPr/>
        </p:nvSpPr>
        <p:spPr>
          <a:xfrm>
            <a:off x="1914797" y="3726488"/>
            <a:ext cx="67759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임의의 행이나 열을 선택하여 여인수 전개 적용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88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1820-888B-CD45-A079-4614AE06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2x2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DCA14D1-F32E-AF66-71FA-E635185A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1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소행렬식의 행렬</a:t>
            </a: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4273F-A346-B9B7-5351-BB70B9DC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46" y="1954036"/>
            <a:ext cx="1739989" cy="9461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05C7A9-CF51-24F4-18D3-C4CA8BE8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805" y="3755833"/>
            <a:ext cx="3384724" cy="98430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F9F17FC-69BE-7BDE-D3C4-0CD946A72115}"/>
              </a:ext>
            </a:extLst>
          </p:cNvPr>
          <p:cNvSpPr/>
          <p:nvPr/>
        </p:nvSpPr>
        <p:spPr>
          <a:xfrm>
            <a:off x="5745479" y="3779687"/>
            <a:ext cx="461176" cy="318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4772DC-33D3-F8C1-B7F0-6750CAE16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847" y="3694167"/>
            <a:ext cx="4343623" cy="990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96844-D783-97FE-BB5A-D7954FAD910C}"/>
              </a:ext>
            </a:extLst>
          </p:cNvPr>
          <p:cNvSpPr txBox="1"/>
          <p:nvPr/>
        </p:nvSpPr>
        <p:spPr>
          <a:xfrm>
            <a:off x="6794873" y="325069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여인자의 행렬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2A5A0C-5225-3ADF-3FAD-D1353570854B}"/>
              </a:ext>
            </a:extLst>
          </p:cNvPr>
          <p:cNvSpPr/>
          <p:nvPr/>
        </p:nvSpPr>
        <p:spPr>
          <a:xfrm>
            <a:off x="707665" y="1598213"/>
            <a:ext cx="4564050" cy="1375576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46630B-9789-21DC-39CE-C0DD46F2EA47}"/>
              </a:ext>
            </a:extLst>
          </p:cNvPr>
          <p:cNvSpPr/>
          <p:nvPr/>
        </p:nvSpPr>
        <p:spPr>
          <a:xfrm>
            <a:off x="707665" y="3196424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5FDFF9-32F2-41E4-21A5-84E99003694A}"/>
              </a:ext>
            </a:extLst>
          </p:cNvPr>
          <p:cNvSpPr/>
          <p:nvPr/>
        </p:nvSpPr>
        <p:spPr>
          <a:xfrm>
            <a:off x="6680420" y="3196424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4DAD9-592F-0431-2401-F92F8013DC18}"/>
              </a:ext>
            </a:extLst>
          </p:cNvPr>
          <p:cNvSpPr txBox="1"/>
          <p:nvPr/>
        </p:nvSpPr>
        <p:spPr>
          <a:xfrm>
            <a:off x="6794873" y="51852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행렬식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159EC1-60AA-5B70-22C1-298742FB09FE}"/>
              </a:ext>
            </a:extLst>
          </p:cNvPr>
          <p:cNvSpPr/>
          <p:nvPr/>
        </p:nvSpPr>
        <p:spPr>
          <a:xfrm>
            <a:off x="6680420" y="5130996"/>
            <a:ext cx="4564050" cy="1543710"/>
          </a:xfrm>
          <a:prstGeom prst="roundRect">
            <a:avLst>
              <a:gd name="adj" fmla="val 5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6DDFF-400A-C8EE-9926-8DB09BC5B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669" y="5656161"/>
            <a:ext cx="1981302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335</Words>
  <Application>Microsoft Office PowerPoint</Application>
  <PresentationFormat>와이드스크린</PresentationFormat>
  <Paragraphs>81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KoPub돋움체 Bold</vt:lpstr>
      <vt:lpstr>맑은 고딕</vt:lpstr>
      <vt:lpstr>Arial</vt:lpstr>
      <vt:lpstr>Consolas</vt:lpstr>
      <vt:lpstr>Times New Roman</vt:lpstr>
      <vt:lpstr>Office 테마</vt:lpstr>
      <vt:lpstr>게임 수학 – 강의 7 행렬식</vt:lpstr>
      <vt:lpstr>행렬식</vt:lpstr>
      <vt:lpstr>행렬식 계산</vt:lpstr>
      <vt:lpstr>소행렬식 구하기</vt:lpstr>
      <vt:lpstr>소행렬식의 일반화</vt:lpstr>
      <vt:lpstr>여인수</vt:lpstr>
      <vt:lpstr>행렬식의 계산 – 여인수 전개</vt:lpstr>
      <vt:lpstr>행렬식의 계산 – 여인수 전개</vt:lpstr>
      <vt:lpstr>2x2 예제</vt:lpstr>
      <vt:lpstr>3x3 예제</vt:lpstr>
      <vt:lpstr>행렬식 계산 효율</vt:lpstr>
      <vt:lpstr>삼각행렬의 행렬식</vt:lpstr>
      <vt:lpstr>행렬식 계산 구현 – 재귀호출</vt:lpstr>
      <vt:lpstr>행렬식의 기하적 의미</vt:lpstr>
      <vt:lpstr>행렬식의 기하적 의미</vt:lpstr>
      <vt:lpstr>행렬과 행렬식의 기하적 의미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수학 – 강의 3</dc:title>
  <dc:creator>Young-Min Kang</dc:creator>
  <cp:lastModifiedBy>Young-Min Kang</cp:lastModifiedBy>
  <cp:revision>6</cp:revision>
  <dcterms:created xsi:type="dcterms:W3CDTF">2023-10-04T12:13:56Z</dcterms:created>
  <dcterms:modified xsi:type="dcterms:W3CDTF">2023-11-08T15:37:27Z</dcterms:modified>
</cp:coreProperties>
</file>