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8966D-C045-EE75-0578-9166398D6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BC70E6-03DC-BD7D-D37D-795CF4EC0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E77C6-BB38-D98E-9DF2-8025F7B6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65AAB-4C22-20FF-286D-6DE9D1B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4A21C-3E5D-6E8C-0A86-3023136F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4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D59FC-8E4B-1597-004E-E3FDB78B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BB748-745C-6DC3-7E3B-CCDBFB05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6C4CA-5CEF-A5E9-1D7C-420BB254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CF9D3-7B4B-1898-3FB4-70191E37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4560A-624E-F2C8-D268-6466316C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0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03BFBB-5DD3-30C7-C8EC-C9041D68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E267D-F138-CF22-3279-F028ADE2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EA9F1-DFFF-F671-F3D6-173970BA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85EDA-1391-C325-8A16-C18FAA21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012B6-CBCF-A0C0-887E-44572543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4665F-912F-8F97-B458-45255A2D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1D1E2-451F-4AFD-1CB5-57231BF8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44643-6763-E32E-B486-1310DF58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806ED-3A3B-5E88-8A61-E498497A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CAB9E-1F24-B8E4-888D-D8DBBCE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8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6369-6AE9-7E19-465A-9CD4A738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4F4A3-41CF-4176-B0DB-95A3C53E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112BF-1178-34BA-8231-560318D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0FB03-812B-6832-D9DB-F7AD9D90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21D82-6BEE-0E33-D2F9-578AFEAE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7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21E9-0206-C11A-B327-F6DD0736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A0C77-5A7D-040D-11E2-E30A04443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BCAF8-C4D9-A0F6-95D8-E8237C08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405CD-AD46-B6D1-F4BE-C79864EC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3F9A2-7F11-C223-4146-13413244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EF462-D861-7E54-ABF0-EBE55C51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4AB21-2CF0-9A16-9C5E-FB7F3C97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B925A-46C3-071B-3CDF-36E9D43D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90405-4714-FEA3-4B38-3F3A3497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CCFDAB-0CE8-12C7-4B88-435CE6A21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4BEEFF-EBF3-E273-E19B-63932663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6C9DFD-F3A6-F37D-3CE4-7EF4F38A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8AF94C-18B2-0DBA-0BF6-5BD5FF3E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F048B-21FE-F1C0-C20C-95F52D1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49274-944B-118F-3FA8-42D8BDA5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B0FD49-DB29-F32D-A868-2186185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D5B83-991B-380E-DC4D-D55FC209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95A35-0765-2E35-551D-448C421B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1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577649-7A40-1453-1267-A07525E7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6C04D-5F3D-CB55-E023-C2A5BDE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E2AEE-81C3-B6B3-0745-75738D9B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9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7268-6033-E03F-8383-7EC046D9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C4C64-BE16-C9B9-9C50-D90FE0AD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423F5-8F9C-E6C3-F48A-AC0625A0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0CE73-B0F7-3E87-61DB-984F2039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EF272-A7B7-6D36-EC91-3F44E9AE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39A45-D85A-6CB4-F09F-92562BB8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8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E4CE2-B96A-87AB-B51B-A597D44C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E08E3-4C21-B314-C5D8-5EA936CD7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325B0-8A3F-652C-E215-BE6291D6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E5364-1285-CAE6-8866-357F69B4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FDFA4-9B69-0F78-77B0-68A32CC4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DBB16-C391-1EF3-3BB4-9F1C4EC7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C920B-FD60-0E1D-74D6-8D6D6BB6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F6CFA-C5E0-32AE-4915-03A2696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572BD-B0E0-0964-3F15-0B284287D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B3BD-06CC-40A9-B5E1-2F6ACA99B19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3363-A668-BB3C-4D3D-17C32987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090E9-16FD-8CF7-C692-E2D2127B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7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codecogs.com/eqnedit.php?latex=%7C%7C%5Cmathbf%20u%7C%7C%3D1%2C%20%7C%7C%5Cmathbf%20v%7C%7C%3D1%20%5CRightarrow%20%5Cmathbf%20u%20%5Ccdot%20%5Cmathbf%20v%20%3D%20%5Ccos%20%5Ctheta#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www.codecogs.com/eqnedit.php?latex=%7B%5Cmathbf%20u%20%5Ccdot%20%5Cmathbf%20v%20%5Cover%20%7C%7C%5Cmathbf%20u%7C%7C~%7C%7C%5Cmathbf%20v%7C%7C%20%7D%20%3D%20%5Ccos%20%5Ctheta#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eqnedit.php?latex=(u_1%20v_1%20%2B%20u_2%20v_2%20%2B%20%5Ccdots%20%2B%20u_n%20v_n%20)%5E2%20%5Cleq%20(u_1%5E2%20%2B%20u_2%5E2%20%2B%20%5Ccdots%20%2B%20u_n%5E2%20)%20(v_1%5E2%20%2B%20v_2%5E2%20%2B%20%5Ccdots%20%2B%20%20v_n%5E2)#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eqnedit.php?latex=%7B%7B%5Cmathbf%20u%20%5Ccdot%20%5Cmathbf%20v%7D%20%5Cover%20%7B%7C%7C%5Cmathbf%20u%7C%7C~%7C%7C%5Cmathbf%20v%7C%7C%7D%7D%20%3D%20%5Ccos%20%5Ctheta#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eqnedit.php?latex=l_%7B%5Cmathbf%20u%20%5Crightarrow%20%5Cmathbf%20v%7D%20%3D%20%7C%7C%5Cmathbf%20u%20%7C%7C%20%5Ccos%20%5Ctheta#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www.codecogs.com/eqnedit.php?latex=%5Cl_%7B%5Cmathbf%20u%20%5Crightarrow%20%5Cmathbf%20v%7D%20%3D%20%7B%5Cmathbf%20u%20%5Ccdot%20%5Cmathbf%20v%20%5Cover%20%7C%7C%5Cmathbf%20v%7C%7C%7D%20%3D%20%5Cmathbf%20u%20%5Ccdot%20%5Ctilde%7B%5Cmathbf%20v%7D#0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codecogs.com/eqnedit.php?latex=s%20%3D%20%5Cmathbf%20u%20%5Ccdot%20%5Cmathbf%20v%20%3D%20%5Cmathbf%20u%5E%7B%5Cmathrm%20T%7D%20%5Cmathbf%20v#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ogs.com/eqnedit.php?latex=%5Cmathbf%20A%20%3D%20%5Cmathbf%20u%20%5Cmathbf%20v%5E%7B%5Cmathrm%20T%7D#0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codecogs.com/eqnedit.php?latex=%5Cmathbf%20w%20%3D%20%5Cmathbf%20u%20%5Ctimes%20%5Cmathbf%20v#0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decogs.com/eqnedit.php?latex=%5Cmathbf%20u%20%5Ccdot%20%5Cmathbf%20v%20%3D%20%7C%7C%5Cmathbf%20u%7C%7C%20%7C%7C%5Cmathbf%20v%7C%7C%20%5Ccos%20%5Ctheta#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codecogs.com/eqnedit.php?latex=%5Cmathbf%20u%20%5Ccdot%20%5Cmathbf%20v%20%3D%20u_1%20v_1%20%2B%20u_2%20v_2%20%2B%20%5Ccdots%20%2B%20u_n%20v_n#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eqnedit.php?latex=%5Cmathbf%20u%20%5Ccdot%20%5Cmathbf%20v%20%3D%20%5Csum_%7Bi%3D1%7D%5En%20u_i%20v_i#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ogs.com/eqnedit.php?latex=%5Cmathbf%20u%20%3D%20%7B%5Cmathbf%20v%20%5Cover%20%20%5Csqrt%7B%5Cmathbf%20v%20%5Ccdot%20%5Cmathbf%20v%7D%7D#0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www.codecogs.com/eqnedit.php?latex=%5Cmathbf%20u%20%5Ccdot%20%5Cmathbf%20u%20%3D%20u_1%5E2%20%2B%20u_2%5E2%20%2B%20%5Ccdots%20%2B%20u_n%5E2#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ogs.com/eqnedit.php?latex=%7C%7C%5Cmathbf%20u%7C%7C%20%3D%201%20%5CRightarrow%20%5Cmathbf%20u%20%5Ccdot%20%5Cmathbf%20u%20%3D%201#0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codecogs.com/eqnedit.php?latex=%5Cmathbf%20u%20%5Ccdot%20%5Cmathbf%20u%20%3D%20%7C%7C%5Cmathbf%20u%7C%7C%5E2%20%5CLeftrightarrow%20%7C%7C%5Cmathbf%20u%7C%7C%20%3D%20%5Csqrt%7B%5Cmathbf%20u%20%5Ccdot%20%5Cmathbf%20u%7D#0" TargetMode="Externa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www.codecogs.com/eqnedit.php?latex=%5Cpi%20%2F%202#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ogs.com/eqnedit.php?latex=%5Cmathbf%20u%20%5Cperp%20%5Cmathbf%20v%20%5CRightarrow%20%5Cmathbf%20u%20%5Ccdot%20%5Cmathbf%20v%20%3D%200#0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ww.codecogs.com/eqnedit.php?latex=%5Cmathbf%20u%20%5Ccdot%20%5Cmathbf%20v%20%3D%20%7C%7C%5Cmathbf%20u%7C%7C~%7C%7C%5Cmathbf%20v%7C%7C%20%5Ccos%20%7B%5Cpi%20%5Cover%202%7D#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2CA6-63D2-2C4D-5120-D64398D5B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2054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수학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2E3D80-2D11-DB34-3531-837B50D52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동명대학교 게임공학과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강영민</a:t>
            </a:r>
          </a:p>
        </p:txBody>
      </p:sp>
    </p:spTree>
    <p:extLst>
      <p:ext uri="{BB962C8B-B14F-4D97-AF65-F5344CB8AC3E}">
        <p14:creationId xmlns:p14="http://schemas.microsoft.com/office/powerpoint/2010/main" val="47813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1820-888B-CD45-A079-4614AE06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 기하적 의미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81441-066A-3C14-8692-A82E5BD8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87" y="2118915"/>
            <a:ext cx="7807201" cy="443493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DCA14D1-F32E-AF66-71FA-E635185A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점곱은</a:t>
            </a:r>
            <a:r>
              <a:rPr lang="ko-KR" altLang="en-US" sz="1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한 벡터를 다른 벡터 방향에 수직으로 내린 그림자의 길이를 그림자를 받는 벡터의 크기로 곱한 것</a:t>
            </a: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19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273E-D23F-49A0-7927-7E6BB5E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직교하는 벡터들의 내적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21165-AA7E-7A36-0E64-F5826AA69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언제나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된다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89DB054-DD0D-E01A-5787-4A903370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48" y="2778195"/>
            <a:ext cx="8067985" cy="294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0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9D46F-4F2C-CFEE-C4CC-001D0797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내적으로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사잇각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05AFA-9720-EFD5-011E-EEA4C8D4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벡터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길이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단위벡터인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경우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벡터의 내적은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사잇각의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코사인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벡터의 길이가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아닌 경우는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정규화하면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벡터의 내적으로 두 벡터의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사잇각을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구하고 싶다면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벡터의 크기로 나눔</a:t>
            </a:r>
          </a:p>
        </p:txBody>
      </p:sp>
      <p:pic>
        <p:nvPicPr>
          <p:cNvPr id="11266" name="Picture 2">
            <a:hlinkClick r:id="rId2"/>
            <a:extLst>
              <a:ext uri="{FF2B5EF4-FFF2-40B4-BE49-F238E27FC236}">
                <a16:creationId xmlns:a16="http://schemas.microsoft.com/office/drawing/2014/main" id="{5845220F-6CCC-1531-D07D-49C3929C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75" y="2856631"/>
            <a:ext cx="5227159" cy="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hlinkClick r:id="rId4"/>
            <a:extLst>
              <a:ext uri="{FF2B5EF4-FFF2-40B4-BE49-F238E27FC236}">
                <a16:creationId xmlns:a16="http://schemas.microsoft.com/office/drawing/2014/main" id="{9CFF4CE3-AD66-9EAA-D06A-53E46EE8C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75" y="5094260"/>
            <a:ext cx="2432420" cy="7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52D00C9-AD5A-D39C-1A81-0CA3BA29C40D}"/>
              </a:ext>
            </a:extLst>
          </p:cNvPr>
          <p:cNvSpPr/>
          <p:nvPr/>
        </p:nvSpPr>
        <p:spPr>
          <a:xfrm>
            <a:off x="5685183" y="5231958"/>
            <a:ext cx="818984" cy="302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F24A-66B5-0528-DF79-9663A6954BE5}"/>
              </a:ext>
            </a:extLst>
          </p:cNvPr>
          <p:cNvSpPr txBox="1"/>
          <p:nvPr/>
        </p:nvSpPr>
        <p:spPr>
          <a:xfrm>
            <a:off x="6781688" y="516477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실용적인 쓸모가 있어 보임</a:t>
            </a:r>
          </a:p>
        </p:txBody>
      </p:sp>
    </p:spTree>
    <p:extLst>
      <p:ext uri="{BB962C8B-B14F-4D97-AF65-F5344CB8AC3E}">
        <p14:creationId xmlns:p14="http://schemas.microsoft.com/office/powerpoint/2010/main" val="398274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AF5F-80AF-F09D-4063-82779E4B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중요한 두 부등식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EA474-07B7-1A80-BED4-D75AB74C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삼각 부등식과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슈바르츠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부등식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다른 형태의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슈바르츠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부등식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B8B56E9-F2CF-6106-A8E8-38ED7DAB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42" y="2509132"/>
            <a:ext cx="5884783" cy="19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hlinkClick r:id="rId3"/>
            <a:extLst>
              <a:ext uri="{FF2B5EF4-FFF2-40B4-BE49-F238E27FC236}">
                <a16:creationId xmlns:a16="http://schemas.microsoft.com/office/drawing/2014/main" id="{63564E8B-E37F-418B-C245-044EA6F0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19" y="5579165"/>
            <a:ext cx="9256665" cy="3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AC9B7F-5F53-4082-1D9D-6BB0561345FA}"/>
              </a:ext>
            </a:extLst>
          </p:cNvPr>
          <p:cNvSpPr txBox="1"/>
          <p:nvPr/>
        </p:nvSpPr>
        <p:spPr>
          <a:xfrm>
            <a:off x="3407368" y="599229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A5BBE-6295-78C1-9DB1-19B7197EEFAF}"/>
              </a:ext>
            </a:extLst>
          </p:cNvPr>
          <p:cNvSpPr txBox="1"/>
          <p:nvPr/>
        </p:nvSpPr>
        <p:spPr>
          <a:xfrm>
            <a:off x="6859559" y="599229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노름 제곱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615DB-1826-E1C7-1D6E-E85787798BAC}"/>
              </a:ext>
            </a:extLst>
          </p:cNvPr>
          <p:cNvSpPr txBox="1"/>
          <p:nvPr/>
        </p:nvSpPr>
        <p:spPr>
          <a:xfrm>
            <a:off x="9357593" y="599229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노름 제곱</a:t>
            </a:r>
          </a:p>
        </p:txBody>
      </p:sp>
    </p:spTree>
    <p:extLst>
      <p:ext uri="{BB962C8B-B14F-4D97-AF65-F5344CB8AC3E}">
        <p14:creationId xmlns:p14="http://schemas.microsoft.com/office/powerpoint/2010/main" val="5455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D10BE-466D-9D68-E2C3-369D64A5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23EDC-9E41-0A22-CCAE-B4AEBE5E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 성질을 통해 알 수 있는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E5C90-9560-78E5-87B8-C62F34E7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86" y="2485795"/>
            <a:ext cx="8592886" cy="38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0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D10BE-466D-9D68-E2C3-369D64A5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23EDC-9E41-0A22-CCAE-B4AEBE5E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 성질 활용한 두 벡터의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사잇각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D81F4-4E6A-46BE-BA81-9B565EC1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98" y="2506474"/>
            <a:ext cx="8166520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4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D10BE-466D-9D68-E2C3-369D64A5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23EDC-9E41-0A22-CCAE-B4AEBE5E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 성질 활용한 두 벡터의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사잇각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구하기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B9FE6EE-5C14-63D8-ECB0-A970C4D68D9F}"/>
              </a:ext>
            </a:extLst>
          </p:cNvPr>
          <p:cNvSpPr/>
          <p:nvPr/>
        </p:nvSpPr>
        <p:spPr>
          <a:xfrm rot="1542010">
            <a:off x="2433099" y="2941983"/>
            <a:ext cx="2782956" cy="2329732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846CD-DCE6-872C-1DF0-BDD064B44E03}"/>
              </a:ext>
            </a:extLst>
          </p:cNvPr>
          <p:cNvSpPr txBox="1"/>
          <p:nvPr/>
        </p:nvSpPr>
        <p:spPr>
          <a:xfrm>
            <a:off x="1399429" y="467536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(-1, 2)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B4552-2C13-1D61-1E50-9928C5E84D7C}"/>
              </a:ext>
            </a:extLst>
          </p:cNvPr>
          <p:cNvSpPr txBox="1"/>
          <p:nvPr/>
        </p:nvSpPr>
        <p:spPr>
          <a:xfrm>
            <a:off x="4533569" y="571018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(5, -1)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C6A91-1B56-F135-860B-6BBBF56DFF40}"/>
              </a:ext>
            </a:extLst>
          </p:cNvPr>
          <p:cNvSpPr txBox="1"/>
          <p:nvPr/>
        </p:nvSpPr>
        <p:spPr>
          <a:xfrm>
            <a:off x="4256172" y="273772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(4, 5)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D56C13F8-86B6-7D79-465B-831D7B50E4ED}"/>
              </a:ext>
            </a:extLst>
          </p:cNvPr>
          <p:cNvSpPr/>
          <p:nvPr/>
        </p:nvSpPr>
        <p:spPr>
          <a:xfrm rot="1760701">
            <a:off x="2031810" y="4265825"/>
            <a:ext cx="598094" cy="710408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429BC-88B4-B485-7E6C-1B2C6F21B945}"/>
              </a:ext>
            </a:extLst>
          </p:cNvPr>
          <p:cNvSpPr txBox="1"/>
          <p:nvPr/>
        </p:nvSpPr>
        <p:spPr>
          <a:xfrm>
            <a:off x="2765606" y="4277803"/>
            <a:ext cx="29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8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8664D5F-1D25-9DB2-ACE1-58A781424372}"/>
              </a:ext>
            </a:extLst>
          </p:cNvPr>
          <p:cNvSpPr/>
          <p:nvPr/>
        </p:nvSpPr>
        <p:spPr>
          <a:xfrm rot="1542010">
            <a:off x="7693785" y="3112937"/>
            <a:ext cx="2782956" cy="2329732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D3E70BE4-19BC-F1FC-4696-55A11EF72357}"/>
              </a:ext>
            </a:extLst>
          </p:cNvPr>
          <p:cNvSpPr/>
          <p:nvPr/>
        </p:nvSpPr>
        <p:spPr>
          <a:xfrm rot="1760701">
            <a:off x="7292496" y="4436779"/>
            <a:ext cx="598094" cy="710408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2ADC9-EF72-A5A2-D1D4-153FB821021F}"/>
              </a:ext>
            </a:extLst>
          </p:cNvPr>
          <p:cNvSpPr txBox="1"/>
          <p:nvPr/>
        </p:nvSpPr>
        <p:spPr>
          <a:xfrm>
            <a:off x="8026292" y="4448757"/>
            <a:ext cx="29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8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10B8C7-70C2-15F8-3945-73377C56502A}"/>
              </a:ext>
            </a:extLst>
          </p:cNvPr>
          <p:cNvCxnSpPr>
            <a:cxnSpLocks/>
            <a:stCxn id="11" idx="2"/>
            <a:endCxn id="11" idx="0"/>
          </p:cNvCxnSpPr>
          <p:nvPr/>
        </p:nvCxnSpPr>
        <p:spPr>
          <a:xfrm flipV="1">
            <a:off x="7326278" y="3228170"/>
            <a:ext cx="2264143" cy="1495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B1940F-CEF5-0C43-8FC7-AD6C60392D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26278" y="4724005"/>
            <a:ext cx="2557193" cy="12205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4634CF-82B8-AE46-1F49-288DAAB29CAE}"/>
              </a:ext>
            </a:extLst>
          </p:cNvPr>
          <p:cNvSpPr txBox="1"/>
          <p:nvPr/>
        </p:nvSpPr>
        <p:spPr>
          <a:xfrm>
            <a:off x="7743803" y="34684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(5,3)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63689-93E3-9828-9CD7-406AF2DC6F6A}"/>
              </a:ext>
            </a:extLst>
          </p:cNvPr>
          <p:cNvSpPr txBox="1"/>
          <p:nvPr/>
        </p:nvSpPr>
        <p:spPr>
          <a:xfrm>
            <a:off x="8122164" y="548888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(6,-3)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31275E-B131-429A-25DF-720F33182FCB}"/>
              </a:ext>
            </a:extLst>
          </p:cNvPr>
          <p:cNvSpPr/>
          <p:nvPr/>
        </p:nvSpPr>
        <p:spPr>
          <a:xfrm>
            <a:off x="5672024" y="4483483"/>
            <a:ext cx="869498" cy="367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D10BE-466D-9D68-E2C3-369D64A5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23EDC-9E41-0A22-CCAE-B4AEBE5E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벡터의 유사도 판정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코사인 유사도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cosine similarity</a:t>
            </a: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벡터의 일치도를 두 벡터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사잇각의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코사인 값으로 정한다면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D60A9B5-7EC4-1CC2-95A8-D9813284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65" y="3017305"/>
            <a:ext cx="7296709" cy="34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hlinkClick r:id="rId3"/>
            <a:extLst>
              <a:ext uri="{FF2B5EF4-FFF2-40B4-BE49-F238E27FC236}">
                <a16:creationId xmlns:a16="http://schemas.microsoft.com/office/drawing/2014/main" id="{1DC77524-AF24-714A-8B8E-313C9FC3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508" y="4301422"/>
            <a:ext cx="2204292" cy="65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4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3260C-25E3-B95C-3D6E-B6CD91AB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벡터의 유사도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7A81A-000E-3E2A-18F2-E9C60366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임의의 벡터에서 지정한 벡터와 가장 유사한 벡터 찾기</a:t>
            </a:r>
          </a:p>
        </p:txBody>
      </p:sp>
    </p:spTree>
    <p:extLst>
      <p:ext uri="{BB962C8B-B14F-4D97-AF65-F5344CB8AC3E}">
        <p14:creationId xmlns:p14="http://schemas.microsoft.com/office/powerpoint/2010/main" val="204097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47D7C-E423-D775-0653-4BB23C76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 기하적 의미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6A824-A99F-10FD-D81B-747D6C27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내적은 투영과 밀접한 관계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6911CE0-F1E3-0503-1F34-DD6C1492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79" y="2443238"/>
            <a:ext cx="5397900" cy="37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hlinkClick r:id="rId3"/>
            <a:extLst>
              <a:ext uri="{FF2B5EF4-FFF2-40B4-BE49-F238E27FC236}">
                <a16:creationId xmlns:a16="http://schemas.microsoft.com/office/drawing/2014/main" id="{5C98ED91-E1F6-7C21-368D-126EC79F1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109" y="3500686"/>
            <a:ext cx="2796934" cy="4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436BD42-E976-F78E-F0C3-573D6E5D76DD}"/>
              </a:ext>
            </a:extLst>
          </p:cNvPr>
          <p:cNvSpPr/>
          <p:nvPr/>
        </p:nvSpPr>
        <p:spPr>
          <a:xfrm>
            <a:off x="7679919" y="3570135"/>
            <a:ext cx="763325" cy="19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9E21935-8377-8696-F007-23A08BB8362B}"/>
              </a:ext>
            </a:extLst>
          </p:cNvPr>
          <p:cNvSpPr/>
          <p:nvPr/>
        </p:nvSpPr>
        <p:spPr>
          <a:xfrm>
            <a:off x="8402446" y="4754278"/>
            <a:ext cx="763325" cy="19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2" name="Picture 6">
            <a:hlinkClick r:id="rId5"/>
            <a:extLst>
              <a:ext uri="{FF2B5EF4-FFF2-40B4-BE49-F238E27FC236}">
                <a16:creationId xmlns:a16="http://schemas.microsoft.com/office/drawing/2014/main" id="{2F2E8B4F-05C4-0DF9-66EB-5C7498B6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51" y="4587902"/>
            <a:ext cx="2461097" cy="5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87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77C8-7AF6-6C9F-B697-49FA0DA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벡터의 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4C4A6-46FD-4459-7D10-24B7DB19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84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종류의 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아직 이해하기 힘든 부분은 그냥 넘어 가자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스칼라 곱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scalar product</a:t>
            </a: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inner product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점곱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dot product</a:t>
            </a:r>
          </a:p>
          <a:p>
            <a:pPr lvl="2"/>
            <a:endParaRPr lang="en-US" altLang="ko-KR" baseline="30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vector product</a:t>
            </a:r>
          </a:p>
          <a:p>
            <a:pPr lvl="2"/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가위곱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cross product,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외적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outer product 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수업에서는 외적이라 부르지 않음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lvl="2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텐서곱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 product</a:t>
            </a: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외적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outer product 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외적이라는 이름은 서로 다른 곱에 중복되어 사용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수업에서 외적은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텐서곱만을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의미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A0C021-6AA3-41E8-9E22-E19678661709}"/>
              </a:ext>
            </a:extLst>
          </p:cNvPr>
          <p:cNvGrpSpPr/>
          <p:nvPr/>
        </p:nvGrpSpPr>
        <p:grpSpPr>
          <a:xfrm>
            <a:off x="5333171" y="2771898"/>
            <a:ext cx="3331597" cy="540688"/>
            <a:chOff x="5333171" y="2771898"/>
            <a:chExt cx="3331597" cy="54068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F8E5E33-462D-5FA2-2BA4-3B760A93E49F}"/>
                </a:ext>
              </a:extLst>
            </p:cNvPr>
            <p:cNvSpPr/>
            <p:nvPr/>
          </p:nvSpPr>
          <p:spPr>
            <a:xfrm>
              <a:off x="5333171" y="2771898"/>
              <a:ext cx="3331597" cy="54068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hlinkClick r:id="rId2"/>
              <a:extLst>
                <a:ext uri="{FF2B5EF4-FFF2-40B4-BE49-F238E27FC236}">
                  <a16:creationId xmlns:a16="http://schemas.microsoft.com/office/drawing/2014/main" id="{1C066DD3-737D-6BE1-90FC-0F0E134D1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6139" y="2843173"/>
              <a:ext cx="2546900" cy="305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B8B20C-7368-5E09-5633-158B70B41338}"/>
              </a:ext>
            </a:extLst>
          </p:cNvPr>
          <p:cNvGrpSpPr/>
          <p:nvPr/>
        </p:nvGrpSpPr>
        <p:grpSpPr>
          <a:xfrm>
            <a:off x="5378725" y="4248301"/>
            <a:ext cx="3331597" cy="540688"/>
            <a:chOff x="5378725" y="4248301"/>
            <a:chExt cx="3331597" cy="54068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8B576C-C64A-D05E-87EA-53B79D25A8CF}"/>
                </a:ext>
              </a:extLst>
            </p:cNvPr>
            <p:cNvSpPr/>
            <p:nvPr/>
          </p:nvSpPr>
          <p:spPr>
            <a:xfrm>
              <a:off x="5378725" y="4248301"/>
              <a:ext cx="3331597" cy="54068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>
              <a:hlinkClick r:id="rId4"/>
              <a:extLst>
                <a:ext uri="{FF2B5EF4-FFF2-40B4-BE49-F238E27FC236}">
                  <a16:creationId xmlns:a16="http://schemas.microsoft.com/office/drawing/2014/main" id="{88409907-6EDC-3A34-5ECF-213DAF3D6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6139" y="4395116"/>
              <a:ext cx="1695451" cy="174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57CA77-9CD2-CF9A-B328-6D8A69BAA837}"/>
              </a:ext>
            </a:extLst>
          </p:cNvPr>
          <p:cNvGrpSpPr/>
          <p:nvPr/>
        </p:nvGrpSpPr>
        <p:grpSpPr>
          <a:xfrm>
            <a:off x="5424279" y="5857147"/>
            <a:ext cx="3331597" cy="540688"/>
            <a:chOff x="5424279" y="5857147"/>
            <a:chExt cx="3331597" cy="54068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976B5-3BA6-FA6A-FCA1-0E2D3785C3FD}"/>
                </a:ext>
              </a:extLst>
            </p:cNvPr>
            <p:cNvSpPr/>
            <p:nvPr/>
          </p:nvSpPr>
          <p:spPr>
            <a:xfrm>
              <a:off x="5424279" y="5857147"/>
              <a:ext cx="3331597" cy="54068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>
              <a:hlinkClick r:id="rId6"/>
              <a:extLst>
                <a:ext uri="{FF2B5EF4-FFF2-40B4-BE49-F238E27FC236}">
                  <a16:creationId xmlns:a16="http://schemas.microsoft.com/office/drawing/2014/main" id="{F155F2AB-C01B-A259-E01E-DAE8F10B0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6139" y="5949023"/>
              <a:ext cx="1695451" cy="356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0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0FCB0-2905-AFD6-5CD5-588F355D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투영벡터의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8A9E9-171F-457F-4218-7B1E4C44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주어질 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벡터가 서로에게 수직으로 떨어뜨리는 그림자 벡터를 구하자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FCFB5CF-3604-F9C4-FBDD-AB1D6554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99" y="3153562"/>
            <a:ext cx="3188225" cy="30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0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51AC2-1A48-C208-DDC9-78F213EC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벡터의 스칼라 곱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 혹은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점곱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76D37-9A19-AD9F-3E69-89AE97A0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스칼라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벡터의 크기에 비례하고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사잇각의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코사인에 비례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계산법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D6E20C4A-4D42-35DD-76F3-66BC35BB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10" y="3349612"/>
            <a:ext cx="3731387" cy="42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4"/>
            <a:extLst>
              <a:ext uri="{FF2B5EF4-FFF2-40B4-BE49-F238E27FC236}">
                <a16:creationId xmlns:a16="http://schemas.microsoft.com/office/drawing/2014/main" id="{5CF58732-1D7E-EFEA-42D6-CA26714FB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10" y="5161434"/>
            <a:ext cx="5145976" cy="27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76BA267-23F0-7417-4876-352D4213636A}"/>
              </a:ext>
            </a:extLst>
          </p:cNvPr>
          <p:cNvSpPr/>
          <p:nvPr/>
        </p:nvSpPr>
        <p:spPr>
          <a:xfrm>
            <a:off x="7259541" y="3423818"/>
            <a:ext cx="787179" cy="2788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2B7B1-0D8E-E693-E9A1-A487CCFE92B6}"/>
              </a:ext>
            </a:extLst>
          </p:cNvPr>
          <p:cNvSpPr txBox="1"/>
          <p:nvPr/>
        </p:nvSpPr>
        <p:spPr>
          <a:xfrm>
            <a:off x="8319207" y="34238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기하적 의미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C32A7-7130-6E7F-9AE4-CC20682BA02F}"/>
              </a:ext>
            </a:extLst>
          </p:cNvPr>
          <p:cNvSpPr txBox="1"/>
          <p:nvPr/>
        </p:nvSpPr>
        <p:spPr>
          <a:xfrm>
            <a:off x="9107032" y="5070948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의미를 파악하기는 어려움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5304467-EE68-B8A4-064D-138F437F5CED}"/>
              </a:ext>
            </a:extLst>
          </p:cNvPr>
          <p:cNvSpPr/>
          <p:nvPr/>
        </p:nvSpPr>
        <p:spPr>
          <a:xfrm>
            <a:off x="8180697" y="5128401"/>
            <a:ext cx="787179" cy="2788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5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D9C71-0DEF-FF42-F3B6-F3CF6727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혹은 스칼라 곱에 대하여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D8A6B-4D8C-D008-3D7D-B9AD3161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4" y="1786103"/>
            <a:ext cx="9757972" cy="422526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3764040-B445-6DDD-FF34-09B2C2025EC9}"/>
              </a:ext>
            </a:extLst>
          </p:cNvPr>
          <p:cNvSpPr/>
          <p:nvPr/>
        </p:nvSpPr>
        <p:spPr>
          <a:xfrm>
            <a:off x="5411060" y="4259761"/>
            <a:ext cx="787179" cy="2788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3AFE7-CA34-3BA4-1EA3-0552A13B16E6}"/>
              </a:ext>
            </a:extLst>
          </p:cNvPr>
          <p:cNvSpPr txBox="1"/>
          <p:nvPr/>
        </p:nvSpPr>
        <p:spPr>
          <a:xfrm>
            <a:off x="6283674" y="42145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기하적 의미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3B67A-6A11-51C5-A408-8A0A43F04CA4}"/>
              </a:ext>
            </a:extLst>
          </p:cNvPr>
          <p:cNvSpPr txBox="1"/>
          <p:nvPr/>
        </p:nvSpPr>
        <p:spPr>
          <a:xfrm>
            <a:off x="9226302" y="5317948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의미를 파악하기는 어려움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2DABE1A-E51D-4AF9-EC70-0682E1ADB6F6}"/>
              </a:ext>
            </a:extLst>
          </p:cNvPr>
          <p:cNvSpPr/>
          <p:nvPr/>
        </p:nvSpPr>
        <p:spPr>
          <a:xfrm>
            <a:off x="8298306" y="5363191"/>
            <a:ext cx="787179" cy="2788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2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1820-888B-CD45-A079-4614AE06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내적의 기하적 의미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81441-066A-3C14-8692-A82E5BD8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87" y="2118915"/>
            <a:ext cx="7807201" cy="443493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DCA14D1-F32E-AF66-71FA-E635185A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점곱은</a:t>
            </a:r>
            <a:r>
              <a:rPr lang="ko-KR" altLang="en-US" sz="1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한 벡터를 다른 벡터 방향에 수직으로 내린 그림자의 길이를 그림자를 받는 벡터의 크기로 곱한 것</a:t>
            </a: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36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49711-53FC-7D52-0240-033CB443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점곱은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불변량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invariant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96DDE-B404-184C-9948-CF3B13DA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변경된 좌표계에서의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점곱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비교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64F6CA-36C4-DCAF-7D03-269042B4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89" y="2185739"/>
            <a:ext cx="7172822" cy="39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hlinkClick r:id="rId3"/>
            <a:extLst>
              <a:ext uri="{FF2B5EF4-FFF2-40B4-BE49-F238E27FC236}">
                <a16:creationId xmlns:a16="http://schemas.microsoft.com/office/drawing/2014/main" id="{6D0D45B2-CF30-945F-4CDB-53E3932B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95" y="1712270"/>
            <a:ext cx="1608026" cy="67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4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E72A8-7BC9-468C-9806-468EA1EE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점곱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계산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coding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415EED-E128-C79F-81A1-0B3FEBA03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74961"/>
              </p:ext>
            </p:extLst>
          </p:nvPr>
        </p:nvGraphicFramePr>
        <p:xfrm>
          <a:off x="981433" y="1808832"/>
          <a:ext cx="6778265" cy="675640"/>
        </p:xfrm>
        <a:graphic>
          <a:graphicData uri="http://schemas.openxmlformats.org/drawingml/2006/table">
            <a:tbl>
              <a:tblPr/>
              <a:tblGrid>
                <a:gridCol w="426875">
                  <a:extLst>
                    <a:ext uri="{9D8B030D-6E8A-4147-A177-3AD203B41FA5}">
                      <a16:colId xmlns:a16="http://schemas.microsoft.com/office/drawing/2014/main" val="1535377519"/>
                    </a:ext>
                  </a:extLst>
                </a:gridCol>
                <a:gridCol w="6351390">
                  <a:extLst>
                    <a:ext uri="{9D8B030D-6E8A-4147-A177-3AD203B41FA5}">
                      <a16:colId xmlns:a16="http://schemas.microsoft.com/office/drawing/2014/main" val="8739922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i="0" u="none" strike="noStrike">
                        <a:solidFill>
                          <a:srgbClr val="6AA8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780" marB="177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np</a:t>
                      </a:r>
                      <a:b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u = 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np.array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05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7.5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5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-1.2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v = 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np.array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05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3.0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5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3.7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endParaRPr lang="en-US" sz="2400" dirty="0">
                        <a:effectLst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434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2E0DFC-0FC2-9F65-D37A-B50D035C2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64622"/>
              </p:ext>
            </p:extLst>
          </p:nvPr>
        </p:nvGraphicFramePr>
        <p:xfrm>
          <a:off x="981437" y="3050540"/>
          <a:ext cx="6778266" cy="871220"/>
        </p:xfrm>
        <a:graphic>
          <a:graphicData uri="http://schemas.openxmlformats.org/drawingml/2006/table">
            <a:tbl>
              <a:tblPr/>
              <a:tblGrid>
                <a:gridCol w="426876">
                  <a:extLst>
                    <a:ext uri="{9D8B030D-6E8A-4147-A177-3AD203B41FA5}">
                      <a16:colId xmlns:a16="http://schemas.microsoft.com/office/drawing/2014/main" val="1849470391"/>
                    </a:ext>
                  </a:extLst>
                </a:gridCol>
                <a:gridCol w="6351390">
                  <a:extLst>
                    <a:ext uri="{9D8B030D-6E8A-4147-A177-3AD203B41FA5}">
                      <a16:colId xmlns:a16="http://schemas.microsoft.com/office/drawing/2014/main" val="3106323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i="0" u="none" strike="noStrike" dirty="0">
                        <a:solidFill>
                          <a:srgbClr val="6AA8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780" marB="177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dot_product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05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b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05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range(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(u)):      </a:t>
                      </a:r>
                      <a:r>
                        <a:rPr 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벡터 </a:t>
                      </a:r>
                      <a:r>
                        <a:rPr 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ko-KR" alt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의 원소 개수만큼 반복</a:t>
                      </a:r>
                      <a:br>
                        <a:rPr lang="ko-KR" alt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dot_product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+= u[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]*v[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각 원소를 대응하는 벡터 </a:t>
                      </a:r>
                      <a:r>
                        <a:rPr 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v</a:t>
                      </a:r>
                      <a:r>
                        <a:rPr lang="ko-KR" alt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의 원소와 곱해 누적</a:t>
                      </a:r>
                      <a:br>
                        <a:rPr lang="ko-KR" alt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dot_product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>
                        <a:effectLst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5537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780" marB="17780">
                    <a:lnL>
                      <a:noFill/>
                    </a:lnL>
                    <a:lnR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18.06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64770" marR="64770" marT="17780" marB="17780" anchor="ctr">
                    <a:lnL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9412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36FE67F-6F52-B1A1-C689-B4C4598A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79650"/>
              </p:ext>
            </p:extLst>
          </p:nvPr>
        </p:nvGraphicFramePr>
        <p:xfrm>
          <a:off x="981431" y="4210770"/>
          <a:ext cx="6778267" cy="711200"/>
        </p:xfrm>
        <a:graphic>
          <a:graphicData uri="http://schemas.openxmlformats.org/drawingml/2006/table">
            <a:tbl>
              <a:tblPr/>
              <a:tblGrid>
                <a:gridCol w="426876">
                  <a:extLst>
                    <a:ext uri="{9D8B030D-6E8A-4147-A177-3AD203B41FA5}">
                      <a16:colId xmlns:a16="http://schemas.microsoft.com/office/drawing/2014/main" val="2784098976"/>
                    </a:ext>
                  </a:extLst>
                </a:gridCol>
                <a:gridCol w="6351391">
                  <a:extLst>
                    <a:ext uri="{9D8B030D-6E8A-4147-A177-3AD203B41FA5}">
                      <a16:colId xmlns:a16="http://schemas.microsoft.com/office/drawing/2014/main" val="411840781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i="0" u="none" strike="noStrike" dirty="0">
                        <a:solidFill>
                          <a:srgbClr val="6AA8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780" marB="177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print(u*v)            </a:t>
                      </a:r>
                      <a:r>
                        <a:rPr lang="en-US" altLang="ko-KR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두 벡터의 </a:t>
                      </a:r>
                      <a:r>
                        <a:rPr lang="ko-KR" altLang="en-US" sz="105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아다마르</a:t>
                      </a:r>
                      <a:r>
                        <a:rPr lang="ko-KR" alt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 곱</a:t>
                      </a:r>
                      <a:br>
                        <a:rPr lang="ko-KR" alt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print((u*v).sum())    </a:t>
                      </a:r>
                      <a:r>
                        <a:rPr lang="en-US" altLang="ko-KR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105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아다마르</a:t>
                      </a:r>
                      <a:r>
                        <a:rPr lang="ko-KR" altLang="en-US" sz="105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 곱으로 얻은 벡터 원소의 합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955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780" marB="17780">
                    <a:lnL>
                      <a:noFill/>
                    </a:lnL>
                    <a:lnR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[22.5  -4.44]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18.06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64770" marR="64770" marT="17780" marB="17780" anchor="ctr">
                    <a:lnL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764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A42FBB-D92D-C434-BF17-416AA66D1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54729"/>
              </p:ext>
            </p:extLst>
          </p:nvPr>
        </p:nvGraphicFramePr>
        <p:xfrm>
          <a:off x="981431" y="5314104"/>
          <a:ext cx="6778267" cy="551180"/>
        </p:xfrm>
        <a:graphic>
          <a:graphicData uri="http://schemas.openxmlformats.org/drawingml/2006/table">
            <a:tbl>
              <a:tblPr/>
              <a:tblGrid>
                <a:gridCol w="426876">
                  <a:extLst>
                    <a:ext uri="{9D8B030D-6E8A-4147-A177-3AD203B41FA5}">
                      <a16:colId xmlns:a16="http://schemas.microsoft.com/office/drawing/2014/main" val="1653381057"/>
                    </a:ext>
                  </a:extLst>
                </a:gridCol>
                <a:gridCol w="6351391">
                  <a:extLst>
                    <a:ext uri="{9D8B030D-6E8A-4147-A177-3AD203B41FA5}">
                      <a16:colId xmlns:a16="http://schemas.microsoft.com/office/drawing/2014/main" val="340408755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i="0" u="none" strike="noStrike">
                        <a:solidFill>
                          <a:srgbClr val="6AA8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780" marB="177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dot_product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= u.dot(v)</a:t>
                      </a:r>
                      <a:b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05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dot_product</a:t>
                      </a:r>
                      <a:r>
                        <a:rPr lang="en-US" sz="105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>
                        <a:effectLst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2375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780" marB="17780">
                    <a:lnL>
                      <a:noFill/>
                    </a:lnL>
                    <a:lnR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18.06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64770" marR="64770" marT="17780" marB="17780" anchor="ctr">
                    <a:lnL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C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33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DDC844-0C5D-FB0F-8F5C-3F40A37AE877}"/>
              </a:ext>
            </a:extLst>
          </p:cNvPr>
          <p:cNvSpPr txBox="1"/>
          <p:nvPr/>
        </p:nvSpPr>
        <p:spPr>
          <a:xfrm>
            <a:off x="7759698" y="194564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벡터의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준비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DBDF4-C3DA-E06D-AE17-EBD841CADE22}"/>
              </a:ext>
            </a:extLst>
          </p:cNvPr>
          <p:cNvSpPr txBox="1"/>
          <p:nvPr/>
        </p:nvSpPr>
        <p:spPr>
          <a:xfrm>
            <a:off x="7815357" y="330148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직접 구현해 보기 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가장 느림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1AB08-4B82-F6A6-E3E1-685C958F0E93}"/>
              </a:ext>
            </a:extLst>
          </p:cNvPr>
          <p:cNvSpPr txBox="1"/>
          <p:nvPr/>
        </p:nvSpPr>
        <p:spPr>
          <a:xfrm>
            <a:off x="7815357" y="4381704"/>
            <a:ext cx="343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아다마르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곱을 계산한 뒤 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reduction</a:t>
            </a:r>
            <a:endParaRPr lang="ko-KR" altLang="en-US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30475-7014-2488-45B3-55C1FEE9964D}"/>
              </a:ext>
            </a:extLst>
          </p:cNvPr>
          <p:cNvSpPr txBox="1"/>
          <p:nvPr/>
        </p:nvSpPr>
        <p:spPr>
          <a:xfrm>
            <a:off x="7815357" y="5405028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넘파이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배열의 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dot 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메소드 사용하기</a:t>
            </a:r>
          </a:p>
        </p:txBody>
      </p:sp>
    </p:spTree>
    <p:extLst>
      <p:ext uri="{BB962C8B-B14F-4D97-AF65-F5344CB8AC3E}">
        <p14:creationId xmlns:p14="http://schemas.microsoft.com/office/powerpoint/2010/main" val="137524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D6B95-0EE2-F3BD-FD37-CEE23352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 내적의 기본 성질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7F62F-A221-4716-934D-4C2D7032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내적과 벡터 길이의 관계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같은 벡터를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내적하면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이것은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 노름을 제곱한 것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 크기의 제곱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벡터가 단위벡터라면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벡터의 정규화를 내적으로 표현하면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v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정규화해서 단위 벡터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얻기</a:t>
            </a:r>
          </a:p>
        </p:txBody>
      </p:sp>
      <p:pic>
        <p:nvPicPr>
          <p:cNvPr id="7170" name="Picture 2">
            <a:hlinkClick r:id="rId2"/>
            <a:extLst>
              <a:ext uri="{FF2B5EF4-FFF2-40B4-BE49-F238E27FC236}">
                <a16:creationId xmlns:a16="http://schemas.microsoft.com/office/drawing/2014/main" id="{D7054A07-9B0A-B0AC-EC06-703EDC82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39" y="2294684"/>
            <a:ext cx="3388658" cy="33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hlinkClick r:id="rId4"/>
            <a:extLst>
              <a:ext uri="{FF2B5EF4-FFF2-40B4-BE49-F238E27FC236}">
                <a16:creationId xmlns:a16="http://schemas.microsoft.com/office/drawing/2014/main" id="{66224DB7-ABF0-A339-D622-507EC256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39" y="3096371"/>
            <a:ext cx="3970759" cy="33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hlinkClick r:id="rId6"/>
            <a:extLst>
              <a:ext uri="{FF2B5EF4-FFF2-40B4-BE49-F238E27FC236}">
                <a16:creationId xmlns:a16="http://schemas.microsoft.com/office/drawing/2014/main" id="{8FFA4E6F-DFFA-35D6-CB21-D79FECAC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39" y="4120888"/>
            <a:ext cx="2860609" cy="33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hlinkClick r:id="rId8"/>
            <a:extLst>
              <a:ext uri="{FF2B5EF4-FFF2-40B4-BE49-F238E27FC236}">
                <a16:creationId xmlns:a16="http://schemas.microsoft.com/office/drawing/2014/main" id="{9A86067F-5815-B17B-0E5D-9F2C92AB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62" y="5409252"/>
            <a:ext cx="1549386" cy="6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13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9B5A2-FC6B-B1F3-6D7B-832C8AA4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벡터가 이루는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사잇각과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내적의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FAAAC-9C6D-BCA3-DF8C-F0293DFD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서로 수직하는 벡터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내적은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pPr lvl="1"/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사잇각이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즉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직교하는 두 벡터의 내적은 언제나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기하를 이용한 간단한 이해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직교하는 두 벡터는 서로 그림자를 드리우지 않는다</a:t>
            </a:r>
          </a:p>
        </p:txBody>
      </p:sp>
      <p:pic>
        <p:nvPicPr>
          <p:cNvPr id="8194" name="Picture 2">
            <a:hlinkClick r:id="rId2"/>
            <a:extLst>
              <a:ext uri="{FF2B5EF4-FFF2-40B4-BE49-F238E27FC236}">
                <a16:creationId xmlns:a16="http://schemas.microsoft.com/office/drawing/2014/main" id="{C209C580-8F4A-B575-CA99-A70983E30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06" y="2300294"/>
            <a:ext cx="500228" cy="3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hlinkClick r:id="rId4"/>
            <a:extLst>
              <a:ext uri="{FF2B5EF4-FFF2-40B4-BE49-F238E27FC236}">
                <a16:creationId xmlns:a16="http://schemas.microsoft.com/office/drawing/2014/main" id="{8B690C8C-AA78-B0A2-A7DE-EB3E3680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83" y="2792537"/>
            <a:ext cx="2752642" cy="53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hlinkClick r:id="rId6"/>
            <a:extLst>
              <a:ext uri="{FF2B5EF4-FFF2-40B4-BE49-F238E27FC236}">
                <a16:creationId xmlns:a16="http://schemas.microsoft.com/office/drawing/2014/main" id="{D90ED1A9-DA51-8848-16DF-ACAAB240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83" y="4650233"/>
            <a:ext cx="2576489" cy="19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360CB6-48A0-AF69-1922-CEFC9EAA3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196" y="2147437"/>
            <a:ext cx="5000538" cy="28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3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576</Words>
  <Application>Microsoft Office PowerPoint</Application>
  <PresentationFormat>와이드스크린</PresentationFormat>
  <Paragraphs>115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KoPub돋움체 Bold</vt:lpstr>
      <vt:lpstr>맑은 고딕</vt:lpstr>
      <vt:lpstr>Arial</vt:lpstr>
      <vt:lpstr>Consolas</vt:lpstr>
      <vt:lpstr>Office 테마</vt:lpstr>
      <vt:lpstr>게임 수학 – 강의 3</vt:lpstr>
      <vt:lpstr>벡터의 곱</vt:lpstr>
      <vt:lpstr>두 벡터의 스칼라 곱 – 내적 혹은 점곱</vt:lpstr>
      <vt:lpstr>내적, 혹은 스칼라 곱에 대하여</vt:lpstr>
      <vt:lpstr>내적의 기하적 의미</vt:lpstr>
      <vt:lpstr>점곱은 불변량invariant인가?</vt:lpstr>
      <vt:lpstr>점곱 계산 – coding</vt:lpstr>
      <vt:lpstr>벡터 내적의 기본 성질</vt:lpstr>
      <vt:lpstr>두 벡터가 이루는 사잇각과 내적의 관계</vt:lpstr>
      <vt:lpstr>내적의 기하적 의미</vt:lpstr>
      <vt:lpstr>직교하는 벡터들의 내적 예시</vt:lpstr>
      <vt:lpstr>내적으로 사잇각 구하기</vt:lpstr>
      <vt:lpstr>중요한 두 부등식</vt:lpstr>
      <vt:lpstr>내적의 활용</vt:lpstr>
      <vt:lpstr>내적의 활용</vt:lpstr>
      <vt:lpstr>내적의 활용</vt:lpstr>
      <vt:lpstr>내적의 활용</vt:lpstr>
      <vt:lpstr>[실습] 벡터의 유사도 검사</vt:lpstr>
      <vt:lpstr>내적의 기하적 의미 - 투영</vt:lpstr>
      <vt:lpstr>[실습] 투영벡터의 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수학 – 강의 3</dc:title>
  <dc:creator>Young-Min Kang</dc:creator>
  <cp:lastModifiedBy>Young-Min Kang</cp:lastModifiedBy>
  <cp:revision>3</cp:revision>
  <dcterms:created xsi:type="dcterms:W3CDTF">2023-10-04T12:13:56Z</dcterms:created>
  <dcterms:modified xsi:type="dcterms:W3CDTF">2023-10-04T13:37:07Z</dcterms:modified>
</cp:coreProperties>
</file>