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64" r:id="rId7"/>
    <p:sldId id="372" r:id="rId8"/>
    <p:sldId id="373" r:id="rId9"/>
    <p:sldId id="374" r:id="rId10"/>
    <p:sldId id="375" r:id="rId11"/>
    <p:sldId id="376" r:id="rId12"/>
    <p:sldId id="365" r:id="rId13"/>
    <p:sldId id="377" r:id="rId14"/>
    <p:sldId id="378" r:id="rId15"/>
    <p:sldId id="379" r:id="rId16"/>
    <p:sldId id="363" r:id="rId17"/>
    <p:sldId id="367" r:id="rId18"/>
    <p:sldId id="368" r:id="rId19"/>
    <p:sldId id="366" r:id="rId20"/>
    <p:sldId id="380" r:id="rId21"/>
    <p:sldId id="381" r:id="rId22"/>
    <p:sldId id="383" r:id="rId23"/>
    <p:sldId id="369" r:id="rId24"/>
    <p:sldId id="300" r:id="rId25"/>
    <p:sldId id="384" r:id="rId26"/>
    <p:sldId id="370" r:id="rId27"/>
    <p:sldId id="37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92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38200" y="271605"/>
            <a:ext cx="10515600" cy="5957746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6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0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2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7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8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565-B88F-4C23-B4DC-EFF10FF7FA34}" type="datetimeFigureOut">
              <a:rPr lang="ko-KR" altLang="en-US" smtClean="0"/>
              <a:t>2021. 8. 22.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21428" y="1122362"/>
            <a:ext cx="6456764" cy="1709849"/>
          </a:xfrm>
        </p:spPr>
        <p:txBody>
          <a:bodyPr anchor="b">
            <a:normAutofit/>
          </a:bodyPr>
          <a:lstStyle/>
          <a:p>
            <a:r>
              <a:rPr lang="en-US" altLang="ko-KR" sz="3600" b="1" dirty="0"/>
              <a:t>12</a:t>
            </a:r>
            <a:r>
              <a:rPr lang="ko-KR" altLang="en-US" sz="3600" b="1" dirty="0"/>
              <a:t>장 오토인코더와 </a:t>
            </a:r>
            <a:endParaRPr lang="en-US" altLang="ko-KR" sz="3600" b="1" dirty="0"/>
          </a:p>
          <a:p>
            <a:r>
              <a:rPr lang="ko-KR" altLang="en-US" sz="3600" b="1" dirty="0"/>
              <a:t>잠재 표현 학습</a:t>
            </a:r>
            <a:endParaRPr lang="en-US" altLang="ko-KR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4" y="1575791"/>
            <a:ext cx="5265574" cy="36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 과정을 신경망으로 다음과 같이 구현하면 어떨까</a:t>
            </a:r>
            <a:r>
              <a:rPr lang="en-US" altLang="ko-KR" dirty="0"/>
              <a:t>? </a:t>
            </a:r>
            <a:r>
              <a:rPr lang="ko-KR" altLang="en-US" dirty="0"/>
              <a:t>입력 계층을 하나의 은닉 계층으로 연결했다</a:t>
            </a:r>
            <a:r>
              <a:rPr lang="en-US" altLang="ko-KR" dirty="0"/>
              <a:t>. </a:t>
            </a:r>
            <a:r>
              <a:rPr lang="ko-KR" altLang="en-US" dirty="0"/>
              <a:t>그리고 이 은닉 계층은 다시 입력과 동일한 차원의 출력 계층으로 연결됨</a:t>
            </a:r>
            <a:endParaRPr lang="en-US" altLang="ko-KR" dirty="0"/>
          </a:p>
          <a:p>
            <a:r>
              <a:rPr lang="ko-KR" altLang="en-US" dirty="0"/>
              <a:t>만약 정답 레이블로 입력과 동일한 벡터를 제공해 보자</a:t>
            </a:r>
            <a:r>
              <a:rPr lang="en-US" altLang="ko-KR" dirty="0"/>
              <a:t>. </a:t>
            </a:r>
            <a:r>
              <a:rPr lang="ko-KR" altLang="en-US" dirty="0"/>
              <a:t>출력이 입력과 동일하게 나오도록 신경망이 학습된다면</a:t>
            </a:r>
            <a:r>
              <a:rPr lang="en-US" altLang="ko-KR" dirty="0"/>
              <a:t>, </a:t>
            </a:r>
            <a:r>
              <a:rPr lang="ko-KR" altLang="en-US" dirty="0"/>
              <a:t>이것은 원래의 데이터를 복원할 수 있는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압축된 잠재 표현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latent representation</a:t>
            </a:r>
            <a:r>
              <a:rPr lang="ko-KR" altLang="en-US" dirty="0"/>
              <a:t>을 학습하는 것과 같은 것이 될 것</a:t>
            </a:r>
            <a:endParaRPr lang="en-US" altLang="ko-KR" dirty="0"/>
          </a:p>
          <a:p>
            <a:r>
              <a:rPr lang="ko-KR" altLang="en-US" dirty="0"/>
              <a:t>잠재 표현은 입력 데이터를 잘 표현하는 특징이기도 하다</a:t>
            </a:r>
            <a:r>
              <a:rPr lang="en-US" altLang="ko-KR" dirty="0"/>
              <a:t>. </a:t>
            </a:r>
            <a:r>
              <a:rPr lang="ko-KR" altLang="en-US" dirty="0"/>
              <a:t>따라서 사람의 개입 없이 특징을 추출하는 역할을 할 수도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3105256"/>
            <a:ext cx="729716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0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이러한 학습 방법은 출력이 언제나 입력과 같은 것이 목표이므로 신경망의 출력이 우리의 관심이 아니다</a:t>
            </a:r>
            <a:r>
              <a:rPr lang="en-US" altLang="ko-KR" dirty="0"/>
              <a:t>. </a:t>
            </a:r>
            <a:r>
              <a:rPr lang="ko-KR" altLang="en-US" dirty="0"/>
              <a:t>원래의 데이터를 압축적으로 표현하는 잠재 표현을 우리가 설계한 차원 축소 기법을 통해 얻는 것이 아니라</a:t>
            </a:r>
            <a:r>
              <a:rPr lang="en-US" altLang="ko-KR" dirty="0"/>
              <a:t>, </a:t>
            </a:r>
            <a:r>
              <a:rPr lang="ko-KR" altLang="en-US" dirty="0"/>
              <a:t>신경망이 자동으로 생성한 모델을 통해 얻는 것이다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오토인코더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autoencoder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이러한 오토인코더를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신경망으로 만들기 위해서는 모델을 인코더와 </a:t>
            </a:r>
            <a:r>
              <a:rPr lang="ko-KR" altLang="en-US" dirty="0" err="1"/>
              <a:t>디코더로</a:t>
            </a:r>
            <a:r>
              <a:rPr lang="ko-KR" altLang="en-US" dirty="0"/>
              <a:t> 구분한다</a:t>
            </a:r>
            <a:r>
              <a:rPr lang="en-US" altLang="ko-KR" dirty="0"/>
              <a:t>. </a:t>
            </a:r>
            <a:r>
              <a:rPr lang="ko-KR" altLang="en-US" dirty="0"/>
              <a:t>그리고 예측 단계에서는 </a:t>
            </a:r>
            <a:r>
              <a:rPr lang="ko-KR" altLang="en-US" dirty="0" err="1"/>
              <a:t>인코더만을</a:t>
            </a:r>
            <a:r>
              <a:rPr lang="ko-KR" altLang="en-US" dirty="0"/>
              <a:t> 사용하는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keras.model</a:t>
            </a:r>
            <a:r>
              <a:rPr lang="en-US" altLang="ko-KR" dirty="0"/>
              <a:t> </a:t>
            </a:r>
            <a:r>
              <a:rPr lang="ko-KR" altLang="en-US" dirty="0"/>
              <a:t>서브 모듈에 있는 </a:t>
            </a:r>
            <a:r>
              <a:rPr lang="en-US" altLang="ko-KR" dirty="0"/>
              <a:t>Sequential </a:t>
            </a:r>
            <a:r>
              <a:rPr lang="ko-KR" altLang="en-US" dirty="0"/>
              <a:t>클래스를 이용하여 오토인코더를 만든다면 다음과 같은 두 개의 계층 그룹으로 분리하여 </a:t>
            </a:r>
            <a:r>
              <a:rPr lang="ko-KR" altLang="en-US" dirty="0" err="1"/>
              <a:t>만들어야함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decoding_layers</a:t>
            </a:r>
            <a:r>
              <a:rPr lang="ko-KR" altLang="en-US" dirty="0"/>
              <a:t>는 </a:t>
            </a:r>
            <a:r>
              <a:rPr lang="en-US" altLang="ko-KR" dirty="0" err="1"/>
              <a:t>encoding_layers</a:t>
            </a:r>
            <a:r>
              <a:rPr lang="ko-KR" altLang="en-US" dirty="0"/>
              <a:t>의 출력을 가져와서 입력으로 사용한다</a:t>
            </a:r>
            <a:r>
              <a:rPr lang="en-US" altLang="ko-KR" dirty="0"/>
              <a:t>. </a:t>
            </a:r>
            <a:r>
              <a:rPr lang="ko-KR" altLang="en-US" dirty="0"/>
              <a:t>따 라서 전체적인 오토인코더는 다음과 같이 두 모델을 결합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3250478"/>
            <a:ext cx="729716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5034878"/>
            <a:ext cx="734480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 과정은 입력과 출력 레이블을 동일하게 지정하는 것을 제외하고는 다른 신경망과 동일한 방식으로 이루어짐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그리고 이 오토인코더를 사용하여 데이터의 차원을 축소하거나 </a:t>
            </a:r>
            <a:r>
              <a:rPr lang="ko-KR" altLang="en-US" dirty="0" err="1"/>
              <a:t>잠재표현을</a:t>
            </a:r>
            <a:r>
              <a:rPr lang="ko-KR" altLang="en-US" dirty="0"/>
              <a:t> 얻고 싶을 때는 다음과 같이 인코더 부분만 사용하여 예측 함수 </a:t>
            </a:r>
            <a:r>
              <a:rPr lang="en-US" altLang="ko-KR" dirty="0"/>
              <a:t>predict()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오토인코더는 다층 </a:t>
            </a:r>
            <a:r>
              <a:rPr lang="ko-KR" altLang="en-US" dirty="0" err="1"/>
              <a:t>퍼셉트론과</a:t>
            </a:r>
            <a:r>
              <a:rPr lang="ko-KR" altLang="en-US" dirty="0"/>
              <a:t> 동일한 구조이다</a:t>
            </a:r>
            <a:r>
              <a:rPr lang="en-US" altLang="ko-KR" dirty="0"/>
              <a:t>. </a:t>
            </a:r>
            <a:r>
              <a:rPr lang="ko-KR" altLang="en-US" dirty="0"/>
              <a:t>따라서 앞에서 살펴본 것처럼 잠재 표현을 나타내는 </a:t>
            </a:r>
            <a:r>
              <a:rPr lang="ko-KR" altLang="en-US" dirty="0" err="1"/>
              <a:t>은닉층</a:t>
            </a:r>
            <a:r>
              <a:rPr lang="ko-KR" altLang="en-US" dirty="0"/>
              <a:t> 하나만을 두는 것이 아니라 아래와 같이 여러 개의 </a:t>
            </a:r>
            <a:r>
              <a:rPr lang="ko-KR" altLang="en-US" dirty="0" err="1"/>
              <a:t>은닉층을</a:t>
            </a:r>
            <a:r>
              <a:rPr lang="ko-KR" altLang="en-US" dirty="0"/>
              <a:t> 두는 구조로 쉽게 확장할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8" y="1032278"/>
            <a:ext cx="7316221" cy="41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87" y="2379592"/>
            <a:ext cx="7316221" cy="400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87" y="4107960"/>
            <a:ext cx="734480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LAB</a:t>
            </a:r>
            <a:r>
              <a:rPr lang="en-US" altLang="ko-KR" sz="3600" b="1" baseline="30000" dirty="0">
                <a:solidFill>
                  <a:schemeClr val="accent6"/>
                </a:solidFill>
              </a:rPr>
              <a:t>12-1 </a:t>
            </a:r>
            <a:r>
              <a:rPr lang="ko-KR" altLang="en-US" sz="3600" dirty="0"/>
              <a:t>오토인코더로 차원 축소하기</a:t>
            </a:r>
            <a:endParaRPr lang="ko-KR" altLang="en-US" sz="4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25" y="2920055"/>
            <a:ext cx="8773749" cy="216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AACD4-DFDC-4B47-8CF4-C7727A5B78F6}"/>
              </a:ext>
            </a:extLst>
          </p:cNvPr>
          <p:cNvSpPr txBox="1"/>
          <p:nvPr/>
        </p:nvSpPr>
        <p:spPr>
          <a:xfrm>
            <a:off x="5503626" y="5479738"/>
            <a:ext cx="4979248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교재의 해답 코드를 하나하나 단계별로 수행해</a:t>
            </a:r>
            <a:endParaRPr lang="en-US" altLang="ko-KR"/>
          </a:p>
          <a:p>
            <a:r>
              <a:rPr lang="ko-KR" altLang="en-US"/>
              <a:t>봅니다</a:t>
            </a:r>
          </a:p>
        </p:txBody>
      </p:sp>
    </p:spTree>
    <p:extLst>
      <p:ext uri="{BB962C8B-B14F-4D97-AF65-F5344CB8AC3E}">
        <p14:creationId xmlns:p14="http://schemas.microsoft.com/office/powerpoint/2010/main" val="181741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LAB</a:t>
            </a:r>
            <a:r>
              <a:rPr lang="en-US" altLang="ko-KR" sz="3600" b="1" baseline="30000" dirty="0">
                <a:solidFill>
                  <a:schemeClr val="accent6"/>
                </a:solidFill>
              </a:rPr>
              <a:t>12-2 </a:t>
            </a:r>
            <a:r>
              <a:rPr lang="ko-KR" altLang="en-US" sz="3600" dirty="0"/>
              <a:t>다층 구조 오토인코더로 차원 축소</a:t>
            </a:r>
            <a:r>
              <a:rPr lang="en-US" altLang="ko-KR" sz="3600" dirty="0"/>
              <a:t>/</a:t>
            </a:r>
            <a:r>
              <a:rPr lang="ko-KR" altLang="en-US" sz="3600" dirty="0"/>
              <a:t>복원</a:t>
            </a:r>
            <a:endParaRPr lang="ko-KR" altLang="en-US" sz="4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25" y="3472582"/>
            <a:ext cx="8773749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AACD4-DFDC-4B47-8CF4-C7727A5B78F6}"/>
              </a:ext>
            </a:extLst>
          </p:cNvPr>
          <p:cNvSpPr txBox="1"/>
          <p:nvPr/>
        </p:nvSpPr>
        <p:spPr>
          <a:xfrm>
            <a:off x="5503626" y="4827888"/>
            <a:ext cx="4979248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교재의 해답 코드를 하나하나 단계별로 수행해</a:t>
            </a:r>
            <a:endParaRPr lang="en-US" altLang="ko-KR"/>
          </a:p>
          <a:p>
            <a:r>
              <a:rPr lang="ko-KR" altLang="en-US"/>
              <a:t>봅니다</a:t>
            </a:r>
          </a:p>
        </p:txBody>
      </p:sp>
    </p:spTree>
    <p:extLst>
      <p:ext uri="{BB962C8B-B14F-4D97-AF65-F5344CB8AC3E}">
        <p14:creationId xmlns:p14="http://schemas.microsoft.com/office/powerpoint/2010/main" val="281713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LAB</a:t>
            </a:r>
            <a:r>
              <a:rPr lang="en-US" altLang="ko-KR" sz="3600" b="1" baseline="30000" dirty="0">
                <a:solidFill>
                  <a:schemeClr val="accent6"/>
                </a:solidFill>
              </a:rPr>
              <a:t>12-3 </a:t>
            </a:r>
            <a:r>
              <a:rPr lang="ko-KR" altLang="en-US" sz="3600" dirty="0"/>
              <a:t>오토인코더를 이용한 이미지 압축과 복원</a:t>
            </a:r>
            <a:endParaRPr lang="ko-KR" altLang="en-US" sz="4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2615213"/>
            <a:ext cx="8726118" cy="277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AACD4-DFDC-4B47-8CF4-C7727A5B78F6}"/>
              </a:ext>
            </a:extLst>
          </p:cNvPr>
          <p:cNvSpPr txBox="1"/>
          <p:nvPr/>
        </p:nvSpPr>
        <p:spPr>
          <a:xfrm>
            <a:off x="5479811" y="5769449"/>
            <a:ext cx="4979248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교재의 해답 코드를 하나하나 단계별로 수행해</a:t>
            </a:r>
            <a:endParaRPr lang="en-US" altLang="ko-KR"/>
          </a:p>
          <a:p>
            <a:r>
              <a:rPr lang="ko-KR" altLang="en-US"/>
              <a:t>봅니다</a:t>
            </a:r>
          </a:p>
        </p:txBody>
      </p:sp>
    </p:spTree>
    <p:extLst>
      <p:ext uri="{BB962C8B-B14F-4D97-AF65-F5344CB8AC3E}">
        <p14:creationId xmlns:p14="http://schemas.microsoft.com/office/powerpoint/2010/main" val="79330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12.3 </a:t>
            </a:r>
            <a:r>
              <a:rPr lang="ko-KR" altLang="en-US" sz="4000" dirty="0"/>
              <a:t>잠재 표현으로 새로운 데이터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오토 인코더를 사용하여 데이터의 특징을 잘 유지한 잠재 표현을 찾을 수 있다면 이를 활용하는 응용을 생각해 볼 수 있음</a:t>
            </a:r>
            <a:endParaRPr lang="en-US" altLang="ko-KR" dirty="0"/>
          </a:p>
          <a:p>
            <a:r>
              <a:rPr lang="ko-KR" altLang="en-US" dirty="0"/>
              <a:t>이번 절에서는 오토인코더를 이용하여 새로운 데이터를 생성하는 초보적인 데이터 </a:t>
            </a:r>
            <a:r>
              <a:rPr lang="ko-KR" altLang="en-US" dirty="0" err="1"/>
              <a:t>생성기를</a:t>
            </a:r>
            <a:r>
              <a:rPr lang="ko-KR" altLang="en-US" dirty="0"/>
              <a:t> 살펴보자</a:t>
            </a:r>
            <a:r>
              <a:rPr lang="en-US" altLang="ko-KR" dirty="0"/>
              <a:t>. </a:t>
            </a:r>
            <a:r>
              <a:rPr lang="ko-KR" altLang="en-US" dirty="0"/>
              <a:t>학습이 끝난 뒤에</a:t>
            </a:r>
            <a:r>
              <a:rPr lang="en-US" altLang="ko-KR" dirty="0"/>
              <a:t>, </a:t>
            </a:r>
            <a:r>
              <a:rPr lang="ko-KR" altLang="en-US" dirty="0"/>
              <a:t>같은 클래스에 속하는 데이터들만 인코더를 통과시키면 </a:t>
            </a:r>
            <a:r>
              <a:rPr lang="ko-KR" altLang="en-US" b="1" dirty="0"/>
              <a:t>해당 클래스에 속한 데이터들의 잠재 표현</a:t>
            </a:r>
            <a:r>
              <a:rPr lang="ko-KR" altLang="en-US" dirty="0"/>
              <a:t>을</a:t>
            </a:r>
            <a:r>
              <a:rPr lang="ko-KR" altLang="en-US" b="1" dirty="0"/>
              <a:t> </a:t>
            </a:r>
            <a:r>
              <a:rPr lang="ko-KR" altLang="en-US" dirty="0"/>
              <a:t>얻을 수 있을 것</a:t>
            </a:r>
            <a:endParaRPr lang="en-US" altLang="ko-KR" dirty="0"/>
          </a:p>
          <a:p>
            <a:r>
              <a:rPr lang="ko-KR" altLang="en-US" dirty="0"/>
              <a:t>이 데이터를 이용하여 해당 클래스를 대표하는 이상적인 데이터를 만들 수 있지 않을까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34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특정한 클래스 </a:t>
            </a:r>
            <a:r>
              <a:rPr lang="en-US" altLang="ko-KR" dirty="0"/>
              <a:t>A</a:t>
            </a:r>
            <a:r>
              <a:rPr lang="ko-KR" altLang="en-US" dirty="0"/>
              <a:t>에 속하는 데이터 인스턴스를 인코더에 입력하면 각각의 데이터들의 특징을 잘 유지하는 잠재 표현을 얻을 수 있음</a:t>
            </a:r>
            <a:endParaRPr lang="en-US" altLang="ko-KR" dirty="0"/>
          </a:p>
          <a:p>
            <a:r>
              <a:rPr lang="ko-KR" altLang="en-US" dirty="0"/>
              <a:t>이 데이터들을 평균값을 구하는 것과 같은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집적화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aggregation</a:t>
            </a:r>
            <a:r>
              <a:rPr lang="en-US" altLang="ko-KR" dirty="0"/>
              <a:t> </a:t>
            </a:r>
            <a:r>
              <a:rPr lang="ko-KR" altLang="en-US" dirty="0"/>
              <a:t>연산을 통해 하나의 잠재 표현으로 만들어 클래스 </a:t>
            </a:r>
            <a:r>
              <a:rPr lang="en-US" altLang="ko-KR" dirty="0"/>
              <a:t>A</a:t>
            </a:r>
            <a:r>
              <a:rPr lang="ko-KR" altLang="en-US" dirty="0"/>
              <a:t>를 대표하는 잠재 표현이라고 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2112081"/>
            <a:ext cx="733527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얻은 대표 잠재 표현을 </a:t>
            </a:r>
            <a:r>
              <a:rPr lang="ko-KR" altLang="en-US" dirty="0" err="1"/>
              <a:t>디코더에</a:t>
            </a:r>
            <a:r>
              <a:rPr lang="ko-KR" altLang="en-US" dirty="0"/>
              <a:t> 입력하면 어떻게 될지 생각해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아래와 같이 해당 클래스를 대표하는 잠재 표현을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디코더는</a:t>
            </a:r>
            <a:r>
              <a:rPr lang="ko-KR" altLang="en-US" dirty="0"/>
              <a:t> 해당 클래스의 특징을 가장 잘 드러내는 새로운 이상적인 데이터를 만들어 낼 것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899240"/>
            <a:ext cx="727811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6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플라톤</a:t>
            </a:r>
            <a:r>
              <a:rPr lang="en-US" altLang="ko-KR" b="1" baseline="30000" dirty="0" err="1"/>
              <a:t>Plato:Platon</a:t>
            </a:r>
            <a:r>
              <a:rPr lang="ko-KR" altLang="en-US" dirty="0"/>
              <a:t>은 저서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국가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Republic:Politeia</a:t>
            </a:r>
            <a:r>
              <a:rPr lang="ko-KR" altLang="en-US" dirty="0"/>
              <a:t>에서 동굴의 비유를 통해 진리의 본질에 대해 이야기한 바가 있다</a:t>
            </a:r>
            <a:r>
              <a:rPr lang="en-US" altLang="ko-KR" dirty="0"/>
              <a:t>. </a:t>
            </a:r>
            <a:r>
              <a:rPr lang="ko-KR" altLang="en-US" dirty="0"/>
              <a:t>이 비유에서 동굴에 갇혀 고개를 돌릴 수 없는 죄수는 사물의 본질을 보지 못 하고 벽에 비친 그림자를 실체로 여긴다고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관찰할 수 있는 데이터를 이러한 그림자라고 봤을 때</a:t>
            </a:r>
            <a:r>
              <a:rPr lang="en-US" altLang="ko-KR" dirty="0"/>
              <a:t>, </a:t>
            </a:r>
            <a:r>
              <a:rPr lang="ko-KR" altLang="en-US" dirty="0"/>
              <a:t>잠재 공간과 잠재 표현을 찾는 일은 그림자의 본질적 모습을 찾는 것이라고 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2597002"/>
            <a:ext cx="725906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90560" y="2641203"/>
                <a:ext cx="1810289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이장에서 배울 것들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529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데이터의 특징이 </a:t>
                </a:r>
                <a:r>
                  <a:rPr lang="ko-KR" altLang="en-US" sz="2000" spc="-100" dirty="0" err="1"/>
                  <a:t>많아질때</a:t>
                </a:r>
                <a:r>
                  <a:rPr lang="ko-KR" altLang="en-US" sz="2000" spc="-100" dirty="0"/>
                  <a:t> 발생하는 문제는 무엇일까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 err="1"/>
                  <a:t>특이값</a:t>
                </a:r>
                <a:r>
                  <a:rPr lang="ko-KR" altLang="en-US" sz="2000" spc="-100" dirty="0"/>
                  <a:t> 분해와 커널 트릭을 이용해서 주성분을 분석해보자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 err="1"/>
                  <a:t>매니폴더</a:t>
                </a:r>
                <a:r>
                  <a:rPr lang="ko-KR" altLang="en-US" sz="2000" spc="-100" dirty="0"/>
                  <a:t> 학습을 이용한 </a:t>
                </a:r>
                <a:r>
                  <a:rPr lang="ko-KR" altLang="en-US" sz="2000" spc="-100" dirty="0" err="1"/>
                  <a:t>차원축소를</a:t>
                </a:r>
                <a:r>
                  <a:rPr lang="ko-KR" altLang="en-US" sz="2000" spc="-100" dirty="0"/>
                  <a:t> 이해하고 이를 위한 선형대수 기법을 살펴보자</a:t>
                </a:r>
                <a:r>
                  <a:rPr lang="en-US" altLang="ko-KR" sz="20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/>
                  <a:t>특징을 추출하여 데이터를 압축하고 복원하는 방법에 대해 알아보자</a:t>
                </a:r>
                <a:r>
                  <a:rPr lang="en-US" altLang="ko-KR" sz="20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3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LAB</a:t>
            </a:r>
            <a:r>
              <a:rPr lang="en-US" altLang="ko-KR" sz="3600" b="1" baseline="30000" dirty="0">
                <a:solidFill>
                  <a:schemeClr val="accent6"/>
                </a:solidFill>
              </a:rPr>
              <a:t>12-4 </a:t>
            </a:r>
            <a:r>
              <a:rPr lang="ko-KR" altLang="en-US" sz="3600" dirty="0"/>
              <a:t>오토인코더를 이용한 데이터 생성</a:t>
            </a:r>
            <a:endParaRPr lang="ko-KR" altLang="en-US" sz="4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2901003"/>
            <a:ext cx="8726118" cy="2200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AACD4-DFDC-4B47-8CF4-C7727A5B78F6}"/>
              </a:ext>
            </a:extLst>
          </p:cNvPr>
          <p:cNvSpPr txBox="1"/>
          <p:nvPr/>
        </p:nvSpPr>
        <p:spPr>
          <a:xfrm>
            <a:off x="5479811" y="5452577"/>
            <a:ext cx="4979248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교재의 해답 코드를 하나하나 단계별로 수행해</a:t>
            </a:r>
            <a:endParaRPr lang="en-US" altLang="ko-KR"/>
          </a:p>
          <a:p>
            <a:r>
              <a:rPr lang="ko-KR" altLang="en-US"/>
              <a:t>봅니다</a:t>
            </a:r>
          </a:p>
        </p:txBody>
      </p:sp>
    </p:spTree>
    <p:extLst>
      <p:ext uri="{BB962C8B-B14F-4D97-AF65-F5344CB8AC3E}">
        <p14:creationId xmlns:p14="http://schemas.microsoft.com/office/powerpoint/2010/main" val="122272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신경망을 이용하여 입력을 출력의 정답 레이블로 사용하는 모델을 구현할 수 있는데</a:t>
            </a:r>
            <a:r>
              <a:rPr lang="en-US" altLang="ko-KR" dirty="0"/>
              <a:t>, </a:t>
            </a:r>
            <a:r>
              <a:rPr lang="ko-KR" altLang="en-US" dirty="0"/>
              <a:t>이러한 모델을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오토인코더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오토인코더의 </a:t>
            </a:r>
            <a:r>
              <a:rPr lang="en-US" altLang="ko-KR" dirty="0"/>
              <a:t>1</a:t>
            </a:r>
            <a:r>
              <a:rPr lang="ko-KR" altLang="en-US" dirty="0"/>
              <a:t>단계 학습 모델에서 중간 단계 출력을 생성하고</a:t>
            </a:r>
            <a:r>
              <a:rPr lang="en-US" altLang="ko-KR" dirty="0"/>
              <a:t>, </a:t>
            </a:r>
            <a:r>
              <a:rPr lang="ko-KR" altLang="en-US" dirty="0"/>
              <a:t>이 중간 출력을 입력으로 하는 </a:t>
            </a:r>
            <a:r>
              <a:rPr lang="en-US" altLang="ko-KR" dirty="0"/>
              <a:t>2</a:t>
            </a:r>
            <a:r>
              <a:rPr lang="ko-KR" altLang="en-US" dirty="0"/>
              <a:t>단계 학습 모델이 원래의 데이터를 복원하게 하면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중간 단계의 출력은 원래 데이터의 중요한 특징</a:t>
            </a:r>
            <a:r>
              <a:rPr lang="ko-KR" altLang="en-US" dirty="0"/>
              <a:t>을 담게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오토인코더의 </a:t>
            </a:r>
            <a:r>
              <a:rPr lang="en-US" altLang="ko-KR" dirty="0"/>
              <a:t>1</a:t>
            </a:r>
            <a:r>
              <a:rPr lang="ko-KR" altLang="en-US" dirty="0"/>
              <a:t>단계 모델을 인코더</a:t>
            </a:r>
            <a:r>
              <a:rPr lang="en-US" altLang="ko-KR" dirty="0"/>
              <a:t>, 2</a:t>
            </a:r>
            <a:r>
              <a:rPr lang="ko-KR" altLang="en-US" dirty="0"/>
              <a:t>단계 모델을 </a:t>
            </a:r>
            <a:r>
              <a:rPr lang="ko-KR" altLang="en-US" dirty="0" err="1"/>
              <a:t>디코더라고</a:t>
            </a:r>
            <a:r>
              <a:rPr lang="ko-KR" altLang="en-US" dirty="0"/>
              <a:t> 부른다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오토인코더의 중간 계층은 입력 데이터의 잠재 표현</a:t>
            </a:r>
            <a:r>
              <a:rPr lang="ko-KR" altLang="en-US" dirty="0"/>
              <a:t>을 담게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잠재 표현이 존재하는 공간이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잠재 공간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잠재 표현의 차원을 조절하여 다양한 크기의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차원 축소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16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오토인코더가 만들어내는 </a:t>
            </a:r>
            <a:r>
              <a:rPr lang="ko-KR" altLang="en-US" dirty="0" err="1"/>
              <a:t>잠재표현을</a:t>
            </a:r>
            <a:r>
              <a:rPr lang="ko-KR" altLang="en-US" dirty="0"/>
              <a:t> 이용하여 데이터의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압축과 복원</a:t>
            </a:r>
            <a:r>
              <a:rPr lang="ko-KR" altLang="en-US" dirty="0"/>
              <a:t>이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오토인코더의 연결망은 일반적인 </a:t>
            </a:r>
            <a:r>
              <a:rPr lang="ko-KR" altLang="en-US" dirty="0" err="1"/>
              <a:t>퍼셉트론</a:t>
            </a:r>
            <a:r>
              <a:rPr lang="ko-KR" altLang="en-US" dirty="0"/>
              <a:t> 뿐만 아니라 다양한 구조가 가능하므로 데이터의 특성에 따라 여러 가지 접근법을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 데이터의 압축과 복원을 위해서는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컨볼루션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신경망을 사용하는 오토인코더</a:t>
            </a:r>
            <a:r>
              <a:rPr lang="ko-KR" altLang="en-US" dirty="0"/>
              <a:t>를 통해 성능을 높일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신경망으로 인코더를 구현하면</a:t>
            </a:r>
            <a:r>
              <a:rPr lang="en-US" altLang="ko-KR" dirty="0"/>
              <a:t>, </a:t>
            </a:r>
            <a:r>
              <a:rPr lang="ko-KR" altLang="en-US" dirty="0" err="1"/>
              <a:t>디코더</a:t>
            </a:r>
            <a:r>
              <a:rPr lang="ko-KR" altLang="en-US" dirty="0"/>
              <a:t> 단계에서는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디컨볼루션</a:t>
            </a:r>
            <a:r>
              <a:rPr lang="ko-KR" altLang="en-US" dirty="0" err="1"/>
              <a:t>을</a:t>
            </a:r>
            <a:r>
              <a:rPr lang="ko-KR" altLang="en-US" dirty="0"/>
              <a:t> 적용해야 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컨벌루션</a:t>
            </a:r>
            <a:r>
              <a:rPr lang="ko-KR" altLang="en-US" dirty="0"/>
              <a:t> 신경망을 이용한 오토인코더는 이미지 데이터의 특징을 잘 유지한 압축과 복원이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잠재 표현을 차원 </a:t>
            </a:r>
            <a:r>
              <a:rPr lang="ko-KR" altLang="en-US" dirty="0" err="1"/>
              <a:t>축소에만</a:t>
            </a:r>
            <a:r>
              <a:rPr lang="ko-KR" altLang="en-US" dirty="0"/>
              <a:t> 사용하지 않고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입력 데이터가 가진 특징을 파악</a:t>
            </a:r>
            <a:r>
              <a:rPr lang="ko-KR" altLang="en-US" dirty="0"/>
              <a:t>하는 다양한 용도로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가지고 있는 데이터의 주요 특징을 파악하고</a:t>
            </a:r>
            <a:r>
              <a:rPr lang="en-US" altLang="ko-KR" dirty="0"/>
              <a:t>, </a:t>
            </a:r>
            <a:r>
              <a:rPr lang="ko-KR" altLang="en-US" dirty="0"/>
              <a:t>이러한 특징과 일치하는 새로운 데이터를 생성하는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생성 모델</a:t>
            </a:r>
            <a:r>
              <a:rPr lang="ko-KR" altLang="en-US" dirty="0"/>
              <a:t>도 잠재 표현 개념을 이용하여 고안할 수 있다</a:t>
            </a:r>
          </a:p>
        </p:txBody>
      </p:sp>
    </p:spTree>
    <p:extLst>
      <p:ext uri="{BB962C8B-B14F-4D97-AF65-F5344CB8AC3E}">
        <p14:creationId xmlns:p14="http://schemas.microsoft.com/office/powerpoint/2010/main" val="51853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미니 프로젝트</a:t>
            </a:r>
            <a:r>
              <a:rPr lang="en-US" altLang="ko-KR" sz="3600" b="1" baseline="30000" dirty="0">
                <a:solidFill>
                  <a:schemeClr val="accent6"/>
                </a:solidFill>
              </a:rPr>
              <a:t>A2 </a:t>
            </a:r>
            <a:r>
              <a:rPr lang="ko-KR" altLang="en-US" sz="3600" dirty="0"/>
              <a:t>잡음제거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오토인코더</a:t>
            </a:r>
            <a:r>
              <a:rPr lang="ko-KR" altLang="en-US" sz="3600" dirty="0"/>
              <a:t> 활용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09" y="3167740"/>
            <a:ext cx="864038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7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미니 프로젝트</a:t>
            </a:r>
            <a:r>
              <a:rPr lang="en-US" altLang="ko-KR" sz="3600" b="1" baseline="30000" dirty="0">
                <a:solidFill>
                  <a:schemeClr val="accent6"/>
                </a:solidFill>
              </a:rPr>
              <a:t>C1 </a:t>
            </a:r>
            <a:r>
              <a:rPr lang="ko-KR" altLang="en-US" sz="3600" dirty="0" err="1"/>
              <a:t>차원축소</a:t>
            </a:r>
            <a:r>
              <a:rPr lang="en-US" altLang="ko-KR" sz="3600" dirty="0"/>
              <a:t>: </a:t>
            </a:r>
            <a:r>
              <a:rPr lang="ko-KR" altLang="en-US" sz="3600" dirty="0"/>
              <a:t>데이터 분포 가시화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3310635"/>
            <a:ext cx="864990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그리고 잠재 표현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차원 축소는 데이터를 표현하기 위해 사용하는 공간을 더 낮은 차원으로 바꾸는 것</a:t>
            </a:r>
            <a:endParaRPr lang="en-US" altLang="ko-KR" dirty="0"/>
          </a:p>
          <a:p>
            <a:r>
              <a:rPr lang="ko-KR" altLang="en-US" dirty="0"/>
              <a:t>이것은 여러 가지 이유로 필요한데</a:t>
            </a:r>
            <a:r>
              <a:rPr lang="en-US" altLang="ko-KR" dirty="0"/>
              <a:t>, </a:t>
            </a:r>
            <a:r>
              <a:rPr lang="ko-KR" altLang="en-US" dirty="0"/>
              <a:t>그 대표적인 이유는 차원의 저주를 피하는 것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장의 </a:t>
            </a:r>
            <a:r>
              <a:rPr lang="ko-KR" altLang="en-US" dirty="0" err="1"/>
              <a:t>합성곱</a:t>
            </a:r>
            <a:r>
              <a:rPr lang="ko-KR" altLang="en-US" dirty="0"/>
              <a:t> 신경망 역시 </a:t>
            </a:r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계층을 거치면서 불필요한 정보는 제거하고 이미지를 분류하기 위해 필요한 특징만을 뽑아 낮은 차원에 표현한 것이라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2830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특징 추출 과정을 단순히 차원 축소로만 바라볼 것이 아니라</a:t>
            </a:r>
            <a:r>
              <a:rPr lang="en-US" altLang="ko-KR" dirty="0"/>
              <a:t>, </a:t>
            </a:r>
            <a:r>
              <a:rPr lang="ko-KR" altLang="en-US" dirty="0"/>
              <a:t>원래 데이터를 다른 공간으로 옮기는 것으로 이해해 보자</a:t>
            </a:r>
            <a:endParaRPr lang="en-US" altLang="ko-KR" dirty="0"/>
          </a:p>
          <a:p>
            <a:r>
              <a:rPr lang="ko-KR" altLang="en-US" dirty="0"/>
              <a:t>차원 축소를 통해 실습해본 내용 중에는 데이터의 압축과 복원이 있었다</a:t>
            </a:r>
            <a:r>
              <a:rPr lang="en-US" altLang="ko-KR" dirty="0"/>
              <a:t>. </a:t>
            </a:r>
            <a:r>
              <a:rPr lang="ko-KR" altLang="en-US" dirty="0"/>
              <a:t>데이터를 압축해서 얻은 정보는 육안으로 관찰했을 때에는 원래 이미지에서 발견할 수 있는 특성이 전혀 없는 것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복원 연산을 통해 정보가 다 사라진 것처럼 보였던 압축 데이터에서 원래 이미지의 모습을 다시 생성할 수 있었다</a:t>
            </a:r>
            <a:r>
              <a:rPr lang="en-US" altLang="ko-KR" dirty="0"/>
              <a:t>. </a:t>
            </a:r>
            <a:r>
              <a:rPr lang="ko-KR" altLang="en-US" dirty="0"/>
              <a:t>압축 데이터는 우리가 눈으로 관찰하는 것과는 전혀 다른 방식으로 데이터를 표현하는 것</a:t>
            </a:r>
            <a:endParaRPr lang="en-US" altLang="ko-KR" dirty="0"/>
          </a:p>
          <a:p>
            <a:r>
              <a:rPr lang="ko-KR" altLang="en-US" dirty="0"/>
              <a:t>눈으로는 다르게 보이지만 원래의 데이터가 가진 특징을 잃어버리지 않는다</a:t>
            </a:r>
            <a:r>
              <a:rPr lang="en-US" altLang="ko-KR" dirty="0"/>
              <a:t>. </a:t>
            </a:r>
            <a:r>
              <a:rPr lang="ko-KR" altLang="en-US" dirty="0"/>
              <a:t>만약 이 압축 이미지가 원래 데이터가 가진 정보 중에서 가장 중요한 정보를 더 많이 추출할 수 있다면 복원 과정에서 원래의 데이터를 더 잘 재현하게 될 것이다</a:t>
            </a:r>
            <a:r>
              <a:rPr lang="en-US" altLang="ko-KR" dirty="0"/>
              <a:t>. </a:t>
            </a:r>
            <a:r>
              <a:rPr lang="ko-KR" altLang="en-US" dirty="0"/>
              <a:t>이를 위해서 </a:t>
            </a:r>
            <a:r>
              <a:rPr lang="en-US" altLang="ko-KR" dirty="0"/>
              <a:t>LLE, </a:t>
            </a:r>
            <a:r>
              <a:rPr lang="en-US" altLang="ko-KR" dirty="0" err="1"/>
              <a:t>Isomap</a:t>
            </a:r>
            <a:r>
              <a:rPr lang="en-US" altLang="ko-KR" dirty="0"/>
              <a:t>, t-SNE </a:t>
            </a:r>
            <a:r>
              <a:rPr lang="ko-KR" altLang="en-US" dirty="0"/>
              <a:t>등의 기법이 제안</a:t>
            </a:r>
          </a:p>
        </p:txBody>
      </p:sp>
    </p:spTree>
    <p:extLst>
      <p:ext uri="{BB962C8B-B14F-4D97-AF65-F5344CB8AC3E}">
        <p14:creationId xmlns:p14="http://schemas.microsoft.com/office/powerpoint/2010/main" val="14745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데이터에서 중요한 특징을 추출하는 일은 매우 중요하다</a:t>
            </a:r>
            <a:r>
              <a:rPr lang="en-US" altLang="ko-KR" dirty="0"/>
              <a:t>. </a:t>
            </a:r>
            <a:r>
              <a:rPr lang="ko-KR" altLang="en-US" dirty="0"/>
              <a:t>그리고 차원 축소 기법은 특징 추출 기술의 일종</a:t>
            </a:r>
            <a:endParaRPr lang="en-US" altLang="ko-KR" dirty="0"/>
          </a:p>
          <a:p>
            <a:r>
              <a:rPr lang="ko-KR" altLang="en-US" dirty="0"/>
              <a:t>더 나은 특징을 추출하기 위한 방법은 없을까</a:t>
            </a:r>
            <a:r>
              <a:rPr lang="en-US" altLang="ko-KR" dirty="0"/>
              <a:t>? </a:t>
            </a:r>
            <a:r>
              <a:rPr lang="ko-KR" altLang="en-US" dirty="0"/>
              <a:t>특히 우리가 다룬 인공 신경망을 이용하여 데이터에서 가장 좋은 특징을 찾게 하는 방법은 없을지 고민해 보자</a:t>
            </a:r>
            <a:r>
              <a:rPr lang="en-US" altLang="ko-KR" dirty="0"/>
              <a:t>. </a:t>
            </a:r>
            <a:r>
              <a:rPr lang="ko-KR" altLang="en-US" dirty="0"/>
              <a:t>아래와 같은 방식의 학습 방식을 생각할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185779"/>
            <a:ext cx="731622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데이터를 입력으로 하여 특징을 출력하는 학습 모델을 만드는 일은 신경망을 이용하여 어렵지 않게 만들 수 있다</a:t>
            </a:r>
            <a:r>
              <a:rPr lang="en-US" altLang="ko-KR" dirty="0"/>
              <a:t>. </a:t>
            </a:r>
            <a:r>
              <a:rPr lang="ko-KR" altLang="en-US" dirty="0"/>
              <a:t>다음으로 </a:t>
            </a:r>
            <a:r>
              <a:rPr lang="ko-KR" altLang="en-US" dirty="0" err="1"/>
              <a:t>지도학습을</a:t>
            </a:r>
            <a:r>
              <a:rPr lang="ko-KR" altLang="en-US" dirty="0"/>
              <a:t> 적용하기 위해 좋은 특징을 정답으로 제공</a:t>
            </a:r>
            <a:endParaRPr lang="en-US" altLang="ko-KR" dirty="0"/>
          </a:p>
          <a:p>
            <a:r>
              <a:rPr lang="ko-KR" altLang="en-US" dirty="0"/>
              <a:t>이를 출력과 비교하여 학습을 수행하는 것이다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여기서의 문제는 </a:t>
            </a:r>
            <a:r>
              <a:rPr lang="en-US" altLang="ko-KR" dirty="0"/>
              <a:t>"</a:t>
            </a:r>
            <a:r>
              <a:rPr lang="ko-KR" altLang="en-US" dirty="0"/>
              <a:t>좋은 특징</a:t>
            </a:r>
            <a:r>
              <a:rPr lang="en-US" altLang="ko-KR" dirty="0"/>
              <a:t>"</a:t>
            </a:r>
            <a:r>
              <a:rPr lang="ko-KR" altLang="en-US" dirty="0"/>
              <a:t>이라는 것이 무엇인가 하는 것이다</a:t>
            </a:r>
            <a:r>
              <a:rPr lang="en-US" altLang="ko-KR" dirty="0"/>
              <a:t>. </a:t>
            </a:r>
            <a:r>
              <a:rPr lang="ko-KR" altLang="en-US" dirty="0"/>
              <a:t>이러한 정답이 존재한다면 우리는 학습을 할 필요 없이 이 좋은 특징을 그대로 사용하면 될 것</a:t>
            </a:r>
          </a:p>
        </p:txBody>
      </p:sp>
    </p:spTree>
    <p:extLst>
      <p:ext uri="{BB962C8B-B14F-4D97-AF65-F5344CB8AC3E}">
        <p14:creationId xmlns:p14="http://schemas.microsoft.com/office/powerpoint/2010/main" val="26903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 문제를 해결하기 위해 우리는 다음과 같은 모델을 고안할 수 있을 것이다</a:t>
            </a:r>
            <a:r>
              <a:rPr lang="en-US" altLang="ko-KR" dirty="0"/>
              <a:t>. </a:t>
            </a:r>
            <a:r>
              <a:rPr lang="ko-KR" altLang="en-US" dirty="0"/>
              <a:t>데이터를 이용하여 특징을 추출하는 학습 모델을 앞의 모델과 같이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특징은 그 다음 학습 모델에 입력으로 제공된다</a:t>
            </a:r>
            <a:r>
              <a:rPr lang="en-US" altLang="ko-KR" dirty="0"/>
              <a:t>. </a:t>
            </a:r>
            <a:r>
              <a:rPr lang="ko-KR" altLang="en-US" dirty="0"/>
              <a:t>그리고 이 </a:t>
            </a:r>
            <a:r>
              <a:rPr lang="ko-KR" altLang="en-US" b="1" dirty="0" err="1"/>
              <a:t>뒷쪽</a:t>
            </a:r>
            <a:r>
              <a:rPr lang="ko-KR" altLang="en-US" b="1" dirty="0"/>
              <a:t> 모델의 목표는 원래의 데이터와 같은 차원의 공간에 존재하는 복원 데이터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이제 최종 결과가 목표로 삼아야 할 정답은 명확하다</a:t>
            </a:r>
            <a:r>
              <a:rPr lang="en-US" altLang="ko-KR" dirty="0"/>
              <a:t>. </a:t>
            </a:r>
            <a:r>
              <a:rPr lang="ko-KR" altLang="en-US" dirty="0"/>
              <a:t>최초 입력으로 사용된 원 데이터가 정답이 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2896678"/>
            <a:ext cx="737337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9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오토인코더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autoencoder</a:t>
            </a:r>
            <a:r>
              <a:rPr lang="ko-KR" altLang="en-US" dirty="0"/>
              <a:t>는 이러한 개념의 학습 구조를 구현한 것으로 학습 모델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인코더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  <a:r>
              <a:rPr lang="en-US" altLang="ko-KR" dirty="0"/>
              <a:t>, </a:t>
            </a:r>
            <a:r>
              <a:rPr lang="ko-KR" altLang="en-US" dirty="0"/>
              <a:t>학습 모델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디코더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decoder</a:t>
            </a:r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en-US" altLang="ko-KR" dirty="0"/>
              <a:t>11</a:t>
            </a:r>
            <a:r>
              <a:rPr lang="ko-KR" altLang="en-US" dirty="0"/>
              <a:t>장의 방법과 달리 차원을 축소하는 일에만 제한되지 않는다</a:t>
            </a:r>
            <a:r>
              <a:rPr lang="en-US" altLang="ko-KR" dirty="0"/>
              <a:t>. </a:t>
            </a:r>
            <a:r>
              <a:rPr lang="ko-KR" altLang="en-US" dirty="0"/>
              <a:t>입력 데이터를 우리가 관심을 가지는 데이터 공간의 일부만을 제한적으로 드러내는 표본이라고 할 때</a:t>
            </a:r>
            <a:r>
              <a:rPr lang="en-US" altLang="ko-KR" dirty="0"/>
              <a:t>, </a:t>
            </a:r>
            <a:r>
              <a:rPr lang="ko-KR" altLang="en-US" dirty="0"/>
              <a:t>이 데이터를 포함하는 미지의 큰 데이터 집단은 어떤 특징을 가지는지 파악하기 위해 사용할 수도 있을 것</a:t>
            </a:r>
            <a:endParaRPr lang="en-US" altLang="ko-KR" dirty="0"/>
          </a:p>
          <a:p>
            <a:r>
              <a:rPr lang="ko-KR" altLang="en-US" dirty="0"/>
              <a:t>이러한 중간 단계 출력이 존재하는 공간을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잠재 공간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latent space</a:t>
            </a:r>
            <a:r>
              <a:rPr lang="en-US" altLang="ko-KR" dirty="0"/>
              <a:t>, </a:t>
            </a:r>
            <a:r>
              <a:rPr lang="ko-KR" altLang="en-US" dirty="0"/>
              <a:t>그리고 데이터를 이 공간에 표현한 것을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잠재 표현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latent representation</a:t>
            </a:r>
            <a:endParaRPr lang="en-US" altLang="ko-KR" dirty="0"/>
          </a:p>
          <a:p>
            <a:r>
              <a:rPr lang="ko-KR" altLang="en-US" dirty="0"/>
              <a:t>이 장에서는 주로 차원 축소에 대해서 살펴 보겠지만</a:t>
            </a:r>
            <a:r>
              <a:rPr lang="en-US" altLang="ko-KR" dirty="0"/>
              <a:t>, </a:t>
            </a:r>
            <a:r>
              <a:rPr lang="ko-KR" altLang="en-US" dirty="0" err="1"/>
              <a:t>오토인코더</a:t>
            </a:r>
            <a:r>
              <a:rPr lang="ko-KR" altLang="en-US" dirty="0"/>
              <a:t> 개념은 입력 데이터의 분포를 학습하여 얻은 잠재 표현을 이용하여 다양한 분야</a:t>
            </a:r>
            <a:r>
              <a:rPr lang="en-US" altLang="ko-KR" dirty="0"/>
              <a:t>, </a:t>
            </a:r>
            <a:r>
              <a:rPr lang="ko-KR" altLang="en-US" dirty="0"/>
              <a:t>특히 데이터를 생성하는 모델에 응용</a:t>
            </a:r>
            <a:endParaRPr lang="en-US" altLang="ko-KR" dirty="0"/>
          </a:p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변분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오토인코더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variational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autoencoder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등과 같은 데이터 생성을 주목적으로 하는 모델들에 대해서 더 깊은 심화학습을 권함</a:t>
            </a:r>
          </a:p>
        </p:txBody>
      </p:sp>
    </p:spTree>
    <p:extLst>
      <p:ext uri="{BB962C8B-B14F-4D97-AF65-F5344CB8AC3E}">
        <p14:creationId xmlns:p14="http://schemas.microsoft.com/office/powerpoint/2010/main" val="369928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12.2 </a:t>
            </a:r>
            <a:r>
              <a:rPr lang="ko-KR" altLang="en-US" sz="4000" dirty="0"/>
              <a:t>압축과 복원 </a:t>
            </a:r>
            <a:r>
              <a:rPr lang="en-US" altLang="ko-KR" sz="4000" dirty="0"/>
              <a:t>- </a:t>
            </a:r>
            <a:r>
              <a:rPr lang="ko-KR" altLang="en-US" sz="4000" dirty="0"/>
              <a:t>오토인코더로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차원 축소를 이용하여 데이터의 크기를 줄이는 압축을 한 뒤에 다시 원래의 이미지를 얻는 복원 과정을 해 본 적이 있다</a:t>
            </a:r>
            <a:r>
              <a:rPr lang="en-US" altLang="ko-KR" dirty="0"/>
              <a:t>. </a:t>
            </a:r>
            <a:r>
              <a:rPr lang="ko-KR" altLang="en-US" dirty="0"/>
              <a:t>이것은 다음과 같은 데이터의 변화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3085993"/>
            <a:ext cx="727811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9001B19F62244EB0C223E5B6327929" ma:contentTypeVersion="14" ma:contentTypeDescription="새 문서를 만듭니다." ma:contentTypeScope="" ma:versionID="f11a19ef31b9ec062e50611982bf3bb8">
  <xsd:schema xmlns:xsd="http://www.w3.org/2001/XMLSchema" xmlns:xs="http://www.w3.org/2001/XMLSchema" xmlns:p="http://schemas.microsoft.com/office/2006/metadata/properties" xmlns:ns3="cb095250-472f-4fff-8787-3ac483193401" xmlns:ns4="04f693b0-e847-4654-9da5-f43e5a5a7381" targetNamespace="http://schemas.microsoft.com/office/2006/metadata/properties" ma:root="true" ma:fieldsID="a29ed6aed61c2d79ff2b6215dc93fb22" ns3:_="" ns4:_="">
    <xsd:import namespace="cb095250-472f-4fff-8787-3ac483193401"/>
    <xsd:import namespace="04f693b0-e847-4654-9da5-f43e5a5a7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95250-472f-4fff-8787-3ac483193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693b0-e847-4654-9da5-f43e5a5a7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BF5E0F-6B92-448B-8858-7D821A38C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095250-472f-4fff-8787-3ac483193401"/>
    <ds:schemaRef ds:uri="04f693b0-e847-4654-9da5-f43e5a5a7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E59545-0701-491A-891D-68FAB941E0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E73EDA-2BAF-45D3-873F-45BE48DED1DB}">
  <ds:schemaRefs>
    <ds:schemaRef ds:uri="http://purl.org/dc/elements/1.1/"/>
    <ds:schemaRef ds:uri="http://purl.org/dc/terms/"/>
    <ds:schemaRef ds:uri="cb095250-472f-4fff-8787-3ac483193401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4f693b0-e847-4654-9da5-f43e5a5a73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1283</Words>
  <Application>Microsoft Macintosh PowerPoint</Application>
  <PresentationFormat>와이드스크린</PresentationFormat>
  <Paragraphs>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12.1 특징, 그리고 잠재 표현 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12.2 압축과 복원 - 오토인코더로 구현하기</vt:lpstr>
      <vt:lpstr>PowerPoint 프레젠테이션</vt:lpstr>
      <vt:lpstr>PowerPoint 프레젠테이션</vt:lpstr>
      <vt:lpstr>PowerPoint 프레젠테이션</vt:lpstr>
      <vt:lpstr>LAB12-1 오토인코더로 차원 축소하기</vt:lpstr>
      <vt:lpstr>LAB12-2 다층 구조 오토인코더로 차원 축소/복원</vt:lpstr>
      <vt:lpstr>LAB12-3 오토인코더를 이용한 이미지 압축과 복원</vt:lpstr>
      <vt:lpstr>12.3 잠재 표현으로 새로운 데이터 만들기</vt:lpstr>
      <vt:lpstr>PowerPoint 프레젠테이션</vt:lpstr>
      <vt:lpstr>PowerPoint 프레젠테이션</vt:lpstr>
      <vt:lpstr>PowerPoint 프레젠테이션</vt:lpstr>
      <vt:lpstr>LAB12-4 오토인코더를 이용한 데이터 생성</vt:lpstr>
      <vt:lpstr>핵심 정리  </vt:lpstr>
      <vt:lpstr>PowerPoint 프레젠테이션</vt:lpstr>
      <vt:lpstr>미니 프로젝트A2 잡음제거: 오토인코더 활용</vt:lpstr>
      <vt:lpstr>미니 프로젝트C1 차원축소: 데이터 분포 가시화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Office User</cp:lastModifiedBy>
  <cp:revision>60</cp:revision>
  <dcterms:created xsi:type="dcterms:W3CDTF">2021-06-28T04:35:36Z</dcterms:created>
  <dcterms:modified xsi:type="dcterms:W3CDTF">2021-08-22T04:46:41Z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0x010100CD9001B19F62244EB0C223E5B6327929</vt:lpwstr>
  </property>
</Properties>
</file>