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315" r:id="rId7"/>
    <p:sldId id="323" r:id="rId8"/>
    <p:sldId id="324" r:id="rId9"/>
    <p:sldId id="325" r:id="rId10"/>
    <p:sldId id="316" r:id="rId11"/>
    <p:sldId id="326" r:id="rId12"/>
    <p:sldId id="327" r:id="rId13"/>
    <p:sldId id="328" r:id="rId14"/>
    <p:sldId id="329" r:id="rId15"/>
    <p:sldId id="330" r:id="rId16"/>
    <p:sldId id="317" r:id="rId17"/>
    <p:sldId id="331" r:id="rId18"/>
    <p:sldId id="332" r:id="rId19"/>
    <p:sldId id="333" r:id="rId20"/>
    <p:sldId id="318" r:id="rId21"/>
    <p:sldId id="334" r:id="rId22"/>
    <p:sldId id="335" r:id="rId23"/>
    <p:sldId id="336" r:id="rId24"/>
    <p:sldId id="337" r:id="rId25"/>
    <p:sldId id="319" r:id="rId26"/>
    <p:sldId id="338" r:id="rId27"/>
    <p:sldId id="339" r:id="rId28"/>
    <p:sldId id="340" r:id="rId29"/>
    <p:sldId id="320" r:id="rId30"/>
    <p:sldId id="341" r:id="rId31"/>
    <p:sldId id="342" r:id="rId32"/>
    <p:sldId id="343" r:id="rId33"/>
    <p:sldId id="321" r:id="rId34"/>
    <p:sldId id="344" r:id="rId35"/>
    <p:sldId id="345" r:id="rId36"/>
    <p:sldId id="346" r:id="rId37"/>
    <p:sldId id="322" r:id="rId38"/>
    <p:sldId id="347" r:id="rId39"/>
    <p:sldId id="348" r:id="rId40"/>
    <p:sldId id="349" r:id="rId41"/>
    <p:sldId id="300" r:id="rId42"/>
    <p:sldId id="350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38200" y="253497"/>
            <a:ext cx="10515600" cy="602030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82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9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0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2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7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1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7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78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5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E565-B88F-4C23-B4DC-EFF10FF7FA3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1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21428" y="1122362"/>
            <a:ext cx="6456764" cy="1709849"/>
          </a:xfrm>
        </p:spPr>
        <p:txBody>
          <a:bodyPr anchor="b">
            <a:normAutofit/>
          </a:bodyPr>
          <a:lstStyle/>
          <a:p>
            <a:r>
              <a:rPr lang="en-US" altLang="ko-KR" sz="3600" b="1" dirty="0" smtClean="0"/>
              <a:t>12</a:t>
            </a:r>
            <a:r>
              <a:rPr lang="ko-KR" altLang="en-US" sz="3600" b="1" dirty="0" smtClean="0"/>
              <a:t>장 인공지능의</a:t>
            </a:r>
            <a:endParaRPr lang="en-US" altLang="ko-KR" sz="3600" b="1" dirty="0" smtClean="0"/>
          </a:p>
          <a:p>
            <a:r>
              <a:rPr lang="ko-KR" altLang="en-US" sz="3600" b="1" dirty="0" smtClean="0"/>
              <a:t>현재와 미래</a:t>
            </a:r>
            <a:endParaRPr lang="en-US" altLang="ko-KR" sz="3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4" y="1575791"/>
            <a:ext cx="5265574" cy="36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4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이를 극복하기 위한 방법으로 </a:t>
            </a:r>
            <a:r>
              <a:rPr lang="en-US" altLang="ko-KR" dirty="0" smtClean="0"/>
              <a:t>2015</a:t>
            </a:r>
            <a:r>
              <a:rPr lang="ko-KR" altLang="en-US" dirty="0"/>
              <a:t>년 </a:t>
            </a:r>
            <a:r>
              <a:rPr lang="ko-KR" altLang="en-US" b="1" dirty="0"/>
              <a:t>조셉 </a:t>
            </a:r>
            <a:r>
              <a:rPr lang="ko-KR" altLang="en-US" b="1" dirty="0" err="1"/>
              <a:t>레드몬</a:t>
            </a:r>
            <a:r>
              <a:rPr lang="en-US" altLang="ko-KR" b="1" baseline="30000" dirty="0"/>
              <a:t>Joseph </a:t>
            </a:r>
            <a:r>
              <a:rPr lang="en-US" altLang="ko-KR" b="1" baseline="30000" dirty="0" err="1"/>
              <a:t>Redmon</a:t>
            </a:r>
            <a:r>
              <a:rPr lang="en-US" altLang="ko-KR" b="1" baseline="30000" dirty="0"/>
              <a:t> </a:t>
            </a:r>
            <a:r>
              <a:rPr lang="ko-KR" altLang="en-US" dirty="0"/>
              <a:t>등이 매우 빠르고 정확한 객체 탐지 구조인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YOLO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 Only Look 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Once:YOLO</a:t>
            </a:r>
            <a:r>
              <a:rPr lang="ko-KR" altLang="en-US" dirty="0"/>
              <a:t>를 </a:t>
            </a:r>
            <a:r>
              <a:rPr lang="ko-KR" altLang="en-US" dirty="0" smtClean="0"/>
              <a:t>제안</a:t>
            </a:r>
            <a:endParaRPr lang="en-US" altLang="ko-KR" dirty="0" smtClean="0"/>
          </a:p>
          <a:p>
            <a:r>
              <a:rPr lang="en-US" altLang="ko-KR" dirty="0" smtClean="0"/>
              <a:t>YOLO</a:t>
            </a:r>
            <a:r>
              <a:rPr lang="ko-KR" altLang="en-US" dirty="0"/>
              <a:t>의 세가지 주요한 </a:t>
            </a:r>
            <a:r>
              <a:rPr lang="ko-KR" altLang="en-US" dirty="0" smtClean="0"/>
              <a:t>특징은 </a:t>
            </a:r>
            <a:r>
              <a:rPr lang="ko-KR" altLang="en-US" dirty="0"/>
              <a:t>아래와 같이 </a:t>
            </a:r>
            <a:r>
              <a:rPr lang="ko-KR" altLang="en-US" dirty="0" smtClean="0"/>
              <a:t>요약</a:t>
            </a:r>
            <a:endParaRPr lang="en-US" altLang="ko-KR" dirty="0" smtClean="0"/>
          </a:p>
          <a:p>
            <a:pPr lvl="1"/>
            <a:r>
              <a:rPr lang="ko-KR" altLang="en-US" b="1" dirty="0"/>
              <a:t>한번 보고 처리</a:t>
            </a:r>
            <a:r>
              <a:rPr lang="en-US" altLang="ko-KR" dirty="0"/>
              <a:t>: </a:t>
            </a:r>
            <a:r>
              <a:rPr lang="ko-KR" altLang="en-US" dirty="0"/>
              <a:t>이미지 전체를 단 한번만 봄</a:t>
            </a:r>
            <a:endParaRPr lang="en-US" altLang="ko-KR" dirty="0" smtClean="0"/>
          </a:p>
          <a:p>
            <a:pPr lvl="1"/>
            <a:r>
              <a:rPr lang="ko-KR" altLang="en-US" b="1" dirty="0"/>
              <a:t>모델 사용</a:t>
            </a:r>
            <a:r>
              <a:rPr lang="en-US" altLang="ko-KR" dirty="0"/>
              <a:t>: </a:t>
            </a:r>
            <a:r>
              <a:rPr lang="ko-KR" altLang="en-US" dirty="0"/>
              <a:t>단 하나의 인공 신경망을 통해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b="1" dirty="0"/>
              <a:t>실시간 객체 탐지</a:t>
            </a:r>
            <a:r>
              <a:rPr lang="en-US" altLang="ko-KR" dirty="0"/>
              <a:t>: </a:t>
            </a:r>
            <a:r>
              <a:rPr lang="ko-KR" altLang="en-US" dirty="0"/>
              <a:t>실시간으로 </a:t>
            </a:r>
            <a:r>
              <a:rPr lang="ko-KR" altLang="en-US" dirty="0" err="1"/>
              <a:t>여러장의</a:t>
            </a:r>
            <a:r>
              <a:rPr lang="ko-KR" altLang="en-US" dirty="0"/>
              <a:t> 이미지를 </a:t>
            </a:r>
            <a:r>
              <a:rPr lang="ko-KR" altLang="en-US" dirty="0" smtClean="0"/>
              <a:t>탐지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14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시스템 관점에서 </a:t>
            </a:r>
            <a:r>
              <a:rPr lang="en-US" altLang="ko-KR" dirty="0"/>
              <a:t>YOLO</a:t>
            </a:r>
            <a:r>
              <a:rPr lang="ko-KR" altLang="en-US" dirty="0"/>
              <a:t>의 주요 처리 절차는 먼저 입력 이미지를 </a:t>
            </a:r>
            <a:r>
              <a:rPr lang="en-US" altLang="ko-KR" dirty="0"/>
              <a:t>448x448 </a:t>
            </a:r>
            <a:r>
              <a:rPr lang="ko-KR" altLang="en-US" dirty="0"/>
              <a:t>크기로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크기가 </a:t>
            </a:r>
            <a:r>
              <a:rPr lang="ko-KR" altLang="en-US" dirty="0"/>
              <a:t>조정된 이미지를 단 한번 </a:t>
            </a:r>
            <a:r>
              <a:rPr lang="ko-KR" altLang="en-US" dirty="0" err="1"/>
              <a:t>합성곱</a:t>
            </a:r>
            <a:r>
              <a:rPr lang="ko-KR" altLang="en-US" dirty="0"/>
              <a:t> 신경망에 </a:t>
            </a:r>
            <a:r>
              <a:rPr lang="ko-KR" altLang="en-US" dirty="0" smtClean="0"/>
              <a:t>통과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신경망의 </a:t>
            </a:r>
            <a:r>
              <a:rPr lang="ko-KR" altLang="en-US" dirty="0"/>
              <a:t>결과로는 각 객체의 경계 상자와 해당 객체가 무엇인지 분류 확률을 출력한다</a:t>
            </a:r>
            <a:r>
              <a:rPr lang="en-US" altLang="ko-KR" dirty="0"/>
              <a:t>. </a:t>
            </a:r>
            <a:r>
              <a:rPr lang="ko-KR" altLang="en-US" dirty="0"/>
              <a:t>끝으로 가장 최적의 경계 상자 하나를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0" y="2391989"/>
            <a:ext cx="734480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6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기준점은 좌측 위가 아닌 물체의 </a:t>
                </a:r>
                <a:r>
                  <a:rPr lang="ko-KR" altLang="en-US" dirty="0" err="1"/>
                  <a:t>정중앙을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나타냄</a:t>
                </a:r>
                <a:endParaRPr lang="en-US" altLang="ko-KR" dirty="0" smtClean="0"/>
              </a:p>
              <a:p>
                <a:r>
                  <a:rPr lang="en-US" altLang="ko-KR" dirty="0" smtClean="0"/>
                  <a:t>YOLO</a:t>
                </a:r>
                <a:r>
                  <a:rPr lang="ko-KR" altLang="en-US" dirty="0"/>
                  <a:t>는 입력 이미지를 </a:t>
                </a:r>
                <a14:m>
                  <m:oMath xmlns:m="http://schemas.openxmlformats.org/officeDocument/2006/math">
                    <m:r>
                      <a:rPr lang="en-US" altLang="ko-KR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ko-KR" i="0" dirty="0">
                        <a:latin typeface="Cambria Math" panose="02040503050406030204" pitchFamily="18" charset="0"/>
                      </a:rPr>
                      <m:t>×7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격자</a:t>
                </a:r>
                <a:r>
                  <a:rPr lang="en-US" altLang="ko-KR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grid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셀로 나눈다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나눈 셀 중 물체의 중앙과 가장 가까운 </a:t>
                </a:r>
                <a:r>
                  <a:rPr lang="ko-KR" altLang="en-US" dirty="0" smtClean="0"/>
                  <a:t>셀이 </a:t>
                </a:r>
                <a:r>
                  <a:rPr lang="ko-KR" altLang="en-US" dirty="0"/>
                  <a:t>객체를 탐지하는 역할을 맡는다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이미지 </a:t>
                </a:r>
                <a:r>
                  <a:rPr lang="ko-KR" altLang="en-US" dirty="0"/>
                  <a:t>전체를 신경망에 넣고 특징 추출을 통해 </a:t>
                </a:r>
                <a:r>
                  <a:rPr lang="ko-KR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예측 </a:t>
                </a:r>
                <a:r>
                  <a:rPr lang="ko-KR" alt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텐서</a:t>
                </a:r>
                <a:r>
                  <a:rPr lang="en-US" altLang="ko-KR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prediction tensor</a:t>
                </a:r>
                <a:r>
                  <a:rPr lang="ko-KR" altLang="en-US" dirty="0"/>
                  <a:t>를 </a:t>
                </a:r>
                <a:r>
                  <a:rPr lang="ko-KR" altLang="en-US" dirty="0" smtClean="0"/>
                  <a:t>생성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696" t="-1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37" y="2067344"/>
            <a:ext cx="7354326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7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13.3 YOLO</a:t>
            </a:r>
            <a:r>
              <a:rPr lang="ko-KR" altLang="en-US" dirty="0"/>
              <a:t>의 주요 처리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YOLO</a:t>
            </a:r>
            <a:r>
              <a:rPr lang="ko-KR" altLang="en-US" dirty="0"/>
              <a:t>에서 사용하는 </a:t>
            </a:r>
            <a:r>
              <a:rPr lang="ko-KR" altLang="en-US" dirty="0" err="1"/>
              <a:t>데이터셋은</a:t>
            </a:r>
            <a:r>
              <a:rPr lang="ko-KR" altLang="en-US" dirty="0"/>
              <a:t> 이미지 내의 각 객체에 대한 클래스 레이블</a:t>
            </a:r>
            <a:r>
              <a:rPr lang="en-US" altLang="ko-KR" dirty="0"/>
              <a:t>, </a:t>
            </a:r>
            <a:r>
              <a:rPr lang="ko-KR" altLang="en-US" dirty="0"/>
              <a:t>경계 상자</a:t>
            </a:r>
            <a:r>
              <a:rPr lang="en-US" altLang="ko-KR" dirty="0"/>
              <a:t>, </a:t>
            </a:r>
            <a:r>
              <a:rPr lang="ko-KR" altLang="en-US" dirty="0" smtClean="0"/>
              <a:t>그리고 </a:t>
            </a:r>
            <a:r>
              <a:rPr lang="ko-KR" altLang="en-US" dirty="0" err="1"/>
              <a:t>전처리된</a:t>
            </a:r>
            <a:r>
              <a:rPr lang="ko-KR" altLang="en-US" dirty="0"/>
              <a:t> 이미지가 하나의 </a:t>
            </a:r>
            <a:r>
              <a:rPr lang="ko-KR" altLang="en-US" dirty="0" err="1"/>
              <a:t>처리단위가</a:t>
            </a:r>
            <a:r>
              <a:rPr lang="ko-KR" altLang="en-US" dirty="0"/>
              <a:t>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직접 </a:t>
            </a:r>
            <a:r>
              <a:rPr lang="ko-KR" altLang="en-US" dirty="0" err="1"/>
              <a:t>데이터셋을</a:t>
            </a:r>
            <a:r>
              <a:rPr lang="ko-KR" altLang="en-US" dirty="0"/>
              <a:t> 구축할 수도 있겠지만</a:t>
            </a:r>
            <a:r>
              <a:rPr lang="en-US" altLang="ko-KR" dirty="0"/>
              <a:t>, </a:t>
            </a:r>
            <a:r>
              <a:rPr lang="ko-KR" altLang="en-US" dirty="0" smtClean="0"/>
              <a:t>레이블 </a:t>
            </a:r>
            <a:r>
              <a:rPr lang="ko-KR" altLang="en-US" dirty="0"/>
              <a:t>데이터를 구축하는 것은 비용이 많이 드는 만만치 않은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r>
              <a:rPr lang="ko-KR" altLang="en-US" dirty="0" smtClean="0"/>
              <a:t>이러한 </a:t>
            </a:r>
            <a:r>
              <a:rPr lang="ko-KR" altLang="en-US" dirty="0"/>
              <a:t>문제해결을 위해 마이크로소프트사에서 공개한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코코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Common Objects in Context</a:t>
            </a:r>
            <a:r>
              <a:rPr lang="en-US" altLang="ko-KR" dirty="0"/>
              <a:t> </a:t>
            </a:r>
            <a:r>
              <a:rPr lang="ko-KR" altLang="en-US" dirty="0" err="1" smtClean="0"/>
              <a:t>데이터셋과</a:t>
            </a:r>
            <a:r>
              <a:rPr lang="ko-KR" altLang="en-US" dirty="0" smtClean="0"/>
              <a:t> </a:t>
            </a:r>
            <a:r>
              <a:rPr lang="ko-KR" altLang="en-US" dirty="0"/>
              <a:t>같은 공개된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</a:t>
            </a:r>
            <a:r>
              <a:rPr lang="ko-KR" altLang="en-US" dirty="0"/>
              <a:t>활용할 </a:t>
            </a:r>
            <a:r>
              <a:rPr lang="ko-KR" altLang="en-US" dirty="0" smtClean="0"/>
              <a:t>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88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기존의 객체 탐지 방법은 다양한 크기의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슬라이딩 윈도우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sliding window</a:t>
            </a:r>
            <a:r>
              <a:rPr lang="ko-KR" altLang="en-US" dirty="0"/>
              <a:t>들을 이용해서</a:t>
            </a:r>
            <a:r>
              <a:rPr lang="en-US" altLang="ko-KR" dirty="0"/>
              <a:t>, </a:t>
            </a:r>
            <a:r>
              <a:rPr lang="ko-KR" altLang="en-US" dirty="0"/>
              <a:t>이미지 </a:t>
            </a:r>
            <a:r>
              <a:rPr lang="ko-KR" altLang="en-US" dirty="0" smtClean="0"/>
              <a:t>전체를 </a:t>
            </a:r>
            <a:r>
              <a:rPr lang="ko-KR" altLang="en-US" dirty="0"/>
              <a:t>지나가며 객체를 찾아내는 방식으로 </a:t>
            </a:r>
            <a:r>
              <a:rPr lang="ko-KR" altLang="en-US" dirty="0" err="1"/>
              <a:t>합성곱</a:t>
            </a:r>
            <a:r>
              <a:rPr lang="ko-KR" altLang="en-US" dirty="0"/>
              <a:t> 신경망을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방법은 </a:t>
            </a:r>
            <a:r>
              <a:rPr lang="ko-KR" altLang="en-US" dirty="0" err="1"/>
              <a:t>합성곱</a:t>
            </a:r>
            <a:r>
              <a:rPr lang="ko-KR" altLang="en-US" dirty="0"/>
              <a:t> </a:t>
            </a:r>
            <a:r>
              <a:rPr lang="ko-KR" altLang="en-US" dirty="0" smtClean="0"/>
              <a:t>신경망을 </a:t>
            </a:r>
            <a:r>
              <a:rPr lang="ko-KR" altLang="en-US" dirty="0" err="1"/>
              <a:t>여러번</a:t>
            </a:r>
            <a:r>
              <a:rPr lang="ko-KR" altLang="en-US" dirty="0"/>
              <a:t> 실행해야 하기 때문에 </a:t>
            </a:r>
            <a:r>
              <a:rPr lang="ko-KR" altLang="en-US" dirty="0" err="1"/>
              <a:t>계산량이</a:t>
            </a:r>
            <a:r>
              <a:rPr lang="ko-KR" altLang="en-US" dirty="0"/>
              <a:t> 많다는 단점이 있었다</a:t>
            </a:r>
            <a:r>
              <a:rPr lang="en-US" altLang="ko-KR" dirty="0"/>
              <a:t>. YOLO</a:t>
            </a:r>
            <a:r>
              <a:rPr lang="ko-KR" altLang="en-US" dirty="0"/>
              <a:t>는 이미지를 격자로 분할하여 이 문제를 해결했다</a:t>
            </a:r>
            <a:r>
              <a:rPr lang="en-US" altLang="ko-KR" dirty="0"/>
              <a:t>. </a:t>
            </a:r>
            <a:r>
              <a:rPr lang="ko-KR" altLang="en-US" dirty="0"/>
              <a:t>제일 먼저 하는 일은 입력 이미지를 격자로 분할하고</a:t>
            </a:r>
            <a:r>
              <a:rPr lang="en-US" altLang="ko-KR" dirty="0"/>
              <a:t>, </a:t>
            </a:r>
            <a:r>
              <a:rPr lang="ko-KR" altLang="en-US" dirty="0"/>
              <a:t>각 격자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셀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grid cell</a:t>
            </a:r>
            <a:r>
              <a:rPr lang="ko-KR" altLang="en-US" dirty="0"/>
              <a:t>과 관련된 격자 셀 벡터를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27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예측 </a:t>
                </a:r>
                <a:r>
                  <a:rPr lang="ko-KR" altLang="en-US" dirty="0" err="1"/>
                  <a:t>텐서는</a:t>
                </a:r>
                <a:r>
                  <a:rPr lang="ko-KR" altLang="en-US" dirty="0"/>
                  <a:t> 각 그리드 셀 내에 객체가 존재할 확률을 나타내는 정보</a:t>
                </a:r>
                <a:r>
                  <a:rPr lang="en-US" altLang="ko-KR" dirty="0"/>
                  <a:t>( pc ), </a:t>
                </a:r>
                <a:r>
                  <a:rPr lang="ko-KR" altLang="en-US" dirty="0"/>
                  <a:t>분류한 객체의 </a:t>
                </a:r>
                <a:r>
                  <a:rPr lang="ko-KR" altLang="en-US" dirty="0" smtClean="0"/>
                  <a:t>클래스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경계 상자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정보를 가지고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찾은 객체의 경계 상자 위치</a:t>
                </a:r>
                <a:r>
                  <a:rPr lang="en-US" altLang="ko-KR" dirty="0"/>
                  <a:t>, </a:t>
                </a:r>
                <a:r>
                  <a:rPr lang="ko-KR" altLang="en-US" dirty="0" smtClean="0"/>
                  <a:t>너비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높이는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사이의 값으로 </a:t>
                </a:r>
                <a:r>
                  <a:rPr lang="ko-KR" altLang="en-US" dirty="0" smtClean="0"/>
                  <a:t>정규화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위치 </a:t>
                </a:r>
                <a:r>
                  <a:rPr lang="ko-KR" altLang="en-US" dirty="0"/>
                  <a:t>정보는 격자 내의 상대 좌표를 사용하고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너비와 높이 정보는 전체 이미지에 대한 상대 좌표로 </a:t>
                </a:r>
                <a:r>
                  <a:rPr lang="ko-KR" altLang="en-US" dirty="0" smtClean="0"/>
                  <a:t>계산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이 </a:t>
                </a:r>
                <a:r>
                  <a:rPr lang="ko-KR" altLang="en-US" dirty="0"/>
                  <a:t>방식을 단순히 </a:t>
                </a:r>
                <a:r>
                  <a:rPr lang="ko-KR" altLang="en-US" dirty="0" smtClean="0"/>
                  <a:t>적용하면 </a:t>
                </a:r>
                <a:r>
                  <a:rPr lang="ko-KR" altLang="en-US" dirty="0"/>
                  <a:t>객체가 존재하는 </a:t>
                </a:r>
                <a:r>
                  <a:rPr lang="ko-KR" altLang="en-US" dirty="0" err="1"/>
                  <a:t>셀마다</a:t>
                </a:r>
                <a:r>
                  <a:rPr lang="ko-KR" altLang="en-US" dirty="0"/>
                  <a:t> 경계 상자가 만들어져 너무 많은 경계 상자가 만들어진다는 </a:t>
                </a:r>
                <a:r>
                  <a:rPr lang="ko-KR" altLang="en-US" dirty="0" smtClean="0"/>
                  <a:t>문제가 있음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696" t="-1216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94" y="2931416"/>
            <a:ext cx="742101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4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훈련데이터에 있는 경계 상자와 후보 경계 </a:t>
                </a:r>
                <a:r>
                  <a:rPr lang="ko-KR" altLang="en-US" dirty="0"/>
                  <a:t>상자 사이의 </a:t>
                </a:r>
                <a:r>
                  <a:rPr lang="ko-KR" altLang="en-US" dirty="0" err="1"/>
                  <a:t>유사도를</a:t>
                </a:r>
                <a:r>
                  <a:rPr lang="ko-KR" altLang="en-US" dirty="0"/>
                  <a:t> 계산하여 가장 높은 </a:t>
                </a:r>
                <a:r>
                  <a:rPr lang="ko-KR" altLang="en-US" dirty="0" err="1"/>
                  <a:t>유사도를</a:t>
                </a:r>
                <a:r>
                  <a:rPr lang="ko-KR" altLang="en-US" dirty="0"/>
                  <a:t> 갖는 상자를 최적의 상자로 </a:t>
                </a:r>
                <a:r>
                  <a:rPr lang="ko-KR" altLang="en-US" dirty="0" smtClean="0"/>
                  <a:t>선택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유사도를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계산하기 위한 지표로 </a:t>
                </a:r>
                <a:r>
                  <a:rPr lang="en-US" altLang="ko-KR" dirty="0" err="1">
                    <a:solidFill>
                      <a:schemeClr val="accent1">
                        <a:lumMod val="75000"/>
                      </a:schemeClr>
                    </a:solidFill>
                  </a:rPr>
                  <a:t>IoU</a:t>
                </a:r>
                <a:r>
                  <a:rPr lang="en-US" altLang="ko-KR" baseline="30000" dirty="0" err="1">
                    <a:solidFill>
                      <a:schemeClr val="accent1">
                        <a:lumMod val="75000"/>
                      </a:schemeClr>
                    </a:solidFill>
                  </a:rPr>
                  <a:t>Intersection</a:t>
                </a:r>
                <a:r>
                  <a:rPr lang="en-US" altLang="ko-KR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 over Union</a:t>
                </a:r>
                <a:r>
                  <a:rPr lang="ko-KR" altLang="en-US" dirty="0"/>
                  <a:t>를 </a:t>
                </a:r>
                <a:r>
                  <a:rPr lang="ko-KR" altLang="en-US" dirty="0" smtClean="0"/>
                  <a:t>사용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일반적으로 </a:t>
                </a:r>
                <a:r>
                  <a:rPr lang="ko-KR" altLang="en-US" dirty="0"/>
                  <a:t>높은 </a:t>
                </a:r>
                <a:r>
                  <a:rPr lang="en-US" altLang="ko-KR" dirty="0" err="1"/>
                  <a:t>IoU</a:t>
                </a:r>
                <a:r>
                  <a:rPr lang="ko-KR" altLang="en-US" dirty="0"/>
                  <a:t>로 판단하는 기준은 </a:t>
                </a:r>
                <a:r>
                  <a:rPr lang="en-US" altLang="ko-KR" dirty="0"/>
                  <a:t>0.5 </a:t>
                </a:r>
                <a:r>
                  <a:rPr lang="ko-KR" altLang="en-US" dirty="0"/>
                  <a:t>정도이다</a:t>
                </a:r>
                <a:r>
                  <a:rPr lang="en-US" altLang="ko-KR" dirty="0"/>
                  <a:t>. </a:t>
                </a:r>
                <a:r>
                  <a:rPr lang="en-US" altLang="ko-KR" dirty="0" err="1"/>
                  <a:t>IoU</a:t>
                </a:r>
                <a:r>
                  <a:rPr lang="ko-KR" altLang="en-US" dirty="0"/>
                  <a:t>를 바탕으로 </a:t>
                </a:r>
                <a:r>
                  <a:rPr lang="ko-KR" altLang="en-US" dirty="0" err="1"/>
                  <a:t>의미없는</a:t>
                </a:r>
                <a:r>
                  <a:rPr lang="ko-KR" altLang="en-US" dirty="0"/>
                  <a:t> 경계 상자를 제거하기 위해 </a:t>
                </a:r>
                <a:r>
                  <a:rPr lang="ko-KR" alt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비최대</a:t>
                </a:r>
                <a:r>
                  <a:rPr lang="ko-KR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 억제</a:t>
                </a:r>
                <a:r>
                  <a:rPr lang="en-US" altLang="ko-KR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non-maximal </a:t>
                </a:r>
                <a:r>
                  <a:rPr lang="en-US" altLang="ko-KR" baseline="30000" dirty="0" err="1">
                    <a:solidFill>
                      <a:schemeClr val="accent1">
                        <a:lumMod val="75000"/>
                      </a:schemeClr>
                    </a:solidFill>
                  </a:rPr>
                  <a:t>suppression:NMS</a:t>
                </a:r>
                <a:r>
                  <a:rPr lang="ko-KR" altLang="en-US" dirty="0"/>
                  <a:t>라는 방법을 </a:t>
                </a:r>
                <a:r>
                  <a:rPr lang="ko-KR" altLang="en-US" dirty="0" smtClean="0"/>
                  <a:t>사용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이 </a:t>
                </a:r>
                <a:r>
                  <a:rPr lang="ko-KR" altLang="en-US" dirty="0"/>
                  <a:t>방법은 각 셀 벡터의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 smtClean="0"/>
                  <a:t>값이 </a:t>
                </a:r>
                <a:r>
                  <a:rPr lang="ko-KR" altLang="en-US" dirty="0" err="1"/>
                  <a:t>임계값보다</a:t>
                </a:r>
                <a:r>
                  <a:rPr lang="ko-KR" altLang="en-US" dirty="0"/>
                  <a:t> 작거나 같은 상자를 모두 제거한다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객체가 내부에 있을 가능성이 </a:t>
                </a:r>
                <a:r>
                  <a:rPr lang="en-US" altLang="ko-KR" dirty="0"/>
                  <a:t>50% </a:t>
                </a:r>
                <a:r>
                  <a:rPr lang="ko-KR" altLang="en-US" dirty="0"/>
                  <a:t>이상인 경우에만 경계 상자를 </a:t>
                </a:r>
                <a:r>
                  <a:rPr lang="ko-KR" altLang="en-US" dirty="0" smtClean="0"/>
                  <a:t>유지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696" t="-1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73" y="3344043"/>
            <a:ext cx="772585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2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13.4 </a:t>
            </a:r>
            <a:r>
              <a:rPr lang="ko-KR" altLang="en-US" dirty="0" err="1"/>
              <a:t>어텐션에</a:t>
            </a:r>
            <a:r>
              <a:rPr lang="ko-KR" altLang="en-US" dirty="0"/>
              <a:t> 주목해 보자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시퀀스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투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시퀀스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seq2seq</a:t>
            </a:r>
            <a:r>
              <a:rPr lang="ko-KR" altLang="en-US" dirty="0"/>
              <a:t>는 </a:t>
            </a:r>
            <a:r>
              <a:rPr lang="ko-KR" altLang="en-US" dirty="0" err="1"/>
              <a:t>챗봇</a:t>
            </a:r>
            <a:r>
              <a:rPr lang="en-US" altLang="ko-KR" dirty="0"/>
              <a:t>, </a:t>
            </a:r>
            <a:r>
              <a:rPr lang="ko-KR" altLang="en-US" dirty="0"/>
              <a:t>기계번역</a:t>
            </a:r>
            <a:r>
              <a:rPr lang="en-US" altLang="ko-KR" dirty="0"/>
              <a:t>, </a:t>
            </a:r>
            <a:r>
              <a:rPr lang="ko-KR" altLang="en-US" dirty="0"/>
              <a:t>질의응답</a:t>
            </a:r>
            <a:r>
              <a:rPr lang="en-US" altLang="ko-KR" dirty="0"/>
              <a:t>, </a:t>
            </a:r>
            <a:r>
              <a:rPr lang="ko-KR" altLang="en-US" dirty="0" err="1"/>
              <a:t>영상캡션</a:t>
            </a:r>
            <a:r>
              <a:rPr lang="ko-KR" altLang="en-US" dirty="0"/>
              <a:t> 추가</a:t>
            </a:r>
            <a:r>
              <a:rPr lang="en-US" altLang="ko-KR" dirty="0"/>
              <a:t>, </a:t>
            </a:r>
            <a:r>
              <a:rPr lang="ko-KR" altLang="en-US" dirty="0"/>
              <a:t>내용요약 등과 같은 </a:t>
            </a:r>
            <a:r>
              <a:rPr lang="ko-KR" altLang="en-US" dirty="0" smtClean="0"/>
              <a:t>응용분야에 </a:t>
            </a:r>
            <a:r>
              <a:rPr lang="ko-KR" altLang="en-US" dirty="0"/>
              <a:t>활용되는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r>
              <a:rPr lang="ko-KR" altLang="en-US" dirty="0" smtClean="0"/>
              <a:t>주요 </a:t>
            </a:r>
            <a:r>
              <a:rPr lang="ko-KR" altLang="en-US" dirty="0"/>
              <a:t>기능은 입력 시퀀스로부터 다른 도메인의 시퀀스를 </a:t>
            </a:r>
            <a:r>
              <a:rPr lang="ko-KR" altLang="en-US" dirty="0" smtClean="0"/>
              <a:t>출력하는 것</a:t>
            </a:r>
            <a:endParaRPr lang="en-US" altLang="ko-KR" dirty="0" smtClean="0"/>
          </a:p>
          <a:p>
            <a:r>
              <a:rPr lang="ko-KR" altLang="en-US" dirty="0" smtClean="0"/>
              <a:t>시퀀스</a:t>
            </a:r>
            <a:r>
              <a:rPr lang="en-US" altLang="ko-KR" dirty="0"/>
              <a:t>-</a:t>
            </a:r>
            <a:r>
              <a:rPr lang="ko-KR" altLang="en-US" dirty="0"/>
              <a:t>투</a:t>
            </a:r>
            <a:r>
              <a:rPr lang="en-US" altLang="ko-KR" dirty="0"/>
              <a:t>-</a:t>
            </a:r>
            <a:r>
              <a:rPr lang="ko-KR" altLang="en-US" dirty="0"/>
              <a:t>시퀀스 모델은 순환 신경망으로 구성된 인코더를 통해 입력 시퀀스를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컨텍스트 벡터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context vector</a:t>
            </a:r>
            <a:r>
              <a:rPr lang="ko-KR" altLang="en-US" dirty="0"/>
              <a:t>라는 하나의 고정된 크기의 벡터 표현으로 압축하고</a:t>
            </a:r>
            <a:r>
              <a:rPr lang="en-US" altLang="ko-KR" dirty="0"/>
              <a:t>, </a:t>
            </a:r>
            <a:r>
              <a:rPr lang="ko-KR" altLang="en-US" dirty="0"/>
              <a:t>역시 순환 </a:t>
            </a:r>
            <a:r>
              <a:rPr lang="ko-KR" altLang="en-US" dirty="0" smtClean="0"/>
              <a:t>신경망 </a:t>
            </a:r>
            <a:r>
              <a:rPr lang="ko-KR" altLang="en-US" dirty="0"/>
              <a:t>구조의 </a:t>
            </a:r>
            <a:r>
              <a:rPr lang="ko-KR" altLang="en-US" dirty="0" err="1"/>
              <a:t>디코더를</a:t>
            </a:r>
            <a:r>
              <a:rPr lang="ko-KR" altLang="en-US" dirty="0"/>
              <a:t> 통해 이 컨텍스트 벡터에서 출력 시퀀스를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4277942"/>
            <a:ext cx="756390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52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긴 문장을 순차적으로 인코딩해서 </a:t>
            </a:r>
            <a:r>
              <a:rPr lang="ko-KR" altLang="en-US" dirty="0" err="1"/>
              <a:t>디코더에게</a:t>
            </a:r>
            <a:r>
              <a:rPr lang="ko-KR" altLang="en-US" dirty="0"/>
              <a:t> 넘겨 번역하려고 하는 경우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ko-KR" altLang="en-US" dirty="0" err="1"/>
              <a:t>인코딩된</a:t>
            </a:r>
            <a:r>
              <a:rPr lang="ko-KR" altLang="en-US" dirty="0"/>
              <a:t> </a:t>
            </a:r>
            <a:r>
              <a:rPr lang="ko-KR" altLang="en-US" dirty="0" smtClean="0"/>
              <a:t>단어들은 </a:t>
            </a:r>
            <a:r>
              <a:rPr lang="ko-KR" altLang="en-US" dirty="0"/>
              <a:t>나중에 </a:t>
            </a:r>
            <a:r>
              <a:rPr lang="ko-KR" altLang="en-US" dirty="0" err="1"/>
              <a:t>인코딩된</a:t>
            </a:r>
            <a:r>
              <a:rPr lang="ko-KR" altLang="en-US" dirty="0"/>
              <a:t> 단어들에 비해 그 정보가 상대적으로 덜 </a:t>
            </a:r>
            <a:r>
              <a:rPr lang="ko-KR" altLang="en-US" dirty="0" smtClean="0"/>
              <a:t>남는 </a:t>
            </a:r>
            <a:r>
              <a:rPr lang="ko-KR" altLang="en-US" dirty="0"/>
              <a:t>현상을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장기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의존성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long-term dependency </a:t>
            </a:r>
            <a:r>
              <a:rPr lang="ko-KR" altLang="en-US" dirty="0"/>
              <a:t>문제라고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순환 </a:t>
            </a:r>
            <a:r>
              <a:rPr lang="ko-KR" altLang="en-US" dirty="0"/>
              <a:t>신경망 기반의 모델은 다음과 같은 두 가지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인코더가 </a:t>
            </a:r>
            <a:r>
              <a:rPr lang="ko-KR" altLang="en-US" dirty="0"/>
              <a:t>고정된 크기의 벡터에 정보를 압축하기 때문에 정보 손실 </a:t>
            </a:r>
            <a:r>
              <a:rPr lang="ko-KR" altLang="en-US" dirty="0" smtClean="0"/>
              <a:t>발생</a:t>
            </a:r>
            <a:endParaRPr lang="en-US" altLang="ko-KR" dirty="0"/>
          </a:p>
          <a:p>
            <a:pPr lvl="1"/>
            <a:r>
              <a:rPr lang="ko-KR" altLang="en-US" dirty="0" smtClean="0"/>
              <a:t>순환 </a:t>
            </a:r>
            <a:r>
              <a:rPr lang="ko-KR" altLang="en-US" dirty="0"/>
              <a:t>신경망의 고질적인 문제인 기울기 소실 문제 발생</a:t>
            </a:r>
          </a:p>
        </p:txBody>
      </p:sp>
    </p:spTree>
    <p:extLst>
      <p:ext uri="{BB962C8B-B14F-4D97-AF65-F5344CB8AC3E}">
        <p14:creationId xmlns:p14="http://schemas.microsoft.com/office/powerpoint/2010/main" val="3565025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이를 해결하기 위해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어텐션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attention</a:t>
            </a:r>
            <a:r>
              <a:rPr lang="ko-KR" altLang="en-US" dirty="0"/>
              <a:t>이 </a:t>
            </a:r>
            <a:r>
              <a:rPr lang="ko-KR" altLang="en-US" dirty="0" smtClean="0"/>
              <a:t>고안됨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어텐션은</a:t>
            </a:r>
            <a:r>
              <a:rPr lang="ko-KR" altLang="en-US" dirty="0" smtClean="0"/>
              <a:t> </a:t>
            </a:r>
            <a:r>
              <a:rPr lang="ko-KR" altLang="en-US" dirty="0" err="1"/>
              <a:t>디코더가</a:t>
            </a:r>
            <a:r>
              <a:rPr lang="ko-KR" altLang="en-US" dirty="0"/>
              <a:t> 출력 단어를 예측할 때마다 매번 인코더에서 전체 입력 문장을 다시 한번 </a:t>
            </a:r>
            <a:r>
              <a:rPr lang="ko-KR" altLang="en-US" dirty="0" smtClean="0"/>
              <a:t>참고함</a:t>
            </a:r>
            <a:endParaRPr lang="en-US" altLang="ko-KR" dirty="0" smtClean="0"/>
          </a:p>
          <a:p>
            <a:r>
              <a:rPr lang="ko-KR" altLang="en-US" dirty="0" smtClean="0"/>
              <a:t>여기서</a:t>
            </a:r>
            <a:r>
              <a:rPr lang="en-US" altLang="ko-KR" dirty="0"/>
              <a:t>, </a:t>
            </a:r>
            <a:r>
              <a:rPr lang="ko-KR" altLang="en-US" dirty="0"/>
              <a:t>전체 입력 문장의 각 단어들을 동일한 비율로 참조하는 것이 아니라</a:t>
            </a:r>
            <a:r>
              <a:rPr lang="en-US" altLang="ko-KR" dirty="0"/>
              <a:t>, </a:t>
            </a:r>
            <a:r>
              <a:rPr lang="ko-KR" altLang="en-US" dirty="0"/>
              <a:t>해당 시점에서 예측해야 할 단어와 연관이 있는 단어에 가중치를 더 부여함으로써 중요한 부분에 집중을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err="1" smtClean="0"/>
              <a:t>어텐션</a:t>
            </a:r>
            <a:r>
              <a:rPr lang="ko-KR" altLang="en-US" dirty="0" smtClean="0"/>
              <a:t> </a:t>
            </a:r>
            <a:r>
              <a:rPr lang="ko-KR" altLang="en-US" dirty="0"/>
              <a:t>메커니즘에는 </a:t>
            </a:r>
            <a:r>
              <a:rPr lang="ko-KR" altLang="en-US" b="1" dirty="0" err="1"/>
              <a:t>바흐다나우</a:t>
            </a:r>
            <a:r>
              <a:rPr lang="en-US" altLang="ko-KR" b="1" baseline="30000" dirty="0" err="1"/>
              <a:t>Bahadanau</a:t>
            </a:r>
            <a:r>
              <a:rPr lang="en-US" altLang="ko-KR" dirty="0"/>
              <a:t> </a:t>
            </a:r>
            <a:r>
              <a:rPr lang="ko-KR" altLang="en-US" dirty="0" err="1" smtClean="0"/>
              <a:t>어텐션과</a:t>
            </a:r>
            <a:r>
              <a:rPr lang="ko-KR" altLang="en-US" dirty="0" smtClean="0"/>
              <a:t> </a:t>
            </a:r>
            <a:r>
              <a:rPr lang="ko-KR" altLang="en-US" b="1" dirty="0" err="1"/>
              <a:t>루옹</a:t>
            </a:r>
            <a:r>
              <a:rPr lang="en-US" altLang="ko-KR" b="1" baseline="30000" dirty="0"/>
              <a:t>Luong</a:t>
            </a:r>
            <a:r>
              <a:rPr lang="en-US" altLang="ko-KR" dirty="0"/>
              <a:t> </a:t>
            </a:r>
            <a:r>
              <a:rPr lang="ko-KR" altLang="en-US" dirty="0" err="1" smtClean="0"/>
              <a:t>어텐션이</a:t>
            </a:r>
            <a:r>
              <a:rPr lang="ko-KR" altLang="en-US" dirty="0" smtClean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741683"/>
            <a:ext cx="764011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7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081" y="517586"/>
            <a:ext cx="11054621" cy="5777447"/>
            <a:chOff x="1043098" y="4462353"/>
            <a:chExt cx="6985286" cy="1832681"/>
          </a:xfrm>
        </p:grpSpPr>
        <p:sp>
          <p:nvSpPr>
            <p:cNvPr id="5" name="모서리가 둥근 직사각형 2"/>
            <p:cNvSpPr/>
            <p:nvPr/>
          </p:nvSpPr>
          <p:spPr>
            <a:xfrm>
              <a:off x="1043098" y="4462353"/>
              <a:ext cx="190591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90560" y="2641203"/>
                <a:ext cx="1810289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이장에서 배울 것들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직사각형 23"/>
              <p:cNvSpPr>
                <a:spLocks noChangeArrowheads="1"/>
              </p:cNvSpPr>
              <p:nvPr/>
            </p:nvSpPr>
            <p:spPr bwMode="auto">
              <a:xfrm>
                <a:off x="854031" y="2923423"/>
                <a:ext cx="6696744" cy="6638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/>
                  <a:t>이 책에서 다룬 </a:t>
                </a:r>
                <a:r>
                  <a:rPr lang="ko-KR" altLang="en-US" sz="2000" spc="-100" dirty="0" err="1"/>
                  <a:t>기계학습의</a:t>
                </a:r>
                <a:r>
                  <a:rPr lang="ko-KR" altLang="en-US" sz="2000" spc="-100" dirty="0"/>
                  <a:t> 여러 기법들에 대해서 살펴보자</a:t>
                </a:r>
                <a:r>
                  <a:rPr lang="en-US" altLang="ko-KR" sz="20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/>
                  <a:t>실시간 </a:t>
                </a:r>
                <a:r>
                  <a:rPr lang="ko-KR" altLang="en-US" sz="2000" spc="-100" dirty="0" err="1"/>
                  <a:t>객체탐지에</a:t>
                </a:r>
                <a:r>
                  <a:rPr lang="ko-KR" altLang="en-US" sz="2000" spc="-100" dirty="0"/>
                  <a:t> 활용하고 있는 </a:t>
                </a:r>
                <a:r>
                  <a:rPr lang="en-US" altLang="ko-KR" sz="2000" spc="-100" dirty="0"/>
                  <a:t>YOLO</a:t>
                </a:r>
                <a:r>
                  <a:rPr lang="ko-KR" altLang="en-US" sz="2000" spc="-100" dirty="0"/>
                  <a:t>는 어떻게 동작하는가</a:t>
                </a:r>
                <a:r>
                  <a:rPr lang="en-US" altLang="ko-KR" sz="20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 err="1"/>
                  <a:t>어텐션이</a:t>
                </a:r>
                <a:r>
                  <a:rPr lang="ko-KR" altLang="en-US" sz="2000" spc="-100" dirty="0"/>
                  <a:t> 왜 중요하고 트랜스포머</a:t>
                </a:r>
                <a:r>
                  <a:rPr lang="en-US" altLang="ko-KR" sz="2000" spc="-100" dirty="0"/>
                  <a:t>, BERT, GPT-3</a:t>
                </a:r>
                <a:r>
                  <a:rPr lang="ko-KR" altLang="en-US" sz="2000" spc="-100" dirty="0"/>
                  <a:t>에 어떻게 활용되는가</a:t>
                </a:r>
                <a:r>
                  <a:rPr lang="en-US" altLang="ko-KR" sz="20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/>
                  <a:t>인공지능은 어떻게 현실세계에 있을 법한 이미지를 생성해 내는가</a:t>
                </a:r>
                <a:r>
                  <a:rPr lang="en-US" altLang="ko-KR" sz="20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/>
                  <a:t>인공지능의 윤리적 딜레마가 무엇인가</a:t>
                </a:r>
                <a:r>
                  <a:rPr lang="en-US" altLang="ko-KR" sz="2000" spc="-1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336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비주얼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어텐션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visual attention</a:t>
            </a:r>
            <a:r>
              <a:rPr lang="ko-KR" altLang="en-US" dirty="0"/>
              <a:t>은 컴퓨터 비전 분야에서 가장 활발하게 연구되고 있는 분야 중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어텐션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메커니즘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attention mechanism</a:t>
            </a:r>
            <a:r>
              <a:rPr lang="ko-KR" altLang="en-US" dirty="0"/>
              <a:t>이란 인간의 </a:t>
            </a:r>
            <a:r>
              <a:rPr lang="ko-KR" altLang="en-US" dirty="0" err="1"/>
              <a:t>비주얼</a:t>
            </a:r>
            <a:r>
              <a:rPr lang="ko-KR" altLang="en-US" dirty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현상을 구현하기 위한 인공 신경망 기법이다</a:t>
            </a:r>
            <a:r>
              <a:rPr lang="en-US" altLang="ko-KR" dirty="0" smtClean="0"/>
              <a:t>. </a:t>
            </a:r>
            <a:r>
              <a:rPr lang="ko-KR" altLang="en-US" dirty="0"/>
              <a:t>전체를 보는 것이 아니라 일부 영역에 </a:t>
            </a:r>
            <a:r>
              <a:rPr lang="ko-KR" altLang="en-US" dirty="0" smtClean="0"/>
              <a:t>집중해서 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2220515"/>
            <a:ext cx="7516274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11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뉴럴기계번역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neural machine translation </a:t>
            </a:r>
            <a:r>
              <a:rPr lang="ko-KR" altLang="en-US" dirty="0"/>
              <a:t>뿐만 아니라</a:t>
            </a:r>
            <a:r>
              <a:rPr lang="en-US" altLang="ko-KR" dirty="0"/>
              <a:t>, </a:t>
            </a:r>
            <a:r>
              <a:rPr lang="ko-KR" altLang="en-US" dirty="0"/>
              <a:t>시각 응용의 한 예로 </a:t>
            </a:r>
            <a:r>
              <a:rPr lang="ko-KR" altLang="en-US" dirty="0" err="1"/>
              <a:t>비주얼</a:t>
            </a:r>
            <a:r>
              <a:rPr lang="ko-KR" altLang="en-US" dirty="0"/>
              <a:t> </a:t>
            </a:r>
            <a:r>
              <a:rPr lang="ko-KR" altLang="en-US" dirty="0" err="1"/>
              <a:t>어텐션을</a:t>
            </a:r>
            <a:r>
              <a:rPr lang="ko-KR" altLang="en-US" dirty="0"/>
              <a:t> </a:t>
            </a:r>
            <a:r>
              <a:rPr lang="ko-KR" altLang="en-US" dirty="0" smtClean="0"/>
              <a:t>이용한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이미지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캡션닝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image </a:t>
            </a:r>
            <a:r>
              <a:rPr lang="en-US" altLang="ko-KR" baseline="30000" dirty="0" smtClean="0">
                <a:solidFill>
                  <a:schemeClr val="accent1">
                    <a:lumMod val="75000"/>
                  </a:schemeClr>
                </a:solidFill>
              </a:rPr>
              <a:t>captioning</a:t>
            </a:r>
            <a:r>
              <a:rPr lang="ko-KR" altLang="en-US" dirty="0" smtClean="0"/>
              <a:t>이 있음</a:t>
            </a:r>
            <a:endParaRPr lang="en-US" altLang="ko-KR" dirty="0" smtClean="0"/>
          </a:p>
          <a:p>
            <a:r>
              <a:rPr lang="ko-KR" altLang="en-US" dirty="0" smtClean="0"/>
              <a:t>주요 </a:t>
            </a:r>
            <a:r>
              <a:rPr lang="ko-KR" altLang="en-US" dirty="0"/>
              <a:t>절차는 먼저 입력 이미지에 대한 특징을 </a:t>
            </a:r>
            <a:r>
              <a:rPr lang="ko-KR" altLang="en-US" dirty="0" smtClean="0"/>
              <a:t>추출하기 </a:t>
            </a:r>
            <a:r>
              <a:rPr lang="ko-KR" altLang="en-US" dirty="0"/>
              <a:t>위해 </a:t>
            </a:r>
            <a:r>
              <a:rPr lang="ko-KR" altLang="en-US" dirty="0" err="1"/>
              <a:t>합성곱</a:t>
            </a:r>
            <a:r>
              <a:rPr lang="ko-KR" altLang="en-US" dirty="0"/>
              <a:t> 신경망을 적용한다</a:t>
            </a:r>
            <a:r>
              <a:rPr lang="en-US" altLang="ko-KR" dirty="0" smtClean="0"/>
              <a:t>. </a:t>
            </a:r>
            <a:r>
              <a:rPr lang="ko-KR" altLang="en-US" dirty="0"/>
              <a:t>이를 통해 얻은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특성맵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feature map</a:t>
            </a:r>
            <a:r>
              <a:rPr lang="ko-KR" altLang="en-US" dirty="0"/>
              <a:t>들은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메커니즘기반 순환 신경망 </a:t>
            </a:r>
            <a:r>
              <a:rPr lang="ko-KR" altLang="en-US" dirty="0" err="1"/>
              <a:t>디코더가</a:t>
            </a:r>
            <a:r>
              <a:rPr lang="ko-KR" altLang="en-US" dirty="0"/>
              <a:t>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어텐션에</a:t>
            </a:r>
            <a:r>
              <a:rPr lang="ko-KR" altLang="en-US" dirty="0"/>
              <a:t> 해당하는 단어를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2342998"/>
            <a:ext cx="764964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42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13.5 </a:t>
            </a:r>
            <a:r>
              <a:rPr lang="ko-KR" altLang="en-US" dirty="0"/>
              <a:t>트랜스포머와 </a:t>
            </a:r>
            <a:r>
              <a:rPr lang="en-US" altLang="ko-KR" dirty="0"/>
              <a:t>GPT-3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트랜스포머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Transformer</a:t>
            </a:r>
            <a:r>
              <a:rPr lang="ko-KR" altLang="en-US" dirty="0"/>
              <a:t>는 </a:t>
            </a:r>
            <a:r>
              <a:rPr lang="en-US" altLang="ko-KR" dirty="0"/>
              <a:t>2017</a:t>
            </a:r>
            <a:r>
              <a:rPr lang="ko-KR" altLang="en-US" dirty="0"/>
              <a:t>년 구글 연구진이 발표한 </a:t>
            </a:r>
            <a:r>
              <a:rPr lang="en-US" altLang="ko-KR" dirty="0"/>
              <a:t>"Attention Is All You Need"</a:t>
            </a:r>
            <a:r>
              <a:rPr lang="ko-KR" altLang="en-US" dirty="0"/>
              <a:t>라는 </a:t>
            </a:r>
            <a:r>
              <a:rPr lang="ko-KR" altLang="en-US" dirty="0" smtClean="0"/>
              <a:t>제목의 논문을 </a:t>
            </a:r>
            <a:r>
              <a:rPr lang="ko-KR" altLang="en-US" dirty="0"/>
              <a:t>통해 소개된 모델로 </a:t>
            </a:r>
            <a:r>
              <a:rPr lang="ko-KR" altLang="en-US" dirty="0" err="1"/>
              <a:t>어텐션만으로</a:t>
            </a:r>
            <a:r>
              <a:rPr lang="ko-KR" altLang="en-US" dirty="0"/>
              <a:t> 인코더와 </a:t>
            </a:r>
            <a:r>
              <a:rPr lang="ko-KR" altLang="en-US" dirty="0" err="1"/>
              <a:t>디코더를</a:t>
            </a:r>
            <a:r>
              <a:rPr lang="ko-KR" altLang="en-US" dirty="0"/>
              <a:t> 만들어 보자는 것이 </a:t>
            </a:r>
            <a:r>
              <a:rPr lang="ko-KR" altLang="en-US" dirty="0" smtClean="0"/>
              <a:t>근본적인 아이디어</a:t>
            </a:r>
            <a:endParaRPr lang="en-US" altLang="ko-KR" dirty="0" smtClean="0"/>
          </a:p>
          <a:p>
            <a:r>
              <a:rPr lang="ko-KR" altLang="en-US" dirty="0"/>
              <a:t>기계 번역은 어떤 언어로 된 한 문장을 입력으로 받아 다른 언어로 </a:t>
            </a:r>
            <a:r>
              <a:rPr lang="ko-KR" altLang="en-US" dirty="0" smtClean="0"/>
              <a:t>번역하는 </a:t>
            </a:r>
            <a:r>
              <a:rPr lang="ko-KR" altLang="en-US" dirty="0"/>
              <a:t>태스크를 말한다</a:t>
            </a:r>
            <a:r>
              <a:rPr lang="en-US" altLang="ko-KR" dirty="0"/>
              <a:t>. </a:t>
            </a:r>
            <a:r>
              <a:rPr lang="ko-KR" altLang="en-US" dirty="0"/>
              <a:t>인코더가 번역을 위해 하나의 특정한 단어를 인코딩하기 위해서 입력 </a:t>
            </a:r>
            <a:r>
              <a:rPr lang="ko-KR" altLang="en-US" dirty="0" smtClean="0"/>
              <a:t>내의 </a:t>
            </a:r>
            <a:r>
              <a:rPr lang="ko-KR" altLang="en-US" dirty="0"/>
              <a:t>다른 모든 </a:t>
            </a:r>
            <a:r>
              <a:rPr lang="ko-KR" altLang="en-US" dirty="0" err="1"/>
              <a:t>단어들과의</a:t>
            </a:r>
            <a:r>
              <a:rPr lang="ko-KR" altLang="en-US" dirty="0"/>
              <a:t> 관계를 살펴보는 </a:t>
            </a:r>
            <a:r>
              <a:rPr lang="ko-KR" altLang="en-US" dirty="0" smtClean="0"/>
              <a:t>방법을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셀프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어텐션</a:t>
            </a:r>
            <a:r>
              <a:rPr lang="en-US" altLang="ko-KR" baseline="30000" dirty="0" smtClean="0">
                <a:solidFill>
                  <a:schemeClr val="accent1">
                    <a:lumMod val="75000"/>
                  </a:schemeClr>
                </a:solidFill>
              </a:rPr>
              <a:t>self-attention</a:t>
            </a:r>
            <a:r>
              <a:rPr lang="ko-KR" altLang="en-US" dirty="0"/>
              <a:t>이라고 함</a:t>
            </a:r>
          </a:p>
        </p:txBody>
      </p:sp>
    </p:spTree>
    <p:extLst>
      <p:ext uri="{BB962C8B-B14F-4D97-AF65-F5344CB8AC3E}">
        <p14:creationId xmlns:p14="http://schemas.microsoft.com/office/powerpoint/2010/main" val="3301751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 문장에서 빨간색으로 표시한 </a:t>
            </a:r>
            <a:r>
              <a:rPr lang="en-US" altLang="ko-KR" dirty="0"/>
              <a:t>'</a:t>
            </a:r>
            <a:r>
              <a:rPr lang="en-US" altLang="ko-KR" dirty="0">
                <a:solidFill>
                  <a:srgbClr val="FF0000"/>
                </a:solidFill>
              </a:rPr>
              <a:t>it</a:t>
            </a:r>
            <a:r>
              <a:rPr lang="en-US" altLang="ko-KR" dirty="0"/>
              <a:t>'</a:t>
            </a:r>
            <a:r>
              <a:rPr lang="ko-KR" altLang="en-US" dirty="0"/>
              <a:t>은 무엇을 </a:t>
            </a:r>
            <a:r>
              <a:rPr lang="ko-KR" altLang="en-US" dirty="0" smtClean="0"/>
              <a:t>가리키는 </a:t>
            </a:r>
            <a:r>
              <a:rPr lang="ko-KR" altLang="en-US" dirty="0"/>
              <a:t>것인지는 기존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기반의 </a:t>
            </a:r>
            <a:r>
              <a:rPr lang="ko-KR" altLang="en-US" dirty="0" err="1"/>
              <a:t>어텐션</a:t>
            </a:r>
            <a:r>
              <a:rPr lang="ko-KR" altLang="en-US" dirty="0"/>
              <a:t> </a:t>
            </a:r>
            <a:r>
              <a:rPr lang="ko-KR" altLang="en-US" dirty="0" smtClean="0"/>
              <a:t>메커니즘만으로는 </a:t>
            </a:r>
            <a:r>
              <a:rPr lang="ko-KR" altLang="en-US" dirty="0"/>
              <a:t>찾을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ko-KR" altLang="en-US" dirty="0"/>
              <a:t>트랜스포머 </a:t>
            </a:r>
            <a:r>
              <a:rPr lang="ko-KR" altLang="en-US" dirty="0" smtClean="0"/>
              <a:t>모델은 </a:t>
            </a:r>
            <a:r>
              <a:rPr lang="en-US" altLang="ko-KR" dirty="0" smtClean="0"/>
              <a:t>'</a:t>
            </a:r>
            <a:r>
              <a:rPr lang="en-US" altLang="ko-KR" dirty="0" smtClean="0">
                <a:solidFill>
                  <a:srgbClr val="FF0000"/>
                </a:solidFill>
              </a:rPr>
              <a:t>it</a:t>
            </a:r>
            <a:r>
              <a:rPr lang="en-US" altLang="ko-KR" dirty="0" smtClean="0"/>
              <a:t>'</a:t>
            </a:r>
            <a:r>
              <a:rPr lang="ko-KR" altLang="en-US" dirty="0" smtClean="0"/>
              <a:t>이라는 </a:t>
            </a:r>
            <a:r>
              <a:rPr lang="ko-KR" altLang="en-US" dirty="0"/>
              <a:t>단어를 인코딩할 때</a:t>
            </a:r>
            <a:r>
              <a:rPr lang="en-US" altLang="ko-KR" dirty="0"/>
              <a:t>, </a:t>
            </a:r>
            <a:r>
              <a:rPr lang="ko-KR" altLang="en-US" dirty="0" err="1"/>
              <a:t>셀프</a:t>
            </a:r>
            <a:r>
              <a:rPr lang="ko-KR" altLang="en-US" dirty="0"/>
              <a:t> </a:t>
            </a:r>
            <a:r>
              <a:rPr lang="ko-KR" altLang="en-US" dirty="0" err="1"/>
              <a:t>어텐션을</a:t>
            </a:r>
            <a:r>
              <a:rPr lang="ko-KR" altLang="en-US" dirty="0"/>
              <a:t> </a:t>
            </a:r>
            <a:r>
              <a:rPr lang="ko-KR" altLang="en-US" dirty="0" smtClean="0"/>
              <a:t>이용하여 </a:t>
            </a:r>
            <a:r>
              <a:rPr lang="en-US" altLang="ko-KR" dirty="0" smtClean="0"/>
              <a:t>'it'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'the book'</a:t>
            </a:r>
            <a:r>
              <a:rPr lang="ko-KR" altLang="en-US" dirty="0" smtClean="0"/>
              <a:t>을 </a:t>
            </a:r>
            <a:r>
              <a:rPr lang="ko-KR" altLang="en-US" dirty="0"/>
              <a:t>연결할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smtClean="0"/>
              <a:t>트랜스포머는 </a:t>
            </a:r>
            <a:r>
              <a:rPr lang="ko-KR" altLang="en-US" dirty="0"/>
              <a:t>인코더와 </a:t>
            </a:r>
            <a:r>
              <a:rPr lang="ko-KR" altLang="en-US" dirty="0" err="1"/>
              <a:t>디코더에서</a:t>
            </a:r>
            <a:r>
              <a:rPr lang="ko-KR" altLang="en-US" dirty="0"/>
              <a:t> 기존 </a:t>
            </a:r>
            <a:r>
              <a:rPr lang="ko-KR" altLang="en-US" dirty="0" err="1"/>
              <a:t>어텐션</a:t>
            </a:r>
            <a:r>
              <a:rPr lang="ko-KR" altLang="en-US" dirty="0"/>
              <a:t> 뿐만 아니라</a:t>
            </a:r>
            <a:r>
              <a:rPr lang="en-US" altLang="ko-KR" dirty="0"/>
              <a:t>, </a:t>
            </a:r>
            <a:r>
              <a:rPr lang="ko-KR" altLang="en-US" dirty="0" err="1" smtClean="0"/>
              <a:t>셀프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어텐션을</a:t>
            </a:r>
            <a:r>
              <a:rPr lang="ko-KR" altLang="en-US" dirty="0"/>
              <a:t> 통해 기계 번역에서 단어들의 맥락을 파악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자연어 처리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Natural Language 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Processing:NLP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/>
              <a:t>분야를 </a:t>
            </a:r>
            <a:r>
              <a:rPr lang="ko-KR" altLang="en-US" dirty="0" smtClean="0"/>
              <a:t>중심으로 </a:t>
            </a:r>
            <a:r>
              <a:rPr lang="ko-KR" altLang="en-US" dirty="0"/>
              <a:t>트랜스포머를 이용한 다양한 모델이 개발되고 있고</a:t>
            </a:r>
            <a:r>
              <a:rPr lang="en-US" altLang="ko-KR" dirty="0"/>
              <a:t>, </a:t>
            </a:r>
            <a:r>
              <a:rPr lang="ko-KR" altLang="en-US" dirty="0"/>
              <a:t>최근 컴퓨터 비전 분야에서도 트랜스포머를 활용한 </a:t>
            </a:r>
            <a:r>
              <a:rPr lang="ko-KR" altLang="en-US" dirty="0" smtClean="0"/>
              <a:t>기법들도 개발 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10" y="2644436"/>
            <a:ext cx="773538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2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트랜스포머에는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메커니즘만으로 높은 수준의 성능을 </a:t>
            </a:r>
            <a:r>
              <a:rPr lang="ko-KR" altLang="en-US" dirty="0" smtClean="0"/>
              <a:t>제공 가능</a:t>
            </a:r>
            <a:endParaRPr lang="en-US" altLang="ko-KR" dirty="0" smtClean="0"/>
          </a:p>
          <a:p>
            <a:r>
              <a:rPr lang="ko-KR" altLang="en-US" dirty="0" smtClean="0"/>
              <a:t>트랜스포머의 인코더 </a:t>
            </a:r>
            <a:r>
              <a:rPr lang="ko-KR" altLang="en-US" dirty="0"/>
              <a:t>부분을 이용한 언어 모델인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BERT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bidirectional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 encoder representations from transformers</a:t>
            </a:r>
            <a:r>
              <a:rPr lang="ko-KR" altLang="en-US" dirty="0"/>
              <a:t>는 수많은 자연어 처리 태스크에서 최고 성능을 보여주면서 이 분야에 한 획을 그은 모델로 </a:t>
            </a:r>
            <a:r>
              <a:rPr lang="ko-KR" altLang="en-US" dirty="0" smtClean="0"/>
              <a:t>평가받음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675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전이 학습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transfer learning</a:t>
            </a:r>
            <a:r>
              <a:rPr lang="ko-KR" altLang="en-US" dirty="0"/>
              <a:t>에서 사전 학습된 모델을 활용하고</a:t>
            </a:r>
            <a:r>
              <a:rPr lang="en-US" altLang="ko-KR" dirty="0"/>
              <a:t>, </a:t>
            </a:r>
            <a:r>
              <a:rPr lang="ko-KR" altLang="en-US" dirty="0" err="1"/>
              <a:t>파라미터</a:t>
            </a:r>
            <a:r>
              <a:rPr lang="ko-KR" altLang="en-US" dirty="0"/>
              <a:t> 재조정을 통해 추가 훈련 하는 과정을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파인 튜닝</a:t>
            </a:r>
            <a:r>
              <a:rPr lang="en-US" altLang="ko-KR" baseline="30000" dirty="0" smtClean="0">
                <a:solidFill>
                  <a:schemeClr val="accent1">
                    <a:lumMod val="75000"/>
                  </a:schemeClr>
                </a:solidFill>
              </a:rPr>
              <a:t>fine-tuning</a:t>
            </a:r>
            <a:endParaRPr lang="en-US" altLang="ko-KR" dirty="0" smtClean="0"/>
          </a:p>
          <a:p>
            <a:r>
              <a:rPr lang="ko-KR" altLang="en-US" dirty="0" smtClean="0"/>
              <a:t>비용이 </a:t>
            </a:r>
            <a:r>
              <a:rPr lang="ko-KR" altLang="en-US" dirty="0"/>
              <a:t>많이 필요한 파인 튜닝 없이 </a:t>
            </a:r>
            <a:r>
              <a:rPr lang="ko-KR" altLang="en-US" dirty="0" smtClean="0"/>
              <a:t>다양한 </a:t>
            </a:r>
            <a:r>
              <a:rPr lang="ko-KR" altLang="en-US" dirty="0"/>
              <a:t>태스크를 쉽게 처리할 수 있는 </a:t>
            </a:r>
            <a:r>
              <a:rPr lang="ko-KR" altLang="en-US" dirty="0" smtClean="0"/>
              <a:t>방법으로</a:t>
            </a:r>
            <a:r>
              <a:rPr lang="en-US" altLang="ko-KR" dirty="0" smtClean="0"/>
              <a:t> </a:t>
            </a:r>
            <a:r>
              <a:rPr lang="en-US" altLang="ko-KR" dirty="0" err="1"/>
              <a:t>OpenAI</a:t>
            </a:r>
            <a:r>
              <a:rPr lang="en-US" altLang="ko-KR" dirty="0"/>
              <a:t> </a:t>
            </a:r>
            <a:r>
              <a:rPr lang="ko-KR" altLang="en-US" dirty="0"/>
              <a:t>연구자들이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GPT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generative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pretrained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 transformer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-3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논문을 </a:t>
            </a:r>
            <a:r>
              <a:rPr lang="ko-KR" altLang="en-US" dirty="0"/>
              <a:t>통해 무엇이든 할 수 있는 큰 모델을 만드는 것을 </a:t>
            </a:r>
            <a:r>
              <a:rPr lang="ko-KR" altLang="en-US" dirty="0" smtClean="0"/>
              <a:t>해법으로 제시</a:t>
            </a:r>
            <a:endParaRPr lang="en-US" altLang="ko-KR" dirty="0" smtClean="0"/>
          </a:p>
          <a:p>
            <a:r>
              <a:rPr lang="en-US" altLang="ko-KR" dirty="0"/>
              <a:t>GPT-3</a:t>
            </a:r>
            <a:r>
              <a:rPr lang="ko-KR" altLang="en-US" dirty="0"/>
              <a:t>는 </a:t>
            </a:r>
            <a:r>
              <a:rPr lang="ko-KR" altLang="en-US" dirty="0" err="1"/>
              <a:t>딥러닝을</a:t>
            </a:r>
            <a:r>
              <a:rPr lang="ko-KR" altLang="en-US" dirty="0"/>
              <a:t> 이용해 인간이 만든 것과 같은 텍스트를 생성하는 언어 모델로 </a:t>
            </a:r>
            <a:r>
              <a:rPr lang="ko-KR" altLang="en-US" dirty="0" smtClean="0"/>
              <a:t>트랜스포머의 </a:t>
            </a:r>
            <a:r>
              <a:rPr lang="ko-KR" altLang="en-US" dirty="0" err="1"/>
              <a:t>디코더</a:t>
            </a:r>
            <a:r>
              <a:rPr lang="ko-KR" altLang="en-US" dirty="0"/>
              <a:t> 부분을 </a:t>
            </a:r>
            <a:r>
              <a:rPr lang="ko-KR" altLang="en-US" dirty="0" err="1"/>
              <a:t>기반으로한</a:t>
            </a:r>
            <a:r>
              <a:rPr lang="ko-KR" altLang="en-US" dirty="0"/>
              <a:t>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r>
              <a:rPr lang="ko-KR" altLang="en-US" dirty="0" smtClean="0"/>
              <a:t>모델의 </a:t>
            </a:r>
            <a:r>
              <a:rPr lang="ko-KR" altLang="en-US" dirty="0"/>
              <a:t>복잡도 측면에서 전체 학습 </a:t>
            </a:r>
            <a:r>
              <a:rPr lang="ko-KR" altLang="en-US" dirty="0" err="1"/>
              <a:t>파라미터의</a:t>
            </a:r>
            <a:r>
              <a:rPr lang="ko-KR" altLang="en-US" dirty="0"/>
              <a:t> 수가 </a:t>
            </a:r>
            <a:r>
              <a:rPr lang="en-US" altLang="ko-KR" dirty="0"/>
              <a:t>1,750</a:t>
            </a:r>
            <a:r>
              <a:rPr lang="ko-KR" altLang="en-US" dirty="0" err="1"/>
              <a:t>억개이며</a:t>
            </a:r>
            <a:r>
              <a:rPr lang="en-US" altLang="ko-KR" dirty="0"/>
              <a:t>, 3</a:t>
            </a:r>
            <a:r>
              <a:rPr lang="ko-KR" altLang="en-US" dirty="0"/>
              <a:t>천억 개의 토큰을 가진 </a:t>
            </a:r>
            <a:r>
              <a:rPr lang="ko-KR" altLang="en-US" dirty="0" err="1"/>
              <a:t>데이터셋을</a:t>
            </a:r>
            <a:r>
              <a:rPr lang="ko-KR" altLang="en-US" dirty="0"/>
              <a:t> 이용해서 </a:t>
            </a:r>
            <a:r>
              <a:rPr lang="ko-KR" altLang="en-US" dirty="0" smtClean="0"/>
              <a:t>학습시켜</a:t>
            </a:r>
            <a:r>
              <a:rPr lang="en-US" altLang="ko-KR" dirty="0" smtClean="0"/>
              <a:t> </a:t>
            </a:r>
            <a:r>
              <a:rPr lang="ko-KR" altLang="en-US" dirty="0"/>
              <a:t>특히</a:t>
            </a:r>
            <a:r>
              <a:rPr lang="en-US" altLang="ko-KR" dirty="0"/>
              <a:t>, GPT-3</a:t>
            </a:r>
            <a:r>
              <a:rPr lang="ko-KR" altLang="en-US" dirty="0"/>
              <a:t>는 </a:t>
            </a:r>
            <a:r>
              <a:rPr lang="ko-KR" altLang="en-US" dirty="0" smtClean="0"/>
              <a:t>적은 </a:t>
            </a:r>
            <a:r>
              <a:rPr lang="ko-KR" altLang="en-US" dirty="0"/>
              <a:t>수의 입력 데이터만 가지고도 다양한 태스크에서 좋은 성능을 제공할 수 있음을 </a:t>
            </a:r>
            <a:r>
              <a:rPr lang="ko-KR" altLang="en-US" dirty="0" smtClean="0"/>
              <a:t>보임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595" y="3704785"/>
            <a:ext cx="528711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03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13.6 </a:t>
            </a:r>
            <a:r>
              <a:rPr lang="ko-KR" altLang="en-US" dirty="0"/>
              <a:t>적대적 생성 모델</a:t>
            </a:r>
            <a:r>
              <a:rPr lang="en-US" altLang="ko-KR" dirty="0"/>
              <a:t>: GAN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 </a:t>
            </a:r>
            <a:r>
              <a:rPr lang="ko-KR" altLang="en-US" dirty="0" smtClean="0"/>
              <a:t>이미지 </a:t>
            </a:r>
            <a:r>
              <a:rPr lang="ko-KR" altLang="en-US" dirty="0"/>
              <a:t>모두 인공 신경망을 통해 생성된 이미지들이다</a:t>
            </a:r>
            <a:r>
              <a:rPr lang="en-US" altLang="ko-KR" dirty="0"/>
              <a:t>. </a:t>
            </a:r>
            <a:r>
              <a:rPr lang="ko-KR" altLang="en-US" dirty="0"/>
              <a:t>인공지능은 어떻게 이런 정교한 </a:t>
            </a:r>
            <a:r>
              <a:rPr lang="ko-KR" altLang="en-US" dirty="0" smtClean="0"/>
              <a:t>이미지를 </a:t>
            </a:r>
            <a:r>
              <a:rPr lang="ko-KR" altLang="en-US" dirty="0"/>
              <a:t>생성할 수 있을까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아래 그림과 같이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</a:t>
            </a:r>
            <a:r>
              <a:rPr lang="ko-KR" altLang="en-US" dirty="0"/>
              <a:t>학습 데이터를 이용한 훈련을 통해 데이터의 분포를 </a:t>
            </a:r>
            <a:r>
              <a:rPr lang="ko-KR" altLang="en-US" dirty="0" smtClean="0"/>
              <a:t>학습한다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랜덤 </a:t>
            </a:r>
            <a:r>
              <a:rPr lang="ko-KR" altLang="en-US" dirty="0"/>
              <a:t>노이즈를 학습을 통해 익힌 분포와 일치하도록 만드는 생성 모델과 </a:t>
            </a:r>
            <a:r>
              <a:rPr lang="ko-KR" altLang="en-US" dirty="0" smtClean="0"/>
              <a:t>데이터 </a:t>
            </a:r>
            <a:r>
              <a:rPr lang="ko-KR" altLang="en-US" dirty="0"/>
              <a:t>샘플링을 통해</a:t>
            </a:r>
            <a:r>
              <a:rPr lang="en-US" altLang="ko-KR" dirty="0"/>
              <a:t>, </a:t>
            </a:r>
            <a:r>
              <a:rPr lang="ko-KR" altLang="en-US" dirty="0"/>
              <a:t>기존에 관찰했던 데이터와 같은 분포를 갖지만 존재하지는 않는 새로운 데이터를 생성하는 것을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생성적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모델링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generative </a:t>
            </a:r>
            <a:r>
              <a:rPr lang="en-US" altLang="ko-KR" baseline="30000" dirty="0" smtClean="0">
                <a:solidFill>
                  <a:schemeClr val="accent1">
                    <a:lumMod val="75000"/>
                  </a:schemeClr>
                </a:solidFill>
              </a:rPr>
              <a:t>modeling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95592"/>
            <a:ext cx="4867954" cy="1581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275614"/>
            <a:ext cx="3886742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22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생성적</a:t>
            </a:r>
            <a:r>
              <a:rPr lang="ko-KR" altLang="en-US" dirty="0" smtClean="0"/>
              <a:t> </a:t>
            </a:r>
            <a:r>
              <a:rPr lang="ko-KR" altLang="en-US" dirty="0"/>
              <a:t>모델링을 수행하는 인공 신경망을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생성자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네트워크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generator networks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2014</a:t>
            </a:r>
            <a:r>
              <a:rPr lang="ko-KR" altLang="en-US" dirty="0"/>
              <a:t>년 </a:t>
            </a:r>
            <a:r>
              <a:rPr lang="ko-KR" altLang="en-US" b="1" dirty="0" err="1"/>
              <a:t>이안</a:t>
            </a:r>
            <a:r>
              <a:rPr lang="ko-KR" altLang="en-US" b="1" dirty="0"/>
              <a:t> </a:t>
            </a:r>
            <a:r>
              <a:rPr lang="ko-KR" altLang="en-US" b="1" dirty="0" err="1"/>
              <a:t>굿펠로</a:t>
            </a:r>
            <a:r>
              <a:rPr lang="en-US" altLang="ko-KR" b="1" baseline="30000" dirty="0"/>
              <a:t>Ian </a:t>
            </a:r>
            <a:r>
              <a:rPr lang="en-US" altLang="ko-KR" b="1" baseline="30000" dirty="0" err="1"/>
              <a:t>Goodfellow</a:t>
            </a:r>
            <a:r>
              <a:rPr lang="ko-KR" altLang="en-US" dirty="0"/>
              <a:t>는 분류 문제를 해결하는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판별자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네트워크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discriminative networks </a:t>
            </a:r>
            <a:r>
              <a:rPr lang="ko-KR" altLang="en-US" dirty="0"/>
              <a:t>와 </a:t>
            </a:r>
            <a:r>
              <a:rPr lang="ko-KR" altLang="en-US" dirty="0" err="1"/>
              <a:t>생성자</a:t>
            </a:r>
            <a:r>
              <a:rPr lang="ko-KR" altLang="en-US" dirty="0"/>
              <a:t> 네트워크의 대립을 통해서 진짜 같은 가짜 이미지를 만드는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GAN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generative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 adversarial networks</a:t>
            </a:r>
            <a:r>
              <a:rPr lang="ko-KR" altLang="en-US" dirty="0"/>
              <a:t>을 </a:t>
            </a:r>
            <a:r>
              <a:rPr lang="ko-KR" altLang="en-US" dirty="0" smtClean="0"/>
              <a:t>제안</a:t>
            </a:r>
            <a:endParaRPr lang="en-US" altLang="ko-KR" dirty="0" smtClean="0"/>
          </a:p>
          <a:p>
            <a:r>
              <a:rPr lang="en-US" altLang="ko-KR" dirty="0"/>
              <a:t>GAN</a:t>
            </a:r>
            <a:r>
              <a:rPr lang="ko-KR" altLang="en-US" dirty="0"/>
              <a:t>은 게임이론을 바탕으로 가짜를 생성하는 인공 </a:t>
            </a:r>
            <a:r>
              <a:rPr lang="ko-KR" altLang="en-US" dirty="0" smtClean="0"/>
              <a:t>신경망과 </a:t>
            </a:r>
            <a:r>
              <a:rPr lang="ko-KR" altLang="en-US" dirty="0"/>
              <a:t>진짜를 판별해 내려는 인공 신경망이라는 목적이 다른 두 적대적 인공 신경망이 최적의 균형을 찾도록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서로 </a:t>
            </a:r>
            <a:r>
              <a:rPr lang="ko-KR" altLang="en-US" dirty="0"/>
              <a:t>협력하지 않는 경쟁자들이 각자 최선의 선택을 하면 서로가 자신의 선택을 바꾸지 않는 </a:t>
            </a:r>
            <a:r>
              <a:rPr lang="ko-KR" altLang="en-US" dirty="0" err="1"/>
              <a:t>균형상태에</a:t>
            </a:r>
            <a:r>
              <a:rPr lang="ko-KR" altLang="en-US" dirty="0"/>
              <a:t> 도달한다고 한다</a:t>
            </a:r>
            <a:r>
              <a:rPr lang="en-US" altLang="ko-KR" dirty="0"/>
              <a:t>. </a:t>
            </a:r>
            <a:r>
              <a:rPr lang="ko-KR" altLang="en-US" dirty="0"/>
              <a:t>이 상태를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내시 균형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Nash </a:t>
            </a:r>
            <a:r>
              <a:rPr lang="en-US" altLang="ko-KR" baseline="30000" dirty="0" smtClean="0">
                <a:solidFill>
                  <a:schemeClr val="accent1">
                    <a:lumMod val="75000"/>
                  </a:schemeClr>
                </a:solidFill>
              </a:rPr>
              <a:t>equilibrium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773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GAN </a:t>
            </a:r>
            <a:r>
              <a:rPr lang="ko-KR" altLang="en-US" dirty="0"/>
              <a:t>논문의 위조 지폐 예에서 지폐의 모조품을 만들려는 지폐 </a:t>
            </a:r>
            <a:r>
              <a:rPr lang="ko-KR" altLang="en-US" dirty="0" err="1"/>
              <a:t>위조범을</a:t>
            </a:r>
            <a:r>
              <a:rPr lang="ko-KR" altLang="en-US" dirty="0"/>
              <a:t> </a:t>
            </a:r>
            <a:r>
              <a:rPr lang="ko-KR" altLang="en-US" dirty="0" err="1"/>
              <a:t>생성자라고</a:t>
            </a:r>
            <a:r>
              <a:rPr lang="ko-KR" altLang="en-US" dirty="0"/>
              <a:t> 하고 </a:t>
            </a:r>
            <a:r>
              <a:rPr lang="ko-KR" altLang="en-US" dirty="0" err="1" smtClean="0"/>
              <a:t>위조범을</a:t>
            </a:r>
            <a:r>
              <a:rPr lang="ko-KR" altLang="en-US" dirty="0" smtClean="0"/>
              <a:t> </a:t>
            </a:r>
            <a:r>
              <a:rPr lang="ko-KR" altLang="en-US" dirty="0"/>
              <a:t>잡으려는 형사가 지폐 </a:t>
            </a:r>
            <a:r>
              <a:rPr lang="ko-KR" altLang="en-US" dirty="0" err="1"/>
              <a:t>판별자라고</a:t>
            </a:r>
            <a:r>
              <a:rPr lang="ko-KR" altLang="en-US" dirty="0"/>
              <a:t>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형사가 </a:t>
            </a:r>
            <a:r>
              <a:rPr lang="ko-KR" altLang="en-US" dirty="0"/>
              <a:t>위조 화폐를 판별해 냈다면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네트워크는 이 결과를 받아 다른 시도로 모조품을 만들어 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/>
              <a:t>판별자</a:t>
            </a:r>
            <a:r>
              <a:rPr lang="en-US" altLang="ko-KR" dirty="0"/>
              <a:t>, </a:t>
            </a:r>
            <a:r>
              <a:rPr lang="ko-KR" altLang="en-US" dirty="0"/>
              <a:t>이 둘을 함께 학습시키면서 진짜와 구분할 수 없는 가짜를 만들어내는 </a:t>
            </a:r>
            <a:r>
              <a:rPr lang="ko-KR" altLang="en-US" dirty="0" err="1"/>
              <a:t>생성자를</a:t>
            </a:r>
            <a:r>
              <a:rPr lang="ko-KR" altLang="en-US" dirty="0"/>
              <a:t> 얻을 수 있다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적대적 학습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adversarial </a:t>
            </a:r>
            <a:r>
              <a:rPr lang="en-US" altLang="ko-KR" baseline="30000" dirty="0" smtClean="0">
                <a:solidFill>
                  <a:schemeClr val="accent1">
                    <a:lumMod val="75000"/>
                  </a:schemeClr>
                </a:solidFill>
              </a:rPr>
              <a:t>training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2734661"/>
            <a:ext cx="744006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86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GAN</a:t>
            </a:r>
            <a:r>
              <a:rPr lang="ko-KR" altLang="en-US" dirty="0"/>
              <a:t>의 주요한 활용한 </a:t>
            </a:r>
            <a:r>
              <a:rPr lang="ko-KR" altLang="en-US" dirty="0" smtClean="0"/>
              <a:t>사례들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예술</a:t>
            </a:r>
            <a:r>
              <a:rPr lang="en-US" altLang="ko-KR" dirty="0"/>
              <a:t>, </a:t>
            </a:r>
            <a:r>
              <a:rPr lang="ko-KR" altLang="en-US" dirty="0"/>
              <a:t>패션 및 광고</a:t>
            </a:r>
            <a:r>
              <a:rPr lang="en-US" altLang="ko-KR" dirty="0"/>
              <a:t>: </a:t>
            </a:r>
            <a:r>
              <a:rPr lang="ko-KR" altLang="en-US" dirty="0"/>
              <a:t>고흐와 같은 유명화가의 화풍을 따라할 수 있는 능력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비디오 </a:t>
            </a:r>
            <a:r>
              <a:rPr lang="ko-KR" altLang="en-US" dirty="0"/>
              <a:t>게임</a:t>
            </a:r>
            <a:r>
              <a:rPr lang="en-US" altLang="ko-KR" dirty="0"/>
              <a:t>: </a:t>
            </a:r>
            <a:r>
              <a:rPr lang="ko-KR" altLang="en-US" dirty="0"/>
              <a:t>저해상도 비디오 게임을 선명한 이미지 생성을 통한 게임 품질 향상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영화 </a:t>
            </a:r>
            <a:r>
              <a:rPr lang="ko-KR" altLang="en-US" dirty="0"/>
              <a:t>산업</a:t>
            </a:r>
            <a:r>
              <a:rPr lang="en-US" altLang="ko-KR" dirty="0"/>
              <a:t>: </a:t>
            </a:r>
            <a:r>
              <a:rPr lang="ko-KR" altLang="en-US" dirty="0"/>
              <a:t>사망한 인기 배우</a:t>
            </a:r>
            <a:r>
              <a:rPr lang="en-US" altLang="ko-KR" dirty="0"/>
              <a:t>, </a:t>
            </a:r>
            <a:r>
              <a:rPr lang="ko-KR" altLang="en-US" dirty="0"/>
              <a:t>가수의 모습과 </a:t>
            </a:r>
            <a:r>
              <a:rPr lang="ko-KR" altLang="en-US" dirty="0" err="1"/>
              <a:t>창법등을</a:t>
            </a:r>
            <a:r>
              <a:rPr lang="ko-KR" altLang="en-US" dirty="0"/>
              <a:t> 현실세계에 재현 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딥페이크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deep fake</a:t>
            </a:r>
            <a:r>
              <a:rPr lang="en-US" altLang="ko-KR" dirty="0"/>
              <a:t>: </a:t>
            </a:r>
            <a:r>
              <a:rPr lang="ko-KR" altLang="en-US" dirty="0"/>
              <a:t>영화내 배우 얼굴을 다른 사람의 얼굴로 대체 가능</a:t>
            </a:r>
          </a:p>
        </p:txBody>
      </p:sp>
    </p:spTree>
    <p:extLst>
      <p:ext uri="{BB962C8B-B14F-4D97-AF65-F5344CB8AC3E}">
        <p14:creationId xmlns:p14="http://schemas.microsoft.com/office/powerpoint/2010/main" val="201956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13.1 </a:t>
            </a:r>
            <a:r>
              <a:rPr lang="ko-KR" altLang="en-US" sz="4000" dirty="0"/>
              <a:t>인공 신경망으로 무엇을 할 수 있을까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849" y="1442522"/>
            <a:ext cx="6178301" cy="51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73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13.7 </a:t>
            </a:r>
            <a:r>
              <a:rPr lang="ko-KR" altLang="en-US" dirty="0" err="1"/>
              <a:t>강화학습</a:t>
            </a:r>
            <a:r>
              <a:rPr lang="en-US" altLang="ko-KR" dirty="0"/>
              <a:t>: </a:t>
            </a:r>
            <a:r>
              <a:rPr lang="ko-KR" altLang="en-US" dirty="0" err="1"/>
              <a:t>알파고부터</a:t>
            </a:r>
            <a:r>
              <a:rPr lang="ko-KR" altLang="en-US" dirty="0"/>
              <a:t> </a:t>
            </a:r>
            <a:r>
              <a:rPr lang="ko-KR" altLang="en-US" dirty="0" err="1"/>
              <a:t>뮤제로까지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이세돌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단과의 시합에서 승리한 구글 </a:t>
            </a:r>
            <a:r>
              <a:rPr lang="ko-KR" altLang="en-US" dirty="0" err="1"/>
              <a:t>딥마인드의</a:t>
            </a:r>
            <a:r>
              <a:rPr lang="ko-KR" altLang="en-US" dirty="0"/>
              <a:t> </a:t>
            </a:r>
            <a:r>
              <a:rPr lang="ko-KR" altLang="en-US" dirty="0" err="1"/>
              <a:t>알파고는</a:t>
            </a:r>
            <a:r>
              <a:rPr lang="ko-KR" altLang="en-US" dirty="0"/>
              <a:t> </a:t>
            </a:r>
            <a:r>
              <a:rPr lang="ko-KR" altLang="en-US" dirty="0" err="1"/>
              <a:t>알파고</a:t>
            </a:r>
            <a:r>
              <a:rPr lang="ko-KR" altLang="en-US" dirty="0"/>
              <a:t> 제로</a:t>
            </a:r>
            <a:r>
              <a:rPr lang="en-US" altLang="ko-KR" dirty="0"/>
              <a:t>, </a:t>
            </a:r>
            <a:r>
              <a:rPr lang="ko-KR" altLang="en-US" dirty="0" err="1"/>
              <a:t>알파제로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뮤제로</a:t>
            </a:r>
            <a:r>
              <a:rPr lang="ko-KR" altLang="en-US" dirty="0"/>
              <a:t> 기술로 진화해가고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알파제로는</a:t>
            </a:r>
            <a:r>
              <a:rPr lang="ko-KR" altLang="en-US" dirty="0" smtClean="0"/>
              <a:t> </a:t>
            </a:r>
            <a:r>
              <a:rPr lang="ko-KR" altLang="en-US" dirty="0"/>
              <a:t>바둑 뿐만 아니라 체스와 일본식 장기인 </a:t>
            </a:r>
            <a:r>
              <a:rPr lang="ko-KR" altLang="en-US" dirty="0" err="1" smtClean="0"/>
              <a:t>쇼기에서도</a:t>
            </a:r>
            <a:r>
              <a:rPr lang="ko-KR" altLang="en-US" dirty="0" smtClean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세계 챔피언이었던 </a:t>
            </a:r>
            <a:r>
              <a:rPr lang="ko-KR" altLang="en-US" dirty="0" err="1"/>
              <a:t>알파고</a:t>
            </a:r>
            <a:r>
              <a:rPr lang="ko-KR" altLang="en-US" dirty="0"/>
              <a:t> 제로</a:t>
            </a:r>
            <a:r>
              <a:rPr lang="en-US" altLang="ko-KR" dirty="0"/>
              <a:t>, </a:t>
            </a:r>
            <a:r>
              <a:rPr lang="ko-KR" altLang="en-US" dirty="0" err="1"/>
              <a:t>스톡피쉬</a:t>
            </a:r>
            <a:r>
              <a:rPr lang="en-US" altLang="ko-KR" dirty="0"/>
              <a:t>, </a:t>
            </a:r>
            <a:r>
              <a:rPr lang="ko-KR" altLang="en-US" dirty="0" err="1"/>
              <a:t>엘모</a:t>
            </a:r>
            <a:r>
              <a:rPr lang="ko-KR" altLang="en-US" dirty="0"/>
              <a:t> 등에 모두 승리를 거두었다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4" y="3789357"/>
            <a:ext cx="760201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44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강화학습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reinforcement learning</a:t>
            </a:r>
            <a:r>
              <a:rPr lang="ko-KR" altLang="en-US" dirty="0"/>
              <a:t>은 </a:t>
            </a:r>
            <a:r>
              <a:rPr lang="ko-KR" altLang="en-US" dirty="0" smtClean="0"/>
              <a:t>행동심리학에서 </a:t>
            </a:r>
            <a:r>
              <a:rPr lang="ko-KR" altLang="en-US" dirty="0"/>
              <a:t>영감을 받았으며</a:t>
            </a:r>
            <a:r>
              <a:rPr lang="en-US" altLang="ko-KR" dirty="0"/>
              <a:t>, </a:t>
            </a:r>
            <a:r>
              <a:rPr lang="ko-KR" altLang="en-US" dirty="0"/>
              <a:t>어떤 환경 안에서 정의된 </a:t>
            </a:r>
            <a:r>
              <a:rPr lang="ko-KR" altLang="en-US" dirty="0" smtClean="0"/>
              <a:t>에이전트가 </a:t>
            </a:r>
            <a:r>
              <a:rPr lang="ko-KR" altLang="en-US" dirty="0"/>
              <a:t>현재의 상태를 인식하여</a:t>
            </a:r>
            <a:r>
              <a:rPr lang="en-US" altLang="ko-KR" dirty="0"/>
              <a:t>, </a:t>
            </a:r>
            <a:r>
              <a:rPr lang="ko-KR" altLang="en-US" dirty="0"/>
              <a:t>선택 가능한 행동들 중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보상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reward</a:t>
            </a:r>
            <a:r>
              <a:rPr lang="ko-KR" altLang="en-US" dirty="0"/>
              <a:t>을 최대화하는 행동 </a:t>
            </a:r>
            <a:r>
              <a:rPr lang="ko-KR" altLang="en-US" dirty="0" smtClean="0"/>
              <a:t>혹은 </a:t>
            </a:r>
            <a:r>
              <a:rPr lang="ko-KR" altLang="en-US" dirty="0"/>
              <a:t>행동 순서를 선택하는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ko-KR" altLang="en-US" dirty="0" smtClean="0"/>
              <a:t>에이전트가 </a:t>
            </a:r>
            <a:r>
              <a:rPr lang="ko-KR" altLang="en-US" dirty="0"/>
              <a:t>학습을 하는 과정에서 점점 발전하게 되는 의사결정 전략을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정책</a:t>
            </a:r>
            <a:r>
              <a:rPr lang="en-US" altLang="ko-KR" baseline="30000" dirty="0" smtClean="0">
                <a:solidFill>
                  <a:schemeClr val="accent1">
                    <a:lumMod val="75000"/>
                  </a:schemeClr>
                </a:solidFill>
              </a:rPr>
              <a:t>policy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209" y="2249094"/>
            <a:ext cx="2381582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11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강화학습은</a:t>
            </a:r>
            <a:r>
              <a:rPr lang="ko-KR" altLang="en-US" dirty="0"/>
              <a:t> 결정을 순차적으로 내려야 하는 문제에 적용할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</a:t>
            </a:r>
            <a:r>
              <a:rPr lang="ko-KR" altLang="en-US" dirty="0"/>
              <a:t>문제를 정의할 때 사용하는 방법을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마르코프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의사결정 프로세스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Markov decision process</a:t>
            </a:r>
            <a:r>
              <a:rPr lang="ko-KR" altLang="en-US" dirty="0"/>
              <a:t>라고 하고 아래와 같은 요소를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1"/>
            <a:r>
              <a:rPr lang="en-US" altLang="ko-KR" dirty="0"/>
              <a:t> 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상태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n-US" altLang="ko-KR" dirty="0"/>
              <a:t>: </a:t>
            </a:r>
            <a:r>
              <a:rPr lang="ko-KR" altLang="en-US" dirty="0"/>
              <a:t>정적인 요소 </a:t>
            </a:r>
            <a:r>
              <a:rPr lang="en-US" altLang="ko-KR" dirty="0"/>
              <a:t>+ </a:t>
            </a:r>
            <a:r>
              <a:rPr lang="ko-KR" altLang="en-US" dirty="0"/>
              <a:t>동적인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/>
              <a:t> 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행동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action</a:t>
            </a:r>
            <a:r>
              <a:rPr lang="en-US" altLang="ko-KR" dirty="0"/>
              <a:t>: </a:t>
            </a:r>
            <a:r>
              <a:rPr lang="ko-KR" altLang="en-US" dirty="0"/>
              <a:t>어떠한 상태에서 취할 수 있는 </a:t>
            </a:r>
            <a:r>
              <a:rPr lang="ko-KR" altLang="en-US" dirty="0" smtClean="0"/>
              <a:t>행동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 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보상</a:t>
            </a:r>
            <a:r>
              <a:rPr lang="en-US" altLang="ko-KR" baseline="30000" dirty="0" smtClean="0">
                <a:solidFill>
                  <a:schemeClr val="accent1">
                    <a:lumMod val="75000"/>
                  </a:schemeClr>
                </a:solidFill>
              </a:rPr>
              <a:t>reward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에이전트가 학습할 수 있는 유일한 정보 </a:t>
            </a:r>
            <a:endParaRPr lang="en-US" altLang="ko-KR" dirty="0" smtClean="0"/>
          </a:p>
          <a:p>
            <a:pPr lvl="1"/>
            <a:r>
              <a:rPr lang="en-US" altLang="ko-KR" dirty="0"/>
              <a:t> 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정책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policy</a:t>
            </a:r>
            <a:r>
              <a:rPr lang="en-US" altLang="ko-KR" dirty="0"/>
              <a:t>: </a:t>
            </a:r>
            <a:r>
              <a:rPr lang="ko-KR" altLang="en-US" dirty="0"/>
              <a:t>순차적 행동 결정문제에서 구해야 할 답</a:t>
            </a:r>
            <a:r>
              <a:rPr lang="en-US" altLang="ko-KR" dirty="0"/>
              <a:t>, </a:t>
            </a:r>
            <a:r>
              <a:rPr lang="ko-KR" altLang="en-US" dirty="0"/>
              <a:t>모든 상태에 대해 에이전트가 어떤 행동을 해야 하는 지 정해 놓은 것</a:t>
            </a:r>
          </a:p>
        </p:txBody>
      </p:sp>
    </p:spTree>
    <p:extLst>
      <p:ext uri="{BB962C8B-B14F-4D97-AF65-F5344CB8AC3E}">
        <p14:creationId xmlns:p14="http://schemas.microsoft.com/office/powerpoint/2010/main" val="312357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986855"/>
            <a:ext cx="4344006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19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13.8 </a:t>
            </a:r>
            <a:r>
              <a:rPr lang="ko-KR" altLang="en-US" sz="4000" dirty="0"/>
              <a:t>인공지능과 윤리적 딜레마</a:t>
            </a:r>
            <a:r>
              <a:rPr lang="en-US" altLang="ko-KR" sz="4000" dirty="0"/>
              <a:t>: </a:t>
            </a:r>
            <a:r>
              <a:rPr lang="ko-KR" altLang="en-US" sz="4000" dirty="0"/>
              <a:t>윤리적 기계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데이터와 알고리즘 기반으로 동작하는 인공지능의 판단이 과연 객관적이고 공정한 것일까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객관적일 </a:t>
            </a:r>
            <a:r>
              <a:rPr lang="ko-KR" altLang="en-US" dirty="0"/>
              <a:t>것이라는 기대와 달리 인공지능의 편향성 문제와 윤리 문제가 </a:t>
            </a:r>
            <a:r>
              <a:rPr lang="ko-KR" altLang="en-US" dirty="0" smtClean="0"/>
              <a:t>대두</a:t>
            </a:r>
            <a:endParaRPr lang="en-US" altLang="ko-KR" dirty="0" smtClean="0"/>
          </a:p>
          <a:p>
            <a:r>
              <a:rPr lang="ko-KR" altLang="en-US" dirty="0" smtClean="0"/>
              <a:t>미국 </a:t>
            </a:r>
            <a:r>
              <a:rPr lang="ko-KR" altLang="en-US" dirty="0" err="1" smtClean="0"/>
              <a:t>뉴욕대</a:t>
            </a:r>
            <a:r>
              <a:rPr lang="ko-KR" altLang="en-US" dirty="0" smtClean="0"/>
              <a:t> </a:t>
            </a:r>
            <a:r>
              <a:rPr lang="en-US" altLang="ko-KR" dirty="0"/>
              <a:t>AI </a:t>
            </a:r>
            <a:r>
              <a:rPr lang="ko-KR" altLang="en-US" dirty="0" err="1"/>
              <a:t>나우</a:t>
            </a:r>
            <a:r>
              <a:rPr lang="ko-KR" altLang="en-US" dirty="0"/>
              <a:t> 연구소는 </a:t>
            </a:r>
            <a:r>
              <a:rPr lang="ko-KR" altLang="en-US" dirty="0" smtClean="0"/>
              <a:t>범죄예측시스템</a:t>
            </a:r>
            <a:r>
              <a:rPr lang="en-US" altLang="ko-KR" dirty="0" smtClean="0"/>
              <a:t> </a:t>
            </a:r>
            <a:r>
              <a:rPr lang="ko-KR" altLang="en-US" dirty="0"/>
              <a:t>운용 경험이 있는 미국 </a:t>
            </a:r>
            <a:r>
              <a:rPr lang="en-US" altLang="ko-KR" dirty="0"/>
              <a:t>13</a:t>
            </a:r>
            <a:r>
              <a:rPr lang="ko-KR" altLang="en-US" dirty="0"/>
              <a:t>개 시 경찰 중 </a:t>
            </a:r>
            <a:r>
              <a:rPr lang="en-US" altLang="ko-KR" dirty="0"/>
              <a:t>9</a:t>
            </a:r>
            <a:r>
              <a:rPr lang="ko-KR" altLang="en-US" dirty="0"/>
              <a:t>곳에서 </a:t>
            </a:r>
            <a:r>
              <a:rPr lang="ko-KR" altLang="en-US" dirty="0" smtClean="0"/>
              <a:t>인종이나 </a:t>
            </a:r>
            <a:r>
              <a:rPr lang="ko-KR" altLang="en-US" dirty="0"/>
              <a:t>성적 차별에 근거한 편견과 오류가 발견됐다고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r>
              <a:rPr lang="ko-KR" altLang="en-US" dirty="0" smtClean="0"/>
              <a:t>아래 </a:t>
            </a:r>
            <a:r>
              <a:rPr lang="ko-KR" altLang="en-US" dirty="0"/>
              <a:t>왼쪽 그림은 </a:t>
            </a:r>
            <a:r>
              <a:rPr lang="ko-KR" altLang="en-US" dirty="0" smtClean="0"/>
              <a:t>흑인이 </a:t>
            </a:r>
            <a:r>
              <a:rPr lang="ko-KR" altLang="en-US" dirty="0"/>
              <a:t>백인에 비해 범죄의 용의자일 확률이 높다고 표시하는 범죄 예측 시스템의 치명적인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편향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bias</a:t>
            </a:r>
            <a:r>
              <a:rPr lang="en-US" altLang="ko-KR" dirty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6" y="4405560"/>
            <a:ext cx="750674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5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인공지능을 망치는 </a:t>
            </a:r>
            <a:r>
              <a:rPr lang="en-US" altLang="ko-KR" dirty="0"/>
              <a:t>5</a:t>
            </a:r>
            <a:r>
              <a:rPr lang="ko-KR" altLang="en-US" dirty="0"/>
              <a:t>가지 편향은 다음과 같이 </a:t>
            </a:r>
            <a:r>
              <a:rPr lang="ko-KR" altLang="en-US" dirty="0" smtClean="0"/>
              <a:t>요약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인간의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편향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human bias</a:t>
            </a:r>
            <a:r>
              <a:rPr lang="en-US" altLang="ko-KR" dirty="0"/>
              <a:t>: </a:t>
            </a:r>
            <a:r>
              <a:rPr lang="ko-KR" altLang="en-US" dirty="0"/>
              <a:t>학습하는 데이터는 편향을 가질 수 있는 인간이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숨겨진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편향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hidden bias</a:t>
            </a:r>
            <a:r>
              <a:rPr lang="en-US" altLang="ko-KR" dirty="0"/>
              <a:t>: </a:t>
            </a:r>
            <a:r>
              <a:rPr lang="ko-KR" altLang="en-US" dirty="0"/>
              <a:t>잘 드러나지도 찾을 수도 없는 가장 개선하기 어려운 편향 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데이터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표본 편향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data sampling bias</a:t>
            </a:r>
            <a:r>
              <a:rPr lang="en-US" altLang="ko-KR" dirty="0"/>
              <a:t>: </a:t>
            </a:r>
            <a:r>
              <a:rPr lang="ko-KR" altLang="en-US" dirty="0"/>
              <a:t>자료 수집 단계의 문제로 인한 데이터 샘플링 편향으로 예를 들어 데이터 중 남자가 의사인 경우가 많고 여자는 간호사가 많은 경우</a:t>
            </a:r>
            <a:r>
              <a:rPr lang="en-US" altLang="ko-KR" dirty="0"/>
              <a:t>. </a:t>
            </a:r>
            <a:r>
              <a:rPr lang="ko-KR" altLang="en-US" dirty="0"/>
              <a:t>남자는 </a:t>
            </a:r>
            <a:r>
              <a:rPr lang="ko-KR" altLang="en-US" dirty="0" smtClean="0"/>
              <a:t>의사</a:t>
            </a:r>
            <a:r>
              <a:rPr lang="en-US" altLang="ko-KR" dirty="0"/>
              <a:t>, </a:t>
            </a:r>
            <a:r>
              <a:rPr lang="ko-KR" altLang="en-US" dirty="0"/>
              <a:t>여자는 간호사로 단정하는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롱테일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편향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long-tail bias</a:t>
            </a:r>
            <a:r>
              <a:rPr lang="en-US" altLang="ko-KR" dirty="0"/>
              <a:t>: </a:t>
            </a:r>
            <a:r>
              <a:rPr lang="ko-KR" altLang="en-US" dirty="0"/>
              <a:t>학습 데이터에서 특정 종류의 데이터가 빠져 생기는 편향으로 </a:t>
            </a:r>
            <a:r>
              <a:rPr lang="ko-KR" altLang="en-US" dirty="0" smtClean="0"/>
              <a:t>자율주행 </a:t>
            </a:r>
            <a:r>
              <a:rPr lang="en-US" altLang="ko-KR" dirty="0"/>
              <a:t>AI </a:t>
            </a:r>
            <a:r>
              <a:rPr lang="ko-KR" altLang="en-US" dirty="0"/>
              <a:t>시스템 개발에 큰 </a:t>
            </a:r>
            <a:r>
              <a:rPr lang="ko-KR" altLang="en-US" dirty="0" smtClean="0"/>
              <a:t>걸림돌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고의적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편향</a:t>
            </a:r>
            <a:r>
              <a:rPr lang="en-US" altLang="ko-KR" dirty="0"/>
              <a:t>: </a:t>
            </a:r>
            <a:r>
              <a:rPr lang="ko-KR" altLang="en-US" dirty="0"/>
              <a:t>해킹이나 공격으로 인해 </a:t>
            </a:r>
            <a:r>
              <a:rPr lang="en-US" altLang="ko-KR" dirty="0"/>
              <a:t>AI</a:t>
            </a:r>
            <a:r>
              <a:rPr lang="ko-KR" altLang="en-US" dirty="0"/>
              <a:t>에 의도적으로 편향을 </a:t>
            </a:r>
            <a:r>
              <a:rPr lang="ko-KR" altLang="en-US" dirty="0" smtClean="0"/>
              <a:t>일으킬 가능성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79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2014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매사추세츠 공과 대학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MIT</a:t>
            </a:r>
            <a:r>
              <a:rPr lang="ko-KR" altLang="en-US" dirty="0"/>
              <a:t>의 컴퓨터 과학 연구팀은 </a:t>
            </a:r>
            <a:r>
              <a:rPr lang="en-US" altLang="ko-KR" dirty="0"/>
              <a:t>'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도덕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·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머신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moral machine</a:t>
            </a:r>
            <a:r>
              <a:rPr lang="en-US" altLang="ko-KR" dirty="0" smtClean="0"/>
              <a:t>'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퀴즈식</a:t>
            </a:r>
            <a:r>
              <a:rPr lang="ko-KR" altLang="en-US" dirty="0" smtClean="0"/>
              <a:t> </a:t>
            </a:r>
            <a:r>
              <a:rPr lang="ko-KR" altLang="en-US" dirty="0"/>
              <a:t>실험을 </a:t>
            </a:r>
            <a:r>
              <a:rPr lang="ko-KR" altLang="en-US" dirty="0" smtClean="0"/>
              <a:t>고안</a:t>
            </a:r>
            <a:endParaRPr lang="en-US" altLang="ko-KR" dirty="0" smtClean="0"/>
          </a:p>
          <a:p>
            <a:r>
              <a:rPr lang="ko-KR" altLang="en-US" dirty="0" smtClean="0"/>
              <a:t>응답자들은 </a:t>
            </a:r>
            <a:r>
              <a:rPr lang="ko-KR" altLang="en-US" dirty="0"/>
              <a:t>누군가의 죽음을 피할 수 없는 상황에서</a:t>
            </a:r>
            <a:r>
              <a:rPr lang="en-US" altLang="ko-KR" dirty="0"/>
              <a:t>, </a:t>
            </a:r>
            <a:r>
              <a:rPr lang="ko-KR" altLang="en-US" dirty="0"/>
              <a:t>자율 </a:t>
            </a:r>
            <a:r>
              <a:rPr lang="ko-KR" altLang="en-US" dirty="0" err="1"/>
              <a:t>운전차량이</a:t>
            </a:r>
            <a:r>
              <a:rPr lang="ko-KR" altLang="en-US" dirty="0"/>
              <a:t> 어느 쪽의 희생을 택할 것인가를 선택한다</a:t>
            </a:r>
            <a:r>
              <a:rPr lang="en-US" altLang="ko-KR" dirty="0"/>
              <a:t>. </a:t>
            </a:r>
            <a:r>
              <a:rPr lang="ko-KR" altLang="en-US" dirty="0"/>
              <a:t>실험에서는 젊은이</a:t>
            </a:r>
            <a:r>
              <a:rPr lang="en-US" altLang="ko-KR" dirty="0"/>
              <a:t>, </a:t>
            </a:r>
            <a:r>
              <a:rPr lang="ko-KR" altLang="en-US" dirty="0"/>
              <a:t>노인</a:t>
            </a:r>
            <a:r>
              <a:rPr lang="en-US" altLang="ko-KR" dirty="0"/>
              <a:t>, </a:t>
            </a:r>
            <a:r>
              <a:rPr lang="ko-KR" altLang="en-US" dirty="0"/>
              <a:t>부자</a:t>
            </a:r>
            <a:r>
              <a:rPr lang="en-US" altLang="ko-KR" dirty="0"/>
              <a:t>, </a:t>
            </a:r>
            <a:r>
              <a:rPr lang="ko-KR" altLang="en-US" dirty="0"/>
              <a:t>애완동물 등의 </a:t>
            </a:r>
            <a:r>
              <a:rPr lang="ko-KR" altLang="en-US" dirty="0" smtClean="0"/>
              <a:t>다양한 </a:t>
            </a:r>
            <a:r>
              <a:rPr lang="ko-KR" altLang="en-US" dirty="0"/>
              <a:t>유형의 </a:t>
            </a:r>
            <a:r>
              <a:rPr lang="en-US" altLang="ko-KR" dirty="0"/>
              <a:t>'</a:t>
            </a:r>
            <a:r>
              <a:rPr lang="ko-KR" altLang="en-US" dirty="0" smtClean="0"/>
              <a:t>희생자</a:t>
            </a:r>
            <a:r>
              <a:rPr lang="en-US" altLang="ko-KR" dirty="0"/>
              <a:t>'</a:t>
            </a:r>
            <a:r>
              <a:rPr lang="ko-KR" altLang="en-US" dirty="0"/>
              <a:t>를 준비하고</a:t>
            </a:r>
            <a:r>
              <a:rPr lang="en-US" altLang="ko-KR" dirty="0"/>
              <a:t>, </a:t>
            </a:r>
            <a:r>
              <a:rPr lang="ko-KR" altLang="en-US" dirty="0"/>
              <a:t>희생될 인원을 조절하며 </a:t>
            </a:r>
            <a:r>
              <a:rPr lang="en-US" altLang="ko-KR" dirty="0"/>
              <a:t>13</a:t>
            </a:r>
            <a:r>
              <a:rPr lang="ko-KR" altLang="en-US" dirty="0"/>
              <a:t>가지의 시나리오를 준비했다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인간의 </a:t>
            </a:r>
            <a:r>
              <a:rPr lang="ko-KR" altLang="en-US" dirty="0"/>
              <a:t>선택이 아니라 미리 설정된 판단 기준에 따라 </a:t>
            </a:r>
            <a:r>
              <a:rPr lang="en-US" altLang="ko-KR" dirty="0"/>
              <a:t>AI</a:t>
            </a:r>
            <a:r>
              <a:rPr lang="ko-KR" altLang="en-US" dirty="0"/>
              <a:t>가 결정을 내린다는 점에서 이 문제는 다양한 논쟁을 유발할 </a:t>
            </a:r>
            <a:r>
              <a:rPr lang="ko-KR" altLang="en-US" dirty="0" smtClean="0"/>
              <a:t>수 있음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47" y="3149897"/>
            <a:ext cx="7554379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17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자율주행 자동차 등에 필수적인 실시간 객체 감지 기술인 </a:t>
            </a:r>
            <a:r>
              <a:rPr lang="en-US" altLang="ko-KR" dirty="0"/>
              <a:t>YOLO</a:t>
            </a:r>
            <a:r>
              <a:rPr lang="ko-KR" altLang="en-US" dirty="0"/>
              <a:t>를 개발한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조셉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레드몬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Joseph 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Redmon</a:t>
            </a:r>
            <a:r>
              <a:rPr lang="ko-KR" altLang="en-US" dirty="0"/>
              <a:t>은 지금까지 진행한 연구가 공익적 목적보다는 군사적</a:t>
            </a:r>
            <a:r>
              <a:rPr lang="en-US" altLang="ko-KR" dirty="0"/>
              <a:t>, </a:t>
            </a:r>
            <a:r>
              <a:rPr lang="ko-KR" altLang="en-US" dirty="0"/>
              <a:t>개인정보 침해로 활용될 </a:t>
            </a:r>
            <a:r>
              <a:rPr lang="ko-KR" altLang="en-US" dirty="0" smtClean="0"/>
              <a:t>가능성이 </a:t>
            </a:r>
            <a:r>
              <a:rPr lang="ko-KR" altLang="en-US" dirty="0"/>
              <a:t>크다며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21</a:t>
            </a:r>
            <a:r>
              <a:rPr lang="ko-KR" altLang="en-US" dirty="0"/>
              <a:t>일 </a:t>
            </a:r>
            <a:r>
              <a:rPr lang="ko-KR" altLang="en-US" dirty="0" err="1"/>
              <a:t>컴퓨터비전</a:t>
            </a:r>
            <a:r>
              <a:rPr lang="ko-KR" altLang="en-US" dirty="0"/>
              <a:t> 연구를 잠정 중단한다고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r>
              <a:rPr lang="ko-KR" altLang="en-US" dirty="0"/>
              <a:t>최근 </a:t>
            </a:r>
            <a:r>
              <a:rPr lang="ko-KR" altLang="en-US" dirty="0" err="1"/>
              <a:t>딥페이크</a:t>
            </a:r>
            <a:r>
              <a:rPr lang="ko-KR" altLang="en-US" dirty="0"/>
              <a:t> 기술이 디지털 범죄에 사용되면서 사회적인 우려가 커지고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딥페이크를</a:t>
            </a:r>
            <a:r>
              <a:rPr lang="ko-KR" altLang="en-US" dirty="0" smtClean="0"/>
              <a:t> 활용해 </a:t>
            </a:r>
            <a:r>
              <a:rPr lang="ko-KR" altLang="en-US" dirty="0" err="1"/>
              <a:t>가짜뉴스</a:t>
            </a:r>
            <a:r>
              <a:rPr lang="ko-KR" altLang="en-US" dirty="0"/>
              <a:t> 영상을 만들거나 특정인을 음란물에 합성하는 등 문제가 </a:t>
            </a:r>
            <a:r>
              <a:rPr lang="ko-KR" altLang="en-US" dirty="0" smtClean="0"/>
              <a:t>확대되고 </a:t>
            </a:r>
            <a:r>
              <a:rPr lang="ko-KR" altLang="en-US" dirty="0"/>
              <a:t>중</a:t>
            </a:r>
            <a:endParaRPr lang="en-US" altLang="ko-KR" dirty="0" smtClean="0"/>
          </a:p>
          <a:p>
            <a:r>
              <a:rPr lang="ko-KR" altLang="en-US" dirty="0" smtClean="0"/>
              <a:t>이 처럼 </a:t>
            </a:r>
            <a:r>
              <a:rPr lang="ko-KR" altLang="en-US" dirty="0"/>
              <a:t>동일한 </a:t>
            </a:r>
            <a:r>
              <a:rPr lang="en-US" altLang="ko-KR"/>
              <a:t>AI </a:t>
            </a:r>
            <a:r>
              <a:rPr lang="ko-KR" altLang="en-US" smtClean="0"/>
              <a:t>기술을 </a:t>
            </a:r>
            <a:r>
              <a:rPr lang="ko-KR" altLang="en-US" dirty="0"/>
              <a:t>우리 인간이 어떻게 도입하고 활용하느냐에 따라 세상의 변화 방향이 완전히 달라질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426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정리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합성신경망을 </a:t>
            </a:r>
            <a:r>
              <a:rPr lang="ko-KR" altLang="en-US" dirty="0"/>
              <a:t>이용하는 주요 활용분야로는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객체 위치 파악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객체 탐지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비디오 분류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내용기반 이미지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검색 </a:t>
            </a:r>
            <a:r>
              <a:rPr lang="ko-KR" altLang="en-US" dirty="0"/>
              <a:t>등이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객체탐지</a:t>
            </a:r>
            <a:r>
              <a:rPr lang="ko-KR" altLang="en-US" dirty="0" err="1" smtClean="0"/>
              <a:t>는</a:t>
            </a:r>
            <a:r>
              <a:rPr lang="ko-KR" altLang="en-US" dirty="0" smtClean="0"/>
              <a:t> </a:t>
            </a:r>
            <a:r>
              <a:rPr lang="ko-KR" altLang="en-US" dirty="0"/>
              <a:t>특정 이미지에서 경계 상자를 통해 영역을 설정하고</a:t>
            </a:r>
            <a:r>
              <a:rPr lang="en-US" altLang="ko-KR" dirty="0"/>
              <a:t>, </a:t>
            </a:r>
            <a:r>
              <a:rPr lang="ko-KR" altLang="en-US" dirty="0"/>
              <a:t>해당 영역 내 물체의 존재 유무 또는 </a:t>
            </a:r>
            <a:r>
              <a:rPr lang="ko-KR" altLang="en-US" dirty="0" smtClean="0"/>
              <a:t>물체의 </a:t>
            </a:r>
            <a:r>
              <a:rPr lang="ko-KR" altLang="en-US" dirty="0"/>
              <a:t>종류를 판별하는 태스크를 의미한다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YOLO</a:t>
            </a:r>
            <a:r>
              <a:rPr lang="ko-KR" altLang="en-US" dirty="0"/>
              <a:t>의 세가지 주요한 특징은 이미지 전체를 단 한번만 보고</a:t>
            </a:r>
            <a:r>
              <a:rPr lang="en-US" altLang="ko-KR" dirty="0"/>
              <a:t>, </a:t>
            </a:r>
            <a:r>
              <a:rPr lang="ko-KR" altLang="en-US" dirty="0"/>
              <a:t>하나의 인공 신경망을 통해 처리하며</a:t>
            </a:r>
            <a:r>
              <a:rPr lang="en-US" altLang="ko-KR" dirty="0"/>
              <a:t>, </a:t>
            </a:r>
            <a:r>
              <a:rPr lang="ko-KR" altLang="en-US" dirty="0" smtClean="0"/>
              <a:t>실시간 </a:t>
            </a:r>
            <a:r>
              <a:rPr lang="ko-KR" altLang="en-US" dirty="0"/>
              <a:t>이미지들에 대한 객체 탐지를 수행할 수 있다는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시맨틱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분할</a:t>
            </a:r>
            <a:r>
              <a:rPr lang="ko-KR" altLang="en-US" dirty="0"/>
              <a:t>은 이미지 내의 모든 픽셀에 대해 레이블을 예측하는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긴 </a:t>
            </a:r>
            <a:r>
              <a:rPr lang="ko-KR" altLang="en-US" dirty="0"/>
              <a:t>문장을 순차적으로 인코딩해서 </a:t>
            </a:r>
            <a:r>
              <a:rPr lang="ko-KR" altLang="en-US" dirty="0" err="1"/>
              <a:t>디코더에게</a:t>
            </a:r>
            <a:r>
              <a:rPr lang="ko-KR" altLang="en-US" dirty="0"/>
              <a:t> 넘겨 영어로 번역하려고 하는 경우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ko-KR" altLang="en-US" dirty="0" err="1"/>
              <a:t>인코딩된</a:t>
            </a:r>
            <a:r>
              <a:rPr lang="ko-KR" altLang="en-US" dirty="0"/>
              <a:t> </a:t>
            </a:r>
            <a:r>
              <a:rPr lang="ko-KR" altLang="en-US" dirty="0" smtClean="0"/>
              <a:t>단어들은 </a:t>
            </a:r>
            <a:r>
              <a:rPr lang="ko-KR" altLang="en-US" dirty="0"/>
              <a:t>순서상 나중에 </a:t>
            </a:r>
            <a:r>
              <a:rPr lang="ko-KR" altLang="en-US" dirty="0" err="1"/>
              <a:t>인코딩된</a:t>
            </a:r>
            <a:r>
              <a:rPr lang="ko-KR" altLang="en-US" dirty="0"/>
              <a:t> 단어들에 비해 그 정보가 상대적으로 덜 남는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장기 의존성 문제</a:t>
            </a:r>
            <a:r>
              <a:rPr lang="ko-KR" altLang="en-US" dirty="0"/>
              <a:t>가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/>
              <a:t>생긴다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시퀀스</a:t>
            </a:r>
            <a:r>
              <a:rPr lang="en-US" altLang="ko-KR" dirty="0"/>
              <a:t>-</a:t>
            </a:r>
            <a:r>
              <a:rPr lang="ko-KR" altLang="en-US" dirty="0"/>
              <a:t>투</a:t>
            </a:r>
            <a:r>
              <a:rPr lang="en-US" altLang="ko-KR" dirty="0"/>
              <a:t>-</a:t>
            </a:r>
            <a:r>
              <a:rPr lang="ko-KR" altLang="en-US" dirty="0"/>
              <a:t>시퀀스에서 입력 시퀀스가 길어지면 출력 시퀀스의 정확도가 떨어지는 문제를 해결하기 위해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어텐션</a:t>
            </a:r>
            <a:r>
              <a:rPr lang="ko-KR" altLang="en-US" dirty="0" err="1"/>
              <a:t>이</a:t>
            </a:r>
            <a:r>
              <a:rPr lang="ko-KR" altLang="en-US" dirty="0"/>
              <a:t> 고안되었다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0160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어텐션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메커니즘</a:t>
            </a:r>
            <a:r>
              <a:rPr lang="ko-KR" altLang="en-US" dirty="0"/>
              <a:t>이란 인간의 </a:t>
            </a:r>
            <a:r>
              <a:rPr lang="ko-KR" altLang="en-US" dirty="0" err="1"/>
              <a:t>비주얼</a:t>
            </a:r>
            <a:r>
              <a:rPr lang="ko-KR" altLang="en-US" dirty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현상을 구현하기 위한 인공 신경망 기법이다</a:t>
            </a:r>
            <a:r>
              <a:rPr lang="en-US" altLang="ko-KR" dirty="0"/>
              <a:t>. </a:t>
            </a: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트랜스포머</a:t>
            </a:r>
            <a:r>
              <a:rPr lang="ko-KR" altLang="en-US" dirty="0"/>
              <a:t>의 특징은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셀프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어텐션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/>
              <a:t>기법을 사용하여 기존의 전통적인 </a:t>
            </a:r>
            <a:r>
              <a:rPr lang="en-US" altLang="ko-KR" dirty="0"/>
              <a:t>RNN </a:t>
            </a:r>
            <a:r>
              <a:rPr lang="ko-KR" altLang="en-US" dirty="0"/>
              <a:t>또는 </a:t>
            </a:r>
            <a:r>
              <a:rPr lang="en-US" altLang="ko-KR" dirty="0"/>
              <a:t>CNN </a:t>
            </a:r>
            <a:r>
              <a:rPr lang="ko-KR" altLang="en-US" dirty="0"/>
              <a:t>계열의 신경망 </a:t>
            </a:r>
            <a:r>
              <a:rPr lang="ko-KR" altLang="en-US" dirty="0" smtClean="0"/>
              <a:t>구조를 </a:t>
            </a:r>
            <a:r>
              <a:rPr lang="ko-KR" altLang="en-US" dirty="0"/>
              <a:t>탈피하려고 한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전이 학습에서 다른 태스크에서 사전 학습된 모델을 활용하여 </a:t>
            </a:r>
            <a:r>
              <a:rPr lang="ko-KR" altLang="en-US" dirty="0" err="1"/>
              <a:t>파라미터</a:t>
            </a:r>
            <a:r>
              <a:rPr lang="ko-KR" altLang="en-US" dirty="0"/>
              <a:t> 재조정을 통해 추가 훈련하는 </a:t>
            </a:r>
            <a:r>
              <a:rPr lang="ko-KR" altLang="en-US" dirty="0" smtClean="0"/>
              <a:t>과정을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파인 튜닝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GAN</a:t>
            </a:r>
            <a:r>
              <a:rPr lang="ko-KR" altLang="en-US" dirty="0"/>
              <a:t>은 가짜를 생성하는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생성자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네트워크</a:t>
            </a:r>
            <a:r>
              <a:rPr lang="ko-KR" altLang="en-US" dirty="0"/>
              <a:t>와 진짜를 판별해 내려는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판별자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네트워크</a:t>
            </a:r>
            <a:r>
              <a:rPr lang="en-US" altLang="ko-KR" dirty="0"/>
              <a:t>, </a:t>
            </a:r>
            <a:r>
              <a:rPr lang="ko-KR" altLang="en-US" dirty="0"/>
              <a:t>이 목적이 다른 이 두 인공 </a:t>
            </a:r>
            <a:r>
              <a:rPr lang="ko-KR" altLang="en-US" dirty="0" err="1"/>
              <a:t>신경망간의</a:t>
            </a:r>
            <a:r>
              <a:rPr lang="ko-KR" altLang="en-US" dirty="0"/>
              <a:t> 적대적 학습을 통해 모델을 구축한다</a:t>
            </a:r>
            <a:r>
              <a:rPr lang="en-US" altLang="ko-KR" dirty="0"/>
              <a:t>. </a:t>
            </a:r>
          </a:p>
          <a:p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강화학습</a:t>
            </a:r>
            <a:r>
              <a:rPr lang="ko-KR" altLang="en-US" dirty="0" err="1"/>
              <a:t>은</a:t>
            </a:r>
            <a:r>
              <a:rPr lang="ko-KR" altLang="en-US" dirty="0"/>
              <a:t> 어떤 환경 안에서 정의된 에이전트가 현재의 상태를 인식하여</a:t>
            </a:r>
            <a:r>
              <a:rPr lang="en-US" altLang="ko-KR" dirty="0"/>
              <a:t>, </a:t>
            </a:r>
            <a:r>
              <a:rPr lang="ko-KR" altLang="en-US" dirty="0"/>
              <a:t>선택 가능한 행동들 중 보상을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최대화</a:t>
            </a:r>
            <a:r>
              <a:rPr lang="ko-KR" altLang="en-US" dirty="0"/>
              <a:t> 하는 행동 혹은 행동 순서를 선택하는 방법이다</a:t>
            </a:r>
            <a:r>
              <a:rPr lang="en-US" altLang="ko-KR" dirty="0"/>
              <a:t>. </a:t>
            </a: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인공지능의 편향</a:t>
            </a:r>
            <a:r>
              <a:rPr lang="ko-KR" altLang="en-US" dirty="0"/>
              <a:t>에는 인간의 편향</a:t>
            </a:r>
            <a:r>
              <a:rPr lang="en-US" altLang="ko-KR" dirty="0"/>
              <a:t>, </a:t>
            </a:r>
            <a:r>
              <a:rPr lang="ko-KR" altLang="en-US" dirty="0"/>
              <a:t>숨겨진 편향</a:t>
            </a:r>
            <a:r>
              <a:rPr lang="en-US" altLang="ko-KR" dirty="0"/>
              <a:t>, </a:t>
            </a:r>
            <a:r>
              <a:rPr lang="ko-KR" altLang="en-US" dirty="0"/>
              <a:t>데이터 표본 편향</a:t>
            </a:r>
            <a:r>
              <a:rPr lang="en-US" altLang="ko-KR" dirty="0"/>
              <a:t>, </a:t>
            </a:r>
            <a:r>
              <a:rPr lang="ko-KR" altLang="en-US" dirty="0" err="1"/>
              <a:t>롱테일</a:t>
            </a:r>
            <a:r>
              <a:rPr lang="ko-KR" altLang="en-US" dirty="0"/>
              <a:t> 편향</a:t>
            </a:r>
            <a:r>
              <a:rPr lang="en-US" altLang="ko-KR" dirty="0"/>
              <a:t>, </a:t>
            </a:r>
            <a:r>
              <a:rPr lang="ko-KR" altLang="en-US" dirty="0"/>
              <a:t>고의적 편향이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1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인공 신경망은 빅데이터 환경과</a:t>
            </a:r>
            <a:r>
              <a:rPr lang="en-US" altLang="ko-KR" dirty="0"/>
              <a:t>, </a:t>
            </a:r>
            <a:r>
              <a:rPr lang="ko-KR" altLang="en-US" dirty="0"/>
              <a:t>기하급수적으로 개선되는 병렬 컴퓨팅 인프라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컴퓨터 비전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computer vision</a:t>
            </a:r>
            <a:r>
              <a:rPr lang="ko-KR" altLang="en-US" dirty="0"/>
              <a:t>기술의 발전에 힘입어 </a:t>
            </a:r>
            <a:r>
              <a:rPr lang="en-US" altLang="ko-KR" dirty="0"/>
              <a:t>2010</a:t>
            </a:r>
            <a:r>
              <a:rPr lang="ko-KR" altLang="en-US" dirty="0"/>
              <a:t>년 중반이후부터 비약적으로 </a:t>
            </a:r>
            <a:r>
              <a:rPr lang="ko-KR" altLang="en-US" dirty="0" smtClean="0"/>
              <a:t>발전함</a:t>
            </a:r>
            <a:endParaRPr lang="en-US" altLang="ko-KR" dirty="0" smtClean="0"/>
          </a:p>
          <a:p>
            <a:r>
              <a:rPr lang="ko-KR" altLang="en-US" dirty="0" smtClean="0"/>
              <a:t>빅데이터와 </a:t>
            </a:r>
            <a:r>
              <a:rPr lang="ko-KR" altLang="en-US" dirty="0"/>
              <a:t>대규모 영상 데이터를 보유하고 있는 구글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아마존 등과 같은 거대 </a:t>
            </a:r>
            <a:r>
              <a:rPr lang="ko-KR" altLang="en-US" dirty="0" smtClean="0"/>
              <a:t>공룡기업들은 </a:t>
            </a:r>
            <a:r>
              <a:rPr lang="ko-KR" altLang="en-US" dirty="0"/>
              <a:t>이미 </a:t>
            </a:r>
            <a:r>
              <a:rPr lang="en-US" altLang="ko-KR" dirty="0"/>
              <a:t>2000</a:t>
            </a:r>
            <a:r>
              <a:rPr lang="ko-KR" altLang="en-US" dirty="0"/>
              <a:t>년 중반부터 인공지능 연구에 천문학적인 예산을 쏟아 붓고 경쟁적으로 </a:t>
            </a:r>
            <a:r>
              <a:rPr lang="ko-KR" altLang="en-US" dirty="0" smtClean="0"/>
              <a:t>기술개발과 </a:t>
            </a:r>
            <a:r>
              <a:rPr lang="ko-KR" altLang="en-US" dirty="0"/>
              <a:t>서비스 출시를 해나가고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smtClean="0"/>
              <a:t>앞에서 </a:t>
            </a:r>
            <a:r>
              <a:rPr lang="ko-KR" altLang="en-US" dirty="0"/>
              <a:t>살펴본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합성곱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신경망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CNN</a:t>
            </a:r>
            <a:r>
              <a:rPr lang="ko-KR" altLang="en-US" dirty="0"/>
              <a:t>과 순환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신경망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RNN</a:t>
            </a:r>
            <a:r>
              <a:rPr lang="ko-KR" altLang="en-US" dirty="0"/>
              <a:t>을 </a:t>
            </a:r>
            <a:r>
              <a:rPr lang="ko-KR" altLang="en-US" dirty="0" smtClean="0"/>
              <a:t>활용한 </a:t>
            </a:r>
            <a:r>
              <a:rPr lang="ko-KR" altLang="en-US" dirty="0"/>
              <a:t>응용 기술은 무엇이 있을까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78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응용 관점에서 보면 </a:t>
            </a:r>
            <a:r>
              <a:rPr lang="ko-KR" altLang="en-US" dirty="0" err="1"/>
              <a:t>합성곱</a:t>
            </a:r>
            <a:r>
              <a:rPr lang="ko-KR" altLang="en-US" dirty="0"/>
              <a:t> 신경망은 주로 </a:t>
            </a:r>
            <a:r>
              <a:rPr lang="ko-KR" altLang="en-US" dirty="0" smtClean="0"/>
              <a:t>시각적인 </a:t>
            </a:r>
            <a:r>
              <a:rPr lang="ko-KR" altLang="en-US" dirty="0"/>
              <a:t>처리를 위해 사용되고</a:t>
            </a:r>
            <a:r>
              <a:rPr lang="en-US" altLang="ko-KR" dirty="0"/>
              <a:t>, </a:t>
            </a:r>
            <a:r>
              <a:rPr lang="ko-KR" altLang="en-US" dirty="0"/>
              <a:t>순환 신경망은 </a:t>
            </a:r>
            <a:r>
              <a:rPr lang="ko-KR" altLang="en-US" dirty="0" smtClean="0"/>
              <a:t>문서와 </a:t>
            </a:r>
            <a:r>
              <a:rPr lang="ko-KR" altLang="en-US" dirty="0"/>
              <a:t>관련된 자연어처리를 위해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ko-KR" altLang="en-US" dirty="0" err="1" smtClean="0"/>
              <a:t>합성곱</a:t>
            </a:r>
            <a:r>
              <a:rPr lang="ko-KR" altLang="en-US" dirty="0" smtClean="0"/>
              <a:t> </a:t>
            </a:r>
            <a:r>
              <a:rPr lang="ko-KR" altLang="en-US" dirty="0"/>
              <a:t>신경망은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객체위치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파악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localization</a:t>
            </a:r>
            <a:r>
              <a:rPr lang="en-US" altLang="ko-KR" dirty="0"/>
              <a:t>,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객체탐지</a:t>
            </a:r>
            <a:r>
              <a:rPr lang="en-US" altLang="ko-KR" baseline="30000" dirty="0" smtClean="0">
                <a:solidFill>
                  <a:schemeClr val="accent1">
                    <a:lumMod val="75000"/>
                  </a:schemeClr>
                </a:solidFill>
              </a:rPr>
              <a:t>object 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detection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비디오와 텍스트 처리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video and text processing</a:t>
            </a:r>
            <a:r>
              <a:rPr lang="ko-KR" altLang="en-US" dirty="0"/>
              <a:t>와 관련된 분야에 폭넓게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ko-KR" altLang="en-US" dirty="0" smtClean="0"/>
              <a:t>최근에는 </a:t>
            </a:r>
            <a:r>
              <a:rPr lang="ko-KR" altLang="en-US" dirty="0"/>
              <a:t>순환 신경망을 활용하는 것이 일반적인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시퀀스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투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시퀀스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sequence-to-sequence:seq2seq</a:t>
            </a:r>
            <a:r>
              <a:rPr lang="en-US" altLang="ko-KR" dirty="0"/>
              <a:t> </a:t>
            </a:r>
            <a:r>
              <a:rPr lang="ko-KR" altLang="en-US" dirty="0"/>
              <a:t>학습분야에도 </a:t>
            </a:r>
            <a:r>
              <a:rPr lang="ko-KR" altLang="en-US" dirty="0" err="1"/>
              <a:t>합성곱</a:t>
            </a:r>
            <a:r>
              <a:rPr lang="ko-KR" altLang="en-US" dirty="0"/>
              <a:t> 신경망을 적용할 수 있는 기법들이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78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본 장에서는 다음과 같은 주제를 중심으로 인공 신경망 기반의 기술의 응용에 대해 </a:t>
            </a:r>
            <a:r>
              <a:rPr lang="ko-KR" altLang="en-US" dirty="0" smtClean="0"/>
              <a:t>개괄적으로 </a:t>
            </a:r>
            <a:r>
              <a:rPr lang="ko-KR" altLang="en-US" dirty="0"/>
              <a:t>알아보고</a:t>
            </a:r>
            <a:r>
              <a:rPr lang="en-US" altLang="ko-KR" dirty="0"/>
              <a:t>, </a:t>
            </a:r>
            <a:r>
              <a:rPr lang="ko-KR" altLang="en-US" dirty="0"/>
              <a:t>앞으로 펼쳐질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인공지능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artificial 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intelligence:AI</a:t>
            </a:r>
            <a:r>
              <a:rPr lang="ko-KR" altLang="en-US" dirty="0"/>
              <a:t>의 미래와 사회적 변화에 대해서도 </a:t>
            </a:r>
            <a:r>
              <a:rPr lang="ko-KR" altLang="en-US" dirty="0" smtClean="0"/>
              <a:t>생각해보자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시각 분야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언어 분야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알파고</a:t>
            </a:r>
            <a:endParaRPr lang="en-US" altLang="ko-KR" dirty="0"/>
          </a:p>
          <a:p>
            <a:pPr lvl="1"/>
            <a:r>
              <a:rPr lang="ko-KR" altLang="en-US" dirty="0" smtClean="0"/>
              <a:t>인공지능이 </a:t>
            </a:r>
            <a:r>
              <a:rPr lang="ko-KR" altLang="en-US" dirty="0"/>
              <a:t>나아가야할 </a:t>
            </a:r>
            <a:r>
              <a:rPr lang="ko-KR" altLang="en-US" dirty="0" smtClean="0"/>
              <a:t>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53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13.2 </a:t>
            </a:r>
            <a:r>
              <a:rPr lang="ko-KR" altLang="en-US" dirty="0"/>
              <a:t>실시간 </a:t>
            </a:r>
            <a:r>
              <a:rPr lang="ko-KR" altLang="en-US" dirty="0" err="1"/>
              <a:t>객체탐지를</a:t>
            </a:r>
            <a:r>
              <a:rPr lang="ko-KR" altLang="en-US" dirty="0"/>
              <a:t> 위한 </a:t>
            </a:r>
            <a:r>
              <a:rPr lang="en-US" altLang="ko-KR" dirty="0"/>
              <a:t>YOLO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이미지 분류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image classification</a:t>
            </a:r>
            <a:r>
              <a:rPr lang="ko-KR" altLang="en-US" dirty="0"/>
              <a:t>는 입력 이미지가 표현하는 대상을 여러 클래스로 나누는 일이고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객체 탐지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object detection</a:t>
            </a:r>
            <a:r>
              <a:rPr lang="ko-KR" altLang="en-US" dirty="0"/>
              <a:t>는 특정 이미지에서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경계 상자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bounding box</a:t>
            </a:r>
            <a:r>
              <a:rPr lang="ko-KR" altLang="en-US" dirty="0"/>
              <a:t>로 영역을 설정하고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smtClean="0"/>
              <a:t>영역 내에 </a:t>
            </a:r>
            <a:r>
              <a:rPr lang="ko-KR" altLang="en-US" dirty="0"/>
              <a:t>물체가 존재하는지</a:t>
            </a:r>
            <a:r>
              <a:rPr lang="en-US" altLang="ko-KR" dirty="0"/>
              <a:t>, </a:t>
            </a:r>
            <a:r>
              <a:rPr lang="ko-KR" altLang="en-US" dirty="0"/>
              <a:t>존재한다면 그 물체가 무엇인지 판별하는 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13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일반적으로 한 이미지에 여러 클래스의 객체가 동시에 존재할 수 있는 상황을 </a:t>
            </a:r>
            <a:r>
              <a:rPr lang="ko-KR" altLang="en-US" dirty="0" smtClean="0"/>
              <a:t>가정한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다중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레이블 분류</a:t>
            </a:r>
            <a:r>
              <a:rPr lang="en-US" altLang="ko-KR" baseline="30000" dirty="0" smtClean="0">
                <a:solidFill>
                  <a:schemeClr val="accent1">
                    <a:lumMod val="75000"/>
                  </a:schemeClr>
                </a:solidFill>
              </a:rPr>
              <a:t>multi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ko-KR" baseline="30000" dirty="0" smtClean="0">
                <a:solidFill>
                  <a:schemeClr val="accent1">
                    <a:lumMod val="75000"/>
                  </a:schemeClr>
                </a:solidFill>
              </a:rPr>
              <a:t>labeled 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classification</a:t>
            </a:r>
            <a:r>
              <a:rPr lang="ko-KR" altLang="en-US" dirty="0"/>
              <a:t>과 </a:t>
            </a:r>
            <a:r>
              <a:rPr lang="ko-KR" altLang="en-US" dirty="0" err="1"/>
              <a:t>경계상자</a:t>
            </a:r>
            <a:r>
              <a:rPr lang="ko-KR" altLang="en-US" dirty="0"/>
              <a:t> 회귀</a:t>
            </a:r>
            <a:r>
              <a:rPr lang="en-US" altLang="ko-KR" dirty="0"/>
              <a:t>, </a:t>
            </a:r>
            <a:r>
              <a:rPr lang="ko-KR" altLang="en-US" dirty="0"/>
              <a:t>이 두 문제를 함께 </a:t>
            </a:r>
            <a:r>
              <a:rPr lang="ko-KR" altLang="en-US" dirty="0" smtClean="0"/>
              <a:t>해결해야함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시맨틱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분할</a:t>
            </a:r>
            <a:r>
              <a:rPr lang="en-US" altLang="ko-KR" baseline="30000" dirty="0" smtClean="0">
                <a:solidFill>
                  <a:schemeClr val="accent1">
                    <a:lumMod val="75000"/>
                  </a:schemeClr>
                </a:solidFill>
              </a:rPr>
              <a:t>semantic 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segmentation</a:t>
            </a:r>
            <a:r>
              <a:rPr lang="ko-KR" altLang="en-US" dirty="0"/>
              <a:t>은 이미지 내의 모든 픽셀에 대해 어떤 클래스 레이블에 속하는지 </a:t>
            </a:r>
            <a:r>
              <a:rPr lang="ko-KR" altLang="en-US" dirty="0" smtClean="0"/>
              <a:t>예측하는 것</a:t>
            </a:r>
            <a:endParaRPr lang="en-US" altLang="ko-KR" dirty="0" smtClean="0"/>
          </a:p>
          <a:p>
            <a:r>
              <a:rPr lang="ko-KR" altLang="en-US" dirty="0" smtClean="0"/>
              <a:t>이때는 </a:t>
            </a:r>
            <a:r>
              <a:rPr lang="ko-KR" altLang="en-US" dirty="0"/>
              <a:t>같은 클래스에 속한다면 서로 다른 인스턴스도 같은 레이블을 갖는다</a:t>
            </a:r>
            <a:r>
              <a:rPr lang="en-US" altLang="ko-KR" dirty="0"/>
              <a:t>. </a:t>
            </a:r>
            <a:r>
              <a:rPr lang="ko-KR" altLang="en-US" dirty="0" smtClean="0"/>
              <a:t>반면 </a:t>
            </a:r>
            <a:r>
              <a:rPr lang="ko-KR" altLang="en-US" dirty="0"/>
              <a:t>인스턴스별로 레이블을 구분하는 것은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인스턴스 분할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instance </a:t>
            </a:r>
            <a:r>
              <a:rPr lang="en-US" altLang="ko-KR" baseline="30000" dirty="0" smtClean="0">
                <a:solidFill>
                  <a:schemeClr val="accent1">
                    <a:lumMod val="75000"/>
                  </a:schemeClr>
                </a:solidFill>
              </a:rPr>
              <a:t>segmentation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3624359"/>
            <a:ext cx="7392432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4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/>
              <a:t>CNN </a:t>
            </a:r>
            <a:r>
              <a:rPr lang="ko-KR" altLang="en-US" dirty="0" smtClean="0"/>
              <a:t>모델은 </a:t>
            </a:r>
            <a:r>
              <a:rPr lang="ko-KR" altLang="en-US" dirty="0"/>
              <a:t>일정 수준의 정확성은 </a:t>
            </a:r>
            <a:r>
              <a:rPr lang="ko-KR" altLang="en-US" dirty="0" smtClean="0"/>
              <a:t>제공하지만</a:t>
            </a:r>
            <a:r>
              <a:rPr lang="en-US" altLang="ko-KR" dirty="0"/>
              <a:t>, </a:t>
            </a:r>
            <a:r>
              <a:rPr lang="ko-KR" altLang="en-US" dirty="0"/>
              <a:t>다음 두 단계를 거쳐야 하기 때문에 실시간 응답을 제공하는 데에 </a:t>
            </a:r>
            <a:r>
              <a:rPr lang="ko-KR" altLang="en-US" dirty="0" smtClean="0"/>
              <a:t>한계가 존재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후보가 </a:t>
            </a:r>
            <a:r>
              <a:rPr lang="ko-KR" altLang="en-US" dirty="0"/>
              <a:t>될 수 있는 수 많은 영역을 찾고</a:t>
            </a:r>
            <a:r>
              <a:rPr lang="en-US" altLang="ko-KR" dirty="0"/>
              <a:t>, </a:t>
            </a:r>
            <a:r>
              <a:rPr lang="ko-KR" altLang="en-US" dirty="0"/>
              <a:t>각 영역을 </a:t>
            </a:r>
            <a:r>
              <a:rPr lang="ko-KR" altLang="en-US" dirty="0" err="1"/>
              <a:t>합성곱</a:t>
            </a:r>
            <a:r>
              <a:rPr lang="ko-KR" altLang="en-US" dirty="0"/>
              <a:t> 신경망에 적용하여 특징을 추출하는 단계 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추출한 </a:t>
            </a:r>
            <a:r>
              <a:rPr lang="ko-KR" altLang="en-US" dirty="0"/>
              <a:t>특징을 이용해 분류 모델을 적용하여 각 영역별 클래스를 판단하는 단계</a:t>
            </a:r>
          </a:p>
        </p:txBody>
      </p:sp>
    </p:spTree>
    <p:extLst>
      <p:ext uri="{BB962C8B-B14F-4D97-AF65-F5344CB8AC3E}">
        <p14:creationId xmlns:p14="http://schemas.microsoft.com/office/powerpoint/2010/main" val="396554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9001B19F62244EB0C223E5B6327929" ma:contentTypeVersion="14" ma:contentTypeDescription="새 문서를 만듭니다." ma:contentTypeScope="" ma:versionID="f11a19ef31b9ec062e50611982bf3bb8">
  <xsd:schema xmlns:xsd="http://www.w3.org/2001/XMLSchema" xmlns:xs="http://www.w3.org/2001/XMLSchema" xmlns:p="http://schemas.microsoft.com/office/2006/metadata/properties" xmlns:ns3="cb095250-472f-4fff-8787-3ac483193401" xmlns:ns4="04f693b0-e847-4654-9da5-f43e5a5a7381" targetNamespace="http://schemas.microsoft.com/office/2006/metadata/properties" ma:root="true" ma:fieldsID="a29ed6aed61c2d79ff2b6215dc93fb22" ns3:_="" ns4:_="">
    <xsd:import namespace="cb095250-472f-4fff-8787-3ac483193401"/>
    <xsd:import namespace="04f693b0-e847-4654-9da5-f43e5a5a73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95250-472f-4fff-8787-3ac483193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f693b0-e847-4654-9da5-f43e5a5a73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E59545-0701-491A-891D-68FAB941E0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E73EDA-2BAF-45D3-873F-45BE48DED1DB}">
  <ds:schemaRefs>
    <ds:schemaRef ds:uri="http://schemas.microsoft.com/office/2006/documentManagement/types"/>
    <ds:schemaRef ds:uri="http://purl.org/dc/terms/"/>
    <ds:schemaRef ds:uri="04f693b0-e847-4654-9da5-f43e5a5a7381"/>
    <ds:schemaRef ds:uri="http://purl.org/dc/elements/1.1/"/>
    <ds:schemaRef ds:uri="cb095250-472f-4fff-8787-3ac483193401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8BF5E0F-6B92-448B-8858-7D821A38C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095250-472f-4fff-8787-3ac483193401"/>
    <ds:schemaRef ds:uri="04f693b0-e847-4654-9da5-f43e5a5a7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2423</Words>
  <Application>Microsoft Office PowerPoint</Application>
  <PresentationFormat>와이드스크린</PresentationFormat>
  <Paragraphs>147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13.1 인공 신경망으로 무엇을 할 수 있을까?</vt:lpstr>
      <vt:lpstr>PowerPoint 프레젠테이션</vt:lpstr>
      <vt:lpstr>PowerPoint 프레젠테이션</vt:lpstr>
      <vt:lpstr>PowerPoint 프레젠테이션</vt:lpstr>
      <vt:lpstr>13.2 실시간 객체탐지를 위한 YOLO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13.3 YOLO의 주요 처리 절차</vt:lpstr>
      <vt:lpstr>PowerPoint 프레젠테이션</vt:lpstr>
      <vt:lpstr>PowerPoint 프레젠테이션</vt:lpstr>
      <vt:lpstr>PowerPoint 프레젠테이션</vt:lpstr>
      <vt:lpstr>13.4 어텐션에 주목해 보자</vt:lpstr>
      <vt:lpstr>PowerPoint 프레젠테이션</vt:lpstr>
      <vt:lpstr>PowerPoint 프레젠테이션</vt:lpstr>
      <vt:lpstr>PowerPoint 프레젠테이션</vt:lpstr>
      <vt:lpstr>PowerPoint 프레젠테이션</vt:lpstr>
      <vt:lpstr>13.5 트랜스포머와 GPT-3</vt:lpstr>
      <vt:lpstr>PowerPoint 프레젠테이션</vt:lpstr>
      <vt:lpstr>PowerPoint 프레젠테이션</vt:lpstr>
      <vt:lpstr>PowerPoint 프레젠테이션</vt:lpstr>
      <vt:lpstr>13.6 적대적 생성 모델: GAN</vt:lpstr>
      <vt:lpstr>PowerPoint 프레젠테이션</vt:lpstr>
      <vt:lpstr>PowerPoint 프레젠테이션</vt:lpstr>
      <vt:lpstr>PowerPoint 프레젠테이션</vt:lpstr>
      <vt:lpstr>13.7 강화학습: 알파고부터 뮤제로까지</vt:lpstr>
      <vt:lpstr>PowerPoint 프레젠테이션</vt:lpstr>
      <vt:lpstr>PowerPoint 프레젠테이션</vt:lpstr>
      <vt:lpstr>PowerPoint 프레젠테이션</vt:lpstr>
      <vt:lpstr>13.8 인공지능과 윤리적 딜레마: 윤리적 기계</vt:lpstr>
      <vt:lpstr>PowerPoint 프레젠테이션</vt:lpstr>
      <vt:lpstr>PowerPoint 프레젠테이션</vt:lpstr>
      <vt:lpstr>PowerPoint 프레젠테이션</vt:lpstr>
      <vt:lpstr>핵심 정리 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 </cp:lastModifiedBy>
  <cp:revision>92</cp:revision>
  <dcterms:created xsi:type="dcterms:W3CDTF">2021-06-28T04:35:36Z</dcterms:created>
  <dcterms:modified xsi:type="dcterms:W3CDTF">2021-07-14T06:31:38Z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0x010100CD9001B19F62244EB0C223E5B6327929</vt:lpwstr>
  </property>
</Properties>
</file>