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94" r:id="rId5"/>
    <p:sldId id="277" r:id="rId6"/>
    <p:sldId id="312" r:id="rId7"/>
    <p:sldId id="296" r:id="rId8"/>
    <p:sldId id="313" r:id="rId9"/>
    <p:sldId id="295" r:id="rId10"/>
    <p:sldId id="297" r:id="rId11"/>
    <p:sldId id="317" r:id="rId12"/>
    <p:sldId id="318" r:id="rId13"/>
    <p:sldId id="298" r:id="rId14"/>
    <p:sldId id="299" r:id="rId15"/>
    <p:sldId id="314" r:id="rId16"/>
    <p:sldId id="315" r:id="rId17"/>
    <p:sldId id="316" r:id="rId18"/>
    <p:sldId id="300" r:id="rId19"/>
    <p:sldId id="320" r:id="rId20"/>
    <p:sldId id="31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02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987E-974A-41FD-A029-988EE1DF59E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371-039F-402E-B263-7C475DFB7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17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987E-974A-41FD-A029-988EE1DF59E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371-039F-402E-B263-7C475DFB7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17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987E-974A-41FD-A029-988EE1DF59E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371-039F-402E-B263-7C475DFB7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7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987E-974A-41FD-A029-988EE1DF59E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371-039F-402E-B263-7C475DFB7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28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987E-974A-41FD-A029-988EE1DF59E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371-039F-402E-B263-7C475DFB7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18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987E-974A-41FD-A029-988EE1DF59E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371-039F-402E-B263-7C475DFB7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47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987E-974A-41FD-A029-988EE1DF59E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371-039F-402E-B263-7C475DFB7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27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987E-974A-41FD-A029-988EE1DF59E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371-039F-402E-B263-7C475DFB7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25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987E-974A-41FD-A029-988EE1DF59E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371-039F-402E-B263-7C475DFB7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35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987E-974A-41FD-A029-988EE1DF59E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371-039F-402E-B263-7C475DFB7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75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987E-974A-41FD-A029-988EE1DF59E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371-039F-402E-B263-7C475DFB7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59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A987E-974A-41FD-A029-988EE1DF59E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371-039F-402E-B263-7C475DFB7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5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렌더링 속도를 개선하기</a:t>
            </a:r>
            <a:endParaRPr lang="ko-KR" altLang="en-US" sz="5400" baseline="30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동명대학교 </a:t>
            </a:r>
            <a:r>
              <a:rPr lang="ko-KR" altLang="en-US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게임공학과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강영민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86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정점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배열 그리기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glDrawArrays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정점의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정보를 담고 있는 배열을 통째로 넘기는 방식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준비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en-US" altLang="ko-KR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glEnableClientState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(array)</a:t>
            </a:r>
          </a:p>
          <a:p>
            <a:pPr lvl="2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array: GL_VERTEX_ARRAY, GL_COLOR_ARRAY, GL_NORMAL_ARRAY</a:t>
            </a:r>
          </a:p>
          <a:p>
            <a:pPr lvl="2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client vs Server in OpenGL</a:t>
            </a:r>
          </a:p>
          <a:p>
            <a:pPr lvl="3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CPU – client</a:t>
            </a:r>
          </a:p>
          <a:p>
            <a:pPr lvl="3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GPU – server</a:t>
            </a:r>
          </a:p>
          <a:p>
            <a:pPr lvl="1"/>
            <a:r>
              <a:rPr lang="en-US" altLang="ko-KR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glVertexArray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(…</a:t>
            </a:r>
          </a:p>
          <a:p>
            <a:pPr lvl="2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GPU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접근해야 할 버퍼의 정보를 제공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46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parameters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82133" y="2440296"/>
            <a:ext cx="8884356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glVertexPointer</a:t>
            </a:r>
            <a:r>
              <a:rPr lang="en-US" altLang="ko-KR" sz="2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(size, type, stride, pointer) </a:t>
            </a:r>
            <a:endParaRPr lang="ko-KR" altLang="en-US" sz="2400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just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/>
            </a:r>
            <a:b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just" fontAlgn="base"/>
            <a:r>
              <a:rPr lang="en-US" altLang="ko-KR" dirty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하나의 정점을 구성하는 좌표의 수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2, 3, </a:t>
            </a: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또는 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 </a:t>
            </a: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중에 하나이다</a:t>
            </a:r>
            <a:r>
              <a:rPr lang="en-US" altLang="ko-KR" dirty="0" smtClean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algn="just" fontAlgn="base"/>
            <a:endParaRPr lang="en-US" altLang="ko-KR" dirty="0">
              <a:solidFill>
                <a:srgbClr val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just" fontAlgn="base"/>
            <a:r>
              <a:rPr lang="en-US" altLang="ko-KR" dirty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정점 배열에 들어 있는 숫자의 </a:t>
            </a:r>
            <a:r>
              <a:rPr lang="ko-KR" altLang="en-US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자료형으로</a:t>
            </a: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GL_INT, GL_FLOAT</a:t>
            </a: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등이 가능하다</a:t>
            </a:r>
            <a:r>
              <a:rPr lang="en-US" altLang="ko-KR" dirty="0" smtClean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algn="just" fontAlgn="base"/>
            <a:endParaRPr lang="en-US" altLang="ko-KR" dirty="0">
              <a:solidFill>
                <a:srgbClr val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just" fontAlgn="base"/>
            <a:r>
              <a:rPr lang="en-US" altLang="ko-KR" dirty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stride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</a:t>
            </a: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배열 내에서 정점들 사이의 간격을 바이트 단위로 표시한 것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0</a:t>
            </a: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이라면 사용하는 정점이 배열 내에서 간격이 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 상태로 배치되어 있다는 의미이다</a:t>
            </a:r>
            <a:r>
              <a:rPr lang="en-US" altLang="ko-KR" dirty="0" smtClean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algn="just" fontAlgn="base"/>
            <a:endParaRPr lang="en-US" altLang="ko-KR" dirty="0">
              <a:solidFill>
                <a:srgbClr val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just" fontAlgn="base"/>
            <a:r>
              <a:rPr lang="en-US" altLang="ko-KR" dirty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pointer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배열의 주소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C </a:t>
            </a: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언어의 경우 포인터 변수나 배열 이름이 되고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파이썬에서는</a:t>
            </a: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리스트가 </a:t>
            </a:r>
            <a:r>
              <a:rPr lang="ko-KR" altLang="en-US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참조값으로</a:t>
            </a: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다루어지므로</a:t>
            </a: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리스트 변수를 그대로 사용하면 된다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08490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parameters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18457" y="2912239"/>
            <a:ext cx="104281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b="1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glDrawArrays</a:t>
            </a:r>
            <a:r>
              <a:rPr lang="en-US" altLang="ko-KR" sz="2400" b="1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sz="2400" b="1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primitive_mode</a:t>
            </a:r>
            <a:r>
              <a:rPr lang="en-US" altLang="ko-KR" sz="2400" b="1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2400" b="1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start_index</a:t>
            </a:r>
            <a:r>
              <a:rPr lang="en-US" altLang="ko-KR" sz="2400" b="1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count)</a:t>
            </a:r>
            <a:endParaRPr lang="ko-KR" altLang="en-US" sz="2400" b="1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/>
            </a:r>
            <a:b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just" fontAlgn="base"/>
            <a:r>
              <a:rPr lang="en-US" altLang="ko-KR" dirty="0" err="1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primitive_mode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활성화된 정점 배열을 이용하여 그림을 그릴 때 어떤 방식으로 조합하여 그릴지를 결정하는 </a:t>
            </a:r>
            <a:r>
              <a:rPr lang="ko-KR" altLang="en-US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프리미티브</a:t>
            </a: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설정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GL_POINTS, GL_LINES </a:t>
            </a: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등이 가능하다</a:t>
            </a:r>
            <a:r>
              <a:rPr lang="en-US" altLang="ko-KR" dirty="0" smtClean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ko-KR" altLang="en-US" dirty="0">
              <a:solidFill>
                <a:srgbClr val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just" fontAlgn="base"/>
            <a:r>
              <a:rPr lang="en-US" altLang="ko-KR" dirty="0" err="1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start_index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활성화된 정점 배열에서 그리기를 시작할 첫번째 정점의 </a:t>
            </a:r>
            <a:r>
              <a:rPr lang="ko-KR" altLang="en-US" dirty="0" smtClean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인덱스</a:t>
            </a:r>
            <a:endParaRPr lang="en-US" altLang="ko-KR" dirty="0" smtClean="0">
              <a:solidFill>
                <a:srgbClr val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endParaRPr lang="ko-KR" altLang="en-US" dirty="0">
              <a:solidFill>
                <a:srgbClr val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just" fontAlgn="base"/>
            <a:r>
              <a:rPr lang="en-US" altLang="ko-KR" dirty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count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사용할 정점의 총 </a:t>
            </a:r>
            <a:r>
              <a:rPr lang="ko-KR" altLang="en-US" dirty="0" smtClean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개수</a:t>
            </a:r>
            <a:endParaRPr lang="ko-KR" altLang="en-US" dirty="0">
              <a:solidFill>
                <a:srgbClr val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203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정점 버퍼 준비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배열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리스트 등의 </a:t>
            </a:r>
            <a:r>
              <a:rPr lang="ko-KR" altLang="en-US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자료형에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담으면 됨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17511" y="2403902"/>
            <a:ext cx="855697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rgbClr val="AA0D9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1C00CF"/>
                </a:solidFill>
                <a:latin typeface="Consolas" panose="020B0609020204030204" pitchFamily="49" charset="0"/>
              </a:rPr>
              <a:t>drawPlane_vertexBuffer</a:t>
            </a:r>
            <a:r>
              <a:rPr lang="en-US" altLang="ko-KR" sz="1400" b="1" dirty="0">
                <a:solidFill>
                  <a:srgbClr val="5C2699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  <a:b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n = </a:t>
            </a:r>
            <a:r>
              <a:rPr lang="en-US" altLang="ko-KR" sz="1400" b="1" dirty="0">
                <a:solidFill>
                  <a:srgbClr val="1C00CF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b="1" dirty="0">
                <a:solidFill>
                  <a:srgbClr val="006A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b="1" dirty="0">
                <a:solidFill>
                  <a:srgbClr val="006A00"/>
                </a:solidFill>
                <a:latin typeface="Consolas" panose="020B0609020204030204" pitchFamily="49" charset="0"/>
              </a:rPr>
              <a:t>체스 판을 구성하는 한 면에 놓일 정점의 수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w = </a:t>
            </a:r>
            <a:r>
              <a:rPr lang="en-US" altLang="ko-KR" sz="1400" b="1" dirty="0">
                <a:solidFill>
                  <a:srgbClr val="1C00C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b="1" dirty="0">
                <a:solidFill>
                  <a:srgbClr val="006A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b="1" dirty="0">
                <a:solidFill>
                  <a:srgbClr val="006A00"/>
                </a:solidFill>
                <a:latin typeface="Consolas" panose="020B0609020204030204" pitchFamily="49" charset="0"/>
              </a:rPr>
              <a:t>체스 판의 한쪽 면 길이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d = w/(n</a:t>
            </a:r>
            <a:r>
              <a:rPr lang="en-US" altLang="ko-KR" sz="1400" b="1" dirty="0">
                <a:solidFill>
                  <a:srgbClr val="1C00CF"/>
                </a:solidFill>
                <a:latin typeface="Consolas" panose="020B0609020204030204" pitchFamily="49" charset="0"/>
              </a:rPr>
              <a:t>-1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  </a:t>
            </a:r>
            <a:r>
              <a:rPr lang="en-US" altLang="ko-KR" sz="1400" b="1" dirty="0">
                <a:solidFill>
                  <a:srgbClr val="006A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b="1" dirty="0">
                <a:solidFill>
                  <a:srgbClr val="006A00"/>
                </a:solidFill>
                <a:latin typeface="Consolas" panose="020B0609020204030204" pitchFamily="49" charset="0"/>
              </a:rPr>
              <a:t>인접한 두 정점 사이의 거리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vertexBuffer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  <a:endParaRPr lang="en-US" altLang="ko-KR" sz="1400" dirty="0"/>
          </a:p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AA0D91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AA0D91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range(n):</a:t>
            </a:r>
            <a:b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AA0D91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 </a:t>
            </a:r>
            <a:r>
              <a:rPr lang="en-US" altLang="ko-KR" sz="1400" b="1" dirty="0">
                <a:solidFill>
                  <a:srgbClr val="AA0D91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range(n):</a:t>
            </a:r>
            <a:b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-w/</a:t>
            </a:r>
            <a:r>
              <a:rPr lang="en-US" altLang="ko-KR" sz="1400" b="1" dirty="0">
                <a:solidFill>
                  <a:srgbClr val="1C00C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*d</a:t>
            </a:r>
            <a:b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startZ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-w/</a:t>
            </a:r>
            <a:r>
              <a:rPr lang="en-US" altLang="ko-KR" sz="1400" b="1" dirty="0">
                <a:solidFill>
                  <a:srgbClr val="1C00C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j*d</a:t>
            </a:r>
            <a:b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b="1" dirty="0">
                <a:solidFill>
                  <a:srgbClr val="006A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b="1" dirty="0">
                <a:solidFill>
                  <a:srgbClr val="006A00"/>
                </a:solidFill>
                <a:latin typeface="Consolas" panose="020B0609020204030204" pitchFamily="49" charset="0"/>
              </a:rPr>
              <a:t>행과 열의 번호 합이 짝수일 때만 그린다 </a:t>
            </a:r>
            <a:r>
              <a:rPr lang="en-US" altLang="ko-KR" sz="1400" b="1" dirty="0">
                <a:solidFill>
                  <a:srgbClr val="006A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b="1" dirty="0" err="1">
                <a:solidFill>
                  <a:srgbClr val="006A00"/>
                </a:solidFill>
                <a:latin typeface="Consolas" panose="020B0609020204030204" pitchFamily="49" charset="0"/>
              </a:rPr>
              <a:t>체스판</a:t>
            </a:r>
            <a:r>
              <a:rPr lang="en-US" altLang="ko-KR" sz="1400" b="1" dirty="0">
                <a:solidFill>
                  <a:srgbClr val="006A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b="1" dirty="0">
                <a:solidFill>
                  <a:srgbClr val="AA0D91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i+j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)%</a:t>
            </a:r>
            <a:r>
              <a:rPr lang="en-US" altLang="ko-KR" sz="1400" b="1" dirty="0">
                <a:solidFill>
                  <a:srgbClr val="1C00C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400" b="1" dirty="0">
                <a:solidFill>
                  <a:srgbClr val="1C00C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  </a:t>
            </a:r>
            <a:b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vertexBuffer.append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1C00CF"/>
                </a:solidFill>
                <a:latin typeface="Consolas" panose="020B0609020204030204" pitchFamily="49" charset="0"/>
              </a:rPr>
              <a:t>0.3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startZ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vertexBuffer.append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1C00CF"/>
                </a:solidFill>
                <a:latin typeface="Consolas" panose="020B0609020204030204" pitchFamily="49" charset="0"/>
              </a:rPr>
              <a:t>0.3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startZ+d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vertexBuffer.append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startX+d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1C00CF"/>
                </a:solidFill>
                <a:latin typeface="Consolas" panose="020B0609020204030204" pitchFamily="49" charset="0"/>
              </a:rPr>
              <a:t>0.3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startZ+d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vertexBuffer.append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startX+d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1C00CF"/>
                </a:solidFill>
                <a:latin typeface="Consolas" panose="020B0609020204030204" pitchFamily="49" charset="0"/>
              </a:rPr>
              <a:t>0.3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startZ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altLang="ko-KR" sz="1400" dirty="0"/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sz="1400" b="1" dirty="0">
                <a:solidFill>
                  <a:srgbClr val="AA0D91"/>
                </a:solidFill>
                <a:latin typeface="Consolas" panose="020B0609020204030204" pitchFamily="49" charset="0"/>
              </a:rPr>
              <a:t> 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vertexBuffer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903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정점 버퍼를 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GPU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에게 제공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8379" y="1690688"/>
            <a:ext cx="111082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AA0D91"/>
                </a:solidFill>
                <a:latin typeface="Consolas" panose="020B0609020204030204" pitchFamily="49" charset="0"/>
              </a:rPr>
              <a:t>def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1C00CF"/>
                </a:solidFill>
                <a:latin typeface="Consolas" panose="020B0609020204030204" pitchFamily="49" charset="0"/>
              </a:rPr>
              <a:t>initializeGL</a:t>
            </a:r>
            <a:r>
              <a:rPr lang="en-US" altLang="ko-KR" dirty="0">
                <a:solidFill>
                  <a:srgbClr val="5C2699"/>
                </a:solidFill>
                <a:latin typeface="Consolas" panose="020B0609020204030204" pitchFamily="49" charset="0"/>
              </a:rPr>
              <a:t>(self)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006A00"/>
                </a:solidFill>
                <a:latin typeface="Consolas" panose="020B0609020204030204" pitchFamily="49" charset="0"/>
              </a:rPr>
              <a:t># OpenGL </a:t>
            </a:r>
            <a:r>
              <a:rPr lang="ko-KR" altLang="en-US" dirty="0">
                <a:solidFill>
                  <a:srgbClr val="006A00"/>
                </a:solidFill>
                <a:latin typeface="Consolas" panose="020B0609020204030204" pitchFamily="49" charset="0"/>
              </a:rPr>
              <a:t>그리기를 수행하기 전에 각종 </a:t>
            </a:r>
            <a:r>
              <a:rPr lang="ko-KR" altLang="en-US" dirty="0" err="1">
                <a:solidFill>
                  <a:srgbClr val="006A00"/>
                </a:solidFill>
                <a:latin typeface="Consolas" panose="020B0609020204030204" pitchFamily="49" charset="0"/>
              </a:rPr>
              <a:t>상태값을</a:t>
            </a:r>
            <a:r>
              <a:rPr lang="ko-KR" altLang="en-US" dirty="0">
                <a:solidFill>
                  <a:srgbClr val="006A00"/>
                </a:solidFill>
                <a:latin typeface="Consolas" panose="020B0609020204030204" pitchFamily="49" charset="0"/>
              </a:rPr>
              <a:t> 초기화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glClearColor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1C00CF"/>
                </a:solidFill>
                <a:latin typeface="Consolas" panose="020B0609020204030204" pitchFamily="49" charset="0"/>
              </a:rPr>
              <a:t>0.0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latin typeface="Consolas" panose="020B0609020204030204" pitchFamily="49" charset="0"/>
              </a:rPr>
              <a:t>0.0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latin typeface="Consolas" panose="020B0609020204030204" pitchFamily="49" charset="0"/>
              </a:rPr>
              <a:t>0.0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latin typeface="Consolas" panose="020B0609020204030204" pitchFamily="49" charset="0"/>
              </a:rPr>
              <a:t>1.0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  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self.planeList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glGenLists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1C00CF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glNewList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self.planeList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GL_COMPILE)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drawPlane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glEndList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self.vBuffer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drawPlane_vertexBuffer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006A00"/>
                </a:solidFill>
                <a:latin typeface="Consolas" panose="020B0609020204030204" pitchFamily="49" charset="0"/>
              </a:rPr>
              <a:t>## </a:t>
            </a:r>
            <a:r>
              <a:rPr lang="ko-KR" altLang="en-US" b="1" dirty="0">
                <a:solidFill>
                  <a:srgbClr val="006A00"/>
                </a:solidFill>
                <a:latin typeface="Consolas" panose="020B0609020204030204" pitchFamily="49" charset="0"/>
              </a:rPr>
              <a:t>그래픽 처리에서 클라이언트는 </a:t>
            </a:r>
            <a:r>
              <a:rPr lang="en-US" altLang="ko-KR" b="1" dirty="0">
                <a:solidFill>
                  <a:srgbClr val="006A00"/>
                </a:solidFill>
                <a:latin typeface="Consolas" panose="020B0609020204030204" pitchFamily="49" charset="0"/>
              </a:rPr>
              <a:t>CPU / </a:t>
            </a:r>
            <a:r>
              <a:rPr lang="ko-KR" altLang="en-US" b="1" dirty="0">
                <a:solidFill>
                  <a:srgbClr val="006A00"/>
                </a:solidFill>
                <a:latin typeface="Consolas" panose="020B0609020204030204" pitchFamily="49" charset="0"/>
              </a:rPr>
              <a:t>서버는 </a:t>
            </a:r>
            <a:r>
              <a:rPr lang="en-US" altLang="ko-KR" b="1" dirty="0">
                <a:solidFill>
                  <a:srgbClr val="006A00"/>
                </a:solidFill>
                <a:latin typeface="Consolas" panose="020B0609020204030204" pitchFamily="49" charset="0"/>
              </a:rPr>
              <a:t>GPU</a:t>
            </a:r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006A00"/>
                </a:solidFill>
                <a:latin typeface="Consolas" panose="020B0609020204030204" pitchFamily="49" charset="0"/>
              </a:rPr>
              <a:t>## </a:t>
            </a:r>
            <a:r>
              <a:rPr lang="en-US" altLang="ko-KR" b="1" dirty="0" err="1">
                <a:solidFill>
                  <a:srgbClr val="006A00"/>
                </a:solidFill>
                <a:latin typeface="Consolas" panose="020B0609020204030204" pitchFamily="49" charset="0"/>
              </a:rPr>
              <a:t>glEnable</a:t>
            </a:r>
            <a:r>
              <a:rPr lang="ko-KR" altLang="en-US" b="1" dirty="0">
                <a:solidFill>
                  <a:srgbClr val="006A00"/>
                </a:solidFill>
                <a:latin typeface="Consolas" panose="020B0609020204030204" pitchFamily="49" charset="0"/>
              </a:rPr>
              <a:t>은 서버 상태를 변경하는 것</a:t>
            </a:r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006A00"/>
                </a:solidFill>
                <a:latin typeface="Consolas" panose="020B0609020204030204" pitchFamily="49" charset="0"/>
              </a:rPr>
              <a:t>## </a:t>
            </a:r>
            <a:r>
              <a:rPr lang="ko-KR" altLang="en-US" b="1" dirty="0">
                <a:solidFill>
                  <a:srgbClr val="006A00"/>
                </a:solidFill>
                <a:latin typeface="Consolas" panose="020B0609020204030204" pitchFamily="49" charset="0"/>
              </a:rPr>
              <a:t>정점 배열 사용은 </a:t>
            </a:r>
            <a:r>
              <a:rPr lang="en-US" altLang="ko-KR" b="1" dirty="0">
                <a:solidFill>
                  <a:srgbClr val="006A00"/>
                </a:solidFill>
                <a:latin typeface="Consolas" panose="020B0609020204030204" pitchFamily="49" charset="0"/>
              </a:rPr>
              <a:t>CPU </a:t>
            </a:r>
            <a:r>
              <a:rPr lang="ko-KR" altLang="en-US" b="1" dirty="0">
                <a:solidFill>
                  <a:srgbClr val="006A00"/>
                </a:solidFill>
                <a:latin typeface="Consolas" panose="020B0609020204030204" pitchFamily="49" charset="0"/>
              </a:rPr>
              <a:t>일이므로 </a:t>
            </a:r>
            <a:r>
              <a:rPr lang="en-US" altLang="ko-KR" b="1" dirty="0" err="1">
                <a:solidFill>
                  <a:srgbClr val="006A00"/>
                </a:solidFill>
                <a:latin typeface="Consolas" panose="020B0609020204030204" pitchFamily="49" charset="0"/>
              </a:rPr>
              <a:t>glEnable</a:t>
            </a:r>
            <a:r>
              <a:rPr lang="en-US" altLang="ko-KR" b="1" dirty="0">
                <a:solidFill>
                  <a:srgbClr val="006A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rgbClr val="006A00"/>
                </a:solidFill>
                <a:latin typeface="Consolas" panose="020B0609020204030204" pitchFamily="49" charset="0"/>
              </a:rPr>
              <a:t>대신 </a:t>
            </a:r>
            <a:r>
              <a:rPr lang="en-US" altLang="ko-KR" b="1" dirty="0" err="1">
                <a:solidFill>
                  <a:srgbClr val="006A00"/>
                </a:solidFill>
                <a:latin typeface="Consolas" panose="020B0609020204030204" pitchFamily="49" charset="0"/>
              </a:rPr>
              <a:t>glEnableClientState</a:t>
            </a:r>
            <a:endParaRPr lang="ko-KR" altLang="en-US" dirty="0"/>
          </a:p>
          <a:p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glEnableClientState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(GL_VERTEX_ARRAY)          </a:t>
            </a:r>
            <a:r>
              <a:rPr lang="en-US" altLang="ko-KR" b="1" dirty="0">
                <a:solidFill>
                  <a:srgbClr val="006A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b="1" dirty="0">
                <a:solidFill>
                  <a:srgbClr val="006A00"/>
                </a:solidFill>
                <a:latin typeface="Consolas" panose="020B0609020204030204" pitchFamily="49" charset="0"/>
              </a:rPr>
              <a:t>정점 버퍼 사용</a:t>
            </a:r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glVertexPointer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1C00CF"/>
                </a:solidFill>
                <a:latin typeface="Consolas" panose="020B0609020204030204" pitchFamily="49" charset="0"/>
              </a:rPr>
              <a:t>3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GL_FLOAT, </a:t>
            </a:r>
            <a:r>
              <a:rPr lang="en-US" altLang="ko-KR" b="1" dirty="0">
                <a:solidFill>
                  <a:srgbClr val="1C00CF"/>
                </a:solidFill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self.vBuffer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006A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b="1" dirty="0">
                <a:solidFill>
                  <a:srgbClr val="006A00"/>
                </a:solidFill>
                <a:latin typeface="Consolas" panose="020B0609020204030204" pitchFamily="49" charset="0"/>
              </a:rPr>
              <a:t>정점 버퍼 설정</a:t>
            </a:r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006A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b="1" dirty="0">
                <a:solidFill>
                  <a:srgbClr val="006A00"/>
                </a:solidFill>
                <a:latin typeface="Consolas" panose="020B0609020204030204" pitchFamily="49" charset="0"/>
              </a:rPr>
              <a:t>서버</a:t>
            </a:r>
            <a:r>
              <a:rPr lang="en-US" altLang="ko-KR" b="1" dirty="0">
                <a:solidFill>
                  <a:srgbClr val="006A00"/>
                </a:solidFill>
                <a:latin typeface="Consolas" panose="020B0609020204030204" pitchFamily="49" charset="0"/>
              </a:rPr>
              <a:t>(GPU)</a:t>
            </a:r>
            <a:r>
              <a:rPr lang="ko-KR" altLang="en-US" b="1" dirty="0">
                <a:solidFill>
                  <a:srgbClr val="006A00"/>
                </a:solidFill>
                <a:latin typeface="Consolas" panose="020B0609020204030204" pitchFamily="49" charset="0"/>
              </a:rPr>
              <a:t>는 지정된 정점 버퍼의 내용을 가져다가 사용하게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72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버퍼를 이용한 그리기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20246" y="1690688"/>
            <a:ext cx="100245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AA0D9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1C00CF"/>
                </a:solidFill>
                <a:latin typeface="Consolas" panose="020B0609020204030204" pitchFamily="49" charset="0"/>
              </a:rPr>
              <a:t>paintGL</a:t>
            </a:r>
            <a:r>
              <a:rPr lang="en-US" altLang="ko-KR" dirty="0">
                <a:solidFill>
                  <a:srgbClr val="5C2699"/>
                </a:solidFill>
                <a:latin typeface="Consolas" panose="020B0609020204030204" pitchFamily="49" charset="0"/>
              </a:rPr>
              <a:t>(self)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smtClean="0">
                <a:solidFill>
                  <a:srgbClr val="AA0D91"/>
                </a:solidFill>
                <a:latin typeface="Consolas" panose="020B0609020204030204" pitchFamily="49" charset="0"/>
              </a:rPr>
              <a:t>...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glColor3f(</a:t>
            </a:r>
            <a:r>
              <a:rPr lang="en-US" altLang="ko-KR" dirty="0">
                <a:solidFill>
                  <a:srgbClr val="1C00CF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1C00CF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1C00CF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glCallList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self.planeList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glColor3f(</a:t>
            </a:r>
            <a:r>
              <a:rPr lang="en-US" altLang="ko-KR" b="1" dirty="0">
                <a:solidFill>
                  <a:srgbClr val="1C00CF"/>
                </a:solidFill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b="1" dirty="0">
                <a:solidFill>
                  <a:srgbClr val="1C00CF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b="1" dirty="0">
                <a:solidFill>
                  <a:srgbClr val="1C00CF"/>
                </a:solidFill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glDrawArrays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(GL_QUADS, </a:t>
            </a:r>
            <a:r>
              <a:rPr lang="en-US" altLang="ko-KR" b="1" dirty="0">
                <a:solidFill>
                  <a:srgbClr val="1C00CF"/>
                </a:solidFill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self.vBuffer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</a:t>
            </a:r>
            <a:endParaRPr lang="ko-KR" altLang="en-US" dirty="0"/>
          </a:p>
        </p:txBody>
      </p:sp>
      <p:pic>
        <p:nvPicPr>
          <p:cNvPr id="2050" name="Picture 2" descr="https://lh6.googleusercontent.com/UQ0EZQzjEI2rddFlFasRjGLgARzUjYm6z18GD71aH-DTh0T0RnH1-KojMWACSGKqqs90l3pspr4uPykyUQcrh3O6Jr8dkau_W5NgmjxGbJSfZz6Unt5DFfmWI8KjLWq_RcGUrWsE6m6Sf1DN4vjlz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022" y="3871912"/>
            <a:ext cx="489585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439378" y="5162550"/>
            <a:ext cx="26641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디스플레이 리스트와 </a:t>
            </a:r>
            <a:r>
              <a:rPr lang="en-US" altLang="ko-KR" sz="1400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glDrawArrays</a:t>
            </a:r>
            <a:r>
              <a:rPr lang="ko-KR" altLang="en-US" sz="140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이용한 렌더링을 동시에 적용한 결과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045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정점에 색상 추가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28512" y="1476529"/>
            <a:ext cx="1095868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AA0D9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1C00CF"/>
                </a:solidFill>
                <a:latin typeface="Consolas" panose="020B0609020204030204" pitchFamily="49" charset="0"/>
              </a:rPr>
              <a:t>drawPlane_vertexBuffer</a:t>
            </a:r>
            <a:r>
              <a:rPr lang="en-US" altLang="ko-KR" sz="1400" dirty="0">
                <a:solidFill>
                  <a:srgbClr val="5C2699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n = </a:t>
            </a:r>
            <a:r>
              <a:rPr lang="en-US" altLang="ko-KR" sz="1400" dirty="0">
                <a:solidFill>
                  <a:srgbClr val="1C00CF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006A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006A00"/>
                </a:solidFill>
                <a:latin typeface="Consolas" panose="020B0609020204030204" pitchFamily="49" charset="0"/>
              </a:rPr>
              <a:t>체스 판을 구성하는 한 면에 놓일 정점의 수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w = </a:t>
            </a:r>
            <a:r>
              <a:rPr lang="en-US" altLang="ko-KR" sz="1400" dirty="0">
                <a:solidFill>
                  <a:srgbClr val="1C00C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006A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006A00"/>
                </a:solidFill>
                <a:latin typeface="Consolas" panose="020B0609020204030204" pitchFamily="49" charset="0"/>
              </a:rPr>
              <a:t>체스 판의 한쪽 면 길이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d = w/(n</a:t>
            </a:r>
            <a:r>
              <a:rPr lang="en-US" altLang="ko-KR" sz="1400" dirty="0">
                <a:solidFill>
                  <a:srgbClr val="1C00CF"/>
                </a:solidFill>
                <a:latin typeface="Consolas" panose="020B0609020204030204" pitchFamily="49" charset="0"/>
              </a:rPr>
              <a:t>-1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  </a:t>
            </a:r>
            <a:r>
              <a:rPr lang="en-US" altLang="ko-KR" sz="1400" dirty="0">
                <a:solidFill>
                  <a:srgbClr val="006A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006A00"/>
                </a:solidFill>
                <a:latin typeface="Consolas" panose="020B0609020204030204" pitchFamily="49" charset="0"/>
              </a:rPr>
              <a:t>인접한 두 정점 사이의 거리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vertexBuffer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colorBuffer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AA0D91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AA0D91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range(n):</a:t>
            </a:r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AA0D91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j </a:t>
            </a:r>
            <a:r>
              <a:rPr lang="en-US" altLang="ko-KR" sz="1400" dirty="0">
                <a:solidFill>
                  <a:srgbClr val="AA0D91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range(n):</a:t>
            </a:r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-w/</a:t>
            </a:r>
            <a:r>
              <a:rPr lang="en-US" altLang="ko-KR" sz="1400" dirty="0">
                <a:solidFill>
                  <a:srgbClr val="1C00C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*d</a:t>
            </a:r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startZ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-w/</a:t>
            </a:r>
            <a:r>
              <a:rPr lang="en-US" altLang="ko-KR" sz="1400" dirty="0">
                <a:solidFill>
                  <a:srgbClr val="1C00C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j*d</a:t>
            </a:r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006A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006A00"/>
                </a:solidFill>
                <a:latin typeface="Consolas" panose="020B0609020204030204" pitchFamily="49" charset="0"/>
              </a:rPr>
              <a:t>행과 열의 번호 합이 짝수일 때만 그린다 </a:t>
            </a:r>
            <a:r>
              <a:rPr lang="en-US" altLang="ko-KR" sz="1400" dirty="0">
                <a:solidFill>
                  <a:srgbClr val="006A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solidFill>
                  <a:srgbClr val="006A00"/>
                </a:solidFill>
                <a:latin typeface="Consolas" panose="020B0609020204030204" pitchFamily="49" charset="0"/>
              </a:rPr>
              <a:t>체스판</a:t>
            </a:r>
            <a:r>
              <a:rPr lang="en-US" altLang="ko-KR" sz="1400" dirty="0">
                <a:solidFill>
                  <a:srgbClr val="006A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AA0D91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i+j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)%</a:t>
            </a:r>
            <a:r>
              <a:rPr lang="en-US" altLang="ko-KR" sz="1400" dirty="0">
                <a:solidFill>
                  <a:srgbClr val="1C00C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400" dirty="0">
                <a:solidFill>
                  <a:srgbClr val="1C00C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  </a:t>
            </a:r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colorBuffer.append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 b="1" dirty="0">
                <a:solidFill>
                  <a:srgbClr val="1C00CF"/>
                </a:solidFill>
                <a:latin typeface="Consolas" panose="020B0609020204030204" pitchFamily="49" charset="0"/>
              </a:rPr>
              <a:t>1.0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1C00CF"/>
                </a:solidFill>
                <a:latin typeface="Consolas" panose="020B0609020204030204" pitchFamily="49" charset="0"/>
              </a:rPr>
              <a:t>0.0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1C00CF"/>
                </a:solidFill>
                <a:latin typeface="Consolas" panose="020B0609020204030204" pitchFamily="49" charset="0"/>
              </a:rPr>
              <a:t>0.0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vertexBuffer.append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1C00CF"/>
                </a:solidFill>
                <a:latin typeface="Consolas" panose="020B0609020204030204" pitchFamily="49" charset="0"/>
              </a:rPr>
              <a:t>0.3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startZ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colorBuffer.append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 b="1" dirty="0">
                <a:solidFill>
                  <a:srgbClr val="1C00CF"/>
                </a:solidFill>
                <a:latin typeface="Consolas" panose="020B0609020204030204" pitchFamily="49" charset="0"/>
              </a:rPr>
              <a:t>0.0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1C00CF"/>
                </a:solidFill>
                <a:latin typeface="Consolas" panose="020B0609020204030204" pitchFamily="49" charset="0"/>
              </a:rPr>
              <a:t>1.0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1C00CF"/>
                </a:solidFill>
                <a:latin typeface="Consolas" panose="020B0609020204030204" pitchFamily="49" charset="0"/>
              </a:rPr>
              <a:t>0.0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vertexBuffer.append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1C00CF"/>
                </a:solidFill>
                <a:latin typeface="Consolas" panose="020B0609020204030204" pitchFamily="49" charset="0"/>
              </a:rPr>
              <a:t>0.3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startZ+d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colorBuffer.append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 b="1" dirty="0">
                <a:solidFill>
                  <a:srgbClr val="1C00CF"/>
                </a:solidFill>
                <a:latin typeface="Consolas" panose="020B0609020204030204" pitchFamily="49" charset="0"/>
              </a:rPr>
              <a:t>0.0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1C00CF"/>
                </a:solidFill>
                <a:latin typeface="Consolas" panose="020B0609020204030204" pitchFamily="49" charset="0"/>
              </a:rPr>
              <a:t>0.0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1C00CF"/>
                </a:solidFill>
                <a:latin typeface="Consolas" panose="020B0609020204030204" pitchFamily="49" charset="0"/>
              </a:rPr>
              <a:t>1.0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vertexBuffer.append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startX+d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1C00CF"/>
                </a:solidFill>
                <a:latin typeface="Consolas" panose="020B0609020204030204" pitchFamily="49" charset="0"/>
              </a:rPr>
              <a:t>0.3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startZ+d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colorBuffer.append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 b="1" dirty="0">
                <a:solidFill>
                  <a:srgbClr val="1C00CF"/>
                </a:solidFill>
                <a:latin typeface="Consolas" panose="020B0609020204030204" pitchFamily="49" charset="0"/>
              </a:rPr>
              <a:t>1.0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1C00CF"/>
                </a:solidFill>
                <a:latin typeface="Consolas" panose="020B0609020204030204" pitchFamily="49" charset="0"/>
              </a:rPr>
              <a:t>1.0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1C00CF"/>
                </a:solidFill>
                <a:latin typeface="Consolas" panose="020B0609020204030204" pitchFamily="49" charset="0"/>
              </a:rPr>
              <a:t>0.0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vertexBuffer.append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startX+d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1C00CF"/>
                </a:solidFill>
                <a:latin typeface="Consolas" panose="020B0609020204030204" pitchFamily="49" charset="0"/>
              </a:rPr>
              <a:t>0.3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startZ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AA0D91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vertexBuffer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colorBuffer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468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정점에 색상 추가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24844" y="1825474"/>
            <a:ext cx="97423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self.vBuffer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self.cBuffer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drawPlane_vertexBuffer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glEnableClientState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(GL_VERTEX_ARRAY)          </a:t>
            </a:r>
            <a:r>
              <a:rPr lang="en-US" altLang="ko-KR" sz="1400" dirty="0">
                <a:solidFill>
                  <a:srgbClr val="006A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006A00"/>
                </a:solidFill>
                <a:latin typeface="Consolas" panose="020B0609020204030204" pitchFamily="49" charset="0"/>
              </a:rPr>
              <a:t>정점 배열 사용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glEnableClientState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(GL_COLOR_ARRAY )          </a:t>
            </a:r>
            <a:r>
              <a:rPr lang="en-US" altLang="ko-KR" sz="1400" b="1" dirty="0">
                <a:solidFill>
                  <a:srgbClr val="006A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b="1" dirty="0">
                <a:solidFill>
                  <a:srgbClr val="006A00"/>
                </a:solidFill>
                <a:latin typeface="Consolas" panose="020B0609020204030204" pitchFamily="49" charset="0"/>
              </a:rPr>
              <a:t>색상 배열 사용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glVertexPointer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1C00C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GL_FLOAT, </a:t>
            </a:r>
            <a:r>
              <a:rPr lang="en-US" altLang="ko-KR" sz="1400" dirty="0">
                <a:solidFill>
                  <a:srgbClr val="1C00C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self.vBuffer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006A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006A00"/>
                </a:solidFill>
                <a:latin typeface="Consolas" panose="020B0609020204030204" pitchFamily="49" charset="0"/>
              </a:rPr>
              <a:t>정점 배열 설정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glColorPointer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1C00C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GL_FLOAT, </a:t>
            </a:r>
            <a:r>
              <a:rPr lang="en-US" altLang="ko-KR" sz="1400" b="1" dirty="0">
                <a:solidFill>
                  <a:srgbClr val="1C00C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self.cBuffer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  </a:t>
            </a:r>
            <a:r>
              <a:rPr lang="en-US" altLang="ko-KR" sz="1400" b="1" dirty="0">
                <a:solidFill>
                  <a:srgbClr val="006A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b="1" dirty="0">
                <a:solidFill>
                  <a:srgbClr val="006A00"/>
                </a:solidFill>
                <a:latin typeface="Consolas" panose="020B0609020204030204" pitchFamily="49" charset="0"/>
              </a:rPr>
              <a:t>색상 배열 설정</a:t>
            </a:r>
            <a:endParaRPr lang="ko-KR" altLang="en-US" sz="1400" dirty="0"/>
          </a:p>
        </p:txBody>
      </p:sp>
      <p:pic>
        <p:nvPicPr>
          <p:cNvPr id="4098" name="Picture 2" descr="https://lh4.googleusercontent.com/Tui_juk0zuUSQeVBYOqxPQaOCmCiL12E28n0udWR6Qciq7DKo-fHx-5nDQORaLktLRbyibY8HfT32ZTAXggkXE36D9g3edYyXvTATD8NfrFpAlJv99uJZT1Jip6Kkrmgg6RSn1y0VccrNqCwFQniA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022" y="3256230"/>
            <a:ext cx="5935133" cy="31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36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정점 배열을 </a:t>
            </a:r>
            <a:r>
              <a:rPr lang="en-US" altLang="ko-KR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glDrawElements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 그리기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146" name="Picture 2" descr="https://lh3.googleusercontent.com/cRqAJ1Icmn8gNtGW6wjMqpz_4rhXNdljKMkT1RumKgPOLWj_casJY6UeTNkpLb-w5P_s_tffY-d_ktnMv5aN_CI0GuyIpKj7-l2UykijIFf9gWHv8UCdwSnA6saclmvnnhm29qngkhGKlQs8Sre8-o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66" y="2381956"/>
            <a:ext cx="9773355" cy="425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glDrawArray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방식의 문제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57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glDrawElements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 개선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Indexed Facet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7170" name="Picture 2" descr="https://lh3.googleusercontent.com/bBkTeEKjmA93wcyEfWTEJnF5p27nWZZwsNrX9a-bPOX-Y8aYEAZkeDdY-gI354zuQVPAKqLEgisEfJPH_RDsYZ88rW0iIxxu0eAnWA276ZsDT-EUs8L_UEI1zR1V34YVqMfTm5djFfBZldccgTmsJw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689" y="2363880"/>
            <a:ext cx="8350956" cy="394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3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정점이 많은 기하 객체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3015" y="1830539"/>
            <a:ext cx="74851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AA0D9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1C00CF"/>
                </a:solidFill>
                <a:latin typeface="Consolas" panose="020B0609020204030204" pitchFamily="49" charset="0"/>
              </a:rPr>
              <a:t>drawPlane</a:t>
            </a:r>
            <a:r>
              <a:rPr lang="en-US" altLang="ko-KR" sz="1400" dirty="0">
                <a:solidFill>
                  <a:srgbClr val="5C2699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:    </a:t>
            </a:r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n = </a:t>
            </a:r>
            <a:r>
              <a:rPr lang="en-US" altLang="ko-KR" sz="1400" dirty="0">
                <a:solidFill>
                  <a:srgbClr val="1C00CF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006A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006A00"/>
                </a:solidFill>
                <a:latin typeface="Consolas" panose="020B0609020204030204" pitchFamily="49" charset="0"/>
              </a:rPr>
              <a:t>체스 판을 구성하는 한 면에 놓일 정점의 수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w = </a:t>
            </a:r>
            <a:r>
              <a:rPr lang="en-US" altLang="ko-KR" sz="1400" dirty="0">
                <a:solidFill>
                  <a:srgbClr val="1C00C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006A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006A00"/>
                </a:solidFill>
                <a:latin typeface="Consolas" panose="020B0609020204030204" pitchFamily="49" charset="0"/>
              </a:rPr>
              <a:t>체스 판의 한쪽 면 길이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d = w/(n</a:t>
            </a:r>
            <a:r>
              <a:rPr lang="en-US" altLang="ko-KR" sz="1400" dirty="0">
                <a:solidFill>
                  <a:srgbClr val="1C00CF"/>
                </a:solidFill>
                <a:latin typeface="Consolas" panose="020B0609020204030204" pitchFamily="49" charset="0"/>
              </a:rPr>
              <a:t>-1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  </a:t>
            </a:r>
            <a:r>
              <a:rPr lang="en-US" altLang="ko-KR" sz="1400" dirty="0">
                <a:solidFill>
                  <a:srgbClr val="006A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006A00"/>
                </a:solidFill>
                <a:latin typeface="Consolas" panose="020B0609020204030204" pitchFamily="49" charset="0"/>
              </a:rPr>
              <a:t>인접한 두 정점 사이의 거리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006A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 err="1">
                <a:solidFill>
                  <a:srgbClr val="006A00"/>
                </a:solidFill>
                <a:latin typeface="Consolas" panose="020B0609020204030204" pitchFamily="49" charset="0"/>
              </a:rPr>
              <a:t>체스판을</a:t>
            </a:r>
            <a:r>
              <a:rPr lang="ko-KR" altLang="en-US" sz="1400" dirty="0">
                <a:solidFill>
                  <a:srgbClr val="006A00"/>
                </a:solidFill>
                <a:latin typeface="Consolas" panose="020B0609020204030204" pitchFamily="49" charset="0"/>
              </a:rPr>
              <a:t> 그린다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glBegin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(GL_QUADS)</a:t>
            </a:r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AA0D91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AA0D91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range(n):</a:t>
            </a:r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AA0D91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j </a:t>
            </a:r>
            <a:r>
              <a:rPr lang="en-US" altLang="ko-KR" sz="1400" dirty="0">
                <a:solidFill>
                  <a:srgbClr val="AA0D91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range(n):</a:t>
            </a:r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-w/</a:t>
            </a:r>
            <a:r>
              <a:rPr lang="en-US" altLang="ko-KR" sz="1400" dirty="0">
                <a:solidFill>
                  <a:srgbClr val="1C00C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*d</a:t>
            </a:r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startZ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-w/</a:t>
            </a:r>
            <a:r>
              <a:rPr lang="en-US" altLang="ko-KR" sz="1400" dirty="0">
                <a:solidFill>
                  <a:srgbClr val="1C00C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j*d</a:t>
            </a:r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006A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006A00"/>
                </a:solidFill>
                <a:latin typeface="Consolas" panose="020B0609020204030204" pitchFamily="49" charset="0"/>
              </a:rPr>
              <a:t>행과 열의 번호 합이 짝수일 때만 그린다 </a:t>
            </a:r>
            <a:r>
              <a:rPr lang="en-US" altLang="ko-KR" sz="1400" dirty="0">
                <a:solidFill>
                  <a:srgbClr val="006A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solidFill>
                  <a:srgbClr val="006A00"/>
                </a:solidFill>
                <a:latin typeface="Consolas" panose="020B0609020204030204" pitchFamily="49" charset="0"/>
              </a:rPr>
              <a:t>체스판</a:t>
            </a:r>
            <a:r>
              <a:rPr lang="en-US" altLang="ko-KR" sz="1400" dirty="0">
                <a:solidFill>
                  <a:srgbClr val="006A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AA0D91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i+j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)%</a:t>
            </a:r>
            <a:r>
              <a:rPr lang="en-US" altLang="ko-KR" sz="1400" dirty="0">
                <a:solidFill>
                  <a:srgbClr val="1C00C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400" dirty="0">
                <a:solidFill>
                  <a:srgbClr val="1C00C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  </a:t>
            </a:r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glVertex3f(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1C00C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startZ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glVertex3f(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1C00C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startZ+d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glVertex3f(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startX+d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1C00C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startZ+d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glVertex3f(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startX+d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1C00C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startZ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        </a:t>
            </a:r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glEnd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https://lh5.googleusercontent.com/KIaXMWXAZbZpInpFKXuRpdnOkzWEr-WM7ycqh89IjqwaYSw1jDQnlCxJFkDmjZ1D6nExk5SPaoDyQaQxtkwaDtPItl_Pcxkf31_ztjOXzlqr_9uLKUC8zLixMMVj338BDCrFqtCGKwcJy-Tv3o8zxB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038" y="2525060"/>
            <a:ext cx="489585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7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glDrawElements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mesh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그리기에 유용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7174" name="Picture 6" descr="https://lh5.googleusercontent.com/ycNZ0u0F4oOWNbfqcfdUfj0Xo4an7n1gixoMF3j3Tr4FRzngf7--IookIwVMzFP4zRJKBZGXqMQBDbjgKpgs93VV0AJzW5pzO9t-IEkfRarIX17GBtg3Fyl37R9onLnQssBTLmyAVh_Bqjj_62kZv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334" y="2505075"/>
            <a:ext cx="31623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lh4.googleusercontent.com/VB5U3aw40bbIU9OE98q4g15yVroH7P0jMCOshj2HKDdyiDrpivp0j02ImY55tjuII5fesU8XfXUBzFGe6HM-SStw5bdUtyB827Hha3LrUpzVoDCMgg8r47buIkA2YMMxIWLZYWNvUgCC2hxCL5CPHx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96"/>
          <a:stretch/>
        </p:blipFill>
        <p:spPr bwMode="auto">
          <a:xfrm>
            <a:off x="5477932" y="2491839"/>
            <a:ext cx="4885268" cy="332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84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앞서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구현한 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FPS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게임 카메라 실습과 연결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9739024">
            <a:off x="9141909" y="331260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OpenGL </a:t>
            </a:r>
            <a:r>
              <a:rPr lang="ko-KR" altLang="en-US" dirty="0" smtClean="0">
                <a:solidFill>
                  <a:schemeClr val="bg1"/>
                </a:solidFill>
              </a:rPr>
              <a:t>창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59315" y="2305324"/>
            <a:ext cx="609013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rgbClr val="AA0D9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1C00CF"/>
                </a:solidFill>
                <a:latin typeface="Consolas" panose="020B0609020204030204" pitchFamily="49" charset="0"/>
              </a:rPr>
              <a:t>drawPlane</a:t>
            </a:r>
            <a:r>
              <a:rPr lang="en-US" altLang="ko-KR" sz="1100" dirty="0">
                <a:solidFill>
                  <a:srgbClr val="5C2699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:    </a:t>
            </a:r>
            <a:b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n = </a:t>
            </a:r>
            <a:r>
              <a:rPr lang="en-US" altLang="ko-KR" sz="1100" dirty="0">
                <a:solidFill>
                  <a:srgbClr val="1C00CF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100" dirty="0">
                <a:solidFill>
                  <a:srgbClr val="006A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100" dirty="0">
                <a:solidFill>
                  <a:srgbClr val="006A00"/>
                </a:solidFill>
                <a:latin typeface="Consolas" panose="020B0609020204030204" pitchFamily="49" charset="0"/>
              </a:rPr>
              <a:t>체스 판을 구성하는 한 면에 놓일 정점의 수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w = </a:t>
            </a:r>
            <a:r>
              <a:rPr lang="en-US" altLang="ko-KR" sz="1100" dirty="0">
                <a:solidFill>
                  <a:srgbClr val="1C00C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100" dirty="0">
                <a:solidFill>
                  <a:srgbClr val="006A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100" dirty="0">
                <a:solidFill>
                  <a:srgbClr val="006A00"/>
                </a:solidFill>
                <a:latin typeface="Consolas" panose="020B0609020204030204" pitchFamily="49" charset="0"/>
              </a:rPr>
              <a:t>체스 판의 한쪽 면 길이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d = w/(n</a:t>
            </a:r>
            <a:r>
              <a:rPr lang="en-US" altLang="ko-KR" sz="1100" dirty="0">
                <a:solidFill>
                  <a:srgbClr val="1C00CF"/>
                </a:solidFill>
                <a:latin typeface="Consolas" panose="020B0609020204030204" pitchFamily="49" charset="0"/>
              </a:rPr>
              <a:t>-1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  </a:t>
            </a:r>
            <a:r>
              <a:rPr lang="en-US" altLang="ko-KR" sz="1100" dirty="0">
                <a:solidFill>
                  <a:srgbClr val="006A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100" dirty="0">
                <a:solidFill>
                  <a:srgbClr val="006A00"/>
                </a:solidFill>
                <a:latin typeface="Consolas" panose="020B0609020204030204" pitchFamily="49" charset="0"/>
              </a:rPr>
              <a:t>인접한 두 정점 사이의 거리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dirty="0">
                <a:solidFill>
                  <a:srgbClr val="006A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100" dirty="0" err="1">
                <a:solidFill>
                  <a:srgbClr val="006A00"/>
                </a:solidFill>
                <a:latin typeface="Consolas" panose="020B0609020204030204" pitchFamily="49" charset="0"/>
              </a:rPr>
              <a:t>체스판을</a:t>
            </a:r>
            <a:r>
              <a:rPr lang="ko-KR" altLang="en-US" sz="1100" dirty="0">
                <a:solidFill>
                  <a:srgbClr val="006A00"/>
                </a:solidFill>
                <a:latin typeface="Consolas" panose="020B0609020204030204" pitchFamily="49" charset="0"/>
              </a:rPr>
              <a:t> 그린다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glBegin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(GL_QUADS)</a:t>
            </a:r>
            <a:b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dirty="0">
                <a:solidFill>
                  <a:srgbClr val="AA0D91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AA0D91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range(n):</a:t>
            </a:r>
            <a:b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>
                <a:solidFill>
                  <a:srgbClr val="AA0D91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j </a:t>
            </a:r>
            <a:r>
              <a:rPr lang="en-US" altLang="ko-KR" sz="1100" dirty="0">
                <a:solidFill>
                  <a:srgbClr val="AA0D91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range(n):</a:t>
            </a:r>
            <a:b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-w/</a:t>
            </a:r>
            <a:r>
              <a:rPr lang="en-US" altLang="ko-KR" sz="1100" dirty="0">
                <a:solidFill>
                  <a:srgbClr val="1C00C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*d</a:t>
            </a:r>
            <a:b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startZ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-w/</a:t>
            </a:r>
            <a:r>
              <a:rPr lang="en-US" altLang="ko-KR" sz="1100" dirty="0">
                <a:solidFill>
                  <a:srgbClr val="1C00C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j*d</a:t>
            </a:r>
            <a:b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100" dirty="0">
                <a:solidFill>
                  <a:srgbClr val="006A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100" dirty="0">
                <a:solidFill>
                  <a:srgbClr val="006A00"/>
                </a:solidFill>
                <a:latin typeface="Consolas" panose="020B0609020204030204" pitchFamily="49" charset="0"/>
              </a:rPr>
              <a:t>행과 열의 번호 합이 짝수일 때만 그린다 </a:t>
            </a:r>
            <a:r>
              <a:rPr lang="en-US" altLang="ko-KR" sz="1100" dirty="0">
                <a:solidFill>
                  <a:srgbClr val="006A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100" dirty="0" err="1">
                <a:solidFill>
                  <a:srgbClr val="006A00"/>
                </a:solidFill>
                <a:latin typeface="Consolas" panose="020B0609020204030204" pitchFamily="49" charset="0"/>
              </a:rPr>
              <a:t>체스판</a:t>
            </a:r>
            <a:r>
              <a:rPr lang="en-US" altLang="ko-KR" sz="1100" dirty="0">
                <a:solidFill>
                  <a:srgbClr val="006A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100" dirty="0">
                <a:solidFill>
                  <a:srgbClr val="AA0D91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i+j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)%</a:t>
            </a:r>
            <a:r>
              <a:rPr lang="en-US" altLang="ko-KR" sz="1100" dirty="0">
                <a:solidFill>
                  <a:srgbClr val="1C00C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100" dirty="0">
                <a:solidFill>
                  <a:srgbClr val="1C00C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:  </a:t>
            </a:r>
            <a:b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glVertex3f(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1C00C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startZ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glVertex3f(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1C00C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startZ+d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glVertex3f(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startX+d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1C00C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startZ+d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glVertex3f(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startX+d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1C00C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startZ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        </a:t>
            </a:r>
            <a:b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glEnd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en-US" sz="11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7307" y="3309907"/>
            <a:ext cx="4495799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drawPlane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glBegin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4FC1FF"/>
                </a:solidFill>
                <a:latin typeface="Consolas" panose="020B0609020204030204" pitchFamily="49" charset="0"/>
              </a:rPr>
              <a:t>GL_LINES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glVertex3f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 -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glVertex3f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 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glVertex3f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 -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glVertex3f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  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glEnd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101125" y="3936872"/>
            <a:ext cx="558190" cy="315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6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매우 느린 이동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9739024">
            <a:off x="9141909" y="331260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OpenGL </a:t>
            </a:r>
            <a:r>
              <a:rPr lang="ko-KR" altLang="en-US" dirty="0" smtClean="0">
                <a:solidFill>
                  <a:schemeClr val="bg1"/>
                </a:solidFill>
              </a:rPr>
              <a:t>창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0809" y="1972633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왜 이런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속도가 나타날까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59547" y="2692267"/>
            <a:ext cx="9472906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paintGL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):  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glMatrixMode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4FC1FF"/>
                </a:solidFill>
                <a:latin typeface="Consolas" panose="020B0609020204030204" pitchFamily="49" charset="0"/>
              </a:rPr>
              <a:t>GL_PROJECTION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glLoadIdentity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gluPerspective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0.2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glMatrixMode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4FC1FF"/>
                </a:solidFill>
                <a:latin typeface="Consolas" panose="020B0609020204030204" pitchFamily="49" charset="0"/>
              </a:rPr>
              <a:t>GL_MODELVIEW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glLoadIdentity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gluLookAt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0.6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카메라 위치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카메라가 쳐다보는 지점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카메라 위쪽 방향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drawPlane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993423" y="1538105"/>
            <a:ext cx="6096000" cy="2308324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glBegin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(GL_QUADS)</a:t>
            </a:r>
            <a:b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AA0D91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A0D91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range(n):</a:t>
            </a:r>
            <a:b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AA0D91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j </a:t>
            </a:r>
            <a:r>
              <a:rPr lang="en-US" altLang="ko-KR" sz="1200" dirty="0">
                <a:solidFill>
                  <a:srgbClr val="AA0D91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range(n):</a:t>
            </a:r>
            <a:b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startX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-w/</a:t>
            </a:r>
            <a:r>
              <a:rPr lang="en-US" altLang="ko-KR" sz="1200" dirty="0">
                <a:solidFill>
                  <a:srgbClr val="1C00C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*d</a:t>
            </a:r>
            <a:b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startZ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-w/</a:t>
            </a:r>
            <a:r>
              <a:rPr lang="en-US" altLang="ko-KR" sz="1200" dirty="0">
                <a:solidFill>
                  <a:srgbClr val="1C00C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j*d</a:t>
            </a:r>
            <a:b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006A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200" dirty="0">
                <a:solidFill>
                  <a:srgbClr val="006A00"/>
                </a:solidFill>
                <a:latin typeface="Consolas" panose="020B0609020204030204" pitchFamily="49" charset="0"/>
              </a:rPr>
              <a:t>행과 열의 번호 합이 짝수일 때만 그린다 </a:t>
            </a:r>
            <a:r>
              <a:rPr lang="en-US" altLang="ko-KR" sz="1200" dirty="0">
                <a:solidFill>
                  <a:srgbClr val="006A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dirty="0" err="1">
                <a:solidFill>
                  <a:srgbClr val="006A00"/>
                </a:solidFill>
                <a:latin typeface="Consolas" panose="020B0609020204030204" pitchFamily="49" charset="0"/>
              </a:rPr>
              <a:t>체스판</a:t>
            </a:r>
            <a:r>
              <a:rPr lang="en-US" altLang="ko-KR" sz="1200" dirty="0">
                <a:solidFill>
                  <a:srgbClr val="006A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AA0D91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i+j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)%</a:t>
            </a:r>
            <a:r>
              <a:rPr lang="en-US" altLang="ko-KR" sz="1200" dirty="0">
                <a:solidFill>
                  <a:srgbClr val="1C00C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200" dirty="0">
                <a:solidFill>
                  <a:srgbClr val="1C00C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  </a:t>
            </a:r>
            <a:b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glVertex3f(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startX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1C00C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startZ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glVertex3f(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startX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1C00C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startZ+d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glVertex3f(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startX+d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1C00C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startZ+d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glVertex3f(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startX+d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1C00C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startZ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        </a:t>
            </a:r>
            <a:b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glEnd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138854" y="2778369"/>
            <a:ext cx="3367454" cy="263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49561" y="1168773"/>
            <a:ext cx="544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매번 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CPU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 정점 지정을 위한 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glVertex3f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호출이 반복됨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771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Display list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사용하기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리스트 만드는 방법</a:t>
            </a:r>
            <a:endParaRPr lang="en-US" altLang="ko-KR" sz="20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 fontAlgn="base"/>
            <a:endParaRPr lang="en-US" altLang="ko-KR" sz="1600" dirty="0" smtClean="0">
              <a:latin typeface="KoPub돋움체 Bold" panose="00000800000000000000" pitchFamily="2" charset="-127"/>
              <a:ea typeface="KoPub돋움체 Bold" panose="00000800000000000000" pitchFamily="2" charset="-127"/>
              <a:cs typeface="Courier New" panose="02070309020205020404" pitchFamily="49" charset="0"/>
            </a:endParaRPr>
          </a:p>
          <a:p>
            <a:pPr lvl="1" fontAlgn="base"/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  <a:cs typeface="Courier New" panose="02070309020205020404" pitchFamily="49" charset="0"/>
            </a:endParaRPr>
          </a:p>
          <a:p>
            <a:pPr lvl="1" fontAlgn="base"/>
            <a:endParaRPr lang="en-US" altLang="ko-KR" sz="1600" dirty="0" smtClean="0">
              <a:latin typeface="KoPub돋움체 Bold" panose="00000800000000000000" pitchFamily="2" charset="-127"/>
              <a:ea typeface="KoPub돋움체 Bold" panose="00000800000000000000" pitchFamily="2" charset="-127"/>
              <a:cs typeface="Courier New" panose="02070309020205020404" pitchFamily="49" charset="0"/>
            </a:endParaRPr>
          </a:p>
          <a:p>
            <a:pPr lvl="1" fontAlgn="base"/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  <a:cs typeface="Courier New" panose="02070309020205020404" pitchFamily="49" charset="0"/>
            </a:endParaRPr>
          </a:p>
          <a:p>
            <a:pPr lvl="1" fontAlgn="base"/>
            <a:endParaRPr lang="en-US" altLang="ko-KR" sz="1600" dirty="0" smtClean="0">
              <a:latin typeface="KoPub돋움체 Bold" panose="00000800000000000000" pitchFamily="2" charset="-127"/>
              <a:ea typeface="KoPub돋움체 Bold" panose="00000800000000000000" pitchFamily="2" charset="-127"/>
              <a:cs typeface="Courier New" panose="02070309020205020404" pitchFamily="49" charset="0"/>
            </a:endParaRPr>
          </a:p>
          <a:p>
            <a:pPr lvl="1" fontAlgn="base"/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  <a:cs typeface="Courier New" panose="02070309020205020404" pitchFamily="49" charset="0"/>
            </a:endParaRPr>
          </a:p>
          <a:p>
            <a:pPr lvl="1" fontAlgn="base"/>
            <a:r>
              <a:rPr lang="en-US" altLang="ko-KR" sz="16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  <a:cs typeface="Courier New" panose="02070309020205020404" pitchFamily="49" charset="0"/>
              </a:rPr>
              <a:t>nRange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  <a:cs typeface="Courier New" panose="02070309020205020404" pitchFamily="49" charset="0"/>
              </a:rPr>
              <a:t>: 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  <a:cs typeface="Courier New" panose="02070309020205020404" pitchFamily="49" charset="0"/>
              </a:rPr>
              <a:t>디스플레이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  <a:cs typeface="Courier New" panose="02070309020205020404" pitchFamily="49" charset="0"/>
              </a:rPr>
              <a:t> 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  <a:cs typeface="Courier New" panose="02070309020205020404" pitchFamily="49" charset="0"/>
              </a:rPr>
              <a:t>리스트의 개수</a:t>
            </a:r>
            <a:endParaRPr lang="en-US" altLang="ko-KR" sz="1600" dirty="0" smtClean="0">
              <a:latin typeface="KoPub돋움체 Bold" panose="00000800000000000000" pitchFamily="2" charset="-127"/>
              <a:ea typeface="KoPub돋움체 Bold" panose="00000800000000000000" pitchFamily="2" charset="-127"/>
              <a:cs typeface="Courier New" panose="02070309020205020404" pitchFamily="49" charset="0"/>
            </a:endParaRPr>
          </a:p>
          <a:p>
            <a:pPr lvl="1" fontAlgn="base"/>
            <a:r>
              <a:rPr lang="en-US" altLang="ko-KR" sz="16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  <a:cs typeface="Courier New" panose="02070309020205020404" pitchFamily="49" charset="0"/>
              </a:rPr>
              <a:t>glGenLists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  <a:cs typeface="Courier New" panose="02070309020205020404" pitchFamily="49" charset="0"/>
              </a:rPr>
              <a:t>: </a:t>
            </a:r>
            <a:r>
              <a:rPr lang="en-US" altLang="ko-KR" sz="16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  <a:cs typeface="Courier New" panose="02070309020205020404" pitchFamily="49" charset="0"/>
              </a:rPr>
              <a:t>nRange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  <a:cs typeface="Courier New" panose="02070309020205020404" pitchFamily="49" charset="0"/>
              </a:rPr>
              <a:t> 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  <a:cs typeface="Courier New" panose="02070309020205020404" pitchFamily="49" charset="0"/>
              </a:rPr>
              <a:t>개수의 리스트를 생성할 수 있도록 함</a:t>
            </a:r>
            <a:endParaRPr lang="en-US" altLang="ko-KR" sz="1600" dirty="0" smtClean="0">
              <a:latin typeface="KoPub돋움체 Bold" panose="00000800000000000000" pitchFamily="2" charset="-127"/>
              <a:ea typeface="KoPub돋움체 Bold" panose="00000800000000000000" pitchFamily="2" charset="-127"/>
              <a:cs typeface="Courier New" panose="02070309020205020404" pitchFamily="49" charset="0"/>
            </a:endParaRPr>
          </a:p>
          <a:p>
            <a:pPr lvl="2" fontAlgn="base"/>
            <a:r>
              <a:rPr lang="ko-KR" altLang="en-US" sz="1200" dirty="0" smtClean="0">
                <a:latin typeface="KoPub돋움체 Bold" panose="00000800000000000000" pitchFamily="2" charset="-127"/>
                <a:ea typeface="KoPub돋움체 Bold" panose="00000800000000000000" pitchFamily="2" charset="-127"/>
                <a:cs typeface="Courier New" panose="02070309020205020404" pitchFamily="49" charset="0"/>
              </a:rPr>
              <a:t>연속된 번호 중 첫 번호를 리턴</a:t>
            </a:r>
            <a:endParaRPr lang="en-US" altLang="ko-KR" sz="1200" dirty="0">
              <a:latin typeface="KoPub돋움체 Bold" panose="00000800000000000000" pitchFamily="2" charset="-127"/>
              <a:ea typeface="KoPub돋움체 Bold" panose="00000800000000000000" pitchFamily="2" charset="-127"/>
              <a:cs typeface="Courier New" panose="02070309020205020404" pitchFamily="49" charset="0"/>
            </a:endParaRPr>
          </a:p>
          <a:p>
            <a:pPr lvl="1" fontAlgn="base"/>
            <a:r>
              <a:rPr lang="en-US" altLang="ko-KR" sz="16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  <a:cs typeface="Courier New" panose="02070309020205020404" pitchFamily="49" charset="0"/>
              </a:rPr>
              <a:t>glNewList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  <a:cs typeface="Courier New" panose="02070309020205020404" pitchFamily="49" charset="0"/>
              </a:rPr>
              <a:t>(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  <a:cs typeface="Courier New" panose="02070309020205020404" pitchFamily="49" charset="0"/>
              </a:rPr>
              <a:t>리스트 번호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  <a:cs typeface="Courier New" panose="02070309020205020404" pitchFamily="49" charset="0"/>
              </a:rPr>
              <a:t>, …</a:t>
            </a:r>
          </a:p>
          <a:p>
            <a:pPr lvl="2" fontAlgn="base"/>
            <a:r>
              <a:rPr lang="ko-KR" altLang="en-US" sz="1200" dirty="0" smtClean="0">
                <a:latin typeface="KoPub돋움체 Bold" panose="00000800000000000000" pitchFamily="2" charset="-127"/>
                <a:ea typeface="KoPub돋움체 Bold" panose="00000800000000000000" pitchFamily="2" charset="-127"/>
                <a:cs typeface="Courier New" panose="02070309020205020404" pitchFamily="49" charset="0"/>
              </a:rPr>
              <a:t>리스트 번호에 해당하는 리스트 정의를 시작</a:t>
            </a:r>
            <a:endParaRPr lang="en-US" altLang="ko-KR" sz="1200" dirty="0" smtClean="0">
              <a:latin typeface="KoPub돋움체 Bold" panose="00000800000000000000" pitchFamily="2" charset="-127"/>
              <a:ea typeface="KoPub돋움체 Bold" panose="00000800000000000000" pitchFamily="2" charset="-127"/>
              <a:cs typeface="Courier New" panose="02070309020205020404" pitchFamily="49" charset="0"/>
            </a:endParaRPr>
          </a:p>
          <a:p>
            <a:pPr lvl="1" fontAlgn="base"/>
            <a:r>
              <a:rPr lang="en-US" altLang="ko-KR" sz="16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  <a:cs typeface="Courier New" panose="02070309020205020404" pitchFamily="49" charset="0"/>
              </a:rPr>
              <a:t>glEndList</a:t>
            </a:r>
            <a:endParaRPr lang="en-US" altLang="ko-KR" sz="1600" dirty="0" smtClean="0">
              <a:latin typeface="KoPub돋움체 Bold" panose="00000800000000000000" pitchFamily="2" charset="-127"/>
              <a:ea typeface="KoPub돋움체 Bold" panose="00000800000000000000" pitchFamily="2" charset="-127"/>
              <a:cs typeface="Courier New" panose="02070309020205020404" pitchFamily="49" charset="0"/>
            </a:endParaRPr>
          </a:p>
          <a:p>
            <a:pPr lvl="2" fontAlgn="base"/>
            <a:r>
              <a:rPr lang="ko-KR" altLang="en-US" sz="1200" dirty="0" smtClean="0">
                <a:latin typeface="KoPub돋움체 Bold" panose="00000800000000000000" pitchFamily="2" charset="-127"/>
                <a:ea typeface="KoPub돋움체 Bold" panose="00000800000000000000" pitchFamily="2" charset="-127"/>
                <a:cs typeface="Courier New" panose="02070309020205020404" pitchFamily="49" charset="0"/>
              </a:rPr>
              <a:t>만들고</a:t>
            </a:r>
            <a:r>
              <a:rPr lang="en-US" altLang="ko-KR" sz="1200" dirty="0" smtClean="0">
                <a:latin typeface="KoPub돋움체 Bold" panose="00000800000000000000" pitchFamily="2" charset="-127"/>
                <a:ea typeface="KoPub돋움체 Bold" panose="00000800000000000000" pitchFamily="2" charset="-127"/>
                <a:cs typeface="Courier New" panose="02070309020205020404" pitchFamily="49" charset="0"/>
              </a:rPr>
              <a:t> </a:t>
            </a:r>
            <a:r>
              <a:rPr lang="ko-KR" altLang="en-US" sz="1200" dirty="0" smtClean="0">
                <a:latin typeface="KoPub돋움체 Bold" panose="00000800000000000000" pitchFamily="2" charset="-127"/>
                <a:ea typeface="KoPub돋움체 Bold" panose="00000800000000000000" pitchFamily="2" charset="-127"/>
                <a:cs typeface="Courier New" panose="02070309020205020404" pitchFamily="49" charset="0"/>
              </a:rPr>
              <a:t>있는 리스트를 완료함</a:t>
            </a:r>
            <a:endParaRPr lang="en-US" altLang="ko-KR" sz="1200" dirty="0" smtClean="0">
              <a:latin typeface="KoPub돋움체 Bold" panose="00000800000000000000" pitchFamily="2" charset="-127"/>
              <a:ea typeface="KoPub돋움체 Bold" panose="00000800000000000000" pitchFamily="2" charset="-127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51385" y="19516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idxFirstList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glGenLists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for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in range(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glNewList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idxFirstList+i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GL_COMPILE)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리스트를 구성하는 그리기 동작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glEndList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6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리스트 호출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정의해 둔 리스트를 사용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해당 그리기를 위해 준비한 리스트가 실행 됨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디스플레이 리스트가 빠른 이유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명령 최적화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렌더링 명령을 다시 하지 않고 이전에 정의된 명령을 다시 실행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메모리 최적화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상태 변경 감소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OpenGL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드라이버 최적화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주의점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디스플레이 리스트는 동적인 데이터 렌더링에는 적합하지 않음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7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실제 </a:t>
            </a:r>
            <a:r>
              <a:rPr lang="ko-KR" altLang="en-US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사용예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40177" y="1690688"/>
            <a:ext cx="7461955" cy="4278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MyGLWidget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QOpenGLWidget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parent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4EC9B0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parent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멤버 변수를 선언한다</a:t>
            </a:r>
            <a:endParaRPr lang="ko-KR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카메라의 위치</a:t>
            </a:r>
            <a:endParaRPr lang="ko-KR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cam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camDir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 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cam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camDir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angle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initializeGL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drawPlaneList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glGenLists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glColor3f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glNewList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drawPlaneList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4FC1FF"/>
                </a:solidFill>
                <a:latin typeface="Consolas" panose="020B0609020204030204" pitchFamily="49" charset="0"/>
              </a:rPr>
              <a:t>GL_COMPILE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drawPlane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glEndList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 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433689" y="4233333"/>
            <a:ext cx="7631289" cy="19981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8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실제 </a:t>
            </a:r>
            <a:r>
              <a:rPr lang="ko-KR" altLang="en-US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사용예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85333" y="2063221"/>
            <a:ext cx="10588977" cy="37856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paintGL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):  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glMatrixMode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4FC1FF"/>
                </a:solidFill>
                <a:latin typeface="Consolas" panose="020B0609020204030204" pitchFamily="49" charset="0"/>
              </a:rPr>
              <a:t>GL_PROJECTION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glLoadIdentity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gluPerspective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0.2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glMatrixMode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4FC1FF"/>
                </a:solidFill>
                <a:latin typeface="Consolas" panose="020B0609020204030204" pitchFamily="49" charset="0"/>
              </a:rPr>
              <a:t>GL_MODELVIEW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glLoadIdentity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gluLookAt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cam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cam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0.6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cam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카메라 위치</a:t>
            </a:r>
            <a:endParaRPr lang="ko-KR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카메라가 쳐다보는 지점</a:t>
            </a:r>
            <a:endParaRPr lang="ko-KR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카메라 위쪽 방향</a:t>
            </a:r>
            <a:endParaRPr lang="ko-KR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glCallList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drawPlaneList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433689" y="5407377"/>
            <a:ext cx="7631289" cy="8240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6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</a:t>
            </a:r>
            <a:r>
              <a:rPr lang="ko-KR" altLang="en-US" sz="4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실습</a:t>
            </a:r>
            <a:r>
              <a:rPr lang="en-US" altLang="ko-KR" sz="4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] </a:t>
            </a:r>
            <a:r>
              <a:rPr lang="ko-KR" altLang="en-US" sz="4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키보드로 렌더링 방법 전환하여 속도 비교</a:t>
            </a:r>
            <a:endParaRPr lang="ko-KR" altLang="en-US" sz="4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키보드를 이용하여 평면을 그리는 방식을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Immediate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모드 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 display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list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모드로 전환하여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카메라 이동의 속도를 비교해 보자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그림을 그릴 때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렌더링 모드에 따라 평면의 색이 다르게 하자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180" y="3429000"/>
            <a:ext cx="4505333" cy="236886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088" y="3428999"/>
            <a:ext cx="4505335" cy="236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5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3022</Words>
  <Application>Microsoft Office PowerPoint</Application>
  <PresentationFormat>와이드스크린</PresentationFormat>
  <Paragraphs>150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KoPub돋움체 Bold</vt:lpstr>
      <vt:lpstr>맑은 고딕</vt:lpstr>
      <vt:lpstr>Arial</vt:lpstr>
      <vt:lpstr>Consolas</vt:lpstr>
      <vt:lpstr>Courier New</vt:lpstr>
      <vt:lpstr>Wingdings</vt:lpstr>
      <vt:lpstr>Office 테마</vt:lpstr>
      <vt:lpstr>렌더링 속도를 개선하기</vt:lpstr>
      <vt:lpstr>정점이 많은 기하 객체</vt:lpstr>
      <vt:lpstr>앞서 구현한 FPS 게임 카메라 실습과 연결</vt:lpstr>
      <vt:lpstr>매우 느린 이동</vt:lpstr>
      <vt:lpstr>Display list 사용하기</vt:lpstr>
      <vt:lpstr>리스트 호출</vt:lpstr>
      <vt:lpstr>실제 사용예</vt:lpstr>
      <vt:lpstr>실제 사용예</vt:lpstr>
      <vt:lpstr>[실습] 키보드로 렌더링 방법 전환하여 속도 비교</vt:lpstr>
      <vt:lpstr>정점 배열 그리기</vt:lpstr>
      <vt:lpstr>parameters</vt:lpstr>
      <vt:lpstr>parameters</vt:lpstr>
      <vt:lpstr>정점 버퍼 준비</vt:lpstr>
      <vt:lpstr>정점 버퍼를 GPU에게 제공</vt:lpstr>
      <vt:lpstr>버퍼를 이용한 그리기</vt:lpstr>
      <vt:lpstr>정점에 색상 추가</vt:lpstr>
      <vt:lpstr>정점에 색상 추가</vt:lpstr>
      <vt:lpstr>정점 배열을 glDrawElements로 그리기</vt:lpstr>
      <vt:lpstr>glDrawElements로 개선</vt:lpstr>
      <vt:lpstr>glDrawElements: mesh 그리기에 유용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소개와 구현환경 구축</dc:title>
  <dc:creator>admin</dc:creator>
  <cp:lastModifiedBy>admin</cp:lastModifiedBy>
  <cp:revision>36</cp:revision>
  <dcterms:created xsi:type="dcterms:W3CDTF">2023-09-13T01:47:52Z</dcterms:created>
  <dcterms:modified xsi:type="dcterms:W3CDTF">2023-10-10T08:46:09Z</dcterms:modified>
</cp:coreProperties>
</file>