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184" autoAdjust="0"/>
  </p:normalViewPr>
  <p:slideViewPr>
    <p:cSldViewPr snapToGrid="0" showGuides="1">
      <p:cViewPr varScale="1">
        <p:scale>
          <a:sx n="85" d="100"/>
          <a:sy n="85" d="100"/>
        </p:scale>
        <p:origin x="114" y="39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-Min Kang" userId="7ef4cc0b86fe1f9f" providerId="LiveId" clId="{F75742F4-9F75-4F2B-B1C1-5FB13573E79A}"/>
    <pc:docChg chg="modSld">
      <pc:chgData name="Young-Min Kang" userId="7ef4cc0b86fe1f9f" providerId="LiveId" clId="{F75742F4-9F75-4F2B-B1C1-5FB13573E79A}" dt="2024-11-07T00:25:34.604" v="2" actId="6549"/>
      <pc:docMkLst>
        <pc:docMk/>
      </pc:docMkLst>
      <pc:sldChg chg="modSp mod">
        <pc:chgData name="Young-Min Kang" userId="7ef4cc0b86fe1f9f" providerId="LiveId" clId="{F75742F4-9F75-4F2B-B1C1-5FB13573E79A}" dt="2024-11-07T00:25:34.604" v="2" actId="6549"/>
        <pc:sldMkLst>
          <pc:docMk/>
          <pc:sldMk cId="1653453713" sldId="256"/>
        </pc:sldMkLst>
        <pc:spChg chg="mod">
          <ac:chgData name="Young-Min Kang" userId="7ef4cc0b86fe1f9f" providerId="LiveId" clId="{F75742F4-9F75-4F2B-B1C1-5FB13573E79A}" dt="2024-11-07T00:25:34.604" v="2" actId="6549"/>
          <ac:spMkLst>
            <pc:docMk/>
            <pc:sldMk cId="1653453713" sldId="256"/>
            <ac:spMk id="2" creationId="{00000000-0000-0000-0000-000000000000}"/>
          </ac:spMkLst>
        </pc:spChg>
        <pc:spChg chg="mod">
          <ac:chgData name="Young-Min Kang" userId="7ef4cc0b86fe1f9f" providerId="LiveId" clId="{F75742F4-9F75-4F2B-B1C1-5FB13573E79A}" dt="2024-11-07T00:25:29.881" v="1" actId="6549"/>
          <ac:spMkLst>
            <pc:docMk/>
            <pc:sldMk cId="1653453713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34F9-D765-4553-AD36-A5CF13BFCA3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0BAE7-4F76-43EC-AFB5-9A24A030D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2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0BAE7-4F76-43EC-AFB5-9A24A030D3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6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3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7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6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5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5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D910-F442-438C-98F8-36A1E66F7957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7EA-38E1-4D11-BB08-EA37AEA1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프로그래밍 강의노트</a:t>
            </a:r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4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입력폼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2024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165345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선택항목의 입력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376" y="147366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라디오 버튼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type=”radio” name=”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변수명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value=”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선택값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checked 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 latinLnBrk="0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속성값이 같은 그룹에서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값을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하나만 선택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하여 전달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 latinLnBrk="0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“member=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yes&amp;sex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=male”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형태로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</a:p>
          <a:p>
            <a:pPr lvl="2" latinLnBrk="0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 latinLnBrk="0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체크박스 선택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type=”checkbox” name=”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변수명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value=”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선택값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checked 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체크박스에 표시된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value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속성값 들이 애플리케이션으로 전송</a:t>
            </a:r>
          </a:p>
          <a:p>
            <a:pPr lvl="2" latinLnBrk="0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 latinLnBrk="0"/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10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5974" y="3070631"/>
            <a:ext cx="7294522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회원여부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&lt;input type="radio"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name="member"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value="yes" checked/&gt;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&lt;input type="radio"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name="member"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value="no"/&gt;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비회원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type="radio"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name="sex"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value="male"/&gt;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남성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&lt;input type="radio"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name="sex"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value="female"/&gt;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여성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9" y="3546014"/>
            <a:ext cx="1837121" cy="3847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68994" y="5404681"/>
            <a:ext cx="7291502" cy="116955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취미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중복선택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: 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type="checkbox" name="hobby" value="read"/&gt;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독서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type="checkbox" name="hobby" value="movie" checked/&gt;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type="checkbox" name="hobby" value="music"/&gt;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음악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type="checkbox" name="hobby" value="sports"/&gt;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스포츠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78" y="5404681"/>
            <a:ext cx="3024018" cy="3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440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83327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선택목록에서 선택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&lt;select&gt;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 내에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&lt;option&gt;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항목</a:t>
            </a:r>
          </a:p>
          <a:p>
            <a:pPr lvl="2"/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드롭다운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(size=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1),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혹은 스크롤 박스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(size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1)</a:t>
            </a: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multiple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다중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항목은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&lt;select&gt;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 내에서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&lt;option&gt;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lvl="2" latinLnBrk="0"/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11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4919" y="2698938"/>
            <a:ext cx="6120680" cy="143885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&lt;select name="job" size="1" 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&lt;option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value=”student”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selected&gt;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&lt;option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value=”company”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회사원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&lt;option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value=”teacher”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&lt;option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value=”sales”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자영업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  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&lt;option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value=”others”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기타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&lt;/select&gt;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4879351"/>
            <a:ext cx="978477" cy="821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4767172"/>
            <a:ext cx="1049729" cy="1045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4786216"/>
            <a:ext cx="1012198" cy="10497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023992" y="4989980"/>
            <a:ext cx="2238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&lt;select size=”4” multiple&gt;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E2DD3E-DA4C-4716-A080-7D6385A881E1}"/>
              </a:ext>
            </a:extLst>
          </p:cNvPr>
          <p:cNvSpPr/>
          <p:nvPr/>
        </p:nvSpPr>
        <p:spPr>
          <a:xfrm>
            <a:off x="5047909" y="4989979"/>
            <a:ext cx="571532" cy="17188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2DBF08-1574-4049-8472-7CF6B3146F62}"/>
              </a:ext>
            </a:extLst>
          </p:cNvPr>
          <p:cNvSpPr/>
          <p:nvPr/>
        </p:nvSpPr>
        <p:spPr>
          <a:xfrm>
            <a:off x="8556482" y="4904037"/>
            <a:ext cx="678235" cy="68520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1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 입력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2566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전송 버튼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데이터 전달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 type=”submit”  value=”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버튼라벨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 </a:t>
            </a:r>
          </a:p>
          <a:p>
            <a:pPr lvl="2" latinLnBrk="0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요소에 있는 모든 입력 데이터가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&lt;form&gt;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action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속성에서 지정한 애플리케이션 프로그램으로 전송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초기화 버튼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 type=”reset”  value=”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버튼라벨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일반 버튼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용도로 사용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 type=”button”  value=”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버튼라벨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 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 버튼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 type=”image” src=”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 파일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 alt=”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대체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문자열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314450" lvl="3" indent="0" latinLnBrk="0">
              <a:buNone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800100" lvl="1" latinLnBrk="0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&lt;button&gt;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&lt;button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type=“submit”&gt;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 라벨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&lt;/button&gt;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12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34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13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736" y="1690688"/>
            <a:ext cx="777686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&lt;form method="get" action="form_app.js"&gt;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&lt;p&gt;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취미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중복선택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: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&lt;input type="checkbox" name="hobby" value="read"/&gt;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독서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&lt;input type="checkbox" name="hobby" value="movie" checked/&gt;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영화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…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&lt;/p&gt;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&lt;select name="job" size="4" multiple&gt; 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&lt;option value="student" selected&gt;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&lt;option value="company"&gt;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회사원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&lt;option value="teacher"&gt;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교사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…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&lt;/select&gt;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      &lt;hr&gt;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type="submit" value="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전송하기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nbsp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; 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type="reset" value="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초기화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nbsp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; 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&lt;input type="button" value="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확인하기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="alert('</a:t>
            </a:r>
            <a:r>
              <a:rPr lang="ko-KR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입력값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확인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')"/&gt;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nbsp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; 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&lt;input type="image" 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src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="help.gif" alt="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전송 버튼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&lt;/form&gt;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1151" y="2315296"/>
            <a:ext cx="2383334" cy="168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3189" y="4403528"/>
            <a:ext cx="2383334" cy="168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9B3E70A-1752-4CEC-A349-E1E3CD3A3791}"/>
              </a:ext>
            </a:extLst>
          </p:cNvPr>
          <p:cNvSpPr/>
          <p:nvPr/>
        </p:nvSpPr>
        <p:spPr>
          <a:xfrm>
            <a:off x="8166391" y="3406140"/>
            <a:ext cx="321114" cy="20048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09334A-A76E-4DFC-9AD9-15B92FE1DE5A}"/>
              </a:ext>
            </a:extLst>
          </p:cNvPr>
          <p:cNvSpPr/>
          <p:nvPr/>
        </p:nvSpPr>
        <p:spPr>
          <a:xfrm>
            <a:off x="8737560" y="5517814"/>
            <a:ext cx="454785" cy="16491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DA4893-C5DB-4F45-8171-D0DB4CC9C655}"/>
              </a:ext>
            </a:extLst>
          </p:cNvPr>
          <p:cNvSpPr/>
          <p:nvPr/>
        </p:nvSpPr>
        <p:spPr>
          <a:xfrm>
            <a:off x="8484810" y="3406140"/>
            <a:ext cx="321114" cy="20048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C5DDED-D52F-47CA-BB8E-054369B1F361}"/>
              </a:ext>
            </a:extLst>
          </p:cNvPr>
          <p:cNvSpPr/>
          <p:nvPr/>
        </p:nvSpPr>
        <p:spPr>
          <a:xfrm>
            <a:off x="9182261" y="3406140"/>
            <a:ext cx="321114" cy="20048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99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기타 입력 필드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58384"/>
            <a:ext cx="10515600" cy="4818579"/>
          </a:xfrm>
        </p:spPr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파일 선택하기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type=”file”/&gt;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/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>
              <a:buNone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숨김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type=”hidden” name=”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변수명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value=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값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 latinLnBrk="0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시스템에서 특정 데이터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처리하고 싶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IP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4" latinLnBrk="0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라벨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특정 입력 필드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연결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&lt;label for=”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입력아이디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전달에는 영향이 없다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>
              <a:buNone/>
            </a:pP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14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744" y="1883986"/>
            <a:ext cx="5904656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파일 </a:t>
            </a:r>
            <a:r>
              <a:rPr lang="ko-KR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업로드하기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type="file" name="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myfile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 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96" y="1951666"/>
            <a:ext cx="1321200" cy="44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524000" y="701159"/>
            <a:ext cx="5416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			        </a:t>
            </a:r>
          </a:p>
        </p:txBody>
      </p:sp>
      <p:pic>
        <p:nvPicPr>
          <p:cNvPr id="18" name="그림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96" y="2473091"/>
            <a:ext cx="1479600" cy="4248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2855640" y="5377468"/>
            <a:ext cx="5904656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&lt;label for="male"&gt;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남성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&lt;/label&gt;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type="radio" name=“gender" id="male" value="male"&gt;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&lt;label for="female"&gt;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여성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&lt;/label&gt;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type="radio" name=“gender" id="female" value="female"&gt;</a:t>
            </a:r>
            <a:endParaRPr lang="ko-KR" altLang="en-US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042451"/>
            <a:ext cx="1648800" cy="4392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pic>
        <p:nvPicPr>
          <p:cNvPr id="25" name="그림 2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617840"/>
            <a:ext cx="1648800" cy="4536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4D88D8F-F60D-4ACF-8CD7-B9EAD9212437}"/>
              </a:ext>
            </a:extLst>
          </p:cNvPr>
          <p:cNvSpPr/>
          <p:nvPr/>
        </p:nvSpPr>
        <p:spPr>
          <a:xfrm>
            <a:off x="8264508" y="2100015"/>
            <a:ext cx="567796" cy="27249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EC6D26-D8B5-4F6B-BCEC-D52F8A6C0E86}"/>
              </a:ext>
            </a:extLst>
          </p:cNvPr>
          <p:cNvSpPr/>
          <p:nvPr/>
        </p:nvSpPr>
        <p:spPr>
          <a:xfrm>
            <a:off x="9411994" y="5832755"/>
            <a:ext cx="494750" cy="24849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64FA39-A724-4778-90AA-95D0CF2313AC}"/>
              </a:ext>
            </a:extLst>
          </p:cNvPr>
          <p:cNvSpPr/>
          <p:nvPr/>
        </p:nvSpPr>
        <p:spPr>
          <a:xfrm>
            <a:off x="8949918" y="5243563"/>
            <a:ext cx="462183" cy="23808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4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필드의 그룹핑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그룹핑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&lt;fieldset&gt;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폼 양식을 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그룹핑하는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범위를 지정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사용자의 시각적 편의를 위해서 제공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필드의 그룹 주위에 기본 스타일로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테두리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그룹의 이름을 지정하는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form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폼과 연결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disabled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 내의 모든 하위 입력 요소들을 비활성화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그룹의 라벨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&lt;legend&gt;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그룹을 구분하기 위한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그룹의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제목 라벨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&lt;fieldset&gt;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요소에 포함되는 첫 번째 자식 요소로서 한번만 사용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 라벨의 스타일은 그룹을 구분하는 선의 중간에 걸쳐서 표시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15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21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도서 검색 예제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16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473" y="1605181"/>
            <a:ext cx="7776864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 method="post" action="form_app.js"&gt;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fieldset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&lt;legend&gt;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&lt;/legend&gt;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&lt;label for="</a:t>
            </a:r>
            <a:r>
              <a:rPr lang="en-US" altLang="ko-KR" sz="14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user_id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"&gt;</a:t>
            </a:r>
            <a:r>
              <a:rPr lang="ko-KR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&lt;/label&gt;</a:t>
            </a:r>
            <a:endParaRPr lang="ko-KR" altLang="ko-KR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&lt;input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type="text"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name="id" size="20" id="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user_id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"&gt; 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&lt;label for="</a:t>
            </a:r>
            <a:r>
              <a:rPr lang="en-US" altLang="ko-KR" sz="14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user_pw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:&lt;/label&gt;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&lt;input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type="password"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name="pw" size="20" id="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user_pw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fieldset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fieldset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&lt;legend&gt;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통합 검색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&lt;/legend&gt;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&lt;label for="</a:t>
            </a:r>
            <a:r>
              <a:rPr lang="en-US" altLang="ko-KR" sz="14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book_name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도서명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&lt;/label&gt;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&lt;input type="text" name="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book_search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size="50" id="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book_name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"&gt;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검색범위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type="radio" name="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s_type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value="keyword" id="keyword"&gt; 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&lt;label for="keyword"&gt;</a:t>
            </a:r>
            <a:r>
              <a:rPr lang="ko-KR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키워드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&lt;/label&gt; …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자료유형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 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type="checkbox" name="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d_type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value="all"&gt;</a:t>
            </a:r>
            <a:r>
              <a:rPr lang="ko-KR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… 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&lt;/fieldset&gt;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 …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&lt;button type="submit"&gt;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&lt;/button&gt;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&lt;button type="reset"&gt;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지우기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&lt;/button&gt;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&lt;/form&gt;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4152" y="1778364"/>
            <a:ext cx="3000396" cy="2224159"/>
          </a:xfrm>
          <a:prstGeom prst="rect">
            <a:avLst/>
          </a:prstGeom>
          <a:noFill/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106B11-4DB2-4250-85F5-302E5DF1F617}"/>
              </a:ext>
            </a:extLst>
          </p:cNvPr>
          <p:cNvSpPr/>
          <p:nvPr/>
        </p:nvSpPr>
        <p:spPr>
          <a:xfrm>
            <a:off x="7464152" y="2466608"/>
            <a:ext cx="3000396" cy="50405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11E2BF-1455-4241-ADDB-40A5CC8FB101}"/>
              </a:ext>
            </a:extLst>
          </p:cNvPr>
          <p:cNvSpPr/>
          <p:nvPr/>
        </p:nvSpPr>
        <p:spPr>
          <a:xfrm>
            <a:off x="7464152" y="3030900"/>
            <a:ext cx="3000396" cy="58098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55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5035296" y="3044952"/>
            <a:ext cx="4949136" cy="31203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서식이 있는 텍스트 입력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날짜와 시간 입력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색상 및 숫자 입력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목록에서 선택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21105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고급 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17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2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&lt;input&gt; </a:t>
            </a:r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요소에 추가된 입력 형식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text, password, radio, checkbox, button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외에 새로운 양식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관련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email, URL,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search (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검색창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날짜와 시간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date, month, week,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datetime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datetime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-local</a:t>
            </a: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색상 및 숫자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number, range, color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요소에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새로운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Autocomplete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placeholder, required, autofocus, step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 이외에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추가된 입력 요소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&lt;output&gt;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&lt;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datalist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&lt;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keygen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유효성 검사</a:t>
            </a: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이메일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필드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필수적으로 입력해야 하는 필드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검사 대상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&lt;input&gt;, &lt;select&gt;, &lt;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textarea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&gt;, &lt;button&gt;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submit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 때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required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novalidate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</a:p>
          <a:p>
            <a:pPr lvl="1"/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18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13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서식이 있는 텍스트 입력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06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이메일 주소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type=”email”/&gt;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이메일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주소의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형식이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****@***.***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맞게 작성되었는지 확인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multiple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여러 개의 이메일 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콤마로 구분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URL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url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 주소 표기에 맞는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‘http://’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형식으로 입력되었는지 확인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속성에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“http://”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지정하여 미리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표시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19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/>
          <a:srcRect b="-11942"/>
          <a:stretch/>
        </p:blipFill>
        <p:spPr bwMode="auto">
          <a:xfrm>
            <a:off x="8153400" y="2554026"/>
            <a:ext cx="1515600" cy="5940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5995" y="2554026"/>
            <a:ext cx="20520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 rotWithShape="1">
          <a:blip r:embed="rId4" cstate="print"/>
          <a:srcRect t="-1" b="-7837"/>
          <a:stretch/>
        </p:blipFill>
        <p:spPr bwMode="auto">
          <a:xfrm>
            <a:off x="3719736" y="5013176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9936" y="5013176"/>
            <a:ext cx="16164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 rotWithShape="1">
          <a:blip r:embed="rId6" cstate="print"/>
          <a:srcRect t="-2" b="-8507"/>
          <a:stretch/>
        </p:blipFill>
        <p:spPr bwMode="auto">
          <a:xfrm>
            <a:off x="8472264" y="5013176"/>
            <a:ext cx="1540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466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폼 이해하기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2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전화번호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pattern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원하는 전화번호와 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자리수에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유효한 패턴을 지정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 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표현식으로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정의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자바스크립트에서 사용하는 패턴과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pattern=”[A-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Za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-z]{no}” , pattern=”[0-9]{no}” , pattern=”[0-9]+” , pattern=”[A-Za-z0-9]{min, max}”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placeholder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입력할 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자리수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표시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단순히 표시만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검색창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type=”search”/&gt;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20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3976" y="3018851"/>
            <a:ext cx="5616624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 : &lt;input  type="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 placeholder="00*-000*-0000"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pattern="[0-9]{2,3}-[0-9]{3,4}-[0-9]{4}" /&gt;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rcRect t="1" b="-5623"/>
          <a:stretch/>
        </p:blipFill>
        <p:spPr bwMode="auto">
          <a:xfrm>
            <a:off x="2993976" y="3697173"/>
            <a:ext cx="1468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/>
          <p:cNvPicPr/>
          <p:nvPr/>
        </p:nvPicPr>
        <p:blipFill rotWithShape="1">
          <a:blip r:embed="rId3" cstate="print"/>
          <a:srcRect t="-2" b="-7379"/>
          <a:stretch/>
        </p:blipFill>
        <p:spPr bwMode="auto">
          <a:xfrm>
            <a:off x="4722168" y="3697173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0360" y="3697173"/>
            <a:ext cx="2023200" cy="594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3360" y="5036793"/>
            <a:ext cx="1620000" cy="540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15" name="그림 1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3560" y="5036793"/>
            <a:ext cx="1576800" cy="5148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29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날짜와 시간 입력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256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날짜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type=”date”/&gt;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type=”month”/&gt;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type=”week”/&gt;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번호순서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 첫 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‘W01’)</a:t>
            </a: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min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max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value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속성값은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‘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월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’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형식으로 날짜 입력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4">
              <a:buNone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(a) type=”date”	           (b) type=”month”	            (c) type=”week”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21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0319" y="4500570"/>
            <a:ext cx="2287827" cy="165132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6047" y="4500570"/>
            <a:ext cx="2276396" cy="1643075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2483" y="4492318"/>
            <a:ext cx="2287827" cy="1651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17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시간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type=“time”/&gt; :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)”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시간 조정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type=“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datetime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	UTC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국제표준 시간대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type=“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datetime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-local”/&gt;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현지 시간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datetime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datetime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-local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형식의 예</a:t>
            </a: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22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0648" y="4338084"/>
            <a:ext cx="3545602" cy="12857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200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날짜와 시간 입력 예제 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초기상태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			     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입력오류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23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576" y="1628800"/>
            <a:ext cx="7776864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&lt;form method="get" action="form_app.js"&gt;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 type="text" name="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p_name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 type="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tel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name="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p_tel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placeholder="00*-000*-0000" 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pattern="[0-9]{2,3}-[0-9]{3,4}-[0-9]{4}" /&gt;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이메일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type="email" name="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p_mail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placeholder="***@***.***"/&gt;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&lt;p&gt;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도서명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type="text" size="25" name="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book_title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예약 희망일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type="date" name="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last_date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min="2013-01-30"&gt;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수령 시간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type="time" name="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time_from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min="09:00" max="18:00"&gt;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type="time" name="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time_until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min="09:00" max="18:00"&gt;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&lt;hr&gt;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&lt;input type="submit" value="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예약하기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&lt;/form&gt;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4824" y="4837765"/>
            <a:ext cx="2325715" cy="188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0" y="4634330"/>
            <a:ext cx="2325715" cy="188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4C1A7FB-18F2-430C-AB0A-9F8EDD8B3DFA}"/>
              </a:ext>
            </a:extLst>
          </p:cNvPr>
          <p:cNvSpPr/>
          <p:nvPr/>
        </p:nvSpPr>
        <p:spPr>
          <a:xfrm>
            <a:off x="7250432" y="5805265"/>
            <a:ext cx="1293840" cy="64807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53D1E8-F350-40F4-8AAF-F3CB71D391A8}"/>
              </a:ext>
            </a:extLst>
          </p:cNvPr>
          <p:cNvSpPr/>
          <p:nvPr/>
        </p:nvSpPr>
        <p:spPr>
          <a:xfrm>
            <a:off x="2790847" y="5391220"/>
            <a:ext cx="864096" cy="40145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4EC25E-FE17-4068-AF35-32E668052DAC}"/>
              </a:ext>
            </a:extLst>
          </p:cNvPr>
          <p:cNvSpPr/>
          <p:nvPr/>
        </p:nvSpPr>
        <p:spPr>
          <a:xfrm>
            <a:off x="3009629" y="5923486"/>
            <a:ext cx="637343" cy="16288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7FD5F6-85D8-408D-ADDE-6171F6918C9A}"/>
              </a:ext>
            </a:extLst>
          </p:cNvPr>
          <p:cNvSpPr/>
          <p:nvPr/>
        </p:nvSpPr>
        <p:spPr>
          <a:xfrm>
            <a:off x="3626324" y="6062557"/>
            <a:ext cx="532676" cy="15178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E5857A8-E917-4AE4-B31B-B9B7C6A6278B}"/>
              </a:ext>
            </a:extLst>
          </p:cNvPr>
          <p:cNvSpPr/>
          <p:nvPr/>
        </p:nvSpPr>
        <p:spPr>
          <a:xfrm>
            <a:off x="2956557" y="6062557"/>
            <a:ext cx="532676" cy="15178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976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색상 및 숫자 입력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9449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색상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type=”color”/&gt; </a:t>
            </a: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직접 색상을 선택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숫자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type=”number”/&gt; 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min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max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value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step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lvl="2">
              <a:buNone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&lt;input type="number" min="0" max="100" step="10" value="20"/&gt;</a:t>
            </a:r>
          </a:p>
          <a:p>
            <a:pPr lvl="1">
              <a:buNone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범위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&lt;input type=”range”/&gt;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/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스크롤바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min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max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step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 latinLnBrk="0">
              <a:buNone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 0.1mm &lt;input type="range" min="1" max="5" value="3" /&gt; 0.5mm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24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2105" y="1190924"/>
            <a:ext cx="2650149" cy="135850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2033" y="2114228"/>
            <a:ext cx="995028" cy="1071569"/>
          </a:xfrm>
          <a:prstGeom prst="rect">
            <a:avLst/>
          </a:prstGeom>
          <a:noFill/>
        </p:spPr>
      </p:pic>
      <p:sp>
        <p:nvSpPr>
          <p:cNvPr id="2049" name="Arc 1"/>
          <p:cNvSpPr>
            <a:spLocks/>
          </p:cNvSpPr>
          <p:nvPr/>
        </p:nvSpPr>
        <p:spPr bwMode="auto">
          <a:xfrm flipH="1" flipV="1">
            <a:off x="7752185" y="1772817"/>
            <a:ext cx="884657" cy="378227"/>
          </a:xfrm>
          <a:custGeom>
            <a:avLst/>
            <a:gdLst>
              <a:gd name="G0" fmla="+- 0 0 0"/>
              <a:gd name="G1" fmla="+- 21346 0 0"/>
              <a:gd name="G2" fmla="+- 21600 0 0"/>
              <a:gd name="T0" fmla="*/ 3301 w 20250"/>
              <a:gd name="T1" fmla="*/ 0 h 21346"/>
              <a:gd name="T2" fmla="*/ 20250 w 20250"/>
              <a:gd name="T3" fmla="*/ 13831 h 21346"/>
              <a:gd name="T4" fmla="*/ 0 w 20250"/>
              <a:gd name="T5" fmla="*/ 21346 h 2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50" h="21346" fill="none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</a:path>
              <a:path w="20250" h="21346" stroke="0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  <a:lnTo>
                  <a:pt x="0" y="2134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3639137"/>
            <a:ext cx="1540800" cy="31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3400" y="5248392"/>
            <a:ext cx="2520000" cy="32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196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목록에서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목록 기능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&lt;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datalist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list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datalist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id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속성을 지정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검색어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자동완성 혹은 제시어 기능 구현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창에 포커스가 들어오면 옵션 목록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25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6416" y="2869220"/>
            <a:ext cx="5227640" cy="154555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도서명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type="text"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list=“titles"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name=“book"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datalist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id=“titles"&gt;</a:t>
            </a:r>
            <a:endParaRPr lang="ko-KR" altLang="ko-KR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&lt;option value="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멀티미디어배움터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label="30,000"/&gt; 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&lt;option value="</a:t>
            </a:r>
            <a:r>
              <a:rPr lang="ko-KR" altLang="ko-KR" sz="14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인터넷배움터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label="34,000"/&gt;</a:t>
            </a:r>
            <a:endParaRPr lang="ko-KR" altLang="ko-KR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indent="203200" fontAlgn="base">
              <a:spcAft>
                <a:spcPts val="100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&lt;option value="</a:t>
            </a:r>
            <a:r>
              <a:rPr lang="ko-KR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컴퓨터와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IT </a:t>
            </a:r>
            <a:r>
              <a:rPr lang="ko-KR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기술의 이해</a:t>
            </a:r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label="28,000"/&gt;</a:t>
            </a:r>
            <a:endParaRPr lang="ko-KR" altLang="ko-KR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datalist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en-US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226" name="AutoShape 2"/>
          <p:cNvSpPr>
            <a:spLocks noChangeArrowheads="1"/>
          </p:cNvSpPr>
          <p:nvPr/>
        </p:nvSpPr>
        <p:spPr bwMode="auto">
          <a:xfrm>
            <a:off x="4100537" y="5308221"/>
            <a:ext cx="150813" cy="733663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882E3A-AEBC-472C-BF44-BB021B71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57" y="4773077"/>
            <a:ext cx="1334757" cy="1260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BA3F72-E29F-4C23-BB7E-47BA1605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474" y="4760501"/>
            <a:ext cx="1456553" cy="1260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BDA71D8-A2B9-4CA8-9A52-7D84A481B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86" y="4760500"/>
            <a:ext cx="1355334" cy="1260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A73CB3A7-5A80-4CE1-9675-9320516C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953" y="5308221"/>
            <a:ext cx="150813" cy="733663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46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도서 구입 요청 예제 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26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760" y="1417895"/>
            <a:ext cx="777686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&lt;form&gt;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&lt;h3&gt;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도서 구입 요청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&lt;/h3&gt;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도서명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type="text"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list="book"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datalist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id="book"&gt;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&lt;option value="</a:t>
            </a:r>
            <a:r>
              <a:rPr lang="ko-KR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멀티미디어배움터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label="30,000"/&gt;</a:t>
            </a:r>
            <a:endParaRPr lang="ko-KR" altLang="ko-KR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&lt;option value="</a:t>
            </a:r>
            <a:r>
              <a:rPr lang="ko-KR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인터넷배움터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label="34,000"/&gt;</a:t>
            </a:r>
            <a:endParaRPr lang="ko-KR" altLang="ko-KR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&lt;option value="</a:t>
            </a:r>
            <a:r>
              <a:rPr lang="ko-KR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컴퓨터와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IT </a:t>
            </a:r>
            <a:r>
              <a:rPr lang="ko-KR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기술의 이해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 label="28,000"/&gt;</a:t>
            </a:r>
            <a:endParaRPr lang="ko-KR" altLang="ko-KR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&lt;/</a:t>
            </a:r>
            <a:r>
              <a:rPr lang="en-US" altLang="ko-KR" sz="1400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datalist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&lt;p&gt;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선호도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1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type="range" min="1" max="5" value="3" /&gt;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&lt;p&gt;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가격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type="number" name="price" min="0" step="100" value="10000"/&gt;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&lt;p&gt;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권수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type="number" name="num" min="0" step="1" value="0" /&gt;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 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&lt;p&gt;&lt;input type="submit" value="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&lt;/form&gt;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87688" y="4478674"/>
            <a:ext cx="2016224" cy="175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68225" y="4478674"/>
            <a:ext cx="2016224" cy="175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8762" y="4478674"/>
            <a:ext cx="2016224" cy="175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AAA24D8-04FB-4148-9497-5725640BAB7E}"/>
              </a:ext>
            </a:extLst>
          </p:cNvPr>
          <p:cNvSpPr/>
          <p:nvPr/>
        </p:nvSpPr>
        <p:spPr>
          <a:xfrm>
            <a:off x="3510336" y="4994725"/>
            <a:ext cx="823565" cy="21161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8DAED42-E1AD-4243-867F-3123BFEF5950}"/>
              </a:ext>
            </a:extLst>
          </p:cNvPr>
          <p:cNvSpPr/>
          <p:nvPr/>
        </p:nvSpPr>
        <p:spPr>
          <a:xfrm>
            <a:off x="5591945" y="5037799"/>
            <a:ext cx="823565" cy="98348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A2A450-BC0F-447A-9DBF-DD3242B080B0}"/>
              </a:ext>
            </a:extLst>
          </p:cNvPr>
          <p:cNvSpPr/>
          <p:nvPr/>
        </p:nvSpPr>
        <p:spPr>
          <a:xfrm>
            <a:off x="7656522" y="5181600"/>
            <a:ext cx="823565" cy="11960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7DBB4F-2DB3-4E1D-9704-E0FB8BFA23DC}"/>
              </a:ext>
            </a:extLst>
          </p:cNvPr>
          <p:cNvSpPr/>
          <p:nvPr/>
        </p:nvSpPr>
        <p:spPr>
          <a:xfrm>
            <a:off x="7557462" y="5312369"/>
            <a:ext cx="997859" cy="39301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7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&lt;form&gt; </a:t>
            </a:r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</a:t>
            </a:r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폼 요소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회원가입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상품구매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키워드 검색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사용자로부터 정보를 받을 때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사용자와 애플리케이션이 상호작용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⇒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전송버튼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⇒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애플리케이션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전달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⇒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실행결과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반환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역할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입력하는 정보를 하나로 묶어서 애플리케이션에 전달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입력 양식을 그룹핑하고 전송방법을 설정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사용자의 정보 입력 양식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&lt;input&gt;, &lt;textarea&gt;, &lt;select&gt;, &lt;button&gt;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등의 입력 요소를 이용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3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5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입력 폼 예제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4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337" y="1713214"/>
            <a:ext cx="741682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&lt;h3&gt;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입력 폼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&lt;/h3&gt;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&lt;form method="get" action="form_app.js"&gt;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type="text" name="person"/&gt;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성별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type="radio" name=“gender" value="male"/&gt;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남성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type="radio" name=“gender" value="female"/&gt;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여성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직업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select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name="job"  size="1"&gt;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  &lt;option&gt;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 &lt;option&gt;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회사원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  &lt;option&gt;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공무원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 &lt;option&gt;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기타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&lt;/option&gt;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&lt;/select&gt;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&lt;p&gt;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구입희망분야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복수선택 가능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-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분야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type="checkbox" name="books" value="computer"/&gt;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컴퓨터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type="checkbox" name="books" value="economy"/&gt;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경제</a:t>
            </a: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type="checkbox" name="books" value="common"/&gt;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textarea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name="comments" rows="4" cols="40"/&gt;&lt;/</a:t>
            </a:r>
            <a:r>
              <a:rPr lang="en-US" altLang="ko-KR" sz="1400" dirty="0" err="1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textarea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&lt;/p&gt; &lt;hr&gt;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type="submit" value="</a:t>
            </a:r>
            <a:r>
              <a:rPr lang="ko-KR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신청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type="reset" value="</a:t>
            </a:r>
            <a:r>
              <a:rPr lang="ko-KR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취소</a:t>
            </a:r>
            <a:r>
              <a:rPr lang="en-US" altLang="ko-KR" sz="1400" dirty="0"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"/&gt;</a:t>
            </a:r>
            <a:endParaRPr lang="ko-KR" altLang="ko-KR" sz="1400" dirty="0"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&lt;/form&gt; 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99D008E-5735-4B00-95A8-ED2335371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8064" y="4173053"/>
            <a:ext cx="2395134" cy="196945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28000" y="1319327"/>
            <a:ext cx="2365199" cy="1944843"/>
          </a:xfrm>
          <a:prstGeom prst="rect">
            <a:avLst/>
          </a:prstGeom>
          <a:noFill/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806D7DB-66B8-41E4-8925-E7E748644F57}"/>
              </a:ext>
            </a:extLst>
          </p:cNvPr>
          <p:cNvSpPr/>
          <p:nvPr/>
        </p:nvSpPr>
        <p:spPr>
          <a:xfrm>
            <a:off x="7492705" y="2332730"/>
            <a:ext cx="1098990" cy="15535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BCC306-215B-49D0-A463-2FAFFC42C774}"/>
              </a:ext>
            </a:extLst>
          </p:cNvPr>
          <p:cNvSpPr/>
          <p:nvPr/>
        </p:nvSpPr>
        <p:spPr>
          <a:xfrm>
            <a:off x="7491529" y="4945550"/>
            <a:ext cx="522926" cy="46103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5E092D-F41F-492C-80B0-5F80DF0E7593}"/>
              </a:ext>
            </a:extLst>
          </p:cNvPr>
          <p:cNvSpPr/>
          <p:nvPr/>
        </p:nvSpPr>
        <p:spPr>
          <a:xfrm>
            <a:off x="7443199" y="5408110"/>
            <a:ext cx="1269879" cy="30169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2D88089-82DA-4B21-820D-5FFE90225168}"/>
              </a:ext>
            </a:extLst>
          </p:cNvPr>
          <p:cNvSpPr/>
          <p:nvPr/>
        </p:nvSpPr>
        <p:spPr>
          <a:xfrm>
            <a:off x="7602097" y="1895389"/>
            <a:ext cx="824716" cy="9144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8FA67C-EDC7-4447-B13F-93F961E72899}"/>
              </a:ext>
            </a:extLst>
          </p:cNvPr>
          <p:cNvSpPr/>
          <p:nvPr/>
        </p:nvSpPr>
        <p:spPr>
          <a:xfrm>
            <a:off x="7602098" y="2001695"/>
            <a:ext cx="606925" cy="12984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87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&lt;form&gt; </a:t>
            </a:r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요소의 주요 속성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 name=”</a:t>
            </a:r>
            <a:r>
              <a:rPr lang="ko-KR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이름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method=”get/post” action=”</a:t>
            </a:r>
            <a:r>
              <a:rPr lang="ko-KR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애플리케이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션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”&gt;</a:t>
            </a:r>
            <a:endParaRPr lang="ko-KR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method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데이터 전송 방식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get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전송할 데이터를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URL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뒤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포함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pPr lvl="3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 http://… ch04/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app.js?person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=%C8%AB%B1%E6&amp;sex=male&amp; jobs=… </a:t>
            </a:r>
          </a:p>
          <a:p>
            <a:pPr lvl="3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 데이터에는 편리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그러나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보안에 취약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post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로그램의 입출력 방식을 사용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양에 제한 없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action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데이터 처리할 애플리케이션 주소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웹서버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경우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URL)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폼 요소에 대한 이름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3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HTML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문서에서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역할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&lt;input&gt;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⇒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전달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⇒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반환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5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783603" y="5085184"/>
            <a:ext cx="3643338" cy="1143008"/>
            <a:chOff x="5408528" y="5172401"/>
            <a:chExt cx="3267730" cy="884730"/>
          </a:xfrm>
        </p:grpSpPr>
        <p:pic>
          <p:nvPicPr>
            <p:cNvPr id="170" name="그림 17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8528" y="5172401"/>
              <a:ext cx="862468" cy="869210"/>
            </a:xfrm>
            <a:prstGeom prst="rect">
              <a:avLst/>
            </a:prstGeom>
            <a:noFill/>
          </p:spPr>
        </p:pic>
        <p:sp>
          <p:nvSpPr>
            <p:cNvPr id="171" name="정육면체 171"/>
            <p:cNvSpPr>
              <a:spLocks noChangeArrowheads="1"/>
            </p:cNvSpPr>
            <p:nvPr/>
          </p:nvSpPr>
          <p:spPr bwMode="auto">
            <a:xfrm>
              <a:off x="7827348" y="5198170"/>
              <a:ext cx="848910" cy="802055"/>
            </a:xfrm>
            <a:prstGeom prst="cube">
              <a:avLst>
                <a:gd name="adj" fmla="val 15213"/>
              </a:avLst>
            </a:prstGeom>
            <a:solidFill>
              <a:srgbClr val="B8CCE4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웹서버</a:t>
              </a:r>
              <a:endParaRPr kumimoji="1" lang="ko-KR" altLang="en-US" sz="1200"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애플리케이션</a:t>
              </a:r>
              <a:endParaRPr kumimoji="1" lang="ko-KR" altLang="en-US" sz="1200"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endParaRPr>
            </a:p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(ASP, JSP, PHP)</a:t>
              </a:r>
              <a:endParaRPr kumimoji="1"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2" name="직선 화살표 연결선 172"/>
            <p:cNvSpPr>
              <a:spLocks noChangeShapeType="1"/>
            </p:cNvSpPr>
            <p:nvPr/>
          </p:nvSpPr>
          <p:spPr bwMode="auto">
            <a:xfrm>
              <a:off x="6499114" y="5629212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3" name="직선 화살표 연결선 173"/>
            <p:cNvSpPr>
              <a:spLocks noChangeShapeType="1"/>
            </p:cNvSpPr>
            <p:nvPr/>
          </p:nvSpPr>
          <p:spPr bwMode="auto">
            <a:xfrm>
              <a:off x="6499114" y="5774943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4" name="TextBox 10"/>
            <p:cNvSpPr txBox="1">
              <a:spLocks noChangeArrowheads="1"/>
            </p:cNvSpPr>
            <p:nvPr/>
          </p:nvSpPr>
          <p:spPr bwMode="auto">
            <a:xfrm>
              <a:off x="6617692" y="5198072"/>
              <a:ext cx="1067990" cy="28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GET/POST</a:t>
              </a:r>
              <a:r>
                <a:rPr kumimoji="1" lang="ko-KR" altLang="en-US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방식</a:t>
              </a:r>
              <a:endParaRPr kumimoji="1"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5" name="TextBox 12"/>
            <p:cNvSpPr txBox="1">
              <a:spLocks noChangeArrowheads="1"/>
            </p:cNvSpPr>
            <p:nvPr/>
          </p:nvSpPr>
          <p:spPr bwMode="auto">
            <a:xfrm>
              <a:off x="6499212" y="5370938"/>
              <a:ext cx="1186470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요청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(</a:t>
              </a:r>
              <a:r>
                <a:rPr kumimoji="1" lang="ko-KR" altLang="en-US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데이터 전송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)</a:t>
              </a:r>
              <a:endParaRPr kumimoji="1"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6" name="TextBox 13"/>
            <p:cNvSpPr txBox="1">
              <a:spLocks noChangeArrowheads="1"/>
            </p:cNvSpPr>
            <p:nvPr/>
          </p:nvSpPr>
          <p:spPr bwMode="auto">
            <a:xfrm>
              <a:off x="6613370" y="5775040"/>
              <a:ext cx="1072313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응답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(</a:t>
              </a:r>
              <a:r>
                <a:rPr kumimoji="1" lang="ko-KR" altLang="en-US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실행결과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)</a:t>
              </a:r>
              <a:endParaRPr kumimoji="1"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83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입력</a:t>
            </a:r>
          </a:p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선택항목의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입력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 입력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기타 입력 필드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필드의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그룹핑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 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6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폼의 형태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기본적인 입력 폼의 형태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&lt;form&gt;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 안에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&lt;input&gt;, &lt;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textarea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&gt;, &lt;select&gt;, &lt;button&gt;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요소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4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요소의 속성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형식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name=”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변수명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”, value=”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값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value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type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속성은 입력 폼의 유형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관련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text, password </a:t>
            </a: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 관련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radio, checkbox 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버튼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submit, reset, button, image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file, hidden 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7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1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입력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문자열 입력 필드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 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type=”text” name=”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변수명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value=”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초기값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애플리케이션에 전달될 변수명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 받은 값을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입력창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초기문자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암호 입력 필드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type=”password” name=”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변수명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”/&gt;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보안이 필요한 문자 입력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 ‘•’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표시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더 이상 보호 기능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없음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영역 필드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여러 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): &lt;textarea&gt;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</a:t>
            </a:r>
          </a:p>
          <a:p>
            <a:pPr lvl="1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&lt;textarea  name=”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 cols=”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열의 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 rows=”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행의 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 latinLnBrk="0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텍스트 영역에 표시되는 초기 문장</a:t>
            </a:r>
          </a:p>
          <a:p>
            <a:pPr lvl="1" latinLnBrk="0">
              <a:buNone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&lt;/textarea&gt;</a:t>
            </a:r>
            <a:endParaRPr lang="ko-KR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표시 영역보다 많은 텍스트를 입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력하면 </a:t>
            </a:r>
            <a:r>
              <a:rPr lang="ko-KR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스크롤바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8</a:t>
            </a:fld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9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아이디와 비밀번호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요청사항 입력 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/>
              <a:t>9</a:t>
            </a:fld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9576" y="1628800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&lt;h3&gt;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문자열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암호 입력 및 텍스트 영역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&lt;/h3&gt;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&lt;form method="post" action="form_app.js"&gt;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&amp;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nbsp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;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type="text" name ="id" value="...ID 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..."&gt;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&lt;input type="password" name="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pwd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"&gt;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&lt;p&gt;</a:t>
            </a:r>
            <a:r>
              <a:rPr lang="ko-KR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요청사항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&lt;</a:t>
            </a:r>
            <a:r>
              <a:rPr lang="en-US" altLang="ko-KR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textarea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name="comment" cols="40" rows="5"&gt; </a:t>
            </a:r>
            <a:r>
              <a:rPr lang="ko-KR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전달하실 내용을 적으세요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&lt;/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textarea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ko-KR" sz="1400" dirty="0">
              <a:solidFill>
                <a:srgbClr val="FF0000"/>
              </a:solidFill>
              <a:highlight>
                <a:srgbClr val="FFFF00"/>
              </a:highligh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atinLnBrk="0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&lt;/form&gt; 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1356" y="3953107"/>
            <a:ext cx="2546849" cy="195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3190" y="3953107"/>
            <a:ext cx="2546848" cy="195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A9588BD-AE5D-4F0D-BE49-5C8AADBB7D0E}"/>
              </a:ext>
            </a:extLst>
          </p:cNvPr>
          <p:cNvSpPr/>
          <p:nvPr/>
        </p:nvSpPr>
        <p:spPr>
          <a:xfrm>
            <a:off x="3468872" y="4985308"/>
            <a:ext cx="1258977" cy="33164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ADF098-667D-4145-BEFA-39F45EF7EE99}"/>
              </a:ext>
            </a:extLst>
          </p:cNvPr>
          <p:cNvSpPr/>
          <p:nvPr/>
        </p:nvSpPr>
        <p:spPr>
          <a:xfrm>
            <a:off x="6783452" y="4705712"/>
            <a:ext cx="824716" cy="9144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1896E6-34C5-469A-93A5-F1969312BF5B}"/>
              </a:ext>
            </a:extLst>
          </p:cNvPr>
          <p:cNvSpPr/>
          <p:nvPr/>
        </p:nvSpPr>
        <p:spPr>
          <a:xfrm>
            <a:off x="3698715" y="4606652"/>
            <a:ext cx="824716" cy="9144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DB3D3-5DE2-4139-876E-F77A5DDEBFAF}"/>
              </a:ext>
            </a:extLst>
          </p:cNvPr>
          <p:cNvSpPr/>
          <p:nvPr/>
        </p:nvSpPr>
        <p:spPr>
          <a:xfrm>
            <a:off x="3698715" y="4717088"/>
            <a:ext cx="824716" cy="9144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F29DBE-F06F-4856-8C09-BF06E478D290}"/>
              </a:ext>
            </a:extLst>
          </p:cNvPr>
          <p:cNvSpPr/>
          <p:nvPr/>
        </p:nvSpPr>
        <p:spPr>
          <a:xfrm>
            <a:off x="7608168" y="5013752"/>
            <a:ext cx="288032" cy="27249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3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2978</Words>
  <Application>Microsoft Office PowerPoint</Application>
  <PresentationFormat>와이드스크린</PresentationFormat>
  <Paragraphs>350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KoPub돋움체 Bold</vt:lpstr>
      <vt:lpstr>맑은 고딕</vt:lpstr>
      <vt:lpstr>Arial</vt:lpstr>
      <vt:lpstr>Office 테마</vt:lpstr>
      <vt:lpstr>웹 프로그래밍 강의노트  입력폼</vt:lpstr>
      <vt:lpstr>폼 이해하기</vt:lpstr>
      <vt:lpstr>&lt;form&gt; 요소의 사용</vt:lpstr>
      <vt:lpstr>다양한 입력 폼 예제</vt:lpstr>
      <vt:lpstr>&lt;form&gt; 요소의 주요 속성</vt:lpstr>
      <vt:lpstr>기본 형식으로 입력하기</vt:lpstr>
      <vt:lpstr>입력 폼의 형태</vt:lpstr>
      <vt:lpstr>텍스트 입력</vt:lpstr>
      <vt:lpstr> 아이디와 비밀번호, 요청사항 입력 </vt:lpstr>
      <vt:lpstr>선택항목의 입력</vt:lpstr>
      <vt:lpstr>PowerPoint 프레젠테이션</vt:lpstr>
      <vt:lpstr>버튼 입력</vt:lpstr>
      <vt:lpstr>PowerPoint 프레젠테이션</vt:lpstr>
      <vt:lpstr>기타 입력 필드</vt:lpstr>
      <vt:lpstr>입력 필드의 그룹핑</vt:lpstr>
      <vt:lpstr>도서 검색 예제</vt:lpstr>
      <vt:lpstr>고급 형식으로 입력하기</vt:lpstr>
      <vt:lpstr>&lt;input&gt; 요소에 추가된 입력 형식</vt:lpstr>
      <vt:lpstr>서식이 있는 텍스트 입력</vt:lpstr>
      <vt:lpstr>PowerPoint 프레젠테이션</vt:lpstr>
      <vt:lpstr>날짜와 시간 입력</vt:lpstr>
      <vt:lpstr>PowerPoint 프레젠테이션</vt:lpstr>
      <vt:lpstr>날짜와 시간 입력 예제 </vt:lpstr>
      <vt:lpstr>색상 및 숫자 입력</vt:lpstr>
      <vt:lpstr>데이터 목록에서 선택</vt:lpstr>
      <vt:lpstr>도서 구입 요청 예제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강의노트 1. 인터넷과 웹 환경의 발전</dc:title>
  <dc:creator>admin</dc:creator>
  <cp:lastModifiedBy>Young-Min Kang</cp:lastModifiedBy>
  <cp:revision>41</cp:revision>
  <dcterms:created xsi:type="dcterms:W3CDTF">2023-09-04T23:52:32Z</dcterms:created>
  <dcterms:modified xsi:type="dcterms:W3CDTF">2024-11-07T00:25:38Z</dcterms:modified>
</cp:coreProperties>
</file>