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3" r:id="rId8"/>
    <p:sldId id="262" r:id="rId9"/>
    <p:sldId id="264" r:id="rId10"/>
    <p:sldId id="265" r:id="rId11"/>
    <p:sldId id="266"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3" d="100"/>
          <a:sy n="63" d="100"/>
        </p:scale>
        <p:origin x="7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070E1882-FEEC-4C20-B395-10180749EADC}" type="datetimeFigureOut">
              <a:rPr lang="ko-KR" altLang="en-US" smtClean="0"/>
              <a:t>2017-11-30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51D4F4E-6968-45BF-87AD-7D77DBD62C91}" type="slidenum">
              <a:rPr lang="ko-KR" altLang="en-US" smtClean="0"/>
              <a:t>‹#›</a:t>
            </a:fld>
            <a:endParaRPr lang="ko-KR" altLang="en-US"/>
          </a:p>
        </p:txBody>
      </p:sp>
    </p:spTree>
    <p:extLst>
      <p:ext uri="{BB962C8B-B14F-4D97-AF65-F5344CB8AC3E}">
        <p14:creationId xmlns:p14="http://schemas.microsoft.com/office/powerpoint/2010/main" val="3705579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70E1882-FEEC-4C20-B395-10180749EADC}" type="datetimeFigureOut">
              <a:rPr lang="ko-KR" altLang="en-US" smtClean="0"/>
              <a:t>2017-11-30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51D4F4E-6968-45BF-87AD-7D77DBD62C91}" type="slidenum">
              <a:rPr lang="ko-KR" altLang="en-US" smtClean="0"/>
              <a:t>‹#›</a:t>
            </a:fld>
            <a:endParaRPr lang="ko-KR" altLang="en-US"/>
          </a:p>
        </p:txBody>
      </p:sp>
    </p:spTree>
    <p:extLst>
      <p:ext uri="{BB962C8B-B14F-4D97-AF65-F5344CB8AC3E}">
        <p14:creationId xmlns:p14="http://schemas.microsoft.com/office/powerpoint/2010/main" val="333973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70E1882-FEEC-4C20-B395-10180749EADC}" type="datetimeFigureOut">
              <a:rPr lang="ko-KR" altLang="en-US" smtClean="0"/>
              <a:t>2017-11-30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51D4F4E-6968-45BF-87AD-7D77DBD62C91}" type="slidenum">
              <a:rPr lang="ko-KR" altLang="en-US" smtClean="0"/>
              <a:t>‹#›</a:t>
            </a:fld>
            <a:endParaRPr lang="ko-KR" altLang="en-US"/>
          </a:p>
        </p:txBody>
      </p:sp>
    </p:spTree>
    <p:extLst>
      <p:ext uri="{BB962C8B-B14F-4D97-AF65-F5344CB8AC3E}">
        <p14:creationId xmlns:p14="http://schemas.microsoft.com/office/powerpoint/2010/main" val="375237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70E1882-FEEC-4C20-B395-10180749EADC}" type="datetimeFigureOut">
              <a:rPr lang="ko-KR" altLang="en-US" smtClean="0"/>
              <a:t>2017-11-30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51D4F4E-6968-45BF-87AD-7D77DBD62C91}" type="slidenum">
              <a:rPr lang="ko-KR" altLang="en-US" smtClean="0"/>
              <a:t>‹#›</a:t>
            </a:fld>
            <a:endParaRPr lang="ko-KR" altLang="en-US"/>
          </a:p>
        </p:txBody>
      </p:sp>
    </p:spTree>
    <p:extLst>
      <p:ext uri="{BB962C8B-B14F-4D97-AF65-F5344CB8AC3E}">
        <p14:creationId xmlns:p14="http://schemas.microsoft.com/office/powerpoint/2010/main" val="4204966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070E1882-FEEC-4C20-B395-10180749EADC}" type="datetimeFigureOut">
              <a:rPr lang="ko-KR" altLang="en-US" smtClean="0"/>
              <a:t>2017-11-30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51D4F4E-6968-45BF-87AD-7D77DBD62C91}" type="slidenum">
              <a:rPr lang="ko-KR" altLang="en-US" smtClean="0"/>
              <a:t>‹#›</a:t>
            </a:fld>
            <a:endParaRPr lang="ko-KR" altLang="en-US"/>
          </a:p>
        </p:txBody>
      </p:sp>
    </p:spTree>
    <p:extLst>
      <p:ext uri="{BB962C8B-B14F-4D97-AF65-F5344CB8AC3E}">
        <p14:creationId xmlns:p14="http://schemas.microsoft.com/office/powerpoint/2010/main" val="1755667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070E1882-FEEC-4C20-B395-10180749EADC}" type="datetimeFigureOut">
              <a:rPr lang="ko-KR" altLang="en-US" smtClean="0"/>
              <a:t>2017-11-30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651D4F4E-6968-45BF-87AD-7D77DBD62C91}" type="slidenum">
              <a:rPr lang="ko-KR" altLang="en-US" smtClean="0"/>
              <a:t>‹#›</a:t>
            </a:fld>
            <a:endParaRPr lang="ko-KR" altLang="en-US"/>
          </a:p>
        </p:txBody>
      </p:sp>
    </p:spTree>
    <p:extLst>
      <p:ext uri="{BB962C8B-B14F-4D97-AF65-F5344CB8AC3E}">
        <p14:creationId xmlns:p14="http://schemas.microsoft.com/office/powerpoint/2010/main" val="4284131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070E1882-FEEC-4C20-B395-10180749EADC}" type="datetimeFigureOut">
              <a:rPr lang="ko-KR" altLang="en-US" smtClean="0"/>
              <a:t>2017-11-30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651D4F4E-6968-45BF-87AD-7D77DBD62C91}" type="slidenum">
              <a:rPr lang="ko-KR" altLang="en-US" smtClean="0"/>
              <a:t>‹#›</a:t>
            </a:fld>
            <a:endParaRPr lang="ko-KR" altLang="en-US"/>
          </a:p>
        </p:txBody>
      </p:sp>
    </p:spTree>
    <p:extLst>
      <p:ext uri="{BB962C8B-B14F-4D97-AF65-F5344CB8AC3E}">
        <p14:creationId xmlns:p14="http://schemas.microsoft.com/office/powerpoint/2010/main" val="371196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070E1882-FEEC-4C20-B395-10180749EADC}" type="datetimeFigureOut">
              <a:rPr lang="ko-KR" altLang="en-US" smtClean="0"/>
              <a:t>2017-11-30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651D4F4E-6968-45BF-87AD-7D77DBD62C91}" type="slidenum">
              <a:rPr lang="ko-KR" altLang="en-US" smtClean="0"/>
              <a:t>‹#›</a:t>
            </a:fld>
            <a:endParaRPr lang="ko-KR" altLang="en-US"/>
          </a:p>
        </p:txBody>
      </p:sp>
    </p:spTree>
    <p:extLst>
      <p:ext uri="{BB962C8B-B14F-4D97-AF65-F5344CB8AC3E}">
        <p14:creationId xmlns:p14="http://schemas.microsoft.com/office/powerpoint/2010/main" val="2595400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70E1882-FEEC-4C20-B395-10180749EADC}" type="datetimeFigureOut">
              <a:rPr lang="ko-KR" altLang="en-US" smtClean="0"/>
              <a:t>2017-11-30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651D4F4E-6968-45BF-87AD-7D77DBD62C91}" type="slidenum">
              <a:rPr lang="ko-KR" altLang="en-US" smtClean="0"/>
              <a:t>‹#›</a:t>
            </a:fld>
            <a:endParaRPr lang="ko-KR" altLang="en-US"/>
          </a:p>
        </p:txBody>
      </p:sp>
    </p:spTree>
    <p:extLst>
      <p:ext uri="{BB962C8B-B14F-4D97-AF65-F5344CB8AC3E}">
        <p14:creationId xmlns:p14="http://schemas.microsoft.com/office/powerpoint/2010/main" val="291032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70E1882-FEEC-4C20-B395-10180749EADC}" type="datetimeFigureOut">
              <a:rPr lang="ko-KR" altLang="en-US" smtClean="0"/>
              <a:t>2017-11-30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651D4F4E-6968-45BF-87AD-7D77DBD62C91}" type="slidenum">
              <a:rPr lang="ko-KR" altLang="en-US" smtClean="0"/>
              <a:t>‹#›</a:t>
            </a:fld>
            <a:endParaRPr lang="ko-KR" altLang="en-US"/>
          </a:p>
        </p:txBody>
      </p:sp>
    </p:spTree>
    <p:extLst>
      <p:ext uri="{BB962C8B-B14F-4D97-AF65-F5344CB8AC3E}">
        <p14:creationId xmlns:p14="http://schemas.microsoft.com/office/powerpoint/2010/main" val="902621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70E1882-FEEC-4C20-B395-10180749EADC}" type="datetimeFigureOut">
              <a:rPr lang="ko-KR" altLang="en-US" smtClean="0"/>
              <a:t>2017-11-30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651D4F4E-6968-45BF-87AD-7D77DBD62C91}" type="slidenum">
              <a:rPr lang="ko-KR" altLang="en-US" smtClean="0"/>
              <a:t>‹#›</a:t>
            </a:fld>
            <a:endParaRPr lang="ko-KR" altLang="en-US"/>
          </a:p>
        </p:txBody>
      </p:sp>
    </p:spTree>
    <p:extLst>
      <p:ext uri="{BB962C8B-B14F-4D97-AF65-F5344CB8AC3E}">
        <p14:creationId xmlns:p14="http://schemas.microsoft.com/office/powerpoint/2010/main" val="3138834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0E1882-FEEC-4C20-B395-10180749EADC}" type="datetimeFigureOut">
              <a:rPr lang="ko-KR" altLang="en-US" smtClean="0"/>
              <a:t>2017-11-30</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D4F4E-6968-45BF-87AD-7D77DBD62C91}" type="slidenum">
              <a:rPr lang="ko-KR" altLang="en-US" smtClean="0"/>
              <a:t>‹#›</a:t>
            </a:fld>
            <a:endParaRPr lang="ko-KR" altLang="en-US"/>
          </a:p>
        </p:txBody>
      </p:sp>
    </p:spTree>
    <p:extLst>
      <p:ext uri="{BB962C8B-B14F-4D97-AF65-F5344CB8AC3E}">
        <p14:creationId xmlns:p14="http://schemas.microsoft.com/office/powerpoint/2010/main" val="880218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Fragment Techniques</a:t>
            </a:r>
            <a:endParaRPr lang="ko-KR" altLang="en-US" dirty="0"/>
          </a:p>
        </p:txBody>
      </p:sp>
      <p:sp>
        <p:nvSpPr>
          <p:cNvPr id="3" name="부제목 2"/>
          <p:cNvSpPr>
            <a:spLocks noGrp="1"/>
          </p:cNvSpPr>
          <p:nvPr>
            <p:ph type="subTitle" idx="1"/>
          </p:nvPr>
        </p:nvSpPr>
        <p:spPr/>
        <p:txBody>
          <a:bodyPr/>
          <a:lstStyle/>
          <a:p>
            <a:r>
              <a:rPr lang="ko-KR" altLang="en-US" dirty="0" smtClean="0"/>
              <a:t>강영민</a:t>
            </a:r>
            <a:endParaRPr lang="en-US" altLang="ko-KR" dirty="0" smtClean="0"/>
          </a:p>
          <a:p>
            <a:r>
              <a:rPr lang="ko-KR" altLang="en-US" dirty="0" smtClean="0"/>
              <a:t>동명대학교 게임공학과</a:t>
            </a:r>
            <a:endParaRPr lang="ko-KR" altLang="en-US" dirty="0"/>
          </a:p>
        </p:txBody>
      </p:sp>
    </p:spTree>
    <p:extLst>
      <p:ext uri="{BB962C8B-B14F-4D97-AF65-F5344CB8AC3E}">
        <p14:creationId xmlns:p14="http://schemas.microsoft.com/office/powerpoint/2010/main" val="608728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294640"/>
            <a:ext cx="10515600" cy="5882323"/>
          </a:xfrm>
        </p:spPr>
        <p:txBody>
          <a:bodyPr>
            <a:normAutofit fontScale="55000" lnSpcReduction="20000"/>
          </a:bodyPr>
          <a:lstStyle/>
          <a:p>
            <a:endParaRPr lang="en-US" altLang="ko-KR" dirty="0" smtClean="0"/>
          </a:p>
          <a:p>
            <a:pPr marL="0" indent="0">
              <a:buNone/>
            </a:pPr>
            <a:r>
              <a:rPr lang="en-US" altLang="ko-KR" dirty="0" err="1" smtClean="0"/>
              <a:t>glClear</a:t>
            </a:r>
            <a:r>
              <a:rPr lang="en-US" altLang="ko-KR" dirty="0" smtClean="0"/>
              <a:t>(GL_STENCIL_BUFFER_BIT)</a:t>
            </a:r>
          </a:p>
          <a:p>
            <a:pPr marL="0" indent="0">
              <a:buNone/>
            </a:pPr>
            <a:r>
              <a:rPr lang="en-US" altLang="ko-KR" dirty="0" smtClean="0"/>
              <a:t># </a:t>
            </a:r>
            <a:r>
              <a:rPr lang="ko-KR" altLang="en-US" dirty="0" smtClean="0"/>
              <a:t>주전자  그리기</a:t>
            </a:r>
          </a:p>
          <a:p>
            <a:pPr marL="0" indent="0">
              <a:buNone/>
            </a:pPr>
            <a:r>
              <a:rPr lang="en-US" altLang="ko-KR" dirty="0" err="1" smtClean="0"/>
              <a:t>glStencilFunc</a:t>
            </a:r>
            <a:r>
              <a:rPr lang="en-US" altLang="ko-KR" dirty="0" smtClean="0"/>
              <a:t>(GL_ALWAYS, 0x1, 0x1)</a:t>
            </a:r>
          </a:p>
          <a:p>
            <a:pPr marL="0" indent="0">
              <a:buNone/>
            </a:pPr>
            <a:r>
              <a:rPr lang="en-US" altLang="ko-KR" dirty="0" err="1" smtClean="0"/>
              <a:t>glStencilOp</a:t>
            </a:r>
            <a:r>
              <a:rPr lang="en-US" altLang="ko-KR" dirty="0" smtClean="0"/>
              <a:t>(GL_KEEP, GL_KEEP, GL_KEEP)</a:t>
            </a:r>
          </a:p>
          <a:p>
            <a:pPr marL="0" indent="0">
              <a:buNone/>
            </a:pPr>
            <a:r>
              <a:rPr lang="ko-KR" altLang="en-US" dirty="0" smtClean="0"/>
              <a:t>주전자 그리기</a:t>
            </a:r>
          </a:p>
          <a:p>
            <a:pPr marL="0" indent="0">
              <a:buNone/>
            </a:pPr>
            <a:r>
              <a:rPr lang="en-US" altLang="ko-KR" dirty="0" smtClean="0"/>
              <a:t># </a:t>
            </a:r>
            <a:r>
              <a:rPr lang="ko-KR" altLang="en-US" dirty="0" smtClean="0"/>
              <a:t>거울을 위한 스텐실 영역 설정</a:t>
            </a:r>
          </a:p>
          <a:p>
            <a:pPr marL="0" indent="0">
              <a:buNone/>
            </a:pPr>
            <a:r>
              <a:rPr lang="en-US" altLang="ko-KR" dirty="0" err="1" smtClean="0"/>
              <a:t>glColorMask</a:t>
            </a:r>
            <a:r>
              <a:rPr lang="en-US" altLang="ko-KR" dirty="0" smtClean="0"/>
              <a:t>(0, 0, 0, 0)</a:t>
            </a:r>
          </a:p>
          <a:p>
            <a:pPr marL="0" indent="0">
              <a:buNone/>
            </a:pPr>
            <a:r>
              <a:rPr lang="en-US" altLang="ko-KR" dirty="0" err="1" smtClean="0"/>
              <a:t>glDepthMask</a:t>
            </a:r>
            <a:r>
              <a:rPr lang="en-US" altLang="ko-KR" dirty="0" smtClean="0"/>
              <a:t>(0)</a:t>
            </a:r>
          </a:p>
          <a:p>
            <a:pPr marL="0" indent="0">
              <a:buNone/>
            </a:pPr>
            <a:r>
              <a:rPr lang="en-US" altLang="ko-KR" dirty="0" err="1" smtClean="0"/>
              <a:t>glStencilFunc</a:t>
            </a:r>
            <a:r>
              <a:rPr lang="en-US" altLang="ko-KR" dirty="0" smtClean="0"/>
              <a:t>(GL_ALWAYS, 0x1, 0x1)</a:t>
            </a:r>
          </a:p>
          <a:p>
            <a:pPr marL="0" indent="0">
              <a:buNone/>
            </a:pPr>
            <a:r>
              <a:rPr lang="en-US" altLang="ko-KR" dirty="0" err="1" smtClean="0"/>
              <a:t>glStencilOp</a:t>
            </a:r>
            <a:r>
              <a:rPr lang="en-US" altLang="ko-KR" dirty="0" smtClean="0"/>
              <a:t>(GL_KEEP, GL_KEEP, GL_REPLACE)</a:t>
            </a:r>
          </a:p>
          <a:p>
            <a:pPr marL="0" indent="0">
              <a:buNone/>
            </a:pPr>
            <a:r>
              <a:rPr lang="ko-KR" altLang="en-US" dirty="0" smtClean="0"/>
              <a:t>거울 그리기 </a:t>
            </a:r>
            <a:r>
              <a:rPr lang="en-US" altLang="ko-KR" dirty="0" smtClean="0"/>
              <a:t>(</a:t>
            </a:r>
            <a:r>
              <a:rPr lang="ko-KR" altLang="en-US" dirty="0" smtClean="0"/>
              <a:t>컬러</a:t>
            </a:r>
            <a:r>
              <a:rPr lang="en-US" altLang="ko-KR" dirty="0" smtClean="0"/>
              <a:t>/</a:t>
            </a:r>
            <a:r>
              <a:rPr lang="ko-KR" altLang="en-US" dirty="0" smtClean="0"/>
              <a:t>깊이 마스크 </a:t>
            </a:r>
            <a:r>
              <a:rPr lang="en-US" altLang="ko-KR" dirty="0" smtClean="0"/>
              <a:t>0</a:t>
            </a:r>
            <a:r>
              <a:rPr lang="ko-KR" altLang="en-US" dirty="0" smtClean="0"/>
              <a:t>로 보이지 않음 </a:t>
            </a:r>
            <a:r>
              <a:rPr lang="en-US" altLang="ko-KR" dirty="0" smtClean="0"/>
              <a:t>- </a:t>
            </a:r>
            <a:r>
              <a:rPr lang="ko-KR" altLang="en-US" dirty="0" smtClean="0"/>
              <a:t>스텐실만 만들기</a:t>
            </a:r>
            <a:r>
              <a:rPr lang="en-US" altLang="ko-KR" dirty="0" smtClean="0"/>
              <a:t>)</a:t>
            </a:r>
          </a:p>
          <a:p>
            <a:pPr marL="0" indent="0">
              <a:buNone/>
            </a:pPr>
            <a:r>
              <a:rPr lang="en-US" altLang="ko-KR" dirty="0" err="1" smtClean="0"/>
              <a:t>glColorMask</a:t>
            </a:r>
            <a:r>
              <a:rPr lang="en-US" altLang="ko-KR" dirty="0" smtClean="0"/>
              <a:t>(1, 1, 1, 1)</a:t>
            </a:r>
          </a:p>
          <a:p>
            <a:pPr marL="0" indent="0">
              <a:buNone/>
            </a:pPr>
            <a:r>
              <a:rPr lang="en-US" altLang="ko-KR" dirty="0" err="1" smtClean="0"/>
              <a:t>glDepthMask</a:t>
            </a:r>
            <a:r>
              <a:rPr lang="en-US" altLang="ko-KR" dirty="0" smtClean="0"/>
              <a:t>(1)</a:t>
            </a:r>
          </a:p>
          <a:p>
            <a:pPr marL="0" indent="0">
              <a:buNone/>
            </a:pPr>
            <a:r>
              <a:rPr lang="en-US" altLang="ko-KR" dirty="0" err="1" smtClean="0"/>
              <a:t>glStencilFunc</a:t>
            </a:r>
            <a:r>
              <a:rPr lang="en-US" altLang="ko-KR" dirty="0" smtClean="0"/>
              <a:t>(GL_EQUAL, 0x1, 0x1)</a:t>
            </a:r>
          </a:p>
          <a:p>
            <a:pPr marL="0" indent="0">
              <a:buNone/>
            </a:pPr>
            <a:r>
              <a:rPr lang="en-US" altLang="ko-KR" dirty="0" smtClean="0"/>
              <a:t># </a:t>
            </a:r>
            <a:r>
              <a:rPr lang="ko-KR" altLang="en-US" dirty="0" smtClean="0"/>
              <a:t>주전자의 거울상 그리기</a:t>
            </a:r>
          </a:p>
          <a:p>
            <a:pPr marL="0" indent="0">
              <a:buNone/>
            </a:pPr>
            <a:r>
              <a:rPr lang="ko-KR" altLang="en-US" dirty="0" smtClean="0"/>
              <a:t>거울에 비친 주전자 그리기 </a:t>
            </a:r>
            <a:r>
              <a:rPr lang="en-US" altLang="ko-KR" dirty="0" smtClean="0"/>
              <a:t>(</a:t>
            </a:r>
            <a:r>
              <a:rPr lang="ko-KR" altLang="en-US" dirty="0" smtClean="0"/>
              <a:t>스텐실 영역만 그려짐</a:t>
            </a:r>
            <a:r>
              <a:rPr lang="en-US" altLang="ko-KR" dirty="0" smtClean="0"/>
              <a:t>)</a:t>
            </a:r>
          </a:p>
          <a:p>
            <a:pPr marL="0" indent="0">
              <a:buNone/>
            </a:pPr>
            <a:r>
              <a:rPr lang="en-US" altLang="ko-KR" dirty="0" smtClean="0"/>
              <a:t># </a:t>
            </a:r>
            <a:r>
              <a:rPr lang="ko-KR" altLang="en-US" dirty="0" smtClean="0"/>
              <a:t>거울 그리기</a:t>
            </a:r>
          </a:p>
          <a:p>
            <a:pPr marL="0" indent="0">
              <a:buNone/>
            </a:pPr>
            <a:r>
              <a:rPr lang="en-US" altLang="ko-KR" dirty="0" smtClean="0"/>
              <a:t>glColor4f(1.0, 1.0, 1.0, 0.5);</a:t>
            </a:r>
          </a:p>
          <a:p>
            <a:pPr marL="0" indent="0">
              <a:buNone/>
            </a:pPr>
            <a:r>
              <a:rPr lang="ko-KR" altLang="en-US" dirty="0" smtClean="0"/>
              <a:t>거울의 모양 그리기 </a:t>
            </a:r>
            <a:r>
              <a:rPr lang="en-US" altLang="ko-KR" dirty="0" smtClean="0"/>
              <a:t>(</a:t>
            </a:r>
            <a:r>
              <a:rPr lang="ko-KR" altLang="en-US" dirty="0" err="1" smtClean="0"/>
              <a:t>블렌딩을</a:t>
            </a:r>
            <a:r>
              <a:rPr lang="ko-KR" altLang="en-US" dirty="0" smtClean="0"/>
              <a:t> 이용하여 주전자가 보이게 함</a:t>
            </a:r>
            <a:r>
              <a:rPr lang="en-US" altLang="ko-KR" dirty="0" smtClean="0"/>
              <a:t>)</a:t>
            </a:r>
            <a:endParaRPr lang="ko-KR" altLang="en-US" dirty="0"/>
          </a:p>
        </p:txBody>
      </p:sp>
      <p:pic>
        <p:nvPicPr>
          <p:cNvPr id="5" name="내용 개체 틀 3"/>
          <p:cNvPicPr>
            <a:picLocks noChangeAspect="1"/>
          </p:cNvPicPr>
          <p:nvPr/>
        </p:nvPicPr>
        <p:blipFill>
          <a:blip r:embed="rId2"/>
          <a:stretch>
            <a:fillRect/>
          </a:stretch>
        </p:blipFill>
        <p:spPr>
          <a:xfrm>
            <a:off x="7078942" y="1066800"/>
            <a:ext cx="4396778" cy="4659444"/>
          </a:xfrm>
          <a:prstGeom prst="rect">
            <a:avLst/>
          </a:prstGeom>
        </p:spPr>
      </p:pic>
    </p:spTree>
    <p:extLst>
      <p:ext uri="{BB962C8B-B14F-4D97-AF65-F5344CB8AC3E}">
        <p14:creationId xmlns:p14="http://schemas.microsoft.com/office/powerpoint/2010/main" val="2640508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All in one</a:t>
            </a:r>
            <a:endParaRPr lang="ko-KR" altLang="en-US" dirty="0"/>
          </a:p>
        </p:txBody>
      </p:sp>
      <p:pic>
        <p:nvPicPr>
          <p:cNvPr id="4" name="그림 3"/>
          <p:cNvPicPr>
            <a:picLocks noChangeAspect="1"/>
          </p:cNvPicPr>
          <p:nvPr/>
        </p:nvPicPr>
        <p:blipFill>
          <a:blip r:embed="rId2"/>
          <a:stretch>
            <a:fillRect/>
          </a:stretch>
        </p:blipFill>
        <p:spPr>
          <a:xfrm>
            <a:off x="4318317" y="528002"/>
            <a:ext cx="6257925" cy="6086475"/>
          </a:xfrm>
          <a:prstGeom prst="rect">
            <a:avLst/>
          </a:prstGeom>
        </p:spPr>
      </p:pic>
    </p:spTree>
    <p:extLst>
      <p:ext uri="{BB962C8B-B14F-4D97-AF65-F5344CB8AC3E}">
        <p14:creationId xmlns:p14="http://schemas.microsoft.com/office/powerpoint/2010/main" val="2812267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Blending</a:t>
            </a:r>
            <a:endParaRPr lang="ko-KR" altLang="en-US" dirty="0"/>
          </a:p>
        </p:txBody>
      </p:sp>
      <p:sp>
        <p:nvSpPr>
          <p:cNvPr id="3" name="내용 개체 틀 2"/>
          <p:cNvSpPr>
            <a:spLocks noGrp="1"/>
          </p:cNvSpPr>
          <p:nvPr>
            <p:ph idx="1"/>
          </p:nvPr>
        </p:nvSpPr>
        <p:spPr/>
        <p:txBody>
          <a:bodyPr>
            <a:normAutofit lnSpcReduction="10000"/>
          </a:bodyPr>
          <a:lstStyle/>
          <a:p>
            <a:r>
              <a:rPr lang="en-US" altLang="ko-KR" dirty="0" err="1" smtClean="0"/>
              <a:t>glutInitDisplayMode</a:t>
            </a:r>
            <a:endParaRPr lang="en-US" altLang="ko-KR" dirty="0" smtClean="0"/>
          </a:p>
          <a:p>
            <a:pPr lvl="1"/>
            <a:r>
              <a:rPr lang="en-US" altLang="ko-KR" dirty="0" smtClean="0"/>
              <a:t>GLUT_RGBA</a:t>
            </a:r>
          </a:p>
          <a:p>
            <a:pPr lvl="1"/>
            <a:endParaRPr lang="en-US" altLang="ko-KR" dirty="0" smtClean="0"/>
          </a:p>
          <a:p>
            <a:pPr lvl="1"/>
            <a:endParaRPr lang="en-US" altLang="ko-KR" dirty="0"/>
          </a:p>
          <a:p>
            <a:pPr lvl="1"/>
            <a:endParaRPr lang="en-US" altLang="ko-KR" dirty="0" smtClean="0"/>
          </a:p>
          <a:p>
            <a:pPr lvl="1"/>
            <a:endParaRPr lang="en-US" altLang="ko-KR" dirty="0"/>
          </a:p>
          <a:p>
            <a:r>
              <a:rPr lang="en-US" altLang="ko-KR" dirty="0" smtClean="0"/>
              <a:t>Blending </a:t>
            </a:r>
            <a:r>
              <a:rPr lang="ko-KR" altLang="en-US" dirty="0" smtClean="0"/>
              <a:t>활성화</a:t>
            </a:r>
            <a:endParaRPr lang="en-US" altLang="ko-KR" dirty="0" smtClean="0"/>
          </a:p>
          <a:p>
            <a:pPr lvl="1"/>
            <a:r>
              <a:rPr lang="en-US" altLang="ko-KR" dirty="0" err="1" smtClean="0"/>
              <a:t>glEnable</a:t>
            </a:r>
            <a:r>
              <a:rPr lang="en-US" altLang="ko-KR" dirty="0" smtClean="0"/>
              <a:t>(GL_BLEND);</a:t>
            </a:r>
          </a:p>
          <a:p>
            <a:pPr lvl="1"/>
            <a:r>
              <a:rPr lang="en-US" altLang="ko-KR" dirty="0" err="1" smtClean="0"/>
              <a:t>glBlendFunc</a:t>
            </a:r>
            <a:r>
              <a:rPr lang="en-US" altLang="ko-KR" dirty="0" smtClean="0"/>
              <a:t>(GL_SRC_ALPHA, GL_ONE_MINUS_SRC_ALPHA);</a:t>
            </a:r>
          </a:p>
          <a:p>
            <a:r>
              <a:rPr lang="en-US" altLang="ko-KR" dirty="0" smtClean="0"/>
              <a:t>glColor3f </a:t>
            </a:r>
            <a:r>
              <a:rPr lang="en-US" altLang="ko-KR" dirty="0" smtClean="0">
                <a:sym typeface="Wingdings" panose="05000000000000000000" pitchFamily="2" charset="2"/>
              </a:rPr>
              <a:t> glColor4f</a:t>
            </a:r>
          </a:p>
          <a:p>
            <a:pPr lvl="1"/>
            <a:r>
              <a:rPr lang="en-US" altLang="ko-KR" dirty="0" smtClean="0">
                <a:sym typeface="Wingdings" panose="05000000000000000000" pitchFamily="2" charset="2"/>
              </a:rPr>
              <a:t>R, G, B + A (alpha = opacity)</a:t>
            </a:r>
            <a:endParaRPr lang="ko-KR" altLang="en-US" dirty="0"/>
          </a:p>
        </p:txBody>
      </p:sp>
      <p:pic>
        <p:nvPicPr>
          <p:cNvPr id="4" name="그림 3"/>
          <p:cNvPicPr>
            <a:picLocks noChangeAspect="1"/>
          </p:cNvPicPr>
          <p:nvPr/>
        </p:nvPicPr>
        <p:blipFill>
          <a:blip r:embed="rId2"/>
          <a:stretch>
            <a:fillRect/>
          </a:stretch>
        </p:blipFill>
        <p:spPr>
          <a:xfrm>
            <a:off x="5459677" y="1118434"/>
            <a:ext cx="3270072" cy="3458647"/>
          </a:xfrm>
          <a:prstGeom prst="rect">
            <a:avLst/>
          </a:prstGeom>
          <a:ln>
            <a:solidFill>
              <a:schemeClr val="tx1"/>
            </a:solidFill>
          </a:ln>
        </p:spPr>
      </p:pic>
    </p:spTree>
    <p:extLst>
      <p:ext uri="{BB962C8B-B14F-4D97-AF65-F5344CB8AC3E}">
        <p14:creationId xmlns:p14="http://schemas.microsoft.com/office/powerpoint/2010/main" val="737466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glBlendFunc</a:t>
            </a:r>
            <a:endParaRPr lang="ko-KR" altLang="en-US" dirty="0"/>
          </a:p>
        </p:txBody>
      </p:sp>
      <p:sp>
        <p:nvSpPr>
          <p:cNvPr id="3" name="내용 개체 틀 2"/>
          <p:cNvSpPr>
            <a:spLocks noGrp="1"/>
          </p:cNvSpPr>
          <p:nvPr>
            <p:ph idx="1"/>
          </p:nvPr>
        </p:nvSpPr>
        <p:spPr/>
        <p:txBody>
          <a:bodyPr/>
          <a:lstStyle/>
          <a:p>
            <a:r>
              <a:rPr lang="en-US" altLang="ko-KR" dirty="0" err="1" smtClean="0"/>
              <a:t>glBlendFunc</a:t>
            </a:r>
            <a:r>
              <a:rPr lang="en-US" altLang="ko-KR" dirty="0" smtClean="0"/>
              <a:t>(</a:t>
            </a:r>
            <a:r>
              <a:rPr lang="en-US" altLang="ko-KR" dirty="0" err="1" smtClean="0"/>
              <a:t>sourceFactor</a:t>
            </a:r>
            <a:r>
              <a:rPr lang="en-US" altLang="ko-KR" dirty="0" smtClean="0"/>
              <a:t>, </a:t>
            </a:r>
            <a:r>
              <a:rPr lang="en-US" altLang="ko-KR" dirty="0" err="1" smtClean="0"/>
              <a:t>destinationFactor</a:t>
            </a:r>
            <a:r>
              <a:rPr lang="en-US" altLang="ko-KR" dirty="0" smtClean="0"/>
              <a:t>)</a:t>
            </a:r>
          </a:p>
          <a:p>
            <a:pPr lvl="1"/>
            <a:r>
              <a:rPr lang="en-US" altLang="ko-KR" dirty="0" smtClean="0"/>
              <a:t>Possible values</a:t>
            </a:r>
            <a:endParaRPr lang="ko-KR" altLang="en-US" dirty="0"/>
          </a:p>
        </p:txBody>
      </p:sp>
      <p:pic>
        <p:nvPicPr>
          <p:cNvPr id="4" name="그림 3"/>
          <p:cNvPicPr>
            <a:picLocks noChangeAspect="1"/>
          </p:cNvPicPr>
          <p:nvPr/>
        </p:nvPicPr>
        <p:blipFill>
          <a:blip r:embed="rId2"/>
          <a:stretch>
            <a:fillRect/>
          </a:stretch>
        </p:blipFill>
        <p:spPr>
          <a:xfrm>
            <a:off x="4038600" y="2402387"/>
            <a:ext cx="5306377" cy="4168751"/>
          </a:xfrm>
          <a:prstGeom prst="rect">
            <a:avLst/>
          </a:prstGeom>
        </p:spPr>
      </p:pic>
    </p:spTree>
    <p:extLst>
      <p:ext uri="{BB962C8B-B14F-4D97-AF65-F5344CB8AC3E}">
        <p14:creationId xmlns:p14="http://schemas.microsoft.com/office/powerpoint/2010/main" val="2574185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Transparent Volume</a:t>
            </a:r>
            <a:endParaRPr lang="ko-KR" altLang="en-US" dirty="0"/>
          </a:p>
        </p:txBody>
      </p:sp>
      <p:sp>
        <p:nvSpPr>
          <p:cNvPr id="3" name="내용 개체 틀 2"/>
          <p:cNvSpPr>
            <a:spLocks noGrp="1"/>
          </p:cNvSpPr>
          <p:nvPr>
            <p:ph idx="1"/>
          </p:nvPr>
        </p:nvSpPr>
        <p:spPr/>
        <p:txBody>
          <a:bodyPr>
            <a:normAutofit fontScale="55000" lnSpcReduction="20000"/>
          </a:bodyPr>
          <a:lstStyle/>
          <a:p>
            <a:r>
              <a:rPr lang="en-US" altLang="ko-KR" dirty="0" err="1" smtClean="0"/>
              <a:t>glEnable</a:t>
            </a:r>
            <a:r>
              <a:rPr lang="en-US" altLang="ko-KR" dirty="0" smtClean="0"/>
              <a:t>(GL_LIGHTING)</a:t>
            </a:r>
          </a:p>
          <a:p>
            <a:r>
              <a:rPr lang="en-US" altLang="ko-KR" dirty="0" err="1" smtClean="0"/>
              <a:t>glEnable</a:t>
            </a:r>
            <a:r>
              <a:rPr lang="en-US" altLang="ko-KR" dirty="0" smtClean="0"/>
              <a:t>(GL_LIGHT0)</a:t>
            </a:r>
          </a:p>
          <a:p>
            <a:r>
              <a:rPr lang="en-US" altLang="ko-KR" dirty="0" err="1" smtClean="0"/>
              <a:t>glEnable</a:t>
            </a:r>
            <a:r>
              <a:rPr lang="en-US" altLang="ko-KR" dirty="0" smtClean="0"/>
              <a:t>(GL_COLOR_MATERIAL)</a:t>
            </a:r>
          </a:p>
          <a:p>
            <a:endParaRPr lang="en-US" altLang="ko-KR" dirty="0" smtClean="0"/>
          </a:p>
          <a:p>
            <a:r>
              <a:rPr lang="en-US" altLang="ko-KR" dirty="0" err="1" smtClean="0"/>
              <a:t>gluLookAt</a:t>
            </a:r>
            <a:r>
              <a:rPr lang="en-US" altLang="ko-KR" dirty="0" smtClean="0"/>
              <a:t>(0,1.5,5, 0,0,0, 0,1,0)</a:t>
            </a:r>
          </a:p>
          <a:p>
            <a:r>
              <a:rPr lang="en-US" altLang="ko-KR" dirty="0" err="1" smtClean="0"/>
              <a:t>glLightfv</a:t>
            </a:r>
            <a:r>
              <a:rPr lang="en-US" altLang="ko-KR" dirty="0" smtClean="0"/>
              <a:t>(GL_LIGHT0, GL_POSITION, [0,0,1,0])</a:t>
            </a:r>
          </a:p>
          <a:p>
            <a:r>
              <a:rPr lang="en-US" altLang="ko-KR" dirty="0" smtClean="0"/>
              <a:t>glColor4f(1,1,0,1.0)</a:t>
            </a:r>
          </a:p>
          <a:p>
            <a:r>
              <a:rPr lang="en-US" altLang="ko-KR" dirty="0" err="1" smtClean="0"/>
              <a:t>glutSolidTeapot</a:t>
            </a:r>
            <a:r>
              <a:rPr lang="en-US" altLang="ko-KR" dirty="0" smtClean="0"/>
              <a:t>(0.5)</a:t>
            </a:r>
          </a:p>
          <a:p>
            <a:r>
              <a:rPr lang="en-US" altLang="ko-KR" dirty="0" err="1" smtClean="0"/>
              <a:t>glTranslatef</a:t>
            </a:r>
            <a:r>
              <a:rPr lang="en-US" altLang="ko-KR" dirty="0" smtClean="0"/>
              <a:t>(0,0,1)</a:t>
            </a:r>
          </a:p>
          <a:p>
            <a:r>
              <a:rPr lang="en-US" altLang="ko-KR" dirty="0" smtClean="0"/>
              <a:t>glColor4f(0,0,1,0.5)</a:t>
            </a:r>
          </a:p>
          <a:p>
            <a:r>
              <a:rPr lang="en-US" altLang="ko-KR" dirty="0" err="1" smtClean="0"/>
              <a:t>glutSolidTeapot</a:t>
            </a:r>
            <a:r>
              <a:rPr lang="en-US" altLang="ko-KR" dirty="0" smtClean="0"/>
              <a:t>(0.5)</a:t>
            </a:r>
          </a:p>
          <a:p>
            <a:r>
              <a:rPr lang="en-US" altLang="ko-KR" dirty="0" err="1" smtClean="0"/>
              <a:t>glTranslatef</a:t>
            </a:r>
            <a:r>
              <a:rPr lang="en-US" altLang="ko-KR" dirty="0" smtClean="0"/>
              <a:t>(0, 0, 1)</a:t>
            </a:r>
          </a:p>
          <a:p>
            <a:r>
              <a:rPr lang="en-US" altLang="ko-KR" dirty="0" smtClean="0"/>
              <a:t>glColor4f(1, 0, 1, 0.5)</a:t>
            </a:r>
          </a:p>
          <a:p>
            <a:r>
              <a:rPr lang="en-US" altLang="ko-KR" dirty="0" err="1" smtClean="0"/>
              <a:t>glutSolidTeapot</a:t>
            </a:r>
            <a:r>
              <a:rPr lang="en-US" altLang="ko-KR" dirty="0" smtClean="0"/>
              <a:t>(0.5)</a:t>
            </a:r>
          </a:p>
          <a:p>
            <a:r>
              <a:rPr lang="en-US" altLang="ko-KR" dirty="0" err="1" smtClean="0"/>
              <a:t>glFlush</a:t>
            </a:r>
            <a:r>
              <a:rPr lang="en-US" altLang="ko-KR" dirty="0" smtClean="0"/>
              <a:t>()</a:t>
            </a:r>
            <a:endParaRPr lang="ko-KR" altLang="en-US" dirty="0"/>
          </a:p>
        </p:txBody>
      </p:sp>
      <p:pic>
        <p:nvPicPr>
          <p:cNvPr id="5" name="그림 4"/>
          <p:cNvPicPr>
            <a:picLocks noChangeAspect="1"/>
          </p:cNvPicPr>
          <p:nvPr/>
        </p:nvPicPr>
        <p:blipFill>
          <a:blip r:embed="rId2"/>
          <a:stretch>
            <a:fillRect/>
          </a:stretch>
        </p:blipFill>
        <p:spPr>
          <a:xfrm>
            <a:off x="6843761" y="1690688"/>
            <a:ext cx="4725621" cy="4151312"/>
          </a:xfrm>
          <a:prstGeom prst="rect">
            <a:avLst/>
          </a:prstGeom>
        </p:spPr>
      </p:pic>
    </p:spTree>
    <p:extLst>
      <p:ext uri="{BB962C8B-B14F-4D97-AF65-F5344CB8AC3E}">
        <p14:creationId xmlns:p14="http://schemas.microsoft.com/office/powerpoint/2010/main" val="3080446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Color Mask</a:t>
            </a:r>
            <a:endParaRPr lang="ko-KR" altLang="en-US" dirty="0"/>
          </a:p>
        </p:txBody>
      </p:sp>
      <p:sp>
        <p:nvSpPr>
          <p:cNvPr id="3" name="내용 개체 틀 2"/>
          <p:cNvSpPr>
            <a:spLocks noGrp="1"/>
          </p:cNvSpPr>
          <p:nvPr>
            <p:ph idx="1"/>
          </p:nvPr>
        </p:nvSpPr>
        <p:spPr/>
        <p:txBody>
          <a:bodyPr>
            <a:normAutofit/>
          </a:bodyPr>
          <a:lstStyle/>
          <a:p>
            <a:r>
              <a:rPr lang="en-US" altLang="ko-KR" sz="2000" dirty="0" smtClean="0"/>
              <a:t>glColor4f(0,0,1,0.5)</a:t>
            </a:r>
          </a:p>
          <a:p>
            <a:r>
              <a:rPr lang="en-US" altLang="ko-KR" sz="2000" dirty="0" err="1" smtClean="0"/>
              <a:t>glColorMask</a:t>
            </a:r>
            <a:r>
              <a:rPr lang="en-US" altLang="ko-KR" sz="2000" dirty="0" smtClean="0"/>
              <a:t>(GL_FALSE, GL_FALSE, GL_FALSE, GL_FALSE)</a:t>
            </a:r>
          </a:p>
          <a:p>
            <a:r>
              <a:rPr lang="en-US" altLang="ko-KR" sz="2000" dirty="0" err="1" smtClean="0"/>
              <a:t>glutSolidTeapot</a:t>
            </a:r>
            <a:r>
              <a:rPr lang="en-US" altLang="ko-KR" sz="2000" dirty="0" smtClean="0"/>
              <a:t>(0.5)</a:t>
            </a:r>
          </a:p>
          <a:p>
            <a:r>
              <a:rPr lang="en-US" altLang="ko-KR" sz="2000" dirty="0" err="1" smtClean="0"/>
              <a:t>glColorMask</a:t>
            </a:r>
            <a:r>
              <a:rPr lang="en-US" altLang="ko-KR" sz="2000" dirty="0" smtClean="0"/>
              <a:t>(GL_TRUE, GL_TRUE, GL_TRUE, GL_TRUE)</a:t>
            </a:r>
          </a:p>
          <a:p>
            <a:r>
              <a:rPr lang="en-US" altLang="ko-KR" sz="2000" dirty="0" err="1" smtClean="0"/>
              <a:t>glDepthFunc</a:t>
            </a:r>
            <a:r>
              <a:rPr lang="en-US" altLang="ko-KR" sz="2000" dirty="0" smtClean="0"/>
              <a:t>(GL_EQUAL)</a:t>
            </a:r>
          </a:p>
          <a:p>
            <a:r>
              <a:rPr lang="en-US" altLang="ko-KR" sz="2000" dirty="0" err="1" smtClean="0"/>
              <a:t>glutSolidTeapot</a:t>
            </a:r>
            <a:r>
              <a:rPr lang="en-US" altLang="ko-KR" sz="2000" dirty="0" smtClean="0"/>
              <a:t>(0.5)</a:t>
            </a:r>
          </a:p>
          <a:p>
            <a:r>
              <a:rPr lang="en-US" altLang="ko-KR" sz="2000" dirty="0" err="1" smtClean="0"/>
              <a:t>glDepthFunc</a:t>
            </a:r>
            <a:r>
              <a:rPr lang="en-US" altLang="ko-KR" sz="2000" dirty="0" smtClean="0"/>
              <a:t>(GL_LESS)</a:t>
            </a:r>
            <a:endParaRPr lang="ko-KR" altLang="en-US" sz="2000" dirty="0"/>
          </a:p>
        </p:txBody>
      </p:sp>
      <p:pic>
        <p:nvPicPr>
          <p:cNvPr id="4" name="그림 3"/>
          <p:cNvPicPr>
            <a:picLocks noChangeAspect="1"/>
          </p:cNvPicPr>
          <p:nvPr/>
        </p:nvPicPr>
        <p:blipFill>
          <a:blip r:embed="rId2"/>
          <a:stretch>
            <a:fillRect/>
          </a:stretch>
        </p:blipFill>
        <p:spPr>
          <a:xfrm>
            <a:off x="7600124" y="1690688"/>
            <a:ext cx="4429951" cy="4013993"/>
          </a:xfrm>
          <a:prstGeom prst="rect">
            <a:avLst/>
          </a:prstGeom>
        </p:spPr>
      </p:pic>
      <p:pic>
        <p:nvPicPr>
          <p:cNvPr id="5" name="그림 4"/>
          <p:cNvPicPr>
            <a:picLocks noChangeAspect="1"/>
          </p:cNvPicPr>
          <p:nvPr/>
        </p:nvPicPr>
        <p:blipFill>
          <a:blip r:embed="rId3"/>
          <a:stretch>
            <a:fillRect/>
          </a:stretch>
        </p:blipFill>
        <p:spPr>
          <a:xfrm>
            <a:off x="3554582" y="4867707"/>
            <a:ext cx="1919605" cy="1377108"/>
          </a:xfrm>
          <a:prstGeom prst="rect">
            <a:avLst/>
          </a:prstGeom>
        </p:spPr>
      </p:pic>
      <p:pic>
        <p:nvPicPr>
          <p:cNvPr id="6" name="그림 5"/>
          <p:cNvPicPr>
            <a:picLocks noChangeAspect="1"/>
          </p:cNvPicPr>
          <p:nvPr/>
        </p:nvPicPr>
        <p:blipFill>
          <a:blip r:embed="rId4"/>
          <a:stretch>
            <a:fillRect/>
          </a:stretch>
        </p:blipFill>
        <p:spPr>
          <a:xfrm>
            <a:off x="838201" y="4934792"/>
            <a:ext cx="1884680" cy="1377875"/>
          </a:xfrm>
          <a:prstGeom prst="rect">
            <a:avLst/>
          </a:prstGeom>
        </p:spPr>
      </p:pic>
      <p:sp>
        <p:nvSpPr>
          <p:cNvPr id="7" name="TextBox 6"/>
          <p:cNvSpPr txBox="1"/>
          <p:nvPr/>
        </p:nvSpPr>
        <p:spPr>
          <a:xfrm>
            <a:off x="2932753" y="5438680"/>
            <a:ext cx="415498" cy="369332"/>
          </a:xfrm>
          <a:prstGeom prst="rect">
            <a:avLst/>
          </a:prstGeom>
          <a:noFill/>
        </p:spPr>
        <p:txBody>
          <a:bodyPr wrap="none" rtlCol="0">
            <a:spAutoFit/>
          </a:bodyPr>
          <a:lstStyle/>
          <a:p>
            <a:r>
              <a:rPr lang="en-US" altLang="ko-KR" dirty="0" smtClean="0">
                <a:sym typeface="Wingdings" panose="05000000000000000000" pitchFamily="2" charset="2"/>
              </a:rPr>
              <a:t></a:t>
            </a:r>
            <a:endParaRPr lang="ko-KR" altLang="en-US" dirty="0"/>
          </a:p>
        </p:txBody>
      </p:sp>
    </p:spTree>
    <p:extLst>
      <p:ext uri="{BB962C8B-B14F-4D97-AF65-F5344CB8AC3E}">
        <p14:creationId xmlns:p14="http://schemas.microsoft.com/office/powerpoint/2010/main" val="1836554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Stencil Test</a:t>
            </a:r>
            <a:endParaRPr lang="ko-KR" altLang="en-US" dirty="0"/>
          </a:p>
        </p:txBody>
      </p:sp>
      <p:sp>
        <p:nvSpPr>
          <p:cNvPr id="3" name="내용 개체 틀 2"/>
          <p:cNvSpPr>
            <a:spLocks noGrp="1"/>
          </p:cNvSpPr>
          <p:nvPr>
            <p:ph idx="1"/>
          </p:nvPr>
        </p:nvSpPr>
        <p:spPr>
          <a:xfrm>
            <a:off x="838200" y="1825625"/>
            <a:ext cx="4424680" cy="4351338"/>
          </a:xfrm>
        </p:spPr>
        <p:txBody>
          <a:bodyPr/>
          <a:lstStyle/>
          <a:p>
            <a:r>
              <a:rPr lang="en-US" altLang="ko-KR" dirty="0" err="1" smtClean="0"/>
              <a:t>glutInitDisplayMode</a:t>
            </a:r>
            <a:endParaRPr lang="en-US" altLang="ko-KR" dirty="0" smtClean="0"/>
          </a:p>
          <a:p>
            <a:pPr lvl="1"/>
            <a:r>
              <a:rPr lang="en-US" altLang="ko-KR" dirty="0" smtClean="0"/>
              <a:t>GLUT_STENCIL</a:t>
            </a:r>
          </a:p>
          <a:p>
            <a:r>
              <a:rPr lang="en-US" altLang="ko-KR" dirty="0" err="1" smtClean="0"/>
              <a:t>glEnable</a:t>
            </a:r>
            <a:endParaRPr lang="en-US" altLang="ko-KR" dirty="0" smtClean="0"/>
          </a:p>
          <a:p>
            <a:pPr lvl="1"/>
            <a:r>
              <a:rPr lang="en-US" altLang="ko-KR" dirty="0" smtClean="0"/>
              <a:t>GL_STENCIL_TEST</a:t>
            </a:r>
          </a:p>
          <a:p>
            <a:endParaRPr lang="ko-KR" altLang="en-US" dirty="0"/>
          </a:p>
        </p:txBody>
      </p:sp>
      <p:sp>
        <p:nvSpPr>
          <p:cNvPr id="4" name="직사각형 3"/>
          <p:cNvSpPr/>
          <p:nvPr/>
        </p:nvSpPr>
        <p:spPr>
          <a:xfrm>
            <a:off x="5730240" y="1390363"/>
            <a:ext cx="6096000" cy="4524315"/>
          </a:xfrm>
          <a:prstGeom prst="rect">
            <a:avLst/>
          </a:prstGeom>
        </p:spPr>
        <p:txBody>
          <a:bodyPr>
            <a:spAutoFit/>
          </a:bodyPr>
          <a:lstStyle/>
          <a:p>
            <a:r>
              <a:rPr lang="ko-KR" altLang="en-US" dirty="0" smtClean="0"/>
              <a:t>glClear(GL_STENCIL_BUFFER_BIT)</a:t>
            </a:r>
          </a:p>
          <a:p>
            <a:r>
              <a:rPr lang="ko-KR" altLang="en-US" dirty="0" smtClean="0"/>
              <a:t>glStencilFunc(GL_ALWAYS, 0x1, 0x1)</a:t>
            </a:r>
          </a:p>
          <a:p>
            <a:r>
              <a:rPr lang="ko-KR" altLang="en-US" dirty="0" smtClean="0"/>
              <a:t>glStencilOp(GL_KEEP, GL_KEEP, GL_REPLACE)</a:t>
            </a:r>
          </a:p>
          <a:p>
            <a:r>
              <a:rPr lang="ko-KR" altLang="en-US" dirty="0" smtClean="0"/>
              <a:t>glDepthMask(GL_FALSE)</a:t>
            </a:r>
          </a:p>
          <a:p>
            <a:r>
              <a:rPr lang="ko-KR" altLang="en-US" dirty="0" smtClean="0"/>
              <a:t>glColor3f(1, 0, 0)</a:t>
            </a:r>
          </a:p>
          <a:p>
            <a:r>
              <a:rPr lang="ko-KR" altLang="en-US" dirty="0" smtClean="0"/>
              <a:t>glBegin(GL_QUADS)</a:t>
            </a:r>
          </a:p>
          <a:p>
            <a:r>
              <a:rPr lang="ko-KR" altLang="en-US" dirty="0" smtClean="0"/>
              <a:t>glVertex3f(0.0, 1.0, 0.0)</a:t>
            </a:r>
          </a:p>
          <a:p>
            <a:r>
              <a:rPr lang="ko-KR" altLang="en-US" dirty="0" smtClean="0"/>
              <a:t>glVertex3f(-1.0, 0.0, 0.0)</a:t>
            </a:r>
          </a:p>
          <a:p>
            <a:r>
              <a:rPr lang="ko-KR" altLang="en-US" dirty="0" smtClean="0"/>
              <a:t>glVertex3f(0.0, -1.0, 0.0)</a:t>
            </a:r>
          </a:p>
          <a:p>
            <a:r>
              <a:rPr lang="ko-KR" altLang="en-US" dirty="0" smtClean="0"/>
              <a:t>glVertex3f(1.0, 0.0, 0.0)</a:t>
            </a:r>
          </a:p>
          <a:p>
            <a:r>
              <a:rPr lang="ko-KR" altLang="en-US" dirty="0" smtClean="0"/>
              <a:t>glEnd()</a:t>
            </a:r>
          </a:p>
          <a:p>
            <a:r>
              <a:rPr lang="ko-KR" altLang="en-US" dirty="0" smtClean="0"/>
              <a:t>glStencilFunc(GL_EQUAL, 0x1, 0x1)</a:t>
            </a:r>
          </a:p>
          <a:p>
            <a:r>
              <a:rPr lang="ko-KR" altLang="en-US" dirty="0" smtClean="0"/>
              <a:t>glStencilOp(GL_KEEP, GL_KEEP, GL_KEEP)</a:t>
            </a:r>
          </a:p>
          <a:p>
            <a:r>
              <a:rPr lang="ko-KR" altLang="en-US" dirty="0" smtClean="0"/>
              <a:t>glDepthMask(GL_TRUE)</a:t>
            </a:r>
          </a:p>
          <a:p>
            <a:r>
              <a:rPr lang="ko-KR" altLang="en-US" dirty="0" smtClean="0"/>
              <a:t>glColor3f(1, 1, 0)</a:t>
            </a:r>
          </a:p>
          <a:p>
            <a:r>
              <a:rPr lang="ko-KR" altLang="en-US" dirty="0" smtClean="0"/>
              <a:t>glutSolidTeapot(0.7)</a:t>
            </a:r>
            <a:endParaRPr lang="ko-KR" altLang="en-US" dirty="0"/>
          </a:p>
        </p:txBody>
      </p:sp>
      <p:pic>
        <p:nvPicPr>
          <p:cNvPr id="5" name="그림 4"/>
          <p:cNvPicPr>
            <a:picLocks noChangeAspect="1"/>
          </p:cNvPicPr>
          <p:nvPr/>
        </p:nvPicPr>
        <p:blipFill rotWithShape="1">
          <a:blip r:embed="rId2"/>
          <a:srcRect b="24718"/>
          <a:stretch/>
        </p:blipFill>
        <p:spPr>
          <a:xfrm>
            <a:off x="1255024" y="3652520"/>
            <a:ext cx="3591032" cy="2875886"/>
          </a:xfrm>
          <a:prstGeom prst="rect">
            <a:avLst/>
          </a:prstGeom>
        </p:spPr>
      </p:pic>
    </p:spTree>
    <p:extLst>
      <p:ext uri="{BB962C8B-B14F-4D97-AF65-F5344CB8AC3E}">
        <p14:creationId xmlns:p14="http://schemas.microsoft.com/office/powerpoint/2010/main" val="514943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436880"/>
            <a:ext cx="10515600" cy="5740083"/>
          </a:xfrm>
        </p:spPr>
        <p:txBody>
          <a:bodyPr>
            <a:normAutofit fontScale="92500"/>
          </a:bodyPr>
          <a:lstStyle/>
          <a:p>
            <a:pPr marL="0" indent="0">
              <a:buNone/>
            </a:pPr>
            <a:r>
              <a:rPr lang="en-US" altLang="ko-KR" dirty="0" smtClean="0"/>
              <a:t>void </a:t>
            </a:r>
            <a:r>
              <a:rPr lang="en-US" altLang="ko-KR" dirty="0" err="1" smtClean="0"/>
              <a:t>glStencilFunc</a:t>
            </a:r>
            <a:r>
              <a:rPr lang="en-US" altLang="ko-KR" dirty="0" smtClean="0"/>
              <a:t>( </a:t>
            </a:r>
            <a:r>
              <a:rPr lang="en-US" altLang="ko-KR" dirty="0" err="1" smtClean="0"/>
              <a:t>GLenum</a:t>
            </a:r>
            <a:r>
              <a:rPr lang="en-US" altLang="ko-KR" dirty="0" smtClean="0"/>
              <a:t> </a:t>
            </a:r>
            <a:r>
              <a:rPr lang="en-US" altLang="ko-KR" dirty="0" err="1" smtClean="0"/>
              <a:t>func</a:t>
            </a:r>
            <a:r>
              <a:rPr lang="en-US" altLang="ko-KR" dirty="0" smtClean="0"/>
              <a:t>, </a:t>
            </a:r>
            <a:r>
              <a:rPr lang="en-US" altLang="ko-KR" dirty="0" err="1" smtClean="0"/>
              <a:t>GLint</a:t>
            </a:r>
            <a:r>
              <a:rPr lang="en-US" altLang="ko-KR" dirty="0" smtClean="0"/>
              <a:t> ref, </a:t>
            </a:r>
            <a:r>
              <a:rPr lang="en-US" altLang="ko-KR" dirty="0" err="1" smtClean="0"/>
              <a:t>GLuint</a:t>
            </a:r>
            <a:r>
              <a:rPr lang="en-US" altLang="ko-KR" dirty="0" smtClean="0"/>
              <a:t> mask);</a:t>
            </a:r>
          </a:p>
          <a:p>
            <a:pPr marL="0" indent="0">
              <a:buNone/>
            </a:pPr>
            <a:endParaRPr lang="en-US" altLang="ko-KR" dirty="0" smtClean="0"/>
          </a:p>
          <a:p>
            <a:pPr marL="0" indent="0">
              <a:buNone/>
            </a:pPr>
            <a:r>
              <a:rPr lang="en-US" altLang="ko-KR" dirty="0" smtClean="0"/>
              <a:t>Parameters</a:t>
            </a:r>
          </a:p>
          <a:p>
            <a:r>
              <a:rPr lang="en-US" altLang="ko-KR" dirty="0" err="1" smtClean="0"/>
              <a:t>func</a:t>
            </a:r>
            <a:r>
              <a:rPr lang="en-US" altLang="ko-KR" dirty="0" smtClean="0"/>
              <a:t> </a:t>
            </a:r>
          </a:p>
          <a:p>
            <a:pPr lvl="1"/>
            <a:r>
              <a:rPr lang="en-US" altLang="ko-KR" dirty="0" smtClean="0"/>
              <a:t>Specifies the test function. Eight symbolic constants are valid: GL_NEVER, GL_LESS, GL_LEQUAL, GL_GREATER, GL_GEQUAL, GL_EQUAL, GL_NOTEQUAL, and GL_ALWAYS. The initial value is GL_ALWAYS. </a:t>
            </a:r>
          </a:p>
          <a:p>
            <a:r>
              <a:rPr lang="en-US" altLang="ko-KR" dirty="0" smtClean="0"/>
              <a:t>ref </a:t>
            </a:r>
          </a:p>
          <a:p>
            <a:pPr lvl="1"/>
            <a:r>
              <a:rPr lang="en-US" altLang="ko-KR" dirty="0" smtClean="0"/>
              <a:t>Specifies the reference value for the stencil test. ref is clamped to the range [0, 2</a:t>
            </a:r>
            <a:r>
              <a:rPr lang="en-US" altLang="ko-KR" baseline="30000" dirty="0" smtClean="0"/>
              <a:t>n</a:t>
            </a:r>
            <a:r>
              <a:rPr lang="en-US" altLang="ko-KR" dirty="0" smtClean="0"/>
              <a:t>−1] where n is the number of </a:t>
            </a:r>
            <a:r>
              <a:rPr lang="en-US" altLang="ko-KR" dirty="0" err="1" smtClean="0"/>
              <a:t>bitplanes</a:t>
            </a:r>
            <a:r>
              <a:rPr lang="en-US" altLang="ko-KR" dirty="0" smtClean="0"/>
              <a:t> in the stencil buffer. The initial value is 0. </a:t>
            </a:r>
          </a:p>
          <a:p>
            <a:r>
              <a:rPr lang="en-US" altLang="ko-KR" dirty="0" smtClean="0"/>
              <a:t>mask </a:t>
            </a:r>
          </a:p>
          <a:p>
            <a:pPr lvl="1"/>
            <a:r>
              <a:rPr lang="en-US" altLang="ko-KR" dirty="0" smtClean="0"/>
              <a:t>Specifies a mask that is </a:t>
            </a:r>
            <a:r>
              <a:rPr lang="en-US" altLang="ko-KR" dirty="0" err="1" smtClean="0"/>
              <a:t>ANDed</a:t>
            </a:r>
            <a:r>
              <a:rPr lang="en-US" altLang="ko-KR" dirty="0" smtClean="0"/>
              <a:t> with both the reference value and the stored stencil value when the test is done. The initial value is all 1's. </a:t>
            </a:r>
            <a:endParaRPr lang="ko-KR" altLang="en-US" dirty="0"/>
          </a:p>
        </p:txBody>
      </p:sp>
    </p:spTree>
    <p:extLst>
      <p:ext uri="{BB962C8B-B14F-4D97-AF65-F5344CB8AC3E}">
        <p14:creationId xmlns:p14="http://schemas.microsoft.com/office/powerpoint/2010/main" val="1912361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690880"/>
            <a:ext cx="10515600" cy="5486083"/>
          </a:xfrm>
        </p:spPr>
        <p:txBody>
          <a:bodyPr>
            <a:normAutofit fontScale="92500" lnSpcReduction="20000"/>
          </a:bodyPr>
          <a:lstStyle/>
          <a:p>
            <a:pPr marL="0" indent="0">
              <a:buNone/>
            </a:pPr>
            <a:r>
              <a:rPr lang="en-US" altLang="ko-KR" dirty="0" smtClean="0"/>
              <a:t>void </a:t>
            </a:r>
            <a:r>
              <a:rPr lang="en-US" altLang="ko-KR" dirty="0" err="1" smtClean="0"/>
              <a:t>glStencilOp</a:t>
            </a:r>
            <a:r>
              <a:rPr lang="en-US" altLang="ko-KR" dirty="0" smtClean="0"/>
              <a:t>(</a:t>
            </a:r>
            <a:r>
              <a:rPr lang="en-US" altLang="ko-KR" dirty="0" err="1" smtClean="0"/>
              <a:t>GLenum</a:t>
            </a:r>
            <a:r>
              <a:rPr lang="en-US" altLang="ko-KR" dirty="0" smtClean="0"/>
              <a:t> </a:t>
            </a:r>
            <a:r>
              <a:rPr lang="en-US" altLang="ko-KR" dirty="0" err="1" smtClean="0"/>
              <a:t>sfail</a:t>
            </a:r>
            <a:r>
              <a:rPr lang="en-US" altLang="ko-KR" dirty="0" smtClean="0"/>
              <a:t>, </a:t>
            </a:r>
            <a:r>
              <a:rPr lang="en-US" altLang="ko-KR" dirty="0" err="1" smtClean="0"/>
              <a:t>GLenum</a:t>
            </a:r>
            <a:r>
              <a:rPr lang="en-US" altLang="ko-KR" dirty="0" smtClean="0"/>
              <a:t> </a:t>
            </a:r>
            <a:r>
              <a:rPr lang="en-US" altLang="ko-KR" dirty="0" err="1" smtClean="0"/>
              <a:t>dpfail</a:t>
            </a:r>
            <a:r>
              <a:rPr lang="en-US" altLang="ko-KR" dirty="0" smtClean="0"/>
              <a:t>, </a:t>
            </a:r>
            <a:r>
              <a:rPr lang="en-US" altLang="ko-KR" dirty="0" err="1" smtClean="0"/>
              <a:t>GLenum</a:t>
            </a:r>
            <a:r>
              <a:rPr lang="en-US" altLang="ko-KR" dirty="0" smtClean="0"/>
              <a:t> </a:t>
            </a:r>
            <a:r>
              <a:rPr lang="en-US" altLang="ko-KR" dirty="0" err="1" smtClean="0"/>
              <a:t>dppass</a:t>
            </a:r>
            <a:r>
              <a:rPr lang="en-US" altLang="ko-KR" dirty="0" smtClean="0"/>
              <a:t>);</a:t>
            </a:r>
          </a:p>
          <a:p>
            <a:pPr marL="0" indent="0">
              <a:buNone/>
            </a:pPr>
            <a:endParaRPr lang="en-US" altLang="ko-KR" dirty="0" smtClean="0"/>
          </a:p>
          <a:p>
            <a:pPr marL="0" indent="0">
              <a:buNone/>
            </a:pPr>
            <a:r>
              <a:rPr lang="en-US" altLang="ko-KR" dirty="0" smtClean="0"/>
              <a:t>Parameters</a:t>
            </a:r>
          </a:p>
          <a:p>
            <a:r>
              <a:rPr lang="en-US" altLang="ko-KR" dirty="0" err="1" smtClean="0"/>
              <a:t>sfail</a:t>
            </a:r>
            <a:endParaRPr lang="en-US" altLang="ko-KR" dirty="0" smtClean="0"/>
          </a:p>
          <a:p>
            <a:pPr lvl="1"/>
            <a:r>
              <a:rPr lang="en-US" altLang="ko-KR" dirty="0" smtClean="0"/>
              <a:t>Specifies the action to take when the stencil test fails. Eight symbolic constants are accepted: GL_KEEP, GL_ZERO, GL_REPLACE, GL_INCR, GL_INCR_WRAP, GL_DECR, GL_DECR_WRAP, and GL_INVERT. The initial value is GL_KEEP. </a:t>
            </a:r>
          </a:p>
          <a:p>
            <a:r>
              <a:rPr lang="en-US" altLang="ko-KR" dirty="0" err="1" smtClean="0"/>
              <a:t>dpfail</a:t>
            </a:r>
            <a:endParaRPr lang="en-US" altLang="ko-KR" dirty="0" smtClean="0"/>
          </a:p>
          <a:p>
            <a:pPr lvl="1"/>
            <a:r>
              <a:rPr lang="en-US" altLang="ko-KR" dirty="0" smtClean="0"/>
              <a:t>Specifies the stencil action when the stencil test passes, but the depth test fails. </a:t>
            </a:r>
            <a:r>
              <a:rPr lang="en-US" altLang="ko-KR" dirty="0" err="1" smtClean="0"/>
              <a:t>dpfail</a:t>
            </a:r>
            <a:r>
              <a:rPr lang="en-US" altLang="ko-KR" dirty="0" smtClean="0"/>
              <a:t> accepts the same symbolic constants as </a:t>
            </a:r>
            <a:r>
              <a:rPr lang="en-US" altLang="ko-KR" dirty="0" err="1" smtClean="0"/>
              <a:t>sfail</a:t>
            </a:r>
            <a:r>
              <a:rPr lang="en-US" altLang="ko-KR" dirty="0" smtClean="0"/>
              <a:t>. The initial value is GL_KEEP. </a:t>
            </a:r>
          </a:p>
          <a:p>
            <a:r>
              <a:rPr lang="en-US" altLang="ko-KR" dirty="0" err="1" smtClean="0"/>
              <a:t>dppass</a:t>
            </a:r>
            <a:endParaRPr lang="en-US" altLang="ko-KR" dirty="0" smtClean="0"/>
          </a:p>
          <a:p>
            <a:pPr lvl="1"/>
            <a:r>
              <a:rPr lang="en-US" altLang="ko-KR" dirty="0" smtClean="0"/>
              <a:t>Specifies the stencil action when both the stencil test and the depth test pass, or when the stencil test passes and either there is no depth buffer or depth testing is not enabled. </a:t>
            </a:r>
            <a:r>
              <a:rPr lang="en-US" altLang="ko-KR" dirty="0" err="1" smtClean="0"/>
              <a:t>dppass</a:t>
            </a:r>
            <a:r>
              <a:rPr lang="en-US" altLang="ko-KR" dirty="0" smtClean="0"/>
              <a:t> accepts the same symbolic constants as </a:t>
            </a:r>
            <a:r>
              <a:rPr lang="en-US" altLang="ko-KR" dirty="0" err="1" smtClean="0"/>
              <a:t>sfail</a:t>
            </a:r>
            <a:r>
              <a:rPr lang="en-US" altLang="ko-KR" dirty="0" smtClean="0"/>
              <a:t>. The initial value is GL_KEEP. </a:t>
            </a:r>
            <a:endParaRPr lang="ko-KR" altLang="en-US" dirty="0"/>
          </a:p>
        </p:txBody>
      </p:sp>
    </p:spTree>
    <p:extLst>
      <p:ext uri="{BB962C8B-B14F-4D97-AF65-F5344CB8AC3E}">
        <p14:creationId xmlns:p14="http://schemas.microsoft.com/office/powerpoint/2010/main" val="1838103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Mirror</a:t>
            </a:r>
            <a:endParaRPr lang="ko-KR" altLang="en-US" dirty="0"/>
          </a:p>
        </p:txBody>
      </p:sp>
      <p:pic>
        <p:nvPicPr>
          <p:cNvPr id="4" name="내용 개체 틀 3"/>
          <p:cNvPicPr>
            <a:picLocks noGrp="1" noChangeAspect="1"/>
          </p:cNvPicPr>
          <p:nvPr>
            <p:ph idx="1"/>
          </p:nvPr>
        </p:nvPicPr>
        <p:blipFill>
          <a:blip r:embed="rId2"/>
          <a:stretch>
            <a:fillRect/>
          </a:stretch>
        </p:blipFill>
        <p:spPr>
          <a:xfrm>
            <a:off x="3382579" y="365125"/>
            <a:ext cx="5812221" cy="6159446"/>
          </a:xfrm>
          <a:prstGeom prst="rect">
            <a:avLst/>
          </a:prstGeom>
        </p:spPr>
      </p:pic>
    </p:spTree>
    <p:extLst>
      <p:ext uri="{BB962C8B-B14F-4D97-AF65-F5344CB8AC3E}">
        <p14:creationId xmlns:p14="http://schemas.microsoft.com/office/powerpoint/2010/main" val="385890912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567</Words>
  <Application>Microsoft Office PowerPoint</Application>
  <PresentationFormat>와이드스크린</PresentationFormat>
  <Paragraphs>104</Paragraphs>
  <Slides>11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11</vt:i4>
      </vt:variant>
    </vt:vector>
  </HeadingPairs>
  <TitlesOfParts>
    <vt:vector size="15" baseType="lpstr">
      <vt:lpstr>맑은 고딕</vt:lpstr>
      <vt:lpstr>Arial</vt:lpstr>
      <vt:lpstr>Wingdings</vt:lpstr>
      <vt:lpstr>Office 테마</vt:lpstr>
      <vt:lpstr>Fragment Techniques</vt:lpstr>
      <vt:lpstr>Blending</vt:lpstr>
      <vt:lpstr>glBlendFunc</vt:lpstr>
      <vt:lpstr>Transparent Volume</vt:lpstr>
      <vt:lpstr>Color Mask</vt:lpstr>
      <vt:lpstr>Stencil Test</vt:lpstr>
      <vt:lpstr>PowerPoint 프레젠테이션</vt:lpstr>
      <vt:lpstr>PowerPoint 프레젠테이션</vt:lpstr>
      <vt:lpstr>Mirror</vt:lpstr>
      <vt:lpstr>PowerPoint 프레젠테이션</vt:lpstr>
      <vt:lpstr>All in one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Fragment Techniques</dc:title>
  <dc:creator>Young-Min Kang</dc:creator>
  <cp:lastModifiedBy>Young-Min Kang</cp:lastModifiedBy>
  <cp:revision>8</cp:revision>
  <dcterms:created xsi:type="dcterms:W3CDTF">2017-11-30T10:50:46Z</dcterms:created>
  <dcterms:modified xsi:type="dcterms:W3CDTF">2017-11-30T12:35:05Z</dcterms:modified>
</cp:coreProperties>
</file>