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6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0" r:id="rId24"/>
    <p:sldId id="281" r:id="rId25"/>
    <p:sldId id="282" r:id="rId26"/>
    <p:sldId id="283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EC4"/>
    <a:srgbClr val="D0EAB4"/>
    <a:srgbClr val="C0E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90" autoAdjust="0"/>
    <p:restoredTop sz="94625" autoAdjust="0"/>
  </p:normalViewPr>
  <p:slideViewPr>
    <p:cSldViewPr>
      <p:cViewPr varScale="1">
        <p:scale>
          <a:sx n="97" d="100"/>
          <a:sy n="97" d="100"/>
        </p:scale>
        <p:origin x="-108" y="-4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2014-01-13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396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118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algn="r">
              <a:defRPr cap="all" baseline="0"/>
            </a:lvl1pPr>
          </a:lstStyle>
          <a:p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299BC8C-D05E-4966-90C6-DB66949B9446}" type="datetime1">
              <a:rPr lang="ko-KR" altLang="en-US" smtClean="0"/>
              <a:t>2014-01-13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3CF3B71A-966A-471E-8596-7D1D6A8996FF}" type="datetime1">
              <a:rPr lang="ko-KR" altLang="en-US" smtClean="0"/>
              <a:t>2014-01-13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fld id="{AD64A7B2-A2B0-4C9D-895B-FE1D68BE16F8}" type="datetime1">
              <a:rPr lang="ko-KR" altLang="en-US" smtClean="0"/>
              <a:t>2014-01-13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B31271CA-DFBA-4144-9186-0BE3AC6EE4B1}" type="datetime1">
              <a:rPr lang="ko-KR" altLang="en-US" smtClean="0"/>
              <a:t>2014-01-13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F87F4F71-3D90-4F92-8CFE-D11B433509C0}" type="datetime1">
              <a:rPr lang="ko-KR" altLang="en-US" smtClean="0"/>
              <a:t>2014-01-13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D200F4F1-024E-465C-B59D-A4FFBC6118A5}" type="datetime1">
              <a:rPr lang="ko-KR" altLang="en-US" smtClean="0"/>
              <a:t>2014-01-13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제 </a:t>
            </a:r>
            <a:r>
              <a:rPr lang="en-US" altLang="ko-KR" dirty="0" smtClean="0"/>
              <a:t>2 </a:t>
            </a:r>
            <a:r>
              <a:rPr lang="ko-KR" altLang="en-US" dirty="0" smtClean="0"/>
              <a:t>장 자바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 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명품 </a:t>
            </a:r>
            <a:r>
              <a:rPr lang="en-US" altLang="ko-KR" dirty="0" smtClean="0"/>
              <a:t>JAVA Programming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352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 타입</a:t>
            </a:r>
            <a:endParaRPr lang="ko-KR" altLang="en-US" dirty="0"/>
          </a:p>
        </p:txBody>
      </p:sp>
      <p:sp>
        <p:nvSpPr>
          <p:cNvPr id="4" name="내용 개체 틀 6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507209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자바의 데이터 타입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타입 </a:t>
            </a:r>
            <a:r>
              <a:rPr lang="en-US" altLang="ko-KR" dirty="0" smtClean="0"/>
              <a:t>: 8 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boolean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char</a:t>
            </a:r>
          </a:p>
          <a:p>
            <a:pPr lvl="2"/>
            <a:r>
              <a:rPr lang="en-US" altLang="ko-KR" dirty="0" smtClean="0"/>
              <a:t>byte</a:t>
            </a:r>
          </a:p>
          <a:p>
            <a:pPr lvl="2"/>
            <a:r>
              <a:rPr lang="en-US" altLang="ko-KR" dirty="0" smtClean="0"/>
              <a:t>short</a:t>
            </a:r>
          </a:p>
          <a:p>
            <a:pPr lvl="2"/>
            <a:r>
              <a:rPr lang="en-US" altLang="ko-KR" dirty="0" err="1" smtClean="0"/>
              <a:t>int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long</a:t>
            </a:r>
          </a:p>
          <a:p>
            <a:pPr lvl="2"/>
            <a:r>
              <a:rPr lang="en-US" altLang="ko-KR" dirty="0" smtClean="0"/>
              <a:t>float</a:t>
            </a:r>
          </a:p>
          <a:p>
            <a:pPr lvl="2"/>
            <a:r>
              <a:rPr lang="en-US" altLang="ko-KR" dirty="0" smtClean="0"/>
              <a:t>double</a:t>
            </a:r>
          </a:p>
          <a:p>
            <a:pPr lvl="1"/>
            <a:r>
              <a:rPr lang="ko-KR" altLang="en-US" dirty="0" err="1" smtClean="0"/>
              <a:t>레퍼런스</a:t>
            </a:r>
            <a:r>
              <a:rPr lang="ko-KR" altLang="en-US" dirty="0" smtClean="0"/>
              <a:t> 타입 </a:t>
            </a:r>
            <a:r>
              <a:rPr lang="en-US" altLang="ko-KR" dirty="0"/>
              <a:t>: 3 </a:t>
            </a:r>
            <a:r>
              <a:rPr lang="ko-KR" altLang="en-US" dirty="0" smtClean="0"/>
              <a:t>개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</a:t>
            </a:r>
            <a:r>
              <a:rPr lang="en-US" altLang="ko-KR" dirty="0" smtClean="0"/>
              <a:t>(class)</a:t>
            </a:r>
            <a:r>
              <a:rPr lang="ko-KR" altLang="en-US" dirty="0" smtClean="0"/>
              <a:t>에 대한 </a:t>
            </a:r>
            <a:r>
              <a:rPr lang="ko-KR" altLang="en-US" dirty="0" err="1" smtClean="0"/>
              <a:t>레퍼런스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인터페이스</a:t>
            </a:r>
            <a:r>
              <a:rPr lang="en-US" altLang="ko-KR" dirty="0" smtClean="0"/>
              <a:t>(interface)</a:t>
            </a:r>
            <a:r>
              <a:rPr lang="ko-KR" altLang="en-US" dirty="0" smtClean="0"/>
              <a:t>에 대한 </a:t>
            </a:r>
            <a:r>
              <a:rPr lang="ko-KR" altLang="en-US" dirty="0" err="1" smtClean="0"/>
              <a:t>레퍼런스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배열</a:t>
            </a:r>
            <a:r>
              <a:rPr lang="en-US" altLang="ko-KR" dirty="0" smtClean="0"/>
              <a:t>(array)</a:t>
            </a:r>
            <a:r>
              <a:rPr lang="ko-KR" altLang="en-US" dirty="0" smtClean="0"/>
              <a:t>에 대한 </a:t>
            </a:r>
            <a:r>
              <a:rPr lang="ko-KR" altLang="en-US" dirty="0" err="1" smtClean="0"/>
              <a:t>레퍼런스</a:t>
            </a:r>
            <a:endParaRPr lang="en-US" altLang="ko-KR" dirty="0" smtClean="0"/>
          </a:p>
          <a:p>
            <a:pPr lvl="2">
              <a:buNone/>
            </a:pP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17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자바의 기본 데이터 타입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285884"/>
          </a:xfrm>
        </p:spPr>
        <p:txBody>
          <a:bodyPr>
            <a:normAutofit/>
          </a:bodyPr>
          <a:lstStyle/>
          <a:p>
            <a:r>
              <a:rPr lang="ko-KR" altLang="en-US" smtClean="0"/>
              <a:t>특징</a:t>
            </a:r>
            <a:endParaRPr lang="en-US" altLang="ko-KR" smtClean="0"/>
          </a:p>
          <a:p>
            <a:pPr lvl="1"/>
            <a:r>
              <a:rPr lang="ko-KR" altLang="en-US" smtClean="0"/>
              <a:t>기본 데이타 타입의 크기가 정해져 있음</a:t>
            </a:r>
            <a:endParaRPr lang="en-US" altLang="ko-KR" smtClean="0"/>
          </a:p>
          <a:p>
            <a:pPr lvl="1"/>
            <a:r>
              <a:rPr lang="ko-KR" altLang="en-US" smtClean="0"/>
              <a:t>기본 데이타 타입의 크기는 </a:t>
            </a:r>
            <a:r>
              <a:rPr lang="en-US" altLang="ko-KR" smtClean="0"/>
              <a:t>CPU</a:t>
            </a:r>
            <a:r>
              <a:rPr lang="ko-KR" altLang="en-US" smtClean="0"/>
              <a:t>나 운영체제에 따라 변하지 않음</a:t>
            </a:r>
            <a:endParaRPr lang="en-US" altLang="ko-KR" smtClean="0"/>
          </a:p>
        </p:txBody>
      </p:sp>
      <p:sp>
        <p:nvSpPr>
          <p:cNvPr id="21" name="TextBox 20"/>
          <p:cNvSpPr txBox="1"/>
          <p:nvPr/>
        </p:nvSpPr>
        <p:spPr>
          <a:xfrm>
            <a:off x="95572" y="2857496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0070C0"/>
                </a:solidFill>
              </a:rPr>
              <a:t>논리타입</a:t>
            </a:r>
            <a:r>
              <a:rPr lang="en-US" altLang="ko-KR" sz="1200" dirty="0" smtClean="0">
                <a:solidFill>
                  <a:srgbClr val="0070C0"/>
                </a:solidFill>
              </a:rPr>
              <a:t> 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5572" y="335756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0070C0"/>
                </a:solidFill>
              </a:rPr>
              <a:t>문자타입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5572" y="435769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0070C0"/>
                </a:solidFill>
              </a:rPr>
              <a:t>정수타입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2544" y="559454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0070C0"/>
                </a:solidFill>
              </a:rPr>
              <a:t>실수타입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25" name="왼쪽 중괄호 24"/>
          <p:cNvSpPr/>
          <p:nvPr/>
        </p:nvSpPr>
        <p:spPr>
          <a:xfrm>
            <a:off x="807417" y="3786190"/>
            <a:ext cx="210692" cy="1428760"/>
          </a:xfrm>
          <a:prstGeom prst="leftBrace">
            <a:avLst>
              <a:gd name="adj1" fmla="val 61666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rgbClr val="0070C0"/>
              </a:solidFill>
            </a:endParaRPr>
          </a:p>
        </p:txBody>
      </p:sp>
      <p:sp>
        <p:nvSpPr>
          <p:cNvPr id="27" name="왼쪽 중괄호 26"/>
          <p:cNvSpPr/>
          <p:nvPr/>
        </p:nvSpPr>
        <p:spPr>
          <a:xfrm>
            <a:off x="841074" y="5470767"/>
            <a:ext cx="109220" cy="539274"/>
          </a:xfrm>
          <a:prstGeom prst="leftBrace">
            <a:avLst>
              <a:gd name="adj1" fmla="val 61666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rgbClr val="0070C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81556" y="2871146"/>
            <a:ext cx="1761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(1Byte, true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또는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 false)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24498" y="3299774"/>
            <a:ext cx="1446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(2Bytes,  Unicode)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10118" y="3728402"/>
            <a:ext cx="15383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(1Byte, -128 ~ 127)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24498" y="4157030"/>
            <a:ext cx="2067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solidFill>
                  <a:schemeClr val="bg1">
                    <a:lumMod val="50000"/>
                  </a:schemeClr>
                </a:solidFill>
              </a:rPr>
              <a:t>(2Bytes, 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-32,768 ~ 32,767)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24696" y="4585658"/>
            <a:ext cx="1767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solidFill>
                  <a:schemeClr val="bg1">
                    <a:lumMod val="50000"/>
                  </a:schemeClr>
                </a:solidFill>
              </a:rPr>
              <a:t>(4Bytes 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-2</a:t>
            </a:r>
            <a:r>
              <a:rPr lang="en-US" altLang="ko-KR" sz="1200" baseline="30000" dirty="0" smtClean="0">
                <a:solidFill>
                  <a:schemeClr val="bg1">
                    <a:lumMod val="50000"/>
                  </a:schemeClr>
                </a:solidFill>
              </a:rPr>
              <a:t>31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 ~ 2</a:t>
            </a:r>
            <a:r>
              <a:rPr lang="en-US" altLang="ko-KR" sz="1200" baseline="30000" dirty="0" smtClean="0">
                <a:solidFill>
                  <a:schemeClr val="bg1">
                    <a:lumMod val="50000"/>
                  </a:schemeClr>
                </a:solidFill>
              </a:rPr>
              <a:t>31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 -1 )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82150" y="5014286"/>
            <a:ext cx="1820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solidFill>
                  <a:schemeClr val="bg1">
                    <a:lumMod val="50000"/>
                  </a:schemeClr>
                </a:solidFill>
              </a:rPr>
              <a:t>(8Bytes,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-2</a:t>
            </a:r>
            <a:r>
              <a:rPr lang="en-US" altLang="ko-KR" sz="1200" baseline="30000" dirty="0" smtClean="0">
                <a:solidFill>
                  <a:schemeClr val="bg1">
                    <a:lumMod val="50000"/>
                  </a:schemeClr>
                </a:solidFill>
              </a:rPr>
              <a:t>63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 ~ 2</a:t>
            </a:r>
            <a:r>
              <a:rPr lang="en-US" altLang="ko-KR" sz="1200" baseline="30000" dirty="0" smtClean="0">
                <a:solidFill>
                  <a:schemeClr val="bg1">
                    <a:lumMod val="50000"/>
                  </a:schemeClr>
                </a:solidFill>
              </a:rPr>
              <a:t>63 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-1)  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24696" y="5442914"/>
            <a:ext cx="1969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solidFill>
                  <a:schemeClr val="bg1">
                    <a:lumMod val="50000"/>
                  </a:schemeClr>
                </a:solidFill>
              </a:rPr>
              <a:t>(4Bytes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-3.4E38 ~ 3.4E38)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63337" y="5871542"/>
            <a:ext cx="2173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solidFill>
                  <a:schemeClr val="bg1">
                    <a:lumMod val="50000"/>
                  </a:schemeClr>
                </a:solidFill>
              </a:rPr>
              <a:t>(8Bytes,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-1.7E308 ~ 1.7E308)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020078"/>
              </p:ext>
            </p:extLst>
          </p:nvPr>
        </p:nvGraphicFramePr>
        <p:xfrm>
          <a:off x="1524300" y="5014286"/>
          <a:ext cx="53578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31"/>
                <a:gridCol w="669731"/>
                <a:gridCol w="669731"/>
                <a:gridCol w="669731"/>
                <a:gridCol w="669731"/>
                <a:gridCol w="669731"/>
                <a:gridCol w="669731"/>
                <a:gridCol w="669731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364760"/>
              </p:ext>
            </p:extLst>
          </p:nvPr>
        </p:nvGraphicFramePr>
        <p:xfrm>
          <a:off x="1524300" y="4572008"/>
          <a:ext cx="26789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31"/>
                <a:gridCol w="669731"/>
                <a:gridCol w="669731"/>
                <a:gridCol w="669731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530337"/>
              </p:ext>
            </p:extLst>
          </p:nvPr>
        </p:nvGraphicFramePr>
        <p:xfrm>
          <a:off x="1524300" y="4143380"/>
          <a:ext cx="13394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32"/>
                <a:gridCol w="669732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744117"/>
              </p:ext>
            </p:extLst>
          </p:nvPr>
        </p:nvGraphicFramePr>
        <p:xfrm>
          <a:off x="1524300" y="3728402"/>
          <a:ext cx="6697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31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494201"/>
              </p:ext>
            </p:extLst>
          </p:nvPr>
        </p:nvGraphicFramePr>
        <p:xfrm>
          <a:off x="1524300" y="3299774"/>
          <a:ext cx="13394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32"/>
                <a:gridCol w="669732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819899"/>
              </p:ext>
            </p:extLst>
          </p:nvPr>
        </p:nvGraphicFramePr>
        <p:xfrm>
          <a:off x="1524300" y="5442914"/>
          <a:ext cx="26789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31"/>
                <a:gridCol w="669731"/>
                <a:gridCol w="669731"/>
                <a:gridCol w="669731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240609"/>
              </p:ext>
            </p:extLst>
          </p:nvPr>
        </p:nvGraphicFramePr>
        <p:xfrm>
          <a:off x="1524300" y="5857892"/>
          <a:ext cx="53578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31"/>
                <a:gridCol w="669731"/>
                <a:gridCol w="669731"/>
                <a:gridCol w="669731"/>
                <a:gridCol w="669731"/>
                <a:gridCol w="669731"/>
                <a:gridCol w="669731"/>
                <a:gridCol w="669731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093165"/>
              </p:ext>
            </p:extLst>
          </p:nvPr>
        </p:nvGraphicFramePr>
        <p:xfrm>
          <a:off x="1524300" y="2857496"/>
          <a:ext cx="6697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31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738482" y="2857496"/>
            <a:ext cx="7537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smtClean="0"/>
              <a:t>boolean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1049272" y="3357562"/>
            <a:ext cx="4812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smtClean="0"/>
              <a:t>char</a:t>
            </a:r>
            <a:endParaRPr lang="ko-KR" altLang="en-US" sz="1200" dirty="0"/>
          </a:p>
        </p:txBody>
      </p:sp>
      <p:sp>
        <p:nvSpPr>
          <p:cNvPr id="30" name="직사각형 29"/>
          <p:cNvSpPr/>
          <p:nvPr/>
        </p:nvSpPr>
        <p:spPr>
          <a:xfrm>
            <a:off x="1043629" y="3714752"/>
            <a:ext cx="4868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smtClean="0"/>
              <a:t>byte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1018109" y="4143380"/>
            <a:ext cx="5469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smtClean="0"/>
              <a:t>short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1217779" y="4572008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smtClean="0"/>
              <a:t>int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1057479" y="5000636"/>
            <a:ext cx="49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smtClean="0"/>
              <a:t>long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1022213" y="5429264"/>
            <a:ext cx="495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smtClean="0"/>
              <a:t>float</a:t>
            </a:r>
            <a:endParaRPr lang="ko-KR" altLang="en-US" sz="1200" dirty="0"/>
          </a:p>
        </p:txBody>
      </p:sp>
      <p:sp>
        <p:nvSpPr>
          <p:cNvPr id="46" name="직사각형 45"/>
          <p:cNvSpPr/>
          <p:nvPr/>
        </p:nvSpPr>
        <p:spPr>
          <a:xfrm>
            <a:off x="841074" y="5857892"/>
            <a:ext cx="6735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smtClean="0"/>
              <a:t>double</a:t>
            </a:r>
            <a:endParaRPr lang="ko-KR" altLang="en-US" sz="1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34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변수와 선언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329526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 실행 중에 값을 임시 저장하기 위한 공간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변수 값은 프로그램 수행 중 변경될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타입에서 정한 크기의 메모리 할당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반드시 변수 선언과 값을 초기화 후 사용</a:t>
            </a:r>
            <a:endParaRPr lang="en-US" altLang="ko-KR" dirty="0" smtClean="0"/>
          </a:p>
          <a:p>
            <a:r>
              <a:rPr lang="ko-KR" altLang="en-US" dirty="0" smtClean="0"/>
              <a:t>변수 선언</a:t>
            </a:r>
            <a:endParaRPr lang="en-US" altLang="ko-KR" dirty="0" smtClean="0"/>
          </a:p>
          <a:p>
            <a:pPr lvl="1"/>
            <a:r>
              <a:rPr lang="ko-KR" altLang="en-US" dirty="0"/>
              <a:t>변수의 타입 다음에 변수 이름을 적어 변수를 </a:t>
            </a:r>
            <a:r>
              <a:rPr lang="ko-KR" altLang="en-US" dirty="0" smtClean="0"/>
              <a:t>선언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365104"/>
            <a:ext cx="550545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443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 선언 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545550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변수 선언 사례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변수 선언과 초기화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선언과 동시에 초기값 지정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685800" lvl="2" indent="0">
              <a:buNone/>
            </a:pPr>
            <a:endParaRPr lang="en-US" altLang="ko-KR" dirty="0"/>
          </a:p>
          <a:p>
            <a:r>
              <a:rPr lang="ko-KR" altLang="en-US" dirty="0" smtClean="0"/>
              <a:t>변수에 값 대입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대입 연산자인 </a:t>
            </a:r>
            <a:r>
              <a:rPr lang="en-US" altLang="ko-KR" dirty="0"/>
              <a:t>= </a:t>
            </a:r>
            <a:r>
              <a:rPr lang="ko-KR" altLang="en-US" dirty="0"/>
              <a:t>다음에 식</a:t>
            </a:r>
            <a:r>
              <a:rPr lang="en-US" altLang="ko-KR" dirty="0"/>
              <a:t>(expression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15616" y="3573016"/>
            <a:ext cx="382808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radius = 10;</a:t>
            </a:r>
          </a:p>
          <a:p>
            <a:r>
              <a:rPr lang="en-US" altLang="ko-KR" sz="1400" b="1" dirty="0" smtClean="0"/>
              <a:t>char c1 = ‘a', c2 = 'b', c3 = 'c';</a:t>
            </a:r>
          </a:p>
          <a:p>
            <a:r>
              <a:rPr lang="en-US" altLang="ko-KR" sz="1400" dirty="0" smtClean="0"/>
              <a:t>double weight = 75.56;</a:t>
            </a:r>
            <a:endParaRPr lang="en-US" altLang="ko-KR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1115616" y="5533495"/>
            <a:ext cx="3568063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radius = 10 * 5;</a:t>
            </a:r>
          </a:p>
          <a:p>
            <a:r>
              <a:rPr lang="en-US" altLang="ko-KR" sz="1400" dirty="0"/>
              <a:t>c1 = ’r’;</a:t>
            </a:r>
          </a:p>
          <a:p>
            <a:r>
              <a:rPr lang="en-US" altLang="ko-KR" sz="1400" dirty="0"/>
              <a:t>weight = weight + 5.0;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15616" y="1785751"/>
            <a:ext cx="4470948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radius;</a:t>
            </a:r>
          </a:p>
          <a:p>
            <a:r>
              <a:rPr lang="en-US" altLang="ko-KR" sz="1400" b="1" dirty="0" smtClean="0"/>
              <a:t>char c1, c2, c3; </a:t>
            </a:r>
            <a:r>
              <a:rPr lang="en-US" altLang="ko-KR" sz="1400" dirty="0" smtClean="0"/>
              <a:t>// 3 </a:t>
            </a:r>
            <a:r>
              <a:rPr lang="ko-KR" altLang="en-US" sz="1400" dirty="0" smtClean="0"/>
              <a:t>개의 변수를 한 번에 선언한다</a:t>
            </a:r>
            <a:r>
              <a:rPr lang="en-US" altLang="ko-KR" sz="1400" dirty="0" smtClean="0"/>
              <a:t>.</a:t>
            </a:r>
            <a:endParaRPr lang="ko-KR" altLang="en-US" sz="1400" dirty="0" smtClean="0"/>
          </a:p>
          <a:p>
            <a:r>
              <a:rPr lang="en-US" altLang="ko-KR" sz="1400" dirty="0" smtClean="0"/>
              <a:t>double weight;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85385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정수 타입 </a:t>
            </a:r>
            <a:r>
              <a:rPr lang="ko-KR" altLang="en-US" dirty="0" err="1" smtClean="0"/>
              <a:t>리터럴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1560" y="1285860"/>
            <a:ext cx="8154488" cy="53835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정수 타입 </a:t>
            </a:r>
            <a:r>
              <a:rPr lang="ko-KR" altLang="en-US" dirty="0" err="1" smtClean="0"/>
              <a:t>리터럴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정수 직접 표시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8</a:t>
            </a:r>
            <a:r>
              <a:rPr lang="ko-KR" altLang="en-US" dirty="0" smtClean="0"/>
              <a:t>진수 </a:t>
            </a:r>
            <a:r>
              <a:rPr lang="en-US" altLang="ko-KR" dirty="0" smtClean="0"/>
              <a:t> :  0</a:t>
            </a:r>
            <a:r>
              <a:rPr lang="ko-KR" altLang="en-US" dirty="0" smtClean="0"/>
              <a:t>으로 시작하는 숫자는 모두 </a:t>
            </a:r>
            <a:r>
              <a:rPr lang="en-US" altLang="ko-KR" dirty="0" smtClean="0"/>
              <a:t>8</a:t>
            </a:r>
            <a:r>
              <a:rPr lang="ko-KR" altLang="en-US" dirty="0" smtClean="0"/>
              <a:t>진수</a:t>
            </a:r>
            <a:endParaRPr lang="en-US" altLang="ko-KR" dirty="0" smtClean="0"/>
          </a:p>
          <a:p>
            <a:pPr lvl="2"/>
            <a:r>
              <a:rPr lang="en-US" altLang="ko-KR" dirty="0" err="1" smtClean="0">
                <a:solidFill>
                  <a:srgbClr val="FF0000"/>
                </a:solidFill>
              </a:rPr>
              <a:t>int</a:t>
            </a:r>
            <a:r>
              <a:rPr lang="en-US" altLang="ko-KR" dirty="0" smtClean="0">
                <a:solidFill>
                  <a:srgbClr val="FF0000"/>
                </a:solidFill>
              </a:rPr>
              <a:t> n = 015;</a:t>
            </a:r>
            <a:r>
              <a:rPr lang="en-US" altLang="ko-KR" dirty="0" smtClean="0"/>
              <a:t> // </a:t>
            </a:r>
            <a:r>
              <a:rPr lang="en-US" altLang="ko-KR" dirty="0" smtClean="0">
                <a:latin typeface="맑은 고딕"/>
                <a:ea typeface="맑은 고딕"/>
              </a:rPr>
              <a:t>10</a:t>
            </a:r>
            <a:r>
              <a:rPr lang="ko-KR" altLang="en-US" dirty="0" smtClean="0">
                <a:latin typeface="맑은 고딕"/>
                <a:ea typeface="맑은 고딕"/>
              </a:rPr>
              <a:t>진수로 </a:t>
            </a:r>
            <a:r>
              <a:rPr lang="en-US" altLang="ko-KR" dirty="0" smtClean="0">
                <a:latin typeface="맑은 고딕"/>
                <a:ea typeface="맑은 고딕"/>
              </a:rPr>
              <a:t>13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16</a:t>
            </a:r>
            <a:r>
              <a:rPr lang="ko-KR" altLang="en-US" dirty="0" smtClean="0"/>
              <a:t>진수 </a:t>
            </a:r>
            <a:r>
              <a:rPr lang="en-US" altLang="ko-KR" dirty="0" smtClean="0"/>
              <a:t>: 0x</a:t>
            </a:r>
            <a:r>
              <a:rPr lang="ko-KR" altLang="en-US" dirty="0" smtClean="0"/>
              <a:t>로 시작하는 숫자는 </a:t>
            </a:r>
            <a:r>
              <a:rPr lang="en-US" altLang="ko-KR" dirty="0" smtClean="0"/>
              <a:t>16</a:t>
            </a:r>
            <a:r>
              <a:rPr lang="ko-KR" altLang="en-US" dirty="0" smtClean="0"/>
              <a:t>진수</a:t>
            </a:r>
            <a:endParaRPr lang="en-US" altLang="ko-KR" dirty="0" smtClean="0"/>
          </a:p>
          <a:p>
            <a:pPr lvl="2"/>
            <a:r>
              <a:rPr lang="en-US" altLang="ko-KR" dirty="0" err="1" smtClean="0">
                <a:solidFill>
                  <a:srgbClr val="FF0000"/>
                </a:solidFill>
              </a:rPr>
              <a:t>int</a:t>
            </a:r>
            <a:r>
              <a:rPr lang="en-US" altLang="ko-KR" dirty="0" smtClean="0">
                <a:solidFill>
                  <a:srgbClr val="FF0000"/>
                </a:solidFill>
              </a:rPr>
              <a:t> n = 0x15;</a:t>
            </a:r>
            <a:r>
              <a:rPr lang="en-US" altLang="ko-KR" dirty="0" smtClean="0"/>
              <a:t> // </a:t>
            </a:r>
            <a:r>
              <a:rPr lang="en-US" altLang="ko-KR" dirty="0" smtClean="0">
                <a:latin typeface="맑은 고딕"/>
                <a:ea typeface="맑은 고딕"/>
              </a:rPr>
              <a:t>10</a:t>
            </a:r>
            <a:r>
              <a:rPr lang="ko-KR" altLang="en-US" dirty="0" smtClean="0">
                <a:latin typeface="맑은 고딕"/>
                <a:ea typeface="맑은 고딕"/>
              </a:rPr>
              <a:t>진수로 </a:t>
            </a:r>
            <a:r>
              <a:rPr lang="en-US" altLang="ko-KR" dirty="0" smtClean="0">
                <a:latin typeface="맑은 고딕"/>
                <a:ea typeface="맑은 고딕"/>
              </a:rPr>
              <a:t>21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10</a:t>
            </a:r>
            <a:r>
              <a:rPr lang="ko-KR" altLang="en-US" dirty="0" smtClean="0"/>
              <a:t>진수 </a:t>
            </a:r>
            <a:r>
              <a:rPr lang="en-US" altLang="ko-KR" dirty="0" smtClean="0"/>
              <a:t>: 0</a:t>
            </a:r>
            <a:r>
              <a:rPr lang="ko-KR" altLang="en-US" dirty="0" smtClean="0"/>
              <a:t>으로 시작하지 않는 숫자는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진수</a:t>
            </a:r>
            <a:endParaRPr lang="en-US" altLang="ko-KR" dirty="0" smtClean="0"/>
          </a:p>
          <a:p>
            <a:pPr lvl="2"/>
            <a:r>
              <a:rPr lang="en-US" altLang="ko-KR" dirty="0" smtClean="0">
                <a:solidFill>
                  <a:srgbClr val="FF0000"/>
                </a:solidFill>
              </a:rPr>
              <a:t>15, 3, 20, 55, 88</a:t>
            </a:r>
          </a:p>
          <a:p>
            <a:pPr lvl="1"/>
            <a:r>
              <a:rPr lang="ko-KR" altLang="en-US" dirty="0" smtClean="0"/>
              <a:t>모든 정수타입 </a:t>
            </a:r>
            <a:r>
              <a:rPr lang="ko-KR" altLang="en-US" dirty="0" err="1" smtClean="0"/>
              <a:t>리터럴은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형으로 </a:t>
            </a:r>
            <a:r>
              <a:rPr lang="ko-KR" altLang="en-US" dirty="0" err="1" smtClean="0"/>
              <a:t>컴파일함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long </a:t>
            </a:r>
            <a:r>
              <a:rPr lang="ko-KR" altLang="en-US" dirty="0" smtClean="0"/>
              <a:t>타입 </a:t>
            </a:r>
            <a:r>
              <a:rPr lang="ko-KR" altLang="en-US" dirty="0" err="1" smtClean="0"/>
              <a:t>리터럴은</a:t>
            </a:r>
            <a:r>
              <a:rPr lang="ko-KR" altLang="en-US" dirty="0" smtClean="0"/>
              <a:t> 숫자 뒤에 </a:t>
            </a:r>
            <a:r>
              <a:rPr lang="en-US" altLang="ko-KR" dirty="0" smtClean="0"/>
              <a:t>L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l</a:t>
            </a:r>
            <a:r>
              <a:rPr lang="ko-KR" altLang="en-US" dirty="0" smtClean="0"/>
              <a:t>을 붙임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ex) 24</a:t>
            </a:r>
            <a:r>
              <a:rPr lang="en-US" altLang="ko-KR" dirty="0" smtClean="0">
                <a:solidFill>
                  <a:srgbClr val="FF0000"/>
                </a:solidFill>
              </a:rPr>
              <a:t>L</a:t>
            </a:r>
            <a:r>
              <a:rPr lang="en-US" altLang="ko-KR" dirty="0" smtClean="0"/>
              <a:t>, 3578</a:t>
            </a:r>
            <a:r>
              <a:rPr lang="en-US" altLang="ko-KR" dirty="0" smtClean="0">
                <a:solidFill>
                  <a:srgbClr val="FF0000"/>
                </a:solidFill>
              </a:rPr>
              <a:t>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05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실수 타입 리터럴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부동 소수점을 갖는 수 직접 표시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소수점을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찍은 실수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지수</a:t>
            </a:r>
            <a:r>
              <a:rPr lang="en-US" altLang="ko-KR" dirty="0" smtClean="0"/>
              <a:t>(exponent)</a:t>
            </a:r>
            <a:r>
              <a:rPr lang="ko-KR" altLang="en-US" dirty="0" smtClean="0"/>
              <a:t>식으로 표현한 실수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12. </a:t>
            </a:r>
            <a:r>
              <a:rPr lang="ko-KR" altLang="en-US" dirty="0" smtClean="0"/>
              <a:t>또는</a:t>
            </a:r>
            <a:r>
              <a:rPr lang="en-US" altLang="ko-KR" dirty="0" smtClean="0"/>
              <a:t> 12.0</a:t>
            </a:r>
          </a:p>
          <a:p>
            <a:pPr lvl="2"/>
            <a:r>
              <a:rPr lang="en-US" altLang="ko-KR" dirty="0" smtClean="0"/>
              <a:t>.1234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0.1234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1234E-4</a:t>
            </a:r>
          </a:p>
          <a:p>
            <a:pPr lvl="1"/>
            <a:r>
              <a:rPr lang="ko-KR" altLang="en-US" dirty="0" smtClean="0"/>
              <a:t>숫자 뒤에 </a:t>
            </a:r>
            <a:r>
              <a:rPr lang="en-US" altLang="ko-KR" dirty="0" smtClean="0"/>
              <a:t>f(float)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d(double)</a:t>
            </a:r>
            <a:r>
              <a:rPr lang="ko-KR" altLang="en-US" dirty="0" smtClean="0"/>
              <a:t>을 명시적으로 붙이기도 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0.1234 </a:t>
            </a:r>
            <a:r>
              <a:rPr lang="ko-KR" altLang="en-US" dirty="0" smtClean="0"/>
              <a:t>또는</a:t>
            </a:r>
            <a:r>
              <a:rPr lang="en-US" altLang="ko-KR" dirty="0" smtClean="0"/>
              <a:t> 0.1234</a:t>
            </a:r>
            <a:r>
              <a:rPr lang="en-US" altLang="ko-KR" dirty="0" smtClean="0">
                <a:solidFill>
                  <a:srgbClr val="FF0000"/>
                </a:solidFill>
              </a:rPr>
              <a:t>D</a:t>
            </a:r>
            <a:r>
              <a:rPr lang="en-US" altLang="ko-KR" dirty="0" smtClean="0"/>
              <a:t> </a:t>
            </a:r>
            <a:r>
              <a:rPr lang="ko-KR" altLang="en-US" dirty="0" smtClean="0"/>
              <a:t>또는</a:t>
            </a:r>
            <a:r>
              <a:rPr lang="en-US" altLang="ko-KR" dirty="0" smtClean="0"/>
              <a:t> 0.1234</a:t>
            </a:r>
            <a:r>
              <a:rPr lang="en-US" altLang="ko-KR" dirty="0" smtClean="0">
                <a:solidFill>
                  <a:srgbClr val="FF0000"/>
                </a:solidFill>
              </a:rPr>
              <a:t>d</a:t>
            </a:r>
            <a:r>
              <a:rPr lang="en-US" altLang="ko-KR" dirty="0" smtClean="0"/>
              <a:t> → </a:t>
            </a:r>
            <a:r>
              <a:rPr lang="en-US" altLang="ko-KR" dirty="0" smtClean="0">
                <a:solidFill>
                  <a:srgbClr val="FF0000"/>
                </a:solidFill>
              </a:rPr>
              <a:t>double</a:t>
            </a:r>
            <a:r>
              <a:rPr lang="ko-KR" altLang="en-US" dirty="0" smtClean="0"/>
              <a:t> 타입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0.1234</a:t>
            </a:r>
            <a:r>
              <a:rPr lang="en-US" altLang="ko-KR" dirty="0" smtClean="0">
                <a:solidFill>
                  <a:srgbClr val="FF0000"/>
                </a:solidFill>
              </a:rPr>
              <a:t>f</a:t>
            </a:r>
            <a:r>
              <a:rPr lang="en-US" altLang="ko-KR" dirty="0" smtClean="0"/>
              <a:t> </a:t>
            </a:r>
            <a:r>
              <a:rPr lang="ko-KR" altLang="en-US" dirty="0" smtClean="0"/>
              <a:t>또는</a:t>
            </a:r>
            <a:r>
              <a:rPr lang="en-US" altLang="ko-KR" dirty="0" smtClean="0"/>
              <a:t> 0.1234</a:t>
            </a:r>
            <a:r>
              <a:rPr lang="en-US" altLang="ko-KR" dirty="0" smtClean="0">
                <a:solidFill>
                  <a:srgbClr val="FF0000"/>
                </a:solidFill>
              </a:rPr>
              <a:t>F</a:t>
            </a:r>
            <a:r>
              <a:rPr lang="en-US" altLang="ko-KR" dirty="0" smtClean="0"/>
              <a:t> → </a:t>
            </a:r>
            <a:r>
              <a:rPr lang="en-US" altLang="ko-KR" dirty="0" smtClean="0">
                <a:solidFill>
                  <a:srgbClr val="FF0000"/>
                </a:solidFill>
              </a:rPr>
              <a:t>float</a:t>
            </a:r>
            <a:r>
              <a:rPr lang="ko-KR" altLang="en-US" dirty="0" smtClean="0"/>
              <a:t> 타입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1234</a:t>
            </a:r>
            <a:r>
              <a:rPr lang="en-US" altLang="ko-KR" dirty="0" smtClean="0">
                <a:solidFill>
                  <a:srgbClr val="FF0000"/>
                </a:solidFill>
              </a:rPr>
              <a:t>D</a:t>
            </a:r>
            <a:r>
              <a:rPr lang="en-US" altLang="ko-KR" dirty="0" smtClean="0"/>
              <a:t>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1234</a:t>
            </a:r>
            <a:r>
              <a:rPr lang="en-US" altLang="ko-KR" dirty="0" smtClean="0">
                <a:solidFill>
                  <a:srgbClr val="FF0000"/>
                </a:solidFill>
              </a:rPr>
              <a:t>d</a:t>
            </a:r>
            <a:r>
              <a:rPr lang="en-US" altLang="ko-KR" dirty="0" smtClean="0"/>
              <a:t> → 1234.0</a:t>
            </a:r>
            <a:r>
              <a:rPr lang="ko-KR" altLang="en-US" dirty="0" smtClean="0"/>
              <a:t>과 같으며 </a:t>
            </a:r>
            <a:r>
              <a:rPr lang="en-US" altLang="ko-KR" dirty="0" smtClean="0">
                <a:solidFill>
                  <a:srgbClr val="FF0000"/>
                </a:solidFill>
              </a:rPr>
              <a:t>double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1234</a:t>
            </a:r>
            <a:r>
              <a:rPr lang="en-US" altLang="ko-KR" dirty="0" smtClean="0">
                <a:solidFill>
                  <a:srgbClr val="FF0000"/>
                </a:solidFill>
              </a:rPr>
              <a:t>F</a:t>
            </a:r>
            <a:r>
              <a:rPr lang="en-US" altLang="ko-KR" dirty="0" smtClean="0"/>
              <a:t>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1234</a:t>
            </a:r>
            <a:r>
              <a:rPr lang="en-US" altLang="ko-KR" dirty="0" smtClean="0">
                <a:solidFill>
                  <a:srgbClr val="FF0000"/>
                </a:solidFill>
              </a:rPr>
              <a:t>f</a:t>
            </a:r>
            <a:r>
              <a:rPr lang="en-US" altLang="ko-KR" dirty="0" smtClean="0"/>
              <a:t> → 1234.0</a:t>
            </a:r>
            <a:r>
              <a:rPr lang="ko-KR" altLang="en-US" dirty="0" smtClean="0"/>
              <a:t>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같으며 </a:t>
            </a:r>
            <a:r>
              <a:rPr lang="en-US" altLang="ko-KR" dirty="0" smtClean="0">
                <a:solidFill>
                  <a:srgbClr val="FF0000"/>
                </a:solidFill>
              </a:rPr>
              <a:t>float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실수 타입 </a:t>
            </a:r>
            <a:r>
              <a:rPr lang="ko-KR" altLang="en-US" dirty="0" err="1" smtClean="0"/>
              <a:t>리터럴은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double </a:t>
            </a:r>
            <a:r>
              <a:rPr lang="ko-KR" altLang="en-US" dirty="0" smtClean="0"/>
              <a:t>타입으로 </a:t>
            </a:r>
            <a:r>
              <a:rPr lang="ko-KR" altLang="en-US" dirty="0" err="1" smtClean="0"/>
              <a:t>컴파일됨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84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 타입 </a:t>
            </a:r>
            <a:r>
              <a:rPr lang="ko-KR" altLang="en-US" dirty="0" err="1" smtClean="0"/>
              <a:t>리터럴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문자 한 자를 나타낸다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단일 인용부호</a:t>
            </a:r>
            <a:r>
              <a:rPr lang="en-US" altLang="ko-KR" dirty="0" smtClean="0"/>
              <a:t>(‘’)</a:t>
            </a:r>
            <a:r>
              <a:rPr lang="ko-KR" altLang="en-US" dirty="0" smtClean="0"/>
              <a:t>로 문자 하나 표현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'a', 'W', '</a:t>
            </a:r>
            <a:r>
              <a:rPr lang="ko-KR" altLang="en-US" dirty="0" smtClean="0"/>
              <a:t>가</a:t>
            </a:r>
            <a:r>
              <a:rPr lang="en-US" altLang="ko-KR" dirty="0" smtClean="0"/>
              <a:t>', '*', '3', '7'</a:t>
            </a:r>
          </a:p>
          <a:p>
            <a:pPr lvl="1"/>
            <a:r>
              <a:rPr lang="en-US" altLang="ko-KR" dirty="0" smtClean="0"/>
              <a:t>\</a:t>
            </a:r>
            <a:r>
              <a:rPr lang="ko-KR" altLang="en-US" dirty="0" smtClean="0"/>
              <a:t>다음에 숫자는 </a:t>
            </a:r>
            <a:r>
              <a:rPr lang="en-US" altLang="ko-KR" dirty="0" smtClean="0"/>
              <a:t>8</a:t>
            </a:r>
            <a:r>
              <a:rPr lang="ko-KR" altLang="en-US" dirty="0" smtClean="0"/>
              <a:t>진수로서 </a:t>
            </a:r>
            <a:r>
              <a:rPr lang="en-US" altLang="ko-KR" dirty="0" smtClean="0"/>
              <a:t>0 ~ 337</a:t>
            </a:r>
            <a:r>
              <a:rPr lang="ko-KR" altLang="en-US" dirty="0" smtClean="0"/>
              <a:t>사이의 </a:t>
            </a:r>
            <a:r>
              <a:rPr lang="en-US" altLang="ko-KR" dirty="0" smtClean="0"/>
              <a:t>8</a:t>
            </a:r>
            <a:r>
              <a:rPr lang="ko-KR" altLang="en-US" dirty="0" smtClean="0"/>
              <a:t>진수만 가능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\102 -&gt; </a:t>
            </a:r>
            <a:r>
              <a:rPr lang="ko-KR" altLang="en-US" dirty="0" smtClean="0"/>
              <a:t>문자 </a:t>
            </a:r>
            <a:r>
              <a:rPr lang="en-US" altLang="ko-KR" dirty="0" smtClean="0"/>
              <a:t>‘B’</a:t>
            </a:r>
            <a:r>
              <a:rPr lang="ko-KR" altLang="en-US" dirty="0" smtClean="0"/>
              <a:t>를 나타내는 </a:t>
            </a:r>
            <a:r>
              <a:rPr lang="en-US" altLang="ko-KR" dirty="0" smtClean="0"/>
              <a:t>8</a:t>
            </a:r>
            <a:r>
              <a:rPr lang="ko-KR" altLang="en-US" dirty="0" smtClean="0"/>
              <a:t>진수</a:t>
            </a:r>
          </a:p>
          <a:p>
            <a:pPr lvl="2"/>
            <a:r>
              <a:rPr lang="en-US" altLang="ko-KR" dirty="0" smtClean="0"/>
              <a:t>\337 -&gt; </a:t>
            </a:r>
            <a:r>
              <a:rPr lang="ko-KR" altLang="en-US" dirty="0" smtClean="0"/>
              <a:t>문자 </a:t>
            </a:r>
            <a:r>
              <a:rPr lang="en-US" altLang="ko-KR" dirty="0" smtClean="0"/>
              <a:t>‘β’</a:t>
            </a:r>
            <a:r>
              <a:rPr lang="ko-KR" altLang="en-US" dirty="0" smtClean="0"/>
              <a:t>를 나타내는 </a:t>
            </a:r>
            <a:r>
              <a:rPr lang="en-US" altLang="ko-KR" dirty="0" smtClean="0"/>
              <a:t>8</a:t>
            </a:r>
            <a:r>
              <a:rPr lang="ko-KR" altLang="en-US" dirty="0" smtClean="0"/>
              <a:t>진수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\u</a:t>
            </a:r>
            <a:r>
              <a:rPr lang="ko-KR" altLang="en-US" dirty="0" smtClean="0"/>
              <a:t>다음에 </a:t>
            </a:r>
            <a:r>
              <a:rPr lang="en-US" altLang="ko-KR" dirty="0" smtClean="0"/>
              <a:t>4</a:t>
            </a:r>
            <a:r>
              <a:rPr lang="ko-KR" altLang="en-US" dirty="0" smtClean="0"/>
              <a:t>자리 </a:t>
            </a:r>
            <a:r>
              <a:rPr lang="en-US" altLang="ko-KR" dirty="0" smtClean="0"/>
              <a:t>16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2 </a:t>
            </a:r>
            <a:r>
              <a:rPr lang="ko-KR" altLang="en-US" dirty="0" smtClean="0"/>
              <a:t>바이트의 유니코드</a:t>
            </a:r>
            <a:r>
              <a:rPr lang="en-US" altLang="ko-KR" dirty="0" smtClean="0"/>
              <a:t>(Unicode)</a:t>
            </a:r>
          </a:p>
          <a:p>
            <a:pPr lvl="2"/>
            <a:r>
              <a:rPr lang="en-US" altLang="ko-KR" dirty="0" smtClean="0"/>
              <a:t>\u0041 -&gt; </a:t>
            </a:r>
            <a:r>
              <a:rPr lang="ko-KR" altLang="en-US" dirty="0" smtClean="0"/>
              <a:t>문자 </a:t>
            </a:r>
            <a:r>
              <a:rPr lang="en-US" altLang="ko-KR" dirty="0" smtClean="0"/>
              <a:t>'A'</a:t>
            </a:r>
            <a:r>
              <a:rPr lang="ko-KR" altLang="en-US" dirty="0" smtClean="0"/>
              <a:t>의 유니코드</a:t>
            </a:r>
            <a:r>
              <a:rPr lang="en-US" altLang="ko-KR" dirty="0" smtClean="0"/>
              <a:t>(0041)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\uae00 -&gt; </a:t>
            </a:r>
            <a:r>
              <a:rPr lang="ko-KR" altLang="en-US" dirty="0" smtClean="0"/>
              <a:t>한글문자 </a:t>
            </a:r>
            <a:r>
              <a:rPr lang="en-US" altLang="ko-KR" dirty="0" smtClean="0"/>
              <a:t>'</a:t>
            </a:r>
            <a:r>
              <a:rPr lang="ko-KR" altLang="en-US" dirty="0" smtClean="0"/>
              <a:t>글</a:t>
            </a:r>
            <a:r>
              <a:rPr lang="en-US" altLang="ko-KR" dirty="0" smtClean="0"/>
              <a:t>'</a:t>
            </a:r>
            <a:r>
              <a:rPr lang="ko-KR" altLang="en-US" dirty="0" smtClean="0"/>
              <a:t>의 유니코드</a:t>
            </a:r>
            <a:r>
              <a:rPr lang="en-US" altLang="ko-KR" dirty="0" smtClean="0"/>
              <a:t>(ae00)</a:t>
            </a:r>
          </a:p>
          <a:p>
            <a:pPr lvl="1"/>
            <a:r>
              <a:rPr lang="ko-KR" altLang="en-US" dirty="0" smtClean="0"/>
              <a:t>특수 기호는 </a:t>
            </a:r>
            <a:r>
              <a:rPr lang="en-US" altLang="ko-KR" dirty="0" smtClean="0"/>
              <a:t>\</a:t>
            </a:r>
            <a:r>
              <a:rPr lang="ko-KR" altLang="en-US" dirty="0" smtClean="0"/>
              <a:t>로 시작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870266"/>
              </p:ext>
            </p:extLst>
          </p:nvPr>
        </p:nvGraphicFramePr>
        <p:xfrm>
          <a:off x="1691680" y="5085184"/>
          <a:ext cx="6096000" cy="1483360"/>
        </p:xfrm>
        <a:graphic>
          <a:graphicData uri="http://schemas.openxmlformats.org/drawingml/2006/table">
            <a:tbl>
              <a:tblPr bandRow="1">
                <a:tableStyleId>{ED083AE6-46FA-4A59-8FB0-9F97EB10719F}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‘\b’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백스페이스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‘\t’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탭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‘\n’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라인피드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‘\f’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폼피드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‘\r’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캐리지리턴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‘\”’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이중 인용 부호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‘\’’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단일 인용 부호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‘\\’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백슬래시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14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 타입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리터럴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논리 값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 </a:t>
            </a:r>
            <a:r>
              <a:rPr lang="en-US" altLang="ko-KR" dirty="0" smtClean="0"/>
              <a:t>true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false </a:t>
            </a:r>
            <a:r>
              <a:rPr lang="ko-KR" altLang="en-US" dirty="0" smtClean="0"/>
              <a:t>뿐</a:t>
            </a:r>
            <a:endParaRPr lang="en-US" altLang="ko-KR" dirty="0" smtClean="0"/>
          </a:p>
          <a:p>
            <a:r>
              <a:rPr lang="ko-KR" altLang="en-US" dirty="0" smtClean="0"/>
              <a:t>논리 타입과 정수타입 사이의 타입 변환 허용 안 됨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(i==1)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!=0)</a:t>
            </a:r>
            <a:r>
              <a:rPr lang="ko-KR" altLang="en-US" dirty="0" smtClean="0"/>
              <a:t>과 같은 논리 연산을 사용해야 </a:t>
            </a:r>
            <a:r>
              <a:rPr lang="ko-KR" altLang="en-US" dirty="0"/>
              <a:t>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708920"/>
            <a:ext cx="635547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int</a:t>
            </a:r>
            <a:r>
              <a:rPr lang="ko-KR" altLang="en-US" sz="1400" dirty="0"/>
              <a:t> </a:t>
            </a:r>
            <a:r>
              <a:rPr lang="en-US" altLang="ko-KR" sz="1400" dirty="0"/>
              <a:t>i; </a:t>
            </a:r>
            <a:endParaRPr lang="en-US" altLang="ko-KR" sz="1400" dirty="0" smtClean="0"/>
          </a:p>
          <a:p>
            <a:r>
              <a:rPr lang="en-US" altLang="ko-KR" sz="1400" strike="sngStrike" dirty="0" smtClean="0"/>
              <a:t>if </a:t>
            </a:r>
            <a:r>
              <a:rPr lang="en-US" altLang="ko-KR" sz="1400" strike="sngStrike" dirty="0"/>
              <a:t>((</a:t>
            </a:r>
            <a:r>
              <a:rPr lang="en-US" altLang="ko-KR" sz="1400" strike="sngStrike" dirty="0" err="1"/>
              <a:t>boolean</a:t>
            </a:r>
            <a:r>
              <a:rPr lang="en-US" altLang="ko-KR" sz="1400" strike="sngStrike" dirty="0"/>
              <a:t>)i) </a:t>
            </a:r>
            <a:r>
              <a:rPr lang="en-US" altLang="ko-KR" sz="1400" dirty="0" smtClean="0"/>
              <a:t>{ }</a:t>
            </a:r>
            <a:r>
              <a:rPr lang="en-US" altLang="ko-KR" sz="1400" dirty="0"/>
              <a:t>	// </a:t>
            </a:r>
            <a:r>
              <a:rPr lang="ko-KR" altLang="en-US" sz="1400" dirty="0" smtClean="0"/>
              <a:t>정수 </a:t>
            </a:r>
            <a:r>
              <a:rPr lang="en-US" altLang="ko-KR" sz="1400" dirty="0" err="1" smtClean="0"/>
              <a:t>i</a:t>
            </a:r>
            <a:r>
              <a:rPr lang="ko-KR" altLang="en-US" sz="1400" dirty="0" err="1" smtClean="0"/>
              <a:t>를</a:t>
            </a:r>
            <a:r>
              <a:rPr lang="ko-KR" altLang="en-US" sz="1400" dirty="0" smtClean="0"/>
              <a:t> 논리 타입으로 변환할 수 없음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컴파일 </a:t>
            </a:r>
            <a:r>
              <a:rPr lang="ko-KR" altLang="en-US" sz="1400" dirty="0"/>
              <a:t>에러</a:t>
            </a:r>
            <a:endParaRPr lang="en-US" altLang="ko-KR" sz="1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47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Tip: </a:t>
            </a:r>
            <a:r>
              <a:rPr lang="ko-KR" altLang="en-US" dirty="0" smtClean="0"/>
              <a:t>기본 데이터 타입 이외 </a:t>
            </a:r>
            <a:r>
              <a:rPr lang="ko-KR" altLang="en-US" dirty="0" err="1" smtClean="0"/>
              <a:t>리터럴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null </a:t>
            </a:r>
            <a:r>
              <a:rPr lang="ko-KR" altLang="en-US" dirty="0" err="1" smtClean="0"/>
              <a:t>리터럴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어떠한 </a:t>
            </a:r>
            <a:r>
              <a:rPr lang="ko-KR" altLang="en-US" dirty="0" err="1" smtClean="0"/>
              <a:t>레퍼런스</a:t>
            </a:r>
            <a:r>
              <a:rPr lang="ko-KR" altLang="en-US" dirty="0" smtClean="0"/>
              <a:t> 타입의 값으로도 사용 가능</a:t>
            </a:r>
            <a:endParaRPr lang="en-US" altLang="ko-KR" dirty="0" smtClean="0"/>
          </a:p>
          <a:p>
            <a:pPr lvl="2"/>
            <a:r>
              <a:rPr lang="en-US" altLang="ko-KR" strike="sngStrike" dirty="0" err="1" smtClean="0"/>
              <a:t>int</a:t>
            </a:r>
            <a:r>
              <a:rPr lang="en-US" altLang="ko-KR" strike="sngStrike" dirty="0" smtClean="0"/>
              <a:t> n = null</a:t>
            </a:r>
            <a:r>
              <a:rPr lang="en-US" altLang="ko-KR" dirty="0" smtClean="0"/>
              <a:t>;	// </a:t>
            </a:r>
            <a:r>
              <a:rPr lang="ko-KR" altLang="en-US" dirty="0" smtClean="0"/>
              <a:t>기본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 타입에는 사용 불가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String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 = null;</a:t>
            </a:r>
          </a:p>
          <a:p>
            <a:r>
              <a:rPr lang="ko-KR" altLang="en-US" dirty="0" smtClean="0"/>
              <a:t>문자열 </a:t>
            </a:r>
            <a:r>
              <a:rPr lang="ko-KR" altLang="en-US" dirty="0" err="1" smtClean="0"/>
              <a:t>리터럴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이중 인용부호로 묶어서 표현</a:t>
            </a:r>
            <a:endParaRPr lang="en-US" altLang="ko-KR" dirty="0" smtClean="0"/>
          </a:p>
          <a:p>
            <a:pPr lvl="2"/>
            <a:r>
              <a:rPr lang="en-US" altLang="ko-KR" dirty="0"/>
              <a:t>"Good", "Morning", "</a:t>
            </a:r>
            <a:r>
              <a:rPr lang="ko-KR" altLang="en-US" dirty="0"/>
              <a:t>자바</a:t>
            </a:r>
            <a:r>
              <a:rPr lang="en-US" altLang="ko-KR" dirty="0"/>
              <a:t>", "3.19", "26", "a</a:t>
            </a:r>
            <a:r>
              <a:rPr lang="en-US" altLang="ko-KR" dirty="0" smtClean="0"/>
              <a:t>"</a:t>
            </a:r>
          </a:p>
          <a:p>
            <a:pPr lvl="1"/>
            <a:r>
              <a:rPr lang="ko-KR" altLang="en-US" dirty="0" smtClean="0"/>
              <a:t>자바에서 문자열은 객체이므로 기본 타입이 아님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문자열 </a:t>
            </a:r>
            <a:r>
              <a:rPr lang="ko-KR" altLang="en-US" dirty="0" err="1" smtClean="0"/>
              <a:t>리터럴은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String </a:t>
            </a:r>
            <a:r>
              <a:rPr lang="ko-KR" altLang="en-US" dirty="0" smtClean="0"/>
              <a:t>객체로 생성됨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07704" y="4941168"/>
            <a:ext cx="34563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 smtClean="0"/>
              <a:t>String str1 = “Welcome”;</a:t>
            </a:r>
          </a:p>
          <a:p>
            <a:pPr defTabSz="180000"/>
            <a:r>
              <a:rPr lang="en-US" altLang="ko-KR" sz="1600" dirty="0" smtClean="0"/>
              <a:t>String str2 = null;</a:t>
            </a:r>
          </a:p>
          <a:p>
            <a:pPr defTabSz="180000"/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(str1);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73679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상수</a:t>
            </a:r>
            <a:endParaRPr lang="ko-KR" alt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상수 선언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final</a:t>
            </a:r>
            <a:r>
              <a:rPr lang="ko-KR" altLang="en-US" dirty="0" smtClean="0"/>
              <a:t> 키워드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값 변경 불가</a:t>
            </a:r>
            <a:endParaRPr lang="en-US" altLang="ko-KR" dirty="0" smtClean="0"/>
          </a:p>
          <a:p>
            <a:pPr lvl="1"/>
            <a:r>
              <a:rPr lang="ko-KR" altLang="en-US" dirty="0"/>
              <a:t>선언 시 </a:t>
            </a:r>
            <a:r>
              <a:rPr lang="ko-KR" altLang="en-US" dirty="0" smtClean="0"/>
              <a:t>초기값 지정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상수 선언 사례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9391" y="5373216"/>
            <a:ext cx="3000396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final double PI = 3.141592;</a:t>
            </a:r>
          </a:p>
          <a:p>
            <a:r>
              <a:rPr lang="en-US" altLang="ko-KR" sz="1600" dirty="0" smtClean="0"/>
              <a:t>final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LENGTH = 20; </a:t>
            </a:r>
            <a:endParaRPr lang="en-US" altLang="ko-KR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718" y="2996952"/>
            <a:ext cx="6877050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519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프로그램 구조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맛보기 예제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475655" y="1405800"/>
            <a:ext cx="5400601" cy="51915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pPr defTabSz="180000"/>
            <a:r>
              <a:rPr lang="en-US" altLang="ko-KR" sz="1400" dirty="0" smtClean="0">
                <a:solidFill>
                  <a:srgbClr val="0070C0"/>
                </a:solidFill>
              </a:rPr>
              <a:t>/* </a:t>
            </a:r>
          </a:p>
          <a:p>
            <a:pPr defTabSz="180000"/>
            <a:r>
              <a:rPr lang="en-US" altLang="ko-KR" sz="1400" dirty="0" smtClean="0">
                <a:solidFill>
                  <a:srgbClr val="0070C0"/>
                </a:solidFill>
              </a:rPr>
              <a:t>*	</a:t>
            </a:r>
            <a:r>
              <a:rPr lang="ko-KR" altLang="en-US" sz="1400" dirty="0" smtClean="0">
                <a:solidFill>
                  <a:srgbClr val="0070C0"/>
                </a:solidFill>
              </a:rPr>
              <a:t>맛보기 예제</a:t>
            </a:r>
            <a:r>
              <a:rPr lang="en-US" altLang="ko-KR" sz="1400" dirty="0" smtClean="0">
                <a:solidFill>
                  <a:srgbClr val="0070C0"/>
                </a:solidFill>
              </a:rPr>
              <a:t>.</a:t>
            </a:r>
          </a:p>
          <a:p>
            <a:pPr defTabSz="180000"/>
            <a:r>
              <a:rPr lang="en-US" altLang="ko-KR" sz="1400" dirty="0" smtClean="0">
                <a:solidFill>
                  <a:srgbClr val="0070C0"/>
                </a:solidFill>
              </a:rPr>
              <a:t>*	</a:t>
            </a:r>
            <a:r>
              <a:rPr lang="ko-KR" altLang="en-US" sz="1400" dirty="0" smtClean="0">
                <a:solidFill>
                  <a:srgbClr val="0070C0"/>
                </a:solidFill>
              </a:rPr>
              <a:t>소스 파일 </a:t>
            </a:r>
            <a:r>
              <a:rPr lang="en-US" altLang="ko-KR" sz="1400" dirty="0" smtClean="0">
                <a:solidFill>
                  <a:srgbClr val="0070C0"/>
                </a:solidFill>
              </a:rPr>
              <a:t>: Hello2.java</a:t>
            </a:r>
          </a:p>
          <a:p>
            <a:pPr defTabSz="180000"/>
            <a:r>
              <a:rPr lang="ko-KR" altLang="en-US" sz="1400" dirty="0" smtClean="0">
                <a:solidFill>
                  <a:srgbClr val="0070C0"/>
                </a:solidFill>
              </a:rPr>
              <a:t>*</a:t>
            </a:r>
            <a:r>
              <a:rPr lang="en-US" altLang="ko-KR" sz="1400" dirty="0" smtClean="0">
                <a:solidFill>
                  <a:srgbClr val="0070C0"/>
                </a:solidFill>
              </a:rPr>
              <a:t>/</a:t>
            </a:r>
          </a:p>
          <a:p>
            <a:pPr defTabSz="180000"/>
            <a:r>
              <a:rPr lang="en-US" altLang="ko-KR" sz="1400" b="1" dirty="0" smtClean="0"/>
              <a:t>public class Hello2 </a:t>
            </a:r>
            <a:r>
              <a:rPr lang="en-US" altLang="ko-KR" sz="1400" dirty="0" smtClean="0"/>
              <a:t>{ </a:t>
            </a:r>
            <a:endParaRPr lang="ko-KR" altLang="en-US" sz="1400" dirty="0" smtClean="0"/>
          </a:p>
          <a:p>
            <a:pPr defTabSz="180000"/>
            <a:r>
              <a:rPr lang="en-US" altLang="ko-KR" sz="1400" dirty="0" smtClean="0"/>
              <a:t>	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public static 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sum(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n, 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m) </a:t>
            </a:r>
            <a:r>
              <a:rPr lang="en-US" altLang="ko-KR" sz="1400" dirty="0" smtClean="0"/>
              <a:t>{ </a:t>
            </a:r>
            <a:endParaRPr lang="ko-KR" altLang="en-US" sz="1400" dirty="0" smtClean="0"/>
          </a:p>
          <a:p>
            <a:pPr defTabSz="180000"/>
            <a:r>
              <a:rPr lang="en-US" altLang="ko-KR" sz="1400" dirty="0" smtClean="0"/>
              <a:t>		return n + m;</a:t>
            </a:r>
            <a:endParaRPr lang="ko-KR" altLang="en-US" sz="1400" dirty="0" smtClean="0">
              <a:solidFill>
                <a:srgbClr val="0070C0"/>
              </a:solidFill>
            </a:endParaRP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	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smtClean="0">
                <a:solidFill>
                  <a:srgbClr val="0070C0"/>
                </a:solidFill>
              </a:rPr>
              <a:t>// main() </a:t>
            </a:r>
            <a:r>
              <a:rPr lang="ko-KR" altLang="en-US" sz="1400" dirty="0" err="1" smtClean="0">
                <a:solidFill>
                  <a:srgbClr val="0070C0"/>
                </a:solidFill>
              </a:rPr>
              <a:t>메소드에서</a:t>
            </a:r>
            <a:r>
              <a:rPr lang="ko-KR" altLang="en-US" sz="1400" dirty="0" smtClean="0">
                <a:solidFill>
                  <a:srgbClr val="0070C0"/>
                </a:solidFill>
              </a:rPr>
              <a:t> 실행 시작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public static void main(String[] </a:t>
            </a:r>
            <a:r>
              <a:rPr lang="en-US" altLang="ko-KR" sz="1400" b="1" dirty="0" err="1" smtClean="0"/>
              <a:t>args</a:t>
            </a:r>
            <a:r>
              <a:rPr lang="en-US" altLang="ko-KR" sz="1400" b="1" dirty="0" smtClean="0"/>
              <a:t>) </a:t>
            </a:r>
            <a:r>
              <a:rPr lang="en-US" altLang="ko-KR" sz="1400" dirty="0" smtClean="0"/>
              <a:t>{ </a:t>
            </a:r>
            <a:endParaRPr lang="ko-KR" altLang="en-US" sz="1400" dirty="0" smtClean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i = 20;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s;</a:t>
            </a:r>
          </a:p>
          <a:p>
            <a:pPr defTabSz="180000"/>
            <a:r>
              <a:rPr lang="en-US" altLang="ko-KR" sz="1400" dirty="0" smtClean="0"/>
              <a:t>		char a;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	s = sum(i, 10); </a:t>
            </a:r>
            <a:r>
              <a:rPr lang="en-US" altLang="ko-KR" sz="1400" dirty="0" smtClean="0">
                <a:solidFill>
                  <a:srgbClr val="0070C0"/>
                </a:solidFill>
              </a:rPr>
              <a:t>// sum() </a:t>
            </a:r>
            <a:r>
              <a:rPr lang="ko-KR" altLang="en-US" sz="1400" dirty="0" err="1" smtClean="0">
                <a:solidFill>
                  <a:srgbClr val="0070C0"/>
                </a:solidFill>
              </a:rPr>
              <a:t>메소드</a:t>
            </a:r>
            <a:r>
              <a:rPr lang="ko-KR" altLang="en-US" sz="1400" dirty="0" smtClean="0">
                <a:solidFill>
                  <a:srgbClr val="0070C0"/>
                </a:solidFill>
              </a:rPr>
              <a:t> 호출</a:t>
            </a:r>
          </a:p>
          <a:p>
            <a:pPr defTabSz="180000"/>
            <a:r>
              <a:rPr lang="en-US" altLang="ko-KR" sz="1400" dirty="0" smtClean="0"/>
              <a:t>		a = '?';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(a); </a:t>
            </a:r>
            <a:r>
              <a:rPr lang="en-US" altLang="ko-KR" sz="1400" dirty="0" smtClean="0">
                <a:solidFill>
                  <a:srgbClr val="0070C0"/>
                </a:solidFill>
              </a:rPr>
              <a:t>// </a:t>
            </a:r>
            <a:r>
              <a:rPr lang="ko-KR" altLang="en-US" sz="1400" dirty="0" smtClean="0">
                <a:solidFill>
                  <a:srgbClr val="0070C0"/>
                </a:solidFill>
              </a:rPr>
              <a:t>문자 </a:t>
            </a:r>
            <a:r>
              <a:rPr lang="en-US" altLang="ko-KR" sz="1400" dirty="0" smtClean="0">
                <a:solidFill>
                  <a:srgbClr val="0070C0"/>
                </a:solidFill>
              </a:rPr>
              <a:t>'?' </a:t>
            </a:r>
            <a:r>
              <a:rPr lang="ko-KR" altLang="en-US" sz="1400" dirty="0" smtClean="0">
                <a:solidFill>
                  <a:srgbClr val="0070C0"/>
                </a:solidFill>
              </a:rPr>
              <a:t>화면 출력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("Hello2"); </a:t>
            </a:r>
            <a:r>
              <a:rPr lang="en-US" altLang="ko-KR" sz="1400" dirty="0" smtClean="0">
                <a:solidFill>
                  <a:srgbClr val="0070C0"/>
                </a:solidFill>
              </a:rPr>
              <a:t>// "Hello2" </a:t>
            </a:r>
            <a:r>
              <a:rPr lang="ko-KR" altLang="en-US" sz="1400" dirty="0" smtClean="0">
                <a:solidFill>
                  <a:srgbClr val="0070C0"/>
                </a:solidFill>
              </a:rPr>
              <a:t>문자열 화면 출력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(s); </a:t>
            </a:r>
            <a:r>
              <a:rPr lang="en-US" altLang="ko-KR" sz="1400" dirty="0" smtClean="0">
                <a:solidFill>
                  <a:srgbClr val="0070C0"/>
                </a:solidFill>
              </a:rPr>
              <a:t>// </a:t>
            </a:r>
            <a:r>
              <a:rPr lang="ko-KR" altLang="en-US" sz="1400" dirty="0" smtClean="0">
                <a:solidFill>
                  <a:srgbClr val="0070C0"/>
                </a:solidFill>
              </a:rPr>
              <a:t>정수 </a:t>
            </a:r>
            <a:r>
              <a:rPr lang="en-US" altLang="ko-KR" sz="1400" dirty="0" smtClean="0">
                <a:solidFill>
                  <a:srgbClr val="0070C0"/>
                </a:solidFill>
              </a:rPr>
              <a:t>s </a:t>
            </a:r>
            <a:r>
              <a:rPr lang="ko-KR" altLang="en-US" sz="1400" dirty="0" smtClean="0">
                <a:solidFill>
                  <a:srgbClr val="0070C0"/>
                </a:solidFill>
              </a:rPr>
              <a:t>값 화면 출력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4995917" y="289968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rgbClr val="C00000"/>
                </a:solidFill>
              </a:rPr>
              <a:t>메소드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868125" y="495365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rgbClr val="C00000"/>
                </a:solidFill>
              </a:rPr>
              <a:t>메소드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3528" y="4163994"/>
            <a:ext cx="872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클래스 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071940" y="1405800"/>
            <a:ext cx="1071180" cy="73866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?</a:t>
            </a:r>
          </a:p>
          <a:p>
            <a:r>
              <a:rPr lang="en-US" altLang="ko-KR" sz="1400" dirty="0"/>
              <a:t>Hello2</a:t>
            </a:r>
          </a:p>
          <a:p>
            <a:r>
              <a:rPr lang="en-US" altLang="ko-KR" sz="1400" dirty="0"/>
              <a:t>30</a:t>
            </a:r>
          </a:p>
        </p:txBody>
      </p:sp>
      <p:sp>
        <p:nvSpPr>
          <p:cNvPr id="4" name="오른쪽 중괄호 3"/>
          <p:cNvSpPr/>
          <p:nvPr/>
        </p:nvSpPr>
        <p:spPr>
          <a:xfrm>
            <a:off x="4741456" y="2780928"/>
            <a:ext cx="288033" cy="576064"/>
          </a:xfrm>
          <a:prstGeom prst="rightBrace">
            <a:avLst>
              <a:gd name="adj1" fmla="val 23099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중괄호 17"/>
          <p:cNvSpPr/>
          <p:nvPr/>
        </p:nvSpPr>
        <p:spPr>
          <a:xfrm>
            <a:off x="6463728" y="3933056"/>
            <a:ext cx="360041" cy="2379752"/>
          </a:xfrm>
          <a:prstGeom prst="rightBrace">
            <a:avLst>
              <a:gd name="adj1" fmla="val 82162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중괄호 18"/>
          <p:cNvSpPr/>
          <p:nvPr/>
        </p:nvSpPr>
        <p:spPr>
          <a:xfrm rot="10800000">
            <a:off x="1031435" y="2420888"/>
            <a:ext cx="444221" cy="4032448"/>
          </a:xfrm>
          <a:prstGeom prst="rightBrace">
            <a:avLst>
              <a:gd name="adj1" fmla="val 82162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84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2-1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 err="1"/>
              <a:t>리터럴</a:t>
            </a:r>
            <a:r>
              <a:rPr lang="en-US" altLang="ko-KR" dirty="0"/>
              <a:t>, </a:t>
            </a:r>
            <a:r>
              <a:rPr lang="ko-KR" altLang="en-US" dirty="0"/>
              <a:t>상수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1463" y="1902299"/>
            <a:ext cx="5294392" cy="3293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/>
              <a:t>public class </a:t>
            </a:r>
            <a:r>
              <a:rPr lang="en-US" altLang="ko-KR" sz="1600" dirty="0" err="1" smtClean="0"/>
              <a:t>CircleArea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{</a:t>
            </a:r>
          </a:p>
          <a:p>
            <a:pPr defTabSz="180000"/>
            <a:r>
              <a:rPr lang="en-US" altLang="ko-KR" sz="1600" dirty="0" smtClean="0"/>
              <a:t>	public </a:t>
            </a:r>
            <a:r>
              <a:rPr lang="en-US" altLang="ko-KR" sz="1600" dirty="0"/>
              <a:t>static void main(String[]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 {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b="1" dirty="0" smtClean="0"/>
              <a:t>final </a:t>
            </a:r>
            <a:r>
              <a:rPr lang="en-US" altLang="ko-KR" sz="1600" b="1" dirty="0"/>
              <a:t>double PI = 3.14; </a:t>
            </a:r>
            <a:r>
              <a:rPr lang="en-US" altLang="ko-KR" sz="1600" dirty="0"/>
              <a:t>// </a:t>
            </a:r>
            <a:r>
              <a:rPr lang="ko-KR" altLang="en-US" sz="1600" dirty="0"/>
              <a:t>원주율을 상수로 선언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b="1" dirty="0" smtClean="0"/>
              <a:t>double </a:t>
            </a:r>
            <a:r>
              <a:rPr lang="en-US" altLang="ko-KR" sz="1600" b="1" dirty="0"/>
              <a:t>radius = 10; </a:t>
            </a:r>
            <a:r>
              <a:rPr lang="en-US" altLang="ko-KR" sz="1600" dirty="0"/>
              <a:t>// </a:t>
            </a:r>
            <a:r>
              <a:rPr lang="ko-KR" altLang="en-US" sz="1600" dirty="0"/>
              <a:t>원의 반지름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b="1" dirty="0" smtClean="0"/>
              <a:t>double </a:t>
            </a:r>
            <a:r>
              <a:rPr lang="en-US" altLang="ko-KR" sz="1600" b="1" dirty="0" err="1"/>
              <a:t>circleArea</a:t>
            </a:r>
            <a:r>
              <a:rPr lang="en-US" altLang="ko-KR" sz="1600" b="1" dirty="0"/>
              <a:t> = 0; </a:t>
            </a:r>
            <a:r>
              <a:rPr lang="en-US" altLang="ko-KR" sz="1600" dirty="0"/>
              <a:t>// </a:t>
            </a:r>
            <a:r>
              <a:rPr lang="ko-KR" altLang="en-US" sz="1600" dirty="0"/>
              <a:t>원의 </a:t>
            </a:r>
            <a:r>
              <a:rPr lang="ko-KR" altLang="en-US" sz="1600" dirty="0" smtClean="0"/>
              <a:t>면적</a:t>
            </a:r>
            <a:endParaRPr lang="en-US" altLang="ko-KR" sz="1600" dirty="0" smtClean="0"/>
          </a:p>
          <a:p>
            <a:pPr defTabSz="180000"/>
            <a:endParaRPr lang="ko-KR" altLang="en-US" sz="1600" dirty="0"/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circleArea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= radius*radius*PI; // </a:t>
            </a:r>
            <a:r>
              <a:rPr lang="ko-KR" altLang="en-US" sz="1600" dirty="0"/>
              <a:t>원의 면적 </a:t>
            </a:r>
            <a:r>
              <a:rPr lang="ko-KR" altLang="en-US" sz="1600" dirty="0" smtClean="0"/>
              <a:t>계산</a:t>
            </a:r>
            <a:endParaRPr lang="en-US" altLang="ko-KR" sz="1600" dirty="0" smtClean="0"/>
          </a:p>
          <a:p>
            <a:pPr defTabSz="180000"/>
            <a:endParaRPr lang="ko-KR" altLang="en-US" sz="1600" dirty="0"/>
          </a:p>
          <a:p>
            <a:pPr defTabSz="180000"/>
            <a:r>
              <a:rPr lang="en-US" altLang="ko-KR" sz="1600" dirty="0" smtClean="0"/>
              <a:t>		// </a:t>
            </a:r>
            <a:r>
              <a:rPr lang="ko-KR" altLang="en-US" sz="1600" dirty="0"/>
              <a:t>원의 면적을 화면에 출력한다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System.out.print</a:t>
            </a:r>
            <a:r>
              <a:rPr lang="en-US" altLang="ko-KR" sz="1600" dirty="0"/>
              <a:t>("</a:t>
            </a:r>
            <a:r>
              <a:rPr lang="ko-KR" altLang="en-US" sz="1600" dirty="0"/>
              <a:t>원의 면적 </a:t>
            </a:r>
            <a:r>
              <a:rPr lang="en-US" altLang="ko-KR" sz="1600" dirty="0"/>
              <a:t>= ");</a:t>
            </a:r>
            <a:endParaRPr lang="ko-KR" altLang="en-US" sz="1600" dirty="0"/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circleArea</a:t>
            </a:r>
            <a:r>
              <a:rPr lang="en-US" altLang="ko-KR" sz="1600" dirty="0"/>
              <a:t>);</a:t>
            </a:r>
          </a:p>
          <a:p>
            <a:pPr defTabSz="180000"/>
            <a:r>
              <a:rPr lang="en-US" altLang="ko-KR" sz="1600" dirty="0" smtClean="0"/>
              <a:t>	}</a:t>
            </a:r>
            <a:endParaRPr lang="en-US" altLang="ko-KR" sz="1600" dirty="0"/>
          </a:p>
          <a:p>
            <a:pPr defTabSz="180000"/>
            <a:r>
              <a:rPr lang="en-US" altLang="ko-KR" sz="16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1398243"/>
            <a:ext cx="4706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원의 면적을 구하는 프로그램을 작성해보자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47017" y="5394702"/>
            <a:ext cx="5308838" cy="33855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600" dirty="0"/>
              <a:t>원의 면적 </a:t>
            </a:r>
            <a:r>
              <a:rPr lang="en-US" altLang="ko-KR" sz="1600" dirty="0"/>
              <a:t>= 314.0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36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타입 변환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자동 타입 변환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1560" y="1196752"/>
            <a:ext cx="8153400" cy="5040560"/>
          </a:xfrm>
        </p:spPr>
        <p:txBody>
          <a:bodyPr/>
          <a:lstStyle/>
          <a:p>
            <a:r>
              <a:rPr lang="ko-KR" altLang="en-US" dirty="0" smtClean="0"/>
              <a:t>자동타입 변환이 발생하는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원래의 타입보다 큰 자료타입으로 바뀔 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원본 데이터 그대로 보존</a:t>
            </a:r>
            <a:endParaRPr lang="en-US" altLang="ko-KR" dirty="0" smtClean="0"/>
          </a:p>
          <a:p>
            <a:r>
              <a:rPr lang="ko-KR" altLang="en-US" dirty="0" smtClean="0"/>
              <a:t>자동 타입 변환 사례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17654" y="2185119"/>
            <a:ext cx="603466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byte &gt;&gt; short/char &gt;&gt;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&gt;&gt; long &gt;&gt; float &gt;&gt; double</a:t>
            </a:r>
            <a:endParaRPr lang="en-US" altLang="ko-KR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275856" y="3977182"/>
            <a:ext cx="5544616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long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n = 32555;</a:t>
            </a:r>
          </a:p>
          <a:p>
            <a:r>
              <a:rPr lang="en-US" altLang="ko-KR" sz="1400" dirty="0"/>
              <a:t>byte b = 25;</a:t>
            </a:r>
          </a:p>
          <a:p>
            <a:r>
              <a:rPr lang="en-US" altLang="ko-KR" sz="1400" b="1" dirty="0" err="1"/>
              <a:t>var</a:t>
            </a:r>
            <a:r>
              <a:rPr lang="en-US" altLang="ko-KR" sz="1400" b="1" dirty="0"/>
              <a:t> = n;</a:t>
            </a:r>
            <a:r>
              <a:rPr lang="en-US" altLang="ko-KR" sz="1400" dirty="0"/>
              <a:t> //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ko-KR" altLang="en-US" sz="1400" dirty="0"/>
              <a:t>타입에서 </a:t>
            </a:r>
            <a:r>
              <a:rPr lang="en-US" altLang="ko-KR" sz="1400" dirty="0"/>
              <a:t>long </a:t>
            </a:r>
            <a:r>
              <a:rPr lang="ko-KR" altLang="en-US" sz="1400" dirty="0"/>
              <a:t>타입으로 자동 변환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ko-KR" altLang="en-US" sz="1400" dirty="0"/>
              <a:t>값은 </a:t>
            </a:r>
            <a:r>
              <a:rPr lang="en-US" altLang="ko-KR" sz="1400" dirty="0"/>
              <a:t>32555</a:t>
            </a:r>
          </a:p>
          <a:p>
            <a:r>
              <a:rPr lang="en-US" altLang="ko-KR" sz="1400" b="1" dirty="0" err="1"/>
              <a:t>var</a:t>
            </a:r>
            <a:r>
              <a:rPr lang="en-US" altLang="ko-KR" sz="1400" b="1" dirty="0"/>
              <a:t> = b; </a:t>
            </a:r>
            <a:r>
              <a:rPr lang="en-US" altLang="ko-KR" sz="1400" dirty="0"/>
              <a:t>// byte </a:t>
            </a:r>
            <a:r>
              <a:rPr lang="ko-KR" altLang="en-US" sz="1400" dirty="0"/>
              <a:t>타입에서 </a:t>
            </a:r>
            <a:r>
              <a:rPr lang="en-US" altLang="ko-KR" sz="1400" dirty="0"/>
              <a:t>long </a:t>
            </a:r>
            <a:r>
              <a:rPr lang="ko-KR" altLang="en-US" sz="1400" dirty="0"/>
              <a:t>타입으로 자동 변환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ko-KR" altLang="en-US" sz="1400" dirty="0"/>
              <a:t>값은 </a:t>
            </a:r>
            <a:r>
              <a:rPr lang="en-US" altLang="ko-KR" sz="1400" dirty="0"/>
              <a:t>25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193518" y="3823880"/>
            <a:ext cx="3605596" cy="2125401"/>
            <a:chOff x="337534" y="3451870"/>
            <a:chExt cx="3605596" cy="2125401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1043608" y="3451870"/>
              <a:ext cx="25202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/>
                <a:t>byte a;</a:t>
              </a:r>
            </a:p>
            <a:p>
              <a:r>
                <a:rPr lang="en-US" altLang="ko-KR" sz="2400" dirty="0" err="1" smtClean="0"/>
                <a:t>int</a:t>
              </a:r>
              <a:r>
                <a:rPr lang="ko-KR" altLang="en-US" sz="2400" dirty="0" smtClean="0"/>
                <a:t> </a:t>
              </a:r>
              <a:r>
                <a:rPr lang="en-US" altLang="ko-KR" sz="2400" dirty="0" smtClean="0"/>
                <a:t>price;</a:t>
              </a:r>
            </a:p>
            <a:p>
              <a:r>
                <a:rPr lang="en-US" altLang="ko-KR" sz="2400" dirty="0" smtClean="0"/>
                <a:t>price  </a:t>
              </a:r>
              <a:r>
                <a:rPr lang="en-US" altLang="ko-KR" sz="2400" dirty="0" smtClean="0">
                  <a:solidFill>
                    <a:srgbClr val="FF0000"/>
                  </a:solidFill>
                </a:rPr>
                <a:t>=   </a:t>
              </a:r>
              <a:r>
                <a:rPr lang="en-US" altLang="ko-KR" sz="2400" dirty="0" smtClean="0"/>
                <a:t>a;</a:t>
              </a:r>
              <a:endParaRPr lang="en-US" altLang="ko-KR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75656" y="5300271"/>
              <a:ext cx="1224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rgbClr val="0070C0"/>
                  </a:solidFill>
                </a:rPr>
                <a:t>자동타입변환</a:t>
              </a:r>
              <a:endParaRPr lang="en-US" altLang="ko-KR" sz="1200" dirty="0">
                <a:solidFill>
                  <a:srgbClr val="0070C0"/>
                </a:solidFill>
              </a:endParaRPr>
            </a:p>
          </p:txBody>
        </p:sp>
        <p:cxnSp>
          <p:nvCxnSpPr>
            <p:cNvPr id="8" name="꺾인 연결선 7"/>
            <p:cNvCxnSpPr/>
            <p:nvPr/>
          </p:nvCxnSpPr>
          <p:spPr>
            <a:xfrm rot="5400000" flipH="1" flipV="1">
              <a:off x="1872494" y="4975441"/>
              <a:ext cx="648072" cy="1588"/>
            </a:xfrm>
            <a:prstGeom prst="bentConnector3">
              <a:avLst>
                <a:gd name="adj1" fmla="val 50000"/>
              </a:avLst>
            </a:prstGeom>
            <a:grpFill/>
            <a:ln w="190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555776" y="5300271"/>
              <a:ext cx="13873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rgbClr val="0070C0"/>
                  </a:solidFill>
                </a:rPr>
                <a:t>바이트타입 변수</a:t>
              </a:r>
              <a:endParaRPr lang="en-US" altLang="ko-KR" sz="12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꺾인 연결선 9"/>
            <p:cNvCxnSpPr/>
            <p:nvPr/>
          </p:nvCxnSpPr>
          <p:spPr>
            <a:xfrm rot="16200000" flipV="1">
              <a:off x="2501770" y="4850221"/>
              <a:ext cx="648072" cy="252028"/>
            </a:xfrm>
            <a:prstGeom prst="bentConnector3">
              <a:avLst>
                <a:gd name="adj1" fmla="val 50000"/>
              </a:avLst>
            </a:prstGeom>
            <a:grpFill/>
            <a:ln w="190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1979712" y="4652199"/>
              <a:ext cx="432048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555776" y="4652199"/>
              <a:ext cx="288032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1043608" y="4652199"/>
              <a:ext cx="720080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꺾인 연결선 14"/>
            <p:cNvCxnSpPr/>
            <p:nvPr/>
          </p:nvCxnSpPr>
          <p:spPr>
            <a:xfrm rot="5400000" flipH="1" flipV="1">
              <a:off x="935597" y="4832220"/>
              <a:ext cx="648072" cy="288031"/>
            </a:xfrm>
            <a:prstGeom prst="bentConnector3">
              <a:avLst>
                <a:gd name="adj1" fmla="val 50000"/>
              </a:avLst>
            </a:prstGeom>
            <a:grpFill/>
            <a:ln w="190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37534" y="5300272"/>
              <a:ext cx="1224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>
                  <a:solidFill>
                    <a:srgbClr val="0070C0"/>
                  </a:solidFill>
                </a:rPr>
                <a:t>정수타입 </a:t>
              </a:r>
              <a:r>
                <a:rPr lang="ko-KR" altLang="en-US" sz="1200" dirty="0" smtClean="0">
                  <a:solidFill>
                    <a:srgbClr val="0070C0"/>
                  </a:solidFill>
                </a:rPr>
                <a:t>변수</a:t>
              </a:r>
              <a:endParaRPr lang="en-US" altLang="ko-KR" sz="1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162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강제 타입 변환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강제 타입 변환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개발자의 의도적으로 타입 변환</a:t>
            </a:r>
            <a:endParaRPr lang="en-US" altLang="ko-KR" dirty="0" smtClean="0"/>
          </a:p>
          <a:p>
            <a:r>
              <a:rPr lang="ko-KR" altLang="en-US" dirty="0" smtClean="0"/>
              <a:t>강제 타입 변환 방법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강제 타입 변환 사례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실수 타입이 정수 타입으로 강제 변환 시 소수점 아래가 버려짐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데이터 손실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65666" y="4869160"/>
            <a:ext cx="5976664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short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n = 855638017; // n</a:t>
            </a:r>
            <a:r>
              <a:rPr lang="ko-KR" altLang="en-US" sz="1400" dirty="0"/>
              <a:t>의 </a:t>
            </a:r>
            <a:r>
              <a:rPr lang="en-US" altLang="ko-KR" sz="1400" dirty="0"/>
              <a:t>16</a:t>
            </a:r>
            <a:r>
              <a:rPr lang="ko-KR" altLang="en-US" sz="1400" dirty="0"/>
              <a:t>진수 값은 </a:t>
            </a:r>
            <a:r>
              <a:rPr lang="en-US" altLang="ko-KR" sz="1400" dirty="0"/>
              <a:t>0x33000001</a:t>
            </a:r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= </a:t>
            </a:r>
            <a:r>
              <a:rPr lang="en-US" altLang="ko-KR" sz="1400" b="1" dirty="0"/>
              <a:t>(short) n</a:t>
            </a:r>
            <a:r>
              <a:rPr lang="en-US" altLang="ko-KR" sz="1400" dirty="0"/>
              <a:t>; //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ko-KR" altLang="en-US" sz="1400" dirty="0"/>
              <a:t>타입에서 </a:t>
            </a:r>
            <a:r>
              <a:rPr lang="en-US" altLang="ko-KR" sz="1400" dirty="0"/>
              <a:t>short </a:t>
            </a:r>
            <a:r>
              <a:rPr lang="ko-KR" altLang="en-US" sz="1400" dirty="0"/>
              <a:t>타입으로 강제 변환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ko-KR" altLang="en-US" sz="1400" dirty="0"/>
              <a:t>값은 </a:t>
            </a:r>
            <a:r>
              <a:rPr lang="en-US" altLang="ko-KR" sz="1400" dirty="0" smtClean="0"/>
              <a:t>1</a:t>
            </a:r>
          </a:p>
          <a:p>
            <a:endParaRPr lang="en-US" altLang="ko-KR" sz="1400" dirty="0" smtClean="0"/>
          </a:p>
          <a:p>
            <a:r>
              <a:rPr lang="en-US" altLang="ko-KR" sz="1400" dirty="0"/>
              <a:t>double d = 1.9;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n = 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)d</a:t>
            </a:r>
            <a:r>
              <a:rPr lang="en-US" altLang="ko-KR" sz="1400" dirty="0"/>
              <a:t>; // n</a:t>
            </a:r>
            <a:r>
              <a:rPr lang="ko-KR" altLang="en-US" sz="1400" dirty="0"/>
              <a:t>은 </a:t>
            </a:r>
            <a:r>
              <a:rPr lang="en-US" altLang="ko-KR" sz="1400" dirty="0"/>
              <a:t>1</a:t>
            </a:r>
            <a:r>
              <a:rPr lang="ko-KR" altLang="en-US" sz="1400" dirty="0"/>
              <a:t>이 된다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grpSp>
        <p:nvGrpSpPr>
          <p:cNvPr id="23" name="그룹 22"/>
          <p:cNvGrpSpPr/>
          <p:nvPr/>
        </p:nvGrpSpPr>
        <p:grpSpPr>
          <a:xfrm>
            <a:off x="3822881" y="1875644"/>
            <a:ext cx="4557295" cy="2127337"/>
            <a:chOff x="2987824" y="2026593"/>
            <a:chExt cx="4557295" cy="2127337"/>
          </a:xfrm>
          <a:noFill/>
        </p:grpSpPr>
        <p:sp>
          <p:nvSpPr>
            <p:cNvPr id="6" name="TextBox 5"/>
            <p:cNvSpPr txBox="1"/>
            <p:nvPr/>
          </p:nvSpPr>
          <p:spPr>
            <a:xfrm>
              <a:off x="4201769" y="2026593"/>
              <a:ext cx="2762114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/>
                <a:t>byte a;</a:t>
              </a:r>
            </a:p>
            <a:p>
              <a:r>
                <a:rPr lang="en-US" altLang="ko-KR" sz="2400" dirty="0" err="1" smtClean="0"/>
                <a:t>int</a:t>
              </a:r>
              <a:r>
                <a:rPr lang="ko-KR" altLang="en-US" sz="2400" dirty="0" smtClean="0"/>
                <a:t> </a:t>
              </a:r>
              <a:r>
                <a:rPr lang="en-US" altLang="ko-KR" sz="2400" dirty="0" smtClean="0"/>
                <a:t>price;</a:t>
              </a:r>
            </a:p>
            <a:p>
              <a:r>
                <a:rPr lang="en-US" altLang="ko-KR" sz="2400" dirty="0" smtClean="0"/>
                <a:t>a  =</a:t>
              </a:r>
              <a:r>
                <a:rPr lang="en-US" altLang="ko-KR" sz="2400" dirty="0" smtClean="0">
                  <a:solidFill>
                    <a:srgbClr val="FF0000"/>
                  </a:solidFill>
                </a:rPr>
                <a:t>  (byte) </a:t>
              </a:r>
              <a:r>
                <a:rPr lang="en-US" altLang="ko-KR" sz="2400" dirty="0" smtClean="0"/>
                <a:t>price;</a:t>
              </a:r>
              <a:endParaRPr lang="en-US" altLang="ko-KR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30773" y="3625941"/>
              <a:ext cx="2016224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0070C0"/>
                  </a:solidFill>
                </a:rPr>
                <a:t>price </a:t>
              </a:r>
              <a:r>
                <a:rPr lang="ko-KR" altLang="en-US" sz="1200" dirty="0" smtClean="0">
                  <a:solidFill>
                    <a:srgbClr val="0070C0"/>
                  </a:solidFill>
                </a:rPr>
                <a:t>정수 값을  </a:t>
              </a:r>
              <a:r>
                <a:rPr lang="en-US" altLang="ko-KR" sz="1200" dirty="0" smtClean="0">
                  <a:solidFill>
                    <a:srgbClr val="0070C0"/>
                  </a:solidFill>
                </a:rPr>
                <a:t>byte</a:t>
              </a:r>
            </a:p>
            <a:p>
              <a:r>
                <a:rPr lang="ko-KR" altLang="en-US" sz="1200" dirty="0" smtClean="0">
                  <a:solidFill>
                    <a:srgbClr val="0070C0"/>
                  </a:solidFill>
                </a:rPr>
                <a:t>타입으로 강제타입 변환</a:t>
              </a:r>
              <a:endParaRPr lang="en-US" altLang="ko-KR" sz="1200" dirty="0">
                <a:solidFill>
                  <a:srgbClr val="0070C0"/>
                </a:solidFill>
              </a:endParaRPr>
            </a:p>
          </p:txBody>
        </p:sp>
        <p:cxnSp>
          <p:nvCxnSpPr>
            <p:cNvPr id="8" name="꺾인 연결선 7"/>
            <p:cNvCxnSpPr/>
            <p:nvPr/>
          </p:nvCxnSpPr>
          <p:spPr>
            <a:xfrm rot="16200000" flipV="1">
              <a:off x="5352344" y="3439131"/>
              <a:ext cx="386318" cy="3"/>
            </a:xfrm>
            <a:prstGeom prst="bentConnector3">
              <a:avLst>
                <a:gd name="adj1" fmla="val 50000"/>
              </a:avLst>
            </a:prstGeom>
            <a:grpFill/>
            <a:ln w="190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356987" y="3876931"/>
              <a:ext cx="1188132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rgbClr val="0070C0"/>
                  </a:solidFill>
                </a:rPr>
                <a:t>정수타입 변수</a:t>
              </a:r>
              <a:endParaRPr lang="en-US" altLang="ko-KR" sz="12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꺾인 연결선 9"/>
            <p:cNvCxnSpPr/>
            <p:nvPr/>
          </p:nvCxnSpPr>
          <p:spPr>
            <a:xfrm rot="16200000" flipV="1">
              <a:off x="6248975" y="3424945"/>
              <a:ext cx="648072" cy="252028"/>
            </a:xfrm>
            <a:prstGeom prst="bentConnector3">
              <a:avLst>
                <a:gd name="adj1" fmla="val 50000"/>
              </a:avLst>
            </a:prstGeom>
            <a:grpFill/>
            <a:ln w="190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5148064" y="3226922"/>
              <a:ext cx="794877" cy="1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086957" y="3226923"/>
              <a:ext cx="864096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4258158" y="3226923"/>
              <a:ext cx="288032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꺾인 연결선 15"/>
            <p:cNvCxnSpPr/>
            <p:nvPr/>
          </p:nvCxnSpPr>
          <p:spPr>
            <a:xfrm rot="5400000" flipH="1" flipV="1">
              <a:off x="3934122" y="3406943"/>
              <a:ext cx="648072" cy="288031"/>
            </a:xfrm>
            <a:prstGeom prst="bentConnector3">
              <a:avLst>
                <a:gd name="adj1" fmla="val 50000"/>
              </a:avLst>
            </a:prstGeom>
            <a:grpFill/>
            <a:ln w="190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987824" y="3874995"/>
              <a:ext cx="1423665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rgbClr val="0070C0"/>
                  </a:solidFill>
                </a:rPr>
                <a:t>바이트타입 변수</a:t>
              </a:r>
              <a:endParaRPr lang="en-US" altLang="ko-KR" sz="1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548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2-2 : </a:t>
            </a:r>
            <a:r>
              <a:rPr lang="ko-KR" altLang="en-US" dirty="0"/>
              <a:t>자동 </a:t>
            </a:r>
            <a:r>
              <a:rPr lang="ko-KR" altLang="en-US" dirty="0" smtClean="0"/>
              <a:t>타입 </a:t>
            </a:r>
            <a:r>
              <a:rPr lang="ko-KR" altLang="en-US" dirty="0"/>
              <a:t>변환</a:t>
            </a:r>
            <a:r>
              <a:rPr lang="en-US" altLang="ko-KR" dirty="0"/>
              <a:t>, </a:t>
            </a:r>
            <a:r>
              <a:rPr lang="ko-KR" altLang="en-US" dirty="0"/>
              <a:t>강제 </a:t>
            </a:r>
            <a:r>
              <a:rPr lang="ko-KR" altLang="en-US" dirty="0" smtClean="0"/>
              <a:t>타입 변환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7323" y="1327651"/>
            <a:ext cx="6168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자동 타입 변환과 강제 타입 변환의 이해를 위한 예제이다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다음 소스의 실행 결과는 무엇인가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?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2192665"/>
            <a:ext cx="5143536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TypeConversion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/>
              <a:t>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 smtClean="0"/>
              <a:t>		byte </a:t>
            </a:r>
            <a:r>
              <a:rPr lang="en-US" altLang="ko-KR" sz="1400" dirty="0"/>
              <a:t>b = 127;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i = 100;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b+i</a:t>
            </a:r>
            <a:r>
              <a:rPr lang="en-US" altLang="ko-KR" sz="1400" dirty="0"/>
              <a:t>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(10/4</a:t>
            </a:r>
            <a:r>
              <a:rPr lang="en-US" altLang="ko-KR" sz="1400" dirty="0"/>
              <a:t>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(10.0/4</a:t>
            </a:r>
            <a:r>
              <a:rPr lang="en-US" altLang="ko-KR" sz="1400" dirty="0"/>
              <a:t>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((char)0x12340041);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((byte)(</a:t>
            </a:r>
            <a:r>
              <a:rPr lang="en-US" altLang="ko-KR" sz="1400" dirty="0" err="1"/>
              <a:t>b+i</a:t>
            </a:r>
            <a:r>
              <a:rPr lang="en-US" altLang="ko-KR" sz="1400" dirty="0"/>
              <a:t>));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)2.9 + 1.8);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)(2.9 + 1.8));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)2.9 +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)1.8);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228183" y="3485326"/>
            <a:ext cx="654551" cy="1815882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227</a:t>
            </a:r>
          </a:p>
          <a:p>
            <a:r>
              <a:rPr lang="en-US" altLang="ko-KR" sz="1400" dirty="0"/>
              <a:t>2</a:t>
            </a:r>
          </a:p>
          <a:p>
            <a:r>
              <a:rPr lang="en-US" altLang="ko-KR" sz="1400" dirty="0"/>
              <a:t>2.5</a:t>
            </a:r>
          </a:p>
          <a:p>
            <a:r>
              <a:rPr lang="en-US" altLang="ko-KR" sz="1400" dirty="0"/>
              <a:t>A</a:t>
            </a:r>
          </a:p>
          <a:p>
            <a:r>
              <a:rPr lang="en-US" altLang="ko-KR" sz="1400" dirty="0"/>
              <a:t>-29</a:t>
            </a:r>
          </a:p>
          <a:p>
            <a:r>
              <a:rPr lang="en-US" altLang="ko-KR" sz="1400" dirty="0"/>
              <a:t>3.8</a:t>
            </a:r>
          </a:p>
          <a:p>
            <a:r>
              <a:rPr lang="en-US" altLang="ko-KR" sz="1400" dirty="0"/>
              <a:t>4</a:t>
            </a:r>
          </a:p>
          <a:p>
            <a:r>
              <a:rPr lang="en-US" altLang="ko-KR" sz="1400" dirty="0"/>
              <a:t>3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35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자바에서 키 입력</a:t>
            </a:r>
            <a:r>
              <a:rPr lang="en-US" altLang="ko-KR" dirty="0" smtClean="0"/>
              <a:t>, System.in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System.in</a:t>
            </a:r>
          </a:p>
          <a:p>
            <a:pPr lvl="1"/>
            <a:r>
              <a:rPr lang="ko-KR" altLang="en-US" dirty="0" smtClean="0"/>
              <a:t>자바의 표준 입력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java.io </a:t>
            </a:r>
            <a:r>
              <a:rPr lang="ko-KR" altLang="en-US" dirty="0" smtClean="0"/>
              <a:t>패키지의 </a:t>
            </a:r>
            <a:r>
              <a:rPr lang="en-US" altLang="ko-KR" dirty="0" err="1" smtClean="0"/>
              <a:t>InputStream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System.in</a:t>
            </a:r>
            <a:r>
              <a:rPr lang="ko-KR" altLang="en-US" dirty="0" smtClean="0"/>
              <a:t>은 바이트 </a:t>
            </a:r>
            <a:r>
              <a:rPr lang="ko-KR" altLang="en-US" dirty="0" err="1" smtClean="0"/>
              <a:t>스트림으로서</a:t>
            </a:r>
            <a:r>
              <a:rPr lang="ko-KR" altLang="en-US" dirty="0" smtClean="0"/>
              <a:t> </a:t>
            </a:r>
            <a:r>
              <a:rPr lang="ko-KR" altLang="en-US" dirty="0" smtClean="0"/>
              <a:t>키 값을 </a:t>
            </a:r>
            <a:r>
              <a:rPr lang="ko-KR" altLang="en-US" dirty="0" smtClean="0"/>
              <a:t>바이트로 리턴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문자로 변환하려면 </a:t>
            </a:r>
            <a:r>
              <a:rPr lang="en-US" altLang="ko-KR" dirty="0" err="1" smtClean="0"/>
              <a:t>InputStreamReader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이용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입력 동안 문제가 발생하면 </a:t>
            </a:r>
            <a:r>
              <a:rPr lang="en-US" altLang="ko-KR" dirty="0" err="1" smtClean="0"/>
              <a:t>IOException</a:t>
            </a:r>
            <a:r>
              <a:rPr lang="ko-KR" altLang="en-US" dirty="0" smtClean="0"/>
              <a:t> 발생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try-catch</a:t>
            </a:r>
            <a:r>
              <a:rPr lang="ko-KR" altLang="en-US" dirty="0" smtClean="0"/>
              <a:t>를 이용한 예외 처리 필요</a:t>
            </a:r>
            <a:r>
              <a:rPr lang="en-US" altLang="ko-KR" dirty="0" smtClean="0"/>
              <a:t>(3</a:t>
            </a:r>
            <a:r>
              <a:rPr lang="ko-KR" altLang="en-US" dirty="0" smtClean="0"/>
              <a:t>장 참조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24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58" y="3284984"/>
            <a:ext cx="9027182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08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 smtClean="0"/>
              <a:t>예제 </a:t>
            </a:r>
            <a:r>
              <a:rPr lang="en-US" altLang="ko-KR" dirty="0" smtClean="0"/>
              <a:t>2-3 : </a:t>
            </a:r>
            <a:r>
              <a:rPr lang="ko-KR" altLang="en-US" dirty="0"/>
              <a:t>키보드로부터 </a:t>
            </a:r>
            <a:r>
              <a:rPr lang="ko-KR" altLang="en-US" dirty="0" smtClean="0"/>
              <a:t>문자 입력</a:t>
            </a:r>
            <a:r>
              <a:rPr lang="en-US" altLang="ko-KR" dirty="0" smtClean="0"/>
              <a:t>,</a:t>
            </a:r>
            <a:r>
              <a:rPr lang="ko-KR" altLang="en-US" dirty="0" smtClean="0"/>
              <a:t> 화면 출력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348880"/>
            <a:ext cx="5760640" cy="3754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import java.io.*;</a:t>
            </a:r>
          </a:p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InputExample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public static void main (String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[]) { 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 err="1"/>
              <a:t>InputStreamReader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rd</a:t>
            </a:r>
            <a:r>
              <a:rPr lang="en-US" altLang="ko-KR" sz="1400" b="1" dirty="0"/>
              <a:t> = new </a:t>
            </a:r>
            <a:r>
              <a:rPr lang="en-US" altLang="ko-KR" sz="1400" b="1" dirty="0" err="1"/>
              <a:t>InputStreamReader</a:t>
            </a:r>
            <a:r>
              <a:rPr lang="en-US" altLang="ko-KR" sz="1400" b="1" dirty="0"/>
              <a:t>(System.in);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/>
              <a:t>try {</a:t>
            </a:r>
          </a:p>
          <a:p>
            <a:pPr defTabSz="180000"/>
            <a:r>
              <a:rPr lang="en-US" altLang="ko-KR" sz="1400" dirty="0"/>
              <a:t>			while (true) </a:t>
            </a:r>
            <a:r>
              <a:rPr lang="en-US" altLang="ko-KR" sz="1400" dirty="0" smtClean="0"/>
              <a:t>{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		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 = </a:t>
            </a:r>
            <a:r>
              <a:rPr lang="en-US" altLang="ko-KR" sz="1400" b="1" dirty="0" err="1"/>
              <a:t>rd.read</a:t>
            </a:r>
            <a:r>
              <a:rPr lang="en-US" altLang="ko-KR" sz="1400" b="1" dirty="0"/>
              <a:t>()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			if (a == -1)	// ctrl-z</a:t>
            </a:r>
            <a:r>
              <a:rPr lang="ko-KR" altLang="en-US" sz="1400" dirty="0"/>
              <a:t>가 입력되면 </a:t>
            </a:r>
            <a:r>
              <a:rPr lang="en-US" altLang="ko-KR" sz="1400" dirty="0"/>
              <a:t>read()</a:t>
            </a:r>
            <a:r>
              <a:rPr lang="ko-KR" altLang="en-US" sz="1400" dirty="0"/>
              <a:t>는 </a:t>
            </a:r>
            <a:r>
              <a:rPr lang="en-US" altLang="ko-KR" sz="1400" dirty="0"/>
              <a:t>-1</a:t>
            </a:r>
            <a:r>
              <a:rPr lang="ko-KR" altLang="en-US" sz="1400" dirty="0"/>
              <a:t>을 리턴</a:t>
            </a:r>
          </a:p>
          <a:p>
            <a:pPr defTabSz="180000"/>
            <a:r>
              <a:rPr lang="ko-KR" altLang="en-US" sz="1400" dirty="0"/>
              <a:t>					</a:t>
            </a:r>
            <a:r>
              <a:rPr lang="en-US" altLang="ko-KR" sz="1400" dirty="0"/>
              <a:t>break;</a:t>
            </a:r>
          </a:p>
          <a:p>
            <a:pPr defTabSz="180000"/>
            <a:r>
              <a:rPr lang="en-US" altLang="ko-KR" sz="1400" dirty="0"/>
              <a:t>		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((char)a);	// </a:t>
            </a:r>
            <a:r>
              <a:rPr lang="ko-KR" altLang="en-US" sz="1400" dirty="0"/>
              <a:t>입력된 문자 출력</a:t>
            </a:r>
          </a:p>
          <a:p>
            <a:pPr defTabSz="180000"/>
            <a:r>
              <a:rPr lang="ko-KR" altLang="en-US" sz="1400" dirty="0"/>
              <a:t>			</a:t>
            </a:r>
            <a:r>
              <a:rPr lang="en-US" altLang="ko-KR" sz="1400" dirty="0"/>
              <a:t>}  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/>
              <a:t>}</a:t>
            </a:r>
            <a:r>
              <a:rPr lang="en-US" altLang="ko-KR" sz="1400" dirty="0"/>
              <a:t> 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/>
              <a:t>catch (</a:t>
            </a:r>
            <a:r>
              <a:rPr lang="en-US" altLang="ko-KR" sz="1400" b="1" dirty="0" err="1"/>
              <a:t>IOException</a:t>
            </a:r>
            <a:r>
              <a:rPr lang="en-US" altLang="ko-KR" sz="1400" b="1" dirty="0"/>
              <a:t> e) {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입력 에러 발생</a:t>
            </a:r>
            <a:r>
              <a:rPr lang="en-US" altLang="ko-KR" sz="1400" dirty="0"/>
              <a:t>");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/>
              <a:t>}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2856" y="1285860"/>
            <a:ext cx="71305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다음 소스의 실행 결과는 무엇인가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?</a:t>
            </a:r>
          </a:p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System.in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을 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InputStreamReader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에 연결하여 사용자로부터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키 입력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입력 받은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문자를 화면에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출력하고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ctrl-z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키를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누르면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읽기 종료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371016" y="4699295"/>
            <a:ext cx="1152128" cy="138499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rgbClr val="00B050"/>
                </a:solidFill>
                <a:latin typeface="+mj-lt"/>
              </a:rPr>
              <a:t>자바 실습</a:t>
            </a:r>
            <a:endParaRPr lang="ko-KR" altLang="en-US" sz="1400" dirty="0">
              <a:solidFill>
                <a:srgbClr val="00B050"/>
              </a:solidFill>
              <a:latin typeface="+mj-lt"/>
            </a:endParaRPr>
          </a:p>
          <a:p>
            <a:r>
              <a:rPr lang="ko-KR" altLang="en-US" sz="1400" dirty="0">
                <a:latin typeface="+mj-lt"/>
              </a:rPr>
              <a:t>자</a:t>
            </a:r>
          </a:p>
          <a:p>
            <a:r>
              <a:rPr lang="ko-KR" altLang="en-US" sz="1400" dirty="0" smtClean="0">
                <a:latin typeface="+mj-lt"/>
              </a:rPr>
              <a:t>바</a:t>
            </a:r>
            <a:endParaRPr lang="en-US" altLang="ko-KR" sz="1400" dirty="0" smtClean="0">
              <a:latin typeface="+mj-lt"/>
            </a:endParaRPr>
          </a:p>
          <a:p>
            <a:endParaRPr lang="ko-KR" altLang="en-US" sz="1400" dirty="0">
              <a:latin typeface="+mj-lt"/>
            </a:endParaRPr>
          </a:p>
          <a:p>
            <a:r>
              <a:rPr lang="ko-KR" altLang="en-US" sz="1400" dirty="0">
                <a:latin typeface="+mj-lt"/>
              </a:rPr>
              <a:t>실</a:t>
            </a:r>
          </a:p>
          <a:p>
            <a:r>
              <a:rPr lang="ko-KR" altLang="en-US" sz="1400" dirty="0" err="1">
                <a:latin typeface="+mj-lt"/>
              </a:rPr>
              <a:t>습</a:t>
            </a:r>
            <a:endParaRPr lang="en-US" altLang="ko-KR" sz="1400" dirty="0">
              <a:latin typeface="+mj-lt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7740352" y="4522494"/>
            <a:ext cx="936104" cy="324036"/>
          </a:xfrm>
          <a:prstGeom prst="wedgeRoundRectCallout">
            <a:avLst>
              <a:gd name="adj1" fmla="val -99205"/>
              <a:gd name="adj2" fmla="val 62500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키 입력부분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6804248" y="4064299"/>
            <a:ext cx="1224136" cy="324036"/>
          </a:xfrm>
          <a:prstGeom prst="wedgeRoundRectCallout">
            <a:avLst>
              <a:gd name="adj1" fmla="val -16176"/>
              <a:gd name="adj2" fmla="val 189486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&lt;Enter&gt; </a:t>
            </a:r>
            <a:r>
              <a:rPr lang="ko-KR" altLang="en-US" sz="1000" dirty="0" smtClean="0">
                <a:solidFill>
                  <a:schemeClr val="tx1"/>
                </a:solidFill>
              </a:rPr>
              <a:t>키 입력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7713452" y="5779718"/>
            <a:ext cx="1224136" cy="324036"/>
          </a:xfrm>
          <a:prstGeom prst="wedgeRoundRectCallout">
            <a:avLst>
              <a:gd name="adj1" fmla="val -149138"/>
              <a:gd name="adj2" fmla="val 31459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ctrl-z </a:t>
            </a:r>
            <a:r>
              <a:rPr lang="ko-KR" altLang="en-US" sz="1000" dirty="0" smtClean="0">
                <a:solidFill>
                  <a:schemeClr val="tx1"/>
                </a:solidFill>
              </a:rPr>
              <a:t>키 입력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82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518732"/>
            <a:ext cx="8936385" cy="1603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Scanner</a:t>
            </a:r>
            <a:r>
              <a:rPr lang="ko-KR" altLang="en-US" dirty="0" smtClean="0"/>
              <a:t>를 이용한 키 입력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Scanner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java.util.Scanner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Scanner </a:t>
            </a:r>
            <a:r>
              <a:rPr lang="ko-KR" altLang="en-US" dirty="0" smtClean="0"/>
              <a:t>객체 생성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import</a:t>
            </a:r>
            <a:r>
              <a:rPr lang="ko-KR" altLang="en-US" dirty="0" smtClean="0"/>
              <a:t>문 필</a:t>
            </a:r>
            <a:r>
              <a:rPr lang="ko-KR" altLang="en-US" dirty="0"/>
              <a:t>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소스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맨 앞줄에 사</a:t>
            </a:r>
            <a:r>
              <a:rPr lang="ko-KR" altLang="en-US" dirty="0"/>
              <a:t>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Scanner</a:t>
            </a:r>
            <a:r>
              <a:rPr lang="ko-KR" altLang="en-US" dirty="0" smtClean="0"/>
              <a:t>에서 키 입력 받기</a:t>
            </a:r>
            <a:endParaRPr lang="en-US" altLang="ko-KR" dirty="0"/>
          </a:p>
          <a:p>
            <a:pPr lvl="2"/>
            <a:r>
              <a:rPr lang="en-US" altLang="ko-KR" sz="1800" dirty="0" smtClean="0"/>
              <a:t>Scanner</a:t>
            </a:r>
            <a:r>
              <a:rPr lang="ko-KR" altLang="en-US" dirty="0" smtClean="0"/>
              <a:t>는 입력되는 키 값을 공백으로 구분되는 아이템 </a:t>
            </a:r>
            <a:r>
              <a:rPr lang="ko-KR" altLang="en-US" dirty="0"/>
              <a:t>단위로 </a:t>
            </a:r>
            <a:r>
              <a:rPr lang="ko-KR" altLang="en-US" dirty="0" smtClean="0"/>
              <a:t>읽음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공백 문자 </a:t>
            </a:r>
            <a:r>
              <a:rPr lang="en-US" altLang="ko-KR" dirty="0" smtClean="0"/>
              <a:t>:‘</a:t>
            </a:r>
            <a:r>
              <a:rPr lang="en-US" altLang="ko-KR" sz="1400" dirty="0" smtClean="0"/>
              <a:t>\</a:t>
            </a:r>
            <a:r>
              <a:rPr lang="en-US" altLang="ko-KR" sz="1400" dirty="0"/>
              <a:t>t</a:t>
            </a:r>
            <a:r>
              <a:rPr lang="en-US" altLang="ko-KR" dirty="0"/>
              <a:t>’,‘ </a:t>
            </a:r>
            <a:r>
              <a:rPr lang="en-US" altLang="ko-KR" sz="1400" dirty="0"/>
              <a:t>\f</a:t>
            </a:r>
            <a:r>
              <a:rPr lang="en-US" altLang="ko-KR" dirty="0"/>
              <a:t>’,‘ </a:t>
            </a:r>
            <a:r>
              <a:rPr lang="en-US" altLang="ko-KR" sz="1400" dirty="0"/>
              <a:t>\r</a:t>
            </a:r>
            <a:r>
              <a:rPr lang="ko-KR" altLang="en-US" dirty="0"/>
              <a:t>’</a:t>
            </a:r>
            <a:r>
              <a:rPr lang="en-US" altLang="ko-KR" dirty="0"/>
              <a:t>,‘ ’,‘ </a:t>
            </a:r>
            <a:r>
              <a:rPr lang="en-US" altLang="ko-KR" sz="1400" dirty="0"/>
              <a:t>\</a:t>
            </a:r>
            <a:r>
              <a:rPr lang="en-US" altLang="ko-KR" sz="1400" dirty="0" smtClean="0"/>
              <a:t>n</a:t>
            </a:r>
            <a:r>
              <a:rPr lang="ko-KR" altLang="en-US" dirty="0" smtClean="0"/>
              <a:t>’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79912" y="2235192"/>
            <a:ext cx="3689987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Scanner a = new Scanner(</a:t>
            </a:r>
            <a:r>
              <a:rPr lang="en-US" altLang="ko-KR" sz="1600" dirty="0" err="1" smtClean="0"/>
              <a:t>System.in</a:t>
            </a:r>
            <a:r>
              <a:rPr lang="en-US" altLang="ko-KR" sz="1600" dirty="0" smtClean="0"/>
              <a:t>);</a:t>
            </a:r>
            <a:endParaRPr lang="en-US" altLang="ko-KR" sz="16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810752" y="4365104"/>
            <a:ext cx="328614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import </a:t>
            </a:r>
            <a:r>
              <a:rPr lang="en-US" altLang="ko-KR" sz="1600" dirty="0" err="1" smtClean="0"/>
              <a:t>java.util.Scanner</a:t>
            </a:r>
            <a:r>
              <a:rPr lang="en-US" altLang="ko-KR" sz="1600" dirty="0" smtClean="0"/>
              <a:t>;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7086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Scanner</a:t>
            </a:r>
            <a:r>
              <a:rPr lang="ko-KR" altLang="en-US" dirty="0"/>
              <a:t>를 이용한 키 입력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71767" y="1340768"/>
            <a:ext cx="4946564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Scanner </a:t>
            </a:r>
            <a:r>
              <a:rPr lang="en-US" altLang="ko-KR" sz="1400" dirty="0" err="1"/>
              <a:t>scanner</a:t>
            </a:r>
            <a:r>
              <a:rPr lang="en-US" altLang="ko-KR" sz="1400" dirty="0"/>
              <a:t> = </a:t>
            </a:r>
            <a:r>
              <a:rPr lang="en-US" altLang="ko-KR" sz="1400" b="1" dirty="0"/>
              <a:t>new Scanner(System.in</a:t>
            </a:r>
            <a:r>
              <a:rPr lang="en-US" altLang="ko-KR" sz="1400" b="1" dirty="0" smtClean="0"/>
              <a:t>)</a:t>
            </a:r>
            <a:r>
              <a:rPr lang="en-US" altLang="ko-KR" sz="1400" dirty="0" smtClean="0"/>
              <a:t>;</a:t>
            </a:r>
          </a:p>
          <a:p>
            <a:r>
              <a:rPr lang="en-US" altLang="ko-KR" sz="1400" dirty="0" smtClean="0"/>
              <a:t>String </a:t>
            </a:r>
            <a:r>
              <a:rPr lang="en-US" altLang="ko-KR" sz="1400" dirty="0"/>
              <a:t>name = </a:t>
            </a:r>
            <a:r>
              <a:rPr lang="en-US" altLang="ko-KR" sz="1400" b="1" dirty="0" err="1"/>
              <a:t>scanner.next</a:t>
            </a:r>
            <a:r>
              <a:rPr lang="en-US" altLang="ko-KR" sz="1400" b="1" dirty="0"/>
              <a:t>()</a:t>
            </a:r>
            <a:r>
              <a:rPr lang="en-US" altLang="ko-KR" sz="1400" dirty="0"/>
              <a:t>; </a:t>
            </a:r>
            <a:r>
              <a:rPr lang="en-US" altLang="ko-KR" sz="1400" dirty="0" smtClean="0"/>
              <a:t>	 	// </a:t>
            </a:r>
            <a:r>
              <a:rPr lang="en-US" altLang="ko-KR" sz="1400" dirty="0"/>
              <a:t>"Kim"</a:t>
            </a:r>
          </a:p>
          <a:p>
            <a:r>
              <a:rPr lang="en-US" altLang="ko-KR" sz="1400" dirty="0"/>
              <a:t>String </a:t>
            </a:r>
            <a:r>
              <a:rPr lang="en-US" altLang="ko-KR" sz="1400" dirty="0" err="1"/>
              <a:t>addr</a:t>
            </a:r>
            <a:r>
              <a:rPr lang="en-US" altLang="ko-KR" sz="1400" dirty="0"/>
              <a:t> = </a:t>
            </a:r>
            <a:r>
              <a:rPr lang="en-US" altLang="ko-KR" sz="1400" b="1" dirty="0" err="1"/>
              <a:t>scanner.next</a:t>
            </a:r>
            <a:r>
              <a:rPr lang="en-US" altLang="ko-KR" sz="1400" b="1" dirty="0"/>
              <a:t>()</a:t>
            </a:r>
            <a:r>
              <a:rPr lang="en-US" altLang="ko-KR" sz="1400" dirty="0"/>
              <a:t>; </a:t>
            </a:r>
            <a:r>
              <a:rPr lang="en-US" altLang="ko-KR" sz="1400" dirty="0" smtClean="0"/>
              <a:t>		// </a:t>
            </a:r>
            <a:r>
              <a:rPr lang="en-US" altLang="ko-KR" sz="1400" dirty="0"/>
              <a:t>"Seoul"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age = </a:t>
            </a:r>
            <a:r>
              <a:rPr lang="en-US" altLang="ko-KR" sz="1400" b="1" dirty="0" err="1"/>
              <a:t>scanner.nextInt</a:t>
            </a:r>
            <a:r>
              <a:rPr lang="en-US" altLang="ko-KR" sz="1400" b="1" dirty="0"/>
              <a:t>()</a:t>
            </a:r>
            <a:r>
              <a:rPr lang="en-US" altLang="ko-KR" sz="1400" dirty="0"/>
              <a:t>; </a:t>
            </a:r>
            <a:r>
              <a:rPr lang="en-US" altLang="ko-KR" sz="1400" dirty="0" smtClean="0"/>
              <a:t>		// 33</a:t>
            </a:r>
            <a:endParaRPr lang="en-US" altLang="ko-KR" sz="1400" dirty="0"/>
          </a:p>
          <a:p>
            <a:r>
              <a:rPr lang="en-US" altLang="ko-KR" sz="1400" dirty="0"/>
              <a:t>double weight = </a:t>
            </a:r>
            <a:r>
              <a:rPr lang="en-US" altLang="ko-KR" sz="1400" b="1" dirty="0" err="1"/>
              <a:t>scanner.nextDouble</a:t>
            </a:r>
            <a:r>
              <a:rPr lang="en-US" altLang="ko-KR" sz="1400" b="1" dirty="0"/>
              <a:t>()</a:t>
            </a:r>
            <a:r>
              <a:rPr lang="en-US" altLang="ko-KR" sz="1400" dirty="0"/>
              <a:t>; </a:t>
            </a:r>
            <a:r>
              <a:rPr lang="en-US" altLang="ko-KR" sz="1400" dirty="0" smtClean="0"/>
              <a:t>	// </a:t>
            </a:r>
            <a:r>
              <a:rPr lang="en-US" altLang="ko-KR" sz="1400" dirty="0"/>
              <a:t>65.1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27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747392"/>
            <a:ext cx="5463456" cy="3625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582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Scanner</a:t>
            </a:r>
            <a:r>
              <a:rPr lang="ko-KR" altLang="en-US" dirty="0" smtClean="0"/>
              <a:t> 주요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67409"/>
              </p:ext>
            </p:extLst>
          </p:nvPr>
        </p:nvGraphicFramePr>
        <p:xfrm>
          <a:off x="1043608" y="1556792"/>
          <a:ext cx="7344816" cy="304800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342743"/>
                <a:gridCol w="5002073"/>
              </a:tblGrid>
              <a:tr h="2304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생성</a:t>
                      </a:r>
                      <a:r>
                        <a:rPr lang="ko-KR" altLang="en-US" sz="1400" baseline="0" dirty="0" err="1" smtClean="0"/>
                        <a:t>자</a:t>
                      </a:r>
                      <a:r>
                        <a:rPr lang="en-US" altLang="ko-KR" sz="1400" baseline="0" dirty="0" smtClean="0"/>
                        <a:t>/</a:t>
                      </a:r>
                      <a:r>
                        <a:rPr lang="ko-KR" altLang="en-US" sz="1400" baseline="0" dirty="0" err="1" smtClean="0"/>
                        <a:t>메소드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304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String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next()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다음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아이템을 찾아 문자열로 반환</a:t>
                      </a:r>
                      <a:endParaRPr lang="ko-KR" altLang="en-US" sz="1400" dirty="0"/>
                    </a:p>
                  </a:txBody>
                  <a:tcPr/>
                </a:tc>
              </a:tr>
              <a:tr h="2304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boolean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nextBoolean</a:t>
                      </a:r>
                      <a:r>
                        <a:rPr lang="en-US" altLang="ko-KR" sz="1400" dirty="0" smtClean="0"/>
                        <a:t>()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다음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아이템을 찾아 </a:t>
                      </a:r>
                      <a:r>
                        <a:rPr lang="en-US" altLang="ko-KR" sz="1400" dirty="0" err="1" smtClean="0"/>
                        <a:t>boolean</a:t>
                      </a:r>
                      <a:r>
                        <a:rPr lang="ko-KR" altLang="en-US" sz="1400" dirty="0" smtClean="0"/>
                        <a:t>으로 변환하여 반환</a:t>
                      </a:r>
                      <a:endParaRPr lang="ko-KR" altLang="en-US" sz="1400" dirty="0"/>
                    </a:p>
                  </a:txBody>
                  <a:tcPr/>
                </a:tc>
              </a:tr>
              <a:tr h="2304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byte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nextByte</a:t>
                      </a:r>
                      <a:r>
                        <a:rPr lang="en-US" altLang="ko-KR" sz="1400" baseline="0" dirty="0" smtClean="0"/>
                        <a:t>()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다음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아이템을 찾아 </a:t>
                      </a:r>
                      <a:r>
                        <a:rPr lang="en-US" altLang="ko-KR" sz="1400" dirty="0" smtClean="0"/>
                        <a:t>byte</a:t>
                      </a:r>
                      <a:r>
                        <a:rPr lang="ko-KR" altLang="en-US" sz="1400" dirty="0" smtClean="0"/>
                        <a:t>로 변환하여 반환</a:t>
                      </a:r>
                      <a:endParaRPr lang="ko-KR" altLang="en-US" sz="1400" dirty="0"/>
                    </a:p>
                  </a:txBody>
                  <a:tcPr/>
                </a:tc>
              </a:tr>
              <a:tr h="2304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/>
                        <a:t>double </a:t>
                      </a:r>
                      <a:r>
                        <a:rPr lang="en-US" altLang="ko-KR" sz="1400" baseline="0" dirty="0" err="1" smtClean="0"/>
                        <a:t>nextDouble</a:t>
                      </a:r>
                      <a:r>
                        <a:rPr lang="en-US" altLang="ko-KR" sz="1400" baseline="0" dirty="0" smtClean="0"/>
                        <a:t>()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다음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아이템을 찾아 </a:t>
                      </a:r>
                      <a:r>
                        <a:rPr lang="en-US" altLang="ko-KR" sz="1400" dirty="0" smtClean="0"/>
                        <a:t>double</a:t>
                      </a:r>
                      <a:r>
                        <a:rPr lang="ko-KR" altLang="en-US" sz="1400" dirty="0" smtClean="0"/>
                        <a:t>로 변환하여 반환</a:t>
                      </a:r>
                      <a:endParaRPr lang="ko-KR" altLang="en-US" sz="1400" dirty="0"/>
                    </a:p>
                  </a:txBody>
                  <a:tcPr/>
                </a:tc>
              </a:tr>
              <a:tr h="2304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float </a:t>
                      </a:r>
                      <a:r>
                        <a:rPr lang="en-US" altLang="ko-KR" sz="1400" baseline="0" dirty="0" err="1" smtClean="0"/>
                        <a:t>nextFloat</a:t>
                      </a:r>
                      <a:r>
                        <a:rPr lang="en-US" altLang="ko-KR" sz="1400" baseline="0" dirty="0" smtClean="0"/>
                        <a:t>()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다음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아이템을 찾아 </a:t>
                      </a:r>
                      <a:r>
                        <a:rPr lang="en-US" altLang="ko-KR" sz="1400" dirty="0" smtClean="0"/>
                        <a:t>float</a:t>
                      </a:r>
                      <a:r>
                        <a:rPr lang="ko-KR" altLang="en-US" sz="1400" dirty="0" smtClean="0"/>
                        <a:t>로 변환하여 반환</a:t>
                      </a:r>
                      <a:endParaRPr lang="ko-KR" altLang="en-US" sz="1400" dirty="0"/>
                    </a:p>
                  </a:txBody>
                  <a:tcPr/>
                </a:tc>
              </a:tr>
              <a:tr h="2304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int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baseline="0" dirty="0" err="1" smtClean="0"/>
                        <a:t>nextInt</a:t>
                      </a:r>
                      <a:r>
                        <a:rPr lang="en-US" altLang="ko-KR" sz="1400" baseline="0" dirty="0" smtClean="0"/>
                        <a:t>()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다음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아이템을 찾아 </a:t>
                      </a:r>
                      <a:r>
                        <a:rPr lang="en-US" altLang="ko-KR" sz="1400" dirty="0" err="1" smtClean="0"/>
                        <a:t>int</a:t>
                      </a:r>
                      <a:r>
                        <a:rPr lang="ko-KR" altLang="en-US" sz="1400" dirty="0" smtClean="0"/>
                        <a:t>로 변환하여 반환</a:t>
                      </a:r>
                      <a:endParaRPr lang="ko-KR" altLang="en-US" sz="1400" dirty="0"/>
                    </a:p>
                  </a:txBody>
                  <a:tcPr/>
                </a:tc>
              </a:tr>
              <a:tr h="2304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long </a:t>
                      </a:r>
                      <a:r>
                        <a:rPr lang="en-US" altLang="ko-KR" sz="1400" baseline="0" dirty="0" err="1" smtClean="0"/>
                        <a:t>nextLong</a:t>
                      </a:r>
                      <a:r>
                        <a:rPr lang="en-US" altLang="ko-KR" sz="1400" baseline="0" dirty="0" smtClean="0"/>
                        <a:t>()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다음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아이템을 찾아 </a:t>
                      </a:r>
                      <a:r>
                        <a:rPr lang="en-US" altLang="ko-KR" sz="1400" dirty="0" smtClean="0"/>
                        <a:t>long</a:t>
                      </a:r>
                      <a:r>
                        <a:rPr lang="ko-KR" altLang="en-US" sz="1400" dirty="0" smtClean="0"/>
                        <a:t>으로 변환하여 반환</a:t>
                      </a:r>
                      <a:endParaRPr lang="ko-KR" altLang="en-US" sz="1400" dirty="0"/>
                    </a:p>
                  </a:txBody>
                  <a:tcPr/>
                </a:tc>
              </a:tr>
              <a:tr h="2304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short </a:t>
                      </a:r>
                      <a:r>
                        <a:rPr lang="en-US" altLang="ko-KR" sz="1400" dirty="0" err="1" smtClean="0"/>
                        <a:t>nextShort</a:t>
                      </a:r>
                      <a:r>
                        <a:rPr lang="en-US" altLang="ko-KR" sz="1400" dirty="0" smtClean="0"/>
                        <a:t>()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다음 아이템을 찾아 </a:t>
                      </a:r>
                      <a:r>
                        <a:rPr lang="en-US" altLang="ko-KR" sz="1400" dirty="0" smtClean="0"/>
                        <a:t>short</a:t>
                      </a:r>
                      <a:r>
                        <a:rPr lang="ko-KR" altLang="en-US" sz="1400" dirty="0" smtClean="0"/>
                        <a:t>로 변환하여 반환</a:t>
                      </a:r>
                      <a:endParaRPr lang="ko-KR" altLang="en-US" sz="1400" dirty="0"/>
                    </a:p>
                  </a:txBody>
                  <a:tcPr/>
                </a:tc>
              </a:tr>
              <a:tr h="2304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String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err="1" smtClean="0"/>
                        <a:t>nextLine</a:t>
                      </a:r>
                      <a:r>
                        <a:rPr lang="en-US" altLang="ko-KR" sz="1400" dirty="0" smtClean="0"/>
                        <a:t>()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400" u="none" strike="noStrike" kern="1200" baseline="0" dirty="0" smtClean="0"/>
                        <a:t>한 라인 전체</a:t>
                      </a:r>
                      <a:r>
                        <a:rPr kumimoji="0" lang="en-US" altLang="ko-KR" sz="1400" u="none" strike="noStrike" kern="1200" baseline="0" dirty="0" smtClean="0"/>
                        <a:t>(‘\n’ </a:t>
                      </a:r>
                      <a:r>
                        <a:rPr kumimoji="0" lang="ko-KR" altLang="en-US" sz="1400" u="none" strike="noStrike" kern="1200" baseline="0" dirty="0" smtClean="0"/>
                        <a:t>포함</a:t>
                      </a:r>
                      <a:r>
                        <a:rPr kumimoji="0" lang="en-US" altLang="ko-KR" sz="1400" u="none" strike="noStrike" kern="1200" baseline="0" dirty="0" smtClean="0"/>
                        <a:t>)</a:t>
                      </a:r>
                      <a:r>
                        <a:rPr kumimoji="0" lang="ko-KR" altLang="en-US" sz="1400" u="none" strike="noStrike" kern="1200" baseline="0" dirty="0" smtClean="0"/>
                        <a:t>를 문자열 타입으로 반환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50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2-4 : </a:t>
            </a:r>
            <a:r>
              <a:rPr lang="en-US" altLang="ko-KR" dirty="0"/>
              <a:t>Scanner</a:t>
            </a:r>
            <a:r>
              <a:rPr lang="ko-KR" altLang="en-US" dirty="0"/>
              <a:t>를 이용한 키 입력 연습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592" y="2203370"/>
            <a:ext cx="7220368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b="1" dirty="0"/>
              <a:t>import </a:t>
            </a:r>
            <a:r>
              <a:rPr lang="en-US" altLang="ko-KR" sz="1400" b="1" dirty="0" err="1"/>
              <a:t>java.util.Scanner</a:t>
            </a:r>
            <a:r>
              <a:rPr lang="en-US" altLang="ko-KR" sz="1400" b="1" dirty="0" smtClean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ScannerExam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/>
              <a:t>static void main (String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[]) { </a:t>
            </a:r>
          </a:p>
          <a:p>
            <a:pPr defTabSz="180000"/>
            <a:r>
              <a:rPr lang="en-US" altLang="ko-KR" sz="1400" dirty="0" smtClean="0"/>
              <a:t>		Scanner </a:t>
            </a:r>
            <a:r>
              <a:rPr lang="en-US" altLang="ko-KR" sz="1400" dirty="0"/>
              <a:t>a = </a:t>
            </a:r>
            <a:r>
              <a:rPr lang="en-US" altLang="ko-KR" sz="1400" b="1" dirty="0"/>
              <a:t>new Scanner(System.in)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나이</a:t>
            </a:r>
            <a:r>
              <a:rPr lang="en-US" altLang="ko-KR" sz="1400" dirty="0"/>
              <a:t>, </a:t>
            </a:r>
            <a:r>
              <a:rPr lang="ko-KR" altLang="en-US" sz="1400" dirty="0"/>
              <a:t>체중</a:t>
            </a:r>
            <a:r>
              <a:rPr lang="en-US" altLang="ko-KR" sz="1400" dirty="0"/>
              <a:t>, </a:t>
            </a:r>
            <a:r>
              <a:rPr lang="ko-KR" altLang="en-US" sz="1400" dirty="0"/>
              <a:t>신장을 빈칸으로 분리하여 순서대로 입력하세요</a:t>
            </a:r>
            <a:r>
              <a:rPr lang="en-US" altLang="ko-KR" sz="1400" dirty="0"/>
              <a:t>");</a:t>
            </a:r>
            <a:endParaRPr lang="ko-KR" altLang="en-US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당신의 나이는 </a:t>
            </a:r>
            <a:r>
              <a:rPr lang="en-US" altLang="ko-KR" sz="1400" dirty="0"/>
              <a:t>" + </a:t>
            </a:r>
            <a:r>
              <a:rPr lang="en-US" altLang="ko-KR" sz="1400" b="1" dirty="0" err="1"/>
              <a:t>a.nextInt</a:t>
            </a:r>
            <a:r>
              <a:rPr lang="en-US" altLang="ko-KR" sz="1400" b="1" dirty="0"/>
              <a:t>()</a:t>
            </a:r>
            <a:r>
              <a:rPr lang="en-US" altLang="ko-KR" sz="1400" dirty="0"/>
              <a:t> + "</a:t>
            </a:r>
            <a:r>
              <a:rPr lang="ko-KR" altLang="en-US" sz="1400" dirty="0"/>
              <a:t>살입니다</a:t>
            </a:r>
            <a:r>
              <a:rPr lang="en-US" altLang="ko-KR" sz="1400" dirty="0"/>
              <a:t>.");</a:t>
            </a:r>
            <a:endParaRPr lang="ko-KR" altLang="en-US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당신의 체중은 </a:t>
            </a:r>
            <a:r>
              <a:rPr lang="en-US" altLang="ko-KR" sz="1400" dirty="0"/>
              <a:t>" + </a:t>
            </a:r>
            <a:r>
              <a:rPr lang="en-US" altLang="ko-KR" sz="1400" b="1" dirty="0" err="1"/>
              <a:t>a.nextDouble</a:t>
            </a:r>
            <a:r>
              <a:rPr lang="en-US" altLang="ko-KR" sz="1400" b="1" dirty="0"/>
              <a:t>()</a:t>
            </a:r>
            <a:r>
              <a:rPr lang="en-US" altLang="ko-KR" sz="1400" dirty="0"/>
              <a:t> +"kg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.");</a:t>
            </a:r>
            <a:endParaRPr lang="ko-KR" altLang="en-US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당신의 신장은 </a:t>
            </a:r>
            <a:r>
              <a:rPr lang="en-US" altLang="ko-KR" sz="1400" dirty="0"/>
              <a:t>" + </a:t>
            </a:r>
            <a:r>
              <a:rPr lang="en-US" altLang="ko-KR" sz="1400" b="1" dirty="0" err="1"/>
              <a:t>a.nextDouble</a:t>
            </a:r>
            <a:r>
              <a:rPr lang="en-US" altLang="ko-KR" sz="1400" b="1" dirty="0"/>
              <a:t>()</a:t>
            </a:r>
            <a:r>
              <a:rPr lang="en-US" altLang="ko-KR" sz="1400" dirty="0"/>
              <a:t>+ "cm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.");</a:t>
            </a:r>
            <a:endParaRPr lang="ko-KR" altLang="en-US" sz="1400" dirty="0"/>
          </a:p>
          <a:p>
            <a:pPr defTabSz="180000"/>
            <a:r>
              <a:rPr lang="en-US" altLang="ko-KR" sz="1400" dirty="0" smtClean="0"/>
              <a:t>	}</a:t>
            </a:r>
            <a:endParaRPr lang="ko-KR" altLang="en-US" sz="1400" dirty="0"/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584" y="1413023"/>
            <a:ext cx="7237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Scanner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이용하여 나이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체중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신장 데이터를 키보드에서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입력 받아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다시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출력하는 프로그램을 작성해보자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99592" y="4779729"/>
            <a:ext cx="7220368" cy="116955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+mj-lt"/>
              </a:rPr>
              <a:t>나이</a:t>
            </a:r>
            <a:r>
              <a:rPr lang="en-US" altLang="ko-KR" sz="1400" dirty="0">
                <a:latin typeface="+mj-lt"/>
              </a:rPr>
              <a:t>, </a:t>
            </a:r>
            <a:r>
              <a:rPr lang="ko-KR" altLang="en-US" sz="1400" dirty="0">
                <a:latin typeface="+mj-lt"/>
              </a:rPr>
              <a:t>체중</a:t>
            </a:r>
            <a:r>
              <a:rPr lang="en-US" altLang="ko-KR" sz="1400" dirty="0">
                <a:latin typeface="+mj-lt"/>
              </a:rPr>
              <a:t>, </a:t>
            </a:r>
            <a:r>
              <a:rPr lang="ko-KR" altLang="en-US" sz="1400" dirty="0">
                <a:latin typeface="+mj-lt"/>
              </a:rPr>
              <a:t>신장을 빈칸으로 분리하여 순서대로 입력하세요</a:t>
            </a:r>
          </a:p>
          <a:p>
            <a:r>
              <a:rPr lang="en-US" altLang="ko-KR" sz="1400" dirty="0">
                <a:solidFill>
                  <a:srgbClr val="00B050"/>
                </a:solidFill>
                <a:latin typeface="+mj-lt"/>
              </a:rPr>
              <a:t>35 75 175</a:t>
            </a:r>
          </a:p>
          <a:p>
            <a:r>
              <a:rPr lang="ko-KR" altLang="en-US" sz="1400" dirty="0">
                <a:latin typeface="+mj-lt"/>
              </a:rPr>
              <a:t>당신의 나이는 </a:t>
            </a:r>
            <a:r>
              <a:rPr lang="en-US" altLang="ko-KR" sz="1400" dirty="0">
                <a:latin typeface="+mj-lt"/>
              </a:rPr>
              <a:t>35</a:t>
            </a:r>
            <a:r>
              <a:rPr lang="ko-KR" altLang="en-US" sz="1400" dirty="0">
                <a:latin typeface="+mj-lt"/>
              </a:rPr>
              <a:t>살입니다</a:t>
            </a:r>
            <a:r>
              <a:rPr lang="en-US" altLang="ko-KR" sz="1400" dirty="0">
                <a:latin typeface="+mj-lt"/>
              </a:rPr>
              <a:t>.</a:t>
            </a:r>
          </a:p>
          <a:p>
            <a:r>
              <a:rPr lang="ko-KR" altLang="en-US" sz="1400" dirty="0">
                <a:latin typeface="+mj-lt"/>
              </a:rPr>
              <a:t>당신의 체중은 </a:t>
            </a:r>
            <a:r>
              <a:rPr lang="en-US" altLang="ko-KR" sz="1400" dirty="0">
                <a:latin typeface="+mj-lt"/>
              </a:rPr>
              <a:t>75.0kg</a:t>
            </a:r>
            <a:r>
              <a:rPr lang="ko-KR" altLang="en-US" sz="1400" dirty="0">
                <a:latin typeface="+mj-lt"/>
              </a:rPr>
              <a:t>입니다</a:t>
            </a:r>
            <a:r>
              <a:rPr lang="en-US" altLang="ko-KR" sz="1400" dirty="0">
                <a:latin typeface="+mj-lt"/>
              </a:rPr>
              <a:t>.</a:t>
            </a:r>
          </a:p>
          <a:p>
            <a:r>
              <a:rPr lang="ko-KR" altLang="en-US" sz="1400" dirty="0">
                <a:latin typeface="+mj-lt"/>
              </a:rPr>
              <a:t>당신의 신장은 </a:t>
            </a:r>
            <a:r>
              <a:rPr lang="en-US" altLang="ko-KR" sz="1400" dirty="0">
                <a:latin typeface="+mj-lt"/>
              </a:rPr>
              <a:t>175.0cm</a:t>
            </a:r>
            <a:r>
              <a:rPr lang="ko-KR" altLang="en-US" sz="1400" dirty="0">
                <a:latin typeface="+mj-lt"/>
              </a:rPr>
              <a:t>입니다</a:t>
            </a:r>
            <a:r>
              <a:rPr lang="en-US" altLang="ko-KR" sz="1400" dirty="0">
                <a:latin typeface="+mj-lt"/>
              </a:rPr>
              <a:t>.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16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맛보기 예제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71486" y="1285860"/>
            <a:ext cx="4029076" cy="5572140"/>
          </a:xfrm>
        </p:spPr>
        <p:txBody>
          <a:bodyPr>
            <a:normAutofit/>
          </a:bodyPr>
          <a:lstStyle/>
          <a:p>
            <a:r>
              <a:rPr lang="ko-KR" altLang="en-US" sz="1400" dirty="0" smtClean="0"/>
              <a:t>클래스 만들기</a:t>
            </a:r>
            <a:endParaRPr lang="en-US" altLang="ko-KR" sz="1400" dirty="0" smtClean="0"/>
          </a:p>
          <a:p>
            <a:pPr lvl="1"/>
            <a:r>
              <a:rPr lang="en-US" altLang="ko-KR" sz="1100" dirty="0" smtClean="0"/>
              <a:t>Hello2</a:t>
            </a:r>
            <a:r>
              <a:rPr lang="ko-KR" altLang="en-US" sz="1100" dirty="0" smtClean="0"/>
              <a:t> 이름의 클래스 선언</a:t>
            </a:r>
            <a:endParaRPr lang="en-US" altLang="ko-KR" sz="1100" dirty="0" smtClean="0"/>
          </a:p>
          <a:p>
            <a:pPr lvl="1"/>
            <a:endParaRPr lang="en-US" altLang="ko-KR" sz="1100" dirty="0"/>
          </a:p>
          <a:p>
            <a:pPr lvl="1"/>
            <a:endParaRPr lang="en-US" altLang="ko-KR" sz="1100" dirty="0" smtClean="0"/>
          </a:p>
          <a:p>
            <a:pPr lvl="1"/>
            <a:r>
              <a:rPr lang="en-US" altLang="ko-KR" sz="1100" dirty="0" smtClean="0"/>
              <a:t>class </a:t>
            </a:r>
            <a:r>
              <a:rPr lang="ko-KR" altLang="en-US" sz="1100" dirty="0" smtClean="0"/>
              <a:t>키워드로 클래스 정의</a:t>
            </a:r>
            <a:r>
              <a:rPr lang="en-US" altLang="ko-KR" sz="1100" dirty="0" smtClean="0"/>
              <a:t>(4</a:t>
            </a:r>
            <a:r>
              <a:rPr lang="ko-KR" altLang="en-US" sz="1100" dirty="0" smtClean="0"/>
              <a:t>장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참고</a:t>
            </a:r>
            <a:r>
              <a:rPr lang="en-US" altLang="ko-KR" sz="1100" dirty="0" smtClean="0"/>
              <a:t>)</a:t>
            </a:r>
          </a:p>
          <a:p>
            <a:pPr lvl="1"/>
            <a:r>
              <a:rPr lang="en-US" altLang="ko-KR" sz="1100" dirty="0" smtClean="0"/>
              <a:t>public</a:t>
            </a:r>
            <a:r>
              <a:rPr lang="ko-KR" altLang="en-US" sz="1100" dirty="0" smtClean="0"/>
              <a:t>으로 선언하면 다른 클래스에서도 접근 가능</a:t>
            </a:r>
            <a:endParaRPr lang="en-US" altLang="ko-KR" sz="1100" dirty="0"/>
          </a:p>
          <a:p>
            <a:pPr lvl="1"/>
            <a:r>
              <a:rPr lang="ko-KR" altLang="en-US" sz="1100" dirty="0" smtClean="0"/>
              <a:t>클래스 본문은 ‘</a:t>
            </a:r>
            <a:r>
              <a:rPr lang="en-US" altLang="ko-KR" sz="1100" dirty="0"/>
              <a:t>{</a:t>
            </a:r>
            <a:r>
              <a:rPr lang="ko-KR" altLang="en-US" sz="1100" dirty="0"/>
              <a:t>’으로 </a:t>
            </a:r>
            <a:r>
              <a:rPr lang="ko-KR" altLang="en-US" sz="1100" dirty="0" smtClean="0"/>
              <a:t>시작하여 ‘</a:t>
            </a:r>
            <a:r>
              <a:rPr lang="en-US" altLang="ko-KR" sz="1100" dirty="0"/>
              <a:t>}</a:t>
            </a:r>
            <a:r>
              <a:rPr lang="ko-KR" altLang="en-US" sz="1100" dirty="0"/>
              <a:t>’</a:t>
            </a:r>
            <a:r>
              <a:rPr lang="ko-KR" altLang="en-US" sz="1100" dirty="0" smtClean="0"/>
              <a:t>으로 끝남</a:t>
            </a:r>
            <a:endParaRPr lang="en-US" altLang="ko-KR" sz="1100" dirty="0" smtClean="0"/>
          </a:p>
          <a:p>
            <a:r>
              <a:rPr lang="en-US" altLang="ko-KR" sz="1400" dirty="0" smtClean="0"/>
              <a:t>main() </a:t>
            </a:r>
            <a:r>
              <a:rPr lang="ko-KR" altLang="en-US" sz="1400" dirty="0" err="1" smtClean="0"/>
              <a:t>메소드</a:t>
            </a:r>
            <a:endParaRPr lang="en-US" altLang="ko-KR" sz="1100" dirty="0" smtClean="0"/>
          </a:p>
          <a:p>
            <a:pPr lvl="1"/>
            <a:r>
              <a:rPr lang="en-US" altLang="ko-KR" sz="1100" dirty="0" smtClean="0"/>
              <a:t>public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static void</a:t>
            </a:r>
            <a:r>
              <a:rPr lang="ko-KR" altLang="en-US" sz="1100" dirty="0" smtClean="0"/>
              <a:t>으로 선언되어야 함</a:t>
            </a:r>
            <a:endParaRPr lang="en-US" altLang="ko-KR" sz="1100" dirty="0" smtClean="0"/>
          </a:p>
          <a:p>
            <a:pPr lvl="1"/>
            <a:endParaRPr lang="en-US" altLang="ko-KR" sz="1100" dirty="0"/>
          </a:p>
          <a:p>
            <a:pPr lvl="1"/>
            <a:endParaRPr lang="en-US" altLang="ko-KR" sz="1100" dirty="0" smtClean="0"/>
          </a:p>
          <a:p>
            <a:pPr lvl="1"/>
            <a:r>
              <a:rPr lang="ko-KR" altLang="en-US" sz="1100" dirty="0"/>
              <a:t>자바 프로그램은 </a:t>
            </a:r>
            <a:r>
              <a:rPr lang="en-US" altLang="ko-KR" sz="1100" dirty="0"/>
              <a:t>main() </a:t>
            </a:r>
            <a:r>
              <a:rPr lang="ko-KR" altLang="en-US" sz="1100" dirty="0" err="1"/>
              <a:t>메소드부터</a:t>
            </a:r>
            <a:r>
              <a:rPr lang="ko-KR" altLang="en-US" sz="1100" dirty="0"/>
              <a:t> 실행 </a:t>
            </a:r>
            <a:r>
              <a:rPr lang="ko-KR" altLang="en-US" sz="1100" dirty="0" smtClean="0"/>
              <a:t>시작</a:t>
            </a:r>
            <a:endParaRPr lang="en-US" altLang="ko-KR" sz="1100" dirty="0" smtClean="0"/>
          </a:p>
          <a:p>
            <a:pPr lvl="1"/>
            <a:r>
              <a:rPr lang="en-US" altLang="ko-KR" sz="1100" dirty="0" smtClean="0"/>
              <a:t>String[] </a:t>
            </a:r>
            <a:r>
              <a:rPr lang="en-US" altLang="ko-KR" sz="1100" dirty="0" err="1" smtClean="0"/>
              <a:t>args</a:t>
            </a:r>
            <a:r>
              <a:rPr lang="ko-KR" altLang="en-US" sz="1100" dirty="0" smtClean="0"/>
              <a:t>로 실행 인자를 전달 받음</a:t>
            </a:r>
            <a:r>
              <a:rPr lang="en-US" altLang="ko-KR" sz="1100" dirty="0" smtClean="0"/>
              <a:t>(3</a:t>
            </a:r>
            <a:r>
              <a:rPr lang="ko-KR" altLang="en-US" sz="1100" dirty="0" smtClean="0"/>
              <a:t>장 참고</a:t>
            </a:r>
            <a:r>
              <a:rPr lang="en-US" altLang="ko-KR" sz="1100" dirty="0" smtClean="0"/>
              <a:t>)</a:t>
            </a:r>
          </a:p>
          <a:p>
            <a:r>
              <a:rPr lang="ko-KR" altLang="en-US" sz="1400" dirty="0" smtClean="0"/>
              <a:t>멤버 </a:t>
            </a:r>
            <a:r>
              <a:rPr lang="ko-KR" altLang="en-US" sz="1400" dirty="0" err="1" smtClean="0"/>
              <a:t>메소드</a:t>
            </a:r>
            <a:endParaRPr lang="en-US" altLang="ko-KR" sz="1400" dirty="0" smtClean="0"/>
          </a:p>
          <a:p>
            <a:pPr lvl="1"/>
            <a:r>
              <a:rPr lang="ko-KR" altLang="en-US" sz="1200" dirty="0" err="1" smtClean="0"/>
              <a:t>메소드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sum() </a:t>
            </a:r>
            <a:r>
              <a:rPr lang="ko-KR" altLang="en-US" sz="1200" dirty="0" smtClean="0"/>
              <a:t>정의</a:t>
            </a:r>
            <a:endParaRPr lang="en-US" altLang="ko-KR" sz="1200" dirty="0" smtClean="0"/>
          </a:p>
          <a:p>
            <a:pPr lvl="1">
              <a:buNone/>
            </a:pPr>
            <a:endParaRPr lang="en-US" altLang="ko-KR" sz="1100" dirty="0" smtClean="0"/>
          </a:p>
          <a:p>
            <a:pPr lvl="1"/>
            <a:endParaRPr lang="en-US" altLang="ko-KR" sz="1100" dirty="0" smtClean="0"/>
          </a:p>
          <a:p>
            <a:pPr lvl="1"/>
            <a:endParaRPr lang="en-US" altLang="ko-KR" sz="1100" dirty="0" smtClean="0"/>
          </a:p>
          <a:p>
            <a:pPr lvl="1"/>
            <a:r>
              <a:rPr lang="ko-KR" altLang="en-US" sz="1100" dirty="0" smtClean="0"/>
              <a:t>클래스 에 속한 함수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클래스 내에서만 선언</a:t>
            </a:r>
            <a:endParaRPr lang="en-US" altLang="ko-KR" sz="1100" dirty="0" smtClean="0"/>
          </a:p>
          <a:p>
            <a:pPr lvl="1"/>
            <a:r>
              <a:rPr lang="ko-KR" altLang="en-US" sz="1100" dirty="0"/>
              <a:t>인자들의 타입과 변수 </a:t>
            </a:r>
            <a:r>
              <a:rPr lang="ko-KR" altLang="en-US" sz="1100" dirty="0" smtClean="0"/>
              <a:t>명을 ‘</a:t>
            </a:r>
            <a:r>
              <a:rPr lang="en-US" altLang="ko-KR" sz="1100" dirty="0"/>
              <a:t>,</a:t>
            </a:r>
            <a:r>
              <a:rPr lang="ko-KR" altLang="en-US" sz="1100" dirty="0"/>
              <a:t>’로 분리하여 </a:t>
            </a:r>
            <a:r>
              <a:rPr lang="ko-KR" altLang="en-US" sz="1100" dirty="0" smtClean="0"/>
              <a:t>나열</a:t>
            </a:r>
            <a:endParaRPr lang="en-US" altLang="ko-KR" sz="1100" dirty="0" smtClean="0"/>
          </a:p>
          <a:p>
            <a:pPr lvl="1"/>
            <a:r>
              <a:rPr lang="ko-KR" altLang="en-US" sz="1100" dirty="0" err="1" smtClean="0"/>
              <a:t>메소드</a:t>
            </a:r>
            <a:r>
              <a:rPr lang="ko-KR" altLang="en-US" sz="1100" dirty="0" smtClean="0"/>
              <a:t> 코드는 ‘</a:t>
            </a:r>
            <a:r>
              <a:rPr lang="en-US" altLang="ko-KR" sz="1100" dirty="0"/>
              <a:t>{</a:t>
            </a:r>
            <a:r>
              <a:rPr lang="ko-KR" altLang="en-US" sz="1100" dirty="0" smtClean="0"/>
              <a:t>’과 ‘</a:t>
            </a:r>
            <a:r>
              <a:rPr lang="en-US" altLang="ko-KR" sz="1100" dirty="0"/>
              <a:t>}</a:t>
            </a:r>
            <a:r>
              <a:rPr lang="ko-KR" altLang="en-US" sz="1100" dirty="0" smtClean="0"/>
              <a:t>’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사이에 작성</a:t>
            </a:r>
            <a:endParaRPr lang="en-US" altLang="ko-KR" sz="1100" dirty="0" smtClean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2"/>
          </p:nvPr>
        </p:nvSpPr>
        <p:spPr>
          <a:xfrm>
            <a:off x="4844900" y="1285860"/>
            <a:ext cx="4299099" cy="5311492"/>
          </a:xfrm>
        </p:spPr>
        <p:txBody>
          <a:bodyPr>
            <a:normAutofit/>
          </a:bodyPr>
          <a:lstStyle/>
          <a:p>
            <a:r>
              <a:rPr lang="ko-KR" altLang="en-US" sz="1400" dirty="0" smtClean="0"/>
              <a:t>변수 선언</a:t>
            </a:r>
            <a:endParaRPr lang="en-US" altLang="ko-KR" sz="1400" dirty="0" smtClean="0"/>
          </a:p>
          <a:p>
            <a:pPr lvl="1"/>
            <a:r>
              <a:rPr lang="ko-KR" altLang="en-US" sz="1200" dirty="0" smtClean="0"/>
              <a:t>변수 타입과 변수 이름 선언</a:t>
            </a:r>
            <a:endParaRPr lang="en-US" altLang="ko-KR" sz="12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pPr lvl="1"/>
            <a:r>
              <a:rPr lang="ko-KR" altLang="en-US" sz="1200" dirty="0" err="1" smtClean="0"/>
              <a:t>메소드</a:t>
            </a:r>
            <a:r>
              <a:rPr lang="ko-KR" altLang="en-US" sz="1200" dirty="0" smtClean="0"/>
              <a:t> 내에서 선언된 변수는 지역 변수</a:t>
            </a:r>
            <a:endParaRPr lang="en-US" altLang="ko-KR" sz="1200" dirty="0" smtClean="0"/>
          </a:p>
          <a:p>
            <a:pPr lvl="2"/>
            <a:r>
              <a:rPr lang="ko-KR" altLang="en-US" sz="900" dirty="0" smtClean="0"/>
              <a:t>지역 변수는 </a:t>
            </a:r>
            <a:r>
              <a:rPr lang="ko-KR" altLang="en-US" sz="900" dirty="0" err="1" smtClean="0"/>
              <a:t>메소드</a:t>
            </a:r>
            <a:r>
              <a:rPr lang="ko-KR" altLang="en-US" sz="900" dirty="0" smtClean="0"/>
              <a:t> 실행이 끝나면 저장 공간 반환</a:t>
            </a:r>
            <a:endParaRPr lang="en-US" altLang="ko-KR" sz="900" dirty="0" smtClean="0"/>
          </a:p>
          <a:p>
            <a:r>
              <a:rPr lang="ko-KR" altLang="en-US" sz="1400" dirty="0" err="1" smtClean="0"/>
              <a:t>메소드</a:t>
            </a:r>
            <a:r>
              <a:rPr lang="ko-KR" altLang="en-US" sz="1400" dirty="0" smtClean="0"/>
              <a:t> 호출</a:t>
            </a:r>
            <a:endParaRPr lang="en-US" altLang="ko-KR" sz="1400" dirty="0"/>
          </a:p>
          <a:p>
            <a:pPr lvl="1"/>
            <a:r>
              <a:rPr lang="en-US" altLang="ko-KR" sz="1100" dirty="0" smtClean="0"/>
              <a:t>sum() </a:t>
            </a:r>
            <a:r>
              <a:rPr lang="ko-KR" altLang="en-US" sz="1100" dirty="0" err="1" smtClean="0"/>
              <a:t>메소드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호춯</a:t>
            </a:r>
            <a:endParaRPr lang="en-US" altLang="ko-KR" sz="1100" dirty="0" smtClean="0"/>
          </a:p>
          <a:p>
            <a:pPr lvl="1"/>
            <a:endParaRPr lang="en-US" altLang="ko-KR" sz="1100" dirty="0"/>
          </a:p>
          <a:p>
            <a:pPr lvl="1"/>
            <a:endParaRPr lang="en-US" altLang="ko-KR" sz="1100" dirty="0" smtClean="0"/>
          </a:p>
          <a:p>
            <a:pPr lvl="1"/>
            <a:r>
              <a:rPr lang="en-US" altLang="ko-KR" sz="1100" dirty="0"/>
              <a:t>sum() </a:t>
            </a:r>
            <a:r>
              <a:rPr lang="ko-KR" altLang="en-US" sz="1100" dirty="0" err="1"/>
              <a:t>메소드의</a:t>
            </a:r>
            <a:r>
              <a:rPr lang="ko-KR" altLang="en-US" sz="1100" dirty="0"/>
              <a:t> 호출 시 변수 </a:t>
            </a:r>
            <a:r>
              <a:rPr lang="en-US" altLang="ko-KR" sz="1100" dirty="0"/>
              <a:t>i</a:t>
            </a:r>
            <a:r>
              <a:rPr lang="ko-KR" altLang="en-US" sz="1100" dirty="0"/>
              <a:t>의 값과 정수 </a:t>
            </a:r>
            <a:r>
              <a:rPr lang="en-US" altLang="ko-KR" sz="1100" dirty="0"/>
              <a:t>10</a:t>
            </a:r>
            <a:r>
              <a:rPr lang="ko-KR" altLang="en-US" sz="1100" dirty="0"/>
              <a:t>을 </a:t>
            </a:r>
            <a:r>
              <a:rPr lang="ko-KR" altLang="en-US" sz="1100" dirty="0" smtClean="0"/>
              <a:t>전</a:t>
            </a:r>
            <a:r>
              <a:rPr lang="ko-KR" altLang="en-US" sz="1100" dirty="0"/>
              <a:t>달</a:t>
            </a:r>
            <a:endParaRPr lang="en-US" altLang="ko-KR" sz="1100" dirty="0" smtClean="0"/>
          </a:p>
          <a:p>
            <a:pPr lvl="1"/>
            <a:r>
              <a:rPr lang="en-US" altLang="ko-KR" sz="1100" dirty="0"/>
              <a:t>sum() </a:t>
            </a:r>
            <a:r>
              <a:rPr lang="ko-KR" altLang="en-US" sz="1100" dirty="0" err="1"/>
              <a:t>메소드의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인자인 </a:t>
            </a:r>
            <a:r>
              <a:rPr lang="en-US" altLang="ko-KR" sz="1100" dirty="0" smtClean="0"/>
              <a:t>n</a:t>
            </a:r>
            <a:r>
              <a:rPr lang="en-US" altLang="ko-KR" sz="1100" dirty="0"/>
              <a:t>, </a:t>
            </a:r>
            <a:r>
              <a:rPr lang="en-US" altLang="ko-KR" sz="1100" dirty="0" smtClean="0"/>
              <a:t>m</a:t>
            </a:r>
            <a:r>
              <a:rPr lang="ko-KR" altLang="en-US" sz="1100" dirty="0" smtClean="0"/>
              <a:t>에 </a:t>
            </a:r>
            <a:r>
              <a:rPr lang="ko-KR" altLang="en-US" sz="1100" dirty="0"/>
              <a:t>각각 </a:t>
            </a:r>
            <a:r>
              <a:rPr lang="en-US" altLang="ko-KR" sz="1100" dirty="0"/>
              <a:t>20, </a:t>
            </a:r>
            <a:r>
              <a:rPr lang="en-US" altLang="ko-KR" sz="1100" dirty="0" smtClean="0"/>
              <a:t>10</a:t>
            </a:r>
            <a:r>
              <a:rPr lang="ko-KR" altLang="en-US" sz="1100" dirty="0" smtClean="0"/>
              <a:t> 값 전달</a:t>
            </a:r>
            <a:endParaRPr lang="en-US" altLang="ko-KR" sz="1100" dirty="0" smtClean="0"/>
          </a:p>
          <a:p>
            <a:pPr lvl="1"/>
            <a:r>
              <a:rPr lang="en-US" altLang="ko-KR" sz="1100" dirty="0"/>
              <a:t>sum() </a:t>
            </a:r>
            <a:r>
              <a:rPr lang="ko-KR" altLang="en-US" sz="1100" dirty="0" err="1"/>
              <a:t>메소드는</a:t>
            </a:r>
            <a:r>
              <a:rPr lang="ko-KR" altLang="en-US" sz="1100" dirty="0"/>
              <a:t> </a:t>
            </a:r>
            <a:r>
              <a:rPr lang="en-US" altLang="ko-KR" sz="1100" dirty="0"/>
              <a:t>n</a:t>
            </a:r>
            <a:r>
              <a:rPr lang="ko-KR" altLang="en-US" sz="1100" dirty="0"/>
              <a:t>과 </a:t>
            </a:r>
            <a:r>
              <a:rPr lang="en-US" altLang="ko-KR" sz="1100" dirty="0"/>
              <a:t>m </a:t>
            </a:r>
            <a:r>
              <a:rPr lang="ko-KR" altLang="en-US" sz="1100" dirty="0"/>
              <a:t>값을 더한 </a:t>
            </a:r>
            <a:r>
              <a:rPr lang="en-US" altLang="ko-KR" sz="1100" dirty="0" smtClean="0"/>
              <a:t>30</a:t>
            </a:r>
            <a:r>
              <a:rPr lang="ko-KR" altLang="en-US" sz="1100" dirty="0" smtClean="0"/>
              <a:t> 리턴</a:t>
            </a:r>
            <a:endParaRPr lang="en-US" altLang="ko-KR" sz="1100" dirty="0" smtClean="0"/>
          </a:p>
          <a:p>
            <a:pPr lvl="1"/>
            <a:r>
              <a:rPr lang="ko-KR" altLang="en-US" sz="1100" dirty="0" smtClean="0"/>
              <a:t>변수 </a:t>
            </a:r>
            <a:r>
              <a:rPr lang="en-US" altLang="ko-KR" sz="1100" dirty="0"/>
              <a:t>s</a:t>
            </a:r>
            <a:r>
              <a:rPr lang="ko-KR" altLang="en-US" sz="1100" dirty="0"/>
              <a:t>는 정수 </a:t>
            </a:r>
            <a:r>
              <a:rPr lang="en-US" altLang="ko-KR" sz="1100" dirty="0"/>
              <a:t>30</a:t>
            </a:r>
            <a:r>
              <a:rPr lang="ko-KR" altLang="en-US" sz="1100" dirty="0"/>
              <a:t>을 </a:t>
            </a:r>
            <a:r>
              <a:rPr lang="ko-KR" altLang="en-US" sz="1100" dirty="0" smtClean="0"/>
              <a:t>전달받아 저장</a:t>
            </a:r>
            <a:endParaRPr lang="en-US" altLang="ko-KR" sz="1400" dirty="0" smtClean="0"/>
          </a:p>
          <a:p>
            <a:endParaRPr lang="en-US" altLang="ko-KR" sz="1200" dirty="0" smtClean="0"/>
          </a:p>
          <a:p>
            <a:pPr lvl="1"/>
            <a:endParaRPr lang="en-US" altLang="ko-KR" sz="11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47686" y="1853034"/>
            <a:ext cx="2214578" cy="4154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public class Hello2 {</a:t>
            </a:r>
          </a:p>
          <a:p>
            <a:r>
              <a:rPr lang="en-US" altLang="ko-KR" sz="1050" dirty="0" smtClean="0"/>
              <a:t>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57290" y="3602622"/>
            <a:ext cx="2500330" cy="4154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public static void main(String[] </a:t>
            </a:r>
            <a:r>
              <a:rPr lang="en-US" altLang="ko-KR" sz="1050" dirty="0" err="1" smtClean="0"/>
              <a:t>args</a:t>
            </a:r>
            <a:r>
              <a:rPr lang="en-US" altLang="ko-KR" sz="1050" dirty="0" smtClean="0"/>
              <a:t>) {</a:t>
            </a:r>
          </a:p>
          <a:p>
            <a:r>
              <a:rPr lang="en-US" altLang="ko-KR" sz="1050" dirty="0" smtClean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15008" y="3795465"/>
            <a:ext cx="2601408" cy="2816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defTabSz="180000"/>
            <a:r>
              <a:rPr lang="en-US" altLang="ko-KR" sz="1050" dirty="0" smtClean="0"/>
              <a:t>s = sum(1,10); // </a:t>
            </a:r>
            <a:r>
              <a:rPr lang="ko-KR" altLang="en-US" sz="1050" dirty="0" err="1" smtClean="0"/>
              <a:t>메소드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sum() </a:t>
            </a:r>
            <a:r>
              <a:rPr lang="ko-KR" altLang="en-US" sz="1050" dirty="0" smtClean="0"/>
              <a:t>호출</a:t>
            </a:r>
            <a:endParaRPr lang="en-US" altLang="ko-KR" sz="105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357290" y="5190497"/>
            <a:ext cx="2062582" cy="5770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public static </a:t>
            </a:r>
            <a:r>
              <a:rPr lang="en-US" altLang="ko-KR" sz="1050" dirty="0" err="1"/>
              <a:t>int</a:t>
            </a:r>
            <a:r>
              <a:rPr lang="en-US" altLang="ko-KR" sz="1050" dirty="0"/>
              <a:t> sum(</a:t>
            </a:r>
            <a:r>
              <a:rPr lang="en-US" altLang="ko-KR" sz="1050" dirty="0" err="1"/>
              <a:t>int</a:t>
            </a:r>
            <a:r>
              <a:rPr lang="en-US" altLang="ko-KR" sz="1050" dirty="0"/>
              <a:t> n, </a:t>
            </a:r>
            <a:r>
              <a:rPr lang="en-US" altLang="ko-KR" sz="1050" dirty="0" err="1"/>
              <a:t>int</a:t>
            </a:r>
            <a:r>
              <a:rPr lang="en-US" altLang="ko-KR" sz="1050" dirty="0"/>
              <a:t> m) {</a:t>
            </a:r>
          </a:p>
          <a:p>
            <a:r>
              <a:rPr lang="en-US" altLang="ko-KR" sz="1050" dirty="0"/>
              <a:t>...</a:t>
            </a:r>
          </a:p>
          <a:p>
            <a:r>
              <a:rPr lang="en-US" altLang="ko-KR" sz="1050" dirty="0"/>
              <a:t>}</a:t>
            </a:r>
            <a:endParaRPr lang="en-US" altLang="ko-KR" sz="105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715008" y="1936140"/>
            <a:ext cx="1571636" cy="5770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i=20;</a:t>
            </a:r>
          </a:p>
          <a:p>
            <a:pPr defTabSz="180000"/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s;</a:t>
            </a:r>
          </a:p>
          <a:p>
            <a:pPr defTabSz="180000"/>
            <a:r>
              <a:rPr lang="en-US" altLang="ko-KR" sz="1050" dirty="0" smtClean="0"/>
              <a:t>char a;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30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76872"/>
            <a:ext cx="4238625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식과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1560" y="1219142"/>
            <a:ext cx="8153400" cy="5286412"/>
          </a:xfrm>
        </p:spPr>
        <p:txBody>
          <a:bodyPr/>
          <a:lstStyle/>
          <a:p>
            <a:r>
              <a:rPr lang="ko-KR" altLang="en-US" dirty="0" smtClean="0"/>
              <a:t>연산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주어진 식을 계산하여 결과를 얻어내는 과정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84728"/>
              </p:ext>
            </p:extLst>
          </p:nvPr>
        </p:nvGraphicFramePr>
        <p:xfrm>
          <a:off x="4355976" y="2245804"/>
          <a:ext cx="4392488" cy="265176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368152"/>
                <a:gridCol w="3024336"/>
              </a:tblGrid>
              <a:tr h="1428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연산자의 종류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연산자</a:t>
                      </a:r>
                      <a:endParaRPr lang="ko-KR" altLang="en-US" sz="1200" dirty="0"/>
                    </a:p>
                  </a:txBody>
                  <a:tcPr/>
                </a:tc>
              </a:tr>
              <a:tr h="142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증감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++ --</a:t>
                      </a:r>
                      <a:endParaRPr lang="ko-KR" altLang="en-US" sz="1200" dirty="0"/>
                    </a:p>
                  </a:txBody>
                  <a:tcPr/>
                </a:tc>
              </a:tr>
              <a:tr h="142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산술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+ - * / %</a:t>
                      </a:r>
                      <a:endParaRPr lang="ko-KR" altLang="en-US" sz="1200" dirty="0"/>
                    </a:p>
                  </a:txBody>
                  <a:tcPr/>
                </a:tc>
              </a:tr>
              <a:tr h="142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시프트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 smtClean="0"/>
                        <a:t>&gt;&gt;  &lt;&lt;  &gt;&gt;&gt;</a:t>
                      </a:r>
                      <a:endParaRPr lang="ko-KR" altLang="en-US" sz="1200" dirty="0"/>
                    </a:p>
                  </a:txBody>
                  <a:tcPr/>
                </a:tc>
              </a:tr>
              <a:tr h="142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비교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&gt; &lt; &gt;= &lt;= == !=</a:t>
                      </a:r>
                      <a:endParaRPr lang="ko-KR" altLang="en-US" sz="1200" dirty="0"/>
                    </a:p>
                  </a:txBody>
                  <a:tcPr/>
                </a:tc>
              </a:tr>
              <a:tr h="142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비트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&amp; | ^ ~</a:t>
                      </a:r>
                      <a:endParaRPr lang="ko-KR" altLang="en-US" sz="1200" dirty="0"/>
                    </a:p>
                  </a:txBody>
                  <a:tcPr/>
                </a:tc>
              </a:tr>
              <a:tr h="142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논리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&amp;&amp; ||  ! ^</a:t>
                      </a:r>
                      <a:endParaRPr lang="ko-KR" altLang="en-US" sz="1200" dirty="0"/>
                    </a:p>
                  </a:txBody>
                  <a:tcPr/>
                </a:tc>
              </a:tr>
              <a:tr h="142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조건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? :</a:t>
                      </a:r>
                      <a:endParaRPr lang="ko-KR" altLang="en-US" sz="1200" dirty="0"/>
                    </a:p>
                  </a:txBody>
                  <a:tcPr/>
                </a:tc>
              </a:tr>
              <a:tr h="142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대입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= *= /= += -= &amp;= ^=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 |= &lt;&lt;= &gt;&gt;= &gt;&gt;&gt;=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49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 우선 순위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894589213"/>
              </p:ext>
            </p:extLst>
          </p:nvPr>
        </p:nvGraphicFramePr>
        <p:xfrm>
          <a:off x="357158" y="1412760"/>
          <a:ext cx="4500594" cy="523095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613717"/>
                <a:gridCol w="3886877"/>
              </a:tblGrid>
              <a:tr h="348730">
                <a:tc rowSpan="15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72092" marR="7209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/>
                        <a:t>++(postfix) -- (postfix)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72092" marR="72092"/>
                </a:tc>
              </a:tr>
              <a:tr h="3487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+(</a:t>
                      </a:r>
                      <a:r>
                        <a:rPr lang="ko-KR" altLang="en-US" sz="1200" dirty="0" smtClean="0"/>
                        <a:t>양수 부호</a:t>
                      </a:r>
                      <a:r>
                        <a:rPr lang="en-US" altLang="ko-KR" sz="1200" dirty="0" smtClean="0"/>
                        <a:t>) -(</a:t>
                      </a:r>
                      <a:r>
                        <a:rPr lang="ko-KR" altLang="en-US" sz="1200" dirty="0" smtClean="0"/>
                        <a:t>양수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음수 부호</a:t>
                      </a:r>
                      <a:r>
                        <a:rPr lang="en-US" altLang="ko-KR" sz="1200" dirty="0" smtClean="0"/>
                        <a:t>) ++(prefix) --(prefix) ~ !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72092" marR="72092"/>
                </a:tc>
              </a:tr>
              <a:tr h="3487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형 변환</a:t>
                      </a:r>
                      <a:r>
                        <a:rPr lang="en-US" altLang="ko-KR" sz="1200" dirty="0" smtClean="0"/>
                        <a:t>(type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casting)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72092" marR="72092"/>
                </a:tc>
              </a:tr>
              <a:tr h="3487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*  /  %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72092" marR="72092"/>
                </a:tc>
              </a:tr>
              <a:tr h="3487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+(</a:t>
                      </a:r>
                      <a:r>
                        <a:rPr lang="ko-KR" altLang="en-US" sz="1200" dirty="0" smtClean="0"/>
                        <a:t>덧셈</a:t>
                      </a:r>
                      <a:r>
                        <a:rPr lang="en-US" altLang="ko-KR" sz="1200" dirty="0" smtClean="0"/>
                        <a:t>) –(</a:t>
                      </a:r>
                      <a:r>
                        <a:rPr lang="ko-KR" altLang="en-US" sz="1200" dirty="0" smtClean="0"/>
                        <a:t>뺄셈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72092" marR="72092"/>
                </a:tc>
              </a:tr>
              <a:tr h="3487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&lt;&lt; &gt;&gt; &gt;&gt;&gt;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72092" marR="72092"/>
                </a:tc>
              </a:tr>
              <a:tr h="3487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&lt; &gt; &lt;= &gt;=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instanceof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72092" marR="72092"/>
                </a:tc>
              </a:tr>
              <a:tr h="3487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== !=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72092" marR="72092"/>
                </a:tc>
              </a:tr>
              <a:tr h="3487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&amp;(</a:t>
                      </a:r>
                      <a:r>
                        <a:rPr lang="ko-KR" altLang="en-US" sz="1200" dirty="0" smtClean="0"/>
                        <a:t>비트 </a:t>
                      </a:r>
                      <a:r>
                        <a:rPr lang="en-US" altLang="ko-KR" sz="1200" dirty="0" smtClean="0"/>
                        <a:t>AND)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72092" marR="72092"/>
                </a:tc>
              </a:tr>
              <a:tr h="3487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^( </a:t>
                      </a:r>
                      <a:r>
                        <a:rPr lang="ko-KR" altLang="en-US" sz="1200" dirty="0" smtClean="0"/>
                        <a:t>비트 </a:t>
                      </a:r>
                      <a:r>
                        <a:rPr lang="en-US" altLang="ko-KR" sz="1200" dirty="0" smtClean="0"/>
                        <a:t>XOR)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72092" marR="72092"/>
                </a:tc>
              </a:tr>
              <a:tr h="3487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|(</a:t>
                      </a:r>
                      <a:r>
                        <a:rPr lang="ko-KR" altLang="en-US" sz="1200" dirty="0" smtClean="0"/>
                        <a:t>비트 </a:t>
                      </a:r>
                      <a:r>
                        <a:rPr lang="en-US" altLang="ko-KR" sz="1200" dirty="0" smtClean="0"/>
                        <a:t>OR)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72092" marR="72092"/>
                </a:tc>
              </a:tr>
              <a:tr h="3487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&amp;&amp;(</a:t>
                      </a:r>
                      <a:r>
                        <a:rPr lang="ko-KR" altLang="en-US" sz="1200" dirty="0" smtClean="0"/>
                        <a:t>논리</a:t>
                      </a:r>
                      <a:r>
                        <a:rPr lang="en-US" altLang="ko-KR" sz="1200" dirty="0" smtClean="0"/>
                        <a:t> AND)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72092" marR="72092"/>
                </a:tc>
              </a:tr>
              <a:tr h="3487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||(</a:t>
                      </a:r>
                      <a:r>
                        <a:rPr lang="ko-KR" altLang="en-US" sz="1200" dirty="0" smtClean="0"/>
                        <a:t>논리 </a:t>
                      </a:r>
                      <a:r>
                        <a:rPr lang="en-US" altLang="ko-KR" sz="1200" dirty="0" smtClean="0"/>
                        <a:t>OR)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72092" marR="72092"/>
                </a:tc>
              </a:tr>
              <a:tr h="3487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? : (</a:t>
                      </a:r>
                      <a:r>
                        <a:rPr lang="ko-KR" altLang="en-US" sz="1200" dirty="0" smtClean="0"/>
                        <a:t>조건</a:t>
                      </a:r>
                      <a:r>
                        <a:rPr lang="en-US" altLang="ko-KR" sz="1200" dirty="0" smtClean="0"/>
                        <a:t>)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92" marR="72092"/>
                </a:tc>
              </a:tr>
              <a:tr h="3487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=</a:t>
                      </a:r>
                      <a:r>
                        <a:rPr lang="en-US" altLang="ko-KR" sz="1200" baseline="0" dirty="0" smtClean="0"/>
                        <a:t> += -= *= /= %= </a:t>
                      </a:r>
                      <a:r>
                        <a:rPr lang="en-US" altLang="ko-KR" sz="1200" dirty="0" smtClean="0"/>
                        <a:t>&amp;= ^= |= &lt;&lt;= &gt;&gt;= &gt;&gt;&gt;=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72092" marR="72092"/>
                </a:tc>
              </a:tr>
            </a:tbl>
          </a:graphicData>
        </a:graphic>
      </p:graphicFrame>
      <p:sp>
        <p:nvSpPr>
          <p:cNvPr id="8" name="내용 개체 틀 7"/>
          <p:cNvSpPr>
            <a:spLocks noGrp="1"/>
          </p:cNvSpPr>
          <p:nvPr>
            <p:ph sz="quarter" idx="2"/>
          </p:nvPr>
        </p:nvSpPr>
        <p:spPr>
          <a:xfrm>
            <a:off x="5072066" y="1489838"/>
            <a:ext cx="3748406" cy="493080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같은 우선순위의 연산자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왼쪽에서 오른쪽으로 처리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예외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오른쪽에서 왼쪽으로</a:t>
            </a:r>
            <a:endParaRPr lang="en-US" altLang="ko-KR" sz="1800" dirty="0" smtClean="0"/>
          </a:p>
          <a:p>
            <a:pPr lvl="2"/>
            <a:r>
              <a:rPr lang="ko-KR" altLang="en-US" sz="1400" dirty="0" smtClean="0"/>
              <a:t>대입 연산자</a:t>
            </a:r>
            <a:r>
              <a:rPr lang="en-US" altLang="ko-KR" sz="1400" dirty="0" smtClean="0"/>
              <a:t>, --, ++, +,-(</a:t>
            </a:r>
            <a:r>
              <a:rPr lang="ko-KR" altLang="en-US" sz="1400" dirty="0" smtClean="0"/>
              <a:t>양수 음수 부호</a:t>
            </a:r>
            <a:r>
              <a:rPr lang="en-US" altLang="ko-KR" sz="1400" dirty="0" smtClean="0"/>
              <a:t>), !, </a:t>
            </a:r>
            <a:r>
              <a:rPr lang="ko-KR" altLang="en-US" sz="1400" dirty="0" smtClean="0"/>
              <a:t>형 변환은 </a:t>
            </a:r>
            <a:r>
              <a:rPr lang="ko-KR" altLang="en-US" sz="1400" dirty="0"/>
              <a:t>오른쪽에서 왼쪽으로 </a:t>
            </a:r>
            <a:r>
              <a:rPr lang="ko-KR" altLang="en-US" sz="1400" dirty="0" smtClean="0"/>
              <a:t>처리</a:t>
            </a:r>
            <a:endParaRPr lang="en-US" altLang="ko-KR" sz="1400" dirty="0" smtClean="0"/>
          </a:p>
          <a:p>
            <a:r>
              <a:rPr lang="ko-KR" altLang="en-US" sz="2000" dirty="0" smtClean="0"/>
              <a:t>괄호는 최우선순위</a:t>
            </a:r>
            <a:endParaRPr lang="en-US" altLang="ko-KR" sz="2000" dirty="0"/>
          </a:p>
          <a:p>
            <a:pPr lvl="1"/>
            <a:r>
              <a:rPr lang="ko-KR" altLang="en-US" sz="1800" dirty="0" smtClean="0"/>
              <a:t>괄호가 </a:t>
            </a:r>
            <a:r>
              <a:rPr lang="ko-KR" altLang="en-US" sz="1800" dirty="0"/>
              <a:t>다시 괄호를 포함한 경우는 가장 안쪽의 괄호부터 먼저 </a:t>
            </a:r>
            <a:r>
              <a:rPr lang="ko-KR" altLang="en-US" sz="1800" dirty="0" smtClean="0"/>
              <a:t>처</a:t>
            </a:r>
            <a:r>
              <a:rPr lang="ko-KR" altLang="en-US" sz="1800" dirty="0"/>
              <a:t>리</a:t>
            </a:r>
            <a:endParaRPr lang="en-US" altLang="ko-KR" sz="4400" dirty="0" smtClean="0"/>
          </a:p>
        </p:txBody>
      </p:sp>
      <p:grpSp>
        <p:nvGrpSpPr>
          <p:cNvPr id="3" name="그룹 8"/>
          <p:cNvGrpSpPr/>
          <p:nvPr/>
        </p:nvGrpSpPr>
        <p:grpSpPr>
          <a:xfrm>
            <a:off x="395536" y="1500174"/>
            <a:ext cx="492443" cy="4920469"/>
            <a:chOff x="602532" y="1571612"/>
            <a:chExt cx="492443" cy="4239224"/>
          </a:xfrm>
        </p:grpSpPr>
        <p:sp>
          <p:nvSpPr>
            <p:cNvPr id="5" name="아래쪽 화살표 4"/>
            <p:cNvSpPr/>
            <p:nvPr/>
          </p:nvSpPr>
          <p:spPr>
            <a:xfrm>
              <a:off x="778468" y="1940896"/>
              <a:ext cx="214314" cy="3571900"/>
            </a:xfrm>
            <a:prstGeom prst="downArrow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2532" y="1571612"/>
              <a:ext cx="492443" cy="2386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높음</a:t>
              </a:r>
              <a:endParaRPr lang="ko-KR" altLang="en-US" sz="1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2532" y="5572188"/>
              <a:ext cx="492443" cy="2386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낮음</a:t>
              </a:r>
              <a:endParaRPr lang="ko-KR" altLang="en-US" sz="1200" dirty="0"/>
            </a:p>
          </p:txBody>
        </p:sp>
      </p:grpSp>
      <p:sp>
        <p:nvSpPr>
          <p:cNvPr id="9" name="슬라이드 번호 개체 틀 8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37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산술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4315" y="1484784"/>
            <a:ext cx="8215370" cy="27146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/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%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정수 </a:t>
            </a:r>
            <a:r>
              <a:rPr lang="ko-KR" altLang="en-US" dirty="0" err="1" smtClean="0"/>
              <a:t>연산시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/</a:t>
            </a:r>
            <a:r>
              <a:rPr lang="ko-KR" altLang="en-US" dirty="0" smtClean="0"/>
              <a:t>은 정수 몫</a:t>
            </a:r>
            <a:r>
              <a:rPr lang="en-US" altLang="ko-KR" dirty="0" smtClean="0"/>
              <a:t>. %</a:t>
            </a:r>
            <a:r>
              <a:rPr lang="ko-KR" altLang="en-US" dirty="0" smtClean="0"/>
              <a:t>는 정수 나머지</a:t>
            </a:r>
            <a:endParaRPr lang="en-US" altLang="ko-KR" dirty="0"/>
          </a:p>
          <a:p>
            <a:pPr lvl="1"/>
            <a:r>
              <a:rPr lang="en-US" altLang="ko-KR" dirty="0" smtClean="0"/>
              <a:t>%</a:t>
            </a:r>
            <a:r>
              <a:rPr lang="ko-KR" altLang="en-US" dirty="0" smtClean="0"/>
              <a:t>의 이용 사례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홀수 짝수 판별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int</a:t>
            </a:r>
            <a:r>
              <a:rPr lang="en-US" altLang="ko-KR" dirty="0" smtClean="0"/>
              <a:t> r = x % 2; r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x</a:t>
            </a:r>
            <a:r>
              <a:rPr lang="ko-KR" altLang="en-US" dirty="0" smtClean="0"/>
              <a:t>는 홀수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170509"/>
              </p:ext>
            </p:extLst>
          </p:nvPr>
        </p:nvGraphicFramePr>
        <p:xfrm>
          <a:off x="1763688" y="3789040"/>
          <a:ext cx="5214972" cy="197053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142040"/>
                <a:gridCol w="1357644"/>
                <a:gridCol w="1357644"/>
                <a:gridCol w="1357644"/>
              </a:tblGrid>
              <a:tr h="2087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/>
                        <a:t>산술 연산자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/>
                        <a:t>의미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/>
                        <a:t>예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smtClean="0"/>
                        <a:t>결과값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</a:tr>
              <a:tr h="2154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+</a:t>
                      </a:r>
                      <a:endParaRPr lang="en-US" sz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/>
                        <a:t>더하기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25.5 + 3.6</a:t>
                      </a:r>
                      <a:endParaRPr lang="en-US" sz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29.1</a:t>
                      </a:r>
                      <a:endParaRPr lang="en-US" sz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</a:tr>
              <a:tr h="2154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-</a:t>
                      </a:r>
                      <a:endParaRPr lang="en-US" sz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/>
                        <a:t>빼기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3 - 5</a:t>
                      </a:r>
                      <a:endParaRPr lang="en-US" sz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-2</a:t>
                      </a:r>
                      <a:endParaRPr lang="en-US" sz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</a:tr>
              <a:tr h="2154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*</a:t>
                      </a:r>
                      <a:endParaRPr lang="en-US" sz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/>
                        <a:t>곱하기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2.5 * 4</a:t>
                      </a:r>
                      <a:endParaRPr lang="en-US" sz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10.0</a:t>
                      </a:r>
                      <a:endParaRPr lang="en-US" sz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</a:tr>
              <a:tr h="2154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/</a:t>
                      </a:r>
                      <a:endParaRPr lang="en-US" sz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/>
                        <a:t>나누기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5/2</a:t>
                      </a:r>
                      <a:endParaRPr lang="en-US" sz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2</a:t>
                      </a:r>
                      <a:endParaRPr lang="en-US" sz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</a:tr>
              <a:tr h="2154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%</a:t>
                      </a:r>
                      <a:endParaRPr lang="en-US" sz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/>
                        <a:t>나머지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5%2</a:t>
                      </a:r>
                      <a:endParaRPr lang="en-US" sz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1</a:t>
                      </a:r>
                      <a:endParaRPr lang="en-US" sz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34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2-5 : </a:t>
            </a:r>
            <a:r>
              <a:rPr lang="ko-KR" altLang="en-US" dirty="0" smtClean="0"/>
              <a:t>산술 연산 예제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969859"/>
            <a:ext cx="6840759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java.util.Scanner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ArithmeticOperator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public static void main 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time;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second;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minute;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hour;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Scanner </a:t>
            </a:r>
            <a:r>
              <a:rPr lang="en-US" altLang="ko-KR" sz="1200" b="1" dirty="0" err="1"/>
              <a:t>sc</a:t>
            </a:r>
            <a:r>
              <a:rPr lang="en-US" altLang="ko-KR" sz="1200" b="1" dirty="0"/>
              <a:t> = new Scanner(System.in);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System.out.print</a:t>
            </a:r>
            <a:r>
              <a:rPr lang="en-US" altLang="ko-KR" sz="1200" dirty="0"/>
              <a:t>("</a:t>
            </a:r>
            <a:r>
              <a:rPr lang="ko-KR" altLang="en-US" sz="1200" dirty="0"/>
              <a:t>정수를 입력하세요</a:t>
            </a:r>
            <a:r>
              <a:rPr lang="en-US" altLang="ko-KR" sz="1200" dirty="0"/>
              <a:t>:"); // </a:t>
            </a:r>
            <a:r>
              <a:rPr lang="ko-KR" altLang="en-US" sz="1200" dirty="0"/>
              <a:t>시</a:t>
            </a:r>
            <a:r>
              <a:rPr lang="en-US" altLang="ko-KR" sz="1200" dirty="0"/>
              <a:t>,</a:t>
            </a:r>
            <a:r>
              <a:rPr lang="ko-KR" altLang="en-US" sz="1200" dirty="0"/>
              <a:t>분</a:t>
            </a:r>
            <a:r>
              <a:rPr lang="en-US" altLang="ko-KR" sz="1200" dirty="0"/>
              <a:t>,</a:t>
            </a:r>
            <a:r>
              <a:rPr lang="ko-KR" altLang="en-US" sz="1200" dirty="0"/>
              <a:t>초로 변환될 정수 </a:t>
            </a:r>
            <a:r>
              <a:rPr lang="ko-KR" altLang="en-US" sz="1200" dirty="0" smtClean="0"/>
              <a:t>입력</a:t>
            </a:r>
            <a:endParaRPr lang="en-US" altLang="ko-KR" sz="1200" dirty="0" smtClean="0"/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b="1" dirty="0"/>
              <a:t>time = </a:t>
            </a:r>
            <a:r>
              <a:rPr lang="en-US" altLang="ko-KR" sz="1200" b="1" dirty="0" err="1"/>
              <a:t>sc.nextInt</a:t>
            </a:r>
            <a:r>
              <a:rPr lang="en-US" altLang="ko-KR" sz="1200" b="1" dirty="0"/>
              <a:t>();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second = time % 60;</a:t>
            </a:r>
            <a:r>
              <a:rPr lang="en-US" altLang="ko-KR" sz="1200" dirty="0"/>
              <a:t>	// 60</a:t>
            </a:r>
            <a:r>
              <a:rPr lang="ko-KR" altLang="en-US" sz="1200" dirty="0"/>
              <a:t>으로 나눈 나머지는 초를 의미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b="1" dirty="0"/>
              <a:t>minute = (time / 60) % 60;</a:t>
            </a:r>
            <a:r>
              <a:rPr lang="en-US" altLang="ko-KR" sz="1200" dirty="0"/>
              <a:t>	// 60</a:t>
            </a:r>
            <a:r>
              <a:rPr lang="ko-KR" altLang="en-US" sz="1200" dirty="0"/>
              <a:t>으로 나눈 몫을 다시 </a:t>
            </a:r>
            <a:r>
              <a:rPr lang="en-US" altLang="ko-KR" sz="1200" dirty="0"/>
              <a:t>60</a:t>
            </a:r>
            <a:r>
              <a:rPr lang="ko-KR" altLang="en-US" sz="1200" dirty="0"/>
              <a:t>으로 나눈 나머지는 분을 의미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b="1" dirty="0"/>
              <a:t>hour = (time / 60) / 60;</a:t>
            </a:r>
            <a:r>
              <a:rPr lang="en-US" altLang="ko-KR" sz="1200" dirty="0"/>
              <a:t>	// 60</a:t>
            </a:r>
            <a:r>
              <a:rPr lang="ko-KR" altLang="en-US" sz="1200" dirty="0"/>
              <a:t>으로 나눈 몫을 다시 </a:t>
            </a:r>
            <a:r>
              <a:rPr lang="en-US" altLang="ko-KR" sz="1200" dirty="0"/>
              <a:t>60</a:t>
            </a:r>
            <a:r>
              <a:rPr lang="ko-KR" altLang="en-US" sz="1200" dirty="0"/>
              <a:t>으로 나눈 몫은 시간을 </a:t>
            </a:r>
            <a:r>
              <a:rPr lang="ko-KR" altLang="en-US" sz="1200" dirty="0" smtClean="0"/>
              <a:t>의미</a:t>
            </a:r>
            <a:endParaRPr lang="en-US" altLang="ko-KR" sz="1200" dirty="0" smtClean="0"/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System.out.print</a:t>
            </a:r>
            <a:r>
              <a:rPr lang="en-US" altLang="ko-KR" sz="1200" dirty="0"/>
              <a:t>(time + "</a:t>
            </a:r>
            <a:r>
              <a:rPr lang="ko-KR" altLang="en-US" sz="1200" dirty="0"/>
              <a:t>초는 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System.out.print</a:t>
            </a:r>
            <a:r>
              <a:rPr lang="en-US" altLang="ko-KR" sz="1200" dirty="0"/>
              <a:t>(hour + "</a:t>
            </a:r>
            <a:r>
              <a:rPr lang="ko-KR" altLang="en-US" sz="1200" dirty="0"/>
              <a:t>시간</a:t>
            </a:r>
            <a:r>
              <a:rPr lang="en-US" altLang="ko-KR" sz="1200" dirty="0"/>
              <a:t>, 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System.out.print</a:t>
            </a:r>
            <a:r>
              <a:rPr lang="en-US" altLang="ko-KR" sz="1200" dirty="0"/>
              <a:t>(minute + "</a:t>
            </a:r>
            <a:r>
              <a:rPr lang="ko-KR" altLang="en-US" sz="1200" dirty="0"/>
              <a:t>분</a:t>
            </a:r>
            <a:r>
              <a:rPr lang="en-US" altLang="ko-KR" sz="1200" dirty="0"/>
              <a:t>, 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(second + "</a:t>
            </a:r>
            <a:r>
              <a:rPr lang="ko-KR" altLang="en-US" sz="1200" dirty="0"/>
              <a:t>초입니다</a:t>
            </a:r>
            <a:r>
              <a:rPr lang="en-US" altLang="ko-KR" sz="1200" dirty="0"/>
              <a:t>.");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3153" y="1228087"/>
            <a:ext cx="7228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정수를 입력 받고 입력 받은 정수의 초를 몇 시간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몇 분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몇 초인가를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구하는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프로그램을 작성하시오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03153" y="6230867"/>
            <a:ext cx="6849166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latin typeface="+mj-lt"/>
              </a:rPr>
              <a:t>정수를 입력하세요</a:t>
            </a:r>
            <a:r>
              <a:rPr lang="en-US" altLang="ko-KR" sz="1200" dirty="0" smtClean="0">
                <a:latin typeface="+mj-lt"/>
              </a:rPr>
              <a:t>:</a:t>
            </a:r>
            <a:r>
              <a:rPr lang="en-US" altLang="ko-KR" sz="1200" dirty="0" smtClean="0">
                <a:solidFill>
                  <a:srgbClr val="00B050"/>
                </a:solidFill>
                <a:latin typeface="+mj-lt"/>
              </a:rPr>
              <a:t>500</a:t>
            </a:r>
          </a:p>
          <a:p>
            <a:r>
              <a:rPr lang="en-US" altLang="ko-KR" sz="1200" dirty="0" smtClean="0">
                <a:latin typeface="+mj-lt"/>
              </a:rPr>
              <a:t>500</a:t>
            </a:r>
            <a:r>
              <a:rPr lang="ko-KR" altLang="en-US" sz="1200" dirty="0">
                <a:latin typeface="+mj-lt"/>
              </a:rPr>
              <a:t>초는 </a:t>
            </a:r>
            <a:r>
              <a:rPr lang="en-US" altLang="ko-KR" sz="1200" dirty="0">
                <a:latin typeface="+mj-lt"/>
              </a:rPr>
              <a:t>0</a:t>
            </a:r>
            <a:r>
              <a:rPr lang="ko-KR" altLang="en-US" sz="1200" dirty="0">
                <a:latin typeface="+mj-lt"/>
              </a:rPr>
              <a:t>시간</a:t>
            </a:r>
            <a:r>
              <a:rPr lang="en-US" altLang="ko-KR" sz="1200" dirty="0">
                <a:latin typeface="+mj-lt"/>
              </a:rPr>
              <a:t>, 8</a:t>
            </a:r>
            <a:r>
              <a:rPr lang="ko-KR" altLang="en-US" sz="1200" dirty="0">
                <a:latin typeface="+mj-lt"/>
              </a:rPr>
              <a:t>분</a:t>
            </a:r>
            <a:r>
              <a:rPr lang="en-US" altLang="ko-KR" sz="1200" dirty="0">
                <a:latin typeface="+mj-lt"/>
              </a:rPr>
              <a:t>, 20</a:t>
            </a:r>
            <a:r>
              <a:rPr lang="ko-KR" altLang="en-US" sz="1200" dirty="0">
                <a:latin typeface="+mj-lt"/>
              </a:rPr>
              <a:t>초입니다</a:t>
            </a:r>
            <a:r>
              <a:rPr lang="en-US" altLang="ko-KR" sz="1200" dirty="0">
                <a:latin typeface="+mj-lt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6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비트 연산자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532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피 연산자의 각 비트들을 대상으로 하는 연산</a:t>
            </a:r>
            <a:endParaRPr lang="ko-KR" altLang="en-US" dirty="0"/>
          </a:p>
        </p:txBody>
      </p:sp>
      <p:graphicFrame>
        <p:nvGraphicFramePr>
          <p:cNvPr id="15" name="내용 개체 틀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8496052"/>
              </p:ext>
            </p:extLst>
          </p:nvPr>
        </p:nvGraphicFramePr>
        <p:xfrm>
          <a:off x="971600" y="1988840"/>
          <a:ext cx="7488832" cy="188595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293525"/>
                <a:gridCol w="6195307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/>
                        <a:t>비트 연산자</a:t>
                      </a:r>
                      <a:endParaRPr lang="ko-KR" altLang="en-US" sz="1400" i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7204" marR="67204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/>
                        <a:t>내용</a:t>
                      </a:r>
                      <a:endParaRPr lang="ko-KR" altLang="en-US" sz="1400" i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7204" marR="67204" marT="17907" marB="17907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a &amp; b</a:t>
                      </a:r>
                      <a:endParaRPr lang="en-US" sz="1400" i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7204" marR="67204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/>
                        <a:t>a</a:t>
                      </a:r>
                      <a:r>
                        <a:rPr lang="ko-KR" altLang="en-US" sz="1400" dirty="0"/>
                        <a:t>와 </a:t>
                      </a:r>
                      <a:r>
                        <a:rPr lang="en-US" altLang="ko-KR" sz="1400" dirty="0"/>
                        <a:t>b</a:t>
                      </a:r>
                      <a:r>
                        <a:rPr lang="ko-KR" altLang="en-US" sz="1400" dirty="0"/>
                        <a:t>의 각 비트들의 </a:t>
                      </a:r>
                      <a:r>
                        <a:rPr lang="en-US" altLang="ko-KR" sz="1400" dirty="0"/>
                        <a:t>AND </a:t>
                      </a:r>
                      <a:r>
                        <a:rPr lang="ko-KR" altLang="en-US" sz="1400" dirty="0"/>
                        <a:t>연산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두 비트 모두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일 때만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이 되며 나머지는 </a:t>
                      </a:r>
                      <a:r>
                        <a:rPr lang="en-US" altLang="ko-KR" sz="1400" dirty="0"/>
                        <a:t>0</a:t>
                      </a:r>
                      <a:endParaRPr lang="ko-KR" altLang="en-US" sz="1400" i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7204" marR="67204" marT="17907" marB="17907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 | b</a:t>
                      </a:r>
                      <a:endParaRPr lang="en-US" sz="1400" i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7204" marR="67204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/>
                        <a:t>a</a:t>
                      </a:r>
                      <a:r>
                        <a:rPr lang="ko-KR" altLang="en-US" sz="1400" dirty="0"/>
                        <a:t>와 </a:t>
                      </a:r>
                      <a:r>
                        <a:rPr lang="en-US" altLang="ko-KR" sz="1400" dirty="0"/>
                        <a:t>b</a:t>
                      </a:r>
                      <a:r>
                        <a:rPr lang="ko-KR" altLang="en-US" sz="1400" dirty="0"/>
                        <a:t>의 각 비트들의 </a:t>
                      </a:r>
                      <a:r>
                        <a:rPr lang="en-US" altLang="ko-KR" sz="1400" dirty="0"/>
                        <a:t>OR </a:t>
                      </a:r>
                      <a:r>
                        <a:rPr lang="ko-KR" altLang="en-US" sz="1400" dirty="0"/>
                        <a:t>연산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두 비트 모두 </a:t>
                      </a:r>
                      <a:r>
                        <a:rPr lang="en-US" altLang="ko-KR" sz="1400" dirty="0"/>
                        <a:t>0</a:t>
                      </a:r>
                      <a:r>
                        <a:rPr lang="ko-KR" altLang="en-US" sz="1400" dirty="0"/>
                        <a:t>일 때만 </a:t>
                      </a:r>
                      <a:r>
                        <a:rPr lang="en-US" altLang="ko-KR" sz="1400" dirty="0"/>
                        <a:t>0</a:t>
                      </a:r>
                      <a:r>
                        <a:rPr lang="ko-KR" altLang="en-US" sz="1400" dirty="0"/>
                        <a:t>이 되며 나머지는 </a:t>
                      </a:r>
                      <a:r>
                        <a:rPr lang="en-US" altLang="ko-KR" sz="1400" dirty="0"/>
                        <a:t>1</a:t>
                      </a:r>
                      <a:endParaRPr lang="ko-KR" altLang="en-US" sz="1400" i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7204" marR="67204" marT="17907" marB="17907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 ^ b</a:t>
                      </a:r>
                      <a:endParaRPr lang="en-US" sz="1400" i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7204" marR="67204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/>
                        <a:t>a</a:t>
                      </a:r>
                      <a:r>
                        <a:rPr lang="ko-KR" altLang="en-US" sz="1400" dirty="0"/>
                        <a:t>와 </a:t>
                      </a:r>
                      <a:r>
                        <a:rPr lang="en-US" altLang="ko-KR" sz="1400" dirty="0"/>
                        <a:t>b</a:t>
                      </a:r>
                      <a:r>
                        <a:rPr lang="ko-KR" altLang="en-US" sz="1400" dirty="0"/>
                        <a:t>의 각 비트들의 </a:t>
                      </a:r>
                      <a:r>
                        <a:rPr lang="en-US" altLang="ko-KR" sz="1400" dirty="0"/>
                        <a:t>XOR </a:t>
                      </a:r>
                      <a:r>
                        <a:rPr lang="ko-KR" altLang="en-US" sz="1400" dirty="0"/>
                        <a:t>연산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두 비트가 서로 다르면 </a:t>
                      </a:r>
                      <a:r>
                        <a:rPr lang="en-US" altLang="ko-KR" sz="1400" dirty="0"/>
                        <a:t>1, </a:t>
                      </a:r>
                      <a:r>
                        <a:rPr lang="ko-KR" altLang="en-US" sz="1400" dirty="0"/>
                        <a:t>같으면 </a:t>
                      </a:r>
                      <a:r>
                        <a:rPr lang="en-US" altLang="ko-KR" sz="1400" dirty="0"/>
                        <a:t>0</a:t>
                      </a:r>
                      <a:endParaRPr lang="ko-KR" altLang="en-US" sz="1400" i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7204" marR="67204" marT="17907" marB="17907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~ a</a:t>
                      </a:r>
                      <a:endParaRPr lang="en-US" sz="1400" i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7204" marR="67204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/>
                        <a:t>단항</a:t>
                      </a:r>
                      <a:r>
                        <a:rPr lang="ko-KR" altLang="en-US" sz="1400" dirty="0"/>
                        <a:t> 연산자로서</a:t>
                      </a:r>
                      <a:r>
                        <a:rPr lang="en-US" altLang="ko-KR" sz="1400" dirty="0"/>
                        <a:t>, a</a:t>
                      </a:r>
                      <a:r>
                        <a:rPr lang="ko-KR" altLang="en-US" sz="1400" dirty="0"/>
                        <a:t>의 각 비트들에 </a:t>
                      </a:r>
                      <a:r>
                        <a:rPr lang="en-US" altLang="ko-KR" sz="1400" dirty="0"/>
                        <a:t>NOT </a:t>
                      </a:r>
                      <a:r>
                        <a:rPr lang="ko-KR" altLang="en-US" sz="1400" dirty="0"/>
                        <a:t>연산</a:t>
                      </a:r>
                      <a:r>
                        <a:rPr lang="en-US" altLang="ko-KR" sz="1400" dirty="0"/>
                        <a:t>. 1</a:t>
                      </a:r>
                      <a:r>
                        <a:rPr lang="ko-KR" altLang="en-US" sz="1400" dirty="0"/>
                        <a:t>을 </a:t>
                      </a:r>
                      <a:r>
                        <a:rPr lang="en-US" altLang="ko-KR" sz="1400" dirty="0"/>
                        <a:t>0</a:t>
                      </a:r>
                      <a:r>
                        <a:rPr lang="ko-KR" altLang="en-US" sz="1400" dirty="0"/>
                        <a:t>으로</a:t>
                      </a:r>
                      <a:r>
                        <a:rPr lang="en-US" altLang="ko-KR" sz="1400" dirty="0"/>
                        <a:t>, 0</a:t>
                      </a:r>
                      <a:r>
                        <a:rPr lang="ko-KR" altLang="en-US" sz="1400" dirty="0"/>
                        <a:t>을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로 변환</a:t>
                      </a:r>
                      <a:endParaRPr lang="ko-KR" altLang="en-US" sz="1400" i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7204" marR="67204" marT="17907" marB="1790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704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5865366" y="1500174"/>
            <a:ext cx="142876" cy="11430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436870" y="1500174"/>
            <a:ext cx="142876" cy="11430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500298" y="3929066"/>
            <a:ext cx="142876" cy="11430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071670" y="3929066"/>
            <a:ext cx="142876" cy="11430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455643" y="4286256"/>
            <a:ext cx="142876" cy="7858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027015" y="4286256"/>
            <a:ext cx="142876" cy="7858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500298" y="1500174"/>
            <a:ext cx="142876" cy="11430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071670" y="1500174"/>
            <a:ext cx="142876" cy="11430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비트 </a:t>
            </a:r>
            <a:r>
              <a:rPr lang="ko-KR" altLang="en-US" dirty="0" smtClean="0"/>
              <a:t>연산자의 사례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8728" y="1571612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01101010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428728" y="1857364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11001101</a:t>
            </a:r>
            <a:endParaRPr lang="ko-KR" altLang="en-US" sz="20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214414" y="2214554"/>
            <a:ext cx="1500198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42976" y="1857364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&amp;</a:t>
            </a:r>
            <a:endParaRPr lang="ko-KR" alt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1428728" y="2214554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0070C0"/>
                </a:solidFill>
              </a:rPr>
              <a:t>01001000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97199" y="2928934"/>
            <a:ext cx="1441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둘 중 하나라도 </a:t>
            </a:r>
            <a:endParaRPr lang="en-US" altLang="ko-KR" sz="1200" dirty="0" smtClean="0"/>
          </a:p>
          <a:p>
            <a:r>
              <a:rPr lang="en-US" altLang="ko-KR" sz="1200" dirty="0" smtClean="0"/>
              <a:t>0</a:t>
            </a:r>
            <a:r>
              <a:rPr lang="ko-KR" altLang="en-US" sz="1200" dirty="0" smtClean="0"/>
              <a:t>이 되면 결과는 </a:t>
            </a:r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968439" y="2928934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모두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이므로</a:t>
            </a:r>
            <a:endParaRPr lang="en-US" altLang="ko-KR" sz="1200" dirty="0" smtClean="0"/>
          </a:p>
          <a:p>
            <a:r>
              <a:rPr lang="ko-KR" altLang="en-US" sz="1200" dirty="0" smtClean="0"/>
              <a:t> 결과는 </a:t>
            </a:r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5365300" y="1571612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01101010</a:t>
            </a:r>
            <a:endParaRPr lang="ko-KR" alt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5365300" y="1857364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11001101</a:t>
            </a:r>
            <a:endParaRPr lang="ko-KR" altLang="en-US" sz="2000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5150986" y="2214554"/>
            <a:ext cx="1500198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79548" y="1857364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|</a:t>
            </a:r>
            <a:endParaRPr lang="ko-KR" alt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5365300" y="2214554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0070C0"/>
                </a:solidFill>
              </a:rPr>
              <a:t>11101111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69165" y="2928934"/>
            <a:ext cx="1441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둘 중 하나라도</a:t>
            </a:r>
            <a:endParaRPr lang="en-US" altLang="ko-KR" sz="1200" dirty="0" smtClean="0"/>
          </a:p>
          <a:p>
            <a:r>
              <a:rPr lang="en-US" altLang="ko-KR" sz="1200" dirty="0" smtClean="0"/>
              <a:t>1</a:t>
            </a:r>
            <a:r>
              <a:rPr lang="ko-KR" altLang="en-US" sz="1200" dirty="0" smtClean="0"/>
              <a:t>이 되면 결과는 </a:t>
            </a:r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4826091" y="2928934"/>
            <a:ext cx="1148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모두 </a:t>
            </a:r>
            <a:r>
              <a:rPr lang="en-US" altLang="ko-KR" sz="1200" dirty="0" smtClean="0"/>
              <a:t>0</a:t>
            </a:r>
            <a:r>
              <a:rPr lang="ko-KR" altLang="en-US" sz="1200" dirty="0" smtClean="0"/>
              <a:t>이므로 </a:t>
            </a:r>
            <a:endParaRPr lang="en-US" altLang="ko-KR" sz="1200" dirty="0" smtClean="0"/>
          </a:p>
          <a:p>
            <a:r>
              <a:rPr lang="ko-KR" altLang="en-US" sz="1200" dirty="0" smtClean="0"/>
              <a:t>결과는 </a:t>
            </a:r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428728" y="4000504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01101010</a:t>
            </a:r>
            <a:endParaRPr lang="ko-KR" alt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1428728" y="4286256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11001101</a:t>
            </a:r>
            <a:endParaRPr lang="ko-KR" altLang="en-US" sz="200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1214414" y="4643446"/>
            <a:ext cx="1500198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142976" y="4286256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^</a:t>
            </a:r>
            <a:endParaRPr lang="ko-KR" alt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1428728" y="4643446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10100111</a:t>
            </a:r>
            <a:endParaRPr lang="ko-KR" alt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2428860" y="5357826"/>
            <a:ext cx="1510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두 비트가 서로 </a:t>
            </a:r>
            <a:endParaRPr lang="en-US" altLang="ko-KR" sz="1200" dirty="0" smtClean="0"/>
          </a:p>
          <a:p>
            <a:r>
              <a:rPr lang="ko-KR" altLang="en-US" sz="1200" dirty="0" smtClean="0"/>
              <a:t>다르므로  결과는 </a:t>
            </a:r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753703" y="5357825"/>
            <a:ext cx="1510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두 비트가 모두</a:t>
            </a:r>
            <a:endParaRPr lang="en-US" altLang="ko-KR" sz="1200" dirty="0" smtClean="0"/>
          </a:p>
          <a:p>
            <a:r>
              <a:rPr lang="ko-KR" altLang="en-US" sz="1200" dirty="0" smtClean="0"/>
              <a:t>같으므로  결과는 </a:t>
            </a:r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5384073" y="4286256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01101010</a:t>
            </a:r>
            <a:endParaRPr lang="ko-KR" altLang="en-US" sz="2000" dirty="0"/>
          </a:p>
        </p:txBody>
      </p:sp>
      <p:cxnSp>
        <p:nvCxnSpPr>
          <p:cNvPr id="40" name="직선 연결선 39"/>
          <p:cNvCxnSpPr/>
          <p:nvPr/>
        </p:nvCxnSpPr>
        <p:spPr>
          <a:xfrm>
            <a:off x="5169759" y="4643446"/>
            <a:ext cx="1500198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026883" y="4286256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~</a:t>
            </a:r>
            <a:endParaRPr lang="ko-KR" alt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5384073" y="4643446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10010101</a:t>
            </a:r>
            <a:endParaRPr lang="ko-KR" alt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5134728" y="5357826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</a:t>
            </a:r>
            <a:r>
              <a:rPr lang="ko-KR" altLang="en-US" sz="1200" dirty="0" smtClean="0"/>
              <a:t>은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로 변환</a:t>
            </a:r>
            <a:endParaRPr lang="ko-KR" altLang="en-US" sz="1200" dirty="0"/>
          </a:p>
        </p:txBody>
      </p:sp>
      <p:cxnSp>
        <p:nvCxnSpPr>
          <p:cNvPr id="48" name="Shape 47"/>
          <p:cNvCxnSpPr>
            <a:stCxn id="18" idx="0"/>
            <a:endCxn id="17" idx="2"/>
          </p:cNvCxnSpPr>
          <p:nvPr/>
        </p:nvCxnSpPr>
        <p:spPr>
          <a:xfrm rot="5400000" flipH="1" flipV="1">
            <a:off x="1686290" y="2472116"/>
            <a:ext cx="285752" cy="627884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hape 50"/>
          <p:cNvCxnSpPr>
            <a:stCxn id="16" idx="0"/>
            <a:endCxn id="15" idx="2"/>
          </p:cNvCxnSpPr>
          <p:nvPr/>
        </p:nvCxnSpPr>
        <p:spPr>
          <a:xfrm rot="16200000" flipV="1">
            <a:off x="2701947" y="2512971"/>
            <a:ext cx="285752" cy="54617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구부러진 연결선 56"/>
          <p:cNvCxnSpPr>
            <a:stCxn id="28" idx="0"/>
            <a:endCxn id="27" idx="2"/>
          </p:cNvCxnSpPr>
          <p:nvPr/>
        </p:nvCxnSpPr>
        <p:spPr>
          <a:xfrm rot="5400000" flipH="1" flipV="1">
            <a:off x="5525589" y="2517720"/>
            <a:ext cx="285752" cy="53667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 58"/>
          <p:cNvCxnSpPr>
            <a:stCxn id="26" idx="0"/>
            <a:endCxn id="25" idx="2"/>
          </p:cNvCxnSpPr>
          <p:nvPr/>
        </p:nvCxnSpPr>
        <p:spPr>
          <a:xfrm rot="16200000" flipV="1">
            <a:off x="6706216" y="2445274"/>
            <a:ext cx="285752" cy="68156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 60"/>
          <p:cNvCxnSpPr>
            <a:stCxn id="37" idx="0"/>
            <a:endCxn id="36" idx="2"/>
          </p:cNvCxnSpPr>
          <p:nvPr/>
        </p:nvCxnSpPr>
        <p:spPr>
          <a:xfrm rot="5400000" flipH="1" flipV="1">
            <a:off x="1683118" y="4897835"/>
            <a:ext cx="285751" cy="63423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 63"/>
          <p:cNvCxnSpPr>
            <a:stCxn id="35" idx="0"/>
            <a:endCxn id="34" idx="2"/>
          </p:cNvCxnSpPr>
          <p:nvPr/>
        </p:nvCxnSpPr>
        <p:spPr>
          <a:xfrm rot="16200000" flipV="1">
            <a:off x="2735010" y="4908800"/>
            <a:ext cx="285752" cy="612299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6420612" y="5357826"/>
            <a:ext cx="12330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1</a:t>
            </a:r>
            <a:r>
              <a:rPr lang="ko-KR" altLang="en-US" sz="1200" dirty="0" smtClean="0"/>
              <a:t>은 </a:t>
            </a:r>
            <a:r>
              <a:rPr lang="en-US" altLang="ko-KR" sz="1200" dirty="0" smtClean="0"/>
              <a:t>0</a:t>
            </a:r>
            <a:r>
              <a:rPr lang="ko-KR" altLang="en-US" sz="1200" dirty="0" smtClean="0"/>
              <a:t>으로 변환</a:t>
            </a:r>
            <a:endParaRPr lang="ko-KR" altLang="en-US" sz="1200" dirty="0"/>
          </a:p>
        </p:txBody>
      </p:sp>
      <p:cxnSp>
        <p:nvCxnSpPr>
          <p:cNvPr id="69" name="구부러진 연결선 68"/>
          <p:cNvCxnSpPr>
            <a:stCxn id="44" idx="0"/>
            <a:endCxn id="45" idx="2"/>
          </p:cNvCxnSpPr>
          <p:nvPr/>
        </p:nvCxnSpPr>
        <p:spPr>
          <a:xfrm rot="5400000" flipH="1" flipV="1">
            <a:off x="5743500" y="5002873"/>
            <a:ext cx="285752" cy="424154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구부러진 연결선 73"/>
          <p:cNvCxnSpPr>
            <a:stCxn id="66" idx="0"/>
            <a:endCxn id="43" idx="2"/>
          </p:cNvCxnSpPr>
          <p:nvPr/>
        </p:nvCxnSpPr>
        <p:spPr>
          <a:xfrm rot="16200000" flipV="1">
            <a:off x="6639228" y="4959927"/>
            <a:ext cx="285752" cy="51004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24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시프트 연산자</a:t>
            </a:r>
            <a:endParaRPr lang="ko-KR" altLang="en-US" dirty="0"/>
          </a:p>
        </p:txBody>
      </p:sp>
      <p:sp>
        <p:nvSpPr>
          <p:cNvPr id="532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553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36</a:t>
            </a:fld>
            <a:endParaRPr lang="ko-KR" altLang="en-US"/>
          </a:p>
        </p:txBody>
      </p:sp>
      <p:graphicFrame>
        <p:nvGraphicFramePr>
          <p:cNvPr id="9" name="내용 개체 틀 10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70860396"/>
              </p:ext>
            </p:extLst>
          </p:nvPr>
        </p:nvGraphicFramePr>
        <p:xfrm>
          <a:off x="1331640" y="1412776"/>
          <a:ext cx="6665394" cy="2940859"/>
        </p:xfrm>
        <a:graphic>
          <a:graphicData uri="http://schemas.openxmlformats.org/drawingml/2006/table">
            <a:tbl>
              <a:tblPr firstRow="1">
                <a:tableStyleId>{ED083AE6-46FA-4A59-8FB0-9F97EB10719F}</a:tableStyleId>
              </a:tblPr>
              <a:tblGrid>
                <a:gridCol w="1152716"/>
                <a:gridCol w="5512678"/>
              </a:tblGrid>
              <a:tr h="4969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/>
                        <a:t>시프트 </a:t>
                      </a:r>
                      <a:r>
                        <a:rPr lang="ko-KR" altLang="en-US" sz="1200" dirty="0"/>
                        <a:t>연산자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/>
                        <a:t>내용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</a:tr>
              <a:tr h="7651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a &gt;&gt; b</a:t>
                      </a:r>
                      <a:endParaRPr lang="en-US" sz="120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/>
                        <a:t>a</a:t>
                      </a:r>
                      <a:r>
                        <a:rPr lang="ko-KR" altLang="en-US" sz="1200" dirty="0"/>
                        <a:t>의 각 비트를 오른쪽으로 </a:t>
                      </a:r>
                      <a:r>
                        <a:rPr lang="en-US" altLang="ko-KR" sz="1200" dirty="0"/>
                        <a:t>b </a:t>
                      </a:r>
                      <a:r>
                        <a:rPr lang="ko-KR" altLang="en-US" sz="1200" dirty="0"/>
                        <a:t>번 </a:t>
                      </a:r>
                      <a:r>
                        <a:rPr lang="ko-KR" altLang="en-US" sz="1200" dirty="0" err="1" smtClean="0"/>
                        <a:t>시프트한다</a:t>
                      </a:r>
                      <a:r>
                        <a:rPr lang="en-US" altLang="ko-KR" sz="1200" dirty="0"/>
                        <a:t>. </a:t>
                      </a:r>
                      <a:endParaRPr lang="en-US" altLang="ko-KR" sz="1200" dirty="0" smtClean="0"/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/>
                        <a:t>최상위 </a:t>
                      </a:r>
                      <a:r>
                        <a:rPr lang="ko-KR" altLang="en-US" sz="1200" dirty="0"/>
                        <a:t>비트의 빈자리는 </a:t>
                      </a:r>
                      <a:r>
                        <a:rPr lang="ko-KR" altLang="en-US" sz="1200" dirty="0" smtClean="0"/>
                        <a:t>시프트 </a:t>
                      </a:r>
                      <a:r>
                        <a:rPr lang="ko-KR" altLang="en-US" sz="1200" dirty="0"/>
                        <a:t>전의 최상위 비트로 다시 채운다</a:t>
                      </a:r>
                      <a:r>
                        <a:rPr lang="en-US" altLang="ko-KR" sz="1200" dirty="0"/>
                        <a:t>. </a:t>
                      </a:r>
                      <a:endParaRPr lang="en-US" altLang="ko-KR" sz="1200" dirty="0" smtClean="0"/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/>
                        <a:t>산술적 </a:t>
                      </a:r>
                      <a:r>
                        <a:rPr lang="ko-KR" altLang="en-US" sz="1200" dirty="0"/>
                        <a:t>오른쪽 </a:t>
                      </a:r>
                      <a:r>
                        <a:rPr lang="ko-KR" altLang="en-US" sz="1200" dirty="0" smtClean="0"/>
                        <a:t>시프트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</a:tr>
              <a:tr h="7651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a &gt;&gt;&gt; b</a:t>
                      </a:r>
                      <a:endParaRPr lang="en-US" sz="120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/>
                        <a:t>a</a:t>
                      </a:r>
                      <a:r>
                        <a:rPr lang="ko-KR" altLang="en-US" sz="1200" dirty="0"/>
                        <a:t>의 각 비트를 오른쪽으로 </a:t>
                      </a:r>
                      <a:r>
                        <a:rPr lang="en-US" altLang="ko-KR" sz="1200" dirty="0"/>
                        <a:t>b </a:t>
                      </a:r>
                      <a:r>
                        <a:rPr lang="ko-KR" altLang="en-US" sz="1200" dirty="0"/>
                        <a:t>번 </a:t>
                      </a:r>
                      <a:r>
                        <a:rPr lang="ko-KR" altLang="en-US" sz="1200" dirty="0" err="1" smtClean="0"/>
                        <a:t>시프트한다</a:t>
                      </a:r>
                      <a:r>
                        <a:rPr lang="en-US" altLang="ko-KR" sz="1200" dirty="0"/>
                        <a:t>. </a:t>
                      </a:r>
                      <a:endParaRPr lang="en-US" altLang="ko-KR" sz="1200" dirty="0" smtClean="0"/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/>
                        <a:t>그리고 </a:t>
                      </a:r>
                      <a:r>
                        <a:rPr lang="ko-KR" altLang="en-US" sz="1200" dirty="0"/>
                        <a:t>최상위 비트의 빈자리는 </a:t>
                      </a:r>
                      <a:r>
                        <a:rPr lang="en-US" altLang="ko-KR" sz="1200" dirty="0"/>
                        <a:t>0</a:t>
                      </a:r>
                      <a:r>
                        <a:rPr lang="ko-KR" altLang="en-US" sz="1200" dirty="0"/>
                        <a:t>으로 채운다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 smtClean="0"/>
                        <a:t>논리적 </a:t>
                      </a:r>
                      <a:r>
                        <a:rPr lang="ko-KR" altLang="en-US" sz="1200" dirty="0"/>
                        <a:t>오른쪽 </a:t>
                      </a:r>
                      <a:r>
                        <a:rPr lang="ko-KR" altLang="en-US" sz="1200" dirty="0" smtClean="0"/>
                        <a:t>시프트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</a:tr>
              <a:tr h="7651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a &lt;&lt; b</a:t>
                      </a:r>
                      <a:endParaRPr lang="en-US" sz="12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/>
                        <a:t>a</a:t>
                      </a:r>
                      <a:r>
                        <a:rPr lang="ko-KR" altLang="en-US" sz="1200" dirty="0"/>
                        <a:t>의 각 비트를 왼쪽으로 </a:t>
                      </a:r>
                      <a:r>
                        <a:rPr lang="en-US" altLang="ko-KR" sz="1200" dirty="0"/>
                        <a:t>b </a:t>
                      </a:r>
                      <a:r>
                        <a:rPr lang="ko-KR" altLang="en-US" sz="1200" dirty="0"/>
                        <a:t>번 </a:t>
                      </a:r>
                      <a:r>
                        <a:rPr lang="ko-KR" altLang="en-US" sz="1200" dirty="0" err="1" smtClean="0"/>
                        <a:t>시프트한다</a:t>
                      </a:r>
                      <a:r>
                        <a:rPr lang="en-US" altLang="ko-KR" sz="1200" dirty="0"/>
                        <a:t>. </a:t>
                      </a:r>
                      <a:endParaRPr lang="en-US" altLang="ko-KR" sz="1200" dirty="0" smtClean="0"/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/>
                        <a:t>그리고 </a:t>
                      </a:r>
                      <a:r>
                        <a:rPr lang="ko-KR" altLang="en-US" sz="1200" dirty="0"/>
                        <a:t>최하위 비트의 빈자리는 </a:t>
                      </a:r>
                      <a:r>
                        <a:rPr lang="en-US" altLang="ko-KR" sz="1200" dirty="0"/>
                        <a:t>0</a:t>
                      </a:r>
                      <a:r>
                        <a:rPr lang="ko-KR" altLang="en-US" sz="1200" dirty="0"/>
                        <a:t>으로 채운다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산술적 </a:t>
                      </a:r>
                      <a:r>
                        <a:rPr lang="ko-KR" altLang="en-US" sz="1200" dirty="0"/>
                        <a:t>왼쪽 </a:t>
                      </a:r>
                      <a:r>
                        <a:rPr lang="ko-KR" altLang="en-US" sz="1200" dirty="0" smtClean="0"/>
                        <a:t>시프트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773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시프트 연산자의 사례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316088"/>
            <a:ext cx="3304879" cy="64633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byte a = </a:t>
            </a:r>
            <a:r>
              <a:rPr lang="en-US" altLang="ko-KR" dirty="0"/>
              <a:t>5</a:t>
            </a:r>
            <a:r>
              <a:rPr lang="en-US" altLang="ko-KR" dirty="0" smtClean="0"/>
              <a:t>; </a:t>
            </a:r>
            <a:r>
              <a:rPr lang="en-US" altLang="ko-KR" dirty="0" smtClean="0">
                <a:solidFill>
                  <a:srgbClr val="00B050"/>
                </a:solidFill>
              </a:rPr>
              <a:t>// </a:t>
            </a:r>
            <a:r>
              <a:rPr lang="en-US" altLang="ko-KR" dirty="0">
                <a:solidFill>
                  <a:srgbClr val="00B050"/>
                </a:solidFill>
              </a:rPr>
              <a:t>5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r>
              <a:rPr lang="en-US" altLang="ko-KR" dirty="0" smtClean="0"/>
              <a:t>byte b = (byte)(a &lt;&lt; 2); </a:t>
            </a:r>
            <a:r>
              <a:rPr lang="en-US" altLang="ko-KR" dirty="0" smtClean="0">
                <a:solidFill>
                  <a:srgbClr val="00B050"/>
                </a:solidFill>
              </a:rPr>
              <a:t>// 20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68797" y="2244782"/>
            <a:ext cx="18069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0 0 0 0 0 1 0 1</a:t>
            </a:r>
            <a:endParaRPr lang="ko-KR" altLang="en-US" sz="2000" dirty="0"/>
          </a:p>
        </p:txBody>
      </p:sp>
      <p:sp>
        <p:nvSpPr>
          <p:cNvPr id="6" name="직사각형 5"/>
          <p:cNvSpPr/>
          <p:nvPr/>
        </p:nvSpPr>
        <p:spPr>
          <a:xfrm>
            <a:off x="3349574" y="2816286"/>
            <a:ext cx="214314" cy="2857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68797" y="3244914"/>
            <a:ext cx="18069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0070C0"/>
                </a:solidFill>
              </a:rPr>
              <a:t>0 0 0 1 0 1 0 0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8797" y="2744848"/>
            <a:ext cx="18069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0 0 0 0 1 0 1 0</a:t>
            </a:r>
            <a:endParaRPr lang="ko-KR" altLang="en-US" sz="2000" dirty="0"/>
          </a:p>
        </p:txBody>
      </p:sp>
      <p:cxnSp>
        <p:nvCxnSpPr>
          <p:cNvPr id="9" name="직선 화살표 연결선 8"/>
          <p:cNvCxnSpPr/>
          <p:nvPr/>
        </p:nvCxnSpPr>
        <p:spPr>
          <a:xfrm rot="5400000">
            <a:off x="1740235" y="2601972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rot="5400000">
            <a:off x="1954549" y="2601972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rot="5400000">
            <a:off x="2168863" y="2601972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rot="5400000">
            <a:off x="2383177" y="2601972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rot="5400000">
            <a:off x="2811805" y="2601972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rot="5400000">
            <a:off x="3026119" y="2601972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349574" y="3316352"/>
            <a:ext cx="214314" cy="2857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311607" y="224478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/>
              <a:t>a</a:t>
            </a:r>
            <a:endParaRPr lang="ko-KR" altLang="en-US" sz="2000" b="1"/>
          </a:p>
        </p:txBody>
      </p:sp>
      <p:sp>
        <p:nvSpPr>
          <p:cNvPr id="17" name="TextBox 16"/>
          <p:cNvSpPr txBox="1"/>
          <p:nvPr/>
        </p:nvSpPr>
        <p:spPr>
          <a:xfrm>
            <a:off x="1311607" y="3244914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b</a:t>
            </a:r>
            <a:endParaRPr lang="ko-KR" altLang="en-US" sz="2000" b="1" dirty="0"/>
          </a:p>
        </p:txBody>
      </p:sp>
      <p:cxnSp>
        <p:nvCxnSpPr>
          <p:cNvPr id="18" name="직선 화살표 연결선 17"/>
          <p:cNvCxnSpPr/>
          <p:nvPr/>
        </p:nvCxnSpPr>
        <p:spPr>
          <a:xfrm rot="5400000">
            <a:off x="2597491" y="2601972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rot="5400000">
            <a:off x="1740235" y="3102038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rot="5400000">
            <a:off x="1954549" y="3102038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rot="5400000">
            <a:off x="2168863" y="3102038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rot="5400000">
            <a:off x="2383177" y="3102038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rot="5400000">
            <a:off x="2811805" y="3102038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rot="5400000">
            <a:off x="3206698" y="3102038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rot="5400000">
            <a:off x="2597491" y="3102038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750479" y="2323869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항상 </a:t>
            </a:r>
            <a:r>
              <a:rPr lang="en-US" altLang="ko-KR" sz="1200" dirty="0" smtClean="0"/>
              <a:t>0</a:t>
            </a:r>
            <a:r>
              <a:rPr lang="ko-KR" altLang="en-US" sz="1200" dirty="0" smtClean="0"/>
              <a:t>으로</a:t>
            </a:r>
            <a:endParaRPr lang="en-US" altLang="ko-KR" sz="1200" dirty="0" smtClean="0"/>
          </a:p>
          <a:p>
            <a:r>
              <a:rPr lang="ko-KR" altLang="en-US" sz="1200" dirty="0" smtClean="0"/>
              <a:t> 채움</a:t>
            </a:r>
            <a:endParaRPr lang="ko-KR" altLang="en-US" sz="1200" dirty="0"/>
          </a:p>
        </p:txBody>
      </p:sp>
      <p:sp>
        <p:nvSpPr>
          <p:cNvPr id="27" name="자유형 26"/>
          <p:cNvSpPr/>
          <p:nvPr/>
        </p:nvSpPr>
        <p:spPr>
          <a:xfrm flipH="1">
            <a:off x="3545152" y="2673410"/>
            <a:ext cx="450784" cy="259977"/>
          </a:xfrm>
          <a:custGeom>
            <a:avLst/>
            <a:gdLst>
              <a:gd name="connsiteX0" fmla="*/ 0 w 430306"/>
              <a:gd name="connsiteY0" fmla="*/ 0 h 259977"/>
              <a:gd name="connsiteX1" fmla="*/ 116541 w 430306"/>
              <a:gd name="connsiteY1" fmla="*/ 215153 h 259977"/>
              <a:gd name="connsiteX2" fmla="*/ 430306 w 430306"/>
              <a:gd name="connsiteY2" fmla="*/ 259977 h 259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306" h="259977">
                <a:moveTo>
                  <a:pt x="0" y="0"/>
                </a:moveTo>
                <a:cubicBezTo>
                  <a:pt x="22411" y="85912"/>
                  <a:pt x="44823" y="171824"/>
                  <a:pt x="116541" y="215153"/>
                </a:cubicBezTo>
                <a:cubicBezTo>
                  <a:pt x="188259" y="258482"/>
                  <a:pt x="309282" y="259229"/>
                  <a:pt x="430306" y="259977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 27"/>
          <p:cNvSpPr/>
          <p:nvPr/>
        </p:nvSpPr>
        <p:spPr>
          <a:xfrm flipH="1">
            <a:off x="3545152" y="3173476"/>
            <a:ext cx="450784" cy="259977"/>
          </a:xfrm>
          <a:custGeom>
            <a:avLst/>
            <a:gdLst>
              <a:gd name="connsiteX0" fmla="*/ 0 w 430306"/>
              <a:gd name="connsiteY0" fmla="*/ 0 h 259977"/>
              <a:gd name="connsiteX1" fmla="*/ 116541 w 430306"/>
              <a:gd name="connsiteY1" fmla="*/ 215153 h 259977"/>
              <a:gd name="connsiteX2" fmla="*/ 430306 w 430306"/>
              <a:gd name="connsiteY2" fmla="*/ 259977 h 259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306" h="259977">
                <a:moveTo>
                  <a:pt x="0" y="0"/>
                </a:moveTo>
                <a:cubicBezTo>
                  <a:pt x="22411" y="85912"/>
                  <a:pt x="44823" y="171824"/>
                  <a:pt x="116541" y="215153"/>
                </a:cubicBezTo>
                <a:cubicBezTo>
                  <a:pt x="188259" y="258482"/>
                  <a:pt x="309282" y="259229"/>
                  <a:pt x="430306" y="259977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828696" y="2244782"/>
            <a:ext cx="18069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0 0 0 1 0 1 0 0</a:t>
            </a:r>
            <a:endParaRPr lang="ko-KR" altLang="en-US" sz="2000" dirty="0"/>
          </a:p>
        </p:txBody>
      </p:sp>
      <p:sp>
        <p:nvSpPr>
          <p:cNvPr id="30" name="직사각형 29"/>
          <p:cNvSpPr/>
          <p:nvPr/>
        </p:nvSpPr>
        <p:spPr>
          <a:xfrm>
            <a:off x="5873239" y="2807321"/>
            <a:ext cx="214314" cy="2857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4932040" y="1316088"/>
            <a:ext cx="3340145" cy="64633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byte a = 20;</a:t>
            </a:r>
            <a:r>
              <a:rPr lang="en-US" altLang="ko-KR" dirty="0" smtClean="0">
                <a:solidFill>
                  <a:srgbClr val="00B050"/>
                </a:solidFill>
              </a:rPr>
              <a:t> // 20</a:t>
            </a:r>
          </a:p>
          <a:p>
            <a:r>
              <a:rPr lang="en-US" altLang="ko-KR" dirty="0" smtClean="0"/>
              <a:t>byte b = (byte)(a &gt;&gt;&gt; 2); </a:t>
            </a:r>
            <a:r>
              <a:rPr lang="en-US" altLang="ko-KR" dirty="0" smtClean="0">
                <a:solidFill>
                  <a:srgbClr val="00B050"/>
                </a:solidFill>
              </a:rPr>
              <a:t>// 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828696" y="3244914"/>
            <a:ext cx="18069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0070C0"/>
                </a:solidFill>
              </a:rPr>
              <a:t>0 0 0 0 0 1 0 1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28696" y="2744848"/>
            <a:ext cx="18069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0 0 0 </a:t>
            </a:r>
            <a:r>
              <a:rPr lang="en-US" altLang="ko-KR" sz="2000" dirty="0"/>
              <a:t>0</a:t>
            </a:r>
            <a:r>
              <a:rPr lang="en-US" altLang="ko-KR" sz="2000" dirty="0" smtClean="0"/>
              <a:t> 1 0 1 0</a:t>
            </a:r>
            <a:endParaRPr lang="ko-KR" altLang="en-US" sz="2000" dirty="0"/>
          </a:p>
        </p:txBody>
      </p:sp>
      <p:cxnSp>
        <p:nvCxnSpPr>
          <p:cNvPr id="34" name="직선 화살표 연결선 33"/>
          <p:cNvCxnSpPr/>
          <p:nvPr/>
        </p:nvCxnSpPr>
        <p:spPr>
          <a:xfrm rot="16200000" flipH="1">
            <a:off x="5900134" y="2601972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rot="16200000" flipH="1">
            <a:off x="6114448" y="2601972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rot="16200000" flipH="1">
            <a:off x="6328762" y="2601972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rot="16200000" flipH="1">
            <a:off x="6543076" y="2601972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rot="16200000" flipH="1">
            <a:off x="6757390" y="2601972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rot="16200000" flipH="1">
            <a:off x="6971704" y="2601972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rot="16200000" flipH="1">
            <a:off x="7186018" y="2601972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rot="16200000" flipH="1">
            <a:off x="5971572" y="3102038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rot="16200000" flipH="1">
            <a:off x="6185886" y="3102038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rot="16200000" flipH="1">
            <a:off x="6400200" y="3102038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rot="16200000" flipH="1">
            <a:off x="6614514" y="3102038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rot="16200000" flipH="1">
            <a:off x="6828828" y="3102038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rot="16200000" flipH="1">
            <a:off x="7043142" y="3102038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rot="16200000" flipH="1">
            <a:off x="7257456" y="3102038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5882204" y="3307387"/>
            <a:ext cx="214314" cy="2857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7686084" y="224478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/>
              <a:t>a</a:t>
            </a:r>
            <a:endParaRPr lang="ko-KR" altLang="en-US" sz="2000" b="1"/>
          </a:p>
        </p:txBody>
      </p:sp>
      <p:sp>
        <p:nvSpPr>
          <p:cNvPr id="50" name="TextBox 49"/>
          <p:cNvSpPr txBox="1"/>
          <p:nvPr/>
        </p:nvSpPr>
        <p:spPr>
          <a:xfrm>
            <a:off x="7686084" y="3244914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b</a:t>
            </a:r>
            <a:endParaRPr lang="ko-KR" alt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900002" y="2341733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항상 </a:t>
            </a:r>
            <a:r>
              <a:rPr lang="en-US" altLang="ko-KR" sz="1200" dirty="0" smtClean="0"/>
              <a:t>0</a:t>
            </a:r>
            <a:r>
              <a:rPr lang="ko-KR" altLang="en-US" sz="1200" dirty="0" smtClean="0"/>
              <a:t>으로</a:t>
            </a:r>
            <a:endParaRPr lang="en-US" altLang="ko-KR" sz="1200" dirty="0" smtClean="0"/>
          </a:p>
          <a:p>
            <a:r>
              <a:rPr lang="ko-KR" altLang="en-US" sz="1200" dirty="0" smtClean="0"/>
              <a:t> 채움</a:t>
            </a:r>
            <a:endParaRPr lang="ko-KR" altLang="en-US" sz="1200" dirty="0"/>
          </a:p>
        </p:txBody>
      </p:sp>
      <p:sp>
        <p:nvSpPr>
          <p:cNvPr id="52" name="자유형 51"/>
          <p:cNvSpPr/>
          <p:nvPr/>
        </p:nvSpPr>
        <p:spPr>
          <a:xfrm>
            <a:off x="5471506" y="2644892"/>
            <a:ext cx="430306" cy="288495"/>
          </a:xfrm>
          <a:custGeom>
            <a:avLst/>
            <a:gdLst>
              <a:gd name="connsiteX0" fmla="*/ 0 w 430306"/>
              <a:gd name="connsiteY0" fmla="*/ 0 h 259977"/>
              <a:gd name="connsiteX1" fmla="*/ 116541 w 430306"/>
              <a:gd name="connsiteY1" fmla="*/ 215153 h 259977"/>
              <a:gd name="connsiteX2" fmla="*/ 430306 w 430306"/>
              <a:gd name="connsiteY2" fmla="*/ 259977 h 259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306" h="259977">
                <a:moveTo>
                  <a:pt x="0" y="0"/>
                </a:moveTo>
                <a:cubicBezTo>
                  <a:pt x="22411" y="85912"/>
                  <a:pt x="44823" y="171824"/>
                  <a:pt x="116541" y="215153"/>
                </a:cubicBezTo>
                <a:cubicBezTo>
                  <a:pt x="188259" y="258482"/>
                  <a:pt x="309282" y="259229"/>
                  <a:pt x="430306" y="259977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자유형 52"/>
          <p:cNvSpPr/>
          <p:nvPr/>
        </p:nvSpPr>
        <p:spPr>
          <a:xfrm>
            <a:off x="5471506" y="3173476"/>
            <a:ext cx="430306" cy="259977"/>
          </a:xfrm>
          <a:custGeom>
            <a:avLst/>
            <a:gdLst>
              <a:gd name="connsiteX0" fmla="*/ 0 w 430306"/>
              <a:gd name="connsiteY0" fmla="*/ 0 h 259977"/>
              <a:gd name="connsiteX1" fmla="*/ 116541 w 430306"/>
              <a:gd name="connsiteY1" fmla="*/ 215153 h 259977"/>
              <a:gd name="connsiteX2" fmla="*/ 430306 w 430306"/>
              <a:gd name="connsiteY2" fmla="*/ 259977 h 259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306" h="259977">
                <a:moveTo>
                  <a:pt x="0" y="0"/>
                </a:moveTo>
                <a:cubicBezTo>
                  <a:pt x="22411" y="85912"/>
                  <a:pt x="44823" y="171824"/>
                  <a:pt x="116541" y="215153"/>
                </a:cubicBezTo>
                <a:cubicBezTo>
                  <a:pt x="188259" y="258482"/>
                  <a:pt x="309282" y="259229"/>
                  <a:pt x="430306" y="259977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605313" y="4909078"/>
            <a:ext cx="18069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0 0 0 1 0 1 0 0</a:t>
            </a:r>
            <a:endParaRPr lang="ko-KR" altLang="en-US" sz="2000" dirty="0"/>
          </a:p>
        </p:txBody>
      </p:sp>
      <p:sp>
        <p:nvSpPr>
          <p:cNvPr id="58" name="직사각형 57"/>
          <p:cNvSpPr/>
          <p:nvPr/>
        </p:nvSpPr>
        <p:spPr>
          <a:xfrm>
            <a:off x="1649856" y="5471617"/>
            <a:ext cx="214314" cy="2857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755576" y="3980384"/>
            <a:ext cx="3447745" cy="64633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byte a = 20; </a:t>
            </a:r>
            <a:r>
              <a:rPr lang="en-US" altLang="ko-KR" dirty="0" smtClean="0">
                <a:solidFill>
                  <a:srgbClr val="00B050"/>
                </a:solidFill>
              </a:rPr>
              <a:t>// 20</a:t>
            </a:r>
          </a:p>
          <a:p>
            <a:r>
              <a:rPr lang="en-US" altLang="ko-KR" dirty="0" smtClean="0"/>
              <a:t>byte b = (byte)(a &gt;&gt; 2); </a:t>
            </a:r>
            <a:r>
              <a:rPr lang="en-US" altLang="ko-KR" dirty="0" smtClean="0">
                <a:solidFill>
                  <a:srgbClr val="00B050"/>
                </a:solidFill>
              </a:rPr>
              <a:t>// 5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605313" y="5909210"/>
            <a:ext cx="18069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0070C0"/>
                </a:solidFill>
              </a:rPr>
              <a:t>0 0 0 0 0 1 0 1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605313" y="5409144"/>
            <a:ext cx="18069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0 0 0 0 1 0 </a:t>
            </a:r>
            <a:r>
              <a:rPr lang="en-US" altLang="ko-KR" sz="2000" dirty="0"/>
              <a:t>1</a:t>
            </a:r>
            <a:r>
              <a:rPr lang="en-US" altLang="ko-KR" sz="2000" dirty="0" smtClean="0"/>
              <a:t> 0</a:t>
            </a:r>
            <a:endParaRPr lang="ko-KR" altLang="en-US" sz="2000" dirty="0"/>
          </a:p>
        </p:txBody>
      </p:sp>
      <p:cxnSp>
        <p:nvCxnSpPr>
          <p:cNvPr id="62" name="직선 화살표 연결선 61"/>
          <p:cNvCxnSpPr/>
          <p:nvPr/>
        </p:nvCxnSpPr>
        <p:spPr>
          <a:xfrm rot="16200000" flipH="1">
            <a:off x="1676751" y="5266268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rot="16200000" flipH="1">
            <a:off x="1891065" y="5266268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rot="16200000" flipH="1">
            <a:off x="2105379" y="5266268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rot="16200000" flipH="1">
            <a:off x="2319693" y="5266268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rot="16200000" flipH="1">
            <a:off x="2534007" y="5266268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rot="16200000" flipH="1">
            <a:off x="2748321" y="5266268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rot="16200000" flipH="1">
            <a:off x="2962635" y="5266268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rot="16200000" flipH="1">
            <a:off x="1748189" y="5766334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rot="16200000" flipH="1">
            <a:off x="1962503" y="5766334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rot="16200000" flipH="1">
            <a:off x="2176817" y="5766334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rot="16200000" flipH="1">
            <a:off x="2391131" y="5766334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rot="16200000" flipH="1">
            <a:off x="2605445" y="5766334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rot="16200000" flipH="1">
            <a:off x="2819759" y="5766334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 rot="16200000" flipH="1">
            <a:off x="3034073" y="5766334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1658821" y="5971683"/>
            <a:ext cx="214314" cy="2857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3462701" y="490907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/>
              <a:t>a</a:t>
            </a:r>
            <a:endParaRPr lang="ko-KR" altLang="en-US" sz="2000" b="1"/>
          </a:p>
        </p:txBody>
      </p:sp>
      <p:sp>
        <p:nvSpPr>
          <p:cNvPr id="78" name="TextBox 77"/>
          <p:cNvSpPr txBox="1"/>
          <p:nvPr/>
        </p:nvSpPr>
        <p:spPr>
          <a:xfrm>
            <a:off x="3462701" y="5909210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b</a:t>
            </a:r>
            <a:endParaRPr lang="ko-KR" altLang="en-US" sz="2000" b="1" dirty="0"/>
          </a:p>
        </p:txBody>
      </p:sp>
      <p:sp>
        <p:nvSpPr>
          <p:cNvPr id="79" name="자유형 78"/>
          <p:cNvSpPr/>
          <p:nvPr/>
        </p:nvSpPr>
        <p:spPr>
          <a:xfrm>
            <a:off x="1417806" y="5103217"/>
            <a:ext cx="248023" cy="466165"/>
          </a:xfrm>
          <a:custGeom>
            <a:avLst/>
            <a:gdLst>
              <a:gd name="connsiteX0" fmla="*/ 248023 w 248023"/>
              <a:gd name="connsiteY0" fmla="*/ 0 h 466165"/>
              <a:gd name="connsiteX1" fmla="*/ 5976 w 248023"/>
              <a:gd name="connsiteY1" fmla="*/ 242047 h 466165"/>
              <a:gd name="connsiteX2" fmla="*/ 212164 w 248023"/>
              <a:gd name="connsiteY2" fmla="*/ 466165 h 46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023" h="466165">
                <a:moveTo>
                  <a:pt x="248023" y="0"/>
                </a:moveTo>
                <a:cubicBezTo>
                  <a:pt x="129987" y="82176"/>
                  <a:pt x="11952" y="164353"/>
                  <a:pt x="5976" y="242047"/>
                </a:cubicBezTo>
                <a:cubicBezTo>
                  <a:pt x="0" y="319741"/>
                  <a:pt x="106082" y="392953"/>
                  <a:pt x="212164" y="466165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자유형 79"/>
          <p:cNvSpPr/>
          <p:nvPr/>
        </p:nvSpPr>
        <p:spPr>
          <a:xfrm>
            <a:off x="1462437" y="5623458"/>
            <a:ext cx="248023" cy="466165"/>
          </a:xfrm>
          <a:custGeom>
            <a:avLst/>
            <a:gdLst>
              <a:gd name="connsiteX0" fmla="*/ 248023 w 248023"/>
              <a:gd name="connsiteY0" fmla="*/ 0 h 466165"/>
              <a:gd name="connsiteX1" fmla="*/ 5976 w 248023"/>
              <a:gd name="connsiteY1" fmla="*/ 242047 h 466165"/>
              <a:gd name="connsiteX2" fmla="*/ 212164 w 248023"/>
              <a:gd name="connsiteY2" fmla="*/ 466165 h 46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023" h="466165">
                <a:moveTo>
                  <a:pt x="248023" y="0"/>
                </a:moveTo>
                <a:cubicBezTo>
                  <a:pt x="129987" y="82176"/>
                  <a:pt x="11952" y="164353"/>
                  <a:pt x="5976" y="242047"/>
                </a:cubicBezTo>
                <a:cubicBezTo>
                  <a:pt x="0" y="319741"/>
                  <a:pt x="106082" y="392953"/>
                  <a:pt x="212164" y="466165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5534403" y="4909078"/>
            <a:ext cx="18069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1</a:t>
            </a:r>
            <a:r>
              <a:rPr lang="en-US" altLang="ko-KR" sz="2000" dirty="0" smtClean="0"/>
              <a:t> 1 1 1 1 0 0 0</a:t>
            </a:r>
            <a:endParaRPr lang="ko-KR" altLang="en-US" sz="2000" dirty="0"/>
          </a:p>
        </p:txBody>
      </p:sp>
      <p:sp>
        <p:nvSpPr>
          <p:cNvPr id="82" name="직사각형 81"/>
          <p:cNvSpPr/>
          <p:nvPr/>
        </p:nvSpPr>
        <p:spPr>
          <a:xfrm>
            <a:off x="5578946" y="5471617"/>
            <a:ext cx="214314" cy="2857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4932040" y="3980384"/>
            <a:ext cx="3395610" cy="64633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byte a = (byte)0xf8; </a:t>
            </a:r>
            <a:r>
              <a:rPr lang="en-US" altLang="ko-KR" dirty="0" smtClean="0">
                <a:solidFill>
                  <a:srgbClr val="00B050"/>
                </a:solidFill>
              </a:rPr>
              <a:t>// -8</a:t>
            </a:r>
          </a:p>
          <a:p>
            <a:r>
              <a:rPr lang="en-US" altLang="ko-KR" dirty="0" smtClean="0"/>
              <a:t>byte b = (byte)(a&gt;&gt; 2); </a:t>
            </a:r>
            <a:r>
              <a:rPr lang="en-US" altLang="ko-KR" dirty="0" smtClean="0">
                <a:solidFill>
                  <a:srgbClr val="00B050"/>
                </a:solidFill>
              </a:rPr>
              <a:t>// -2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534403" y="5909210"/>
            <a:ext cx="18069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0070C0"/>
                </a:solidFill>
              </a:rPr>
              <a:t>1 1 1 1 1 1 1 0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534403" y="5409144"/>
            <a:ext cx="18069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1 1 1 1 1 1 0 0</a:t>
            </a:r>
            <a:endParaRPr lang="ko-KR" altLang="en-US" sz="2000" dirty="0"/>
          </a:p>
        </p:txBody>
      </p:sp>
      <p:cxnSp>
        <p:nvCxnSpPr>
          <p:cNvPr id="86" name="직선 화살표 연결선 85"/>
          <p:cNvCxnSpPr/>
          <p:nvPr/>
        </p:nvCxnSpPr>
        <p:spPr>
          <a:xfrm rot="16200000" flipH="1">
            <a:off x="5605841" y="5266268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 rot="16200000" flipH="1">
            <a:off x="5820155" y="5266268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 rot="16200000" flipH="1">
            <a:off x="6034469" y="5266268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 rot="16200000" flipH="1">
            <a:off x="6248783" y="5266268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 rot="16200000" flipH="1">
            <a:off x="6463097" y="5266268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 rot="16200000" flipH="1">
            <a:off x="6677411" y="5266268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 rot="16200000" flipH="1">
            <a:off x="6891725" y="5266268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 rot="16200000" flipH="1">
            <a:off x="5677279" y="5766334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 rot="16200000" flipH="1">
            <a:off x="5891593" y="5766334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 rot="16200000" flipH="1">
            <a:off x="6105907" y="5766334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 rot="16200000" flipH="1">
            <a:off x="6320221" y="5766334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 rot="16200000" flipH="1">
            <a:off x="6534535" y="5766334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 rot="16200000" flipH="1">
            <a:off x="6748849" y="5766334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 rot="16200000" flipH="1">
            <a:off x="6963163" y="5766334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5587911" y="5971683"/>
            <a:ext cx="214314" cy="2857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7391791" y="4909078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a</a:t>
            </a:r>
            <a:endParaRPr lang="ko-KR" altLang="en-US" sz="20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7391791" y="5909210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b</a:t>
            </a:r>
            <a:endParaRPr lang="ko-KR" altLang="en-US" sz="2000" b="1" dirty="0"/>
          </a:p>
        </p:txBody>
      </p:sp>
      <p:sp>
        <p:nvSpPr>
          <p:cNvPr id="103" name="자유형 102"/>
          <p:cNvSpPr/>
          <p:nvPr/>
        </p:nvSpPr>
        <p:spPr>
          <a:xfrm>
            <a:off x="5346896" y="5103217"/>
            <a:ext cx="248023" cy="466165"/>
          </a:xfrm>
          <a:custGeom>
            <a:avLst/>
            <a:gdLst>
              <a:gd name="connsiteX0" fmla="*/ 248023 w 248023"/>
              <a:gd name="connsiteY0" fmla="*/ 0 h 466165"/>
              <a:gd name="connsiteX1" fmla="*/ 5976 w 248023"/>
              <a:gd name="connsiteY1" fmla="*/ 242047 h 466165"/>
              <a:gd name="connsiteX2" fmla="*/ 212164 w 248023"/>
              <a:gd name="connsiteY2" fmla="*/ 466165 h 46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023" h="466165">
                <a:moveTo>
                  <a:pt x="248023" y="0"/>
                </a:moveTo>
                <a:cubicBezTo>
                  <a:pt x="129987" y="82176"/>
                  <a:pt x="11952" y="164353"/>
                  <a:pt x="5976" y="242047"/>
                </a:cubicBezTo>
                <a:cubicBezTo>
                  <a:pt x="0" y="319741"/>
                  <a:pt x="106082" y="392953"/>
                  <a:pt x="212164" y="466165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자유형 103"/>
          <p:cNvSpPr/>
          <p:nvPr/>
        </p:nvSpPr>
        <p:spPr>
          <a:xfrm>
            <a:off x="5391527" y="5623458"/>
            <a:ext cx="248023" cy="466165"/>
          </a:xfrm>
          <a:custGeom>
            <a:avLst/>
            <a:gdLst>
              <a:gd name="connsiteX0" fmla="*/ 248023 w 248023"/>
              <a:gd name="connsiteY0" fmla="*/ 0 h 466165"/>
              <a:gd name="connsiteX1" fmla="*/ 5976 w 248023"/>
              <a:gd name="connsiteY1" fmla="*/ 242047 h 466165"/>
              <a:gd name="connsiteX2" fmla="*/ 212164 w 248023"/>
              <a:gd name="connsiteY2" fmla="*/ 466165 h 46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023" h="466165">
                <a:moveTo>
                  <a:pt x="248023" y="0"/>
                </a:moveTo>
                <a:cubicBezTo>
                  <a:pt x="129987" y="82176"/>
                  <a:pt x="11952" y="164353"/>
                  <a:pt x="5976" y="242047"/>
                </a:cubicBezTo>
                <a:cubicBezTo>
                  <a:pt x="0" y="319741"/>
                  <a:pt x="106082" y="392953"/>
                  <a:pt x="212164" y="466165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533743" y="498051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최상위비트로</a:t>
            </a:r>
            <a:endParaRPr lang="en-US" altLang="ko-KR" sz="1200" dirty="0" smtClean="0"/>
          </a:p>
          <a:p>
            <a:r>
              <a:rPr lang="ko-KR" altLang="en-US" sz="1200" dirty="0" smtClean="0"/>
              <a:t> 채움</a:t>
            </a:r>
            <a:endParaRPr lang="ko-KR" altLang="en-US" sz="1200" dirty="0"/>
          </a:p>
        </p:txBody>
      </p:sp>
      <p:sp>
        <p:nvSpPr>
          <p:cNvPr id="106" name="TextBox 105"/>
          <p:cNvSpPr txBox="1"/>
          <p:nvPr/>
        </p:nvSpPr>
        <p:spPr>
          <a:xfrm>
            <a:off x="4460121" y="499670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최상위비트로</a:t>
            </a:r>
            <a:endParaRPr lang="en-US" altLang="ko-KR" sz="1200" dirty="0" smtClean="0"/>
          </a:p>
          <a:p>
            <a:r>
              <a:rPr lang="ko-KR" altLang="en-US" sz="1200" dirty="0" smtClean="0"/>
              <a:t> 채움</a:t>
            </a:r>
            <a:endParaRPr lang="ko-KR" altLang="en-US" sz="1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21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Tip: </a:t>
            </a:r>
            <a:r>
              <a:rPr lang="ko-KR" altLang="en-US" dirty="0"/>
              <a:t>산술적 시프트와 논리적 시프트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산술적 </a:t>
            </a:r>
            <a:r>
              <a:rPr lang="ko-KR" altLang="en-US" dirty="0"/>
              <a:t>오른쪽 </a:t>
            </a:r>
            <a:r>
              <a:rPr lang="ko-KR" altLang="en-US" dirty="0" smtClean="0"/>
              <a:t>시프트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&gt;&gt;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비트 오른쪽으로 </a:t>
            </a:r>
            <a:r>
              <a:rPr lang="ko-KR" altLang="en-US" dirty="0" err="1"/>
              <a:t>시프트할</a:t>
            </a:r>
            <a:r>
              <a:rPr lang="ko-KR" altLang="en-US" dirty="0"/>
              <a:t> 때마다 </a:t>
            </a:r>
            <a:r>
              <a:rPr lang="en-US" altLang="ko-KR" dirty="0"/>
              <a:t>2</a:t>
            </a:r>
            <a:r>
              <a:rPr lang="ko-KR" altLang="en-US" dirty="0"/>
              <a:t>로 나누기하는 </a:t>
            </a:r>
            <a:r>
              <a:rPr lang="ko-KR" altLang="en-US" dirty="0" smtClean="0"/>
              <a:t>결과</a:t>
            </a:r>
            <a:endParaRPr lang="en-US" altLang="ko-KR" dirty="0" smtClean="0"/>
          </a:p>
          <a:p>
            <a:r>
              <a:rPr lang="ko-KR" altLang="en-US" dirty="0" smtClean="0"/>
              <a:t>산술적 왼쪽 시프트</a:t>
            </a:r>
            <a:endParaRPr lang="en-US" altLang="ko-KR" dirty="0" smtClean="0"/>
          </a:p>
          <a:p>
            <a:pPr lvl="1"/>
            <a:r>
              <a:rPr lang="en-US" altLang="ko-KR" dirty="0"/>
              <a:t>&lt;&lt; </a:t>
            </a:r>
            <a:r>
              <a:rPr lang="ko-KR" altLang="en-US" dirty="0"/>
              <a:t>연산자는 </a:t>
            </a:r>
            <a:r>
              <a:rPr lang="en-US" altLang="ko-KR" dirty="0" smtClean="0"/>
              <a:t>1</a:t>
            </a:r>
            <a:r>
              <a:rPr lang="ko-KR" altLang="en-US" dirty="0"/>
              <a:t>비트 </a:t>
            </a:r>
            <a:r>
              <a:rPr lang="ko-KR" altLang="en-US" dirty="0" err="1" smtClean="0"/>
              <a:t>시프트할</a:t>
            </a:r>
            <a:r>
              <a:rPr lang="ko-KR" altLang="en-US" dirty="0" smtClean="0"/>
              <a:t> </a:t>
            </a:r>
            <a:r>
              <a:rPr lang="ko-KR" altLang="en-US" dirty="0"/>
              <a:t>때마다 </a:t>
            </a:r>
            <a:r>
              <a:rPr lang="en-US" altLang="ko-KR" dirty="0"/>
              <a:t>2</a:t>
            </a:r>
            <a:r>
              <a:rPr lang="ko-KR" altLang="en-US" dirty="0"/>
              <a:t>로 </a:t>
            </a:r>
            <a:r>
              <a:rPr lang="ko-KR" altLang="en-US" dirty="0" smtClean="0"/>
              <a:t>곱하는 결과</a:t>
            </a:r>
            <a:endParaRPr lang="en-US" altLang="ko-KR" dirty="0" smtClean="0"/>
          </a:p>
          <a:p>
            <a:pPr lvl="1"/>
            <a:r>
              <a:rPr lang="ko-KR" altLang="en-US" dirty="0"/>
              <a:t>음수</a:t>
            </a:r>
            <a:r>
              <a:rPr lang="en-US" altLang="ko-KR" dirty="0"/>
              <a:t>(</a:t>
            </a:r>
            <a:r>
              <a:rPr lang="ko-KR" altLang="en-US" dirty="0"/>
              <a:t>최상위 비트가 </a:t>
            </a:r>
            <a:r>
              <a:rPr lang="en-US" altLang="ko-KR" dirty="0"/>
              <a:t>1</a:t>
            </a:r>
            <a:r>
              <a:rPr lang="en-US" altLang="ko-KR" dirty="0" smtClean="0"/>
              <a:t>)</a:t>
            </a:r>
            <a:r>
              <a:rPr lang="ko-KR" altLang="en-US" dirty="0"/>
              <a:t>는</a:t>
            </a:r>
            <a:r>
              <a:rPr lang="ko-KR" altLang="en-US" dirty="0" smtClean="0"/>
              <a:t> 시프트 결과 최상위 </a:t>
            </a:r>
            <a:r>
              <a:rPr lang="ko-KR" altLang="en-US" dirty="0"/>
              <a:t>비트가 </a:t>
            </a:r>
            <a:r>
              <a:rPr lang="en-US" altLang="ko-KR" dirty="0"/>
              <a:t>0</a:t>
            </a:r>
            <a:r>
              <a:rPr lang="ko-KR" altLang="en-US" dirty="0"/>
              <a:t>인 양수가 되는 </a:t>
            </a:r>
            <a:r>
              <a:rPr lang="ko-KR" altLang="en-US" dirty="0" err="1" smtClean="0"/>
              <a:t>오버플로</a:t>
            </a:r>
            <a:r>
              <a:rPr lang="ko-KR" altLang="en-US" dirty="0" smtClean="0"/>
              <a:t> 발생 가능 주의</a:t>
            </a:r>
            <a:endParaRPr lang="en-US" altLang="ko-KR" dirty="0" smtClean="0"/>
          </a:p>
          <a:p>
            <a:r>
              <a:rPr lang="ko-KR" altLang="en-US" dirty="0"/>
              <a:t>논리적 오른쪽 </a:t>
            </a:r>
            <a:r>
              <a:rPr lang="ko-KR" altLang="en-US" dirty="0" smtClean="0"/>
              <a:t>시프트</a:t>
            </a:r>
            <a:endParaRPr lang="en-US" altLang="ko-KR" dirty="0" smtClean="0"/>
          </a:p>
          <a:p>
            <a:pPr lvl="1"/>
            <a:r>
              <a:rPr lang="en-US" altLang="ko-KR" dirty="0"/>
              <a:t>&gt;&gt;&gt;</a:t>
            </a:r>
            <a:r>
              <a:rPr lang="ko-KR" altLang="en-US" dirty="0"/>
              <a:t>는 시프트 시 최상위 </a:t>
            </a:r>
            <a:r>
              <a:rPr lang="ko-KR" altLang="en-US" dirty="0" smtClean="0"/>
              <a:t>비트에 항상 </a:t>
            </a:r>
            <a:r>
              <a:rPr lang="en-US" altLang="ko-KR" dirty="0"/>
              <a:t>0</a:t>
            </a:r>
            <a:r>
              <a:rPr lang="ko-KR" altLang="en-US" dirty="0"/>
              <a:t>이 </a:t>
            </a:r>
            <a:r>
              <a:rPr lang="ko-KR" altLang="en-US" dirty="0" smtClean="0"/>
              <a:t>삽입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나누기의 </a:t>
            </a:r>
            <a:r>
              <a:rPr lang="ko-KR" altLang="en-US" dirty="0"/>
              <a:t>산술적 효과가 나타나지 </a:t>
            </a:r>
            <a:r>
              <a:rPr lang="ko-KR" altLang="en-US" dirty="0" smtClean="0"/>
              <a:t>않음</a:t>
            </a:r>
            <a:endParaRPr lang="en-US" altLang="ko-KR" dirty="0" smtClean="0"/>
          </a:p>
          <a:p>
            <a:r>
              <a:rPr lang="en-US" altLang="ko-KR" dirty="0"/>
              <a:t>byte, short, char </a:t>
            </a:r>
            <a:r>
              <a:rPr lang="ko-KR" altLang="en-US" dirty="0" smtClean="0"/>
              <a:t>타입의 시프트 </a:t>
            </a:r>
            <a:r>
              <a:rPr lang="ko-KR" altLang="en-US" dirty="0"/>
              <a:t>연산 시 </a:t>
            </a:r>
            <a:r>
              <a:rPr lang="ko-KR" altLang="en-US" dirty="0" smtClean="0"/>
              <a:t>주의 사항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/>
              <a:t>타입으로 변환되어 연산이 일어나므로 원하지 않는 </a:t>
            </a:r>
            <a:r>
              <a:rPr lang="ko-KR" altLang="en-US" dirty="0" smtClean="0"/>
              <a:t>결과 발생 가능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24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2-6 : </a:t>
            </a:r>
            <a:r>
              <a:rPr lang="ko-KR" altLang="en-US" dirty="0"/>
              <a:t>비트 연산자와 시</a:t>
            </a:r>
            <a:r>
              <a:rPr lang="ko-KR" altLang="en-US" dirty="0" smtClean="0"/>
              <a:t>프트 </a:t>
            </a:r>
            <a:r>
              <a:rPr lang="ko-KR" altLang="en-US" dirty="0"/>
              <a:t>연산자 사용 예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3655" y="1879443"/>
            <a:ext cx="6319710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BitShiftOperator</a:t>
            </a:r>
            <a:r>
              <a:rPr lang="en-US" altLang="ko-KR" sz="1200" dirty="0"/>
              <a:t> { 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 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short </a:t>
            </a:r>
            <a:r>
              <a:rPr lang="en-US" altLang="ko-KR" sz="1200" dirty="0"/>
              <a:t>a = (short)0x55ff; </a:t>
            </a:r>
          </a:p>
          <a:p>
            <a:pPr defTabSz="180000"/>
            <a:r>
              <a:rPr lang="en-US" altLang="ko-KR" sz="1200" dirty="0" smtClean="0"/>
              <a:t>		short </a:t>
            </a:r>
            <a:r>
              <a:rPr lang="en-US" altLang="ko-KR" sz="1200" dirty="0"/>
              <a:t>b = 0x00ff</a:t>
            </a:r>
            <a:r>
              <a:rPr lang="en-US" altLang="ko-KR" sz="1200" dirty="0" smtClean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		// </a:t>
            </a:r>
            <a:r>
              <a:rPr lang="ko-KR" altLang="en-US" sz="1200" dirty="0"/>
              <a:t>비트 연산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System.out.printf</a:t>
            </a:r>
            <a:r>
              <a:rPr lang="en-US" altLang="ko-KR" sz="1200" dirty="0"/>
              <a:t>("%x\n", a &amp; b);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System.out.printf</a:t>
            </a:r>
            <a:r>
              <a:rPr lang="en-US" altLang="ko-KR" sz="1200" dirty="0"/>
              <a:t>("%x\n", a | b);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System.out.printf</a:t>
            </a:r>
            <a:r>
              <a:rPr lang="en-US" altLang="ko-KR" sz="1200" dirty="0"/>
              <a:t>("%x\n", a ^ b);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System.out.printf</a:t>
            </a:r>
            <a:r>
              <a:rPr lang="en-US" altLang="ko-KR" sz="1200" dirty="0"/>
              <a:t>("%x\n", ~a);</a:t>
            </a:r>
          </a:p>
          <a:p>
            <a:pPr defTabSz="180000"/>
            <a:r>
              <a:rPr lang="en-US" altLang="ko-KR" sz="1200" dirty="0" smtClean="0"/>
              <a:t>		byte </a:t>
            </a:r>
            <a:r>
              <a:rPr lang="en-US" altLang="ko-KR" sz="1200" dirty="0"/>
              <a:t>c = 20; // 0x14</a:t>
            </a:r>
          </a:p>
          <a:p>
            <a:pPr defTabSz="180000"/>
            <a:r>
              <a:rPr lang="en-US" altLang="ko-KR" sz="1200" dirty="0" smtClean="0"/>
              <a:t>		byte </a:t>
            </a:r>
            <a:r>
              <a:rPr lang="en-US" altLang="ko-KR" sz="1200" dirty="0"/>
              <a:t>d = -8; // </a:t>
            </a:r>
            <a:r>
              <a:rPr lang="en-US" altLang="ko-KR" sz="1200" dirty="0" smtClean="0"/>
              <a:t>0xf8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		// </a:t>
            </a:r>
            <a:r>
              <a:rPr lang="ko-KR" altLang="en-US" sz="1200" dirty="0"/>
              <a:t>시프트 연산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(c </a:t>
            </a:r>
            <a:r>
              <a:rPr lang="en-US" altLang="ko-KR" sz="1200" dirty="0"/>
              <a:t>&lt;&lt; 2); // c</a:t>
            </a:r>
            <a:r>
              <a:rPr lang="ko-KR" altLang="en-US" sz="1200" dirty="0"/>
              <a:t>를 </a:t>
            </a:r>
            <a:r>
              <a:rPr lang="en-US" altLang="ko-KR" sz="1200" dirty="0"/>
              <a:t>2</a:t>
            </a:r>
            <a:r>
              <a:rPr lang="ko-KR" altLang="en-US" sz="1200" dirty="0"/>
              <a:t>비트 왼쪽 시프트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(c </a:t>
            </a:r>
            <a:r>
              <a:rPr lang="en-US" altLang="ko-KR" sz="1200" dirty="0"/>
              <a:t>&gt;&gt; 2); // c</a:t>
            </a:r>
            <a:r>
              <a:rPr lang="ko-KR" altLang="en-US" sz="1200" dirty="0"/>
              <a:t>를 </a:t>
            </a:r>
            <a:r>
              <a:rPr lang="en-US" altLang="ko-KR" sz="1200" dirty="0"/>
              <a:t>2</a:t>
            </a:r>
            <a:r>
              <a:rPr lang="ko-KR" altLang="en-US" sz="1200" dirty="0"/>
              <a:t>비트 오른쪽 시프트</a:t>
            </a:r>
            <a:r>
              <a:rPr lang="en-US" altLang="ko-KR" sz="1200" dirty="0"/>
              <a:t>. 0 </a:t>
            </a:r>
            <a:r>
              <a:rPr lang="ko-KR" altLang="en-US" sz="1200" dirty="0"/>
              <a:t>삽입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(d </a:t>
            </a:r>
            <a:r>
              <a:rPr lang="en-US" altLang="ko-KR" sz="1200" dirty="0"/>
              <a:t>&gt;&gt; 2); // d</a:t>
            </a:r>
            <a:r>
              <a:rPr lang="ko-KR" altLang="en-US" sz="1200" dirty="0"/>
              <a:t>를 </a:t>
            </a:r>
            <a:r>
              <a:rPr lang="en-US" altLang="ko-KR" sz="1200" dirty="0"/>
              <a:t>2</a:t>
            </a:r>
            <a:r>
              <a:rPr lang="ko-KR" altLang="en-US" sz="1200" dirty="0"/>
              <a:t>비트 오른쪽 시프트</a:t>
            </a:r>
            <a:r>
              <a:rPr lang="en-US" altLang="ko-KR" sz="1200" dirty="0"/>
              <a:t>. 1 </a:t>
            </a:r>
            <a:r>
              <a:rPr lang="ko-KR" altLang="en-US" sz="1200" dirty="0"/>
              <a:t>삽입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System.out.printf</a:t>
            </a:r>
            <a:r>
              <a:rPr lang="en-US" altLang="ko-KR" sz="1200" dirty="0"/>
              <a:t>("%x\n", d &gt;&gt;&gt; 2); // d</a:t>
            </a:r>
            <a:r>
              <a:rPr lang="ko-KR" altLang="en-US" sz="1200" dirty="0"/>
              <a:t>를 </a:t>
            </a:r>
            <a:r>
              <a:rPr lang="en-US" altLang="ko-KR" sz="1200" dirty="0"/>
              <a:t>2</a:t>
            </a:r>
            <a:r>
              <a:rPr lang="ko-KR" altLang="en-US" sz="1200" dirty="0"/>
              <a:t>비트 오른쪽 시프트</a:t>
            </a:r>
            <a:r>
              <a:rPr lang="en-US" altLang="ko-KR" sz="1200" dirty="0"/>
              <a:t>. 0 </a:t>
            </a:r>
            <a:r>
              <a:rPr lang="ko-KR" altLang="en-US" sz="1200" dirty="0"/>
              <a:t>삽입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471" y="1364575"/>
            <a:ext cx="8287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다음 소스의 실행 결과는 무엇인가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?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020272" y="4078534"/>
            <a:ext cx="1270106" cy="156966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 err="1">
                <a:latin typeface="+mj-lt"/>
              </a:rPr>
              <a:t>ff</a:t>
            </a:r>
            <a:endParaRPr lang="en-US" altLang="ko-KR" sz="1200" dirty="0">
              <a:latin typeface="+mj-lt"/>
            </a:endParaRPr>
          </a:p>
          <a:p>
            <a:r>
              <a:rPr lang="en-US" altLang="ko-KR" sz="1200" dirty="0">
                <a:latin typeface="+mj-lt"/>
              </a:rPr>
              <a:t>55ff</a:t>
            </a:r>
          </a:p>
          <a:p>
            <a:r>
              <a:rPr lang="en-US" altLang="ko-KR" sz="1200" dirty="0">
                <a:latin typeface="+mj-lt"/>
              </a:rPr>
              <a:t>5500</a:t>
            </a:r>
          </a:p>
          <a:p>
            <a:r>
              <a:rPr lang="en-US" altLang="ko-KR" sz="1200" dirty="0">
                <a:latin typeface="+mj-lt"/>
              </a:rPr>
              <a:t>ffffaa00</a:t>
            </a:r>
          </a:p>
          <a:p>
            <a:r>
              <a:rPr lang="en-US" altLang="ko-KR" sz="1200" dirty="0">
                <a:latin typeface="+mj-lt"/>
              </a:rPr>
              <a:t>80</a:t>
            </a:r>
          </a:p>
          <a:p>
            <a:r>
              <a:rPr lang="en-US" altLang="ko-KR" sz="1200" dirty="0">
                <a:latin typeface="+mj-lt"/>
              </a:rPr>
              <a:t>5</a:t>
            </a:r>
          </a:p>
          <a:p>
            <a:r>
              <a:rPr lang="en-US" altLang="ko-KR" sz="1200" dirty="0">
                <a:latin typeface="+mj-lt"/>
              </a:rPr>
              <a:t>-2</a:t>
            </a:r>
          </a:p>
          <a:p>
            <a:r>
              <a:rPr lang="en-US" altLang="ko-KR" sz="1200" dirty="0">
                <a:latin typeface="+mj-lt"/>
              </a:rPr>
              <a:t>3ffffffe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851918" y="2888941"/>
            <a:ext cx="3240361" cy="360040"/>
          </a:xfrm>
          <a:prstGeom prst="wedgeRoundRectCallout">
            <a:avLst>
              <a:gd name="adj1" fmla="val -68238"/>
              <a:gd name="adj2" fmla="val 16116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printf</a:t>
            </a:r>
            <a:r>
              <a:rPr lang="en-US" altLang="ko-KR" sz="1000" dirty="0">
                <a:solidFill>
                  <a:schemeClr val="tx1"/>
                </a:solidFill>
              </a:rPr>
              <a:t>("%x\n", ...)</a:t>
            </a:r>
            <a:r>
              <a:rPr lang="ko-KR" altLang="en-US" sz="1000" dirty="0">
                <a:solidFill>
                  <a:schemeClr val="tx1"/>
                </a:solidFill>
              </a:rPr>
              <a:t>는 </a:t>
            </a:r>
            <a:r>
              <a:rPr lang="ko-KR" altLang="en-US" sz="1000" dirty="0" smtClean="0">
                <a:solidFill>
                  <a:schemeClr val="tx1"/>
                </a:solidFill>
              </a:rPr>
              <a:t>결과 값을 </a:t>
            </a:r>
            <a:r>
              <a:rPr lang="en-US" altLang="ko-KR" sz="1000" dirty="0" smtClean="0">
                <a:solidFill>
                  <a:schemeClr val="tx1"/>
                </a:solidFill>
              </a:rPr>
              <a:t>16</a:t>
            </a:r>
            <a:r>
              <a:rPr lang="ko-KR" altLang="en-US" sz="1000" dirty="0">
                <a:solidFill>
                  <a:schemeClr val="tx1"/>
                </a:solidFill>
              </a:rPr>
              <a:t>진수 형식으로 출력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33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sum() </a:t>
            </a:r>
            <a:r>
              <a:rPr lang="ko-KR" altLang="en-US" dirty="0" err="1"/>
              <a:t>메소드</a:t>
            </a:r>
            <a:r>
              <a:rPr lang="ko-KR" altLang="en-US" dirty="0"/>
              <a:t> 호출과 리턴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75656" y="2492896"/>
            <a:ext cx="34563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 smtClean="0"/>
              <a:t>public static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smtClean="0">
                <a:solidFill>
                  <a:srgbClr val="FF0000"/>
                </a:solidFill>
              </a:rPr>
              <a:t>sum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n,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m) { </a:t>
            </a:r>
            <a:endParaRPr lang="ko-KR" altLang="en-US" sz="1600" dirty="0" smtClean="0"/>
          </a:p>
          <a:p>
            <a:pPr defTabSz="180000"/>
            <a:r>
              <a:rPr lang="en-US" altLang="ko-KR" sz="1600" dirty="0" smtClean="0"/>
              <a:t>	return n + m; </a:t>
            </a:r>
            <a:r>
              <a:rPr lang="en-US" altLang="ko-KR" sz="1600" dirty="0" smtClean="0">
                <a:solidFill>
                  <a:srgbClr val="0070C0"/>
                </a:solidFill>
              </a:rPr>
              <a:t>// 30 </a:t>
            </a:r>
            <a:r>
              <a:rPr lang="ko-KR" altLang="en-US" sz="1600" dirty="0" smtClean="0">
                <a:solidFill>
                  <a:srgbClr val="0070C0"/>
                </a:solidFill>
              </a:rPr>
              <a:t>리턴</a:t>
            </a:r>
          </a:p>
          <a:p>
            <a:pPr defTabSz="180000"/>
            <a:r>
              <a:rPr lang="en-US" altLang="ko-KR" sz="1600" dirty="0" smtClean="0"/>
              <a:t>}</a:t>
            </a:r>
            <a:endParaRPr lang="ko-KR" altLang="en-US" sz="1600" dirty="0" smtClean="0">
              <a:solidFill>
                <a:srgbClr val="0070C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75656" y="3861048"/>
            <a:ext cx="34563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smtClean="0"/>
              <a:t>int i=</a:t>
            </a:r>
            <a:r>
              <a:rPr lang="en-US" altLang="ko-KR" sz="1600" smtClean="0">
                <a:solidFill>
                  <a:schemeClr val="accent2">
                    <a:lumMod val="75000"/>
                  </a:schemeClr>
                </a:solidFill>
              </a:rPr>
              <a:t>20</a:t>
            </a:r>
            <a:r>
              <a:rPr lang="en-US" altLang="ko-KR" sz="1600" smtClean="0"/>
              <a:t>;</a:t>
            </a:r>
          </a:p>
          <a:p>
            <a:endParaRPr lang="en-US" altLang="ko-KR" sz="1600" smtClean="0"/>
          </a:p>
          <a:p>
            <a:r>
              <a:rPr lang="en-US" altLang="ko-KR" sz="1600" smtClean="0"/>
              <a:t>s = </a:t>
            </a:r>
            <a:r>
              <a:rPr lang="en-US" altLang="ko-KR" sz="1600" smtClean="0">
                <a:solidFill>
                  <a:srgbClr val="FF0000"/>
                </a:solidFill>
              </a:rPr>
              <a:t>sum</a:t>
            </a:r>
            <a:r>
              <a:rPr lang="en-US" altLang="ko-KR" sz="1600" smtClean="0"/>
              <a:t>(i, </a:t>
            </a:r>
            <a:r>
              <a:rPr lang="en-US" altLang="ko-KR" sz="1600" smtClean="0">
                <a:solidFill>
                  <a:schemeClr val="accent2">
                    <a:lumMod val="75000"/>
                  </a:schemeClr>
                </a:solidFill>
              </a:rPr>
              <a:t>10</a:t>
            </a:r>
            <a:r>
              <a:rPr lang="en-US" altLang="ko-KR" sz="1600" smtClean="0"/>
              <a:t>);</a:t>
            </a:r>
            <a:endParaRPr lang="ko-KR" altLang="en-US" sz="1600"/>
          </a:p>
        </p:txBody>
      </p:sp>
      <p:sp>
        <p:nvSpPr>
          <p:cNvPr id="14" name="TextBox 13"/>
          <p:cNvSpPr txBox="1"/>
          <p:nvPr/>
        </p:nvSpPr>
        <p:spPr>
          <a:xfrm>
            <a:off x="4932040" y="2420888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n</a:t>
            </a:r>
            <a:endParaRPr lang="ko-KR" altLang="en-US" sz="1600"/>
          </a:p>
        </p:txBody>
      </p:sp>
      <p:sp>
        <p:nvSpPr>
          <p:cNvPr id="15" name="직사각형 14"/>
          <p:cNvSpPr/>
          <p:nvPr/>
        </p:nvSpPr>
        <p:spPr>
          <a:xfrm>
            <a:off x="5220072" y="2492896"/>
            <a:ext cx="50405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accent2">
                    <a:lumMod val="75000"/>
                  </a:schemeClr>
                </a:solidFill>
              </a:rPr>
              <a:t>20</a:t>
            </a:r>
            <a:endParaRPr lang="ko-KR" altLang="en-US" sz="16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32040" y="2780928"/>
            <a:ext cx="365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m</a:t>
            </a:r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5220072" y="2852936"/>
            <a:ext cx="50405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accent2">
                    <a:lumMod val="75000"/>
                  </a:schemeClr>
                </a:solidFill>
              </a:rPr>
              <a:t>10</a:t>
            </a:r>
            <a:endParaRPr lang="ko-KR" altLang="en-US" sz="16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2987823" y="2587925"/>
            <a:ext cx="4655181" cy="1993203"/>
          </a:xfrm>
          <a:custGeom>
            <a:avLst/>
            <a:gdLst>
              <a:gd name="connsiteX0" fmla="*/ 0 w 4666891"/>
              <a:gd name="connsiteY0" fmla="*/ 1526875 h 1526875"/>
              <a:gd name="connsiteX1" fmla="*/ 3467819 w 4666891"/>
              <a:gd name="connsiteY1" fmla="*/ 1293962 h 1526875"/>
              <a:gd name="connsiteX2" fmla="*/ 4563374 w 4666891"/>
              <a:gd name="connsiteY2" fmla="*/ 526211 h 1526875"/>
              <a:gd name="connsiteX3" fmla="*/ 2846717 w 4666891"/>
              <a:gd name="connsiteY3" fmla="*/ 0 h 152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6891" h="1526875">
                <a:moveTo>
                  <a:pt x="0" y="1526875"/>
                </a:moveTo>
                <a:cubicBezTo>
                  <a:pt x="1353628" y="1493807"/>
                  <a:pt x="2707257" y="1460739"/>
                  <a:pt x="3467819" y="1293962"/>
                </a:cubicBezTo>
                <a:cubicBezTo>
                  <a:pt x="4228381" y="1127185"/>
                  <a:pt x="4666891" y="741871"/>
                  <a:pt x="4563374" y="526211"/>
                </a:cubicBezTo>
                <a:cubicBezTo>
                  <a:pt x="4459857" y="310551"/>
                  <a:pt x="3653287" y="155275"/>
                  <a:pt x="2846717" y="0"/>
                </a:cubicBezTo>
              </a:path>
            </a:pathLst>
          </a:cu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5724128" y="4365104"/>
            <a:ext cx="1867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sum() </a:t>
            </a:r>
            <a:r>
              <a:rPr lang="ko-KR" altLang="en-US" sz="1600" smtClean="0"/>
              <a:t>메소드 호출</a:t>
            </a:r>
            <a:endParaRPr lang="ko-KR" altLang="en-US" sz="1600"/>
          </a:p>
        </p:txBody>
      </p:sp>
      <p:sp>
        <p:nvSpPr>
          <p:cNvPr id="24" name="자유형 23"/>
          <p:cNvSpPr/>
          <p:nvPr/>
        </p:nvSpPr>
        <p:spPr>
          <a:xfrm>
            <a:off x="1141562" y="2967487"/>
            <a:ext cx="514710" cy="1578634"/>
          </a:xfrm>
          <a:custGeom>
            <a:avLst/>
            <a:gdLst>
              <a:gd name="connsiteX0" fmla="*/ 514710 w 514710"/>
              <a:gd name="connsiteY0" fmla="*/ 0 h 1578634"/>
              <a:gd name="connsiteX1" fmla="*/ 23004 w 514710"/>
              <a:gd name="connsiteY1" fmla="*/ 862641 h 1578634"/>
              <a:gd name="connsiteX2" fmla="*/ 376687 w 514710"/>
              <a:gd name="connsiteY2" fmla="*/ 1578634 h 157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4710" h="1578634">
                <a:moveTo>
                  <a:pt x="514710" y="0"/>
                </a:moveTo>
                <a:cubicBezTo>
                  <a:pt x="280359" y="299767"/>
                  <a:pt x="46008" y="599535"/>
                  <a:pt x="23004" y="862641"/>
                </a:cubicBezTo>
                <a:cubicBezTo>
                  <a:pt x="0" y="1125747"/>
                  <a:pt x="188343" y="1352190"/>
                  <a:pt x="376687" y="1578634"/>
                </a:cubicBezTo>
              </a:path>
            </a:pathLst>
          </a:cu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5" name="TextBox 24"/>
          <p:cNvSpPr txBox="1"/>
          <p:nvPr/>
        </p:nvSpPr>
        <p:spPr>
          <a:xfrm>
            <a:off x="1475656" y="4797152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s</a:t>
            </a:r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1763688" y="4869160"/>
            <a:ext cx="50405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accent2">
                    <a:lumMod val="75000"/>
                  </a:schemeClr>
                </a:solidFill>
              </a:rPr>
              <a:t>30</a:t>
            </a:r>
            <a:endParaRPr lang="ko-KR" altLang="en-US" sz="16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11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비교연산자</a:t>
            </a:r>
            <a:endParaRPr lang="ko-KR" altLang="en-US" dirty="0"/>
          </a:p>
        </p:txBody>
      </p:sp>
      <p:sp>
        <p:nvSpPr>
          <p:cNvPr id="542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1" name="내용 개체 틀 10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18406684"/>
              </p:ext>
            </p:extLst>
          </p:nvPr>
        </p:nvGraphicFramePr>
        <p:xfrm>
          <a:off x="642910" y="1772816"/>
          <a:ext cx="7858179" cy="264033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336232"/>
                <a:gridCol w="4032448"/>
                <a:gridCol w="1296144"/>
                <a:gridCol w="1193355"/>
              </a:tblGrid>
              <a:tr h="1628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/>
                        <a:t>비교 연산자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/>
                        <a:t>내용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/>
                        <a:t>예제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/>
                        <a:t>결과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</a:tr>
              <a:tr h="1628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a &lt; b</a:t>
                      </a:r>
                      <a:endParaRPr lang="en-US" sz="14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/>
                        <a:t>a</a:t>
                      </a:r>
                      <a:r>
                        <a:rPr lang="ko-KR" altLang="en-US" sz="1400" dirty="0"/>
                        <a:t>가 </a:t>
                      </a:r>
                      <a:r>
                        <a:rPr lang="en-US" altLang="ko-KR" sz="1400" dirty="0"/>
                        <a:t>b</a:t>
                      </a:r>
                      <a:r>
                        <a:rPr lang="ko-KR" altLang="en-US" sz="1400" dirty="0"/>
                        <a:t>보다 작으면 </a:t>
                      </a:r>
                      <a:r>
                        <a:rPr lang="en-US" altLang="ko-KR" sz="1400" dirty="0"/>
                        <a:t>true </a:t>
                      </a:r>
                      <a:r>
                        <a:rPr lang="ko-KR" altLang="en-US" sz="1400" dirty="0"/>
                        <a:t>아니면 </a:t>
                      </a:r>
                      <a:r>
                        <a:rPr lang="en-US" altLang="ko-KR" sz="1400" dirty="0"/>
                        <a:t>false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/>
                        <a:t>3 &lt; 5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/>
                        <a:t>true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a &gt; b</a:t>
                      </a:r>
                      <a:endParaRPr lang="en-US" sz="14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/>
                        <a:t>a</a:t>
                      </a:r>
                      <a:r>
                        <a:rPr lang="ko-KR" altLang="en-US" sz="1400" dirty="0"/>
                        <a:t>가 </a:t>
                      </a:r>
                      <a:r>
                        <a:rPr lang="en-US" altLang="ko-KR" sz="1400" dirty="0"/>
                        <a:t>b</a:t>
                      </a:r>
                      <a:r>
                        <a:rPr lang="ko-KR" altLang="en-US" sz="1400" dirty="0"/>
                        <a:t>보다 크면 </a:t>
                      </a:r>
                      <a:r>
                        <a:rPr lang="en-US" altLang="ko-KR" sz="1400" dirty="0"/>
                        <a:t>true </a:t>
                      </a:r>
                      <a:r>
                        <a:rPr lang="ko-KR" altLang="en-US" sz="1400" dirty="0"/>
                        <a:t>아니면 </a:t>
                      </a:r>
                      <a:r>
                        <a:rPr lang="en-US" altLang="ko-KR" sz="1400" dirty="0"/>
                        <a:t>false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/>
                        <a:t>3 &gt; 5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/>
                        <a:t>false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a &lt;= b</a:t>
                      </a:r>
                      <a:endParaRPr lang="en-US" sz="14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/>
                        <a:t>a</a:t>
                      </a:r>
                      <a:r>
                        <a:rPr lang="ko-KR" altLang="en-US" sz="1400" dirty="0"/>
                        <a:t>가 </a:t>
                      </a:r>
                      <a:r>
                        <a:rPr lang="en-US" altLang="ko-KR" sz="1400" dirty="0"/>
                        <a:t>b</a:t>
                      </a:r>
                      <a:r>
                        <a:rPr lang="ko-KR" altLang="en-US" sz="1400" dirty="0"/>
                        <a:t>보다 작거나 같으면 </a:t>
                      </a:r>
                      <a:r>
                        <a:rPr lang="en-US" altLang="ko-KR" sz="1400" dirty="0"/>
                        <a:t>true </a:t>
                      </a:r>
                      <a:r>
                        <a:rPr lang="ko-KR" altLang="en-US" sz="1400" dirty="0"/>
                        <a:t>아니면 </a:t>
                      </a:r>
                      <a:r>
                        <a:rPr lang="en-US" altLang="ko-KR" sz="1400" dirty="0"/>
                        <a:t>false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/>
                        <a:t>1</a:t>
                      </a:r>
                      <a:r>
                        <a:rPr lang="en-US" altLang="ko-KR" sz="1400" baseline="0" dirty="0" smtClean="0"/>
                        <a:t> &lt;= 0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/>
                        <a:t>false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 &gt;= b</a:t>
                      </a:r>
                      <a:endParaRPr lang="en-US" sz="140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/>
                        <a:t>a</a:t>
                      </a:r>
                      <a:r>
                        <a:rPr lang="ko-KR" altLang="en-US" sz="1400" dirty="0"/>
                        <a:t>가 </a:t>
                      </a:r>
                      <a:r>
                        <a:rPr lang="en-US" altLang="ko-KR" sz="1400" dirty="0"/>
                        <a:t>b</a:t>
                      </a:r>
                      <a:r>
                        <a:rPr lang="ko-KR" altLang="en-US" sz="1400" dirty="0"/>
                        <a:t>보다 크거나 같으면 </a:t>
                      </a:r>
                      <a:r>
                        <a:rPr lang="en-US" altLang="ko-KR" sz="1400" dirty="0"/>
                        <a:t>true </a:t>
                      </a:r>
                      <a:r>
                        <a:rPr lang="ko-KR" altLang="en-US" sz="1400" dirty="0"/>
                        <a:t>아니면 </a:t>
                      </a:r>
                      <a:r>
                        <a:rPr lang="en-US" altLang="ko-KR" sz="1400" dirty="0"/>
                        <a:t>false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/>
                        <a:t>10 &gt;= 10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/>
                        <a:t>true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 == b</a:t>
                      </a:r>
                      <a:endParaRPr lang="en-US" sz="140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/>
                        <a:t>a</a:t>
                      </a:r>
                      <a:r>
                        <a:rPr lang="ko-KR" altLang="en-US" sz="1400" dirty="0"/>
                        <a:t>가 </a:t>
                      </a:r>
                      <a:r>
                        <a:rPr lang="en-US" altLang="ko-KR" sz="1400" dirty="0"/>
                        <a:t>b</a:t>
                      </a:r>
                      <a:r>
                        <a:rPr lang="ko-KR" altLang="en-US" sz="1400" dirty="0"/>
                        <a:t>와 같으면 </a:t>
                      </a:r>
                      <a:r>
                        <a:rPr lang="en-US" altLang="ko-KR" sz="1400" dirty="0"/>
                        <a:t>true </a:t>
                      </a:r>
                      <a:r>
                        <a:rPr lang="ko-KR" altLang="en-US" sz="1400" dirty="0"/>
                        <a:t>아니면 </a:t>
                      </a:r>
                      <a:r>
                        <a:rPr lang="en-US" altLang="ko-KR" sz="1400" dirty="0"/>
                        <a:t>false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/>
                        <a:t>1 == 3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/>
                        <a:t>false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 != b</a:t>
                      </a:r>
                      <a:endParaRPr lang="en-US" sz="140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/>
                        <a:t>a</a:t>
                      </a:r>
                      <a:r>
                        <a:rPr lang="ko-KR" altLang="en-US" sz="1400" dirty="0"/>
                        <a:t>가 </a:t>
                      </a:r>
                      <a:r>
                        <a:rPr lang="en-US" altLang="ko-KR" sz="1400" dirty="0"/>
                        <a:t>b</a:t>
                      </a:r>
                      <a:r>
                        <a:rPr lang="ko-KR" altLang="en-US" sz="1400" dirty="0"/>
                        <a:t>와 같지 않으면 </a:t>
                      </a:r>
                      <a:r>
                        <a:rPr lang="en-US" altLang="ko-KR" sz="1400" dirty="0"/>
                        <a:t>true </a:t>
                      </a:r>
                      <a:r>
                        <a:rPr lang="ko-KR" altLang="en-US" sz="1400" dirty="0"/>
                        <a:t>아니면 </a:t>
                      </a:r>
                      <a:r>
                        <a:rPr lang="en-US" altLang="ko-KR" sz="1400" dirty="0"/>
                        <a:t>false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/>
                        <a:t>1 != 3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/>
                        <a:t>true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27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73"/>
            <a:ext cx="8153400" cy="679450"/>
          </a:xfrm>
        </p:spPr>
        <p:txBody>
          <a:bodyPr/>
          <a:lstStyle/>
          <a:p>
            <a:r>
              <a:rPr lang="ko-KR" altLang="en-US" dirty="0" smtClean="0"/>
              <a:t>논리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연산자</a:t>
            </a:r>
            <a:endParaRPr lang="ko-KR" altLang="en-US" dirty="0"/>
          </a:p>
        </p:txBody>
      </p:sp>
      <p:graphicFrame>
        <p:nvGraphicFramePr>
          <p:cNvPr id="4" name="내용 개체 틀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4328931"/>
              </p:ext>
            </p:extLst>
          </p:nvPr>
        </p:nvGraphicFramePr>
        <p:xfrm>
          <a:off x="1314922" y="692696"/>
          <a:ext cx="6929486" cy="985266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600894"/>
                <a:gridCol w="2016224"/>
                <a:gridCol w="3312368"/>
              </a:tblGrid>
              <a:tr h="1680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/>
                        <a:t>a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/>
                        <a:t>!a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/>
                        <a:t>예제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</a:tr>
              <a:tr h="1680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/>
                        <a:t>true</a:t>
                      </a:r>
                      <a:endParaRPr lang="en-US" sz="12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/>
                        <a:t>false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/>
                        <a:t>!(3 &lt; 5)</a:t>
                      </a:r>
                      <a:r>
                        <a:rPr lang="ko-KR" altLang="en-US" sz="1200" dirty="0" smtClean="0"/>
                        <a:t>는</a:t>
                      </a:r>
                      <a:r>
                        <a:rPr lang="en-US" altLang="ko-KR" sz="1200" dirty="0" smtClean="0"/>
                        <a:t> false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</a:tr>
              <a:tr h="1680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/>
                        <a:t>false</a:t>
                      </a:r>
                      <a:endParaRPr lang="en-US" sz="12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/>
                        <a:t>true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/>
                        <a:t>!(3 &gt; 5)</a:t>
                      </a:r>
                      <a:r>
                        <a:rPr lang="ko-KR" altLang="en-US" sz="1200" dirty="0" smtClean="0"/>
                        <a:t>는 </a:t>
                      </a:r>
                      <a:r>
                        <a:rPr lang="en-US" altLang="ko-KR" sz="1200" dirty="0" smtClean="0"/>
                        <a:t>true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  <p:graphicFrame>
        <p:nvGraphicFramePr>
          <p:cNvPr id="5" name="내용 개체 틀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6113256"/>
              </p:ext>
            </p:extLst>
          </p:nvPr>
        </p:nvGraphicFramePr>
        <p:xfrm>
          <a:off x="1314922" y="1714882"/>
          <a:ext cx="6929486" cy="164211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961166"/>
                <a:gridCol w="1121360"/>
                <a:gridCol w="1521846"/>
                <a:gridCol w="3325114"/>
              </a:tblGrid>
              <a:tr h="21602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/>
                        <a:t>a</a:t>
                      </a:r>
                      <a:endParaRPr kumimoji="0"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/>
                        <a:t>b</a:t>
                      </a:r>
                      <a:endParaRPr kumimoji="0"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/>
                        <a:t>a ^ b</a:t>
                      </a:r>
                      <a:endParaRPr kumimoji="0"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kern="1200" dirty="0" smtClean="0"/>
                        <a:t>예제</a:t>
                      </a:r>
                      <a:endParaRPr kumimoji="0"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</a:tr>
              <a:tr h="21602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/>
                        <a:t>true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/>
                        <a:t>true</a:t>
                      </a:r>
                      <a:endParaRPr kumimoji="0"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/>
                        <a:t>false</a:t>
                      </a:r>
                      <a:endParaRPr kumimoji="0"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/>
                        <a:t>(3&lt;5) ^ (1==1)</a:t>
                      </a:r>
                      <a:r>
                        <a:rPr kumimoji="0" lang="ko-KR" altLang="en-US" sz="1200" kern="1200" dirty="0" smtClean="0"/>
                        <a:t>은</a:t>
                      </a:r>
                      <a:r>
                        <a:rPr kumimoji="0" lang="en-US" altLang="ko-KR" sz="1200" kern="1200" dirty="0" smtClean="0"/>
                        <a:t> false</a:t>
                      </a:r>
                      <a:endParaRPr kumimoji="0"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</a:tr>
              <a:tr h="21602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/>
                        <a:t>true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/>
                        <a:t>false</a:t>
                      </a:r>
                      <a:endParaRPr kumimoji="0"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/>
                        <a:t>true</a:t>
                      </a:r>
                      <a:endParaRPr kumimoji="0"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/>
                        <a:t>(3&lt;5) ^ (1==2)</a:t>
                      </a:r>
                      <a:r>
                        <a:rPr kumimoji="0" lang="ko-KR" altLang="en-US" sz="1200" kern="1200" dirty="0" smtClean="0"/>
                        <a:t>은</a:t>
                      </a:r>
                      <a:r>
                        <a:rPr kumimoji="0" lang="en-US" altLang="ko-KR" sz="1200" kern="1200" dirty="0" smtClean="0"/>
                        <a:t> true</a:t>
                      </a:r>
                      <a:endParaRPr kumimoji="0" lang="ko-KR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</a:tr>
              <a:tr h="21602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/>
                        <a:t>false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/>
                        <a:t>true</a:t>
                      </a:r>
                      <a:endParaRPr kumimoji="0"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/>
                        <a:t>true</a:t>
                      </a:r>
                      <a:endParaRPr kumimoji="0"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/>
                        <a:t>(3&gt;5) ^ (1==1)</a:t>
                      </a:r>
                      <a:r>
                        <a:rPr kumimoji="0" lang="ko-KR" altLang="en-US" sz="1200" kern="1200" dirty="0" smtClean="0"/>
                        <a:t>은</a:t>
                      </a:r>
                      <a:r>
                        <a:rPr kumimoji="0" lang="en-US" altLang="ko-KR" sz="1200" kern="1200" dirty="0" smtClean="0"/>
                        <a:t> true</a:t>
                      </a:r>
                      <a:endParaRPr kumimoji="0" lang="ko-KR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</a:tr>
              <a:tr h="21602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/>
                        <a:t>false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/>
                        <a:t>false</a:t>
                      </a:r>
                      <a:endParaRPr kumimoji="0"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/>
                        <a:t>false</a:t>
                      </a:r>
                      <a:endParaRPr kumimoji="0"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/>
                        <a:t>(3&gt;5) ^ (1==2)</a:t>
                      </a:r>
                      <a:r>
                        <a:rPr kumimoji="0" lang="ko-KR" altLang="en-US" sz="1200" kern="1200" dirty="0" smtClean="0"/>
                        <a:t>은</a:t>
                      </a:r>
                      <a:r>
                        <a:rPr kumimoji="0" lang="en-US" altLang="ko-KR" sz="1200" kern="1200" dirty="0" smtClean="0"/>
                        <a:t> false</a:t>
                      </a:r>
                      <a:endParaRPr kumimoji="0" lang="ko-KR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  <p:graphicFrame>
        <p:nvGraphicFramePr>
          <p:cNvPr id="6" name="내용 개체 틀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0447139"/>
              </p:ext>
            </p:extLst>
          </p:nvPr>
        </p:nvGraphicFramePr>
        <p:xfrm>
          <a:off x="1314922" y="3429000"/>
          <a:ext cx="6929486" cy="164211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982462"/>
                <a:gridCol w="1080120"/>
                <a:gridCol w="1512168"/>
                <a:gridCol w="3354736"/>
              </a:tblGrid>
              <a:tr h="1872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/>
                        <a:t>a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/>
                        <a:t>b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/>
                        <a:t>a</a:t>
                      </a:r>
                      <a:r>
                        <a:rPr lang="en-US" altLang="ko-KR" sz="1200" baseline="0" dirty="0" smtClean="0"/>
                        <a:t> || b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/>
                        <a:t>예제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</a:tr>
              <a:tr h="1872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/>
                        <a:t>true</a:t>
                      </a:r>
                      <a:endParaRPr lang="en-US" sz="12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/>
                        <a:t>true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/>
                        <a:t>true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/>
                        <a:t>(3&lt;5) || (1==1)</a:t>
                      </a:r>
                      <a:r>
                        <a:rPr lang="ko-KR" altLang="en-US" sz="1200" dirty="0" smtClean="0"/>
                        <a:t>은</a:t>
                      </a:r>
                      <a:r>
                        <a:rPr lang="en-US" altLang="ko-KR" sz="1200" dirty="0" smtClean="0"/>
                        <a:t> true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</a:tr>
              <a:tr h="1872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/>
                        <a:t>true</a:t>
                      </a:r>
                      <a:endParaRPr lang="en-US" sz="12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/>
                        <a:t>false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/>
                        <a:t>true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/>
                        <a:t>(3&lt;5) || (1</a:t>
                      </a:r>
                      <a:r>
                        <a:rPr kumimoji="0" lang="en-US" altLang="ko-KR" sz="1200" kern="1200" baseline="0" dirty="0" smtClean="0"/>
                        <a:t>==2</a:t>
                      </a:r>
                      <a:r>
                        <a:rPr kumimoji="0" lang="en-US" altLang="ko-KR" sz="1200" kern="1200" dirty="0" smtClean="0"/>
                        <a:t>)</a:t>
                      </a:r>
                      <a:r>
                        <a:rPr kumimoji="0" lang="ko-KR" altLang="en-US" sz="1200" kern="1200" dirty="0" smtClean="0"/>
                        <a:t>은</a:t>
                      </a:r>
                      <a:r>
                        <a:rPr kumimoji="0" lang="en-US" altLang="ko-KR" sz="1200" kern="1200" dirty="0" smtClean="0"/>
                        <a:t> true</a:t>
                      </a:r>
                      <a:endParaRPr kumimoji="0" lang="ko-KR" altLang="en-US" sz="120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</a:tr>
              <a:tr h="1872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/>
                        <a:t>false</a:t>
                      </a:r>
                      <a:endParaRPr lang="en-US" sz="12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/>
                        <a:t>true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/>
                        <a:t>true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/>
                        <a:t>(3&gt;5) || (1==1)</a:t>
                      </a:r>
                      <a:r>
                        <a:rPr kumimoji="0" lang="ko-KR" altLang="en-US" sz="1200" kern="1200" dirty="0" smtClean="0"/>
                        <a:t>은</a:t>
                      </a:r>
                      <a:r>
                        <a:rPr kumimoji="0" lang="en-US" altLang="ko-KR" sz="1200" kern="1200" dirty="0" smtClean="0"/>
                        <a:t> true</a:t>
                      </a:r>
                      <a:endParaRPr kumimoji="0" lang="ko-KR" altLang="en-US" sz="120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</a:tr>
              <a:tr h="1872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/>
                        <a:t>false</a:t>
                      </a:r>
                      <a:endParaRPr lang="en-US" sz="12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/>
                        <a:t>false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/>
                        <a:t>false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/>
                        <a:t>(3&gt;5) || (1==2)</a:t>
                      </a:r>
                      <a:r>
                        <a:rPr kumimoji="0" lang="ko-KR" altLang="en-US" sz="1200" kern="1200" dirty="0" smtClean="0"/>
                        <a:t>은</a:t>
                      </a:r>
                      <a:r>
                        <a:rPr kumimoji="0" lang="en-US" altLang="ko-KR" sz="1200" kern="1200" dirty="0" smtClean="0"/>
                        <a:t> false</a:t>
                      </a:r>
                      <a:endParaRPr kumimoji="0" lang="ko-KR" altLang="en-US" sz="120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  <p:graphicFrame>
        <p:nvGraphicFramePr>
          <p:cNvPr id="7" name="내용 개체 틀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1840448"/>
              </p:ext>
            </p:extLst>
          </p:nvPr>
        </p:nvGraphicFramePr>
        <p:xfrm>
          <a:off x="1314922" y="5099258"/>
          <a:ext cx="6929486" cy="164211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982462"/>
                <a:gridCol w="1080120"/>
                <a:gridCol w="1512168"/>
                <a:gridCol w="3354736"/>
              </a:tblGrid>
              <a:tr h="1844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/>
                        <a:t>a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/>
                        <a:t>b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/>
                        <a:t>a</a:t>
                      </a:r>
                      <a:r>
                        <a:rPr lang="en-US" altLang="ko-KR" sz="1200" baseline="0" dirty="0" smtClean="0"/>
                        <a:t> &amp;&amp; b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/>
                        <a:t>예제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</a:tr>
              <a:tr h="1844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/>
                        <a:t>true</a:t>
                      </a:r>
                      <a:endParaRPr lang="en-US" sz="12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/>
                        <a:t>true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/>
                        <a:t>true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/>
                        <a:t>(3&lt;5) || (1==1)</a:t>
                      </a:r>
                      <a:r>
                        <a:rPr lang="ko-KR" altLang="en-US" sz="1200" dirty="0" smtClean="0"/>
                        <a:t>은</a:t>
                      </a:r>
                      <a:r>
                        <a:rPr lang="en-US" altLang="ko-KR" sz="1200" dirty="0" smtClean="0"/>
                        <a:t> true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</a:tr>
              <a:tr h="1844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/>
                        <a:t>true</a:t>
                      </a:r>
                      <a:endParaRPr lang="en-US" sz="12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/>
                        <a:t>false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/>
                        <a:t>false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/>
                        <a:t>(3&lt;5) || (1</a:t>
                      </a:r>
                      <a:r>
                        <a:rPr kumimoji="0" lang="en-US" altLang="ko-KR" sz="1200" kern="1200" baseline="0" dirty="0" smtClean="0"/>
                        <a:t>==2</a:t>
                      </a:r>
                      <a:r>
                        <a:rPr kumimoji="0" lang="en-US" altLang="ko-KR" sz="1200" kern="1200" dirty="0" smtClean="0"/>
                        <a:t>)</a:t>
                      </a:r>
                      <a:r>
                        <a:rPr kumimoji="0" lang="ko-KR" altLang="en-US" sz="1200" kern="1200" dirty="0" smtClean="0"/>
                        <a:t>은</a:t>
                      </a:r>
                      <a:r>
                        <a:rPr kumimoji="0" lang="en-US" altLang="ko-KR" sz="1200" kern="1200" dirty="0" smtClean="0"/>
                        <a:t> false</a:t>
                      </a:r>
                      <a:endParaRPr kumimoji="0" lang="ko-KR" altLang="en-US" sz="120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</a:tr>
              <a:tr h="1844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/>
                        <a:t>false</a:t>
                      </a:r>
                      <a:endParaRPr lang="en-US" sz="12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/>
                        <a:t>true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/>
                        <a:t>false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/>
                        <a:t>(3&gt;5) || (1==1)</a:t>
                      </a:r>
                      <a:r>
                        <a:rPr kumimoji="0" lang="ko-KR" altLang="en-US" sz="1200" kern="1200" dirty="0" smtClean="0"/>
                        <a:t>은</a:t>
                      </a:r>
                      <a:r>
                        <a:rPr kumimoji="0" lang="en-US" altLang="ko-KR" sz="1200" kern="1200" dirty="0" smtClean="0"/>
                        <a:t> false</a:t>
                      </a:r>
                      <a:endParaRPr kumimoji="0" lang="ko-KR" altLang="en-US" sz="120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</a:tr>
              <a:tr h="1844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/>
                        <a:t>false</a:t>
                      </a:r>
                      <a:endParaRPr lang="en-US" sz="12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/>
                        <a:t>false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/>
                        <a:t>false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+mj-lt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/>
                        <a:t>(3&gt;5) || (1==2)</a:t>
                      </a:r>
                      <a:r>
                        <a:rPr kumimoji="0" lang="ko-KR" altLang="en-US" sz="1200" kern="1200" dirty="0" smtClean="0"/>
                        <a:t>은</a:t>
                      </a:r>
                      <a:r>
                        <a:rPr kumimoji="0" lang="en-US" altLang="ko-KR" sz="1200" kern="1200" dirty="0" smtClean="0"/>
                        <a:t> false</a:t>
                      </a:r>
                      <a:endParaRPr kumimoji="0" lang="ko-KR" altLang="en-US" sz="120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390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2-7 : </a:t>
            </a:r>
            <a:r>
              <a:rPr lang="ko-KR" altLang="en-US" dirty="0"/>
              <a:t>비교 연산자와 논리 연산자 사용하기</a:t>
            </a:r>
          </a:p>
        </p:txBody>
      </p:sp>
      <p:sp>
        <p:nvSpPr>
          <p:cNvPr id="542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916832"/>
            <a:ext cx="4214810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LogicalOperator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/>
              <a:t>static void main 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('a' &gt; 'b');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(3 </a:t>
            </a:r>
            <a:r>
              <a:rPr lang="en-US" altLang="ko-KR" sz="1400" dirty="0"/>
              <a:t>&gt;= 2);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(-1 &lt; 0);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(3.45 </a:t>
            </a:r>
            <a:r>
              <a:rPr lang="en-US" altLang="ko-KR" sz="1400" dirty="0"/>
              <a:t>&lt;= 2);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(3 </a:t>
            </a:r>
            <a:r>
              <a:rPr lang="en-US" altLang="ko-KR" sz="1400" dirty="0"/>
              <a:t>== 2);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(3 </a:t>
            </a:r>
            <a:r>
              <a:rPr lang="en-US" altLang="ko-KR" sz="1400" dirty="0"/>
              <a:t>!= 2);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(!(3 != 2));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((3 &gt; 2) &amp;&amp; (3 &gt; 4));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((3 != 2) || (-1 &gt; 0));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((3 != 2) ^ (-1 &gt; 0));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85786" y="1340768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다음 소스의 실행 결과는 무엇인가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?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92080" y="2778606"/>
            <a:ext cx="635053" cy="224676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j-lt"/>
              </a:rPr>
              <a:t>false</a:t>
            </a:r>
          </a:p>
          <a:p>
            <a:r>
              <a:rPr lang="en-US" altLang="ko-KR" sz="1400" dirty="0">
                <a:latin typeface="+mj-lt"/>
              </a:rPr>
              <a:t>true</a:t>
            </a:r>
          </a:p>
          <a:p>
            <a:r>
              <a:rPr lang="en-US" altLang="ko-KR" sz="1400" dirty="0">
                <a:latin typeface="+mj-lt"/>
              </a:rPr>
              <a:t>true</a:t>
            </a:r>
          </a:p>
          <a:p>
            <a:r>
              <a:rPr lang="en-US" altLang="ko-KR" sz="1400" dirty="0">
                <a:latin typeface="+mj-lt"/>
              </a:rPr>
              <a:t>false</a:t>
            </a:r>
          </a:p>
          <a:p>
            <a:r>
              <a:rPr lang="en-US" altLang="ko-KR" sz="1400" dirty="0">
                <a:latin typeface="+mj-lt"/>
              </a:rPr>
              <a:t>false</a:t>
            </a:r>
          </a:p>
          <a:p>
            <a:r>
              <a:rPr lang="en-US" altLang="ko-KR" sz="1400" dirty="0">
                <a:latin typeface="+mj-lt"/>
              </a:rPr>
              <a:t>true</a:t>
            </a:r>
          </a:p>
          <a:p>
            <a:r>
              <a:rPr lang="en-US" altLang="ko-KR" sz="1400" dirty="0">
                <a:latin typeface="+mj-lt"/>
              </a:rPr>
              <a:t>false</a:t>
            </a:r>
          </a:p>
          <a:p>
            <a:r>
              <a:rPr lang="en-US" altLang="ko-KR" sz="1400" dirty="0">
                <a:latin typeface="+mj-lt"/>
              </a:rPr>
              <a:t>false</a:t>
            </a:r>
          </a:p>
          <a:p>
            <a:r>
              <a:rPr lang="en-US" altLang="ko-KR" sz="1400" dirty="0">
                <a:latin typeface="+mj-lt"/>
              </a:rPr>
              <a:t>true</a:t>
            </a:r>
          </a:p>
          <a:p>
            <a:r>
              <a:rPr lang="en-US" altLang="ko-KR" sz="1400" dirty="0">
                <a:latin typeface="+mj-lt"/>
              </a:rPr>
              <a:t>true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55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대입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증감 연산자</a:t>
            </a:r>
            <a:endParaRPr lang="ko-KR" altLang="en-US" dirty="0"/>
          </a:p>
        </p:txBody>
      </p:sp>
      <p:sp>
        <p:nvSpPr>
          <p:cNvPr id="5734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1455762"/>
              </p:ext>
            </p:extLst>
          </p:nvPr>
        </p:nvGraphicFramePr>
        <p:xfrm>
          <a:off x="785786" y="1357298"/>
          <a:ext cx="3429024" cy="4269486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446083"/>
                <a:gridCol w="1982941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/>
                        <a:t>대입 연산자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/>
                        <a:t>내용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a = b</a:t>
                      </a:r>
                      <a:endParaRPr lang="en-US" sz="12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/>
                        <a:t>b</a:t>
                      </a:r>
                      <a:r>
                        <a:rPr lang="ko-KR" altLang="en-US" sz="1200"/>
                        <a:t>의 값을 </a:t>
                      </a:r>
                      <a:r>
                        <a:rPr lang="en-US" altLang="ko-KR" sz="1200"/>
                        <a:t>a</a:t>
                      </a:r>
                      <a:r>
                        <a:rPr lang="ko-KR" altLang="en-US" sz="1200"/>
                        <a:t>에 대입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a += b</a:t>
                      </a:r>
                      <a:endParaRPr lang="en-US" sz="12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a = a + b</a:t>
                      </a:r>
                      <a:r>
                        <a:rPr lang="ko-KR" altLang="en-US" sz="1200" dirty="0"/>
                        <a:t>과 동일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a -= b</a:t>
                      </a:r>
                      <a:endParaRPr lang="en-US" sz="120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a = a - b</a:t>
                      </a:r>
                      <a:r>
                        <a:rPr lang="ko-KR" altLang="en-US" sz="1200" dirty="0"/>
                        <a:t>과 동일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a *= b</a:t>
                      </a:r>
                      <a:endParaRPr lang="en-US" sz="120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a = a * b</a:t>
                      </a:r>
                      <a:r>
                        <a:rPr lang="ko-KR" altLang="en-US" sz="1200" dirty="0"/>
                        <a:t>과 동일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a /= b</a:t>
                      </a:r>
                      <a:endParaRPr lang="en-US" sz="120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a = a / b</a:t>
                      </a:r>
                      <a:r>
                        <a:rPr lang="ko-KR" altLang="en-US" sz="1200" dirty="0"/>
                        <a:t>과 동일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a %= b</a:t>
                      </a:r>
                      <a:endParaRPr lang="en-US" sz="120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a = a % b</a:t>
                      </a:r>
                      <a:r>
                        <a:rPr lang="ko-KR" altLang="en-US" sz="1200" dirty="0"/>
                        <a:t>과 동일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a &amp;= b</a:t>
                      </a:r>
                      <a:endParaRPr lang="en-US" sz="120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a = a &amp; b</a:t>
                      </a:r>
                      <a:r>
                        <a:rPr lang="ko-KR" altLang="en-US" sz="1200" dirty="0"/>
                        <a:t>과 동일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a ^= b</a:t>
                      </a:r>
                      <a:endParaRPr lang="en-US" sz="120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a = a ^ b</a:t>
                      </a:r>
                      <a:r>
                        <a:rPr lang="ko-KR" altLang="en-US" sz="1200" dirty="0"/>
                        <a:t>과 동일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a |= b</a:t>
                      </a:r>
                      <a:endParaRPr lang="en-US" sz="120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a = a | b</a:t>
                      </a:r>
                      <a:r>
                        <a:rPr lang="ko-KR" altLang="en-US" sz="1200" dirty="0"/>
                        <a:t>과 동일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a &lt;&lt;= b</a:t>
                      </a:r>
                      <a:endParaRPr lang="en-US" sz="120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a = a &lt;&lt; b</a:t>
                      </a:r>
                      <a:r>
                        <a:rPr lang="ko-KR" altLang="en-US" sz="1200" dirty="0"/>
                        <a:t>과 동일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a &gt;&gt;= b</a:t>
                      </a:r>
                      <a:endParaRPr lang="en-US" sz="120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a = a &gt;&gt; b</a:t>
                      </a:r>
                      <a:r>
                        <a:rPr lang="ko-KR" altLang="en-US" sz="1200" dirty="0"/>
                        <a:t>과 동일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a &gt;&gt;&gt;= b</a:t>
                      </a:r>
                      <a:endParaRPr lang="en-US" sz="120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a = a &gt;&gt;&gt; b</a:t>
                      </a:r>
                      <a:r>
                        <a:rPr lang="ko-KR" altLang="en-US" sz="1200" dirty="0"/>
                        <a:t>과 동일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6392899"/>
              </p:ext>
            </p:extLst>
          </p:nvPr>
        </p:nvGraphicFramePr>
        <p:xfrm>
          <a:off x="4429124" y="1357298"/>
          <a:ext cx="4042718" cy="164211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222996"/>
                <a:gridCol w="2819722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/>
                        <a:t>증감 연산자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/>
                        <a:t>내용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a++</a:t>
                      </a:r>
                      <a:endParaRPr lang="en-US" sz="12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/>
                        <a:t>a</a:t>
                      </a:r>
                      <a:r>
                        <a:rPr lang="ko-KR" altLang="en-US" sz="1200" dirty="0"/>
                        <a:t>을 먼저 사용한 후에 </a:t>
                      </a:r>
                      <a:r>
                        <a:rPr lang="en-US" altLang="ko-KR" sz="1200" dirty="0"/>
                        <a:t>1 </a:t>
                      </a:r>
                      <a:r>
                        <a:rPr lang="ko-KR" altLang="en-US" sz="1200" dirty="0"/>
                        <a:t>증가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a--</a:t>
                      </a:r>
                      <a:endParaRPr lang="en-US" sz="120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/>
                        <a:t>a</a:t>
                      </a:r>
                      <a:r>
                        <a:rPr lang="ko-KR" altLang="en-US" sz="1200" dirty="0"/>
                        <a:t>을 먼저 사용한 후에 </a:t>
                      </a:r>
                      <a:r>
                        <a:rPr lang="en-US" altLang="ko-KR" sz="1200" dirty="0"/>
                        <a:t>1 </a:t>
                      </a:r>
                      <a:r>
                        <a:rPr lang="ko-KR" altLang="en-US" sz="1200" dirty="0"/>
                        <a:t>감소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++a</a:t>
                      </a:r>
                      <a:endParaRPr lang="en-US" sz="120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/>
                        <a:t>a</a:t>
                      </a:r>
                      <a:r>
                        <a:rPr lang="ko-KR" altLang="en-US" sz="1200" dirty="0"/>
                        <a:t>을 먼저 </a:t>
                      </a:r>
                      <a:r>
                        <a:rPr lang="en-US" altLang="ko-KR" sz="1200" dirty="0"/>
                        <a:t>1 </a:t>
                      </a:r>
                      <a:r>
                        <a:rPr lang="ko-KR" altLang="en-US" sz="1200" dirty="0"/>
                        <a:t>증가한 후에 사용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--a</a:t>
                      </a:r>
                      <a:endParaRPr lang="en-US" sz="120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/>
                        <a:t>a</a:t>
                      </a:r>
                      <a:r>
                        <a:rPr lang="ko-KR" altLang="en-US" sz="1200" dirty="0"/>
                        <a:t>을 먼저 </a:t>
                      </a:r>
                      <a:r>
                        <a:rPr lang="en-US" altLang="ko-KR" sz="1200" dirty="0"/>
                        <a:t>1 </a:t>
                      </a:r>
                      <a:r>
                        <a:rPr lang="ko-KR" altLang="en-US" sz="1200" dirty="0"/>
                        <a:t>감소한 후에 사용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29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증감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증감 연산의 순서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연산자가 </a:t>
            </a:r>
            <a:r>
              <a:rPr lang="ko-KR" altLang="en-US" dirty="0" err="1" smtClean="0"/>
              <a:t>피연산자</a:t>
            </a:r>
            <a:r>
              <a:rPr lang="ko-KR" altLang="en-US" dirty="0" smtClean="0"/>
              <a:t> 뒤에 붙는 경우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연산자가 </a:t>
            </a:r>
            <a:r>
              <a:rPr lang="ko-KR" altLang="en-US" dirty="0" err="1" smtClean="0"/>
              <a:t>피연산자</a:t>
            </a:r>
            <a:r>
              <a:rPr lang="ko-KR" altLang="en-US" dirty="0" smtClean="0"/>
              <a:t> 앞에 붙는 경우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2177097"/>
            <a:ext cx="421481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int</a:t>
            </a:r>
            <a:r>
              <a:rPr lang="en-US" altLang="ko-KR" sz="1600" dirty="0"/>
              <a:t> a, b = 4;</a:t>
            </a:r>
          </a:p>
          <a:p>
            <a:r>
              <a:rPr lang="en-US" altLang="ko-KR" sz="1600" dirty="0"/>
              <a:t>a = </a:t>
            </a:r>
            <a:r>
              <a:rPr lang="en-US" altLang="ko-KR" sz="1600" b="1" dirty="0"/>
              <a:t>b++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// </a:t>
            </a:r>
            <a:r>
              <a:rPr lang="ko-KR" altLang="en-US" sz="1600" dirty="0"/>
              <a:t>결과 </a:t>
            </a:r>
            <a:r>
              <a:rPr lang="en-US" altLang="ko-KR" sz="1600" dirty="0"/>
              <a:t>a=4, b=5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3801814"/>
            <a:ext cx="421481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int</a:t>
            </a:r>
            <a:r>
              <a:rPr lang="en-US" altLang="ko-KR" sz="1600" dirty="0"/>
              <a:t> a, b = 4;</a:t>
            </a:r>
          </a:p>
          <a:p>
            <a:r>
              <a:rPr lang="en-US" altLang="ko-KR" sz="1600" dirty="0"/>
              <a:t>a = </a:t>
            </a:r>
            <a:r>
              <a:rPr lang="en-US" altLang="ko-KR" sz="1600" b="1" dirty="0"/>
              <a:t>++b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// </a:t>
            </a:r>
            <a:r>
              <a:rPr lang="ko-KR" altLang="en-US" sz="1600" dirty="0"/>
              <a:t>결과 </a:t>
            </a:r>
            <a:r>
              <a:rPr lang="en-US" altLang="ko-KR" sz="1600" dirty="0"/>
              <a:t>a=5, b=5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7287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2-8 : </a:t>
            </a:r>
            <a:r>
              <a:rPr lang="ko-KR" altLang="en-US" dirty="0"/>
              <a:t>대입 연산자와 증감 연산자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4474" y="1751816"/>
            <a:ext cx="5072098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UnaryOperator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opr</a:t>
            </a:r>
            <a:r>
              <a:rPr lang="en-US" altLang="ko-KR" sz="1400" dirty="0"/>
              <a:t> = 0;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opr</a:t>
            </a:r>
            <a:r>
              <a:rPr lang="en-US" altLang="ko-KR" sz="1400" dirty="0"/>
              <a:t> += 3; 					</a:t>
            </a:r>
            <a:r>
              <a:rPr lang="en-US" altLang="ko-KR" sz="1400" dirty="0" smtClean="0"/>
              <a:t>				// </a:t>
            </a:r>
            <a:r>
              <a:rPr lang="en-US" altLang="ko-KR" sz="1400" dirty="0" err="1"/>
              <a:t>opr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opr</a:t>
            </a:r>
            <a:r>
              <a:rPr lang="en-US" altLang="ko-KR" sz="1400" dirty="0"/>
              <a:t> + 3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opr</a:t>
            </a:r>
            <a:r>
              <a:rPr lang="en-US" altLang="ko-KR" sz="1400" dirty="0"/>
              <a:t>++); 	// </a:t>
            </a:r>
            <a:r>
              <a:rPr lang="en-US" altLang="ko-KR" sz="1400" dirty="0" err="1"/>
              <a:t>opr</a:t>
            </a:r>
            <a:r>
              <a:rPr lang="en-US" altLang="ko-KR" sz="1400" dirty="0"/>
              <a:t> </a:t>
            </a:r>
            <a:r>
              <a:rPr lang="ko-KR" altLang="en-US" sz="1400" dirty="0"/>
              <a:t>출력 후 증가</a:t>
            </a:r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opr</a:t>
            </a:r>
            <a:r>
              <a:rPr lang="en-US" altLang="ko-KR" sz="1400" dirty="0"/>
              <a:t>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(++</a:t>
            </a:r>
            <a:r>
              <a:rPr lang="en-US" altLang="ko-KR" sz="1400" dirty="0" err="1"/>
              <a:t>opr</a:t>
            </a:r>
            <a:r>
              <a:rPr lang="en-US" altLang="ko-KR" sz="1400" dirty="0"/>
              <a:t>); 	// </a:t>
            </a:r>
            <a:r>
              <a:rPr lang="en-US" altLang="ko-KR" sz="1400" dirty="0" err="1"/>
              <a:t>opr</a:t>
            </a:r>
            <a:r>
              <a:rPr lang="en-US" altLang="ko-KR" sz="1400" dirty="0"/>
              <a:t> </a:t>
            </a:r>
            <a:r>
              <a:rPr lang="ko-KR" altLang="en-US" sz="1400" dirty="0"/>
              <a:t>증가 후 출력</a:t>
            </a:r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opr</a:t>
            </a:r>
            <a:r>
              <a:rPr lang="en-US" altLang="ko-KR" sz="1400" dirty="0"/>
              <a:t>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opr</a:t>
            </a:r>
            <a:r>
              <a:rPr lang="en-US" altLang="ko-KR" sz="1400" dirty="0"/>
              <a:t>--); 	</a:t>
            </a:r>
            <a:r>
              <a:rPr lang="en-US" altLang="ko-KR" sz="1400" dirty="0" smtClean="0"/>
              <a:t>	// </a:t>
            </a:r>
            <a:r>
              <a:rPr lang="en-US" altLang="ko-KR" sz="1400" dirty="0" err="1"/>
              <a:t>opr</a:t>
            </a:r>
            <a:r>
              <a:rPr lang="en-US" altLang="ko-KR" sz="1400" dirty="0"/>
              <a:t> </a:t>
            </a:r>
            <a:r>
              <a:rPr lang="ko-KR" altLang="en-US" sz="1400" dirty="0"/>
              <a:t>출력 후 감소</a:t>
            </a:r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opr</a:t>
            </a:r>
            <a:r>
              <a:rPr lang="en-US" altLang="ko-KR" sz="1400" dirty="0"/>
              <a:t>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(--</a:t>
            </a:r>
            <a:r>
              <a:rPr lang="en-US" altLang="ko-KR" sz="1400" dirty="0" err="1"/>
              <a:t>opr</a:t>
            </a:r>
            <a:r>
              <a:rPr lang="en-US" altLang="ko-KR" sz="1400" dirty="0"/>
              <a:t>); </a:t>
            </a:r>
            <a:r>
              <a:rPr lang="en-US" altLang="ko-KR" sz="1400" dirty="0" smtClean="0"/>
              <a:t>	</a:t>
            </a:r>
            <a:r>
              <a:rPr lang="en-US" altLang="ko-KR" sz="1400" dirty="0"/>
              <a:t>	// </a:t>
            </a:r>
            <a:r>
              <a:rPr lang="en-US" altLang="ko-KR" sz="1400" dirty="0" err="1"/>
              <a:t>opr</a:t>
            </a:r>
            <a:r>
              <a:rPr lang="en-US" altLang="ko-KR" sz="1400" dirty="0"/>
              <a:t> </a:t>
            </a:r>
            <a:r>
              <a:rPr lang="ko-KR" altLang="en-US" sz="1400" dirty="0"/>
              <a:t>감소 후 출력</a:t>
            </a:r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opr</a:t>
            </a:r>
            <a:r>
              <a:rPr lang="en-US" altLang="ko-KR" sz="1400" dirty="0"/>
              <a:t>);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83568" y="1268760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다음 소스의 실행 결과는 무엇인가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?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75731" y="3044477"/>
            <a:ext cx="317526" cy="1815882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+mj-lt"/>
              </a:rPr>
              <a:t>3</a:t>
            </a:r>
          </a:p>
          <a:p>
            <a:r>
              <a:rPr lang="en-US" altLang="ko-KR" sz="1400" dirty="0" smtClean="0">
                <a:latin typeface="+mj-lt"/>
              </a:rPr>
              <a:t>4</a:t>
            </a:r>
          </a:p>
          <a:p>
            <a:r>
              <a:rPr lang="en-US" altLang="ko-KR" sz="1400" dirty="0" smtClean="0">
                <a:latin typeface="+mj-lt"/>
              </a:rPr>
              <a:t>5</a:t>
            </a:r>
          </a:p>
          <a:p>
            <a:r>
              <a:rPr lang="en-US" altLang="ko-KR" sz="1400" dirty="0" smtClean="0">
                <a:latin typeface="+mj-lt"/>
              </a:rPr>
              <a:t>5</a:t>
            </a:r>
          </a:p>
          <a:p>
            <a:r>
              <a:rPr lang="en-US" altLang="ko-KR" sz="1400" dirty="0" smtClean="0">
                <a:latin typeface="+mj-lt"/>
              </a:rPr>
              <a:t>5</a:t>
            </a:r>
          </a:p>
          <a:p>
            <a:r>
              <a:rPr lang="en-US" altLang="ko-KR" sz="1400" dirty="0" smtClean="0">
                <a:latin typeface="+mj-lt"/>
              </a:rPr>
              <a:t>4</a:t>
            </a:r>
          </a:p>
          <a:p>
            <a:r>
              <a:rPr lang="en-US" altLang="ko-KR" sz="1400" dirty="0" smtClean="0">
                <a:latin typeface="+mj-lt"/>
              </a:rPr>
              <a:t>3</a:t>
            </a:r>
          </a:p>
          <a:p>
            <a:r>
              <a:rPr lang="en-US" altLang="ko-KR" sz="1400" dirty="0">
                <a:latin typeface="+mj-lt"/>
              </a:rPr>
              <a:t>3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08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조건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연산자 </a:t>
            </a:r>
            <a:r>
              <a:rPr lang="en-US" altLang="ko-KR" dirty="0" smtClean="0"/>
              <a:t>?: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opr1?opr2:opr3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세 개의 </a:t>
            </a:r>
            <a:r>
              <a:rPr lang="ko-KR" altLang="en-US" dirty="0" err="1" smtClean="0"/>
              <a:t>피연산자로</a:t>
            </a:r>
            <a:r>
              <a:rPr lang="ko-KR" altLang="en-US" dirty="0" smtClean="0"/>
              <a:t> 구성된 </a:t>
            </a:r>
            <a:r>
              <a:rPr lang="ko-KR" altLang="en-US" dirty="0" err="1" smtClean="0"/>
              <a:t>삼항</a:t>
            </a:r>
            <a:r>
              <a:rPr lang="en-US" altLang="ko-KR" dirty="0" smtClean="0"/>
              <a:t>(ternary) </a:t>
            </a:r>
            <a:r>
              <a:rPr lang="ko-KR" altLang="en-US" dirty="0" smtClean="0"/>
              <a:t>연산자</a:t>
            </a:r>
          </a:p>
          <a:p>
            <a:pPr lvl="2"/>
            <a:r>
              <a:rPr lang="en-US" altLang="ko-KR" dirty="0" smtClean="0"/>
              <a:t>opr1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이면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연산식의</a:t>
            </a:r>
            <a:r>
              <a:rPr lang="ko-KR" altLang="en-US" dirty="0" smtClean="0"/>
              <a:t> 결과는 </a:t>
            </a:r>
            <a:r>
              <a:rPr lang="en-US" altLang="ko-KR" dirty="0" smtClean="0"/>
              <a:t>opr2, false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opr3</a:t>
            </a:r>
          </a:p>
          <a:p>
            <a:pPr lvl="1"/>
            <a:r>
              <a:rPr lang="en-US" altLang="ko-KR" dirty="0" smtClean="0"/>
              <a:t>if-else</a:t>
            </a:r>
            <a:r>
              <a:rPr lang="ko-KR" altLang="en-US" dirty="0" smtClean="0"/>
              <a:t>을 간결하게 표현할 수 있음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2996952"/>
            <a:ext cx="151216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x = 5;</a:t>
            </a:r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y = 3</a:t>
            </a:r>
            <a:r>
              <a:rPr lang="en-US" altLang="ko-KR" sz="1400" dirty="0" smtClean="0"/>
              <a:t>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s;</a:t>
            </a:r>
          </a:p>
          <a:p>
            <a:pPr defTabSz="180000"/>
            <a:r>
              <a:rPr lang="en-US" altLang="ko-KR" sz="1400" dirty="0" smtClean="0"/>
              <a:t>if(x&gt;y)</a:t>
            </a:r>
          </a:p>
          <a:p>
            <a:pPr defTabSz="180000"/>
            <a:r>
              <a:rPr lang="en-US" altLang="ko-KR" sz="1400" dirty="0" smtClean="0"/>
              <a:t>	s = 1;</a:t>
            </a:r>
          </a:p>
          <a:p>
            <a:pPr defTabSz="180000"/>
            <a:r>
              <a:rPr lang="en-US" altLang="ko-KR" sz="1400" dirty="0" smtClean="0"/>
              <a:t>else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s = -1;</a:t>
            </a:r>
            <a:endParaRPr lang="en-US" altLang="ko-KR" sz="1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635896" y="4082104"/>
            <a:ext cx="1728192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int</a:t>
            </a:r>
            <a:r>
              <a:rPr lang="en-US" altLang="ko-KR" sz="1400" dirty="0"/>
              <a:t> s = (x&gt;y)?1:-1; </a:t>
            </a:r>
            <a:endParaRPr lang="en-US" altLang="ko-KR" sz="1400" dirty="0" smtClean="0"/>
          </a:p>
        </p:txBody>
      </p:sp>
      <p:sp>
        <p:nvSpPr>
          <p:cNvPr id="7" name="왼쪽 중괄호 6"/>
          <p:cNvSpPr/>
          <p:nvPr/>
        </p:nvSpPr>
        <p:spPr>
          <a:xfrm rot="10800000">
            <a:off x="2195736" y="3789040"/>
            <a:ext cx="432048" cy="893906"/>
          </a:xfrm>
          <a:prstGeom prst="leftBrace">
            <a:avLst>
              <a:gd name="adj1" fmla="val 33730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7" idx="1"/>
            <a:endCxn id="6" idx="1"/>
          </p:cNvCxnSpPr>
          <p:nvPr/>
        </p:nvCxnSpPr>
        <p:spPr>
          <a:xfrm>
            <a:off x="2627784" y="4235993"/>
            <a:ext cx="100811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72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2-9 : </a:t>
            </a:r>
            <a:r>
              <a:rPr lang="ko-KR" altLang="en-US" dirty="0"/>
              <a:t>조건 연산자 사용하기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1772816"/>
            <a:ext cx="5798448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TernaryOperator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/>
              <a:t>static void main 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a = 3, b = 5</a:t>
            </a:r>
            <a:r>
              <a:rPr lang="en-US" altLang="ko-KR" sz="1400" dirty="0" smtClean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두 수의 차는 </a:t>
            </a:r>
            <a:r>
              <a:rPr lang="en-US" altLang="ko-KR" sz="1400" dirty="0"/>
              <a:t>" + ((a&gt;b)?(a-b):(b-a)));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83568" y="1268760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다음 소스의 실행 결과는 무엇인가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?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5576" y="3501008"/>
            <a:ext cx="5798448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+mj-lt"/>
              </a:rPr>
              <a:t>두 수의 차는 </a:t>
            </a:r>
            <a:r>
              <a:rPr lang="en-US" altLang="ko-KR" sz="1400" dirty="0">
                <a:latin typeface="+mj-lt"/>
              </a:rPr>
              <a:t>2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33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조건문</a:t>
            </a:r>
            <a:r>
              <a:rPr lang="en-US" altLang="ko-KR" dirty="0"/>
              <a:t> </a:t>
            </a:r>
            <a:r>
              <a:rPr lang="en-US" altLang="ko-KR" dirty="0" smtClean="0"/>
              <a:t>– if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207170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단순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if </a:t>
            </a:r>
            <a:r>
              <a:rPr lang="ko-KR" altLang="en-US" dirty="0" smtClean="0"/>
              <a:t>다음의 괄호 안에는 </a:t>
            </a:r>
            <a:r>
              <a:rPr lang="ko-KR" altLang="en-US" dirty="0" err="1" smtClean="0"/>
              <a:t>조건식</a:t>
            </a:r>
            <a:r>
              <a:rPr lang="en-US" altLang="ko-KR" dirty="0" smtClean="0"/>
              <a:t>(</a:t>
            </a:r>
            <a:r>
              <a:rPr lang="ko-KR" altLang="en-US" dirty="0" smtClean="0"/>
              <a:t>논리형 변수나 논리 연산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조건식의</a:t>
            </a:r>
            <a:r>
              <a:rPr lang="ko-KR" altLang="en-US" dirty="0" smtClean="0"/>
              <a:t> 값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true</a:t>
            </a:r>
            <a:r>
              <a:rPr lang="ko-KR" altLang="en-US" dirty="0" smtClean="0"/>
              <a:t>인 경우</a:t>
            </a:r>
            <a:r>
              <a:rPr lang="en-US" altLang="ko-KR" dirty="0" smtClean="0"/>
              <a:t>, if</a:t>
            </a:r>
            <a:r>
              <a:rPr lang="ko-KR" altLang="en-US" dirty="0" smtClean="0"/>
              <a:t>문을 벗어나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다음 문장이 실행된다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false</a:t>
            </a:r>
            <a:r>
              <a:rPr lang="ko-KR" altLang="en-US" dirty="0" smtClean="0"/>
              <a:t>의 경우에는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다음의 문장이 실행되지 않고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문을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빠져 나온다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실행문장이 단일 문장인 경우 둘러싸는 </a:t>
            </a:r>
            <a:r>
              <a:rPr lang="en-US" altLang="ko-KR" dirty="0" smtClean="0"/>
              <a:t>{, }</a:t>
            </a:r>
            <a:r>
              <a:rPr lang="ko-KR" altLang="en-US" dirty="0" smtClean="0"/>
              <a:t> 생략 가능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48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01008"/>
            <a:ext cx="5724525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54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2-10 : </a:t>
            </a:r>
            <a:r>
              <a:rPr lang="en-US" altLang="ko-KR" dirty="0"/>
              <a:t>i</a:t>
            </a:r>
            <a:r>
              <a:rPr lang="en-US" altLang="ko-KR" dirty="0" smtClean="0"/>
              <a:t>f</a:t>
            </a:r>
            <a:r>
              <a:rPr lang="ko-KR" altLang="en-US" dirty="0"/>
              <a:t>문 사용하기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1862445"/>
            <a:ext cx="5798448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import </a:t>
            </a:r>
            <a:r>
              <a:rPr lang="en-US" altLang="ko-KR" sz="1400" dirty="0" err="1"/>
              <a:t>java.util.Scanner</a:t>
            </a:r>
            <a:r>
              <a:rPr lang="en-US" altLang="ko-KR" sz="1400" dirty="0" smtClean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SuccessOrFail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/>
              <a:t>static void main 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 smtClean="0"/>
              <a:t>		Scanner </a:t>
            </a:r>
            <a:r>
              <a:rPr lang="en-US" altLang="ko-KR" sz="1400" dirty="0"/>
              <a:t>in = new Scanner(System.in</a:t>
            </a:r>
            <a:r>
              <a:rPr lang="en-US" altLang="ko-KR" sz="1400" dirty="0" smtClean="0"/>
              <a:t>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/>
              <a:t>("</a:t>
            </a:r>
            <a:r>
              <a:rPr lang="ko-KR" altLang="en-US" sz="1400" dirty="0"/>
              <a:t>점수를 입력하시오</a:t>
            </a:r>
            <a:r>
              <a:rPr lang="en-US" altLang="ko-KR" sz="1400" dirty="0"/>
              <a:t>: ");</a:t>
            </a:r>
            <a:endParaRPr lang="ko-KR" altLang="en-US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score = </a:t>
            </a:r>
            <a:r>
              <a:rPr lang="en-US" altLang="ko-KR" sz="1400" dirty="0" err="1"/>
              <a:t>in.nextInt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 smtClean="0"/>
              <a:t>		if </a:t>
            </a:r>
            <a:r>
              <a:rPr lang="en-US" altLang="ko-KR" sz="1400" dirty="0"/>
              <a:t>(score &gt;= 80)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축하합니다</a:t>
            </a:r>
            <a:r>
              <a:rPr lang="en-US" altLang="ko-KR" sz="1400" dirty="0"/>
              <a:t>! </a:t>
            </a:r>
            <a:r>
              <a:rPr lang="ko-KR" altLang="en-US" sz="1400" dirty="0"/>
              <a:t>합격입니다</a:t>
            </a:r>
            <a:r>
              <a:rPr lang="en-US" altLang="ko-KR" sz="1400" dirty="0"/>
              <a:t>.");</a:t>
            </a:r>
            <a:endParaRPr lang="ko-KR" altLang="en-US" sz="1400" dirty="0"/>
          </a:p>
          <a:p>
            <a:pPr defTabSz="180000"/>
            <a:r>
              <a:rPr lang="en-US" altLang="ko-KR" sz="1400" dirty="0" smtClean="0"/>
              <a:t>	}</a:t>
            </a:r>
            <a:endParaRPr lang="ko-KR" altLang="en-US" sz="1400" dirty="0"/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39552" y="1340768"/>
            <a:ext cx="7569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시험 점수가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80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점이 이상이면 합격 판별을 하는 프로그램을 작성하시오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87624" y="4633972"/>
            <a:ext cx="5798448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+mj-lt"/>
              </a:rPr>
              <a:t>점수를 입력하시오</a:t>
            </a:r>
            <a:r>
              <a:rPr lang="en-US" altLang="ko-KR" sz="1400" dirty="0">
                <a:latin typeface="+mj-lt"/>
              </a:rPr>
              <a:t>: </a:t>
            </a:r>
            <a:r>
              <a:rPr lang="en-US" altLang="ko-KR" sz="1400" dirty="0">
                <a:solidFill>
                  <a:srgbClr val="00B050"/>
                </a:solidFill>
                <a:latin typeface="+mj-lt"/>
              </a:rPr>
              <a:t>95</a:t>
            </a:r>
          </a:p>
          <a:p>
            <a:r>
              <a:rPr lang="ko-KR" altLang="en-US" sz="1400" dirty="0">
                <a:latin typeface="+mj-lt"/>
              </a:rPr>
              <a:t>축하합니다</a:t>
            </a:r>
            <a:r>
              <a:rPr lang="en-US" altLang="ko-KR" sz="1400" dirty="0">
                <a:latin typeface="+mj-lt"/>
              </a:rPr>
              <a:t>! </a:t>
            </a:r>
            <a:r>
              <a:rPr lang="ko-KR" altLang="en-US" sz="1400" dirty="0">
                <a:latin typeface="+mj-lt"/>
              </a:rPr>
              <a:t>합격입니다</a:t>
            </a:r>
            <a:r>
              <a:rPr lang="en-US" altLang="ko-KR" sz="1400" dirty="0">
                <a:latin typeface="+mj-lt"/>
              </a:rPr>
              <a:t>.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08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내용 개체 틀 5"/>
          <p:cNvSpPr>
            <a:spLocks noGrp="1"/>
          </p:cNvSpPr>
          <p:nvPr>
            <p:ph sz="quarter" idx="2"/>
          </p:nvPr>
        </p:nvSpPr>
        <p:spPr>
          <a:xfrm>
            <a:off x="107504" y="1412776"/>
            <a:ext cx="4356578" cy="5022890"/>
          </a:xfrm>
        </p:spPr>
        <p:txBody>
          <a:bodyPr>
            <a:normAutofit/>
          </a:bodyPr>
          <a:lstStyle/>
          <a:p>
            <a:r>
              <a:rPr lang="ko-KR" altLang="en-US" sz="1400" dirty="0" err="1" smtClean="0"/>
              <a:t>주석문</a:t>
            </a:r>
            <a:endParaRPr lang="en-US" altLang="ko-KR" sz="1200" dirty="0" smtClean="0"/>
          </a:p>
          <a:p>
            <a:pPr lvl="1"/>
            <a:r>
              <a:rPr lang="en-US" altLang="ko-KR" sz="1100" dirty="0" smtClean="0"/>
              <a:t>//</a:t>
            </a:r>
            <a:r>
              <a:rPr lang="ko-KR" altLang="en-US" sz="1100" dirty="0" smtClean="0"/>
              <a:t>을 만나면 행 끝날 때가지 한 라인을 </a:t>
            </a:r>
            <a:r>
              <a:rPr lang="ko-KR" altLang="en-US" sz="1100" dirty="0" err="1" smtClean="0"/>
              <a:t>주석문</a:t>
            </a:r>
            <a:r>
              <a:rPr lang="ko-KR" altLang="en-US" sz="1100" dirty="0" smtClean="0"/>
              <a:t> 처리</a:t>
            </a:r>
            <a:endParaRPr lang="en-US" altLang="ko-KR" sz="1100" dirty="0" smtClean="0"/>
          </a:p>
          <a:p>
            <a:pPr lvl="1"/>
            <a:r>
              <a:rPr lang="en-US" altLang="ko-KR" sz="1100" dirty="0" smtClean="0"/>
              <a:t>“/*”</a:t>
            </a:r>
            <a:r>
              <a:rPr lang="ko-KR" altLang="en-US" sz="1100" dirty="0" smtClean="0"/>
              <a:t>을 만나면 </a:t>
            </a:r>
            <a:r>
              <a:rPr lang="en-US" altLang="ko-KR" sz="1100" dirty="0" smtClean="0"/>
              <a:t>“*/”</a:t>
            </a:r>
            <a:r>
              <a:rPr lang="ko-KR" altLang="en-US" sz="1100" dirty="0" smtClean="0"/>
              <a:t>을 만날 때까지 여러 행을 </a:t>
            </a:r>
            <a:r>
              <a:rPr lang="ko-KR" altLang="en-US" sz="1100" dirty="0" err="1" smtClean="0"/>
              <a:t>주석문</a:t>
            </a:r>
            <a:r>
              <a:rPr lang="ko-KR" altLang="en-US" sz="1100" dirty="0" smtClean="0"/>
              <a:t> 처리</a:t>
            </a:r>
            <a:endParaRPr lang="en-US" altLang="ko-KR" sz="1100" dirty="0" smtClean="0"/>
          </a:p>
          <a:p>
            <a:r>
              <a:rPr lang="ko-KR" altLang="en-US" sz="1400" dirty="0" smtClean="0"/>
              <a:t>화면 출력</a:t>
            </a:r>
            <a:endParaRPr lang="en-US" altLang="ko-KR" sz="1100" dirty="0" smtClean="0"/>
          </a:p>
          <a:p>
            <a:pPr lvl="1">
              <a:defRPr/>
            </a:pPr>
            <a:r>
              <a:rPr lang="ko-KR" altLang="en-US" sz="1100" dirty="0" smtClean="0"/>
              <a:t>표준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출력 </a:t>
            </a:r>
            <a:r>
              <a:rPr lang="ko-KR" altLang="en-US" sz="1100" dirty="0" err="1" smtClean="0"/>
              <a:t>스트림에</a:t>
            </a:r>
            <a:r>
              <a:rPr lang="ko-KR" altLang="en-US" sz="1100" dirty="0" smtClean="0"/>
              <a:t> 메시지 출력</a:t>
            </a:r>
            <a:endParaRPr lang="en-US" altLang="ko-KR" sz="1100" dirty="0" smtClean="0"/>
          </a:p>
          <a:p>
            <a:pPr lvl="1">
              <a:defRPr/>
            </a:pPr>
            <a:endParaRPr lang="en-US" altLang="ko-KR" sz="1100" dirty="0"/>
          </a:p>
          <a:p>
            <a:pPr lvl="1">
              <a:defRPr/>
            </a:pPr>
            <a:endParaRPr lang="en-US" altLang="ko-KR" sz="1100" dirty="0" smtClean="0"/>
          </a:p>
          <a:p>
            <a:pPr lvl="1">
              <a:defRPr/>
            </a:pPr>
            <a:endParaRPr lang="en-US" altLang="ko-KR" sz="1100" dirty="0" smtClean="0"/>
          </a:p>
          <a:p>
            <a:pPr lvl="1">
              <a:defRPr/>
            </a:pPr>
            <a:endParaRPr lang="en-US" altLang="ko-KR" sz="1100" dirty="0" smtClean="0"/>
          </a:p>
          <a:p>
            <a:pPr lvl="1">
              <a:defRPr/>
            </a:pPr>
            <a:r>
              <a:rPr lang="ko-KR" altLang="en-US" sz="1100" dirty="0" smtClean="0"/>
              <a:t>표준 출력 </a:t>
            </a:r>
            <a:r>
              <a:rPr lang="ko-KR" altLang="en-US" sz="1100" dirty="0" err="1" smtClean="0"/>
              <a:t>스트림</a:t>
            </a:r>
            <a:r>
              <a:rPr lang="ko-KR" altLang="en-US" sz="1100" dirty="0" smtClean="0"/>
              <a:t> </a:t>
            </a:r>
            <a:r>
              <a:rPr lang="en-US" altLang="ko-KR" sz="1100" dirty="0" err="1" smtClean="0"/>
              <a:t>System.out</a:t>
            </a:r>
            <a:r>
              <a:rPr lang="ko-KR" altLang="en-US" sz="1100" dirty="0" smtClean="0"/>
              <a:t>의 </a:t>
            </a:r>
            <a:r>
              <a:rPr lang="en-US" altLang="ko-KR" sz="1100" dirty="0" err="1" smtClean="0"/>
              <a:t>println</a:t>
            </a:r>
            <a:r>
              <a:rPr lang="en-US" altLang="ko-KR" sz="1100" dirty="0" smtClean="0"/>
              <a:t>() </a:t>
            </a:r>
            <a:r>
              <a:rPr lang="ko-KR" altLang="en-US" sz="1100" dirty="0" err="1" smtClean="0"/>
              <a:t>메소드</a:t>
            </a:r>
            <a:r>
              <a:rPr lang="ko-KR" altLang="en-US" sz="1100" dirty="0" smtClean="0"/>
              <a:t> 호출</a:t>
            </a:r>
            <a:endParaRPr lang="en-US" altLang="ko-KR" sz="1100" dirty="0" smtClean="0"/>
          </a:p>
          <a:p>
            <a:pPr lvl="1">
              <a:defRPr/>
            </a:pPr>
            <a:r>
              <a:rPr lang="en-US" altLang="ko-KR" sz="1100" dirty="0" err="1" smtClean="0"/>
              <a:t>println</a:t>
            </a:r>
            <a:r>
              <a:rPr lang="en-US" altLang="ko-KR" sz="1100" dirty="0" smtClean="0"/>
              <a:t>()</a:t>
            </a:r>
            <a:r>
              <a:rPr lang="ko-KR" altLang="en-US" sz="1100" dirty="0" smtClean="0"/>
              <a:t>은 여러 종류 데이터 타입 출력 가능</a:t>
            </a:r>
            <a:endParaRPr lang="en-US" altLang="ko-KR" sz="1100" dirty="0" smtClean="0"/>
          </a:p>
          <a:p>
            <a:pPr lvl="1">
              <a:defRPr/>
            </a:pPr>
            <a:r>
              <a:rPr lang="en-US" altLang="ko-KR" sz="1100" dirty="0" err="1" smtClean="0"/>
              <a:t>println</a:t>
            </a:r>
            <a:r>
              <a:rPr lang="en-US" altLang="ko-KR" sz="1100" dirty="0" smtClean="0"/>
              <a:t>()</a:t>
            </a:r>
            <a:r>
              <a:rPr lang="ko-KR" altLang="en-US" sz="1100" dirty="0" smtClean="0"/>
              <a:t>은 출력 후 다음 행으로 커서 이동</a:t>
            </a:r>
          </a:p>
          <a:p>
            <a:endParaRPr lang="en-US" altLang="ko-KR" sz="1400" dirty="0" smtClean="0"/>
          </a:p>
          <a:p>
            <a:endParaRPr lang="en-US" altLang="ko-KR" sz="1200" dirty="0" smtClean="0"/>
          </a:p>
          <a:p>
            <a:pPr lvl="1"/>
            <a:endParaRPr lang="en-US" altLang="ko-KR" sz="11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맛보기 </a:t>
            </a:r>
            <a:r>
              <a:rPr lang="ko-KR" altLang="en-US" dirty="0" smtClean="0"/>
              <a:t>예제 설명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9" name="내용 개체 틀 5"/>
          <p:cNvSpPr>
            <a:spLocks noGrp="1"/>
          </p:cNvSpPr>
          <p:nvPr>
            <p:ph sz="quarter" idx="2"/>
          </p:nvPr>
        </p:nvSpPr>
        <p:spPr>
          <a:xfrm>
            <a:off x="4644008" y="1340768"/>
            <a:ext cx="4176464" cy="4879444"/>
          </a:xfrm>
        </p:spPr>
        <p:txBody>
          <a:bodyPr>
            <a:normAutofit/>
          </a:bodyPr>
          <a:lstStyle/>
          <a:p>
            <a:r>
              <a:rPr lang="ko-KR" altLang="en-US" sz="1200" dirty="0" smtClean="0"/>
              <a:t>문장</a:t>
            </a:r>
            <a:endParaRPr lang="en-US" altLang="ko-KR" sz="1100" dirty="0" smtClean="0"/>
          </a:p>
          <a:p>
            <a:pPr lvl="1"/>
            <a:r>
              <a:rPr lang="en-US" altLang="ko-KR" sz="1100" dirty="0" smtClean="0"/>
              <a:t>;</a:t>
            </a:r>
            <a:r>
              <a:rPr lang="ko-KR" altLang="en-US" sz="1100" dirty="0" smtClean="0"/>
              <a:t>로 한 문장의 끝을 인식</a:t>
            </a:r>
            <a:endParaRPr lang="en-US" altLang="ko-KR" sz="1100" dirty="0" smtClean="0"/>
          </a:p>
          <a:p>
            <a:pPr lvl="1"/>
            <a:endParaRPr lang="en-US" altLang="ko-KR" sz="1100" dirty="0" smtClean="0"/>
          </a:p>
          <a:p>
            <a:pPr lvl="1"/>
            <a:endParaRPr lang="en-US" altLang="ko-KR" sz="1100" dirty="0"/>
          </a:p>
          <a:p>
            <a:pPr lvl="1"/>
            <a:endParaRPr lang="en-US" altLang="ko-KR" sz="1100" dirty="0" smtClean="0"/>
          </a:p>
          <a:p>
            <a:pPr lvl="1"/>
            <a:r>
              <a:rPr lang="ko-KR" altLang="en-US" sz="1100" dirty="0" smtClean="0"/>
              <a:t>한 문장을 여러 줄에 작성해도 무방</a:t>
            </a:r>
            <a:endParaRPr lang="en-US" altLang="ko-KR" sz="1100" dirty="0" smtClean="0"/>
          </a:p>
          <a:p>
            <a:pPr lvl="1"/>
            <a:endParaRPr lang="en-US" altLang="ko-KR" sz="1100" dirty="0"/>
          </a:p>
          <a:p>
            <a:pPr lvl="1"/>
            <a:endParaRPr lang="en-US" altLang="ko-KR" sz="1100" dirty="0" smtClean="0"/>
          </a:p>
          <a:p>
            <a:pPr lvl="1"/>
            <a:r>
              <a:rPr lang="ko-KR" altLang="en-US" sz="1100" dirty="0" err="1"/>
              <a:t>주석문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끝에는 ‘</a:t>
            </a:r>
            <a:r>
              <a:rPr lang="en-US" altLang="ko-KR" sz="1100" dirty="0"/>
              <a:t>;</a:t>
            </a:r>
            <a:r>
              <a:rPr lang="ko-KR" altLang="en-US" sz="1100" dirty="0"/>
              <a:t>’를 붙이지 </a:t>
            </a:r>
            <a:r>
              <a:rPr lang="ko-KR" altLang="en-US" sz="1100" dirty="0" smtClean="0"/>
              <a:t>않음</a:t>
            </a:r>
            <a:endParaRPr lang="en-US" altLang="ko-KR" sz="1100" dirty="0" smtClean="0"/>
          </a:p>
          <a:p>
            <a:r>
              <a:rPr lang="ko-KR" altLang="en-US" sz="1300" dirty="0" smtClean="0"/>
              <a:t>블록</a:t>
            </a:r>
            <a:endParaRPr lang="en-US" altLang="ko-KR" sz="1100" dirty="0" smtClean="0"/>
          </a:p>
          <a:p>
            <a:pPr lvl="1"/>
            <a:r>
              <a:rPr lang="ko-KR" altLang="en-US" sz="1100" dirty="0" smtClean="0"/>
              <a:t>블록은 </a:t>
            </a:r>
            <a:r>
              <a:rPr lang="en-US" altLang="ko-KR" sz="1100" dirty="0" smtClean="0"/>
              <a:t>{ </a:t>
            </a:r>
            <a:r>
              <a:rPr lang="ko-KR" altLang="en-US" sz="1100" dirty="0" smtClean="0"/>
              <a:t>로 시작하여 </a:t>
            </a:r>
            <a:r>
              <a:rPr lang="en-US" altLang="ko-KR" sz="1100" dirty="0" smtClean="0"/>
              <a:t>} </a:t>
            </a:r>
            <a:r>
              <a:rPr lang="ko-KR" altLang="en-US" sz="1100" dirty="0" smtClean="0"/>
              <a:t>로 끝남</a:t>
            </a:r>
            <a:endParaRPr lang="en-US" altLang="ko-KR" sz="1100" dirty="0" smtClean="0"/>
          </a:p>
          <a:p>
            <a:pPr lvl="1"/>
            <a:endParaRPr lang="en-US" altLang="ko-KR" sz="1100" dirty="0"/>
          </a:p>
          <a:p>
            <a:pPr lvl="1"/>
            <a:endParaRPr lang="en-US" altLang="ko-KR" sz="1100" dirty="0" smtClean="0"/>
          </a:p>
          <a:p>
            <a:pPr lvl="1"/>
            <a:endParaRPr lang="en-US" altLang="ko-KR" sz="1100" dirty="0"/>
          </a:p>
          <a:p>
            <a:pPr lvl="1"/>
            <a:endParaRPr lang="en-US" altLang="ko-KR" sz="1100" dirty="0" smtClean="0"/>
          </a:p>
          <a:p>
            <a:pPr marL="365760" lvl="1" indent="0">
              <a:buNone/>
            </a:pPr>
            <a:endParaRPr lang="en-US" altLang="ko-KR" sz="1100" dirty="0" smtClean="0"/>
          </a:p>
          <a:p>
            <a:pPr marL="365760" lvl="1" indent="0">
              <a:buNone/>
            </a:pPr>
            <a:endParaRPr lang="en-US" altLang="ko-KR" sz="1100" dirty="0" smtClean="0"/>
          </a:p>
          <a:p>
            <a:pPr lvl="1"/>
            <a:r>
              <a:rPr lang="ko-KR" altLang="en-US" sz="1100" dirty="0" smtClean="0"/>
              <a:t>클래스 선언과 </a:t>
            </a:r>
            <a:r>
              <a:rPr lang="ko-KR" altLang="en-US" sz="1100" dirty="0" err="1" smtClean="0"/>
              <a:t>메소드</a:t>
            </a:r>
            <a:r>
              <a:rPr lang="ko-KR" altLang="en-US" sz="1100" dirty="0" smtClean="0"/>
              <a:t> 선언 등은 블록으로 구성</a:t>
            </a:r>
            <a:endParaRPr lang="en-US" altLang="ko-KR" sz="1100" dirty="0" smtClean="0"/>
          </a:p>
          <a:p>
            <a:pPr lvl="1"/>
            <a:endParaRPr lang="en-US" altLang="ko-KR" sz="11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683568" y="2825486"/>
            <a:ext cx="3816424" cy="6001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err="1"/>
              <a:t>System.out.println</a:t>
            </a:r>
            <a:r>
              <a:rPr lang="en-US" altLang="ko-KR" sz="1100" dirty="0"/>
              <a:t>(a); // </a:t>
            </a:r>
            <a:r>
              <a:rPr lang="ko-KR" altLang="en-US" sz="1100" dirty="0"/>
              <a:t>문자 </a:t>
            </a:r>
            <a:r>
              <a:rPr lang="en-US" altLang="ko-KR" sz="1100" dirty="0"/>
              <a:t>? </a:t>
            </a:r>
            <a:r>
              <a:rPr lang="ko-KR" altLang="en-US" sz="1100" dirty="0"/>
              <a:t>화면 출력</a:t>
            </a:r>
          </a:p>
          <a:p>
            <a:r>
              <a:rPr lang="en-US" altLang="ko-KR" sz="1100" dirty="0" err="1"/>
              <a:t>System.out.println</a:t>
            </a:r>
            <a:r>
              <a:rPr lang="en-US" altLang="ko-KR" sz="1100" dirty="0"/>
              <a:t>("Hello2"); // "Hello2" </a:t>
            </a:r>
            <a:r>
              <a:rPr lang="ko-KR" altLang="en-US" sz="1100" dirty="0"/>
              <a:t>문자열 화면 출력</a:t>
            </a:r>
          </a:p>
          <a:p>
            <a:r>
              <a:rPr lang="en-US" altLang="ko-KR" sz="1100" dirty="0" err="1"/>
              <a:t>System.out.println</a:t>
            </a:r>
            <a:r>
              <a:rPr lang="en-US" altLang="ko-KR" sz="1100" dirty="0"/>
              <a:t>(s); // </a:t>
            </a:r>
            <a:r>
              <a:rPr lang="ko-KR" altLang="en-US" sz="1100" dirty="0"/>
              <a:t>정수 </a:t>
            </a:r>
            <a:r>
              <a:rPr lang="en-US" altLang="ko-KR" sz="1100" dirty="0"/>
              <a:t>s </a:t>
            </a:r>
            <a:r>
              <a:rPr lang="ko-KR" altLang="en-US" sz="1100" dirty="0"/>
              <a:t>값 화면 출력</a:t>
            </a:r>
            <a:endParaRPr lang="en-US" altLang="ko-KR" sz="11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5572132" y="1843807"/>
            <a:ext cx="1448140" cy="6001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err="1"/>
              <a:t>int</a:t>
            </a:r>
            <a:r>
              <a:rPr lang="en-US" altLang="ko-KR" sz="1100" dirty="0"/>
              <a:t> i=20;</a:t>
            </a:r>
          </a:p>
          <a:p>
            <a:r>
              <a:rPr lang="en-US" altLang="ko-KR" sz="1100" dirty="0"/>
              <a:t>b = ’?’;</a:t>
            </a:r>
          </a:p>
          <a:p>
            <a:r>
              <a:rPr lang="en-US" altLang="ko-KR" sz="1100" dirty="0"/>
              <a:t>s = sum(i, 20);</a:t>
            </a:r>
            <a:endParaRPr lang="en-US" altLang="ko-KR" sz="11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5572132" y="4079495"/>
            <a:ext cx="2600268" cy="1277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public class Hello2 {</a:t>
            </a:r>
          </a:p>
          <a:p>
            <a:r>
              <a:rPr lang="en-US" altLang="ko-KR" sz="1100" dirty="0"/>
              <a:t>....</a:t>
            </a:r>
          </a:p>
          <a:p>
            <a:r>
              <a:rPr lang="en-US" altLang="ko-KR" sz="1100" dirty="0"/>
              <a:t>} // Hello2 </a:t>
            </a:r>
            <a:r>
              <a:rPr lang="ko-KR" altLang="en-US" sz="1100" dirty="0"/>
              <a:t>클래스 선언문 </a:t>
            </a:r>
            <a:r>
              <a:rPr lang="ko-KR" altLang="en-US" sz="1100" dirty="0" smtClean="0"/>
              <a:t>끝</a:t>
            </a:r>
            <a:endParaRPr lang="en-US" altLang="ko-KR" sz="1100" dirty="0" smtClean="0"/>
          </a:p>
          <a:p>
            <a:endParaRPr lang="ko-KR" altLang="en-US" sz="1100" dirty="0"/>
          </a:p>
          <a:p>
            <a:r>
              <a:rPr lang="en-US" altLang="ko-KR" sz="1100" dirty="0"/>
              <a:t>public static void main(String[] </a:t>
            </a:r>
            <a:r>
              <a:rPr lang="en-US" altLang="ko-KR" sz="1100" dirty="0" err="1"/>
              <a:t>args</a:t>
            </a:r>
            <a:r>
              <a:rPr lang="en-US" altLang="ko-KR" sz="1100" dirty="0"/>
              <a:t>) {</a:t>
            </a:r>
          </a:p>
          <a:p>
            <a:r>
              <a:rPr lang="en-US" altLang="ko-KR" sz="1100" dirty="0"/>
              <a:t>...</a:t>
            </a:r>
          </a:p>
          <a:p>
            <a:r>
              <a:rPr lang="en-US" altLang="ko-KR" sz="1100" dirty="0"/>
              <a:t>} // </a:t>
            </a:r>
            <a:r>
              <a:rPr lang="ko-KR" altLang="en-US" sz="1100" dirty="0" err="1"/>
              <a:t>메소드</a:t>
            </a:r>
            <a:r>
              <a:rPr lang="ko-KR" altLang="en-US" sz="1100" dirty="0"/>
              <a:t> </a:t>
            </a:r>
            <a:r>
              <a:rPr lang="en-US" altLang="ko-KR" sz="1100" dirty="0"/>
              <a:t>main() </a:t>
            </a:r>
            <a:r>
              <a:rPr lang="ko-KR" altLang="en-US" sz="1100" dirty="0"/>
              <a:t>선언문 끝</a:t>
            </a:r>
            <a:endParaRPr lang="en-US" altLang="ko-KR" sz="11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580112" y="2808111"/>
            <a:ext cx="1448140" cy="4154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b</a:t>
            </a:r>
          </a:p>
          <a:p>
            <a:r>
              <a:rPr lang="en-US" altLang="ko-KR" sz="1000" dirty="0"/>
              <a:t>= </a:t>
            </a:r>
            <a:r>
              <a:rPr lang="ko-KR" altLang="en-US" sz="1000" dirty="0"/>
              <a:t>’</a:t>
            </a:r>
            <a:r>
              <a:rPr lang="en-US" altLang="ko-KR" sz="1000" dirty="0"/>
              <a:t>?’;</a:t>
            </a:r>
            <a:endParaRPr lang="en-US" altLang="ko-KR" sz="10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07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조건문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if-else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785950"/>
          </a:xfrm>
        </p:spPr>
        <p:txBody>
          <a:bodyPr/>
          <a:lstStyle/>
          <a:p>
            <a:r>
              <a:rPr lang="en-US" altLang="ko-KR" smtClean="0"/>
              <a:t>if-else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조건식이 </a:t>
            </a:r>
            <a:r>
              <a:rPr lang="en-US" altLang="ko-KR" smtClean="0"/>
              <a:t>true</a:t>
            </a:r>
            <a:r>
              <a:rPr lang="ko-KR" altLang="en-US" smtClean="0"/>
              <a:t>면 실행문장</a:t>
            </a:r>
            <a:r>
              <a:rPr lang="en-US" altLang="ko-KR" smtClean="0"/>
              <a:t>1</a:t>
            </a:r>
            <a:r>
              <a:rPr lang="ko-KR" altLang="en-US" smtClean="0"/>
              <a:t> 실행 후</a:t>
            </a:r>
            <a:r>
              <a:rPr lang="en-US" altLang="ko-KR" smtClean="0"/>
              <a:t> </a:t>
            </a:r>
            <a:r>
              <a:rPr lang="en-US" altLang="ko-KR" dirty="0" smtClean="0"/>
              <a:t>if-else</a:t>
            </a:r>
            <a:r>
              <a:rPr lang="ko-KR" altLang="en-US" smtClean="0"/>
              <a:t>문을 벗어남</a:t>
            </a:r>
            <a:endParaRPr lang="en-US" altLang="ko-KR" smtClean="0"/>
          </a:p>
          <a:p>
            <a:pPr lvl="1"/>
            <a:r>
              <a:rPr lang="en-US" altLang="ko-KR" smtClean="0"/>
              <a:t>false</a:t>
            </a:r>
            <a:r>
              <a:rPr lang="ko-KR" altLang="en-US" dirty="0" smtClean="0"/>
              <a:t>인 경우에 </a:t>
            </a:r>
            <a:r>
              <a:rPr lang="ko-KR" altLang="en-US" smtClean="0"/>
              <a:t>실행문장</a:t>
            </a:r>
            <a:r>
              <a:rPr lang="en-US" altLang="ko-KR" smtClean="0"/>
              <a:t>2</a:t>
            </a:r>
            <a:r>
              <a:rPr lang="ko-KR" altLang="en-US" smtClean="0"/>
              <a:t> 실행후</a:t>
            </a:r>
            <a:r>
              <a:rPr lang="en-US" altLang="ko-KR" smtClean="0"/>
              <a:t>,</a:t>
            </a:r>
            <a:r>
              <a:rPr lang="ko-KR" altLang="en-US" smtClean="0"/>
              <a:t> </a:t>
            </a:r>
            <a:r>
              <a:rPr lang="en-US" altLang="ko-KR" dirty="0" smtClean="0"/>
              <a:t>if-else</a:t>
            </a:r>
            <a:r>
              <a:rPr lang="ko-KR" altLang="en-US" smtClean="0"/>
              <a:t>문을 벗어남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50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14" y="2708920"/>
            <a:ext cx="7019925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1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2-11 : if-else</a:t>
            </a:r>
            <a:r>
              <a:rPr lang="ko-KR" altLang="en-US" dirty="0" smtClean="0"/>
              <a:t> </a:t>
            </a:r>
            <a:r>
              <a:rPr lang="ko-KR" altLang="en-US" dirty="0"/>
              <a:t>사용하기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1807045"/>
            <a:ext cx="5798448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import </a:t>
            </a:r>
            <a:r>
              <a:rPr lang="en-US" altLang="ko-KR" sz="1400" dirty="0" err="1"/>
              <a:t>java.util.Scanner</a:t>
            </a:r>
            <a:r>
              <a:rPr lang="en-US" altLang="ko-KR" sz="1400" dirty="0" smtClean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MultipleOfThree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/>
              <a:t>static void main 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 smtClean="0"/>
              <a:t>		Scanner </a:t>
            </a:r>
            <a:r>
              <a:rPr lang="en-US" altLang="ko-KR" sz="1400" dirty="0"/>
              <a:t>in = new Scanner(System.in</a:t>
            </a:r>
            <a:r>
              <a:rPr lang="en-US" altLang="ko-KR" sz="1400" dirty="0" smtClean="0"/>
              <a:t>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/>
              <a:t>("</a:t>
            </a:r>
            <a:r>
              <a:rPr lang="ko-KR" altLang="en-US" sz="1400" dirty="0"/>
              <a:t>수를 입력하시오</a:t>
            </a:r>
            <a:r>
              <a:rPr lang="en-US" altLang="ko-KR" sz="1400" dirty="0"/>
              <a:t>: ");</a:t>
            </a:r>
            <a:endParaRPr lang="ko-KR" altLang="en-US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number = </a:t>
            </a:r>
            <a:r>
              <a:rPr lang="en-US" altLang="ko-KR" sz="1400" dirty="0" err="1"/>
              <a:t>in.nextInt</a:t>
            </a:r>
            <a:r>
              <a:rPr lang="en-US" altLang="ko-KR" sz="1400" dirty="0" smtClean="0"/>
              <a:t>();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		if </a:t>
            </a:r>
            <a:r>
              <a:rPr lang="en-US" altLang="ko-KR" sz="1400" dirty="0"/>
              <a:t>(number % 3 == 0)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("3</a:t>
            </a:r>
            <a:r>
              <a:rPr lang="ko-KR" altLang="en-US" sz="1400" dirty="0"/>
              <a:t>의 배수입니다</a:t>
            </a:r>
            <a:r>
              <a:rPr lang="en-US" altLang="ko-KR" sz="1400" dirty="0"/>
              <a:t>.");</a:t>
            </a:r>
            <a:endParaRPr lang="ko-KR" altLang="en-US" sz="1400" dirty="0"/>
          </a:p>
          <a:p>
            <a:pPr defTabSz="180000"/>
            <a:r>
              <a:rPr lang="en-US" altLang="ko-KR" sz="1400" dirty="0" smtClean="0"/>
              <a:t>		else 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("3</a:t>
            </a:r>
            <a:r>
              <a:rPr lang="ko-KR" altLang="en-US" sz="1400" dirty="0"/>
              <a:t>의 배수가 아닙니다</a:t>
            </a:r>
            <a:r>
              <a:rPr lang="en-US" altLang="ko-KR" sz="1400" dirty="0"/>
              <a:t>.");</a:t>
            </a:r>
            <a:endParaRPr lang="ko-KR" altLang="en-US" sz="1400" dirty="0"/>
          </a:p>
          <a:p>
            <a:pPr defTabSz="180000"/>
            <a:r>
              <a:rPr lang="en-US" altLang="ko-KR" sz="1400" dirty="0" smtClean="0"/>
              <a:t>	}</a:t>
            </a:r>
            <a:endParaRPr lang="ko-KR" altLang="en-US" sz="1400" dirty="0"/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39552" y="1400829"/>
            <a:ext cx="6369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입력된 수가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3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의 배수인지 판별하는 프로그램을 작성하시오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55576" y="5271591"/>
            <a:ext cx="5798448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+mj-lt"/>
              </a:rPr>
              <a:t>수를 입력하시오</a:t>
            </a:r>
            <a:r>
              <a:rPr lang="en-US" altLang="ko-KR" sz="1200" dirty="0">
                <a:latin typeface="+mj-lt"/>
              </a:rPr>
              <a:t>: </a:t>
            </a:r>
            <a:r>
              <a:rPr lang="en-US" altLang="ko-KR" sz="1200" dirty="0">
                <a:solidFill>
                  <a:srgbClr val="00B050"/>
                </a:solidFill>
                <a:latin typeface="+mj-lt"/>
              </a:rPr>
              <a:t>129</a:t>
            </a:r>
          </a:p>
          <a:p>
            <a:r>
              <a:rPr lang="en-US" altLang="ko-KR" sz="1200" dirty="0">
                <a:latin typeface="+mj-lt"/>
              </a:rPr>
              <a:t>3</a:t>
            </a:r>
            <a:r>
              <a:rPr lang="ko-KR" altLang="en-US" sz="1200" dirty="0">
                <a:latin typeface="+mj-lt"/>
              </a:rPr>
              <a:t>의 배수입니다</a:t>
            </a:r>
            <a:r>
              <a:rPr lang="en-US" altLang="ko-KR" sz="1200" dirty="0">
                <a:latin typeface="+mj-lt"/>
              </a:rPr>
              <a:t>.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02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조건문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다중 </a:t>
            </a:r>
            <a:r>
              <a:rPr lang="en-US" altLang="ko-KR" dirty="0" smtClean="0"/>
              <a:t>if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59"/>
            <a:ext cx="8153400" cy="1169651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다중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실행문장이 다시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 또는 </a:t>
            </a:r>
            <a:r>
              <a:rPr lang="en-US" altLang="ko-KR" dirty="0" smtClean="0"/>
              <a:t>if-else</a:t>
            </a:r>
            <a:r>
              <a:rPr lang="ko-KR" altLang="en-US" dirty="0" smtClean="0"/>
              <a:t>문을 포함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else </a:t>
            </a:r>
            <a:r>
              <a:rPr lang="ko-KR" altLang="en-US" dirty="0" smtClean="0"/>
              <a:t>문은 바로 전의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문과 짝을 이룬다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조건문이</a:t>
            </a:r>
            <a:r>
              <a:rPr lang="ko-KR" altLang="en-US" dirty="0" smtClean="0"/>
              <a:t> 너무 많은 경우</a:t>
            </a:r>
            <a:r>
              <a:rPr lang="en-US" altLang="ko-KR" dirty="0"/>
              <a:t>, switch </a:t>
            </a:r>
            <a:r>
              <a:rPr lang="ko-KR" altLang="en-US" dirty="0"/>
              <a:t>문 사용 </a:t>
            </a:r>
            <a:r>
              <a:rPr lang="ko-KR" altLang="en-US" dirty="0" smtClean="0"/>
              <a:t>권장                                                                              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52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92896"/>
            <a:ext cx="8790011" cy="3961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014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2-12 : </a:t>
            </a:r>
            <a:r>
              <a:rPr lang="ko-KR" altLang="en-US" dirty="0" smtClean="0"/>
              <a:t>학점 매기기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5692" y="2050970"/>
            <a:ext cx="5801298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/>
              <a:t>java.util.Scanner</a:t>
            </a:r>
            <a:r>
              <a:rPr lang="en-US" altLang="ko-KR" sz="1200" dirty="0" smtClean="0"/>
              <a:t>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public </a:t>
            </a:r>
            <a:r>
              <a:rPr lang="en-US" altLang="ko-KR" sz="1200" dirty="0"/>
              <a:t>class Grading {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 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char </a:t>
            </a:r>
            <a:r>
              <a:rPr lang="en-US" altLang="ko-KR" sz="1200" dirty="0"/>
              <a:t>grade;</a:t>
            </a:r>
          </a:p>
          <a:p>
            <a:pPr defTabSz="180000"/>
            <a:r>
              <a:rPr lang="en-US" altLang="ko-KR" sz="1200" dirty="0" smtClean="0"/>
              <a:t>		Scanner </a:t>
            </a:r>
            <a:r>
              <a:rPr lang="en-US" altLang="ko-KR" sz="1200" dirty="0"/>
              <a:t>a = new Scanner(System.in);</a:t>
            </a:r>
          </a:p>
          <a:p>
            <a:pPr defTabSz="180000"/>
            <a:r>
              <a:rPr lang="en-US" altLang="ko-KR" sz="1200" dirty="0" smtClean="0"/>
              <a:t>		while </a:t>
            </a:r>
            <a:r>
              <a:rPr lang="en-US" altLang="ko-KR" sz="1200" dirty="0"/>
              <a:t>(</a:t>
            </a:r>
            <a:r>
              <a:rPr lang="en-US" altLang="ko-KR" sz="1200" b="1" dirty="0" err="1"/>
              <a:t>a.hasNext</a:t>
            </a:r>
            <a:r>
              <a:rPr lang="en-US" altLang="ko-KR" sz="1200" b="1" dirty="0"/>
              <a:t>()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score = </a:t>
            </a:r>
            <a:r>
              <a:rPr lang="en-US" altLang="ko-KR" sz="1200" b="1" dirty="0" err="1"/>
              <a:t>a.nextInt</a:t>
            </a:r>
            <a:r>
              <a:rPr lang="en-US" altLang="ko-KR" sz="1200" b="1" dirty="0"/>
              <a:t>();</a:t>
            </a:r>
          </a:p>
          <a:p>
            <a:pPr defTabSz="180000"/>
            <a:r>
              <a:rPr lang="en-US" altLang="ko-KR" sz="1200" dirty="0" smtClean="0"/>
              <a:t>			if(score </a:t>
            </a:r>
            <a:r>
              <a:rPr lang="en-US" altLang="ko-KR" sz="1200" dirty="0"/>
              <a:t>&gt;= 90.0) // score</a:t>
            </a:r>
            <a:r>
              <a:rPr lang="ko-KR" altLang="en-US" sz="1200" dirty="0"/>
              <a:t>가 </a:t>
            </a:r>
            <a:r>
              <a:rPr lang="en-US" altLang="ko-KR" sz="1200" dirty="0"/>
              <a:t>90.0 </a:t>
            </a:r>
            <a:r>
              <a:rPr lang="ko-KR" altLang="en-US" sz="1200" dirty="0"/>
              <a:t>이상인 경우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			grade </a:t>
            </a:r>
            <a:r>
              <a:rPr lang="en-US" altLang="ko-KR" sz="1200" dirty="0"/>
              <a:t>= 'A';</a:t>
            </a:r>
          </a:p>
          <a:p>
            <a:pPr defTabSz="180000"/>
            <a:r>
              <a:rPr lang="en-US" altLang="ko-KR" sz="1200" dirty="0" smtClean="0"/>
              <a:t>			else </a:t>
            </a:r>
            <a:r>
              <a:rPr lang="en-US" altLang="ko-KR" sz="1200" dirty="0"/>
              <a:t>if(score &gt;= 80.0) // score</a:t>
            </a:r>
            <a:r>
              <a:rPr lang="ko-KR" altLang="en-US" sz="1200" dirty="0"/>
              <a:t>가 </a:t>
            </a:r>
            <a:r>
              <a:rPr lang="en-US" altLang="ko-KR" sz="1200" dirty="0"/>
              <a:t>80.0 </a:t>
            </a:r>
            <a:r>
              <a:rPr lang="ko-KR" altLang="en-US" sz="1200" dirty="0"/>
              <a:t>이상이면서 </a:t>
            </a:r>
            <a:r>
              <a:rPr lang="en-US" altLang="ko-KR" sz="1200" dirty="0"/>
              <a:t>90.0 </a:t>
            </a:r>
            <a:r>
              <a:rPr lang="ko-KR" altLang="en-US" sz="1200" dirty="0"/>
              <a:t>미만인 경우</a:t>
            </a:r>
          </a:p>
          <a:p>
            <a:pPr defTabSz="180000"/>
            <a:r>
              <a:rPr lang="en-US" altLang="ko-KR" sz="1200" dirty="0" smtClean="0"/>
              <a:t>				grade </a:t>
            </a:r>
            <a:r>
              <a:rPr lang="en-US" altLang="ko-KR" sz="1200" dirty="0"/>
              <a:t>= 'B';</a:t>
            </a:r>
          </a:p>
          <a:p>
            <a:pPr defTabSz="180000"/>
            <a:r>
              <a:rPr lang="en-US" altLang="ko-KR" sz="1200" dirty="0" smtClean="0"/>
              <a:t>			else </a:t>
            </a:r>
            <a:r>
              <a:rPr lang="en-US" altLang="ko-KR" sz="1200" dirty="0"/>
              <a:t>if(score &gt;= 70.0) // score</a:t>
            </a:r>
            <a:r>
              <a:rPr lang="ko-KR" altLang="en-US" sz="1200" dirty="0"/>
              <a:t>가 </a:t>
            </a:r>
            <a:r>
              <a:rPr lang="en-US" altLang="ko-KR" sz="1200" dirty="0"/>
              <a:t>70.0 </a:t>
            </a:r>
            <a:r>
              <a:rPr lang="ko-KR" altLang="en-US" sz="1200" dirty="0"/>
              <a:t>이상이면서 </a:t>
            </a:r>
            <a:r>
              <a:rPr lang="en-US" altLang="ko-KR" sz="1200" dirty="0"/>
              <a:t>80.0 </a:t>
            </a:r>
            <a:r>
              <a:rPr lang="ko-KR" altLang="en-US" sz="1200" dirty="0"/>
              <a:t>이만인 경우</a:t>
            </a:r>
          </a:p>
          <a:p>
            <a:pPr defTabSz="180000"/>
            <a:r>
              <a:rPr lang="en-US" altLang="ko-KR" sz="1200" dirty="0" smtClean="0"/>
              <a:t>				grade </a:t>
            </a:r>
            <a:r>
              <a:rPr lang="en-US" altLang="ko-KR" sz="1200" dirty="0"/>
              <a:t>= 'C';</a:t>
            </a:r>
          </a:p>
          <a:p>
            <a:pPr defTabSz="180000"/>
            <a:r>
              <a:rPr lang="en-US" altLang="ko-KR" sz="1200" dirty="0" smtClean="0"/>
              <a:t>			else </a:t>
            </a:r>
            <a:r>
              <a:rPr lang="en-US" altLang="ko-KR" sz="1200" dirty="0"/>
              <a:t>if(score &gt;= 60.0) // score</a:t>
            </a:r>
            <a:r>
              <a:rPr lang="ko-KR" altLang="en-US" sz="1200" dirty="0"/>
              <a:t>가 </a:t>
            </a:r>
            <a:r>
              <a:rPr lang="en-US" altLang="ko-KR" sz="1200" dirty="0"/>
              <a:t>60.0 </a:t>
            </a:r>
            <a:r>
              <a:rPr lang="ko-KR" altLang="en-US" sz="1200" dirty="0"/>
              <a:t>이상이면서 </a:t>
            </a:r>
            <a:r>
              <a:rPr lang="en-US" altLang="ko-KR" sz="1200" dirty="0"/>
              <a:t>70.0 </a:t>
            </a:r>
            <a:r>
              <a:rPr lang="ko-KR" altLang="en-US" sz="1200" dirty="0"/>
              <a:t>이만인 경우</a:t>
            </a:r>
          </a:p>
          <a:p>
            <a:pPr defTabSz="180000"/>
            <a:r>
              <a:rPr lang="en-US" altLang="ko-KR" sz="1200" dirty="0" smtClean="0"/>
              <a:t>				grade </a:t>
            </a:r>
            <a:r>
              <a:rPr lang="en-US" altLang="ko-KR" sz="1200" dirty="0"/>
              <a:t>= 'D';</a:t>
            </a:r>
          </a:p>
          <a:p>
            <a:pPr defTabSz="180000"/>
            <a:r>
              <a:rPr lang="en-US" altLang="ko-KR" sz="1200" dirty="0" smtClean="0"/>
              <a:t>			else </a:t>
            </a:r>
            <a:r>
              <a:rPr lang="en-US" altLang="ko-KR" sz="1200" dirty="0"/>
              <a:t>// score</a:t>
            </a:r>
            <a:r>
              <a:rPr lang="ko-KR" altLang="en-US" sz="1200" dirty="0"/>
              <a:t>가 </a:t>
            </a:r>
            <a:r>
              <a:rPr lang="en-US" altLang="ko-KR" sz="1200" dirty="0"/>
              <a:t>60.0 </a:t>
            </a:r>
            <a:r>
              <a:rPr lang="ko-KR" altLang="en-US" sz="1200" dirty="0"/>
              <a:t>이만인 경우</a:t>
            </a:r>
          </a:p>
          <a:p>
            <a:pPr defTabSz="180000"/>
            <a:r>
              <a:rPr lang="en-US" altLang="ko-KR" sz="1200" dirty="0" smtClean="0"/>
              <a:t>				grade </a:t>
            </a:r>
            <a:r>
              <a:rPr lang="en-US" altLang="ko-KR" sz="1200" dirty="0"/>
              <a:t>= 'F';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(“</a:t>
            </a:r>
            <a:r>
              <a:rPr lang="ko-KR" altLang="en-US" sz="1200" dirty="0" smtClean="0"/>
              <a:t>학점은 </a:t>
            </a:r>
            <a:r>
              <a:rPr lang="en-US" altLang="ko-KR" sz="1200" dirty="0" smtClean="0"/>
              <a:t>“+</a:t>
            </a:r>
            <a:r>
              <a:rPr lang="en-US" altLang="ko-KR" sz="1200" dirty="0"/>
              <a:t>grade+"</a:t>
            </a:r>
            <a:r>
              <a:rPr lang="ko-KR" altLang="en-US" sz="1200" dirty="0" smtClean="0"/>
              <a:t>입니다</a:t>
            </a:r>
            <a:r>
              <a:rPr lang="en-US" altLang="ko-KR" sz="1200" dirty="0" smtClean="0"/>
              <a:t>”);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34367" y="1404639"/>
            <a:ext cx="5163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if-else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문을 이용하여 키보드 입력된 성적에 대해 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학점을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부여하는 프로그램을 작성해보자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2240" y="4964975"/>
            <a:ext cx="1296144" cy="120032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B050"/>
                </a:solidFill>
                <a:latin typeface="+mj-lt"/>
              </a:rPr>
              <a:t>80</a:t>
            </a:r>
          </a:p>
          <a:p>
            <a:r>
              <a:rPr lang="ko-KR" altLang="en-US" sz="1200" dirty="0">
                <a:latin typeface="+mj-lt"/>
              </a:rPr>
              <a:t>학점은 </a:t>
            </a:r>
            <a:r>
              <a:rPr lang="en-US" altLang="ko-KR" sz="1200" dirty="0">
                <a:latin typeface="+mj-lt"/>
              </a:rPr>
              <a:t>B</a:t>
            </a:r>
            <a:r>
              <a:rPr lang="ko-KR" altLang="en-US" sz="1200" dirty="0">
                <a:latin typeface="+mj-lt"/>
              </a:rPr>
              <a:t>입니다</a:t>
            </a:r>
            <a:endParaRPr lang="en-US" altLang="ko-KR" sz="1200" dirty="0">
              <a:latin typeface="+mj-lt"/>
            </a:endParaRPr>
          </a:p>
          <a:p>
            <a:r>
              <a:rPr lang="en-US" altLang="ko-KR" sz="1200" dirty="0">
                <a:solidFill>
                  <a:srgbClr val="00B050"/>
                </a:solidFill>
                <a:latin typeface="+mj-lt"/>
              </a:rPr>
              <a:t>90</a:t>
            </a:r>
          </a:p>
          <a:p>
            <a:r>
              <a:rPr lang="ko-KR" altLang="en-US" sz="1200" dirty="0">
                <a:latin typeface="+mj-lt"/>
              </a:rPr>
              <a:t>학점은 </a:t>
            </a:r>
            <a:r>
              <a:rPr lang="en-US" altLang="ko-KR" sz="1200" dirty="0">
                <a:latin typeface="+mj-lt"/>
              </a:rPr>
              <a:t>A</a:t>
            </a:r>
            <a:r>
              <a:rPr lang="ko-KR" altLang="en-US" sz="1200" dirty="0">
                <a:latin typeface="+mj-lt"/>
              </a:rPr>
              <a:t>입니다</a:t>
            </a:r>
            <a:endParaRPr lang="en-US" altLang="ko-KR" sz="1200" dirty="0">
              <a:latin typeface="+mj-lt"/>
            </a:endParaRPr>
          </a:p>
          <a:p>
            <a:r>
              <a:rPr lang="en-US" altLang="ko-KR" sz="1200" dirty="0">
                <a:solidFill>
                  <a:srgbClr val="00B050"/>
                </a:solidFill>
                <a:latin typeface="+mj-lt"/>
              </a:rPr>
              <a:t>76</a:t>
            </a:r>
          </a:p>
          <a:p>
            <a:r>
              <a:rPr lang="ko-KR" altLang="en-US" sz="1200" dirty="0">
                <a:latin typeface="+mj-lt"/>
              </a:rPr>
              <a:t>학점은 </a:t>
            </a:r>
            <a:r>
              <a:rPr lang="en-US" altLang="ko-KR" sz="1200" dirty="0">
                <a:latin typeface="+mj-lt"/>
              </a:rPr>
              <a:t>C</a:t>
            </a:r>
            <a:r>
              <a:rPr lang="ko-KR" altLang="en-US" sz="1200" dirty="0">
                <a:latin typeface="+mj-lt"/>
              </a:rPr>
              <a:t>입니다</a:t>
            </a:r>
            <a:endParaRPr lang="en-US" altLang="ko-KR" sz="1200" dirty="0">
              <a:latin typeface="+mj-lt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53</a:t>
            </a:fld>
            <a:endParaRPr lang="ko-KR" altLang="en-US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3851920" y="2924944"/>
            <a:ext cx="2304256" cy="648072"/>
          </a:xfrm>
          <a:prstGeom prst="wedgeRoundRectCallout">
            <a:avLst>
              <a:gd name="adj1" fmla="val -104632"/>
              <a:gd name="adj2" fmla="val 10472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키가 입력될 때까지 기다리며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입력된 키가 있는 경우 </a:t>
            </a:r>
            <a:r>
              <a:rPr lang="en-US" altLang="ko-KR" sz="1000" dirty="0" smtClean="0">
                <a:solidFill>
                  <a:schemeClr val="tx1"/>
                </a:solidFill>
              </a:rPr>
              <a:t>true </a:t>
            </a:r>
            <a:r>
              <a:rPr lang="ko-KR" altLang="en-US" sz="1000" dirty="0" smtClean="0">
                <a:solidFill>
                  <a:schemeClr val="tx1"/>
                </a:solidFill>
              </a:rPr>
              <a:t>리턴</a:t>
            </a:r>
            <a:r>
              <a:rPr lang="en-US" altLang="ko-KR" sz="1000" dirty="0" smtClean="0">
                <a:solidFill>
                  <a:schemeClr val="tx1"/>
                </a:solidFill>
              </a:rPr>
              <a:t>. ctrl-z </a:t>
            </a:r>
            <a:r>
              <a:rPr lang="ko-KR" altLang="en-US" sz="1000" dirty="0" smtClean="0">
                <a:solidFill>
                  <a:schemeClr val="tx1"/>
                </a:solidFill>
              </a:rPr>
              <a:t>키가 입력되면 </a:t>
            </a:r>
            <a:r>
              <a:rPr lang="en-US" altLang="ko-KR" sz="1000" dirty="0" smtClean="0">
                <a:solidFill>
                  <a:schemeClr val="tx1"/>
                </a:solidFill>
              </a:rPr>
              <a:t>false </a:t>
            </a:r>
            <a:r>
              <a:rPr lang="ko-KR" altLang="en-US" sz="1000" dirty="0" smtClean="0">
                <a:solidFill>
                  <a:schemeClr val="tx1"/>
                </a:solidFill>
              </a:rPr>
              <a:t>리턴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71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Tip: if</a:t>
            </a:r>
            <a:r>
              <a:rPr lang="ko-KR" altLang="en-US" dirty="0" smtClean="0"/>
              <a:t>문과 조건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연산자 </a:t>
            </a:r>
            <a:r>
              <a:rPr lang="en-US" altLang="ko-KR" dirty="0" smtClean="0"/>
              <a:t>?: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조건 연산자 </a:t>
            </a:r>
            <a:r>
              <a:rPr lang="en-US" altLang="ko-KR" dirty="0" smtClean="0"/>
              <a:t>?: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if-else</a:t>
            </a:r>
            <a:r>
              <a:rPr lang="ko-KR" altLang="en-US" dirty="0" smtClean="0"/>
              <a:t>로 바꿀 수 있음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99992" y="1986717"/>
            <a:ext cx="2000142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prstClr val="black"/>
                </a:solidFill>
              </a:rPr>
              <a:t>if (a&gt;b)</a:t>
            </a:r>
          </a:p>
          <a:p>
            <a:pPr lvl="1"/>
            <a:r>
              <a:rPr lang="en-US" altLang="ko-KR" sz="1600" dirty="0" err="1" smtClean="0">
                <a:solidFill>
                  <a:prstClr val="black"/>
                </a:solidFill>
              </a:rPr>
              <a:t>i</a:t>
            </a:r>
            <a:r>
              <a:rPr lang="en-US" altLang="ko-KR" sz="1600" dirty="0" smtClean="0">
                <a:solidFill>
                  <a:prstClr val="black"/>
                </a:solidFill>
              </a:rPr>
              <a:t> = a – b;</a:t>
            </a:r>
          </a:p>
          <a:p>
            <a:r>
              <a:rPr lang="en-US" altLang="ko-KR" sz="1600" dirty="0" smtClean="0">
                <a:solidFill>
                  <a:prstClr val="black"/>
                </a:solidFill>
              </a:rPr>
              <a:t>else</a:t>
            </a:r>
          </a:p>
          <a:p>
            <a:pPr lvl="1"/>
            <a:r>
              <a:rPr lang="en-US" altLang="ko-KR" sz="1600" dirty="0" err="1" smtClean="0">
                <a:solidFill>
                  <a:prstClr val="black"/>
                </a:solidFill>
              </a:rPr>
              <a:t>i</a:t>
            </a:r>
            <a:r>
              <a:rPr lang="en-US" altLang="ko-KR" sz="1600" dirty="0" smtClean="0">
                <a:solidFill>
                  <a:prstClr val="black"/>
                </a:solidFill>
              </a:rPr>
              <a:t> = b – a;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8676" y="2248327"/>
            <a:ext cx="2071702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prstClr val="black"/>
                </a:solidFill>
              </a:rPr>
              <a:t>i</a:t>
            </a:r>
            <a:r>
              <a:rPr lang="en-US" altLang="ko-KR" sz="1600" dirty="0" smtClean="0">
                <a:solidFill>
                  <a:prstClr val="black"/>
                </a:solidFill>
              </a:rPr>
              <a:t> = a&gt;</a:t>
            </a:r>
            <a:r>
              <a:rPr lang="en-US" altLang="ko-KR" sz="1600" dirty="0" err="1" smtClean="0">
                <a:solidFill>
                  <a:prstClr val="black"/>
                </a:solidFill>
              </a:rPr>
              <a:t>b?a</a:t>
            </a:r>
            <a:r>
              <a:rPr lang="en-US" altLang="ko-KR" sz="1600" dirty="0" smtClean="0">
                <a:solidFill>
                  <a:prstClr val="black"/>
                </a:solidFill>
              </a:rPr>
              <a:t>-b:b-a;</a:t>
            </a:r>
          </a:p>
        </p:txBody>
      </p:sp>
      <p:sp>
        <p:nvSpPr>
          <p:cNvPr id="6" name="아래쪽 화살표 5"/>
          <p:cNvSpPr/>
          <p:nvPr/>
        </p:nvSpPr>
        <p:spPr>
          <a:xfrm rot="16200000">
            <a:off x="3747898" y="2165576"/>
            <a:ext cx="28005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33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switch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428736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switch</a:t>
            </a:r>
            <a:r>
              <a:rPr lang="ko-KR" altLang="en-US" dirty="0" smtClean="0"/>
              <a:t>문은 식과 </a:t>
            </a:r>
            <a:r>
              <a:rPr lang="en-US" altLang="ko-KR" dirty="0" smtClean="0"/>
              <a:t>case </a:t>
            </a:r>
            <a:r>
              <a:rPr lang="ko-KR" altLang="en-US" dirty="0" smtClean="0"/>
              <a:t>문의 값과 비교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case</a:t>
            </a:r>
            <a:r>
              <a:rPr lang="ko-KR" altLang="en-US" dirty="0" smtClean="0"/>
              <a:t>의 비교 값과 일치하면 해당 </a:t>
            </a:r>
            <a:r>
              <a:rPr lang="en-US" altLang="ko-KR" dirty="0" smtClean="0"/>
              <a:t>case</a:t>
            </a:r>
            <a:r>
              <a:rPr lang="ko-KR" altLang="en-US" dirty="0" smtClean="0"/>
              <a:t>문의 실행문장 수행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break</a:t>
            </a:r>
            <a:r>
              <a:rPr lang="ko-KR" altLang="en-US" dirty="0" smtClean="0"/>
              <a:t>를 만나면 </a:t>
            </a:r>
            <a:r>
              <a:rPr lang="en-US" altLang="ko-KR" dirty="0" smtClean="0"/>
              <a:t>switch</a:t>
            </a:r>
            <a:r>
              <a:rPr lang="ko-KR" altLang="en-US" dirty="0" smtClean="0"/>
              <a:t>문을 벗어남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case</a:t>
            </a:r>
            <a:r>
              <a:rPr lang="ko-KR" altLang="en-US" dirty="0" smtClean="0"/>
              <a:t>의 비교 값과 일치하는 것이 없으면 </a:t>
            </a:r>
            <a:r>
              <a:rPr lang="en-US" altLang="ko-KR" dirty="0" smtClean="0"/>
              <a:t>default</a:t>
            </a:r>
            <a:r>
              <a:rPr lang="ko-KR" altLang="en-US" dirty="0" smtClean="0"/>
              <a:t> 문 실행</a:t>
            </a:r>
            <a:endParaRPr lang="en-US" altLang="ko-KR" dirty="0" smtClean="0"/>
          </a:p>
          <a:p>
            <a:r>
              <a:rPr lang="en-US" altLang="ko-KR" dirty="0" smtClean="0"/>
              <a:t>default</a:t>
            </a:r>
            <a:r>
              <a:rPr lang="ko-KR" altLang="en-US" dirty="0" smtClean="0"/>
              <a:t>문은 생략 가능</a:t>
            </a:r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55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687166"/>
            <a:ext cx="7022827" cy="3982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682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403648" y="3140968"/>
            <a:ext cx="4572000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400" dirty="0" smtClean="0"/>
              <a:t>char grade='A';</a:t>
            </a:r>
          </a:p>
          <a:p>
            <a:pPr defTabSz="180000"/>
            <a:r>
              <a:rPr lang="en-US" altLang="ko-KR" sz="1400" dirty="0" smtClean="0"/>
              <a:t>switch (grade) {</a:t>
            </a:r>
          </a:p>
          <a:p>
            <a:pPr defTabSz="180000"/>
            <a:r>
              <a:rPr lang="en-US" altLang="ko-KR" sz="1400" dirty="0" smtClean="0"/>
              <a:t>	case 'A': 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("90 ~ 100</a:t>
            </a:r>
            <a:r>
              <a:rPr lang="ko-KR" altLang="en-US" sz="1400" dirty="0" smtClean="0"/>
              <a:t>점입니다</a:t>
            </a:r>
            <a:r>
              <a:rPr lang="en-US" altLang="ko-KR" sz="1400" dirty="0" smtClean="0"/>
              <a:t>.“);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strike="sngStrike" dirty="0" smtClean="0"/>
              <a:t>break;</a:t>
            </a:r>
          </a:p>
          <a:p>
            <a:pPr defTabSz="180000"/>
            <a:r>
              <a:rPr lang="en-US" altLang="ko-KR" sz="1400" dirty="0" smtClean="0"/>
              <a:t>	case 'B':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("80 ~ 89</a:t>
            </a:r>
            <a:r>
              <a:rPr lang="ko-KR" altLang="en-US" sz="1400" dirty="0" smtClean="0"/>
              <a:t>점입니다</a:t>
            </a:r>
            <a:r>
              <a:rPr lang="en-US" altLang="ko-KR" sz="1400" dirty="0" smtClean="0"/>
              <a:t>.“);</a:t>
            </a:r>
          </a:p>
          <a:p>
            <a:pPr defTabSz="180000"/>
            <a:r>
              <a:rPr lang="en-US" altLang="ko-KR" sz="1400" dirty="0" smtClean="0"/>
              <a:t>		break;</a:t>
            </a:r>
          </a:p>
          <a:p>
            <a:pPr defTabSz="180000"/>
            <a:r>
              <a:rPr lang="en-US" altLang="ko-KR" sz="1400" dirty="0" smtClean="0"/>
              <a:t>	case 'C':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("70 ~ 79</a:t>
            </a:r>
            <a:r>
              <a:rPr lang="ko-KR" altLang="en-US" sz="1400" dirty="0" smtClean="0"/>
              <a:t>점입니다</a:t>
            </a:r>
            <a:r>
              <a:rPr lang="en-US" altLang="ko-KR" sz="1400" dirty="0" smtClean="0"/>
              <a:t>.“);</a:t>
            </a:r>
          </a:p>
          <a:p>
            <a:pPr defTabSz="180000"/>
            <a:r>
              <a:rPr lang="en-US" altLang="ko-KR" sz="1400" dirty="0" smtClean="0"/>
              <a:t>		break;</a:t>
            </a:r>
          </a:p>
          <a:p>
            <a:pPr defTabSz="180000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15" name="타원 14"/>
          <p:cNvSpPr/>
          <p:nvPr/>
        </p:nvSpPr>
        <p:spPr>
          <a:xfrm>
            <a:off x="1700030" y="4056748"/>
            <a:ext cx="720080" cy="199638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자유형 15"/>
          <p:cNvSpPr/>
          <p:nvPr/>
        </p:nvSpPr>
        <p:spPr>
          <a:xfrm>
            <a:off x="2420110" y="4056749"/>
            <a:ext cx="1276709" cy="155456"/>
          </a:xfrm>
          <a:custGeom>
            <a:avLst/>
            <a:gdLst>
              <a:gd name="connsiteX0" fmla="*/ 0 w 1276709"/>
              <a:gd name="connsiteY0" fmla="*/ 129396 h 224287"/>
              <a:gd name="connsiteX1" fmla="*/ 51758 w 1276709"/>
              <a:gd name="connsiteY1" fmla="*/ 86264 h 224287"/>
              <a:gd name="connsiteX2" fmla="*/ 77637 w 1276709"/>
              <a:gd name="connsiteY2" fmla="*/ 77638 h 224287"/>
              <a:gd name="connsiteX3" fmla="*/ 112143 w 1276709"/>
              <a:gd name="connsiteY3" fmla="*/ 60385 h 224287"/>
              <a:gd name="connsiteX4" fmla="*/ 163902 w 1276709"/>
              <a:gd name="connsiteY4" fmla="*/ 51759 h 224287"/>
              <a:gd name="connsiteX5" fmla="*/ 284671 w 1276709"/>
              <a:gd name="connsiteY5" fmla="*/ 60385 h 224287"/>
              <a:gd name="connsiteX6" fmla="*/ 319177 w 1276709"/>
              <a:gd name="connsiteY6" fmla="*/ 69012 h 224287"/>
              <a:gd name="connsiteX7" fmla="*/ 379562 w 1276709"/>
              <a:gd name="connsiteY7" fmla="*/ 103517 h 224287"/>
              <a:gd name="connsiteX8" fmla="*/ 327803 w 1276709"/>
              <a:gd name="connsiteY8" fmla="*/ 146649 h 224287"/>
              <a:gd name="connsiteX9" fmla="*/ 336430 w 1276709"/>
              <a:gd name="connsiteY9" fmla="*/ 112144 h 224287"/>
              <a:gd name="connsiteX10" fmla="*/ 388188 w 1276709"/>
              <a:gd name="connsiteY10" fmla="*/ 77638 h 224287"/>
              <a:gd name="connsiteX11" fmla="*/ 414068 w 1276709"/>
              <a:gd name="connsiteY11" fmla="*/ 60385 h 224287"/>
              <a:gd name="connsiteX12" fmla="*/ 439947 w 1276709"/>
              <a:gd name="connsiteY12" fmla="*/ 43132 h 224287"/>
              <a:gd name="connsiteX13" fmla="*/ 491705 w 1276709"/>
              <a:gd name="connsiteY13" fmla="*/ 34506 h 224287"/>
              <a:gd name="connsiteX14" fmla="*/ 543464 w 1276709"/>
              <a:gd name="connsiteY14" fmla="*/ 60385 h 224287"/>
              <a:gd name="connsiteX15" fmla="*/ 552090 w 1276709"/>
              <a:gd name="connsiteY15" fmla="*/ 86264 h 224287"/>
              <a:gd name="connsiteX16" fmla="*/ 526211 w 1276709"/>
              <a:gd name="connsiteY16" fmla="*/ 94891 h 224287"/>
              <a:gd name="connsiteX17" fmla="*/ 508958 w 1276709"/>
              <a:gd name="connsiteY17" fmla="*/ 43132 h 224287"/>
              <a:gd name="connsiteX18" fmla="*/ 560717 w 1276709"/>
              <a:gd name="connsiteY18" fmla="*/ 0 h 224287"/>
              <a:gd name="connsiteX19" fmla="*/ 638354 w 1276709"/>
              <a:gd name="connsiteY19" fmla="*/ 8627 h 224287"/>
              <a:gd name="connsiteX20" fmla="*/ 664234 w 1276709"/>
              <a:gd name="connsiteY20" fmla="*/ 25880 h 224287"/>
              <a:gd name="connsiteX21" fmla="*/ 698739 w 1276709"/>
              <a:gd name="connsiteY21" fmla="*/ 43132 h 224287"/>
              <a:gd name="connsiteX22" fmla="*/ 707366 w 1276709"/>
              <a:gd name="connsiteY22" fmla="*/ 172529 h 224287"/>
              <a:gd name="connsiteX23" fmla="*/ 681486 w 1276709"/>
              <a:gd name="connsiteY23" fmla="*/ 189781 h 224287"/>
              <a:gd name="connsiteX24" fmla="*/ 664234 w 1276709"/>
              <a:gd name="connsiteY24" fmla="*/ 163902 h 224287"/>
              <a:gd name="connsiteX25" fmla="*/ 672860 w 1276709"/>
              <a:gd name="connsiteY25" fmla="*/ 129396 h 224287"/>
              <a:gd name="connsiteX26" fmla="*/ 724619 w 1276709"/>
              <a:gd name="connsiteY26" fmla="*/ 77638 h 224287"/>
              <a:gd name="connsiteX27" fmla="*/ 785003 w 1276709"/>
              <a:gd name="connsiteY27" fmla="*/ 69012 h 224287"/>
              <a:gd name="connsiteX28" fmla="*/ 836762 w 1276709"/>
              <a:gd name="connsiteY28" fmla="*/ 60385 h 224287"/>
              <a:gd name="connsiteX29" fmla="*/ 897147 w 1276709"/>
              <a:gd name="connsiteY29" fmla="*/ 69012 h 224287"/>
              <a:gd name="connsiteX30" fmla="*/ 905773 w 1276709"/>
              <a:gd name="connsiteY30" fmla="*/ 94891 h 224287"/>
              <a:gd name="connsiteX31" fmla="*/ 897147 w 1276709"/>
              <a:gd name="connsiteY31" fmla="*/ 189781 h 224287"/>
              <a:gd name="connsiteX32" fmla="*/ 871268 w 1276709"/>
              <a:gd name="connsiteY32" fmla="*/ 181155 h 224287"/>
              <a:gd name="connsiteX33" fmla="*/ 871268 w 1276709"/>
              <a:gd name="connsiteY33" fmla="*/ 112144 h 224287"/>
              <a:gd name="connsiteX34" fmla="*/ 879894 w 1276709"/>
              <a:gd name="connsiteY34" fmla="*/ 86264 h 224287"/>
              <a:gd name="connsiteX35" fmla="*/ 948905 w 1276709"/>
              <a:gd name="connsiteY35" fmla="*/ 60385 h 224287"/>
              <a:gd name="connsiteX36" fmla="*/ 1026543 w 1276709"/>
              <a:gd name="connsiteY36" fmla="*/ 69012 h 224287"/>
              <a:gd name="connsiteX37" fmla="*/ 1069675 w 1276709"/>
              <a:gd name="connsiteY37" fmla="*/ 112144 h 224287"/>
              <a:gd name="connsiteX38" fmla="*/ 1095554 w 1276709"/>
              <a:gd name="connsiteY38" fmla="*/ 138023 h 224287"/>
              <a:gd name="connsiteX39" fmla="*/ 1104181 w 1276709"/>
              <a:gd name="connsiteY39" fmla="*/ 163902 h 224287"/>
              <a:gd name="connsiteX40" fmla="*/ 1086928 w 1276709"/>
              <a:gd name="connsiteY40" fmla="*/ 224287 h 224287"/>
              <a:gd name="connsiteX41" fmla="*/ 1078302 w 1276709"/>
              <a:gd name="connsiteY41" fmla="*/ 129396 h 224287"/>
              <a:gd name="connsiteX42" fmla="*/ 1112807 w 1276709"/>
              <a:gd name="connsiteY42" fmla="*/ 103517 h 224287"/>
              <a:gd name="connsiteX43" fmla="*/ 1164566 w 1276709"/>
              <a:gd name="connsiteY43" fmla="*/ 51759 h 224287"/>
              <a:gd name="connsiteX44" fmla="*/ 1199071 w 1276709"/>
              <a:gd name="connsiteY44" fmla="*/ 43132 h 224287"/>
              <a:gd name="connsiteX45" fmla="*/ 1250830 w 1276709"/>
              <a:gd name="connsiteY45" fmla="*/ 25880 h 224287"/>
              <a:gd name="connsiteX46" fmla="*/ 1276709 w 1276709"/>
              <a:gd name="connsiteY46" fmla="*/ 17253 h 22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276709" h="224287">
                <a:moveTo>
                  <a:pt x="0" y="129396"/>
                </a:moveTo>
                <a:cubicBezTo>
                  <a:pt x="19077" y="110319"/>
                  <a:pt x="27739" y="98273"/>
                  <a:pt x="51758" y="86264"/>
                </a:cubicBezTo>
                <a:cubicBezTo>
                  <a:pt x="59891" y="82198"/>
                  <a:pt x="69279" y="81220"/>
                  <a:pt x="77637" y="77638"/>
                </a:cubicBezTo>
                <a:cubicBezTo>
                  <a:pt x="89457" y="72572"/>
                  <a:pt x="99826" y="64080"/>
                  <a:pt x="112143" y="60385"/>
                </a:cubicBezTo>
                <a:cubicBezTo>
                  <a:pt x="128896" y="55359"/>
                  <a:pt x="146649" y="54634"/>
                  <a:pt x="163902" y="51759"/>
                </a:cubicBezTo>
                <a:cubicBezTo>
                  <a:pt x="204158" y="54634"/>
                  <a:pt x="244559" y="55928"/>
                  <a:pt x="284671" y="60385"/>
                </a:cubicBezTo>
                <a:cubicBezTo>
                  <a:pt x="296455" y="61694"/>
                  <a:pt x="308573" y="63710"/>
                  <a:pt x="319177" y="69012"/>
                </a:cubicBezTo>
                <a:cubicBezTo>
                  <a:pt x="423619" y="121233"/>
                  <a:pt x="300413" y="77135"/>
                  <a:pt x="379562" y="103517"/>
                </a:cubicBezTo>
                <a:cubicBezTo>
                  <a:pt x="378940" y="107249"/>
                  <a:pt x="379357" y="211091"/>
                  <a:pt x="327803" y="146649"/>
                </a:cubicBezTo>
                <a:cubicBezTo>
                  <a:pt x="320397" y="137391"/>
                  <a:pt x="328623" y="121066"/>
                  <a:pt x="336430" y="112144"/>
                </a:cubicBezTo>
                <a:cubicBezTo>
                  <a:pt x="350084" y="96539"/>
                  <a:pt x="370935" y="89140"/>
                  <a:pt x="388188" y="77638"/>
                </a:cubicBezTo>
                <a:lnTo>
                  <a:pt x="414068" y="60385"/>
                </a:lnTo>
                <a:cubicBezTo>
                  <a:pt x="422694" y="54634"/>
                  <a:pt x="429720" y="44836"/>
                  <a:pt x="439947" y="43132"/>
                </a:cubicBezTo>
                <a:lnTo>
                  <a:pt x="491705" y="34506"/>
                </a:lnTo>
                <a:cubicBezTo>
                  <a:pt x="508754" y="40189"/>
                  <a:pt x="531301" y="45181"/>
                  <a:pt x="543464" y="60385"/>
                </a:cubicBezTo>
                <a:cubicBezTo>
                  <a:pt x="549144" y="67485"/>
                  <a:pt x="549215" y="77638"/>
                  <a:pt x="552090" y="86264"/>
                </a:cubicBezTo>
                <a:cubicBezTo>
                  <a:pt x="543464" y="89140"/>
                  <a:pt x="535304" y="94891"/>
                  <a:pt x="526211" y="94891"/>
                </a:cubicBezTo>
                <a:cubicBezTo>
                  <a:pt x="488418" y="94891"/>
                  <a:pt x="495331" y="73793"/>
                  <a:pt x="508958" y="43132"/>
                </a:cubicBezTo>
                <a:cubicBezTo>
                  <a:pt x="525306" y="6348"/>
                  <a:pt x="530677" y="10014"/>
                  <a:pt x="560717" y="0"/>
                </a:cubicBezTo>
                <a:cubicBezTo>
                  <a:pt x="586596" y="2876"/>
                  <a:pt x="613093" y="2312"/>
                  <a:pt x="638354" y="8627"/>
                </a:cubicBezTo>
                <a:cubicBezTo>
                  <a:pt x="648412" y="11142"/>
                  <a:pt x="655232" y="20736"/>
                  <a:pt x="664234" y="25880"/>
                </a:cubicBezTo>
                <a:cubicBezTo>
                  <a:pt x="675399" y="32260"/>
                  <a:pt x="687237" y="37381"/>
                  <a:pt x="698739" y="43132"/>
                </a:cubicBezTo>
                <a:cubicBezTo>
                  <a:pt x="716152" y="95372"/>
                  <a:pt x="729560" y="111496"/>
                  <a:pt x="707366" y="172529"/>
                </a:cubicBezTo>
                <a:cubicBezTo>
                  <a:pt x="703823" y="182272"/>
                  <a:pt x="690113" y="184030"/>
                  <a:pt x="681486" y="189781"/>
                </a:cubicBezTo>
                <a:cubicBezTo>
                  <a:pt x="675735" y="181155"/>
                  <a:pt x="665700" y="174165"/>
                  <a:pt x="664234" y="163902"/>
                </a:cubicBezTo>
                <a:cubicBezTo>
                  <a:pt x="662557" y="152165"/>
                  <a:pt x="668190" y="140293"/>
                  <a:pt x="672860" y="129396"/>
                </a:cubicBezTo>
                <a:cubicBezTo>
                  <a:pt x="681360" y="109561"/>
                  <a:pt x="705016" y="84766"/>
                  <a:pt x="724619" y="77638"/>
                </a:cubicBezTo>
                <a:cubicBezTo>
                  <a:pt x="743727" y="70690"/>
                  <a:pt x="764907" y="72104"/>
                  <a:pt x="785003" y="69012"/>
                </a:cubicBezTo>
                <a:cubicBezTo>
                  <a:pt x="802291" y="66352"/>
                  <a:pt x="819509" y="63261"/>
                  <a:pt x="836762" y="60385"/>
                </a:cubicBezTo>
                <a:cubicBezTo>
                  <a:pt x="856890" y="63261"/>
                  <a:pt x="878961" y="59919"/>
                  <a:pt x="897147" y="69012"/>
                </a:cubicBezTo>
                <a:cubicBezTo>
                  <a:pt x="905280" y="73079"/>
                  <a:pt x="905773" y="85798"/>
                  <a:pt x="905773" y="94891"/>
                </a:cubicBezTo>
                <a:cubicBezTo>
                  <a:pt x="905773" y="126651"/>
                  <a:pt x="900022" y="158151"/>
                  <a:pt x="897147" y="189781"/>
                </a:cubicBezTo>
                <a:cubicBezTo>
                  <a:pt x="888521" y="186906"/>
                  <a:pt x="876948" y="188255"/>
                  <a:pt x="871268" y="181155"/>
                </a:cubicBezTo>
                <a:cubicBezTo>
                  <a:pt x="854317" y="159966"/>
                  <a:pt x="865214" y="133333"/>
                  <a:pt x="871268" y="112144"/>
                </a:cubicBezTo>
                <a:cubicBezTo>
                  <a:pt x="873766" y="103401"/>
                  <a:pt x="873464" y="92694"/>
                  <a:pt x="879894" y="86264"/>
                </a:cubicBezTo>
                <a:cubicBezTo>
                  <a:pt x="894928" y="71230"/>
                  <a:pt x="929653" y="65198"/>
                  <a:pt x="948905" y="60385"/>
                </a:cubicBezTo>
                <a:cubicBezTo>
                  <a:pt x="974784" y="63261"/>
                  <a:pt x="1001282" y="62697"/>
                  <a:pt x="1026543" y="69012"/>
                </a:cubicBezTo>
                <a:cubicBezTo>
                  <a:pt x="1053180" y="75671"/>
                  <a:pt x="1054540" y="93982"/>
                  <a:pt x="1069675" y="112144"/>
                </a:cubicBezTo>
                <a:cubicBezTo>
                  <a:pt x="1077485" y="121516"/>
                  <a:pt x="1086928" y="129397"/>
                  <a:pt x="1095554" y="138023"/>
                </a:cubicBezTo>
                <a:cubicBezTo>
                  <a:pt x="1098430" y="146649"/>
                  <a:pt x="1104181" y="154809"/>
                  <a:pt x="1104181" y="163902"/>
                </a:cubicBezTo>
                <a:cubicBezTo>
                  <a:pt x="1104181" y="174731"/>
                  <a:pt x="1090995" y="212085"/>
                  <a:pt x="1086928" y="224287"/>
                </a:cubicBezTo>
                <a:cubicBezTo>
                  <a:pt x="1063764" y="189542"/>
                  <a:pt x="1052851" y="185389"/>
                  <a:pt x="1078302" y="129396"/>
                </a:cubicBezTo>
                <a:cubicBezTo>
                  <a:pt x="1084251" y="116308"/>
                  <a:pt x="1102641" y="113683"/>
                  <a:pt x="1112807" y="103517"/>
                </a:cubicBezTo>
                <a:cubicBezTo>
                  <a:pt x="1147832" y="68492"/>
                  <a:pt x="1108180" y="79952"/>
                  <a:pt x="1164566" y="51759"/>
                </a:cubicBezTo>
                <a:cubicBezTo>
                  <a:pt x="1175170" y="46457"/>
                  <a:pt x="1187715" y="46539"/>
                  <a:pt x="1199071" y="43132"/>
                </a:cubicBezTo>
                <a:cubicBezTo>
                  <a:pt x="1216490" y="37906"/>
                  <a:pt x="1233577" y="31631"/>
                  <a:pt x="1250830" y="25880"/>
                </a:cubicBezTo>
                <a:lnTo>
                  <a:pt x="1276709" y="17253"/>
                </a:lnTo>
              </a:path>
            </a:pathLst>
          </a:cu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switch</a:t>
            </a:r>
            <a:r>
              <a:rPr lang="ko-KR" altLang="en-US" dirty="0" smtClean="0"/>
              <a:t>문에서 벗어나기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99912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switch</a:t>
            </a:r>
            <a:r>
              <a:rPr lang="ko-KR" altLang="en-US" dirty="0" smtClean="0"/>
              <a:t>문 내의 </a:t>
            </a:r>
            <a:r>
              <a:rPr lang="en-US" altLang="ko-KR" dirty="0" smtClean="0"/>
              <a:t>break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break </a:t>
            </a:r>
            <a:r>
              <a:rPr lang="ko-KR" altLang="en-US" dirty="0"/>
              <a:t>문장을 만나면 </a:t>
            </a:r>
            <a:r>
              <a:rPr lang="en-US" altLang="ko-KR" dirty="0"/>
              <a:t>switch</a:t>
            </a:r>
            <a:r>
              <a:rPr lang="ko-KR" altLang="en-US" dirty="0"/>
              <a:t>문을 </a:t>
            </a:r>
            <a:r>
              <a:rPr lang="ko-KR" altLang="en-US" dirty="0" smtClean="0"/>
              <a:t>벗어남</a:t>
            </a:r>
            <a:endParaRPr lang="ko-KR" altLang="en-US" dirty="0"/>
          </a:p>
          <a:p>
            <a:pPr lvl="1"/>
            <a:r>
              <a:rPr lang="ko-KR" altLang="en-US" dirty="0"/>
              <a:t>만일 </a:t>
            </a:r>
            <a:r>
              <a:rPr lang="en-US" altLang="ko-KR" dirty="0" smtClean="0"/>
              <a:t>case </a:t>
            </a:r>
            <a:r>
              <a:rPr lang="ko-KR" altLang="en-US" dirty="0"/>
              <a:t>문에 </a:t>
            </a:r>
            <a:r>
              <a:rPr lang="en-US" altLang="ko-KR" dirty="0"/>
              <a:t>break</a:t>
            </a:r>
            <a:r>
              <a:rPr lang="ko-KR" altLang="en-US" dirty="0"/>
              <a:t>문이 </a:t>
            </a:r>
            <a:r>
              <a:rPr lang="ko-KR" altLang="en-US" dirty="0" smtClean="0"/>
              <a:t>없다면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다음 </a:t>
            </a:r>
            <a:r>
              <a:rPr lang="en-US" altLang="ko-KR" dirty="0"/>
              <a:t>case</a:t>
            </a:r>
            <a:r>
              <a:rPr lang="ko-KR" altLang="en-US" dirty="0"/>
              <a:t>문의 </a:t>
            </a:r>
            <a:r>
              <a:rPr lang="ko-KR" altLang="en-US" dirty="0" smtClean="0"/>
              <a:t>실행 문장으로 </a:t>
            </a:r>
            <a:r>
              <a:rPr lang="ko-KR" altLang="en-US" dirty="0"/>
              <a:t>실행을 계속하게 </a:t>
            </a:r>
            <a:r>
              <a:rPr lang="ko-KR" altLang="en-US" dirty="0" smtClean="0"/>
              <a:t>되며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언젠가 </a:t>
            </a:r>
            <a:r>
              <a:rPr lang="en-US" altLang="ko-KR" dirty="0"/>
              <a:t>break</a:t>
            </a:r>
            <a:r>
              <a:rPr lang="ko-KR" altLang="en-US" dirty="0"/>
              <a:t>를 만날 때까지 계속 </a:t>
            </a:r>
            <a:r>
              <a:rPr lang="ko-KR" altLang="en-US" dirty="0" smtClean="0"/>
              <a:t>내려감</a:t>
            </a:r>
            <a:endParaRPr lang="ko-KR" altLang="en-US" dirty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6179163" y="5295404"/>
            <a:ext cx="1669554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j-lt"/>
              </a:rPr>
              <a:t>90 ~ 100</a:t>
            </a:r>
            <a:r>
              <a:rPr lang="ko-KR" altLang="en-US" sz="1400" dirty="0">
                <a:latin typeface="+mj-lt"/>
              </a:rPr>
              <a:t>점입니다</a:t>
            </a:r>
            <a:r>
              <a:rPr lang="en-US" altLang="ko-KR" sz="1400" dirty="0">
                <a:latin typeface="+mj-lt"/>
              </a:rPr>
              <a:t>.</a:t>
            </a:r>
          </a:p>
          <a:p>
            <a:r>
              <a:rPr lang="en-US" altLang="ko-KR" sz="1400" dirty="0">
                <a:latin typeface="+mj-lt"/>
              </a:rPr>
              <a:t>80 ~ 89</a:t>
            </a:r>
            <a:r>
              <a:rPr lang="ko-KR" altLang="en-US" sz="1400" dirty="0">
                <a:latin typeface="+mj-lt"/>
              </a:rPr>
              <a:t>점입니다</a:t>
            </a:r>
            <a:r>
              <a:rPr lang="en-US" altLang="ko-KR" sz="1400" dirty="0">
                <a:latin typeface="+mj-lt"/>
              </a:rPr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56</a:t>
            </a:fld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1361049" y="3534404"/>
            <a:ext cx="303159" cy="201168"/>
          </a:xfrm>
          <a:custGeom>
            <a:avLst/>
            <a:gdLst>
              <a:gd name="connsiteX0" fmla="*/ 92847 w 303159"/>
              <a:gd name="connsiteY0" fmla="*/ 0 h 201168"/>
              <a:gd name="connsiteX1" fmla="*/ 10551 w 303159"/>
              <a:gd name="connsiteY1" fmla="*/ 82296 h 201168"/>
              <a:gd name="connsiteX2" fmla="*/ 303159 w 303159"/>
              <a:gd name="connsiteY2" fmla="*/ 201168 h 201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159" h="201168">
                <a:moveTo>
                  <a:pt x="92847" y="0"/>
                </a:moveTo>
                <a:cubicBezTo>
                  <a:pt x="34173" y="24384"/>
                  <a:pt x="-24501" y="48768"/>
                  <a:pt x="10551" y="82296"/>
                </a:cubicBezTo>
                <a:cubicBezTo>
                  <a:pt x="45603" y="115824"/>
                  <a:pt x="174381" y="158496"/>
                  <a:pt x="303159" y="201168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1551100" y="3763004"/>
            <a:ext cx="295988" cy="173736"/>
          </a:xfrm>
          <a:custGeom>
            <a:avLst/>
            <a:gdLst>
              <a:gd name="connsiteX0" fmla="*/ 76532 w 295988"/>
              <a:gd name="connsiteY0" fmla="*/ 0 h 173736"/>
              <a:gd name="connsiteX1" fmla="*/ 12524 w 295988"/>
              <a:gd name="connsiteY1" fmla="*/ 100584 h 173736"/>
              <a:gd name="connsiteX2" fmla="*/ 295988 w 295988"/>
              <a:gd name="connsiteY2" fmla="*/ 173736 h 173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988" h="173736">
                <a:moveTo>
                  <a:pt x="76532" y="0"/>
                </a:moveTo>
                <a:cubicBezTo>
                  <a:pt x="26240" y="35814"/>
                  <a:pt x="-24052" y="71628"/>
                  <a:pt x="12524" y="100584"/>
                </a:cubicBezTo>
                <a:cubicBezTo>
                  <a:pt x="49100" y="129540"/>
                  <a:pt x="172544" y="151638"/>
                  <a:pt x="295988" y="173736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1563570" y="3955028"/>
            <a:ext cx="265230" cy="640080"/>
          </a:xfrm>
          <a:custGeom>
            <a:avLst/>
            <a:gdLst>
              <a:gd name="connsiteX0" fmla="*/ 246942 w 265230"/>
              <a:gd name="connsiteY0" fmla="*/ 0 h 640080"/>
              <a:gd name="connsiteX1" fmla="*/ 54 w 265230"/>
              <a:gd name="connsiteY1" fmla="*/ 420624 h 640080"/>
              <a:gd name="connsiteX2" fmla="*/ 265230 w 265230"/>
              <a:gd name="connsiteY2" fmla="*/ 64008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230" h="640080">
                <a:moveTo>
                  <a:pt x="246942" y="0"/>
                </a:moveTo>
                <a:cubicBezTo>
                  <a:pt x="121974" y="156972"/>
                  <a:pt x="-2994" y="313944"/>
                  <a:pt x="54" y="420624"/>
                </a:cubicBezTo>
                <a:cubicBezTo>
                  <a:pt x="3102" y="527304"/>
                  <a:pt x="134166" y="583692"/>
                  <a:pt x="265230" y="64008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1691417" y="4613396"/>
            <a:ext cx="155671" cy="182880"/>
          </a:xfrm>
          <a:custGeom>
            <a:avLst/>
            <a:gdLst>
              <a:gd name="connsiteX0" fmla="*/ 128239 w 155671"/>
              <a:gd name="connsiteY0" fmla="*/ 0 h 182880"/>
              <a:gd name="connsiteX1" fmla="*/ 223 w 155671"/>
              <a:gd name="connsiteY1" fmla="*/ 91440 h 182880"/>
              <a:gd name="connsiteX2" fmla="*/ 155671 w 155671"/>
              <a:gd name="connsiteY2" fmla="*/ 182880 h 18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671" h="182880">
                <a:moveTo>
                  <a:pt x="128239" y="0"/>
                </a:moveTo>
                <a:cubicBezTo>
                  <a:pt x="61945" y="30480"/>
                  <a:pt x="-4349" y="60960"/>
                  <a:pt x="223" y="91440"/>
                </a:cubicBezTo>
                <a:cubicBezTo>
                  <a:pt x="4795" y="121920"/>
                  <a:pt x="80233" y="152400"/>
                  <a:pt x="155671" y="18288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1452985" y="4805420"/>
            <a:ext cx="366671" cy="1143000"/>
          </a:xfrm>
          <a:custGeom>
            <a:avLst/>
            <a:gdLst>
              <a:gd name="connsiteX0" fmla="*/ 366671 w 366671"/>
              <a:gd name="connsiteY0" fmla="*/ 0 h 1143000"/>
              <a:gd name="connsiteX1" fmla="*/ 28343 w 366671"/>
              <a:gd name="connsiteY1" fmla="*/ 237744 h 1143000"/>
              <a:gd name="connsiteX2" fmla="*/ 19199 w 366671"/>
              <a:gd name="connsiteY2" fmla="*/ 11430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6671" h="1143000">
                <a:moveTo>
                  <a:pt x="366671" y="0"/>
                </a:moveTo>
                <a:cubicBezTo>
                  <a:pt x="226463" y="23622"/>
                  <a:pt x="86255" y="47244"/>
                  <a:pt x="28343" y="237744"/>
                </a:cubicBezTo>
                <a:cubicBezTo>
                  <a:pt x="-29569" y="428244"/>
                  <a:pt x="19199" y="1143000"/>
                  <a:pt x="19199" y="114300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30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2-13 : </a:t>
            </a:r>
            <a:r>
              <a:rPr lang="en-US" altLang="ko-KR" dirty="0"/>
              <a:t>switch</a:t>
            </a:r>
            <a:r>
              <a:rPr lang="ko-KR" altLang="en-US" dirty="0"/>
              <a:t>문의 </a:t>
            </a:r>
            <a:r>
              <a:rPr lang="en-US" altLang="ko-KR" dirty="0"/>
              <a:t>break </a:t>
            </a:r>
            <a:r>
              <a:rPr lang="ko-KR" altLang="en-US" dirty="0"/>
              <a:t>사용하기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2211383"/>
            <a:ext cx="5801298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GradeSwitch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/>
              <a:t>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 smtClean="0"/>
              <a:t>		char </a:t>
            </a:r>
            <a:r>
              <a:rPr lang="en-US" altLang="ko-KR" sz="1400" dirty="0"/>
              <a:t>grade='C';</a:t>
            </a:r>
          </a:p>
          <a:p>
            <a:pPr defTabSz="180000"/>
            <a:r>
              <a:rPr lang="en-US" altLang="ko-KR" sz="1400" dirty="0" smtClean="0"/>
              <a:t>		switch </a:t>
            </a:r>
            <a:r>
              <a:rPr lang="en-US" altLang="ko-KR" sz="1400" dirty="0"/>
              <a:t>(grade) {</a:t>
            </a:r>
          </a:p>
          <a:p>
            <a:pPr defTabSz="180000"/>
            <a:r>
              <a:rPr lang="en-US" altLang="ko-KR" sz="1400" dirty="0" smtClean="0"/>
              <a:t>			case </a:t>
            </a:r>
            <a:r>
              <a:rPr lang="en-US" altLang="ko-KR" sz="1400" dirty="0"/>
              <a:t>'A': </a:t>
            </a:r>
          </a:p>
          <a:p>
            <a:pPr defTabSz="180000"/>
            <a:r>
              <a:rPr lang="en-US" altLang="ko-KR" sz="1400" dirty="0" smtClean="0"/>
              <a:t>			case </a:t>
            </a:r>
            <a:r>
              <a:rPr lang="en-US" altLang="ko-KR" sz="1400" dirty="0"/>
              <a:t>'B':</a:t>
            </a:r>
          </a:p>
          <a:p>
            <a:pPr defTabSz="180000"/>
            <a:r>
              <a:rPr lang="en-US" altLang="ko-KR" sz="1400" dirty="0" smtClean="0"/>
              <a:t>		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참 잘하였습니다</a:t>
            </a:r>
            <a:r>
              <a:rPr lang="en-US" altLang="ko-KR" sz="1400" dirty="0"/>
              <a:t>.“);</a:t>
            </a:r>
            <a:endParaRPr lang="ko-KR" altLang="en-US" sz="1400" dirty="0"/>
          </a:p>
          <a:p>
            <a:pPr defTabSz="180000"/>
            <a:r>
              <a:rPr lang="en-US" altLang="ko-KR" sz="1400" dirty="0" smtClean="0"/>
              <a:t>				</a:t>
            </a:r>
            <a:r>
              <a:rPr lang="en-US" altLang="ko-KR" sz="1400" b="1" dirty="0" smtClean="0"/>
              <a:t>break</a:t>
            </a:r>
            <a:r>
              <a:rPr lang="en-US" altLang="ko-KR" sz="1400" b="1" dirty="0"/>
              <a:t>;</a:t>
            </a:r>
          </a:p>
          <a:p>
            <a:pPr defTabSz="180000"/>
            <a:r>
              <a:rPr lang="en-US" altLang="ko-KR" sz="1400" dirty="0" smtClean="0"/>
              <a:t>			case </a:t>
            </a:r>
            <a:r>
              <a:rPr lang="en-US" altLang="ko-KR" sz="1400" dirty="0"/>
              <a:t>'C':</a:t>
            </a:r>
          </a:p>
          <a:p>
            <a:pPr defTabSz="180000"/>
            <a:r>
              <a:rPr lang="en-US" altLang="ko-KR" sz="1400" dirty="0" smtClean="0"/>
              <a:t>			case </a:t>
            </a:r>
            <a:r>
              <a:rPr lang="en-US" altLang="ko-KR" sz="1400" dirty="0"/>
              <a:t>'D':</a:t>
            </a:r>
          </a:p>
          <a:p>
            <a:pPr defTabSz="180000"/>
            <a:r>
              <a:rPr lang="en-US" altLang="ko-KR" sz="1400" dirty="0" smtClean="0"/>
              <a:t>		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좀 더 노력하세요</a:t>
            </a:r>
            <a:r>
              <a:rPr lang="en-US" altLang="ko-KR" sz="1400" dirty="0"/>
              <a:t>.“);</a:t>
            </a:r>
            <a:endParaRPr lang="ko-KR" altLang="en-US" sz="1400" dirty="0"/>
          </a:p>
          <a:p>
            <a:pPr defTabSz="180000"/>
            <a:r>
              <a:rPr lang="en-US" altLang="ko-KR" sz="1400" dirty="0" smtClean="0"/>
              <a:t>				</a:t>
            </a:r>
            <a:r>
              <a:rPr lang="en-US" altLang="ko-KR" sz="1400" b="1" dirty="0" smtClean="0"/>
              <a:t>break</a:t>
            </a:r>
            <a:r>
              <a:rPr lang="en-US" altLang="ko-KR" sz="1400" b="1" dirty="0"/>
              <a:t>;</a:t>
            </a:r>
          </a:p>
          <a:p>
            <a:pPr defTabSz="180000"/>
            <a:r>
              <a:rPr lang="en-US" altLang="ko-KR" sz="1400" dirty="0" smtClean="0"/>
              <a:t>			case </a:t>
            </a:r>
            <a:r>
              <a:rPr lang="en-US" altLang="ko-KR" sz="1400" dirty="0"/>
              <a:t>'F':</a:t>
            </a:r>
          </a:p>
          <a:p>
            <a:pPr defTabSz="180000"/>
            <a:r>
              <a:rPr lang="en-US" altLang="ko-KR" sz="1400" dirty="0" smtClean="0"/>
              <a:t>		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다음 학기에 다시 수강하세요</a:t>
            </a:r>
            <a:r>
              <a:rPr lang="en-US" altLang="ko-KR" sz="1400" dirty="0"/>
              <a:t>.“);</a:t>
            </a:r>
            <a:endParaRPr lang="ko-KR" altLang="en-US" sz="1400" dirty="0"/>
          </a:p>
          <a:p>
            <a:pPr defTabSz="180000"/>
            <a:r>
              <a:rPr lang="en-US" altLang="ko-KR" sz="1400" dirty="0" smtClean="0"/>
              <a:t>				</a:t>
            </a:r>
            <a:r>
              <a:rPr lang="en-US" altLang="ko-KR" sz="1400" b="1" dirty="0" smtClean="0"/>
              <a:t>break</a:t>
            </a:r>
            <a:r>
              <a:rPr lang="en-US" altLang="ko-KR" sz="1400" b="1" dirty="0"/>
              <a:t>;</a:t>
            </a:r>
          </a:p>
          <a:p>
            <a:pPr defTabSz="180000"/>
            <a:r>
              <a:rPr lang="en-US" altLang="ko-KR" sz="1400" dirty="0" smtClean="0"/>
              <a:t>			default</a:t>
            </a:r>
            <a:r>
              <a:rPr lang="en-US" altLang="ko-KR" sz="1400" dirty="0"/>
              <a:t>:</a:t>
            </a:r>
          </a:p>
          <a:p>
            <a:pPr defTabSz="180000"/>
            <a:r>
              <a:rPr lang="en-US" altLang="ko-KR" sz="1400" dirty="0" smtClean="0"/>
              <a:t>		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잘못된 학점입니다</a:t>
            </a:r>
            <a:r>
              <a:rPr lang="en-US" altLang="ko-KR" sz="1400" dirty="0"/>
              <a:t>.“);</a:t>
            </a:r>
            <a:endParaRPr lang="ko-KR" altLang="en-US" sz="1400" dirty="0"/>
          </a:p>
          <a:p>
            <a:pPr defTabSz="180000"/>
            <a:r>
              <a:rPr lang="en-US" altLang="ko-KR" sz="1400" dirty="0" smtClean="0"/>
              <a:t>		}</a:t>
            </a:r>
            <a:endParaRPr lang="ko-KR" altLang="en-US" sz="1400" dirty="0"/>
          </a:p>
          <a:p>
            <a:pPr defTabSz="180000"/>
            <a:r>
              <a:rPr lang="en-US" altLang="ko-KR" sz="1400" dirty="0" smtClean="0"/>
              <a:t>	}</a:t>
            </a:r>
            <a:endParaRPr lang="ko-KR" altLang="en-US" sz="1400" dirty="0"/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7544" y="1214422"/>
            <a:ext cx="828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학점이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A, B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인 학생에게는 “참 잘하였습니다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.",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학점이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C, D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인 학생에게는 ”좀 더 노력하세요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.“,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학점이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F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인 학생에게는 ”다음 학기에 다시 수강하세요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.“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출력하는 프로그램을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switch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문의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break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잘 활용하여 작성하여라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660232" y="6335589"/>
            <a:ext cx="1872208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+mj-lt"/>
              </a:rPr>
              <a:t>좀 더 노력하세요</a:t>
            </a:r>
            <a:r>
              <a:rPr lang="en-US" altLang="ko-KR" sz="1200" dirty="0">
                <a:latin typeface="+mj-lt"/>
              </a:rPr>
              <a:t>.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52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case </a:t>
            </a:r>
            <a:r>
              <a:rPr lang="ko-KR" altLang="en-US" dirty="0" smtClean="0"/>
              <a:t>문의 값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95536" y="2980982"/>
            <a:ext cx="4608512" cy="36009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 err="1"/>
              <a:t>int</a:t>
            </a:r>
            <a:r>
              <a:rPr lang="en-US" altLang="ko-KR" sz="1200" dirty="0"/>
              <a:t> a = 0;</a:t>
            </a:r>
          </a:p>
          <a:p>
            <a:pPr defTabSz="180000" fontAlgn="base" latinLnBrk="0"/>
            <a:r>
              <a:rPr lang="en-US" altLang="ko-KR" sz="1200" dirty="0" err="1"/>
              <a:t>int</a:t>
            </a:r>
            <a:r>
              <a:rPr lang="en-US" altLang="ko-KR" sz="1200" dirty="0"/>
              <a:t> b = 1;</a:t>
            </a:r>
          </a:p>
          <a:p>
            <a:pPr defTabSz="180000" fontAlgn="base" latinLnBrk="0"/>
            <a:r>
              <a:rPr lang="en-US" altLang="ko-KR" sz="1200" dirty="0" err="1"/>
              <a:t>int</a:t>
            </a:r>
            <a:r>
              <a:rPr lang="en-US" altLang="ko-KR" sz="1200" dirty="0"/>
              <a:t> c = 25;</a:t>
            </a:r>
          </a:p>
          <a:p>
            <a:pPr defTabSz="180000" fontAlgn="base" latinLnBrk="0"/>
            <a:r>
              <a:rPr lang="en-US" altLang="ko-KR" sz="1200" b="1" dirty="0"/>
              <a:t>switch(c%2) 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case 1 </a:t>
            </a:r>
            <a:r>
              <a:rPr lang="en-US" altLang="ko-KR" sz="1200" dirty="0"/>
              <a:t>: // </a:t>
            </a:r>
            <a:r>
              <a:rPr lang="ko-KR" altLang="en-US" sz="1200" dirty="0"/>
              <a:t>정수 </a:t>
            </a:r>
            <a:r>
              <a:rPr lang="ko-KR" altLang="en-US" sz="1200" dirty="0" err="1"/>
              <a:t>리터럴</a:t>
            </a:r>
            <a:endParaRPr lang="ko-KR" altLang="en-US" sz="1200" dirty="0"/>
          </a:p>
          <a:p>
            <a:pPr defTabSz="180000" fontAlgn="base" latinLnBrk="0"/>
            <a:r>
              <a:rPr lang="ko-KR" altLang="en-US" sz="1200" dirty="0"/>
              <a:t>		</a:t>
            </a:r>
            <a:r>
              <a:rPr lang="en-US" altLang="ko-KR" sz="1200" dirty="0"/>
              <a:t>...;</a:t>
            </a:r>
            <a:endParaRPr lang="ko-KR" altLang="en-US" sz="1200" dirty="0"/>
          </a:p>
          <a:p>
            <a:pPr defTabSz="180000" fontAlgn="base" latinLnBrk="0"/>
            <a:r>
              <a:rPr lang="ko-KR" altLang="en-US" sz="1200" dirty="0"/>
              <a:t>		</a:t>
            </a:r>
            <a:r>
              <a:rPr lang="en-US" altLang="ko-KR" sz="1200" dirty="0"/>
              <a:t>break;</a:t>
            </a:r>
          </a:p>
          <a:p>
            <a:pPr defTabSz="180000" fontAlgn="base" latinLnBrk="0"/>
            <a:r>
              <a:rPr lang="en-US" altLang="ko-KR" sz="1200" dirty="0"/>
              <a:t>	case 2: // </a:t>
            </a:r>
            <a:r>
              <a:rPr lang="ko-KR" altLang="en-US" sz="1200" dirty="0"/>
              <a:t>정수 </a:t>
            </a:r>
            <a:r>
              <a:rPr lang="ko-KR" altLang="en-US" sz="1200" dirty="0" err="1"/>
              <a:t>리터럴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 smtClean="0"/>
              <a:t>}</a:t>
            </a:r>
          </a:p>
          <a:p>
            <a:pPr defTabSz="180000" fontAlgn="base" latinLnBrk="0"/>
            <a:endParaRPr lang="ko-KR" altLang="en-US" sz="1200" dirty="0"/>
          </a:p>
          <a:p>
            <a:pPr defTabSz="180000" fontAlgn="base" latinLnBrk="0"/>
            <a:r>
              <a:rPr lang="en-US" altLang="ko-KR" sz="1200" dirty="0"/>
              <a:t>String s = "</a:t>
            </a:r>
            <a:r>
              <a:rPr lang="ko-KR" altLang="en-US" sz="1200" dirty="0"/>
              <a:t>예“</a:t>
            </a:r>
            <a:r>
              <a:rPr lang="en-US" altLang="ko-KR" sz="1200" dirty="0"/>
              <a:t>;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b="1" dirty="0"/>
              <a:t>switch(s) 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case </a:t>
            </a:r>
            <a:r>
              <a:rPr lang="en-US" altLang="ko-KR" sz="1200" b="1" dirty="0" smtClean="0"/>
              <a:t>"</a:t>
            </a:r>
            <a:r>
              <a:rPr lang="ko-KR" altLang="en-US" sz="1200" b="1" dirty="0" smtClean="0"/>
              <a:t>예</a:t>
            </a:r>
            <a:r>
              <a:rPr lang="en-US" altLang="ko-KR" sz="1200" b="1" dirty="0" smtClean="0"/>
              <a:t>"</a:t>
            </a:r>
            <a:r>
              <a:rPr lang="ko-KR" altLang="en-US" sz="1200" b="1" dirty="0" smtClean="0"/>
              <a:t> </a:t>
            </a:r>
            <a:r>
              <a:rPr lang="en-US" altLang="ko-KR" sz="1200" dirty="0"/>
              <a:t>: // </a:t>
            </a:r>
            <a:r>
              <a:rPr lang="ko-KR" altLang="en-US" sz="1200" dirty="0"/>
              <a:t>문자열 </a:t>
            </a:r>
            <a:r>
              <a:rPr lang="ko-KR" altLang="en-US" sz="1200" dirty="0" err="1"/>
              <a:t>리터럴</a:t>
            </a:r>
            <a:r>
              <a:rPr lang="ko-KR" altLang="en-US" sz="1200" dirty="0"/>
              <a:t> 사용 가능</a:t>
            </a:r>
            <a:r>
              <a:rPr lang="en-US" altLang="ko-KR" sz="1200" dirty="0"/>
              <a:t>. JDK1.7</a:t>
            </a:r>
            <a:r>
              <a:rPr lang="ko-KR" altLang="en-US" sz="1200" dirty="0"/>
              <a:t>부터 적용</a:t>
            </a:r>
          </a:p>
          <a:p>
            <a:pPr defTabSz="180000" fontAlgn="base" latinLnBrk="0"/>
            <a:r>
              <a:rPr lang="ko-KR" altLang="en-US" sz="1200" dirty="0"/>
              <a:t>		</a:t>
            </a:r>
            <a:r>
              <a:rPr lang="en-US" altLang="ko-KR" sz="1200" dirty="0"/>
              <a:t>...;</a:t>
            </a:r>
            <a:endParaRPr lang="ko-KR" altLang="en-US" sz="1200" dirty="0"/>
          </a:p>
          <a:p>
            <a:pPr defTabSz="180000" fontAlgn="base" latinLnBrk="0"/>
            <a:r>
              <a:rPr lang="ko-KR" altLang="en-US" sz="1200" dirty="0"/>
              <a:t>		</a:t>
            </a:r>
            <a:r>
              <a:rPr lang="en-US" altLang="ko-KR" sz="1200" dirty="0"/>
              <a:t>break;</a:t>
            </a:r>
          </a:p>
          <a:p>
            <a:pPr defTabSz="180000" fontAlgn="base" latinLnBrk="0"/>
            <a:r>
              <a:rPr lang="en-US" altLang="ko-KR" sz="1200" dirty="0"/>
              <a:t>	case "</a:t>
            </a:r>
            <a:r>
              <a:rPr lang="ko-KR" altLang="en-US" sz="1200" dirty="0"/>
              <a:t>아니요“ </a:t>
            </a:r>
            <a:r>
              <a:rPr lang="en-US" altLang="ko-KR" sz="1200" dirty="0"/>
              <a:t>: // </a:t>
            </a:r>
            <a:r>
              <a:rPr lang="ko-KR" altLang="en-US" sz="1200" dirty="0"/>
              <a:t>문자열 </a:t>
            </a:r>
            <a:r>
              <a:rPr lang="ko-KR" altLang="en-US" sz="1200" dirty="0" err="1"/>
              <a:t>리터럴</a:t>
            </a:r>
            <a:r>
              <a:rPr lang="ko-KR" altLang="en-US" sz="1200" dirty="0"/>
              <a:t> 사용 가능</a:t>
            </a:r>
            <a:r>
              <a:rPr lang="en-US" altLang="ko-KR" sz="1200" dirty="0"/>
              <a:t>. JDK1.7</a:t>
            </a:r>
            <a:r>
              <a:rPr lang="ko-KR" altLang="en-US" sz="1200" dirty="0"/>
              <a:t>부터 적용</a:t>
            </a:r>
          </a:p>
          <a:p>
            <a:pPr defTabSz="180000" fontAlgn="base" latinLnBrk="0"/>
            <a:r>
              <a:rPr lang="ko-KR" altLang="en-US" sz="1200" dirty="0"/>
              <a:t>		</a:t>
            </a:r>
            <a:r>
              <a:rPr lang="en-US" altLang="ko-KR" sz="1200" dirty="0"/>
              <a:t>...;</a:t>
            </a:r>
            <a:endParaRPr lang="ko-KR" altLang="en-US" sz="1200" dirty="0"/>
          </a:p>
          <a:p>
            <a:pPr defTabSz="180000" fontAlgn="base" latinLnBrk="0"/>
            <a:r>
              <a:rPr lang="ko-KR" altLang="en-US" sz="1200" dirty="0"/>
              <a:t>		</a:t>
            </a:r>
            <a:r>
              <a:rPr lang="en-US" altLang="ko-KR" sz="1200" dirty="0"/>
              <a:t>break;</a:t>
            </a:r>
          </a:p>
          <a:p>
            <a:pPr defTabSz="180000" fontAlgn="base" latinLnBrk="0"/>
            <a:r>
              <a:rPr lang="en-US" altLang="ko-KR" sz="1200" dirty="0"/>
              <a:t>}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7831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case </a:t>
            </a:r>
            <a:r>
              <a:rPr lang="ko-KR" altLang="en-US" dirty="0" smtClean="0"/>
              <a:t>문의 값의 특징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switch </a:t>
            </a:r>
            <a:r>
              <a:rPr lang="ko-KR" altLang="en-US" dirty="0" smtClean="0"/>
              <a:t>문은 식의 </a:t>
            </a:r>
            <a:r>
              <a:rPr lang="ko-KR" altLang="en-US" dirty="0"/>
              <a:t>결과 값을 </a:t>
            </a:r>
            <a:r>
              <a:rPr lang="en-US" altLang="ko-KR" dirty="0"/>
              <a:t>case </a:t>
            </a:r>
            <a:r>
              <a:rPr lang="ko-KR" altLang="en-US" dirty="0"/>
              <a:t>문과 비교</a:t>
            </a:r>
          </a:p>
          <a:p>
            <a:pPr lvl="1"/>
            <a:r>
              <a:rPr lang="ko-KR" altLang="en-US" dirty="0" smtClean="0"/>
              <a:t>사용 가능한 </a:t>
            </a:r>
            <a:r>
              <a:rPr lang="en-US" altLang="ko-KR" dirty="0" smtClean="0"/>
              <a:t>case</a:t>
            </a:r>
            <a:r>
              <a:rPr lang="ko-KR" altLang="en-US" dirty="0" smtClean="0"/>
              <a:t>문의 </a:t>
            </a:r>
            <a:r>
              <a:rPr lang="ko-KR" altLang="en-US" dirty="0"/>
              <a:t>비교 </a:t>
            </a:r>
            <a:r>
              <a:rPr lang="ko-KR" altLang="en-US" dirty="0" smtClean="0"/>
              <a:t>값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정수 </a:t>
            </a:r>
            <a:r>
              <a:rPr lang="ko-KR" altLang="en-US" dirty="0"/>
              <a:t>타입 </a:t>
            </a:r>
            <a:r>
              <a:rPr lang="ko-KR" altLang="en-US" dirty="0" err="1" smtClean="0"/>
              <a:t>리터럴</a:t>
            </a:r>
            <a:r>
              <a:rPr lang="en-US" altLang="ko-KR" dirty="0" smtClean="0"/>
              <a:t>, JDK 1.7</a:t>
            </a:r>
            <a:r>
              <a:rPr lang="ko-KR" altLang="en-US" dirty="0" smtClean="0"/>
              <a:t>부터는 문자열 </a:t>
            </a:r>
            <a:r>
              <a:rPr lang="ko-KR" altLang="en-US" dirty="0" err="1" smtClean="0"/>
              <a:t>리터럴도</a:t>
            </a:r>
            <a:r>
              <a:rPr lang="ko-KR" altLang="en-US" dirty="0" smtClean="0"/>
              <a:t> 허용</a:t>
            </a:r>
            <a:endParaRPr lang="en-US" altLang="ko-KR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5292080" y="2997540"/>
            <a:ext cx="3672408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switch(a) 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en-US" altLang="ko-KR" sz="1400" dirty="0"/>
              <a:t>	case a </a:t>
            </a:r>
            <a:r>
              <a:rPr lang="en-US" altLang="ko-KR" sz="1400" dirty="0" smtClean="0"/>
              <a:t>: 				// </a:t>
            </a:r>
            <a:r>
              <a:rPr lang="ko-KR" altLang="en-US" sz="1400" dirty="0" smtClean="0"/>
              <a:t>오류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변수 사용 안됨</a:t>
            </a:r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case </a:t>
            </a:r>
            <a:r>
              <a:rPr lang="en-US" altLang="ko-KR" sz="1400" dirty="0"/>
              <a:t>a &gt; 3 : </a:t>
            </a:r>
            <a:r>
              <a:rPr lang="en-US" altLang="ko-KR" sz="1400" dirty="0" smtClean="0"/>
              <a:t>		// </a:t>
            </a:r>
            <a:r>
              <a:rPr lang="ko-KR" altLang="en-US" sz="1400" dirty="0" smtClean="0"/>
              <a:t>오류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수식 안됨</a:t>
            </a:r>
            <a:endParaRPr lang="ko-KR" altLang="en-US" sz="1400" dirty="0"/>
          </a:p>
          <a:p>
            <a:pPr defTabSz="180000"/>
            <a:r>
              <a:rPr lang="en-US" altLang="ko-KR" sz="1400" dirty="0" smtClean="0"/>
              <a:t>	case </a:t>
            </a:r>
            <a:r>
              <a:rPr lang="en-US" altLang="ko-KR" sz="1400" dirty="0"/>
              <a:t>a == 1 : </a:t>
            </a:r>
            <a:r>
              <a:rPr lang="en-US" altLang="ko-KR" sz="1400" dirty="0" smtClean="0"/>
              <a:t>	// </a:t>
            </a:r>
            <a:r>
              <a:rPr lang="ko-KR" altLang="en-US" sz="1400" dirty="0" smtClean="0"/>
              <a:t>오류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수식 안됨</a:t>
            </a:r>
            <a:endParaRPr lang="ko-KR" altLang="en-US" sz="1400" dirty="0"/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58</a:t>
            </a:fld>
            <a:endParaRPr lang="ko-KR" altLang="en-US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5508104" y="6255604"/>
            <a:ext cx="900100" cy="324036"/>
          </a:xfrm>
          <a:prstGeom prst="wedgeRoundRectCallout">
            <a:avLst>
              <a:gd name="adj1" fmla="val -104632"/>
              <a:gd name="adj2" fmla="val 10472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정상적인 </a:t>
            </a:r>
            <a:r>
              <a:rPr lang="en-US" altLang="ko-KR" sz="1000" dirty="0" smtClean="0">
                <a:solidFill>
                  <a:schemeClr val="tx1"/>
                </a:solidFill>
              </a:rPr>
              <a:t>case </a:t>
            </a:r>
            <a:r>
              <a:rPr lang="ko-KR" altLang="en-US" sz="1000" dirty="0" smtClean="0">
                <a:solidFill>
                  <a:schemeClr val="tx1"/>
                </a:solidFill>
              </a:rPr>
              <a:t>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5292080" y="4365104"/>
            <a:ext cx="900100" cy="324036"/>
          </a:xfrm>
          <a:prstGeom prst="wedgeRoundRectCallout">
            <a:avLst>
              <a:gd name="adj1" fmla="val -27425"/>
              <a:gd name="adj2" fmla="val -108048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잘못된  </a:t>
            </a:r>
            <a:r>
              <a:rPr lang="en-US" altLang="ko-KR" sz="1000" dirty="0" smtClean="0">
                <a:solidFill>
                  <a:schemeClr val="tx1"/>
                </a:solidFill>
              </a:rPr>
              <a:t>case </a:t>
            </a:r>
            <a:r>
              <a:rPr lang="ko-KR" altLang="en-US" sz="1000" dirty="0" smtClean="0">
                <a:solidFill>
                  <a:schemeClr val="tx1"/>
                </a:solidFill>
              </a:rPr>
              <a:t>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18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2-14 : </a:t>
            </a:r>
            <a:r>
              <a:rPr lang="ko-KR" altLang="en-US" dirty="0"/>
              <a:t>성적 분류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79912" y="1292420"/>
            <a:ext cx="4536504" cy="54476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java.util.Scanner</a:t>
            </a:r>
            <a:r>
              <a:rPr lang="en-US" altLang="ko-KR" sz="1200" dirty="0" smtClean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Grading2 {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 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char </a:t>
            </a:r>
            <a:r>
              <a:rPr lang="en-US" altLang="ko-KR" sz="1200" dirty="0"/>
              <a:t>grade;</a:t>
            </a:r>
          </a:p>
          <a:p>
            <a:pPr defTabSz="180000"/>
            <a:r>
              <a:rPr lang="en-US" altLang="ko-KR" sz="1200" dirty="0" smtClean="0"/>
              <a:t>		Scanner </a:t>
            </a:r>
            <a:r>
              <a:rPr lang="en-US" altLang="ko-KR" sz="1200" dirty="0"/>
              <a:t>a = new Scanner(System.in);</a:t>
            </a:r>
          </a:p>
          <a:p>
            <a:pPr defTabSz="180000"/>
            <a:r>
              <a:rPr lang="en-US" altLang="ko-KR" sz="1200" dirty="0" smtClean="0"/>
              <a:t>		while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a.hasNext</a:t>
            </a:r>
            <a:r>
              <a:rPr lang="en-US" altLang="ko-KR" sz="1200" dirty="0"/>
              <a:t>())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score = </a:t>
            </a:r>
            <a:r>
              <a:rPr lang="en-US" altLang="ko-KR" sz="1200" dirty="0" err="1"/>
              <a:t>a.nextInt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		switch </a:t>
            </a:r>
            <a:r>
              <a:rPr lang="en-US" altLang="ko-KR" sz="1200" dirty="0"/>
              <a:t>(score/10) {</a:t>
            </a:r>
          </a:p>
          <a:p>
            <a:pPr defTabSz="180000"/>
            <a:r>
              <a:rPr lang="en-US" altLang="ko-KR" sz="1200" dirty="0" smtClean="0"/>
              <a:t>				case </a:t>
            </a:r>
            <a:r>
              <a:rPr lang="en-US" altLang="ko-KR" sz="1200" dirty="0"/>
              <a:t>10:</a:t>
            </a:r>
          </a:p>
          <a:p>
            <a:pPr defTabSz="180000"/>
            <a:r>
              <a:rPr lang="en-US" altLang="ko-KR" sz="1200" dirty="0" smtClean="0"/>
              <a:t>				case </a:t>
            </a:r>
            <a:r>
              <a:rPr lang="en-US" altLang="ko-KR" sz="1200" dirty="0"/>
              <a:t>9:</a:t>
            </a:r>
          </a:p>
          <a:p>
            <a:pPr defTabSz="180000"/>
            <a:r>
              <a:rPr lang="en-US" altLang="ko-KR" sz="1200" dirty="0" smtClean="0"/>
              <a:t>					grade </a:t>
            </a:r>
            <a:r>
              <a:rPr lang="en-US" altLang="ko-KR" sz="1200" dirty="0"/>
              <a:t>= 'A';</a:t>
            </a:r>
          </a:p>
          <a:p>
            <a:pPr defTabSz="180000"/>
            <a:r>
              <a:rPr lang="en-US" altLang="ko-KR" sz="1200" dirty="0" smtClean="0"/>
              <a:t>					break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 smtClean="0"/>
              <a:t>				case </a:t>
            </a:r>
            <a:r>
              <a:rPr lang="en-US" altLang="ko-KR" sz="1200" dirty="0"/>
              <a:t>8:</a:t>
            </a:r>
          </a:p>
          <a:p>
            <a:pPr defTabSz="180000"/>
            <a:r>
              <a:rPr lang="en-US" altLang="ko-KR" sz="1200" dirty="0" smtClean="0"/>
              <a:t>					grade </a:t>
            </a:r>
            <a:r>
              <a:rPr lang="en-US" altLang="ko-KR" sz="1200" dirty="0"/>
              <a:t>= 'B';</a:t>
            </a:r>
          </a:p>
          <a:p>
            <a:pPr defTabSz="180000"/>
            <a:r>
              <a:rPr lang="en-US" altLang="ko-KR" sz="1200" dirty="0" smtClean="0"/>
              <a:t>					break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 smtClean="0"/>
              <a:t>				case </a:t>
            </a:r>
            <a:r>
              <a:rPr lang="en-US" altLang="ko-KR" sz="1200" dirty="0"/>
              <a:t>7:</a:t>
            </a:r>
          </a:p>
          <a:p>
            <a:pPr defTabSz="180000"/>
            <a:r>
              <a:rPr lang="en-US" altLang="ko-KR" sz="1200" dirty="0" smtClean="0"/>
              <a:t>					grade </a:t>
            </a:r>
            <a:r>
              <a:rPr lang="en-US" altLang="ko-KR" sz="1200" dirty="0"/>
              <a:t>= 'C';</a:t>
            </a:r>
          </a:p>
          <a:p>
            <a:pPr defTabSz="180000"/>
            <a:r>
              <a:rPr lang="en-US" altLang="ko-KR" sz="1200" dirty="0" smtClean="0"/>
              <a:t>					break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 smtClean="0"/>
              <a:t>				case </a:t>
            </a:r>
            <a:r>
              <a:rPr lang="en-US" altLang="ko-KR" sz="1200" dirty="0"/>
              <a:t>6:</a:t>
            </a:r>
          </a:p>
          <a:p>
            <a:pPr defTabSz="180000"/>
            <a:r>
              <a:rPr lang="en-US" altLang="ko-KR" sz="1200" dirty="0" smtClean="0"/>
              <a:t>					grade </a:t>
            </a:r>
            <a:r>
              <a:rPr lang="en-US" altLang="ko-KR" sz="1200" dirty="0"/>
              <a:t>= 'D';</a:t>
            </a:r>
          </a:p>
          <a:p>
            <a:pPr defTabSz="180000"/>
            <a:r>
              <a:rPr lang="en-US" altLang="ko-KR" sz="1200" dirty="0" smtClean="0"/>
              <a:t>					break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 smtClean="0"/>
              <a:t>				default</a:t>
            </a:r>
            <a:r>
              <a:rPr lang="en-US" altLang="ko-KR" sz="1200" dirty="0"/>
              <a:t>:</a:t>
            </a:r>
          </a:p>
          <a:p>
            <a:pPr defTabSz="180000"/>
            <a:r>
              <a:rPr lang="en-US" altLang="ko-KR" sz="1200" dirty="0" smtClean="0"/>
              <a:t>					grade </a:t>
            </a:r>
            <a:r>
              <a:rPr lang="en-US" altLang="ko-KR" sz="1200" dirty="0"/>
              <a:t>= 'F';</a:t>
            </a:r>
          </a:p>
          <a:p>
            <a:pPr defTabSz="180000"/>
            <a:r>
              <a:rPr lang="en-US" altLang="ko-KR" sz="1200" dirty="0" smtClean="0"/>
              <a:t>		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학점은 </a:t>
            </a:r>
            <a:r>
              <a:rPr lang="en-US" altLang="ko-KR" sz="1200" dirty="0"/>
              <a:t>"+grade+"</a:t>
            </a:r>
            <a:r>
              <a:rPr lang="ko-KR" altLang="en-US" sz="1200" dirty="0"/>
              <a:t>입니다</a:t>
            </a:r>
            <a:r>
              <a:rPr lang="en-US" altLang="ko-KR" sz="1200" dirty="0"/>
              <a:t>");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}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}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24688" y="1292420"/>
            <a:ext cx="2867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앞의 다중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if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문을 이용한 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성적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분류 프로그램을 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switch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문으로 바꾸시오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339752" y="5535136"/>
            <a:ext cx="1296144" cy="120032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B050"/>
                </a:solidFill>
                <a:latin typeface="+mj-lt"/>
              </a:rPr>
              <a:t>100</a:t>
            </a:r>
          </a:p>
          <a:p>
            <a:r>
              <a:rPr lang="ko-KR" altLang="en-US" sz="1200" dirty="0">
                <a:latin typeface="+mj-lt"/>
              </a:rPr>
              <a:t>학점은 </a:t>
            </a:r>
            <a:r>
              <a:rPr lang="en-US" altLang="ko-KR" sz="1200" dirty="0">
                <a:latin typeface="+mj-lt"/>
              </a:rPr>
              <a:t>A</a:t>
            </a:r>
            <a:r>
              <a:rPr lang="ko-KR" altLang="en-US" sz="1200" dirty="0">
                <a:latin typeface="+mj-lt"/>
              </a:rPr>
              <a:t>입니다</a:t>
            </a:r>
            <a:endParaRPr lang="en-US" altLang="ko-KR" sz="1200" dirty="0">
              <a:latin typeface="+mj-lt"/>
            </a:endParaRPr>
          </a:p>
          <a:p>
            <a:r>
              <a:rPr lang="en-US" altLang="ko-KR" sz="1200" dirty="0">
                <a:solidFill>
                  <a:srgbClr val="00B050"/>
                </a:solidFill>
                <a:latin typeface="+mj-lt"/>
              </a:rPr>
              <a:t>55</a:t>
            </a:r>
          </a:p>
          <a:p>
            <a:r>
              <a:rPr lang="ko-KR" altLang="en-US" sz="1200" dirty="0">
                <a:latin typeface="+mj-lt"/>
              </a:rPr>
              <a:t>학점은 </a:t>
            </a:r>
            <a:r>
              <a:rPr lang="en-US" altLang="ko-KR" sz="1200" dirty="0">
                <a:latin typeface="+mj-lt"/>
              </a:rPr>
              <a:t>F</a:t>
            </a:r>
            <a:r>
              <a:rPr lang="ko-KR" altLang="en-US" sz="1200" dirty="0">
                <a:latin typeface="+mj-lt"/>
              </a:rPr>
              <a:t>입니다</a:t>
            </a:r>
            <a:endParaRPr lang="en-US" altLang="ko-KR" sz="1200" dirty="0">
              <a:latin typeface="+mj-lt"/>
            </a:endParaRPr>
          </a:p>
          <a:p>
            <a:r>
              <a:rPr lang="en-US" altLang="ko-KR" sz="1200" dirty="0">
                <a:solidFill>
                  <a:srgbClr val="00B050"/>
                </a:solidFill>
                <a:latin typeface="+mj-lt"/>
              </a:rPr>
              <a:t>76</a:t>
            </a:r>
          </a:p>
          <a:p>
            <a:r>
              <a:rPr lang="ko-KR" altLang="en-US" sz="1200" dirty="0">
                <a:latin typeface="+mj-lt"/>
              </a:rPr>
              <a:t>학점은 </a:t>
            </a:r>
            <a:r>
              <a:rPr lang="en-US" altLang="ko-KR" sz="1200" dirty="0">
                <a:latin typeface="+mj-lt"/>
              </a:rPr>
              <a:t>C</a:t>
            </a:r>
            <a:r>
              <a:rPr lang="ko-KR" altLang="en-US" sz="1200" dirty="0">
                <a:latin typeface="+mj-lt"/>
              </a:rPr>
              <a:t>입니다</a:t>
            </a:r>
            <a:endParaRPr lang="en-US" altLang="ko-KR" sz="1200" dirty="0">
              <a:latin typeface="+mj-lt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7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식별자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(identifier)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식별자란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클래스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등에 붙이는 이름</a:t>
            </a:r>
            <a:endParaRPr lang="en-US" altLang="ko-KR" dirty="0" smtClean="0"/>
          </a:p>
          <a:p>
            <a:r>
              <a:rPr lang="ko-KR" altLang="en-US" dirty="0" smtClean="0"/>
              <a:t>식별자의 원칙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‘</a:t>
            </a:r>
            <a:r>
              <a:rPr lang="en-US" altLang="ko-KR" dirty="0" smtClean="0"/>
              <a:t>@’, ‘#’, ‘!’</a:t>
            </a:r>
            <a:r>
              <a:rPr lang="ko-KR" altLang="en-US" dirty="0" smtClean="0"/>
              <a:t>와 같은 특수 문자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공백 또는 탭은 </a:t>
            </a:r>
            <a:r>
              <a:rPr lang="ko-KR" altLang="en-US" dirty="0" err="1" smtClean="0"/>
              <a:t>식별자로</a:t>
            </a:r>
            <a:r>
              <a:rPr lang="ko-KR" altLang="en-US" dirty="0" smtClean="0"/>
              <a:t> 사용할 수 없으나 </a:t>
            </a:r>
            <a:r>
              <a:rPr lang="en-US" altLang="ko-KR" dirty="0" smtClean="0"/>
              <a:t>‘_’, ‘$’</a:t>
            </a:r>
            <a:r>
              <a:rPr lang="ko-KR" altLang="en-US" dirty="0" smtClean="0"/>
              <a:t>는 사용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유니코드 문자 사용 가능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한글 사용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 언어의 키워드는 </a:t>
            </a:r>
            <a:r>
              <a:rPr lang="ko-KR" altLang="en-US" dirty="0" err="1" smtClean="0"/>
              <a:t>식별자로</a:t>
            </a:r>
            <a:r>
              <a:rPr lang="ko-KR" altLang="en-US" dirty="0" smtClean="0"/>
              <a:t> 사용불가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식별자의 첫 번째 문자로 숫자는 사용불가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‘_’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‘$’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식별자</a:t>
            </a:r>
            <a:r>
              <a:rPr lang="ko-KR" altLang="en-US" dirty="0" smtClean="0"/>
              <a:t> 첫 번째 문자로 사용할 수 있으나 일반적으로 잘 사용하지 않는다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불린 </a:t>
            </a:r>
            <a:r>
              <a:rPr lang="ko-KR" altLang="en-US" dirty="0" err="1" smtClean="0"/>
              <a:t>리터럴</a:t>
            </a:r>
            <a:r>
              <a:rPr lang="ko-KR" altLang="en-US" dirty="0" smtClean="0"/>
              <a:t> </a:t>
            </a:r>
            <a:r>
              <a:rPr lang="en-US" altLang="ko-KR" dirty="0" smtClean="0"/>
              <a:t>(true, false)</a:t>
            </a:r>
            <a:r>
              <a:rPr lang="ko-KR" altLang="en-US" dirty="0" smtClean="0"/>
              <a:t>과 널 리터럴</a:t>
            </a:r>
            <a:r>
              <a:rPr lang="en-US" altLang="ko-KR" dirty="0" smtClean="0"/>
              <a:t>(null)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식별자로</a:t>
            </a:r>
            <a:r>
              <a:rPr lang="ko-KR" altLang="en-US" dirty="0" smtClean="0"/>
              <a:t> 사용불가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길이 제한 없음</a:t>
            </a:r>
            <a:endParaRPr lang="en-US" altLang="ko-KR" dirty="0" smtClean="0"/>
          </a:p>
          <a:p>
            <a:r>
              <a:rPr lang="ko-KR" altLang="en-US" dirty="0" smtClean="0"/>
              <a:t>대소문자 구별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Test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는 별개의 식별자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99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식별자 이름 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사용 가능한 예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잘못된 예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785927"/>
            <a:ext cx="7820942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name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 smtClean="0"/>
              <a:t>char </a:t>
            </a:r>
            <a:r>
              <a:rPr lang="en-US" altLang="ko-KR" sz="1400" dirty="0" err="1" smtClean="0"/>
              <a:t>student_ID</a:t>
            </a:r>
            <a:r>
              <a:rPr lang="en-US" altLang="ko-KR" sz="1400" dirty="0" smtClean="0"/>
              <a:t>;			// </a:t>
            </a:r>
            <a:r>
              <a:rPr lang="en-US" altLang="ko-KR" sz="1400" dirty="0"/>
              <a:t>'_' </a:t>
            </a:r>
            <a:r>
              <a:rPr lang="ko-KR" altLang="en-US" sz="1400" dirty="0"/>
              <a:t>사용 가능</a:t>
            </a:r>
          </a:p>
          <a:p>
            <a:r>
              <a:rPr lang="en-US" altLang="ko-KR" sz="1400" dirty="0" smtClean="0"/>
              <a:t>void $</a:t>
            </a:r>
            <a:r>
              <a:rPr lang="en-US" altLang="ko-KR" sz="1400" dirty="0" err="1" smtClean="0"/>
              <a:t>func</a:t>
            </a:r>
            <a:r>
              <a:rPr lang="en-US" altLang="ko-KR" sz="1400" dirty="0"/>
              <a:t>() { </a:t>
            </a:r>
            <a:r>
              <a:rPr lang="en-US" altLang="ko-KR" sz="1400" dirty="0" smtClean="0"/>
              <a:t>}			// </a:t>
            </a:r>
            <a:r>
              <a:rPr lang="en-US" altLang="ko-KR" sz="1400" dirty="0"/>
              <a:t>'$' </a:t>
            </a:r>
            <a:r>
              <a:rPr lang="ko-KR" altLang="en-US" sz="1400" dirty="0"/>
              <a:t>사용 가능</a:t>
            </a:r>
          </a:p>
          <a:p>
            <a:r>
              <a:rPr lang="en-US" altLang="ko-KR" sz="1400" dirty="0" smtClean="0"/>
              <a:t>class Monster3 </a:t>
            </a:r>
            <a:r>
              <a:rPr lang="en-US" altLang="ko-KR" sz="1400" dirty="0"/>
              <a:t>{ } </a:t>
            </a:r>
            <a:r>
              <a:rPr lang="en-US" altLang="ko-KR" sz="1400" dirty="0" smtClean="0"/>
              <a:t>			// </a:t>
            </a:r>
            <a:r>
              <a:rPr lang="ko-KR" altLang="en-US" sz="1400" dirty="0"/>
              <a:t>숫자 사용 가능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 smtClean="0"/>
              <a:t>whatsyournamemynameiskitae</a:t>
            </a:r>
            <a:r>
              <a:rPr lang="en-US" altLang="ko-KR" sz="1400" dirty="0"/>
              <a:t>; </a:t>
            </a:r>
            <a:r>
              <a:rPr lang="en-US" altLang="ko-KR" sz="1400" dirty="0" smtClean="0"/>
              <a:t>	// </a:t>
            </a:r>
            <a:r>
              <a:rPr lang="ko-KR" altLang="en-US" sz="1400" dirty="0"/>
              <a:t>길이 제한 없음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 smtClean="0"/>
              <a:t>barChart</a:t>
            </a:r>
            <a:r>
              <a:rPr lang="en-US" altLang="ko-KR" sz="1400" dirty="0"/>
              <a:t>;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barchart</a:t>
            </a:r>
            <a:r>
              <a:rPr lang="en-US" altLang="ko-KR" sz="1400" dirty="0"/>
              <a:t>; </a:t>
            </a:r>
            <a:r>
              <a:rPr lang="en-US" altLang="ko-KR" sz="1400" dirty="0" smtClean="0"/>
              <a:t>		// </a:t>
            </a:r>
            <a:r>
              <a:rPr lang="ko-KR" altLang="en-US" sz="1400" dirty="0"/>
              <a:t>대소문자 구분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barChart</a:t>
            </a:r>
            <a:r>
              <a:rPr lang="ko-KR" altLang="en-US" sz="1400" dirty="0"/>
              <a:t>와 </a:t>
            </a:r>
            <a:r>
              <a:rPr lang="en-US" altLang="ko-KR" sz="1400" dirty="0" err="1"/>
              <a:t>barchart</a:t>
            </a:r>
            <a:r>
              <a:rPr lang="ko-KR" altLang="en-US" sz="1400" dirty="0"/>
              <a:t>는 </a:t>
            </a:r>
            <a:r>
              <a:rPr lang="ko-KR" altLang="en-US" sz="1400" dirty="0" smtClean="0"/>
              <a:t>다름</a:t>
            </a:r>
            <a:endParaRPr lang="ko-KR" altLang="en-US" sz="1400" dirty="0"/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ko-KR" altLang="en-US" sz="1400" dirty="0"/>
              <a:t>가격</a:t>
            </a:r>
            <a:r>
              <a:rPr lang="en-US" altLang="ko-KR" sz="1400" dirty="0"/>
              <a:t>; </a:t>
            </a:r>
            <a:r>
              <a:rPr lang="en-US" altLang="ko-KR" sz="1400" dirty="0" smtClean="0"/>
              <a:t>				// </a:t>
            </a:r>
            <a:r>
              <a:rPr lang="ko-KR" altLang="en-US" sz="1400" dirty="0"/>
              <a:t>한글 이름 사용 가능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7230" y="4221088"/>
            <a:ext cx="7820942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int</a:t>
            </a:r>
            <a:r>
              <a:rPr lang="en-US" altLang="ko-KR" sz="1400" dirty="0"/>
              <a:t> 3Chapter; </a:t>
            </a:r>
            <a:r>
              <a:rPr lang="en-US" altLang="ko-KR" sz="1400" dirty="0" smtClean="0"/>
              <a:t>	// </a:t>
            </a:r>
            <a:r>
              <a:rPr lang="ko-KR" altLang="en-US" sz="1400" dirty="0"/>
              <a:t>숫자로 사용하였기 때문</a:t>
            </a:r>
          </a:p>
          <a:p>
            <a:r>
              <a:rPr lang="en-US" altLang="ko-KR" sz="1400" dirty="0"/>
              <a:t>class if { } </a:t>
            </a:r>
            <a:r>
              <a:rPr lang="en-US" altLang="ko-KR" sz="1400" dirty="0" smtClean="0"/>
              <a:t>		// </a:t>
            </a:r>
            <a:r>
              <a:rPr lang="en-US" altLang="ko-KR" sz="1400" dirty="0"/>
              <a:t>if</a:t>
            </a:r>
            <a:r>
              <a:rPr lang="ko-KR" altLang="en-US" sz="1400" dirty="0"/>
              <a:t>는 자바의 </a:t>
            </a:r>
            <a:r>
              <a:rPr lang="ko-KR" altLang="en-US" sz="1400" dirty="0" err="1"/>
              <a:t>예약어임</a:t>
            </a:r>
            <a:endParaRPr lang="ko-KR" altLang="en-US" sz="1400" dirty="0"/>
          </a:p>
          <a:p>
            <a:r>
              <a:rPr lang="en-US" altLang="ko-KR" sz="1400" dirty="0"/>
              <a:t>char false; </a:t>
            </a:r>
            <a:r>
              <a:rPr lang="en-US" altLang="ko-KR" sz="1400" dirty="0" smtClean="0"/>
              <a:t>		// </a:t>
            </a:r>
            <a:r>
              <a:rPr lang="en-US" altLang="ko-KR" sz="1400" dirty="0"/>
              <a:t>false</a:t>
            </a:r>
            <a:r>
              <a:rPr lang="ko-KR" altLang="en-US" sz="1400" dirty="0"/>
              <a:t>는 사용 불가</a:t>
            </a:r>
          </a:p>
          <a:p>
            <a:r>
              <a:rPr lang="en-US" altLang="ko-KR" sz="1400" dirty="0"/>
              <a:t>void null() { } </a:t>
            </a:r>
            <a:r>
              <a:rPr lang="en-US" altLang="ko-KR" sz="1400" dirty="0" smtClean="0"/>
              <a:t>	// </a:t>
            </a:r>
            <a:r>
              <a:rPr lang="en-US" altLang="ko-KR" sz="1400" dirty="0"/>
              <a:t>null </a:t>
            </a:r>
            <a:r>
              <a:rPr lang="ko-KR" altLang="en-US" sz="1400" dirty="0"/>
              <a:t>사용 불가</a:t>
            </a:r>
          </a:p>
          <a:p>
            <a:r>
              <a:rPr lang="en-US" altLang="ko-KR" sz="1400" dirty="0"/>
              <a:t>class %</a:t>
            </a:r>
            <a:r>
              <a:rPr lang="en-US" altLang="ko-KR" sz="1400" dirty="0" err="1"/>
              <a:t>calc</a:t>
            </a:r>
            <a:r>
              <a:rPr lang="en-US" altLang="ko-KR" sz="1400" dirty="0"/>
              <a:t> { } </a:t>
            </a:r>
            <a:r>
              <a:rPr lang="en-US" altLang="ko-KR" sz="1400" dirty="0" smtClean="0"/>
              <a:t>	// </a:t>
            </a:r>
            <a:r>
              <a:rPr lang="en-US" altLang="ko-KR" sz="1400" dirty="0"/>
              <a:t>'%'</a:t>
            </a:r>
            <a:r>
              <a:rPr lang="ko-KR" altLang="en-US" sz="1400" dirty="0"/>
              <a:t>는 특수문자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73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키워드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285128"/>
              </p:ext>
            </p:extLst>
          </p:nvPr>
        </p:nvGraphicFramePr>
        <p:xfrm>
          <a:off x="928660" y="1428740"/>
          <a:ext cx="7215240" cy="328422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443048"/>
                <a:gridCol w="1443048"/>
                <a:gridCol w="1443048"/>
                <a:gridCol w="1443048"/>
                <a:gridCol w="1443048"/>
              </a:tblGrid>
              <a:tr h="31523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abstract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continue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for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new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switch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</a:tr>
              <a:tr h="31523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assert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default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if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package</a:t>
                      </a:r>
                      <a:endParaRPr lang="en-US" sz="1200" b="1" i="1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synchronized</a:t>
                      </a:r>
                      <a:endParaRPr lang="en-US" sz="1200" b="1" i="1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</a:tr>
              <a:tr h="31523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boolean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do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goto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private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this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</a:tr>
              <a:tr h="31523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break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double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implements</a:t>
                      </a:r>
                      <a:endParaRPr lang="en-US" sz="1200" b="1" i="1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protected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throw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</a:tr>
              <a:tr h="31523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byte</a:t>
                      </a:r>
                      <a:endParaRPr lang="en-US" sz="1200" b="1" i="1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else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import</a:t>
                      </a:r>
                      <a:endParaRPr lang="en-US" sz="1200" b="1" i="1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public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throws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</a:tr>
              <a:tr h="31523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case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enum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instanceof</a:t>
                      </a:r>
                      <a:endParaRPr lang="en-US" sz="1200" b="1" i="1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return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transient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</a:tr>
              <a:tr h="31523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catch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extends</a:t>
                      </a:r>
                      <a:endParaRPr lang="en-US" sz="1200" b="1" i="1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int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short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try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</a:tr>
              <a:tr h="31523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char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final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interface</a:t>
                      </a:r>
                      <a:endParaRPr lang="en-US" sz="1200" b="1" i="1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static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void 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</a:tr>
              <a:tr h="31523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class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finally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long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strictfp</a:t>
                      </a:r>
                      <a:endParaRPr lang="en-US" sz="1200" b="1" i="1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volatile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</a:tr>
              <a:tr h="31523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/>
                        <a:t>const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float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native</a:t>
                      </a:r>
                      <a:endParaRPr lang="en-US" sz="1200" b="1" i="1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super</a:t>
                      </a:r>
                      <a:endParaRPr lang="en-US" sz="1200" b="1" i="1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while 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19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식별자</a:t>
            </a:r>
            <a:r>
              <a:rPr lang="ko-KR" altLang="en-US" dirty="0" smtClean="0"/>
              <a:t> 이름 붙이는 관습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sz="2000" dirty="0" smtClean="0"/>
              <a:t>기본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헝그리안</a:t>
            </a:r>
            <a:r>
              <a:rPr lang="ko-KR" altLang="en-US" sz="2000" dirty="0" smtClean="0"/>
              <a:t> 이름 붙이기 관습</a:t>
            </a:r>
            <a:endParaRPr lang="en-US" altLang="ko-KR" sz="2000" dirty="0" smtClean="0"/>
          </a:p>
          <a:p>
            <a:r>
              <a:rPr lang="ko-KR" altLang="en-US" sz="2000" dirty="0" smtClean="0"/>
              <a:t>클래스 이름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 lvl="1"/>
            <a:r>
              <a:rPr lang="ko-KR" altLang="en-US" sz="1800" dirty="0" smtClean="0"/>
              <a:t>첫 번째 문자는 대문자로 시작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여러 단어가 복합되어 있을 때는 각 단어의 첫 번째 문자만 대문자로 표시</a:t>
            </a:r>
            <a:endParaRPr lang="en-US" altLang="ko-KR" sz="1800" dirty="0" smtClean="0"/>
          </a:p>
          <a:p>
            <a:r>
              <a:rPr lang="ko-KR" altLang="en-US" sz="2000" dirty="0" smtClean="0"/>
              <a:t>변수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메소드</a:t>
            </a:r>
            <a:r>
              <a:rPr lang="ko-KR" altLang="en-US" sz="2000" dirty="0" smtClean="0"/>
              <a:t> 이름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smtClean="0"/>
              <a:t>첫 단어 이후 각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단어의 첫 번째 문자는 대문자로 시작</a:t>
            </a:r>
            <a:endParaRPr lang="en-US" altLang="ko-KR" sz="1800" dirty="0" smtClean="0"/>
          </a:p>
          <a:p>
            <a:r>
              <a:rPr lang="ko-KR" altLang="en-US" sz="2000" dirty="0" smtClean="0"/>
              <a:t>상수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이름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1800" dirty="0" smtClean="0"/>
          </a:p>
          <a:p>
            <a:pPr lvl="1"/>
            <a:r>
              <a:rPr lang="ko-KR" altLang="en-US" sz="1800" dirty="0" smtClean="0"/>
              <a:t>모든 문자를 대문자로 표시</a:t>
            </a:r>
            <a:endParaRPr lang="en-US" altLang="ko-KR" sz="1600" dirty="0" smtClean="0"/>
          </a:p>
          <a:p>
            <a:pPr lvl="1"/>
            <a:endParaRPr lang="en-US" altLang="ko-KR" sz="1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7290" y="1956781"/>
            <a:ext cx="321471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public class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HelloWorld</a:t>
            </a:r>
            <a:r>
              <a:rPr lang="en-US" altLang="ko-KR" sz="1400" dirty="0" smtClean="0"/>
              <a:t> {}</a:t>
            </a:r>
          </a:p>
          <a:p>
            <a:r>
              <a:rPr lang="en-US" altLang="ko-KR" sz="1400" dirty="0" smtClean="0"/>
              <a:t>class </a:t>
            </a:r>
            <a:r>
              <a:rPr lang="en-US" altLang="ko-KR" sz="1400" dirty="0" smtClean="0">
                <a:solidFill>
                  <a:srgbClr val="FF0000"/>
                </a:solidFill>
              </a:rPr>
              <a:t>Vehicle</a:t>
            </a:r>
            <a:r>
              <a:rPr lang="en-US" altLang="ko-KR" sz="1400" dirty="0" smtClean="0"/>
              <a:t> {}</a:t>
            </a:r>
          </a:p>
          <a:p>
            <a:r>
              <a:rPr lang="en-US" altLang="ko-KR" sz="1400" dirty="0" smtClean="0"/>
              <a:t>class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AutoVendingMachine</a:t>
            </a:r>
            <a:r>
              <a:rPr lang="en-US" altLang="ko-KR" sz="1400" dirty="0" smtClean="0"/>
              <a:t> {}</a:t>
            </a:r>
            <a:endParaRPr lang="en-US" altLang="ko-KR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357290" y="3717032"/>
            <a:ext cx="5951014" cy="936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iAge</a:t>
            </a:r>
            <a:r>
              <a:rPr lang="en-US" altLang="ko-KR" sz="1400" dirty="0" smtClean="0"/>
              <a:t>; 		// </a:t>
            </a:r>
            <a:r>
              <a:rPr lang="en-US" altLang="ko-KR" sz="1400" dirty="0" err="1" smtClean="0"/>
              <a:t>iAge</a:t>
            </a:r>
            <a:r>
              <a:rPr lang="ko-KR" altLang="en-US" sz="1400" dirty="0" smtClean="0"/>
              <a:t>의 </a:t>
            </a:r>
            <a:r>
              <a:rPr lang="en-US" altLang="ko-KR" sz="1400" dirty="0" err="1" smtClean="0"/>
              <a:t>i</a:t>
            </a:r>
            <a:r>
              <a:rPr lang="ko-KR" altLang="en-US" sz="1400" dirty="0" smtClean="0"/>
              <a:t>는 </a:t>
            </a:r>
            <a:r>
              <a:rPr lang="en-US" altLang="ko-KR" sz="1400" dirty="0" err="1" smtClean="0"/>
              <a:t>int</a:t>
            </a:r>
            <a:r>
              <a:rPr lang="ko-KR" altLang="en-US" sz="1400" dirty="0" smtClean="0"/>
              <a:t>의 </a:t>
            </a:r>
            <a:r>
              <a:rPr lang="en-US" altLang="ko-KR" sz="1400" dirty="0" err="1" smtClean="0"/>
              <a:t>i</a:t>
            </a:r>
            <a:r>
              <a:rPr lang="ko-KR" altLang="en-US" sz="1400" dirty="0" err="1" smtClean="0"/>
              <a:t>를</a:t>
            </a:r>
            <a:r>
              <a:rPr lang="ko-KR" altLang="en-US" sz="1400" dirty="0" smtClean="0"/>
              <a:t> 표시</a:t>
            </a:r>
          </a:p>
          <a:p>
            <a:r>
              <a:rPr lang="en-US" altLang="ko-KR" sz="1400" dirty="0" err="1" smtClean="0"/>
              <a:t>boolean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bIsSingle</a:t>
            </a:r>
            <a:r>
              <a:rPr lang="en-US" altLang="ko-KR" sz="1400" dirty="0" smtClean="0"/>
              <a:t>; 	// </a:t>
            </a:r>
            <a:r>
              <a:rPr lang="en-US" altLang="ko-KR" sz="1400" dirty="0" err="1" smtClean="0"/>
              <a:t>bIsSingle</a:t>
            </a:r>
            <a:r>
              <a:rPr lang="ko-KR" altLang="en-US" sz="1400" dirty="0" smtClean="0"/>
              <a:t>의 처음 </a:t>
            </a:r>
            <a:r>
              <a:rPr lang="en-US" altLang="ko-KR" sz="1400" dirty="0" smtClean="0"/>
              <a:t>b</a:t>
            </a:r>
            <a:r>
              <a:rPr lang="ko-KR" altLang="en-US" sz="1400" dirty="0" smtClean="0"/>
              <a:t>는 </a:t>
            </a:r>
            <a:r>
              <a:rPr lang="en-US" altLang="ko-KR" sz="1400" dirty="0" err="1" smtClean="0"/>
              <a:t>boolean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b</a:t>
            </a:r>
            <a:r>
              <a:rPr lang="ko-KR" altLang="en-US" sz="1400" dirty="0" smtClean="0"/>
              <a:t>를 표시</a:t>
            </a:r>
          </a:p>
          <a:p>
            <a:r>
              <a:rPr lang="en-US" altLang="ko-KR" sz="1400" dirty="0" smtClean="0"/>
              <a:t>String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strName</a:t>
            </a:r>
            <a:r>
              <a:rPr lang="en-US" altLang="ko-KR" sz="1400" dirty="0" smtClean="0"/>
              <a:t>; 	// </a:t>
            </a:r>
            <a:r>
              <a:rPr lang="en-US" altLang="ko-KR" sz="1400" dirty="0" err="1" smtClean="0"/>
              <a:t>strName</a:t>
            </a:r>
            <a:r>
              <a:rPr lang="ko-KR" altLang="en-US" sz="1400" dirty="0" smtClean="0"/>
              <a:t>의 </a:t>
            </a:r>
            <a:r>
              <a:rPr lang="en-US" altLang="ko-KR" sz="1400" dirty="0" err="1" smtClean="0"/>
              <a:t>str</a:t>
            </a:r>
            <a:r>
              <a:rPr lang="ko-KR" altLang="en-US" sz="1400" dirty="0" smtClean="0"/>
              <a:t>은 </a:t>
            </a:r>
            <a:r>
              <a:rPr lang="en-US" altLang="ko-KR" sz="1400" dirty="0" smtClean="0"/>
              <a:t>String</a:t>
            </a:r>
            <a:r>
              <a:rPr lang="ko-KR" altLang="en-US" sz="1400" dirty="0" smtClean="0"/>
              <a:t>의 </a:t>
            </a:r>
            <a:r>
              <a:rPr lang="en-US" altLang="ko-KR" sz="1400" dirty="0" err="1" smtClean="0"/>
              <a:t>str</a:t>
            </a:r>
            <a:r>
              <a:rPr lang="ko-KR" altLang="en-US" sz="1400" dirty="0" smtClean="0"/>
              <a:t>을 표시</a:t>
            </a:r>
          </a:p>
          <a:p>
            <a:r>
              <a:rPr lang="en-US" altLang="ko-KR" sz="1400" dirty="0" smtClean="0"/>
              <a:t>public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iGetAge</a:t>
            </a:r>
            <a:r>
              <a:rPr lang="en-US" altLang="ko-KR" sz="1400" dirty="0" smtClean="0"/>
              <a:t>()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/>
              <a:t>{} 	// </a:t>
            </a:r>
            <a:r>
              <a:rPr lang="en-US" altLang="ko-KR" sz="1400" dirty="0" err="1" smtClean="0"/>
              <a:t>iGetAge</a:t>
            </a:r>
            <a:r>
              <a:rPr lang="ko-KR" altLang="en-US" sz="1400" dirty="0" smtClean="0"/>
              <a:t>의 </a:t>
            </a:r>
            <a:r>
              <a:rPr lang="en-US" altLang="ko-KR" sz="1400" dirty="0" err="1" smtClean="0"/>
              <a:t>i</a:t>
            </a:r>
            <a:r>
              <a:rPr lang="ko-KR" altLang="en-US" sz="1400" dirty="0" smtClean="0"/>
              <a:t>는 </a:t>
            </a:r>
            <a:r>
              <a:rPr lang="en-US" altLang="ko-KR" sz="1400" dirty="0" err="1" smtClean="0"/>
              <a:t>int</a:t>
            </a:r>
            <a:r>
              <a:rPr lang="ko-KR" altLang="en-US" sz="1400" dirty="0" smtClean="0"/>
              <a:t>의 </a:t>
            </a:r>
            <a:r>
              <a:rPr lang="en-US" altLang="ko-KR" sz="1400" dirty="0" err="1" smtClean="0"/>
              <a:t>i</a:t>
            </a:r>
            <a:r>
              <a:rPr lang="ko-KR" altLang="en-US" sz="1400" dirty="0" err="1" smtClean="0"/>
              <a:t>를</a:t>
            </a:r>
            <a:r>
              <a:rPr lang="ko-KR" altLang="en-US" sz="1400" dirty="0" smtClean="0"/>
              <a:t> 표시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357290" y="5407239"/>
            <a:ext cx="5286412" cy="3260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400" dirty="0" smtClean="0"/>
              <a:t>final static double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PI</a:t>
            </a:r>
            <a:r>
              <a:rPr lang="en-US" altLang="ko-KR" sz="1400" dirty="0" smtClean="0"/>
              <a:t> = 3.141592;</a:t>
            </a:r>
            <a:endParaRPr lang="en-US" altLang="ko-KR" sz="14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63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2266</TotalTime>
  <Words>4066</Words>
  <Application>Microsoft Office PowerPoint</Application>
  <PresentationFormat>화면 슬라이드 쇼(4:3)</PresentationFormat>
  <Paragraphs>1327</Paragraphs>
  <Slides>59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0" baseType="lpstr">
      <vt:lpstr>가을</vt:lpstr>
      <vt:lpstr>제 2 장 자바 기본 프로그래밍</vt:lpstr>
      <vt:lpstr>자바 프로그램 구조 - 맛보기 예제</vt:lpstr>
      <vt:lpstr>맛보기 예제 설명</vt:lpstr>
      <vt:lpstr>sum() 메소드 호출과 리턴</vt:lpstr>
      <vt:lpstr>맛보기 예제 설명(계속)</vt:lpstr>
      <vt:lpstr>식별자 (identifier)</vt:lpstr>
      <vt:lpstr>식별자 이름 사례</vt:lpstr>
      <vt:lpstr>자바 키워드</vt:lpstr>
      <vt:lpstr>식별자 이름 붙이는 관습</vt:lpstr>
      <vt:lpstr>자바의 데이터 타입</vt:lpstr>
      <vt:lpstr>자바의 기본 데이터 타입</vt:lpstr>
      <vt:lpstr>변수와 선언</vt:lpstr>
      <vt:lpstr>변수 선언 사례</vt:lpstr>
      <vt:lpstr>정수 타입 리터럴</vt:lpstr>
      <vt:lpstr>실수 타입 리터럴</vt:lpstr>
      <vt:lpstr>문자 타입 리터럴</vt:lpstr>
      <vt:lpstr>논리 타입 리터럴</vt:lpstr>
      <vt:lpstr>Tip: 기본 데이터 타입 이외 리터럴</vt:lpstr>
      <vt:lpstr>상수</vt:lpstr>
      <vt:lpstr>예제 2-1 : 변수, 리터럴, 상수 사용하기</vt:lpstr>
      <vt:lpstr>타입 변환 - 자동 타입 변환</vt:lpstr>
      <vt:lpstr>강제 타입 변환</vt:lpstr>
      <vt:lpstr>예제 2-2 : 자동 타입 변환, 강제 타입 변환</vt:lpstr>
      <vt:lpstr>자바에서 키 입력, System.in</vt:lpstr>
      <vt:lpstr>예제 2-3 : 키보드로부터 문자 입력, 화면 출력</vt:lpstr>
      <vt:lpstr>Scanner를 이용한 키 입력</vt:lpstr>
      <vt:lpstr>Scanner를 이용한 키 입력</vt:lpstr>
      <vt:lpstr>Scanner 주요 메소드</vt:lpstr>
      <vt:lpstr>예제 2-4 : Scanner를 이용한 키 입력 연습</vt:lpstr>
      <vt:lpstr>식과 연산자</vt:lpstr>
      <vt:lpstr>연산자 우선 순위</vt:lpstr>
      <vt:lpstr>산술 연산자</vt:lpstr>
      <vt:lpstr>예제 2-5 : 산술 연산 예제</vt:lpstr>
      <vt:lpstr>비트 연산자</vt:lpstr>
      <vt:lpstr>비트 연산자의 사례</vt:lpstr>
      <vt:lpstr>시프트 연산자</vt:lpstr>
      <vt:lpstr>시프트 연산자의 사례</vt:lpstr>
      <vt:lpstr>Tip: 산술적 시프트와 논리적 시프트</vt:lpstr>
      <vt:lpstr>예제 2-6 : 비트 연산자와 시프트 연산자 사용 예</vt:lpstr>
      <vt:lpstr>비교연산자</vt:lpstr>
      <vt:lpstr>논리 연산자</vt:lpstr>
      <vt:lpstr>예제 2-7 : 비교 연산자와 논리 연산자 사용하기</vt:lpstr>
      <vt:lpstr>대입 연산자, 증감 연산자</vt:lpstr>
      <vt:lpstr>증감 연산자</vt:lpstr>
      <vt:lpstr>예제 2-8 : 대입 연산자와 증감 연산자 사용하기</vt:lpstr>
      <vt:lpstr>조건 연산자 ?:</vt:lpstr>
      <vt:lpstr>예제 2-9 : 조건 연산자 사용하기</vt:lpstr>
      <vt:lpstr>조건문 – if문</vt:lpstr>
      <vt:lpstr>예제 2-10 : if문 사용하기 </vt:lpstr>
      <vt:lpstr>조건문 – if-else</vt:lpstr>
      <vt:lpstr>예제 2-11 : if-else 사용하기 </vt:lpstr>
      <vt:lpstr>조건문 – 다중 if</vt:lpstr>
      <vt:lpstr>예제 2-12 : 학점 매기기</vt:lpstr>
      <vt:lpstr>Tip: if문과 조건 연산자 ?:</vt:lpstr>
      <vt:lpstr>switch문</vt:lpstr>
      <vt:lpstr>switch문에서 벗어나기</vt:lpstr>
      <vt:lpstr>예제 2-13 : switch문의 break 사용하기</vt:lpstr>
      <vt:lpstr>case 문의 값</vt:lpstr>
      <vt:lpstr>예제 2-14 : 성적 분류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Kitae</cp:lastModifiedBy>
  <cp:revision>118</cp:revision>
  <dcterms:created xsi:type="dcterms:W3CDTF">2011-08-27T14:53:28Z</dcterms:created>
  <dcterms:modified xsi:type="dcterms:W3CDTF">2014-01-13T08:36:30Z</dcterms:modified>
</cp:coreProperties>
</file>