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7" r:id="rId33"/>
    <p:sldId id="30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74" d="100"/>
          <a:sy n="74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95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8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명품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JAVA Programming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2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206321"/>
            <a:ext cx="799288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import </a:t>
            </a:r>
            <a:r>
              <a:rPr lang="en-US" altLang="ko-KR" sz="1400" dirty="0" err="1">
                <a:latin typeface="+mj-lt"/>
              </a:rPr>
              <a:t>java.util.Scanner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public </a:t>
            </a:r>
            <a:r>
              <a:rPr lang="en-US" altLang="ko-KR" sz="1400" dirty="0">
                <a:latin typeface="+mj-lt"/>
              </a:rPr>
              <a:t>class </a:t>
            </a:r>
            <a:r>
              <a:rPr lang="en-US" altLang="ko-KR" sz="1400" dirty="0" err="1">
                <a:latin typeface="+mj-lt"/>
              </a:rPr>
              <a:t>WhileSample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void main (String[] </a:t>
            </a:r>
            <a:r>
              <a:rPr lang="en-US" altLang="ko-KR" sz="1400" dirty="0" err="1">
                <a:latin typeface="+mj-lt"/>
              </a:rPr>
              <a:t>args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b="1" dirty="0">
                <a:latin typeface="+mj-lt"/>
              </a:rPr>
              <a:t>Scanner </a:t>
            </a:r>
            <a:r>
              <a:rPr lang="en-US" altLang="ko-KR" sz="1400" b="1" dirty="0" err="1">
                <a:latin typeface="+mj-lt"/>
              </a:rPr>
              <a:t>rd</a:t>
            </a:r>
            <a:r>
              <a:rPr lang="en-US" altLang="ko-KR" sz="1400" b="1" dirty="0">
                <a:latin typeface="+mj-lt"/>
              </a:rPr>
              <a:t> = new Scanner(System.in);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n = 0;</a:t>
            </a:r>
          </a:p>
          <a:p>
            <a:pPr defTabSz="180000"/>
            <a:r>
              <a:rPr lang="en-US" altLang="ko-KR" sz="1400" dirty="0">
                <a:latin typeface="+mj-lt"/>
              </a:rPr>
              <a:t>		double sum = 0;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i=0;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>
                <a:latin typeface="+mj-lt"/>
              </a:rPr>
              <a:t>	while (</a:t>
            </a:r>
            <a:r>
              <a:rPr lang="en-US" altLang="ko-KR" sz="1400" b="1" dirty="0">
                <a:latin typeface="+mj-lt"/>
              </a:rPr>
              <a:t>(i = </a:t>
            </a:r>
            <a:r>
              <a:rPr lang="en-US" altLang="ko-KR" sz="1400" b="1" dirty="0" err="1">
                <a:latin typeface="+mj-lt"/>
              </a:rPr>
              <a:t>rd.nextInt</a:t>
            </a:r>
            <a:r>
              <a:rPr lang="en-US" altLang="ko-KR" sz="1400" b="1" dirty="0">
                <a:latin typeface="+mj-lt"/>
              </a:rPr>
              <a:t>()) != 0</a:t>
            </a:r>
            <a:r>
              <a:rPr lang="en-US" altLang="ko-KR" sz="1400" dirty="0">
                <a:latin typeface="+mj-lt"/>
              </a:rPr>
              <a:t>) { </a:t>
            </a:r>
          </a:p>
          <a:p>
            <a:pPr defTabSz="180000"/>
            <a:r>
              <a:rPr lang="en-US" altLang="ko-KR" sz="1400" dirty="0">
                <a:latin typeface="+mj-lt"/>
              </a:rPr>
              <a:t>			sum += i;</a:t>
            </a:r>
          </a:p>
          <a:p>
            <a:pPr defTabSz="180000"/>
            <a:r>
              <a:rPr lang="en-US" altLang="ko-KR" sz="1400" dirty="0">
                <a:latin typeface="+mj-lt"/>
              </a:rPr>
              <a:t>			n++;</a:t>
            </a:r>
          </a:p>
          <a:p>
            <a:pPr defTabSz="180000"/>
            <a:r>
              <a:rPr lang="en-US" altLang="ko-KR" sz="1400" dirty="0">
                <a:latin typeface="+mj-lt"/>
              </a:rPr>
              <a:t>		}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입력된 수의 개수는 </a:t>
            </a:r>
            <a:r>
              <a:rPr lang="en-US" altLang="ko-KR" sz="1400" dirty="0">
                <a:latin typeface="+mj-lt"/>
              </a:rPr>
              <a:t>" + n + "</a:t>
            </a:r>
            <a:r>
              <a:rPr lang="ko-KR" altLang="en-US" sz="1400" dirty="0">
                <a:latin typeface="+mj-lt"/>
              </a:rPr>
              <a:t>개이며 평균은 </a:t>
            </a:r>
            <a:r>
              <a:rPr lang="en-US" altLang="ko-KR" sz="1400" dirty="0">
                <a:latin typeface="+mj-lt"/>
              </a:rPr>
              <a:t>" </a:t>
            </a:r>
            <a:r>
              <a:rPr lang="en-US" altLang="ko-KR" sz="1400" dirty="0" smtClean="0">
                <a:latin typeface="+mj-lt"/>
              </a:rPr>
              <a:t>+ sum </a:t>
            </a:r>
            <a:r>
              <a:rPr lang="en-US" altLang="ko-KR" sz="1400" dirty="0">
                <a:latin typeface="+mj-lt"/>
              </a:rPr>
              <a:t>/ n + "</a:t>
            </a:r>
            <a:r>
              <a:rPr lang="ko-KR" altLang="en-US" sz="1400" dirty="0">
                <a:latin typeface="+mj-lt"/>
              </a:rPr>
              <a:t>입니다</a:t>
            </a:r>
            <a:r>
              <a:rPr lang="en-US" altLang="ko-KR" sz="1400" dirty="0">
                <a:latin typeface="+mj-lt"/>
              </a:rPr>
              <a:t>.");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 : </a:t>
            </a:r>
            <a:r>
              <a:rPr lang="ko-KR" altLang="en-US" dirty="0"/>
              <a:t>입력된 수의 평균 구하기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키보드에서 숫자를 입력 받아 입력 받은 모든 수의 평균을 출력하는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입력되면 입력이 종료되고 평균을 구하여 출력한다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5373216"/>
            <a:ext cx="7992888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30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40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ko-KR" altLang="en-US" sz="1200" dirty="0"/>
              <a:t>입력된 수의 개수는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개이며 평균은 </a:t>
            </a:r>
            <a:r>
              <a:rPr lang="en-US" altLang="ko-KR" sz="1200" dirty="0"/>
              <a:t>25.0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75656" y="5811362"/>
            <a:ext cx="1512168" cy="324036"/>
          </a:xfrm>
          <a:prstGeom prst="wedgeRoundRectCallout">
            <a:avLst>
              <a:gd name="adj1" fmla="val -88374"/>
              <a:gd name="adj2" fmla="val 8301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마지막 입력을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0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392" y="1303176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71105" y="4406838"/>
            <a:ext cx="22926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무조건 최소 한번은 실행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1105" y="5210036"/>
            <a:ext cx="41136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rgbClr val="0070C0"/>
                </a:solidFill>
              </a:rPr>
              <a:t> 반복 </a:t>
            </a:r>
            <a:r>
              <a:rPr lang="ko-KR" altLang="en-US" sz="1400" dirty="0" smtClean="0">
                <a:solidFill>
                  <a:srgbClr val="0070C0"/>
                </a:solidFill>
              </a:rPr>
              <a:t>조건이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</a:t>
            </a:r>
            <a:r>
              <a:rPr lang="en-US" altLang="ko-KR" sz="1400" dirty="0" smtClean="0">
                <a:solidFill>
                  <a:srgbClr val="0070C0"/>
                </a:solidFill>
              </a:rPr>
              <a:t>, false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</a:t>
            </a:r>
            <a:r>
              <a:rPr lang="ko-KR" altLang="en-US" sz="1400" smtClean="0">
                <a:solidFill>
                  <a:srgbClr val="0070C0"/>
                </a:solidFill>
              </a:rPr>
              <a:t>반복 종료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rgbClr val="0070C0"/>
                </a:solidFill>
              </a:rPr>
              <a:t> 반복 조건이 없으며 컴파일 오류</a:t>
            </a:r>
            <a:endParaRPr lang="en-US" altLang="ko-KR" sz="1400" smtClean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5934" y="43452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/>
              </a:rPr>
              <a:t>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1255934" y="518382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92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237" y="1810693"/>
            <a:ext cx="2634270" cy="334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do-while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97720"/>
            <a:ext cx="5708526" cy="357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7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3-3 : a-z</a:t>
            </a:r>
            <a:r>
              <a:rPr lang="ko-KR" altLang="en-US" dirty="0" smtClean="0"/>
              <a:t>까지 출력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8146" y="1835532"/>
            <a:ext cx="569610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DoWhileSample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char a = 'a';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do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(a);</a:t>
            </a:r>
          </a:p>
          <a:p>
            <a:pPr defTabSz="180000"/>
            <a:r>
              <a:rPr lang="en-US" altLang="ko-KR" sz="1600" dirty="0"/>
              <a:t>			a = (char) (a + 1);</a:t>
            </a:r>
          </a:p>
          <a:p>
            <a:pPr defTabSz="180000"/>
            <a:r>
              <a:rPr lang="en-US" altLang="ko-KR" sz="1600" dirty="0"/>
              <a:t>		} while (a &lt;= 'z'); 	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282991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z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146" y="4715852"/>
            <a:ext cx="5696102" cy="36933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abcdefghijklmnopqrstuvwxyz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24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반복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3284984"/>
            <a:ext cx="604867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for(i=0; i&lt;100; i++) { // 100 </a:t>
            </a:r>
            <a:r>
              <a:rPr lang="ko-KR" altLang="en-US" sz="1400" dirty="0" smtClean="0"/>
              <a:t>개의 학교 모두의 성적을 더한다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.....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3861048"/>
            <a:ext cx="5256584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400" smtClean="0">
                <a:solidFill>
                  <a:schemeClr val="tx1"/>
                </a:solidFill>
              </a:rPr>
              <a:t>for(j=0; j&lt;10000; j++) { // 10000 </a:t>
            </a:r>
            <a:r>
              <a:rPr lang="ko-KR" altLang="en-US" sz="1400" smtClean="0">
                <a:solidFill>
                  <a:schemeClr val="tx1"/>
                </a:solidFill>
              </a:rPr>
              <a:t>명의 학생 성적을 더한다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1400" smtClean="0">
                <a:solidFill>
                  <a:schemeClr val="tx1"/>
                </a:solidFill>
              </a:rPr>
              <a:t>	   .....</a:t>
            </a:r>
          </a:p>
          <a:p>
            <a:pPr defTabSz="180000"/>
            <a:r>
              <a:rPr lang="en-US" altLang="ko-KR" sz="1400" smtClean="0">
                <a:solidFill>
                  <a:schemeClr val="tx1"/>
                </a:solidFill>
              </a:rPr>
              <a:t>	   .....</a:t>
            </a:r>
          </a:p>
          <a:p>
            <a:pPr defTabSz="180000"/>
            <a:r>
              <a:rPr lang="en-US" altLang="ko-KR" sz="1400" smtClean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중첩 반복</a:t>
            </a:r>
            <a:endParaRPr lang="en-US" altLang="ko-KR" dirty="0" smtClean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내포하는 구조</a:t>
            </a:r>
            <a:endParaRPr lang="en-US" altLang="ko-KR" dirty="0" smtClean="0"/>
          </a:p>
          <a:p>
            <a:pPr lvl="1"/>
            <a:r>
              <a:rPr lang="ko-KR" altLang="en-US" dirty="0"/>
              <a:t>이론적으로는 몇 번이고 중첩 </a:t>
            </a:r>
            <a:r>
              <a:rPr lang="ko-KR" altLang="en-US" dirty="0" smtClean="0"/>
              <a:t>반복 가능</a:t>
            </a:r>
            <a:endParaRPr lang="en-US" altLang="ko-KR" dirty="0" smtClean="0"/>
          </a:p>
          <a:p>
            <a:pPr lvl="1"/>
            <a:r>
              <a:rPr lang="ko-KR" altLang="en-US" dirty="0"/>
              <a:t>너무 많은 중첩 반복은 </a:t>
            </a:r>
            <a:r>
              <a:rPr lang="ko-KR" altLang="en-US" dirty="0" smtClean="0"/>
              <a:t>프로그램 구조를 </a:t>
            </a:r>
            <a:r>
              <a:rPr lang="ko-KR" altLang="en-US" dirty="0"/>
              <a:t>복잡하게 하므로 </a:t>
            </a:r>
            <a:r>
              <a:rPr lang="en-US" altLang="ko-KR" sz="1600" dirty="0" smtClean="0"/>
              <a:t>2</a:t>
            </a:r>
            <a:r>
              <a:rPr lang="ko-KR" altLang="en-US" dirty="0"/>
              <a:t>중 또는 </a:t>
            </a:r>
            <a:r>
              <a:rPr lang="en-US" altLang="ko-KR" sz="1600" dirty="0"/>
              <a:t>3</a:t>
            </a:r>
            <a:r>
              <a:rPr lang="ko-KR" altLang="en-US" dirty="0"/>
              <a:t>중 </a:t>
            </a:r>
            <a:r>
              <a:rPr lang="ko-KR" altLang="en-US" dirty="0" smtClean="0"/>
              <a:t>반복이 적당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5628911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10000</a:t>
            </a:r>
            <a:r>
              <a:rPr lang="ko-KR" altLang="en-US" sz="1400" dirty="0" smtClean="0"/>
              <a:t>명의 학생이 있는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 대학의 모든 학생 성적의 합을 구할 때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for </a:t>
            </a:r>
            <a:r>
              <a:rPr lang="ko-KR" altLang="en-US" sz="1400" dirty="0"/>
              <a:t>문을 이용한 이중 중첩 구조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7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3-4 :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605" y="1988840"/>
            <a:ext cx="707597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lt"/>
              </a:rPr>
              <a:t>public </a:t>
            </a:r>
            <a:r>
              <a:rPr lang="en-US" altLang="ko-KR" sz="1400" dirty="0">
                <a:latin typeface="+mj-lt"/>
              </a:rPr>
              <a:t>class </a:t>
            </a:r>
            <a:r>
              <a:rPr lang="en-US" altLang="ko-KR" sz="1400" dirty="0" err="1">
                <a:latin typeface="+mj-lt"/>
              </a:rPr>
              <a:t>NestedLoop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void main (String[] </a:t>
            </a:r>
            <a:r>
              <a:rPr lang="en-US" altLang="ko-KR" sz="1400" dirty="0" err="1">
                <a:latin typeface="+mj-lt"/>
              </a:rPr>
              <a:t>args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i, j;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	for (i = 1</a:t>
            </a:r>
            <a:r>
              <a:rPr lang="en-US" altLang="ko-KR" sz="1400" dirty="0" smtClean="0">
                <a:latin typeface="+mj-lt"/>
              </a:rPr>
              <a:t>; </a:t>
            </a:r>
            <a:r>
              <a:rPr lang="en-US" altLang="ko-KR" sz="1400" dirty="0" err="1" smtClean="0">
                <a:latin typeface="+mj-lt"/>
              </a:rPr>
              <a:t>i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&lt; 10; i++,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()) {</a:t>
            </a:r>
          </a:p>
          <a:p>
            <a:pPr defTabSz="180000"/>
            <a:r>
              <a:rPr lang="en-US" altLang="ko-KR" sz="1400" dirty="0">
                <a:latin typeface="+mj-lt"/>
              </a:rPr>
              <a:t>			for (j = 1</a:t>
            </a:r>
            <a:r>
              <a:rPr lang="en-US" altLang="ko-KR" sz="1400" dirty="0" smtClean="0">
                <a:latin typeface="+mj-lt"/>
              </a:rPr>
              <a:t>; j </a:t>
            </a:r>
            <a:r>
              <a:rPr lang="en-US" altLang="ko-KR" sz="1400" dirty="0">
                <a:latin typeface="+mj-lt"/>
              </a:rPr>
              <a:t>&lt; 10; j++,</a:t>
            </a:r>
            <a:r>
              <a:rPr lang="en-US" altLang="ko-KR" sz="1400" dirty="0" err="1">
                <a:latin typeface="+mj-lt"/>
              </a:rPr>
              <a:t>System.out.print</a:t>
            </a:r>
            <a:r>
              <a:rPr lang="en-US" altLang="ko-KR" sz="1400" dirty="0">
                <a:latin typeface="+mj-lt"/>
              </a:rPr>
              <a:t>('\t')) {</a:t>
            </a:r>
          </a:p>
          <a:p>
            <a:pPr defTabSz="180000"/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dirty="0" err="1">
                <a:latin typeface="+mj-lt"/>
              </a:rPr>
              <a:t>System.out.print</a:t>
            </a:r>
            <a:r>
              <a:rPr lang="en-US" altLang="ko-KR" sz="1400" dirty="0">
                <a:latin typeface="+mj-lt"/>
              </a:rPr>
              <a:t>(i + "*" + j + "=" + i*j);</a:t>
            </a:r>
          </a:p>
          <a:p>
            <a:pPr defTabSz="180000"/>
            <a:r>
              <a:rPr lang="en-US" altLang="ko-KR" sz="1400" dirty="0">
                <a:latin typeface="+mj-lt"/>
              </a:rPr>
              <a:t>			}</a:t>
            </a:r>
          </a:p>
          <a:p>
            <a:pPr defTabSz="180000"/>
            <a:r>
              <a:rPr lang="en-US" altLang="ko-KR" sz="1400" dirty="0">
                <a:latin typeface="+mj-lt"/>
              </a:rPr>
              <a:t>		}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631" y="1342509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 중첩된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사용하여 구구단을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줄에 한 단씩 출력한다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631" y="4653136"/>
            <a:ext cx="709937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pPr defTabSz="396000"/>
            <a:r>
              <a:rPr lang="en-US" altLang="ko-KR" sz="1200" dirty="0" smtClean="0"/>
              <a:t>1*1=1	1*2=2	1*3=3	1*4=4	1*5=5	1*6=6	1*7=7	1*8=8	1*9=9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2*1=2	2*2=4	2*3=6	2*4=8	2*5=10	2*6=12	2*7=14	2*8=16	2*9=18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3*1=3	3*2=6	3*3=9	3*4=12	3*5=15	3*6=18	3*7=21	3*8=24	3*9=27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4*1=4	4*2=8	4*3=12	4*4=16	4*5=20	4*6=24	4*7=28	4*8=32	4*9=36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5*1=5	5*2=10	5*3=15	5*4=20	5*5=25	5*6=30	5*7=35	5*8=40	5*9=45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6*1=6	6*2=12	6*3=18	6*4=24	6*5=30	6*6=36	6*7=42	6*8=48	6*9=54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7*1=7	7*2=14	7*3=21	7*4=28	7*5=35	7*6=42	7*7=49	7*8=56	7*9=63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8*1=8	8*2=16	8*3=24	8*4=32	8*5=40	8*6=48	8*7=56	8*8=64	8*9=72</a:t>
            </a:r>
            <a:endParaRPr lang="en-US" altLang="ko-KR" sz="1200" dirty="0"/>
          </a:p>
          <a:p>
            <a:pPr defTabSz="396000"/>
            <a:r>
              <a:rPr lang="en-US" altLang="ko-KR" sz="1200" dirty="0" smtClean="0"/>
              <a:t>9*1=9	9*2=18	9*3=27	9*4=36	9*5=45	9*6=54	9*7=63	9*8=72	9*9=81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8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31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빠져 나가지 않으면서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실행 도중 다음 반복을 진행</a:t>
            </a:r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2852936"/>
            <a:ext cx="292895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400" dirty="0" smtClean="0">
                <a:latin typeface="+mj-lt"/>
              </a:rPr>
              <a:t>for (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lt"/>
              </a:rPr>
              <a:t>초기문</a:t>
            </a:r>
            <a:r>
              <a:rPr lang="nn-NO" altLang="ko-KR" sz="1400" dirty="0" smtClean="0">
                <a:latin typeface="+mj-lt"/>
              </a:rPr>
              <a:t>;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lt"/>
              </a:rPr>
              <a:t>조건식</a:t>
            </a:r>
            <a:r>
              <a:rPr lang="nn-NO" altLang="ko-KR" sz="1400" dirty="0" smtClean="0">
                <a:latin typeface="+mj-lt"/>
              </a:rPr>
              <a:t>;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lt"/>
              </a:rPr>
              <a:t>반복후작업</a:t>
            </a:r>
            <a:r>
              <a:rPr lang="nn-NO" altLang="ko-KR" sz="1400" dirty="0" smtClean="0">
                <a:latin typeface="+mj-lt"/>
              </a:rPr>
              <a:t>) {</a:t>
            </a:r>
          </a:p>
          <a:p>
            <a:r>
              <a:rPr lang="en-US" altLang="ko-KR" sz="1400" dirty="0" smtClean="0">
                <a:latin typeface="+mj-lt"/>
              </a:rPr>
              <a:t>    ...............</a:t>
            </a:r>
          </a:p>
          <a:p>
            <a:r>
              <a:rPr lang="en-US" altLang="ko-KR" sz="1400" dirty="0" smtClean="0">
                <a:latin typeface="+mj-lt"/>
              </a:rPr>
              <a:t>    </a:t>
            </a:r>
            <a:r>
              <a:rPr lang="en-US" altLang="ko-KR" sz="1400" b="1" dirty="0" smtClean="0">
                <a:latin typeface="+mj-lt"/>
              </a:rPr>
              <a:t>continue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>
                <a:latin typeface="+mj-lt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9186" y="2852936"/>
            <a:ext cx="15694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400" dirty="0" smtClean="0">
                <a:latin typeface="+mj-lt"/>
              </a:rPr>
              <a:t>while (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lt"/>
              </a:rPr>
              <a:t>조건식</a:t>
            </a:r>
            <a:r>
              <a:rPr lang="nn-NO" altLang="ko-KR" sz="1400" dirty="0" smtClean="0">
                <a:latin typeface="+mj-lt"/>
              </a:rPr>
              <a:t>) {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continue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>
                <a:latin typeface="+mj-lt"/>
              </a:rPr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14609" y="3143248"/>
            <a:ext cx="698989" cy="294463"/>
          </a:xfrm>
          <a:custGeom>
            <a:avLst/>
            <a:gdLst>
              <a:gd name="connsiteX0" fmla="*/ 0 w 820271"/>
              <a:gd name="connsiteY0" fmla="*/ 385483 h 400424"/>
              <a:gd name="connsiteX1" fmla="*/ 358588 w 820271"/>
              <a:gd name="connsiteY1" fmla="*/ 376518 h 400424"/>
              <a:gd name="connsiteX2" fmla="*/ 744071 w 820271"/>
              <a:gd name="connsiteY2" fmla="*/ 242047 h 400424"/>
              <a:gd name="connsiteX3" fmla="*/ 815788 w 820271"/>
              <a:gd name="connsiteY3" fmla="*/ 0 h 40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271" h="400424">
                <a:moveTo>
                  <a:pt x="0" y="385483"/>
                </a:moveTo>
                <a:cubicBezTo>
                  <a:pt x="117288" y="392953"/>
                  <a:pt x="234576" y="400424"/>
                  <a:pt x="358588" y="376518"/>
                </a:cubicBezTo>
                <a:cubicBezTo>
                  <a:pt x="482600" y="352612"/>
                  <a:pt x="667871" y="304800"/>
                  <a:pt x="744071" y="242047"/>
                </a:cubicBezTo>
                <a:cubicBezTo>
                  <a:pt x="820271" y="179294"/>
                  <a:pt x="818029" y="89647"/>
                  <a:pt x="815788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자유형 11"/>
          <p:cNvSpPr/>
          <p:nvPr/>
        </p:nvSpPr>
        <p:spPr>
          <a:xfrm>
            <a:off x="5483259" y="3137915"/>
            <a:ext cx="339938" cy="294463"/>
          </a:xfrm>
          <a:custGeom>
            <a:avLst/>
            <a:gdLst>
              <a:gd name="connsiteX0" fmla="*/ 0 w 176306"/>
              <a:gd name="connsiteY0" fmla="*/ 385482 h 385482"/>
              <a:gd name="connsiteX1" fmla="*/ 143435 w 176306"/>
              <a:gd name="connsiteY1" fmla="*/ 259977 h 385482"/>
              <a:gd name="connsiteX2" fmla="*/ 152400 w 176306"/>
              <a:gd name="connsiteY2" fmla="*/ 98612 h 385482"/>
              <a:gd name="connsiteX3" fmla="*/ 0 w 176306"/>
              <a:gd name="connsiteY3" fmla="*/ 0 h 38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06" h="385482">
                <a:moveTo>
                  <a:pt x="0" y="385482"/>
                </a:moveTo>
                <a:cubicBezTo>
                  <a:pt x="59017" y="346635"/>
                  <a:pt x="118035" y="307789"/>
                  <a:pt x="143435" y="259977"/>
                </a:cubicBezTo>
                <a:cubicBezTo>
                  <a:pt x="168835" y="212165"/>
                  <a:pt x="176306" y="141941"/>
                  <a:pt x="152400" y="98612"/>
                </a:cubicBezTo>
                <a:cubicBezTo>
                  <a:pt x="128494" y="55283"/>
                  <a:pt x="64247" y="27641"/>
                  <a:pt x="0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300192" y="2852936"/>
            <a:ext cx="15694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400" dirty="0" smtClean="0">
                <a:latin typeface="+mj-lt"/>
              </a:rPr>
              <a:t>do {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continue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 ...............</a:t>
            </a:r>
          </a:p>
          <a:p>
            <a:r>
              <a:rPr lang="en-US" altLang="ko-KR" sz="1400" dirty="0" smtClean="0">
                <a:latin typeface="+mj-lt"/>
              </a:rPr>
              <a:t>}</a:t>
            </a:r>
            <a:r>
              <a:rPr lang="nn-NO" altLang="ko-KR" sz="1400" dirty="0" smtClean="0"/>
              <a:t> while (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조건식</a:t>
            </a:r>
            <a:r>
              <a:rPr lang="nn-NO" altLang="ko-KR" sz="1400" dirty="0" smtClean="0"/>
              <a:t>); 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7360144" y="3456741"/>
            <a:ext cx="367689" cy="368590"/>
          </a:xfrm>
          <a:custGeom>
            <a:avLst/>
            <a:gdLst>
              <a:gd name="connsiteX0" fmla="*/ 0 w 213659"/>
              <a:gd name="connsiteY0" fmla="*/ 0 h 286871"/>
              <a:gd name="connsiteX1" fmla="*/ 197224 w 213659"/>
              <a:gd name="connsiteY1" fmla="*/ 89647 h 286871"/>
              <a:gd name="connsiteX2" fmla="*/ 98612 w 213659"/>
              <a:gd name="connsiteY2" fmla="*/ 286871 h 28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59" h="286871">
                <a:moveTo>
                  <a:pt x="0" y="0"/>
                </a:moveTo>
                <a:cubicBezTo>
                  <a:pt x="90394" y="20917"/>
                  <a:pt x="180789" y="41835"/>
                  <a:pt x="197224" y="89647"/>
                </a:cubicBezTo>
                <a:cubicBezTo>
                  <a:pt x="213659" y="137459"/>
                  <a:pt x="156135" y="212165"/>
                  <a:pt x="98612" y="286871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4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3-5 :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짝수의 </a:t>
            </a:r>
            <a:r>
              <a:rPr lang="ko-KR" altLang="en-US" dirty="0" smtClean="0"/>
              <a:t>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748" y="1700808"/>
            <a:ext cx="687058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ContinueExample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sum = 0;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1; i &lt;= 100; i++) {</a:t>
            </a:r>
          </a:p>
          <a:p>
            <a:pPr defTabSz="180000"/>
            <a:r>
              <a:rPr lang="en-US" altLang="ko-KR" sz="1600" dirty="0"/>
              <a:t>			if (i%2 == 1) 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b="1" dirty="0"/>
              <a:t>continue;</a:t>
            </a:r>
          </a:p>
          <a:p>
            <a:pPr defTabSz="180000"/>
            <a:r>
              <a:rPr lang="en-US" altLang="ko-KR" sz="1600" dirty="0"/>
              <a:t>			else</a:t>
            </a:r>
          </a:p>
          <a:p>
            <a:pPr defTabSz="180000"/>
            <a:r>
              <a:rPr lang="en-US" altLang="ko-KR" sz="1600" dirty="0"/>
              <a:t>				sum += i;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 짝수의 합은 </a:t>
            </a:r>
            <a:r>
              <a:rPr lang="en-US" altLang="ko-KR" sz="1600" dirty="0"/>
              <a:t>" + sum);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33620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continue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짝수의 합을 구해보자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5748" y="4941168"/>
            <a:ext cx="6870588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 짝수의 합은 </a:t>
            </a:r>
            <a:r>
              <a:rPr lang="en-US" altLang="ko-KR" sz="1600" dirty="0"/>
              <a:t>2550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77845" y="2708921"/>
            <a:ext cx="1086043" cy="434328"/>
          </a:xfrm>
          <a:custGeom>
            <a:avLst/>
            <a:gdLst>
              <a:gd name="connsiteX0" fmla="*/ 0 w 820271"/>
              <a:gd name="connsiteY0" fmla="*/ 385483 h 400424"/>
              <a:gd name="connsiteX1" fmla="*/ 358588 w 820271"/>
              <a:gd name="connsiteY1" fmla="*/ 376518 h 400424"/>
              <a:gd name="connsiteX2" fmla="*/ 744071 w 820271"/>
              <a:gd name="connsiteY2" fmla="*/ 242047 h 400424"/>
              <a:gd name="connsiteX3" fmla="*/ 815788 w 820271"/>
              <a:gd name="connsiteY3" fmla="*/ 0 h 40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271" h="400424">
                <a:moveTo>
                  <a:pt x="0" y="385483"/>
                </a:moveTo>
                <a:cubicBezTo>
                  <a:pt x="117288" y="392953"/>
                  <a:pt x="234576" y="400424"/>
                  <a:pt x="358588" y="376518"/>
                </a:cubicBezTo>
                <a:cubicBezTo>
                  <a:pt x="482600" y="352612"/>
                  <a:pt x="667871" y="304800"/>
                  <a:pt x="744071" y="242047"/>
                </a:cubicBezTo>
                <a:cubicBezTo>
                  <a:pt x="820271" y="179294"/>
                  <a:pt x="818029" y="89647"/>
                  <a:pt x="815788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xmlns="" val="847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1472" y="1214422"/>
            <a:ext cx="8001056" cy="53109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완전히 빠져 나갈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문은 </a:t>
            </a:r>
            <a:r>
              <a:rPr lang="ko-KR" altLang="en-US" dirty="0"/>
              <a:t>하나의 </a:t>
            </a:r>
            <a:r>
              <a:rPr lang="ko-KR" altLang="en-US" dirty="0" err="1" smtClean="0"/>
              <a:t>반복문만</a:t>
            </a:r>
            <a:r>
              <a:rPr lang="ko-KR" altLang="en-US" dirty="0"/>
              <a:t> </a:t>
            </a:r>
            <a:r>
              <a:rPr lang="ko-KR" altLang="en-US" dirty="0" smtClean="0"/>
              <a:t>벗어남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 </a:t>
            </a:r>
            <a:r>
              <a:rPr lang="ko-KR" altLang="en-US" dirty="0"/>
              <a:t>반복의 경우 안쪽 </a:t>
            </a:r>
            <a:r>
              <a:rPr lang="ko-KR" altLang="en-US" dirty="0" err="1"/>
              <a:t>반복문이</a:t>
            </a:r>
            <a:r>
              <a:rPr lang="ko-KR" altLang="en-US" dirty="0"/>
              <a:t> </a:t>
            </a:r>
            <a:r>
              <a:rPr lang="en-US" altLang="ko-KR" sz="1800" dirty="0"/>
              <a:t>break </a:t>
            </a:r>
            <a:r>
              <a:rPr lang="ko-KR" altLang="en-US" dirty="0"/>
              <a:t>문을 포함하고 있으면 </a:t>
            </a:r>
            <a:r>
              <a:rPr lang="ko-KR" altLang="en-US" dirty="0" smtClean="0"/>
              <a:t>안쪽</a:t>
            </a:r>
            <a:r>
              <a:rPr lang="en-US" altLang="ko-KR" dirty="0"/>
              <a:t>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37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3-6 : </a:t>
            </a:r>
            <a:r>
              <a:rPr lang="ko-KR" altLang="en-US" dirty="0"/>
              <a:t>입력된 숫자 </a:t>
            </a:r>
            <a:r>
              <a:rPr lang="ko-KR" altLang="en-US" dirty="0" smtClean="0"/>
              <a:t>개수 세기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break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사용하여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-1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입력될 때까지 입력된 숫자의 개수를 출력하시오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599346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BreakExample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Scanner in = new Scanner(System.in);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= 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while (true)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		if (</a:t>
            </a:r>
            <a:r>
              <a:rPr lang="en-US" altLang="ko-KR" sz="1600" dirty="0" err="1"/>
              <a:t>in.nextInt</a:t>
            </a:r>
            <a:r>
              <a:rPr lang="en-US" altLang="ko-KR" sz="1600" dirty="0"/>
              <a:t>() == -1)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b="1" dirty="0"/>
              <a:t>break;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++;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입력된 숫자 개수는 </a:t>
            </a:r>
            <a:r>
              <a:rPr lang="en-US" altLang="ko-KR" sz="1600" dirty="0"/>
              <a:t>" +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60232" y="4204245"/>
            <a:ext cx="1907895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-1</a:t>
            </a:r>
          </a:p>
          <a:p>
            <a:r>
              <a:rPr lang="ko-KR" altLang="en-US" sz="1400" dirty="0"/>
              <a:t>입력된 숫자 개수는 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452320" y="4789528"/>
            <a:ext cx="1512168" cy="324036"/>
          </a:xfrm>
          <a:prstGeom prst="wedgeRoundRectCallout">
            <a:avLst>
              <a:gd name="adj1" fmla="val -78926"/>
              <a:gd name="adj2" fmla="val 8007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마지막 입력을 뜻함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57409" y="4171950"/>
            <a:ext cx="533216" cy="742950"/>
          </a:xfrm>
          <a:custGeom>
            <a:avLst/>
            <a:gdLst>
              <a:gd name="connsiteX0" fmla="*/ 533216 w 533216"/>
              <a:gd name="connsiteY0" fmla="*/ 0 h 742950"/>
              <a:gd name="connsiteX1" fmla="*/ 9341 w 533216"/>
              <a:gd name="connsiteY1" fmla="*/ 371475 h 742950"/>
              <a:gd name="connsiteX2" fmla="*/ 247466 w 533216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16" h="742950">
                <a:moveTo>
                  <a:pt x="533216" y="0"/>
                </a:moveTo>
                <a:cubicBezTo>
                  <a:pt x="295091" y="123825"/>
                  <a:pt x="56966" y="247650"/>
                  <a:pt x="9341" y="371475"/>
                </a:cubicBezTo>
                <a:cubicBezTo>
                  <a:pt x="-38284" y="495300"/>
                  <a:pt x="104591" y="619125"/>
                  <a:pt x="247466" y="742950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85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3100"/>
          </a:xfrm>
        </p:spPr>
        <p:txBody>
          <a:bodyPr/>
          <a:lstStyle/>
          <a:p>
            <a:r>
              <a:rPr lang="ko-KR" altLang="en-US" dirty="0" smtClean="0"/>
              <a:t>자바 반복문의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820472" cy="310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75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라벨로 분기하는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continue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문은 특정 라벨의 위치로 분기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continue</a:t>
            </a:r>
            <a:r>
              <a:rPr lang="ko-KR" altLang="en-US" dirty="0"/>
              <a:t> 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중첩 반복</a:t>
            </a:r>
            <a:r>
              <a:rPr lang="en-US" altLang="ko-KR" dirty="0" smtClean="0"/>
              <a:t>(nested loop)</a:t>
            </a:r>
            <a:r>
              <a:rPr lang="ko-KR" altLang="en-US" dirty="0" smtClean="0"/>
              <a:t>에서 바깥의 반복문으로 빠져 나갈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 라벨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라벨이 붙은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벗어남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중첩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한 번에 벗어날 때 사용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r>
              <a:rPr lang="en-US" altLang="ko-KR" dirty="0"/>
              <a:t>: </a:t>
            </a:r>
            <a:r>
              <a:rPr lang="ko-KR" altLang="en-US" dirty="0" smtClean="0"/>
              <a:t>라벨로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158549"/>
            <a:ext cx="367240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200" b="1" dirty="0" smtClean="0">
                <a:latin typeface="+mj-lt"/>
              </a:rPr>
              <a:t>LABEL:</a:t>
            </a:r>
          </a:p>
          <a:p>
            <a:pPr marL="0" lvl="2"/>
            <a:r>
              <a:rPr lang="nn-NO" altLang="ko-KR" sz="1200" dirty="0" smtClean="0">
                <a:latin typeface="+mj-lt"/>
              </a:rPr>
              <a:t>for (</a:t>
            </a:r>
            <a:r>
              <a:rPr lang="ko-KR" altLang="en-US" sz="1200" dirty="0" smtClean="0">
                <a:solidFill>
                  <a:srgbClr val="FF0000"/>
                </a:solidFill>
                <a:latin typeface="+mj-lt"/>
              </a:rPr>
              <a:t>초기 작업</a:t>
            </a:r>
            <a:r>
              <a:rPr lang="nn-NO" altLang="ko-KR" sz="1200" dirty="0" smtClean="0">
                <a:latin typeface="+mj-lt"/>
              </a:rPr>
              <a:t>; </a:t>
            </a:r>
            <a:r>
              <a:rPr lang="ko-KR" altLang="en-US" sz="1200" dirty="0" smtClean="0">
                <a:solidFill>
                  <a:srgbClr val="FF0000"/>
                </a:solidFill>
                <a:latin typeface="+mj-lt"/>
              </a:rPr>
              <a:t>반복 조건</a:t>
            </a:r>
            <a:r>
              <a:rPr lang="nn-NO" altLang="ko-KR" sz="1200" dirty="0" smtClean="0">
                <a:latin typeface="+mj-lt"/>
              </a:rPr>
              <a:t>;</a:t>
            </a:r>
            <a:r>
              <a:rPr lang="ko-KR" altLang="en-US" sz="1200" dirty="0" smtClean="0">
                <a:solidFill>
                  <a:srgbClr val="FF0000"/>
                </a:solidFill>
                <a:latin typeface="+mj-lt"/>
              </a:rPr>
              <a:t>반복 후 작업</a:t>
            </a:r>
            <a:r>
              <a:rPr lang="nn-NO" altLang="ko-KR" sz="1200" dirty="0" smtClean="0">
                <a:latin typeface="+mj-lt"/>
              </a:rPr>
              <a:t>) {</a:t>
            </a:r>
          </a:p>
          <a:p>
            <a:pPr marL="457200" lvl="3"/>
            <a:r>
              <a:rPr lang="nn-NO" altLang="ko-KR" sz="1200" dirty="0" smtClean="0"/>
              <a:t>for (</a:t>
            </a:r>
            <a:r>
              <a:rPr lang="ko-KR" altLang="en-US" sz="1200" dirty="0" smtClean="0">
                <a:solidFill>
                  <a:srgbClr val="0070C0"/>
                </a:solidFill>
              </a:rPr>
              <a:t>초기 작업</a:t>
            </a:r>
            <a:r>
              <a:rPr lang="nn-NO" altLang="ko-KR" sz="1200" dirty="0" smtClean="0">
                <a:solidFill>
                  <a:srgbClr val="0070C0"/>
                </a:solidFill>
              </a:rPr>
              <a:t>; </a:t>
            </a:r>
            <a:r>
              <a:rPr lang="ko-KR" altLang="en-US" sz="1200" dirty="0" smtClean="0">
                <a:solidFill>
                  <a:srgbClr val="0070C0"/>
                </a:solidFill>
              </a:rPr>
              <a:t>반복 조건</a:t>
            </a:r>
            <a:r>
              <a:rPr lang="nn-NO" altLang="ko-KR" sz="1200" dirty="0" smtClean="0">
                <a:solidFill>
                  <a:srgbClr val="0070C0"/>
                </a:solidFill>
              </a:rPr>
              <a:t>;</a:t>
            </a:r>
            <a:r>
              <a:rPr lang="ko-KR" altLang="en-US" sz="1200" dirty="0" smtClean="0">
                <a:solidFill>
                  <a:srgbClr val="0070C0"/>
                </a:solidFill>
              </a:rPr>
              <a:t>반복 후 작업</a:t>
            </a:r>
            <a:r>
              <a:rPr lang="nn-NO" altLang="ko-KR" sz="1200" dirty="0" smtClean="0"/>
              <a:t>) {</a:t>
            </a:r>
            <a:endParaRPr lang="nn-NO" altLang="ko-KR" sz="1200" dirty="0" smtClean="0">
              <a:latin typeface="+mj-lt"/>
            </a:endParaRPr>
          </a:p>
          <a:p>
            <a:pPr lvl="1"/>
            <a:r>
              <a:rPr lang="en-US" altLang="ko-KR" sz="1200" dirty="0" smtClean="0">
                <a:latin typeface="+mj-lt"/>
              </a:rPr>
              <a:t>    ...............</a:t>
            </a:r>
          </a:p>
          <a:p>
            <a:pPr lvl="1"/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b="1" dirty="0" smtClean="0">
                <a:latin typeface="+mj-lt"/>
              </a:rPr>
              <a:t>continue LABEL;</a:t>
            </a:r>
          </a:p>
          <a:p>
            <a:pPr lvl="1"/>
            <a:r>
              <a:rPr lang="en-US" altLang="ko-KR" sz="1200" dirty="0" smtClean="0"/>
              <a:t>    ...............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0900" y="4149080"/>
            <a:ext cx="360154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nn-NO" altLang="ko-KR" sz="1200" b="1" dirty="0" smtClean="0">
                <a:latin typeface="+mj-lt"/>
              </a:rPr>
              <a:t>LABEL:</a:t>
            </a:r>
          </a:p>
          <a:p>
            <a:pPr marL="0" lvl="2"/>
            <a:r>
              <a:rPr lang="nn-NO" altLang="ko-KR" sz="1200" dirty="0" smtClean="0">
                <a:latin typeface="+mj-lt"/>
              </a:rPr>
              <a:t>for (</a:t>
            </a:r>
            <a:r>
              <a:rPr lang="ko-KR" altLang="en-US" sz="1200" dirty="0" smtClean="0">
                <a:solidFill>
                  <a:srgbClr val="FF0000"/>
                </a:solidFill>
                <a:latin typeface="+mj-lt"/>
              </a:rPr>
              <a:t>초기 작업</a:t>
            </a:r>
            <a:r>
              <a:rPr lang="nn-NO" altLang="ko-KR" sz="1200" dirty="0" smtClean="0">
                <a:latin typeface="+mj-lt"/>
              </a:rPr>
              <a:t>; </a:t>
            </a:r>
            <a:r>
              <a:rPr lang="ko-KR" altLang="en-US" sz="1200" dirty="0" smtClean="0">
                <a:solidFill>
                  <a:srgbClr val="FF0000"/>
                </a:solidFill>
                <a:latin typeface="+mj-lt"/>
              </a:rPr>
              <a:t>반복 조건</a:t>
            </a:r>
            <a:r>
              <a:rPr lang="nn-NO" altLang="ko-KR" sz="1200" dirty="0" smtClean="0">
                <a:latin typeface="+mj-lt"/>
              </a:rPr>
              <a:t>;</a:t>
            </a:r>
            <a:r>
              <a:rPr lang="ko-KR" altLang="en-US" sz="1200" dirty="0" smtClean="0">
                <a:solidFill>
                  <a:srgbClr val="FF0000"/>
                </a:solidFill>
                <a:latin typeface="+mj-lt"/>
              </a:rPr>
              <a:t>반복 후 작업</a:t>
            </a:r>
            <a:r>
              <a:rPr lang="nn-NO" altLang="ko-KR" sz="1200" dirty="0" smtClean="0">
                <a:latin typeface="+mj-lt"/>
              </a:rPr>
              <a:t>) {</a:t>
            </a:r>
          </a:p>
          <a:p>
            <a:pPr marL="457200" lvl="3"/>
            <a:r>
              <a:rPr lang="nn-NO" altLang="ko-KR" sz="1200" dirty="0" smtClean="0"/>
              <a:t>for (</a:t>
            </a:r>
            <a:r>
              <a:rPr lang="ko-KR" altLang="en-US" sz="1200" dirty="0" smtClean="0">
                <a:solidFill>
                  <a:srgbClr val="0070C0"/>
                </a:solidFill>
              </a:rPr>
              <a:t>초기 작업</a:t>
            </a:r>
            <a:r>
              <a:rPr lang="nn-NO" altLang="ko-KR" sz="1200" dirty="0" smtClean="0">
                <a:solidFill>
                  <a:srgbClr val="0070C0"/>
                </a:solidFill>
              </a:rPr>
              <a:t>; </a:t>
            </a:r>
            <a:r>
              <a:rPr lang="ko-KR" altLang="en-US" sz="1200" dirty="0" smtClean="0">
                <a:solidFill>
                  <a:srgbClr val="0070C0"/>
                </a:solidFill>
              </a:rPr>
              <a:t>반복 조건</a:t>
            </a:r>
            <a:r>
              <a:rPr lang="nn-NO" altLang="ko-KR" sz="1200" dirty="0" smtClean="0">
                <a:solidFill>
                  <a:srgbClr val="0070C0"/>
                </a:solidFill>
              </a:rPr>
              <a:t>;</a:t>
            </a:r>
            <a:r>
              <a:rPr lang="ko-KR" altLang="en-US" sz="1200" dirty="0" smtClean="0">
                <a:solidFill>
                  <a:srgbClr val="0070C0"/>
                </a:solidFill>
              </a:rPr>
              <a:t>반복 후 작업</a:t>
            </a:r>
            <a:r>
              <a:rPr lang="nn-NO" altLang="ko-KR" sz="1200" dirty="0" smtClean="0"/>
              <a:t>) {</a:t>
            </a:r>
            <a:endParaRPr lang="nn-NO" altLang="ko-KR" sz="1200" dirty="0" smtClean="0">
              <a:latin typeface="+mj-lt"/>
            </a:endParaRPr>
          </a:p>
          <a:p>
            <a:pPr lvl="1"/>
            <a:r>
              <a:rPr lang="en-US" altLang="ko-KR" sz="1200" dirty="0" smtClean="0">
                <a:latin typeface="+mj-lt"/>
              </a:rPr>
              <a:t>    ...............</a:t>
            </a:r>
          </a:p>
          <a:p>
            <a:pPr lvl="1"/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b="1" dirty="0" smtClean="0">
                <a:latin typeface="+mj-lt"/>
              </a:rPr>
              <a:t>break LABEL;</a:t>
            </a:r>
          </a:p>
          <a:p>
            <a:pPr lvl="1"/>
            <a:r>
              <a:rPr lang="en-US" altLang="ko-KR" sz="1200" dirty="0" smtClean="0"/>
              <a:t>    ...............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latin typeface="+mj-lt"/>
              </a:rPr>
              <a:t>}</a:t>
            </a:r>
          </a:p>
          <a:p>
            <a:r>
              <a:rPr lang="en-US" altLang="ko-KR" sz="1200" dirty="0" smtClean="0"/>
              <a:t> ...............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692899" y="5029927"/>
            <a:ext cx="1469011" cy="781050"/>
          </a:xfrm>
          <a:custGeom>
            <a:avLst/>
            <a:gdLst>
              <a:gd name="connsiteX0" fmla="*/ 1009650 w 1469011"/>
              <a:gd name="connsiteY0" fmla="*/ 0 h 781050"/>
              <a:gd name="connsiteX1" fmla="*/ 1419225 w 1469011"/>
              <a:gd name="connsiteY1" fmla="*/ 304800 h 781050"/>
              <a:gd name="connsiteX2" fmla="*/ 0 w 1469011"/>
              <a:gd name="connsiteY2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011" h="781050">
                <a:moveTo>
                  <a:pt x="1009650" y="0"/>
                </a:moveTo>
                <a:cubicBezTo>
                  <a:pt x="1298575" y="87312"/>
                  <a:pt x="1587500" y="174625"/>
                  <a:pt x="1419225" y="304800"/>
                </a:cubicBezTo>
                <a:cubicBezTo>
                  <a:pt x="1250950" y="434975"/>
                  <a:pt x="625475" y="608012"/>
                  <a:pt x="0" y="78105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2943225" y="4228403"/>
            <a:ext cx="1757272" cy="810322"/>
          </a:xfrm>
          <a:custGeom>
            <a:avLst/>
            <a:gdLst>
              <a:gd name="connsiteX0" fmla="*/ 0 w 1757272"/>
              <a:gd name="connsiteY0" fmla="*/ 810322 h 810322"/>
              <a:gd name="connsiteX1" fmla="*/ 1628775 w 1757272"/>
              <a:gd name="connsiteY1" fmla="*/ 581722 h 810322"/>
              <a:gd name="connsiteX2" fmla="*/ 1504950 w 1757272"/>
              <a:gd name="connsiteY2" fmla="*/ 19747 h 810322"/>
              <a:gd name="connsiteX3" fmla="*/ 323850 w 1757272"/>
              <a:gd name="connsiteY3" fmla="*/ 181672 h 8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7272" h="810322">
                <a:moveTo>
                  <a:pt x="0" y="810322"/>
                </a:moveTo>
                <a:cubicBezTo>
                  <a:pt x="688975" y="761903"/>
                  <a:pt x="1377950" y="713484"/>
                  <a:pt x="1628775" y="581722"/>
                </a:cubicBezTo>
                <a:cubicBezTo>
                  <a:pt x="1879600" y="449960"/>
                  <a:pt x="1722437" y="86422"/>
                  <a:pt x="1504950" y="19747"/>
                </a:cubicBezTo>
                <a:cubicBezTo>
                  <a:pt x="1287463" y="-46928"/>
                  <a:pt x="805656" y="67372"/>
                  <a:pt x="323850" y="18167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75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</a:p>
          <a:p>
            <a:pPr lvl="1"/>
            <a:r>
              <a:rPr lang="ko-KR" altLang="en-US" dirty="0" smtClean="0"/>
              <a:t>인덱스와 인덱스에 대응하는 데이터들로 이루어진 자료 구조</a:t>
            </a:r>
            <a:endParaRPr lang="en-US" altLang="ko-KR" dirty="0" smtClean="0"/>
          </a:p>
          <a:p>
            <a:pPr lvl="2"/>
            <a:r>
              <a:rPr lang="ko-KR" altLang="en-US" dirty="0"/>
              <a:t>배열을 이용하면 한 번에 많은 메모리 공간 선언 가능</a:t>
            </a:r>
            <a:endParaRPr lang="en-US" altLang="ko-KR" dirty="0"/>
          </a:p>
          <a:p>
            <a:pPr lvl="1"/>
            <a:r>
              <a:rPr lang="ko-KR" altLang="en-US" dirty="0" smtClean="0"/>
              <a:t>배열에는 같은 종류의 데이터들이 순차적으로 저장하는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데이터들이 </a:t>
            </a:r>
            <a:r>
              <a:rPr lang="ko-KR" altLang="en-US" dirty="0"/>
              <a:t>순차적으로 </a:t>
            </a:r>
            <a:r>
              <a:rPr lang="ko-KR" altLang="en-US" dirty="0" smtClean="0"/>
              <a:t>저장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처리하기에 </a:t>
            </a:r>
            <a:r>
              <a:rPr lang="ko-KR" altLang="en-US" dirty="0" smtClean="0"/>
              <a:t>적합한 </a:t>
            </a:r>
            <a:r>
              <a:rPr lang="ko-KR" altLang="en-US" dirty="0"/>
              <a:t>자료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인덱스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배열의 시작 위치에서부터 데이터가 있는 상대적인 위치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7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배열의 필요성과 모양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340768"/>
            <a:ext cx="6954121" cy="53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1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 선언과 배열 생성의 두 단계 필요</a:t>
            </a:r>
            <a:endParaRPr lang="en-US" altLang="ko-KR" dirty="0" smtClean="0"/>
          </a:p>
          <a:p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선언과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배열이 생성되면서 원소의 값이 초기화됨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0100" y="2252455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[];</a:t>
            </a:r>
          </a:p>
          <a:p>
            <a:r>
              <a:rPr lang="en-US" altLang="ko-KR" sz="1400" dirty="0" smtClean="0">
                <a:latin typeface="+mj-lt"/>
              </a:rPr>
              <a:t>char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[];</a:t>
            </a:r>
          </a:p>
          <a:p>
            <a:r>
              <a:rPr lang="en-US" altLang="ko-KR" sz="1400" dirty="0" smtClean="0">
                <a:latin typeface="+mj-lt"/>
              </a:rPr>
              <a:t>float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[];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2252454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[]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>
                <a:latin typeface="+mj-lt"/>
              </a:rPr>
              <a:t>char[]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>
                <a:latin typeface="+mj-lt"/>
              </a:rPr>
              <a:t>float[]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68" y="3645024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[10];</a:t>
            </a:r>
          </a:p>
          <a:p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char[20];</a:t>
            </a:r>
          </a:p>
          <a:p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float[5];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3645024"/>
            <a:ext cx="37147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[10];</a:t>
            </a:r>
          </a:p>
          <a:p>
            <a:r>
              <a:rPr lang="en-US" altLang="ko-KR" sz="1400" dirty="0" smtClean="0">
                <a:latin typeface="+mj-lt"/>
              </a:rPr>
              <a:t>char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[]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char[20];</a:t>
            </a:r>
          </a:p>
          <a:p>
            <a:r>
              <a:rPr lang="en-US" altLang="ko-KR" sz="1400" dirty="0" smtClean="0">
                <a:latin typeface="+mj-lt"/>
              </a:rPr>
              <a:t>float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[] = </a:t>
            </a:r>
            <a:r>
              <a:rPr lang="en-US" altLang="ko-KR" sz="1400" b="1" dirty="0" smtClean="0">
                <a:latin typeface="+mj-lt"/>
              </a:rPr>
              <a:t>new</a:t>
            </a:r>
            <a:r>
              <a:rPr lang="en-US" altLang="ko-KR" sz="1400" dirty="0" smtClean="0">
                <a:latin typeface="+mj-lt"/>
              </a:rPr>
              <a:t> float[5];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0142" y="382722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또는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28700" y="5520015"/>
            <a:ext cx="37879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{0,1,2,3,4,5,6,7,8,9};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0143" y="2467898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또는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06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생성의 차이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409" y="1484784"/>
            <a:ext cx="87058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16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112" y="2636912"/>
            <a:ext cx="8105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3149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05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16534" y="5958572"/>
            <a:ext cx="57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생성된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하나의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배열을 다수의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레퍼런스가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참조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229" y="1484784"/>
            <a:ext cx="65627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17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3835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배열 원소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배열 생성 후 접근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 변수명과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사이에 원소의 인덱스를 적어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마지막 항목의 인덱스는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– 1)</a:t>
            </a:r>
          </a:p>
          <a:p>
            <a:pPr lvl="1"/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4149080"/>
            <a:ext cx="532859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[10</a:t>
            </a:r>
            <a:r>
              <a:rPr lang="en-US" altLang="ko-KR" sz="1400" dirty="0" smtClean="0"/>
              <a:t>];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[3]=6; // </a:t>
            </a:r>
            <a:r>
              <a:rPr lang="ko-KR" altLang="en-US" sz="1400" dirty="0"/>
              <a:t>배열에 값을 저장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[3]; // </a:t>
            </a:r>
            <a:r>
              <a:rPr lang="ko-KR" altLang="en-US" sz="1400" dirty="0"/>
              <a:t>배열로부터 값을 읽음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2204864"/>
            <a:ext cx="53285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[];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[4] = 8; // </a:t>
            </a:r>
            <a:r>
              <a:rPr lang="ko-KR" altLang="en-US" sz="1400" b="1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intArray</a:t>
            </a:r>
            <a:r>
              <a:rPr lang="ko-KR" altLang="en-US" sz="1400" dirty="0"/>
              <a:t>가 초기화되어 있지 않음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00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3-7 : </a:t>
            </a:r>
            <a:r>
              <a:rPr lang="ko-KR" altLang="en-US" dirty="0"/>
              <a:t>배열에 </a:t>
            </a:r>
            <a:r>
              <a:rPr lang="ko-KR" altLang="en-US" dirty="0" smtClean="0"/>
              <a:t>입력 받은 </a:t>
            </a:r>
            <a:r>
              <a:rPr lang="ko-KR" altLang="en-US" dirty="0"/>
              <a:t>수 중 </a:t>
            </a:r>
            <a:r>
              <a:rPr lang="ko-KR" altLang="en-US" dirty="0" smtClean="0"/>
              <a:t>제일 큰 수 </a:t>
            </a:r>
            <a:r>
              <a:rPr lang="ko-KR" altLang="en-US" dirty="0"/>
              <a:t>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개를 배열에 저장하고 제일 큰 수를 화면에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879951"/>
            <a:ext cx="599346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ArrayAccess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in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max = 0;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5; i++)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in.nextInt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if 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&gt; max)</a:t>
            </a:r>
          </a:p>
          <a:p>
            <a:pPr defTabSz="180000"/>
            <a:r>
              <a:rPr lang="en-US" altLang="ko-KR" sz="1400" dirty="0"/>
              <a:t>				max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입력된 수에서 가장 큰 수는 </a:t>
            </a:r>
            <a:r>
              <a:rPr lang="en-US" altLang="ko-KR" sz="1400" dirty="0"/>
              <a:t>" + max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5301208"/>
            <a:ext cx="59934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39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78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100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99</a:t>
            </a:r>
          </a:p>
          <a:p>
            <a:r>
              <a:rPr lang="ko-KR" altLang="en-US" sz="1400" dirty="0"/>
              <a:t>입력된 수에서 가장 큰 수는 </a:t>
            </a:r>
            <a:r>
              <a:rPr lang="en-US" altLang="ko-KR" sz="1400" dirty="0"/>
              <a:t>100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9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크기와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인덱스</a:t>
            </a:r>
            <a:endParaRPr lang="en-US" altLang="ko-KR" dirty="0"/>
          </a:p>
          <a:p>
            <a:pPr lvl="1"/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시작하며 마지막 인덱스는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 </a:t>
            </a:r>
            <a:r>
              <a:rPr lang="ko-KR" altLang="en-US" dirty="0"/>
              <a:t>크기 </a:t>
            </a:r>
            <a:r>
              <a:rPr lang="en-US" altLang="ko-KR" dirty="0"/>
              <a:t>-</a:t>
            </a:r>
            <a:r>
              <a:rPr lang="en-US" altLang="ko-KR" dirty="0" smtClean="0"/>
              <a:t>1)</a:t>
            </a:r>
            <a:endParaRPr lang="en-US" altLang="ko-KR" dirty="0"/>
          </a:p>
          <a:p>
            <a:pPr lvl="1"/>
            <a:r>
              <a:rPr lang="ko-KR" altLang="en-US" dirty="0"/>
              <a:t>인덱스는 </a:t>
            </a:r>
            <a:r>
              <a:rPr lang="ko-KR" altLang="en-US" dirty="0" smtClean="0"/>
              <a:t>정수 타입만 가능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배열의 </a:t>
            </a:r>
            <a:r>
              <a:rPr lang="ko-KR" altLang="en-US" dirty="0"/>
              <a:t>크기</a:t>
            </a:r>
            <a:endParaRPr lang="en-US" altLang="ko-KR" dirty="0"/>
          </a:p>
          <a:p>
            <a:pPr lvl="1"/>
            <a:r>
              <a:rPr lang="ko-KR" altLang="en-US" dirty="0"/>
              <a:t>배열의 크기는 배열 </a:t>
            </a:r>
            <a:r>
              <a:rPr lang="ko-KR" altLang="en-US" dirty="0" err="1"/>
              <a:t>레퍼런스</a:t>
            </a:r>
            <a:r>
              <a:rPr lang="ko-KR" altLang="en-US" dirty="0"/>
              <a:t> 변수를 선언할 때 결정되지 않음</a:t>
            </a:r>
            <a:endParaRPr lang="en-US" altLang="ko-KR" dirty="0"/>
          </a:p>
          <a:p>
            <a:pPr lvl="1"/>
            <a:r>
              <a:rPr lang="ko-KR" altLang="en-US" dirty="0"/>
              <a:t>배열의 크기는 배열 생성 시에 </a:t>
            </a:r>
            <a:r>
              <a:rPr lang="ko-KR" altLang="en-US" dirty="0" smtClean="0"/>
              <a:t>결정되며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나중에 바꿀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ko-KR" altLang="en-US" dirty="0"/>
              <a:t>배열의 크기는 배열의 </a:t>
            </a:r>
            <a:r>
              <a:rPr lang="en-US" altLang="ko-KR" dirty="0"/>
              <a:t>length</a:t>
            </a:r>
            <a:r>
              <a:rPr lang="ko-KR" altLang="en-US" dirty="0"/>
              <a:t>라는 필드에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94573"/>
            <a:ext cx="698477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[5];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[-2]; </a:t>
            </a:r>
            <a:r>
              <a:rPr lang="en-US" altLang="ko-KR" sz="1600" dirty="0" smtClean="0"/>
              <a:t> // </a:t>
            </a:r>
            <a:r>
              <a:rPr lang="ko-KR" altLang="en-US" sz="1600" b="1" dirty="0">
                <a:solidFill>
                  <a:srgbClr val="FF0000"/>
                </a:solidFill>
              </a:rPr>
              <a:t>실행 오류</a:t>
            </a:r>
            <a:r>
              <a:rPr lang="en-US" altLang="ko-KR" sz="1600" dirty="0"/>
              <a:t>. -2</a:t>
            </a:r>
            <a:r>
              <a:rPr lang="ko-KR" altLang="en-US" sz="1600" dirty="0"/>
              <a:t>는 인덱스로 적합하지 않음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 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[5]; </a:t>
            </a:r>
            <a:r>
              <a:rPr lang="en-US" altLang="ko-KR" sz="1600" dirty="0" smtClean="0"/>
              <a:t> // </a:t>
            </a:r>
            <a:r>
              <a:rPr lang="ko-KR" altLang="en-US" sz="1600" b="1" dirty="0">
                <a:solidFill>
                  <a:srgbClr val="FF0000"/>
                </a:solidFill>
              </a:rPr>
              <a:t>실행 오류</a:t>
            </a:r>
            <a:r>
              <a:rPr lang="en-US" altLang="ko-KR" sz="1600" dirty="0"/>
              <a:t>. 5</a:t>
            </a:r>
            <a:r>
              <a:rPr lang="ko-KR" altLang="en-US" sz="1600" dirty="0"/>
              <a:t>는 인덱스의 범위</a:t>
            </a:r>
            <a:r>
              <a:rPr lang="en-US" altLang="ko-KR" sz="1600" dirty="0"/>
              <a:t>(0~4)</a:t>
            </a:r>
            <a:r>
              <a:rPr lang="ko-KR" altLang="en-US" sz="1600" dirty="0"/>
              <a:t>를 넘었음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5487628"/>
            <a:ext cx="489654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size = </a:t>
            </a:r>
            <a:r>
              <a:rPr lang="en-US" altLang="ko-KR" sz="1600" dirty="0" err="1"/>
              <a:t>intArray.</a:t>
            </a:r>
            <a:r>
              <a:rPr lang="en-US" altLang="ko-KR" sz="1600" b="1" dirty="0" err="1"/>
              <a:t>length</a:t>
            </a:r>
            <a:r>
              <a:rPr lang="en-US" altLang="ko-KR" sz="1600" dirty="0"/>
              <a:t>;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50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59815"/>
            <a:ext cx="4027089" cy="202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0935" y="3304901"/>
            <a:ext cx="462819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 for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문이 실행한 후 오직 한번만 실행되는 초기화 작업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콤마</a:t>
            </a:r>
            <a:r>
              <a:rPr lang="en-US" altLang="ko-KR" sz="1400" dirty="0" smtClean="0">
                <a:solidFill>
                  <a:srgbClr val="0070C0"/>
                </a:solidFill>
              </a:rPr>
              <a:t>(‘,’)</a:t>
            </a:r>
            <a:r>
              <a:rPr lang="ko-KR" altLang="en-US" sz="1400" dirty="0" smtClean="0">
                <a:solidFill>
                  <a:srgbClr val="0070C0"/>
                </a:solidFill>
              </a:rPr>
              <a:t>로 구분하여 여러 문장 나열 가능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초기할 일이 없으면 비어둘 수 있음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2223" y="4468010"/>
            <a:ext cx="453521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논리형 변수나 논리 연산만 가능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반복 조건이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 계속</a:t>
            </a:r>
            <a:r>
              <a:rPr lang="en-US" altLang="ko-KR" sz="1400" dirty="0" smtClean="0">
                <a:solidFill>
                  <a:srgbClr val="0070C0"/>
                </a:solidFill>
              </a:rPr>
              <a:t>, false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 종료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 조건이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 상수인 경우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</a:rPr>
              <a:t>무한 반복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반복 조건이 비어 있으면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로 간주</a:t>
            </a:r>
            <a:endParaRPr lang="en-US" altLang="ko-KR" sz="1400" dirty="0" smtClean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3103" y="5840514"/>
            <a:ext cx="352814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반복 작업 문장들의 실행 후 처리 작업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콤마</a:t>
            </a:r>
            <a:r>
              <a:rPr lang="en-US" altLang="ko-KR" sz="1400" dirty="0" smtClean="0">
                <a:solidFill>
                  <a:srgbClr val="0070C0"/>
                </a:solidFill>
              </a:rPr>
              <a:t>(‘,’)</a:t>
            </a:r>
            <a:r>
              <a:rPr lang="ko-KR" altLang="en-US" sz="1400" dirty="0" smtClean="0">
                <a:solidFill>
                  <a:srgbClr val="0070C0"/>
                </a:solidFill>
              </a:rPr>
              <a:t>로 구분하여 여러 문장 나열 가능</a:t>
            </a:r>
            <a:endParaRPr lang="en-US" altLang="ko-KR" sz="1400" dirty="0" smtClean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271" y="32203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/>
              </a:rPr>
              <a:t>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403049" y="43607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13253" y="573088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59815"/>
            <a:ext cx="28384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48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</a:t>
            </a:r>
            <a:r>
              <a:rPr lang="ko-KR" altLang="en-US" smtClean="0"/>
              <a:t>객체로 관리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28788"/>
            <a:ext cx="81915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29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3-8 : </a:t>
            </a:r>
            <a:r>
              <a:rPr lang="ko-KR" altLang="en-US" dirty="0"/>
              <a:t>배열 원소의 평균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length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이용하여 배열 크기만큼 키보드에서 정수를 입력 받고 평균을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02697"/>
            <a:ext cx="684076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ArrayLength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in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[5];</a:t>
            </a:r>
          </a:p>
          <a:p>
            <a:pPr defTabSz="180000"/>
            <a:r>
              <a:rPr lang="en-US" altLang="ko-KR" sz="1400" dirty="0"/>
              <a:t>		double sum = 0;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in.nextInt</a:t>
            </a:r>
            <a:r>
              <a:rPr lang="en-US" altLang="ko-KR" sz="1400" dirty="0" smtClean="0"/>
              <a:t>();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++)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sum +=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배열 원소의 평균은 </a:t>
            </a:r>
            <a:r>
              <a:rPr lang="en-US" altLang="ko-KR" sz="1400" dirty="0"/>
              <a:t>" + </a:t>
            </a:r>
            <a:r>
              <a:rPr lang="en-US" altLang="ko-KR" sz="1400" b="1" dirty="0"/>
              <a:t>sum/</a:t>
            </a:r>
            <a:r>
              <a:rPr lang="en-US" altLang="ko-KR" sz="1400" b="1" dirty="0" err="1"/>
              <a:t>intArray.length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1746" y="5301208"/>
            <a:ext cx="682860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10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30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40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50</a:t>
            </a:r>
          </a:p>
          <a:p>
            <a:r>
              <a:rPr lang="ko-KR" altLang="en-US" sz="1400" dirty="0"/>
              <a:t>배열 원소의 평균은 </a:t>
            </a:r>
            <a:r>
              <a:rPr lang="en-US" altLang="ko-KR" sz="1400" dirty="0"/>
              <a:t>30.0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5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smtClean="0"/>
              <a:t>for-each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93610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for-each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이나 나열</a:t>
            </a:r>
            <a:r>
              <a:rPr lang="en-US" altLang="ko-KR" dirty="0" smtClean="0"/>
              <a:t>(enumeration)</a:t>
            </a:r>
            <a:r>
              <a:rPr lang="ko-KR" altLang="en-US" dirty="0" smtClean="0"/>
              <a:t>의 각 원소를 순차적으로 접근하는데 유용한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20888"/>
            <a:ext cx="68407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= { 1,2,3,4,5 };</a:t>
            </a:r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 fontAlgn="base" latinLnBrk="0"/>
            <a:r>
              <a:rPr lang="en-US" altLang="ko-KR" sz="1200" b="1" dirty="0"/>
              <a:t>for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 :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반복될 때마다 </a:t>
            </a: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[1], ...,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[4] </a:t>
            </a:r>
            <a:r>
              <a:rPr lang="ko-KR" altLang="en-US" sz="1200" dirty="0"/>
              <a:t>값으로 설정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sum += k;</a:t>
            </a:r>
          </a:p>
          <a:p>
            <a:pPr defTabSz="180000" fontAlgn="base" latinLnBrk="0"/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005065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String names[] = { 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바나나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", "</a:t>
            </a:r>
            <a:r>
              <a:rPr lang="ko-KR" altLang="en-US" sz="1200" dirty="0"/>
              <a:t>딸기</a:t>
            </a:r>
            <a:r>
              <a:rPr lang="en-US" altLang="ko-KR" sz="1200" dirty="0"/>
              <a:t>", "</a:t>
            </a:r>
            <a:r>
              <a:rPr lang="ko-KR" altLang="en-US" sz="1200" dirty="0"/>
              <a:t>포도</a:t>
            </a:r>
            <a:r>
              <a:rPr lang="en-US" altLang="ko-KR" sz="1200" dirty="0"/>
              <a:t>" } 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for (String s : names)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반복할 때마다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en-US" altLang="ko-KR" sz="1200" dirty="0"/>
              <a:t>names[0], names[1], ..., names[5] </a:t>
            </a:r>
            <a:r>
              <a:rPr lang="ko-KR" altLang="en-US" sz="1200" dirty="0"/>
              <a:t>로 설정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(s </a:t>
            </a:r>
            <a:r>
              <a:rPr lang="en-US" altLang="ko-KR" sz="1200" dirty="0"/>
              <a:t>+ “ 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5240233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 err="1"/>
              <a:t>enum</a:t>
            </a:r>
            <a:r>
              <a:rPr lang="en-US" altLang="ko-KR" sz="1200" dirty="0"/>
              <a:t> Week {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for (Week day : </a:t>
            </a:r>
            <a:r>
              <a:rPr lang="en-US" altLang="ko-KR" sz="1200" b="1" dirty="0" err="1"/>
              <a:t>Week.values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반복될 때마다 </a:t>
            </a:r>
            <a:r>
              <a:rPr lang="en-US" altLang="ko-KR" sz="1200" dirty="0"/>
              <a:t>day</a:t>
            </a:r>
            <a:r>
              <a:rPr lang="ko-KR" altLang="en-US" sz="1200" dirty="0"/>
              <a:t>는 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일로 설정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(day </a:t>
            </a:r>
            <a:r>
              <a:rPr lang="en-US" altLang="ko-KR" sz="1200" dirty="0"/>
              <a:t>+ "</a:t>
            </a:r>
            <a:r>
              <a:rPr lang="ko-KR" altLang="en-US" sz="1200" dirty="0" smtClean="0"/>
              <a:t>요일 </a:t>
            </a:r>
            <a:r>
              <a:rPr lang="en-US" altLang="ko-KR" sz="1200" dirty="0" smtClean="0"/>
              <a:t>");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257003" y="3512041"/>
            <a:ext cx="71686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736177"/>
            <a:ext cx="23038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사과 배 바나나 체리 딸기 포도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7003" y="5960313"/>
            <a:ext cx="37433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 smtClean="0"/>
              <a:t>월요일 화요일 수요일 목요일 금요일 토요일 일요일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3271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3-9 for-each </a:t>
            </a:r>
            <a:r>
              <a:rPr lang="ko-KR" altLang="en-US" dirty="0" smtClean="0"/>
              <a:t>문을 이용한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5697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for-each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활용하는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사례를 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1340768"/>
            <a:ext cx="54662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foreachEx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enum</a:t>
            </a:r>
            <a:r>
              <a:rPr lang="en-US" altLang="ko-KR" sz="1200" dirty="0"/>
              <a:t> Week {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= { 1,2,3,4,5 };</a:t>
            </a:r>
          </a:p>
          <a:p>
            <a:pPr defTabSz="180000"/>
            <a:r>
              <a:rPr lang="en-US" altLang="ko-KR" sz="1200" dirty="0"/>
              <a:t>		String names[] = { 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바나나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", "</a:t>
            </a:r>
            <a:r>
              <a:rPr lang="ko-KR" altLang="en-US" sz="1200" dirty="0"/>
              <a:t>딸기</a:t>
            </a:r>
            <a:r>
              <a:rPr lang="en-US" altLang="ko-KR" sz="1200" dirty="0"/>
              <a:t>", "</a:t>
            </a:r>
            <a:r>
              <a:rPr lang="ko-KR" altLang="en-US" sz="1200" dirty="0"/>
              <a:t>포도</a:t>
            </a:r>
            <a:r>
              <a:rPr lang="en-US" altLang="ko-KR" sz="1200" dirty="0"/>
              <a:t>" } 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[1], ...,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[4]</a:t>
            </a:r>
            <a:r>
              <a:rPr lang="ko-KR" altLang="en-US" sz="1200" dirty="0"/>
              <a:t>로 반복됨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 :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)</a:t>
            </a:r>
          </a:p>
          <a:p>
            <a:pPr defTabSz="180000"/>
            <a:r>
              <a:rPr lang="en-US" altLang="ko-KR" sz="1200" dirty="0"/>
              <a:t>			sum += k;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en-US" altLang="ko-KR" sz="1200" dirty="0"/>
              <a:t>names[0], names[1], ..., names[5]</a:t>
            </a:r>
            <a:r>
              <a:rPr lang="ko-KR" altLang="en-US" sz="1200" dirty="0"/>
              <a:t>로 반복됨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(String s : names)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(s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   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day</a:t>
            </a:r>
            <a:r>
              <a:rPr lang="ko-KR" altLang="en-US" sz="1200" dirty="0"/>
              <a:t>는 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값으로 반복됨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for (Week day : </a:t>
            </a:r>
            <a:r>
              <a:rPr lang="en-US" altLang="ko-KR" sz="1200" b="1" dirty="0" err="1"/>
              <a:t>Week.values</a:t>
            </a:r>
            <a:r>
              <a:rPr lang="en-US" altLang="ko-KR" sz="1200" b="1" dirty="0"/>
              <a:t>())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(day + "</a:t>
            </a:r>
            <a:r>
              <a:rPr lang="ko-KR" altLang="en-US" sz="1200" dirty="0"/>
              <a:t>요일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71800" y="5901725"/>
            <a:ext cx="546626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사과 배 바나나 체리 딸기 포도 </a:t>
            </a:r>
          </a:p>
          <a:p>
            <a:pPr fontAlgn="base"/>
            <a:r>
              <a:rPr lang="ko-KR" altLang="en-US" sz="1200" dirty="0"/>
              <a:t>월요일 화요일 수요일 목요일 금요일 토요일 일요일 </a:t>
            </a:r>
          </a:p>
        </p:txBody>
      </p:sp>
    </p:spTree>
    <p:extLst>
      <p:ext uri="{BB962C8B-B14F-4D97-AF65-F5344CB8AC3E}">
        <p14:creationId xmlns:p14="http://schemas.microsoft.com/office/powerpoint/2010/main" xmlns="" val="1526893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1214422"/>
            <a:ext cx="8153400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2400" noProof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생성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생성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초기화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11" y="1772816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[][];</a:t>
            </a:r>
          </a:p>
          <a:p>
            <a:r>
              <a:rPr lang="en-US" altLang="ko-KR" sz="1400" dirty="0" smtClean="0">
                <a:latin typeface="+mj-lt"/>
              </a:rPr>
              <a:t>char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[][];</a:t>
            </a:r>
          </a:p>
          <a:p>
            <a:r>
              <a:rPr lang="en-US" altLang="ko-KR" sz="1400" dirty="0" smtClean="0">
                <a:latin typeface="+mj-lt"/>
              </a:rPr>
              <a:t>float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[][];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1772816"/>
            <a:ext cx="264320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[][]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>
                <a:latin typeface="+mj-lt"/>
              </a:rPr>
              <a:t>char[][]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r>
              <a:rPr lang="en-US" altLang="ko-KR" sz="1400" dirty="0" smtClean="0">
                <a:latin typeface="+mj-lt"/>
              </a:rPr>
              <a:t>float[][]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3105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129262"/>
            <a:ext cx="30655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</a:t>
            </a:r>
          </a:p>
          <a:p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 = new char[5][5];</a:t>
            </a:r>
          </a:p>
          <a:p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 = new float[5][2];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3068960"/>
            <a:ext cx="41434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intArray</a:t>
            </a:r>
            <a:r>
              <a:rPr lang="en-US" altLang="ko-KR" sz="1400" dirty="0" smtClean="0">
                <a:latin typeface="+mj-lt"/>
              </a:rPr>
              <a:t>[] = new </a:t>
            </a:r>
            <a:r>
              <a:rPr lang="en-US" altLang="ko-KR" sz="1400" dirty="0" err="1" smtClean="0">
                <a:latin typeface="+mj-lt"/>
              </a:rPr>
              <a:t>int</a:t>
            </a:r>
            <a:r>
              <a:rPr lang="en-US" altLang="ko-KR" sz="1400" dirty="0" smtClean="0">
                <a:latin typeface="+mj-lt"/>
              </a:rPr>
              <a:t>[2][5];</a:t>
            </a:r>
          </a:p>
          <a:p>
            <a:r>
              <a:rPr lang="en-US" altLang="ko-KR" sz="1400" dirty="0" smtClean="0">
                <a:latin typeface="+mj-lt"/>
              </a:rPr>
              <a:t>char	</a:t>
            </a:r>
            <a:r>
              <a:rPr lang="en-US" altLang="ko-KR" sz="1400" dirty="0" err="1" smtClean="0">
                <a:latin typeface="+mj-lt"/>
              </a:rPr>
              <a:t>charArray</a:t>
            </a:r>
            <a:r>
              <a:rPr lang="en-US" altLang="ko-KR" sz="1400" dirty="0" smtClean="0">
                <a:latin typeface="+mj-lt"/>
              </a:rPr>
              <a:t>[] = new char[5][5];</a:t>
            </a:r>
          </a:p>
          <a:p>
            <a:r>
              <a:rPr lang="en-US" altLang="ko-KR" sz="1400" dirty="0" smtClean="0">
                <a:latin typeface="+mj-lt"/>
              </a:rPr>
              <a:t>float	</a:t>
            </a:r>
            <a:r>
              <a:rPr lang="en-US" altLang="ko-KR" sz="1400" dirty="0" err="1" smtClean="0">
                <a:latin typeface="+mj-lt"/>
              </a:rPr>
              <a:t>floatArray</a:t>
            </a:r>
            <a:r>
              <a:rPr lang="en-US" altLang="ko-KR" sz="1400" dirty="0" smtClean="0">
                <a:latin typeface="+mj-lt"/>
              </a:rPr>
              <a:t>[] = new float[5][2];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3311" y="4653136"/>
            <a:ext cx="4857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lt"/>
                <a:ea typeface="+mj-ea"/>
              </a:rPr>
              <a:t>int</a:t>
            </a:r>
            <a:r>
              <a:rPr lang="en-US" altLang="ko-KR" sz="1400" dirty="0" smtClean="0">
                <a:latin typeface="+mj-lt"/>
                <a:ea typeface="+mj-ea"/>
              </a:rPr>
              <a:t> </a:t>
            </a:r>
            <a:r>
              <a:rPr lang="en-US" altLang="ko-KR" sz="1400" dirty="0" err="1" smtClean="0">
                <a:latin typeface="+mj-lt"/>
                <a:ea typeface="+mj-ea"/>
              </a:rPr>
              <a:t>intArray</a:t>
            </a:r>
            <a:r>
              <a:rPr lang="en-US" altLang="ko-KR" sz="1400" dirty="0" smtClean="0">
                <a:latin typeface="+mj-lt"/>
                <a:ea typeface="+mj-ea"/>
              </a:rPr>
              <a:t>[][] = {{0,1,2},{3,4,5},{6,7,8}};</a:t>
            </a:r>
          </a:p>
          <a:p>
            <a:r>
              <a:rPr lang="en-US" altLang="ko-KR" sz="1400" dirty="0" smtClean="0">
                <a:latin typeface="+mj-lt"/>
                <a:ea typeface="+mj-ea"/>
              </a:rPr>
              <a:t>char </a:t>
            </a:r>
            <a:r>
              <a:rPr lang="en-US" altLang="ko-KR" sz="1400" dirty="0" err="1" smtClean="0">
                <a:latin typeface="+mj-lt"/>
                <a:ea typeface="+mj-ea"/>
              </a:rPr>
              <a:t>charArray</a:t>
            </a:r>
            <a:r>
              <a:rPr lang="en-US" altLang="ko-KR" sz="1400" dirty="0" smtClean="0">
                <a:latin typeface="+mj-lt"/>
                <a:ea typeface="+mj-ea"/>
              </a:rPr>
              <a:t>[][] = {{'a', 'b', 'c'},{‘</a:t>
            </a:r>
            <a:r>
              <a:rPr lang="en-US" altLang="ko-KR" sz="1400" dirty="0" err="1" smtClean="0">
                <a:latin typeface="+mj-lt"/>
                <a:ea typeface="+mj-ea"/>
              </a:rPr>
              <a:t>d'.'e','f</a:t>
            </a:r>
            <a:r>
              <a:rPr lang="en-US" altLang="ko-KR" sz="1400" dirty="0" smtClean="0">
                <a:latin typeface="+mj-lt"/>
                <a:ea typeface="+mj-ea"/>
              </a:rPr>
              <a:t>'}};</a:t>
            </a:r>
          </a:p>
          <a:p>
            <a:r>
              <a:rPr lang="en-US" altLang="ko-KR" sz="1400" dirty="0" smtClean="0">
                <a:latin typeface="+mj-lt"/>
                <a:ea typeface="+mj-ea"/>
              </a:rPr>
              <a:t>float </a:t>
            </a:r>
            <a:r>
              <a:rPr lang="en-US" altLang="ko-KR" sz="1400" dirty="0" err="1" smtClean="0">
                <a:latin typeface="+mj-lt"/>
                <a:ea typeface="+mj-ea"/>
              </a:rPr>
              <a:t>floatArray</a:t>
            </a:r>
            <a:r>
              <a:rPr lang="en-US" altLang="ko-KR" sz="1400" dirty="0" smtClean="0">
                <a:latin typeface="+mj-lt"/>
                <a:ea typeface="+mj-ea"/>
              </a:rPr>
              <a:t>[][] = {{0.01, 0.02}, {0.03, 0.04}};</a:t>
            </a:r>
            <a:endParaRPr lang="en-US" altLang="ko-KR" sz="1400" dirty="0">
              <a:latin typeface="+mj-lt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3045" y="20498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9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3857628"/>
            <a:ext cx="8153400" cy="22145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length</a:t>
            </a:r>
          </a:p>
          <a:p>
            <a:pPr lvl="1"/>
            <a:r>
              <a:rPr lang="en-US" altLang="ko-KR" dirty="0" err="1" smtClean="0"/>
              <a:t>i.length</a:t>
            </a:r>
            <a:r>
              <a:rPr lang="en-US" altLang="ko-KR" dirty="0" smtClean="0"/>
              <a:t> -&gt; 2</a:t>
            </a:r>
            <a:r>
              <a:rPr lang="ko-KR" altLang="en-US" dirty="0" smtClean="0"/>
              <a:t>차원 배열의 행의 개수로서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[n].length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행의 열의 개수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[0].length -&gt; 0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5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[1].length -&gt; 1</a:t>
            </a:r>
            <a:r>
              <a:rPr lang="ko-KR" altLang="en-US" dirty="0" smtClean="0"/>
              <a:t>번째 행의 열의 개수로서 역시 </a:t>
            </a:r>
            <a:r>
              <a:rPr lang="en-US" altLang="ko-KR" dirty="0" smtClean="0"/>
              <a:t>5</a:t>
            </a:r>
          </a:p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82" y="1460401"/>
            <a:ext cx="901798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48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3-10 : </a:t>
            </a:r>
            <a:r>
              <a:rPr lang="en-US" altLang="ko-KR" dirty="0"/>
              <a:t>3</a:t>
            </a:r>
            <a:r>
              <a:rPr lang="ko-KR" altLang="en-US" dirty="0"/>
              <a:t>년간 매출 총액과 평균 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160" y="1988840"/>
            <a:ext cx="767625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SalesRevenue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[][] </a:t>
            </a:r>
            <a:r>
              <a:rPr lang="en-US" altLang="ko-KR" sz="1600" dirty="0"/>
              <a:t>= {{90, 90, 110, 110},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{</a:t>
            </a:r>
            <a:r>
              <a:rPr lang="en-US" altLang="ko-KR" sz="1600" dirty="0"/>
              <a:t>120, 110, 100, 110},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{</a:t>
            </a:r>
            <a:r>
              <a:rPr lang="en-US" altLang="ko-KR" sz="1600" dirty="0"/>
              <a:t>120, 140, 130, 150}} ;</a:t>
            </a:r>
          </a:p>
          <a:p>
            <a:pPr defTabSz="180000"/>
            <a:r>
              <a:rPr lang="en-US" altLang="ko-KR" sz="1600" dirty="0"/>
              <a:t>		double sum = 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b="1" dirty="0" err="1"/>
              <a:t>intArray.length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 = 0; j &lt; 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[i].length</a:t>
            </a:r>
            <a:r>
              <a:rPr lang="en-US" altLang="ko-KR" sz="1600" dirty="0"/>
              <a:t>; j++) </a:t>
            </a:r>
          </a:p>
          <a:p>
            <a:pPr defTabSz="180000"/>
            <a:r>
              <a:rPr lang="en-US" altLang="ko-KR" sz="1600" dirty="0"/>
              <a:t>				sum +=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[i][j];</a:t>
            </a:r>
          </a:p>
          <a:p>
            <a:pPr defTabSz="180000"/>
            <a:r>
              <a:rPr lang="en-US" altLang="ko-KR" sz="1600" dirty="0"/>
              <a:t>		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지난 </a:t>
            </a:r>
            <a:r>
              <a:rPr lang="en-US" altLang="ko-KR" sz="1600" dirty="0"/>
              <a:t>3</a:t>
            </a:r>
            <a:r>
              <a:rPr lang="ko-KR" altLang="en-US" sz="1600" dirty="0"/>
              <a:t>년간 매출 총액은 </a:t>
            </a:r>
            <a:r>
              <a:rPr lang="en-US" altLang="ko-KR" sz="1600" dirty="0"/>
              <a:t>" + sum + "</a:t>
            </a:r>
            <a:r>
              <a:rPr lang="ko-KR" altLang="en-US" sz="1600" dirty="0"/>
              <a:t>이며 연평균  매출은 </a:t>
            </a:r>
            <a:r>
              <a:rPr lang="en-US" altLang="ko-KR" sz="1600" dirty="0" smtClean="0"/>
              <a:t>“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									 +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sum/</a:t>
            </a:r>
            <a:r>
              <a:rPr lang="en-US" altLang="ko-KR" sz="1600" b="1" dirty="0" err="1"/>
              <a:t>intArray.length</a:t>
            </a:r>
            <a:r>
              <a:rPr lang="en-US" altLang="ko-KR" sz="1600" b="1" dirty="0"/>
              <a:t> </a:t>
            </a:r>
            <a:r>
              <a:rPr lang="en-US" altLang="ko-KR" sz="1600" dirty="0"/>
              <a:t>+ 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23362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회사의 지난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년간 분기별 매출의 총액과 연평균 매출을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60" y="5877272"/>
            <a:ext cx="767625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지난 </a:t>
            </a:r>
            <a:r>
              <a:rPr lang="en-US" altLang="ko-KR" sz="1600" dirty="0"/>
              <a:t>3</a:t>
            </a:r>
            <a:r>
              <a:rPr lang="ko-KR" altLang="en-US" sz="1600" dirty="0"/>
              <a:t>년간 매출 총액은 </a:t>
            </a:r>
            <a:r>
              <a:rPr lang="en-US" altLang="ko-KR" sz="1600" dirty="0"/>
              <a:t>1380.0</a:t>
            </a:r>
            <a:r>
              <a:rPr lang="ko-KR" altLang="en-US" sz="1600" dirty="0"/>
              <a:t>이며 연평균 매출은 </a:t>
            </a:r>
            <a:r>
              <a:rPr lang="en-US" altLang="ko-KR" sz="1600" dirty="0"/>
              <a:t>460.0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835" y="2060848"/>
            <a:ext cx="7574439" cy="172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비정방형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2952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정방형 배열</a:t>
            </a:r>
            <a:endParaRPr lang="en-US" altLang="ko-KR" dirty="0"/>
          </a:p>
          <a:p>
            <a:pPr lvl="1"/>
            <a:r>
              <a:rPr lang="ko-KR" altLang="en-US" dirty="0" smtClean="0"/>
              <a:t>각 행의 열의 개수가 같은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비정방형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행의 열의 개수가 다른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비정방형 배열의 생성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1" name="슬라이드 번호 개체 틀 7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8391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15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비정방형 배열의 </a:t>
            </a:r>
            <a:r>
              <a:rPr lang="en-US" altLang="ko-KR" smtClean="0"/>
              <a:t>length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357562"/>
            <a:ext cx="8153400" cy="3214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비정방형 배열의 </a:t>
            </a:r>
            <a:r>
              <a:rPr lang="en-US" altLang="ko-KR" dirty="0" smtClean="0"/>
              <a:t>length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i.length</a:t>
            </a:r>
            <a:r>
              <a:rPr lang="en-US" altLang="ko-KR" dirty="0" smtClean="0"/>
              <a:t> -&gt; 2</a:t>
            </a:r>
            <a:r>
              <a:rPr lang="ko-KR" altLang="en-US" dirty="0" smtClean="0"/>
              <a:t>차원 배열의 행의 개수로서 </a:t>
            </a:r>
            <a:r>
              <a:rPr lang="en-US" altLang="ko-KR" dirty="0" smtClean="0"/>
              <a:t>4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[n].length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행의 열의 개수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[0].length -&gt; 0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1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[1].length -&gt; 1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2</a:t>
            </a:r>
          </a:p>
          <a:p>
            <a:pPr lvl="2"/>
            <a:r>
              <a:rPr lang="en-US" altLang="ko-KR" dirty="0" smtClean="0"/>
              <a:t>i[2].length -&gt; 2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3</a:t>
            </a:r>
          </a:p>
          <a:p>
            <a:pPr lvl="2"/>
            <a:r>
              <a:rPr lang="en-US" altLang="ko-KR" dirty="0" smtClean="0"/>
              <a:t>i[3].length -&gt; 3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4</a:t>
            </a:r>
          </a:p>
          <a:p>
            <a:pPr lvl="2"/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33" y="1412776"/>
            <a:ext cx="83915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42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3-11 : </a:t>
            </a:r>
            <a:r>
              <a:rPr lang="ko-KR" altLang="en-US" dirty="0"/>
              <a:t>비 정방형 배열의 생성과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629" y="1920401"/>
            <a:ext cx="50189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IrregularArray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= 0;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[4][];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[0]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[1]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[2]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[3]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</a:t>
            </a:r>
            <a:r>
              <a:rPr lang="en-US" altLang="ko-KR" sz="1400" b="1" dirty="0" smtClean="0"/>
              <a:t>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[i].length;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[i][j] = (i+1)*10 + j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</a:t>
            </a:r>
            <a:r>
              <a:rPr lang="en-US" altLang="ko-KR" sz="1400" dirty="0" smtClean="0"/>
              <a:t>++) {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[i].length;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[i][j]+" 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412776"/>
            <a:ext cx="755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그림과 같은 비정방형 배열을 만들어 값을 초기화하고 출력하시오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22357608" descr="EMB0000079029d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021" y="1920401"/>
            <a:ext cx="1089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62224" y="5367499"/>
            <a:ext cx="968535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10 11 12 </a:t>
            </a:r>
          </a:p>
          <a:p>
            <a:r>
              <a:rPr lang="en-US" altLang="ko-KR" sz="1400" dirty="0"/>
              <a:t>20 21 </a:t>
            </a:r>
          </a:p>
          <a:p>
            <a:r>
              <a:rPr lang="en-US" altLang="ko-KR" sz="1400" dirty="0"/>
              <a:t>30 31 32 </a:t>
            </a:r>
          </a:p>
          <a:p>
            <a:r>
              <a:rPr lang="en-US" altLang="ko-KR" sz="1400" dirty="0"/>
              <a:t>40 41 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1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7339"/>
            <a:ext cx="28384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5340" y="1514476"/>
            <a:ext cx="60674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65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메소드에서</a:t>
            </a:r>
            <a:r>
              <a:rPr lang="ko-KR" altLang="en-US" dirty="0" smtClean="0"/>
              <a:t> 배열 리턴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배열의 타입과 </a:t>
            </a:r>
            <a:r>
              <a:rPr lang="ko-KR" altLang="en-US" dirty="0" smtClean="0"/>
              <a:t>차원은 리턴 받는 </a:t>
            </a:r>
            <a:r>
              <a:rPr lang="ko-KR" altLang="en-US" dirty="0"/>
              <a:t>배열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</a:t>
            </a:r>
            <a:r>
              <a:rPr lang="ko-KR" altLang="en-US" dirty="0"/>
              <a:t>타입과 </a:t>
            </a:r>
            <a:r>
              <a:rPr lang="ko-KR" altLang="en-US" dirty="0" smtClean="0"/>
              <a:t>차원에 일치해야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타입에 배열의 크기를 지정하지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3888432" cy="292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3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3-12 : </a:t>
            </a:r>
            <a:r>
              <a:rPr lang="ko-KR" altLang="en-US" dirty="0" smtClean="0"/>
              <a:t>배열 리턴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270" y="2264718"/>
            <a:ext cx="594474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ReturnArray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static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[] </a:t>
            </a:r>
            <a:r>
              <a:rPr lang="en-US" altLang="ko-KR" sz="1600" b="1" dirty="0" err="1"/>
              <a:t>makeArray</a:t>
            </a:r>
            <a:r>
              <a:rPr lang="en-US" altLang="ko-KR" sz="1600" b="1" dirty="0"/>
              <a:t>()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temp[]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[4];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i=0;i&lt;</a:t>
            </a:r>
            <a:r>
              <a:rPr lang="en-US" altLang="ko-KR" sz="1600" dirty="0" err="1"/>
              <a:t>temp.length;i</a:t>
            </a:r>
            <a:r>
              <a:rPr lang="en-US" altLang="ko-KR" sz="1600" dirty="0"/>
              <a:t>++)</a:t>
            </a:r>
          </a:p>
          <a:p>
            <a:pPr defTabSz="180000"/>
            <a:r>
              <a:rPr lang="en-US" altLang="ko-KR" sz="1600" dirty="0"/>
              <a:t>			temp[i] = i;</a:t>
            </a:r>
          </a:p>
          <a:p>
            <a:pPr defTabSz="180000"/>
            <a:r>
              <a:rPr lang="en-US" altLang="ko-KR" sz="1600" dirty="0"/>
              <a:t>		return temp;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	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 [];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 err="1"/>
              <a:t>intArray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makeArray</a:t>
            </a:r>
            <a:r>
              <a:rPr lang="en-US" altLang="ko-KR" sz="1600" b="1" dirty="0"/>
              <a:t>();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intArray.length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[i]);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배열을 생성하고 각 원소 값을 출력하는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 생성은 배열을 생성하여 각 원소의 인덱스 값으로 초기화하여 반환하는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1832" y="4728046"/>
            <a:ext cx="298480" cy="107721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</a:p>
          <a:p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2</a:t>
            </a:r>
          </a:p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08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447925"/>
            <a:ext cx="64293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26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main(string 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 전달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939005" y="1540262"/>
            <a:ext cx="13449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250855" y="1556222"/>
            <a:ext cx="2149522" cy="17281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236272" y="1484784"/>
            <a:ext cx="327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C:\&gt;</a:t>
            </a:r>
            <a:r>
              <a:rPr lang="en-US" dirty="0" smtClean="0"/>
              <a:t>java Hello </a:t>
            </a:r>
            <a:r>
              <a:rPr lang="en-US" b="1" dirty="0" err="1" smtClean="0"/>
              <a:t>abc</a:t>
            </a:r>
            <a:r>
              <a:rPr lang="en-US" b="1" dirty="0" smtClean="0"/>
              <a:t> 3 % 5.7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36272" y="3628494"/>
            <a:ext cx="4536504" cy="2392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endParaRPr lang="en-US" altLang="ko-KR" sz="1600" dirty="0" smtClean="0"/>
          </a:p>
          <a:p>
            <a:pPr defTabSz="180000"/>
            <a:endParaRPr lang="en-US" altLang="ko-KR" sz="1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5952622" y="184002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i="1" dirty="0" smtClean="0">
                <a:solidFill>
                  <a:srgbClr val="FF0000"/>
                </a:solidFill>
              </a:rPr>
              <a:t>“</a:t>
            </a:r>
            <a:r>
              <a:rPr lang="en-US" altLang="ko-KR" sz="1600" i="1" dirty="0" err="1" smtClean="0">
                <a:solidFill>
                  <a:srgbClr val="FF0000"/>
                </a:solidFill>
              </a:rPr>
              <a:t>abc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”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52622" y="2125780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“3”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52622" y="2411532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“%”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52622" y="2697284"/>
            <a:ext cx="786101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i="1" dirty="0" smtClean="0">
                <a:solidFill>
                  <a:srgbClr val="FF0000"/>
                </a:solidFill>
              </a:rPr>
              <a:t>“5.7”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 rot="1020374">
            <a:off x="4265969" y="1803673"/>
            <a:ext cx="1115662" cy="45719"/>
          </a:xfrm>
          <a:custGeom>
            <a:avLst/>
            <a:gdLst>
              <a:gd name="connsiteX0" fmla="*/ 0 w 744717"/>
              <a:gd name="connsiteY0" fmla="*/ 10998 h 359789"/>
              <a:gd name="connsiteX1" fmla="*/ 179109 w 744717"/>
              <a:gd name="connsiteY1" fmla="*/ 10998 h 359789"/>
              <a:gd name="connsiteX2" fmla="*/ 424206 w 744717"/>
              <a:gd name="connsiteY2" fmla="*/ 58132 h 359789"/>
              <a:gd name="connsiteX3" fmla="*/ 744717 w 744717"/>
              <a:gd name="connsiteY3" fmla="*/ 359789 h 35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359789">
                <a:moveTo>
                  <a:pt x="0" y="10998"/>
                </a:moveTo>
                <a:cubicBezTo>
                  <a:pt x="54204" y="7070"/>
                  <a:pt x="108408" y="3142"/>
                  <a:pt x="179109" y="10998"/>
                </a:cubicBezTo>
                <a:cubicBezTo>
                  <a:pt x="249810" y="18854"/>
                  <a:pt x="329938" y="0"/>
                  <a:pt x="424206" y="58132"/>
                </a:cubicBezTo>
                <a:cubicBezTo>
                  <a:pt x="518474" y="116264"/>
                  <a:pt x="631595" y="238026"/>
                  <a:pt x="744717" y="35978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005" y="1572182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180762" y="32713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Hello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05492" y="3845658"/>
            <a:ext cx="355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1319244" y="4214990"/>
            <a:ext cx="4250182" cy="1687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a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[0]; // 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b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[1]; // b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"3"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c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[2]; // c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"%"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d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[3]; // 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"5.7"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9166" y="3845658"/>
            <a:ext cx="57291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args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22678" y="3916526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>
            <a:spLocks noChangeAspect="1"/>
          </p:cNvSpPr>
          <p:nvPr/>
        </p:nvSpPr>
        <p:spPr>
          <a:xfrm>
            <a:off x="5366694" y="3988534"/>
            <a:ext cx="154734" cy="16757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1" idx="7"/>
            <a:endCxn id="34" idx="1"/>
          </p:cNvCxnSpPr>
          <p:nvPr/>
        </p:nvCxnSpPr>
        <p:spPr>
          <a:xfrm flipV="1">
            <a:off x="5498768" y="1982904"/>
            <a:ext cx="453854" cy="20301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72776" y="4473798"/>
            <a:ext cx="15590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args.length</a:t>
            </a:r>
            <a:r>
              <a:rPr lang="en-US" altLang="ko-KR" sz="1400" dirty="0" smtClean="0"/>
              <a:t> =&gt; 4</a:t>
            </a:r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[0] =&gt; “</a:t>
            </a:r>
            <a:r>
              <a:rPr lang="en-US" altLang="ko-KR" sz="1400" dirty="0" err="1" smtClean="0"/>
              <a:t>abc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[1] =&gt; “3</a:t>
            </a:r>
            <a:endParaRPr lang="ko-KR" altLang="en-US" sz="1400" dirty="0" smtClean="0"/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[2] =&gt; “%”</a:t>
            </a:r>
            <a:endParaRPr lang="ko-KR" altLang="en-US" sz="1400" dirty="0" smtClean="0"/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[3] =&gt; “5.7”</a:t>
            </a:r>
            <a:endParaRPr lang="ko-KR" altLang="en-US" sz="1400" dirty="0" smtClean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24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1295015"/>
            <a:ext cx="5688632" cy="53531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</a:t>
            </a:r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인자전달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995936" y="2638076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1340768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Run </a:t>
            </a:r>
            <a:r>
              <a:rPr lang="ko-KR" altLang="en-US" dirty="0"/>
              <a:t>메뉴의 </a:t>
            </a:r>
            <a:endParaRPr lang="en-US" altLang="ko-KR" dirty="0" smtClean="0"/>
          </a:p>
          <a:p>
            <a:r>
              <a:rPr lang="en-US" altLang="ko-KR" dirty="0" smtClean="0"/>
              <a:t>Run </a:t>
            </a:r>
            <a:r>
              <a:rPr lang="en-US" altLang="ko-KR" dirty="0"/>
              <a:t>Configurations </a:t>
            </a:r>
            <a:endParaRPr lang="en-US" altLang="ko-KR" dirty="0" smtClean="0"/>
          </a:p>
          <a:p>
            <a:r>
              <a:rPr lang="ko-KR" altLang="en-US" dirty="0" smtClean="0"/>
              <a:t>항목에서 </a:t>
            </a:r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인자 </a:t>
            </a:r>
            <a:r>
              <a:rPr lang="ko-KR" altLang="en-US" dirty="0"/>
              <a:t>나열</a:t>
            </a:r>
          </a:p>
        </p:txBody>
      </p:sp>
    </p:spTree>
    <p:extLst>
      <p:ext uri="{BB962C8B-B14F-4D97-AF65-F5344CB8AC3E}">
        <p14:creationId xmlns:p14="http://schemas.microsoft.com/office/powerpoint/2010/main" xmlns="" val="30659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의 인자 이용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484783"/>
            <a:ext cx="698477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 = 0;</a:t>
            </a:r>
          </a:p>
          <a:p>
            <a:pPr defTabSz="180000"/>
            <a:r>
              <a:rPr lang="en-US" altLang="ko-KR" sz="1400" dirty="0" smtClean="0"/>
              <a:t>	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i=0; i&lt;</a:t>
            </a:r>
            <a:r>
              <a:rPr lang="en-US" altLang="ko-KR" sz="1400" b="1" dirty="0" err="1"/>
              <a:t>args.length</a:t>
            </a:r>
            <a:r>
              <a:rPr lang="en-US" altLang="ko-KR" sz="1400" dirty="0"/>
              <a:t>; i++) { // 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인자의 개수만큼 반복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[i]</a:t>
            </a:r>
            <a:r>
              <a:rPr lang="en-US" altLang="ko-KR" sz="1400" dirty="0"/>
              <a:t>); // 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인자인 문자열을 정수로 변환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n; // </a:t>
            </a:r>
            <a:r>
              <a:rPr lang="ko-KR" altLang="en-US" sz="1400" dirty="0"/>
              <a:t>숫자를 합한다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}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("sum = " + sum);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4457264" descr="EMB0000056436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005065"/>
            <a:ext cx="2376263" cy="105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860032" y="4221088"/>
            <a:ext cx="1512168" cy="474380"/>
          </a:xfrm>
          <a:prstGeom prst="wedgeRoundRectCallout">
            <a:avLst>
              <a:gd name="adj1" fmla="val -250256"/>
              <a:gd name="adj2" fmla="val -516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명령행</a:t>
            </a:r>
            <a:r>
              <a:rPr lang="ko-KR" altLang="en-US" sz="1000" dirty="0" smtClean="0">
                <a:solidFill>
                  <a:schemeClr val="tx1"/>
                </a:solidFill>
              </a:rPr>
              <a:t> 인자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2, 44, 68</a:t>
            </a:r>
            <a:r>
              <a:rPr lang="ko-KR" altLang="en-US" sz="1000" dirty="0" smtClean="0">
                <a:solidFill>
                  <a:schemeClr val="tx1"/>
                </a:solidFill>
              </a:rPr>
              <a:t>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모두 합하여 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9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main()</a:t>
            </a:r>
            <a:r>
              <a:rPr lang="ko-KR" altLang="en-US" dirty="0" smtClean="0"/>
              <a:t>의 인자들을 받아서 평균값을 계산하는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060848"/>
            <a:ext cx="542928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MainParameter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smtClean="0"/>
              <a:t>double </a:t>
            </a:r>
            <a:r>
              <a:rPr lang="en-US" altLang="ko-KR" sz="1600" dirty="0"/>
              <a:t>sum = 0.0;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 i&lt;</a:t>
            </a:r>
            <a:r>
              <a:rPr lang="en-US" altLang="ko-KR" sz="1600" b="1" dirty="0" err="1"/>
              <a:t>args.length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sum += </a:t>
            </a:r>
            <a:r>
              <a:rPr lang="en-US" altLang="ko-KR" sz="1600" dirty="0" err="1"/>
              <a:t>Double.parseDouble</a:t>
            </a:r>
            <a:r>
              <a:rPr lang="en-US" altLang="ko-KR" sz="1600" dirty="0"/>
              <a:t>(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[i]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합계 </a:t>
            </a:r>
            <a:r>
              <a:rPr lang="en-US" altLang="ko-KR" sz="1600" dirty="0"/>
              <a:t>:" + sum);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평균 </a:t>
            </a:r>
            <a:r>
              <a:rPr lang="en-US" altLang="ko-KR" sz="1600" dirty="0"/>
              <a:t>:" + sum/</a:t>
            </a:r>
            <a:r>
              <a:rPr lang="en-US" altLang="ko-KR" sz="1600" dirty="0" err="1"/>
              <a:t>args.length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여러 개의 실수를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인자로 전달받아 평균값을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4732" y="4864119"/>
            <a:ext cx="34766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93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208152"/>
            <a:ext cx="8408890" cy="128474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예외</a:t>
            </a:r>
            <a:r>
              <a:rPr lang="en-US" altLang="ko-KR" dirty="0" smtClean="0"/>
              <a:t>(Exception)</a:t>
            </a:r>
          </a:p>
          <a:p>
            <a:pPr lvl="1"/>
            <a:r>
              <a:rPr lang="ko-KR" altLang="en-US" dirty="0" smtClean="0"/>
              <a:t>실행 중 발생하는 에러는 컴파일러가 알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실행 중 발생하는 에러를 예외로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응용프로그램에서 예외를 처리하지 않으면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예외가 발생한 프로그램은 강제 종료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030" y="2564904"/>
            <a:ext cx="80804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ExceptionExample1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new Scanner(System.in);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divisor = 0;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dividend = 0;</a:t>
            </a:r>
          </a:p>
          <a:p>
            <a:pPr defTabSz="180000"/>
            <a:r>
              <a:rPr lang="en-US" altLang="ko-KR" sz="1400" dirty="0"/>
              <a:t>		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나뉨수를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/>
              <a:t>		dividend = </a:t>
            </a:r>
            <a:r>
              <a:rPr lang="en-US" altLang="ko-KR" sz="1400" dirty="0" err="1"/>
              <a:t>rd.nextInt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나눗수를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/>
              <a:t>		divisor = </a:t>
            </a:r>
            <a:r>
              <a:rPr lang="en-US" altLang="ko-KR" sz="1400" dirty="0" err="1"/>
              <a:t>rd.nextInt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(dividend+"</a:t>
            </a:r>
            <a:r>
              <a:rPr lang="ko-KR" altLang="en-US" sz="1400" dirty="0"/>
              <a:t>를 </a:t>
            </a:r>
            <a:r>
              <a:rPr lang="en-US" altLang="ko-KR" sz="1400" dirty="0"/>
              <a:t>"+divisor+"</a:t>
            </a:r>
            <a:r>
              <a:rPr lang="ko-KR" altLang="en-US" sz="1400" dirty="0"/>
              <a:t>로 나누면 </a:t>
            </a:r>
            <a:r>
              <a:rPr lang="ko-KR" altLang="en-US" sz="1400" dirty="0" smtClean="0"/>
              <a:t>몫은 </a:t>
            </a:r>
            <a:r>
              <a:rPr lang="en-US" altLang="ko-KR" sz="1400" dirty="0" smtClean="0"/>
              <a:t>"+</a:t>
            </a:r>
            <a:r>
              <a:rPr lang="en-US" altLang="ko-KR" sz="1400" b="1" dirty="0"/>
              <a:t>dividend/divisor</a:t>
            </a:r>
            <a:r>
              <a:rPr lang="en-US" altLang="ko-KR" sz="1400" dirty="0"/>
              <a:t>+"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030" y="5733256"/>
            <a:ext cx="8080442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나뉨수를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400" dirty="0"/>
              <a:t>나눗수를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Exception in thread "main" </a:t>
            </a:r>
            <a:r>
              <a:rPr lang="en-US" altLang="ko-KR" sz="1400" u="sng" dirty="0" err="1">
                <a:solidFill>
                  <a:srgbClr val="002060"/>
                </a:solidFill>
              </a:rPr>
              <a:t>java.lang.ArithmeticException</a:t>
            </a:r>
            <a:r>
              <a:rPr lang="en-US" altLang="ko-KR" sz="1400" u="sng" dirty="0">
                <a:solidFill>
                  <a:srgbClr val="FF0000"/>
                </a:solidFill>
              </a:rPr>
              <a:t>: / by zero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at ExceptionExample1.main(</a:t>
            </a:r>
            <a:r>
              <a:rPr lang="en-US" altLang="ko-KR" sz="1400" u="sng" dirty="0">
                <a:solidFill>
                  <a:srgbClr val="002060"/>
                </a:solidFill>
              </a:rPr>
              <a:t>ExceptionExample1.java:12</a:t>
            </a:r>
            <a:r>
              <a:rPr lang="en-US" altLang="ko-KR" sz="1400" u="sng" dirty="0" smtClean="0">
                <a:solidFill>
                  <a:srgbClr val="FF0000"/>
                </a:solidFill>
              </a:rPr>
              <a:t>)</a:t>
            </a:r>
            <a:endParaRPr lang="en-US" altLang="ko-KR" sz="1400" u="sng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444208" y="4437112"/>
            <a:ext cx="1512168" cy="324036"/>
          </a:xfrm>
          <a:prstGeom prst="wedgeRoundRectCallout">
            <a:avLst>
              <a:gd name="adj1" fmla="val -14047"/>
              <a:gd name="adj2" fmla="val 10653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divisor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 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try-catch-finally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60"/>
          </a:xfrm>
        </p:spPr>
        <p:txBody>
          <a:bodyPr/>
          <a:lstStyle/>
          <a:p>
            <a:r>
              <a:rPr lang="ko-KR" altLang="en-US" dirty="0" smtClean="0"/>
              <a:t>예외 </a:t>
            </a:r>
            <a:r>
              <a:rPr lang="ko-KR" altLang="en-US" dirty="0" err="1" smtClean="0"/>
              <a:t>처리문</a:t>
            </a:r>
            <a:endParaRPr lang="en-US" altLang="ko-KR" dirty="0" smtClean="0"/>
          </a:p>
          <a:p>
            <a:pPr lvl="1"/>
            <a:r>
              <a:rPr lang="en-US" altLang="ko-KR" smtClean="0"/>
              <a:t>try-catch-finally</a:t>
            </a:r>
            <a:r>
              <a:rPr lang="ko-KR" altLang="en-US" smtClean="0"/>
              <a:t>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finally</a:t>
            </a:r>
            <a:r>
              <a:rPr lang="ko-KR" altLang="en-US" dirty="0" smtClean="0"/>
              <a:t>는 생략 가능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685826"/>
            <a:ext cx="547260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try {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예외가 발생할 가능성이 있는 </a:t>
            </a:r>
            <a:r>
              <a:rPr lang="ko-KR" altLang="en-US" sz="1600" dirty="0" err="1" smtClean="0"/>
              <a:t>실행문</a:t>
            </a:r>
            <a:r>
              <a:rPr lang="en-US" altLang="ko-KR" sz="1600" i="1" dirty="0" smtClean="0"/>
              <a:t>(try </a:t>
            </a:r>
            <a:r>
              <a:rPr lang="ko-KR" altLang="en-US" sz="1600" i="1" dirty="0" smtClean="0"/>
              <a:t>블록</a:t>
            </a:r>
            <a:r>
              <a:rPr lang="en-US" altLang="ko-KR" sz="1600" i="1" dirty="0" smtClean="0"/>
              <a:t>)</a:t>
            </a:r>
            <a:endParaRPr lang="ko-KR" altLang="en-US" sz="1600" dirty="0" smtClean="0"/>
          </a:p>
          <a:p>
            <a:r>
              <a:rPr lang="en-US" altLang="ko-KR" sz="1600" dirty="0" smtClean="0"/>
              <a:t>} </a:t>
            </a:r>
            <a:endParaRPr lang="ko-KR" altLang="en-US" sz="1600" dirty="0" smtClean="0"/>
          </a:p>
          <a:p>
            <a:r>
              <a:rPr lang="en-US" altLang="ko-KR" sz="1600" dirty="0" smtClean="0"/>
              <a:t>catch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처리할 예외 타입 선언</a:t>
            </a:r>
            <a:r>
              <a:rPr lang="en-US" altLang="ko-KR" sz="1600" dirty="0" smtClean="0"/>
              <a:t>) {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예외 </a:t>
            </a:r>
            <a:r>
              <a:rPr lang="ko-KR" altLang="en-US" sz="1600" dirty="0" err="1" smtClean="0"/>
              <a:t>처리문</a:t>
            </a:r>
            <a:r>
              <a:rPr lang="en-US" altLang="ko-KR" sz="1600" i="1" dirty="0" smtClean="0"/>
              <a:t>(catch </a:t>
            </a:r>
            <a:r>
              <a:rPr lang="ko-KR" altLang="en-US" sz="1600" i="1" dirty="0" smtClean="0"/>
              <a:t>블록</a:t>
            </a:r>
            <a:r>
              <a:rPr lang="en-US" altLang="ko-KR" sz="1600" i="1" dirty="0" smtClean="0"/>
              <a:t>)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r>
              <a:rPr lang="en-US" altLang="ko-KR" sz="1600" dirty="0" smtClean="0"/>
              <a:t>finally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// finally</a:t>
            </a:r>
            <a:r>
              <a:rPr lang="ko-KR" altLang="en-US" sz="1600" dirty="0" smtClean="0"/>
              <a:t>는 생략 가능</a:t>
            </a:r>
          </a:p>
          <a:p>
            <a:pPr lvl="1"/>
            <a:r>
              <a:rPr lang="ko-KR" altLang="en-US" sz="1600" dirty="0" smtClean="0"/>
              <a:t>예외 발생 여부와 상관없이 무조건 실행되는 문장</a:t>
            </a:r>
            <a:r>
              <a:rPr lang="en-US" altLang="ko-KR" sz="1600" i="1" dirty="0" smtClean="0"/>
              <a:t>(finally </a:t>
            </a:r>
            <a:r>
              <a:rPr lang="ko-KR" altLang="en-US" sz="1600" i="1" dirty="0" smtClean="0"/>
              <a:t>블록</a:t>
            </a:r>
            <a:r>
              <a:rPr lang="en-US" altLang="ko-KR" sz="1600" i="1" dirty="0" smtClean="0"/>
              <a:t>)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4" name="오른쪽 중괄호 3"/>
          <p:cNvSpPr/>
          <p:nvPr/>
        </p:nvSpPr>
        <p:spPr>
          <a:xfrm rot="10800000">
            <a:off x="1259930" y="4313676"/>
            <a:ext cx="383844" cy="771508"/>
          </a:xfrm>
          <a:prstGeom prst="rightBrace">
            <a:avLst>
              <a:gd name="adj1" fmla="val 2817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9763" y="4437820"/>
            <a:ext cx="60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생략 </a:t>
            </a:r>
            <a:endParaRPr lang="en-US" altLang="ko-KR" sz="1400" dirty="0" smtClean="0"/>
          </a:p>
          <a:p>
            <a:r>
              <a:rPr lang="ko-KR" altLang="en-US" sz="1400" dirty="0" smtClean="0"/>
              <a:t>가능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05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예외가 발생한 경우와 예외가 발생하지 않은 경우 제어의 흐름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2376" y="2054349"/>
            <a:ext cx="288032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/>
              <a:t>try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   ....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실행문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   ....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} </a:t>
            </a:r>
          </a:p>
          <a:p>
            <a:pPr defTabSz="180000"/>
            <a:r>
              <a:rPr lang="en-US" altLang="ko-KR" sz="1600" b="1" dirty="0" smtClean="0"/>
              <a:t>catch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처리할 예외 타입 선언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smtClean="0"/>
              <a:t>예외 </a:t>
            </a:r>
            <a:r>
              <a:rPr lang="ko-KR" altLang="en-US" sz="1600" dirty="0" err="1" smtClean="0"/>
              <a:t>처리문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b="1" dirty="0" smtClean="0"/>
              <a:t>finally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finally </a:t>
            </a:r>
            <a:r>
              <a:rPr lang="ko-KR" altLang="en-US" sz="1600" dirty="0" smtClean="0"/>
              <a:t>블록 문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5" name="자유형 4"/>
          <p:cNvSpPr/>
          <p:nvPr/>
        </p:nvSpPr>
        <p:spPr>
          <a:xfrm>
            <a:off x="879033" y="2050132"/>
            <a:ext cx="365125" cy="436265"/>
          </a:xfrm>
          <a:custGeom>
            <a:avLst/>
            <a:gdLst>
              <a:gd name="connsiteX0" fmla="*/ 3175 w 365125"/>
              <a:gd name="connsiteY0" fmla="*/ 0 h 523875"/>
              <a:gd name="connsiteX1" fmla="*/ 60325 w 365125"/>
              <a:gd name="connsiteY1" fmla="*/ 304800 h 523875"/>
              <a:gd name="connsiteX2" fmla="*/ 365125 w 365125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5" h="523875">
                <a:moveTo>
                  <a:pt x="3175" y="0"/>
                </a:moveTo>
                <a:cubicBezTo>
                  <a:pt x="1587" y="108744"/>
                  <a:pt x="0" y="217488"/>
                  <a:pt x="60325" y="304800"/>
                </a:cubicBezTo>
                <a:cubicBezTo>
                  <a:pt x="120650" y="392112"/>
                  <a:pt x="312738" y="488950"/>
                  <a:pt x="365125" y="52387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자유형 6"/>
          <p:cNvSpPr/>
          <p:nvPr/>
        </p:nvSpPr>
        <p:spPr>
          <a:xfrm>
            <a:off x="1139382" y="2501826"/>
            <a:ext cx="104776" cy="257175"/>
          </a:xfrm>
          <a:custGeom>
            <a:avLst/>
            <a:gdLst>
              <a:gd name="connsiteX0" fmla="*/ 95250 w 95250"/>
              <a:gd name="connsiteY0" fmla="*/ 0 h 247650"/>
              <a:gd name="connsiteX1" fmla="*/ 0 w 95250"/>
              <a:gd name="connsiteY1" fmla="*/ 123825 h 247650"/>
              <a:gd name="connsiteX2" fmla="*/ 95250 w 9525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247650">
                <a:moveTo>
                  <a:pt x="95250" y="0"/>
                </a:moveTo>
                <a:cubicBezTo>
                  <a:pt x="47625" y="41275"/>
                  <a:pt x="0" y="82550"/>
                  <a:pt x="0" y="123825"/>
                </a:cubicBezTo>
                <a:cubicBezTo>
                  <a:pt x="0" y="165100"/>
                  <a:pt x="47625" y="206375"/>
                  <a:pt x="95250" y="24765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자유형 7"/>
          <p:cNvSpPr/>
          <p:nvPr/>
        </p:nvSpPr>
        <p:spPr>
          <a:xfrm>
            <a:off x="1120332" y="2759002"/>
            <a:ext cx="123825" cy="279474"/>
          </a:xfrm>
          <a:custGeom>
            <a:avLst/>
            <a:gdLst>
              <a:gd name="connsiteX0" fmla="*/ 76200 w 76200"/>
              <a:gd name="connsiteY0" fmla="*/ 0 h 276225"/>
              <a:gd name="connsiteX1" fmla="*/ 0 w 76200"/>
              <a:gd name="connsiteY1" fmla="*/ 142875 h 276225"/>
              <a:gd name="connsiteX2" fmla="*/ 76200 w 76200"/>
              <a:gd name="connsiteY2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276225">
                <a:moveTo>
                  <a:pt x="76200" y="0"/>
                </a:moveTo>
                <a:cubicBezTo>
                  <a:pt x="38100" y="48419"/>
                  <a:pt x="0" y="96838"/>
                  <a:pt x="0" y="142875"/>
                </a:cubicBezTo>
                <a:cubicBezTo>
                  <a:pt x="0" y="188912"/>
                  <a:pt x="38100" y="232568"/>
                  <a:pt x="76200" y="27622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자유형 9"/>
          <p:cNvSpPr/>
          <p:nvPr/>
        </p:nvSpPr>
        <p:spPr>
          <a:xfrm>
            <a:off x="967933" y="4717132"/>
            <a:ext cx="238125" cy="800100"/>
          </a:xfrm>
          <a:custGeom>
            <a:avLst/>
            <a:gdLst>
              <a:gd name="connsiteX0" fmla="*/ 238125 w 238125"/>
              <a:gd name="connsiteY0" fmla="*/ 0 h 800100"/>
              <a:gd name="connsiteX1" fmla="*/ 19050 w 238125"/>
              <a:gd name="connsiteY1" fmla="*/ 409575 h 800100"/>
              <a:gd name="connsiteX2" fmla="*/ 123825 w 238125"/>
              <a:gd name="connsiteY2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800100">
                <a:moveTo>
                  <a:pt x="238125" y="0"/>
                </a:moveTo>
                <a:cubicBezTo>
                  <a:pt x="138112" y="138112"/>
                  <a:pt x="38100" y="276225"/>
                  <a:pt x="19050" y="409575"/>
                </a:cubicBezTo>
                <a:cubicBezTo>
                  <a:pt x="0" y="542925"/>
                  <a:pt x="61912" y="671512"/>
                  <a:pt x="123825" y="80010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5580112" y="2054349"/>
            <a:ext cx="288032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/>
              <a:t>try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   ....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실행문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   ....</a:t>
            </a:r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} </a:t>
            </a:r>
          </a:p>
          <a:p>
            <a:pPr defTabSz="180000"/>
            <a:r>
              <a:rPr lang="en-US" altLang="ko-KR" sz="1600" b="1" dirty="0" smtClean="0"/>
              <a:t>catch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처리할 예외 타입 선언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ko-KR" altLang="en-US" sz="1600" dirty="0" smtClean="0"/>
              <a:t>예외 </a:t>
            </a:r>
            <a:r>
              <a:rPr lang="ko-KR" altLang="en-US" sz="1600" dirty="0" err="1" smtClean="0"/>
              <a:t>처리문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b="1" dirty="0" smtClean="0"/>
              <a:t>finally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finally </a:t>
            </a:r>
            <a:r>
              <a:rPr lang="ko-KR" altLang="en-US" sz="1600" dirty="0" smtClean="0"/>
              <a:t>블록 문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12" name="자유형 11"/>
          <p:cNvSpPr/>
          <p:nvPr/>
        </p:nvSpPr>
        <p:spPr>
          <a:xfrm>
            <a:off x="5426769" y="2050132"/>
            <a:ext cx="327025" cy="436265"/>
          </a:xfrm>
          <a:custGeom>
            <a:avLst/>
            <a:gdLst>
              <a:gd name="connsiteX0" fmla="*/ 3175 w 365125"/>
              <a:gd name="connsiteY0" fmla="*/ 0 h 523875"/>
              <a:gd name="connsiteX1" fmla="*/ 60325 w 365125"/>
              <a:gd name="connsiteY1" fmla="*/ 304800 h 523875"/>
              <a:gd name="connsiteX2" fmla="*/ 365125 w 365125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5" h="523875">
                <a:moveTo>
                  <a:pt x="3175" y="0"/>
                </a:moveTo>
                <a:cubicBezTo>
                  <a:pt x="1587" y="108744"/>
                  <a:pt x="0" y="217488"/>
                  <a:pt x="60325" y="304800"/>
                </a:cubicBezTo>
                <a:cubicBezTo>
                  <a:pt x="120650" y="392112"/>
                  <a:pt x="312738" y="488950"/>
                  <a:pt x="365125" y="52387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자유형 15"/>
          <p:cNvSpPr/>
          <p:nvPr/>
        </p:nvSpPr>
        <p:spPr>
          <a:xfrm>
            <a:off x="5515669" y="4717132"/>
            <a:ext cx="238125" cy="800100"/>
          </a:xfrm>
          <a:custGeom>
            <a:avLst/>
            <a:gdLst>
              <a:gd name="connsiteX0" fmla="*/ 238125 w 238125"/>
              <a:gd name="connsiteY0" fmla="*/ 0 h 800100"/>
              <a:gd name="connsiteX1" fmla="*/ 19050 w 238125"/>
              <a:gd name="connsiteY1" fmla="*/ 409575 h 800100"/>
              <a:gd name="connsiteX2" fmla="*/ 123825 w 238125"/>
              <a:gd name="connsiteY2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800100">
                <a:moveTo>
                  <a:pt x="238125" y="0"/>
                </a:moveTo>
                <a:cubicBezTo>
                  <a:pt x="138112" y="138112"/>
                  <a:pt x="38100" y="276225"/>
                  <a:pt x="19050" y="409575"/>
                </a:cubicBezTo>
                <a:cubicBezTo>
                  <a:pt x="0" y="542925"/>
                  <a:pt x="61912" y="671512"/>
                  <a:pt x="123825" y="80010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포인트가 12개인 별 18"/>
          <p:cNvSpPr/>
          <p:nvPr/>
        </p:nvSpPr>
        <p:spPr>
          <a:xfrm>
            <a:off x="5622254" y="2342381"/>
            <a:ext cx="1800200" cy="288033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에외발생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369793" y="3924300"/>
            <a:ext cx="447675" cy="773782"/>
          </a:xfrm>
          <a:custGeom>
            <a:avLst/>
            <a:gdLst>
              <a:gd name="connsiteX0" fmla="*/ 447675 w 447675"/>
              <a:gd name="connsiteY0" fmla="*/ 0 h 885825"/>
              <a:gd name="connsiteX1" fmla="*/ 9525 w 447675"/>
              <a:gd name="connsiteY1" fmla="*/ 495300 h 885825"/>
              <a:gd name="connsiteX2" fmla="*/ 390525 w 44767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885825">
                <a:moveTo>
                  <a:pt x="447675" y="0"/>
                </a:moveTo>
                <a:cubicBezTo>
                  <a:pt x="233362" y="173831"/>
                  <a:pt x="19050" y="347663"/>
                  <a:pt x="9525" y="495300"/>
                </a:cubicBezTo>
                <a:cubicBezTo>
                  <a:pt x="0" y="642937"/>
                  <a:pt x="195262" y="764381"/>
                  <a:pt x="390525" y="885825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395536" y="1622301"/>
            <a:ext cx="4696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블록에서 예외가 발생하지 않은 정상적인 경우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4579" y="1622301"/>
            <a:ext cx="3115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블록에서 예외가 발생한 경우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781019" y="3038475"/>
            <a:ext cx="495331" cy="1609725"/>
          </a:xfrm>
          <a:custGeom>
            <a:avLst/>
            <a:gdLst>
              <a:gd name="connsiteX0" fmla="*/ 495331 w 495331"/>
              <a:gd name="connsiteY0" fmla="*/ 0 h 1609725"/>
              <a:gd name="connsiteX1" fmla="*/ 31 w 495331"/>
              <a:gd name="connsiteY1" fmla="*/ 676275 h 1609725"/>
              <a:gd name="connsiteX2" fmla="*/ 476281 w 495331"/>
              <a:gd name="connsiteY2" fmla="*/ 16097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31" h="1609725">
                <a:moveTo>
                  <a:pt x="495331" y="0"/>
                </a:moveTo>
                <a:cubicBezTo>
                  <a:pt x="249268" y="203994"/>
                  <a:pt x="3206" y="407988"/>
                  <a:pt x="31" y="676275"/>
                </a:cubicBezTo>
                <a:cubicBezTo>
                  <a:pt x="-3144" y="944562"/>
                  <a:pt x="236568" y="1277143"/>
                  <a:pt x="476281" y="1609725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266233" y="2476500"/>
            <a:ext cx="563067" cy="1447800"/>
          </a:xfrm>
          <a:custGeom>
            <a:avLst/>
            <a:gdLst>
              <a:gd name="connsiteX0" fmla="*/ 448767 w 563067"/>
              <a:gd name="connsiteY0" fmla="*/ 0 h 1447800"/>
              <a:gd name="connsiteX1" fmla="*/ 1092 w 563067"/>
              <a:gd name="connsiteY1" fmla="*/ 838200 h 1447800"/>
              <a:gd name="connsiteX2" fmla="*/ 563067 w 563067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067" h="1447800">
                <a:moveTo>
                  <a:pt x="448767" y="0"/>
                </a:moveTo>
                <a:cubicBezTo>
                  <a:pt x="215404" y="298450"/>
                  <a:pt x="-17958" y="596900"/>
                  <a:pt x="1092" y="838200"/>
                </a:cubicBezTo>
                <a:cubicBezTo>
                  <a:pt x="20142" y="1079500"/>
                  <a:pt x="291604" y="1263650"/>
                  <a:pt x="563067" y="1447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6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예시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697044"/>
            <a:ext cx="2786082" cy="777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 smtClean="0"/>
              <a:t>for 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10;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7356" y="1368310"/>
            <a:ext cx="2358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까지 정수 출력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6920" y="1711325"/>
            <a:ext cx="2786082" cy="565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 smtClean="0"/>
              <a:t>for 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10;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642910" y="3054366"/>
            <a:ext cx="6357982" cy="572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nn-NO" sz="1400" dirty="0" smtClean="0"/>
              <a:t>for (</a:t>
            </a:r>
            <a:r>
              <a:rPr lang="nn-NO" sz="1400" b="1" dirty="0" smtClean="0">
                <a:solidFill>
                  <a:srgbClr val="0070C0"/>
                </a:solidFill>
              </a:rPr>
              <a:t>int i = 0</a:t>
            </a:r>
            <a:r>
              <a:rPr lang="nn-NO" sz="1400" dirty="0" smtClean="0"/>
              <a:t>; i &lt; 10; i++) // </a:t>
            </a:r>
            <a:r>
              <a:rPr lang="ko-KR" altLang="en-US" sz="1400" dirty="0" smtClean="0"/>
              <a:t>변수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문을 벗어나서 사용할 수 없음</a:t>
            </a:r>
            <a:endParaRPr lang="nn-NO" sz="1400" dirty="0" smtClean="0"/>
          </a:p>
          <a:p>
            <a:pPr defTabSz="180000"/>
            <a:r>
              <a:rPr lang="nn-NO" sz="1400" dirty="0" smtClean="0"/>
              <a:t>	System.out.print(i);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7158" y="2697176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반복문에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변수 선언 가능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7620" y="4483126"/>
            <a:ext cx="378621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err="1" smtClean="0"/>
              <a:t>int</a:t>
            </a:r>
            <a:r>
              <a:rPr lang="en-US" sz="1400" dirty="0" smtClean="0"/>
              <a:t> sum;</a:t>
            </a:r>
          </a:p>
          <a:p>
            <a:pPr defTabSz="180000"/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0, sum=0;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100; </a:t>
            </a:r>
            <a:r>
              <a:rPr lang="en-US" sz="1400" dirty="0" err="1" smtClean="0"/>
              <a:t>i</a:t>
            </a:r>
            <a:r>
              <a:rPr lang="en-US" sz="1400" dirty="0" smtClean="0"/>
              <a:t>++) </a:t>
            </a:r>
          </a:p>
          <a:p>
            <a:pPr defTabSz="180000"/>
            <a:r>
              <a:rPr lang="en-US" sz="1400" dirty="0" smtClean="0"/>
              <a:t>	sum +=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57158" y="4054498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까지의 합 구하기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910" y="4483126"/>
            <a:ext cx="30003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err="1" smtClean="0"/>
              <a:t>int</a:t>
            </a:r>
            <a:r>
              <a:rPr lang="en-US" sz="1400" dirty="0" smtClean="0"/>
              <a:t> sum = 0;</a:t>
            </a:r>
          </a:p>
          <a:p>
            <a:pPr defTabSz="180000"/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100; </a:t>
            </a:r>
            <a:r>
              <a:rPr lang="en-US" sz="1400" dirty="0" err="1" smtClean="0"/>
              <a:t>i</a:t>
            </a:r>
            <a:r>
              <a:rPr lang="en-US" sz="1400" dirty="0" smtClean="0"/>
              <a:t>++) </a:t>
            </a:r>
          </a:p>
          <a:p>
            <a:pPr defTabSz="180000"/>
            <a:r>
              <a:rPr lang="en-US" sz="1400" dirty="0" smtClean="0"/>
              <a:t>	sum +=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2910" y="5426640"/>
            <a:ext cx="30003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err="1" smtClean="0"/>
              <a:t>int</a:t>
            </a:r>
            <a:r>
              <a:rPr lang="en-US" sz="1400" dirty="0" smtClean="0"/>
              <a:t> sum = 0;</a:t>
            </a:r>
          </a:p>
          <a:p>
            <a:pPr defTabSz="180000"/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100; </a:t>
            </a:r>
            <a:r>
              <a:rPr lang="en-US" sz="1400" dirty="0" err="1" smtClean="0"/>
              <a:t>i</a:t>
            </a:r>
            <a:r>
              <a:rPr lang="en-US" sz="1400" dirty="0" smtClean="0"/>
              <a:t> &gt;= 0; </a:t>
            </a:r>
            <a:r>
              <a:rPr lang="en-US" sz="1400" dirty="0" err="1" smtClean="0"/>
              <a:t>i</a:t>
            </a:r>
            <a:r>
              <a:rPr lang="en-US" sz="1400" dirty="0" smtClean="0"/>
              <a:t>--) </a:t>
            </a:r>
          </a:p>
          <a:p>
            <a:pPr defTabSz="180000"/>
            <a:r>
              <a:rPr lang="en-US" sz="1400" dirty="0" smtClean="0"/>
              <a:t>	sum +=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66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발생하는 예외</a:t>
            </a:r>
            <a:endParaRPr lang="ko-KR" altLang="en-US" dirty="0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349414550"/>
              </p:ext>
            </p:extLst>
          </p:nvPr>
        </p:nvGraphicFramePr>
        <p:xfrm>
          <a:off x="539552" y="1484784"/>
          <a:ext cx="7920880" cy="364651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26488"/>
                <a:gridCol w="5394392"/>
              </a:tblGrid>
              <a:tr h="405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예외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예외가 발생할 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ArithmeticException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정수를 </a:t>
                      </a:r>
                      <a:r>
                        <a:rPr lang="en-US" altLang="ko-KR" sz="1200"/>
                        <a:t>0</a:t>
                      </a:r>
                      <a:r>
                        <a:rPr lang="ko-KR" altLang="en-US" sz="1200"/>
                        <a:t>으로 나눌 때 발생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NullPointerException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null </a:t>
                      </a:r>
                      <a:r>
                        <a:rPr lang="ko-KR" altLang="en-US" sz="1200" dirty="0" err="1" smtClean="0"/>
                        <a:t>레퍼런스를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/>
                        <a:t>참조할 때 발생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ClassCastException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/>
                        <a:t>변환할 수 없는 타입으로 객체를 변환할 때 발생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OutOfMemoryException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메모리가 부족한 경우 발생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ArrayIndexOutOfBoundsException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배열의 범위를 벗어난 접근 시 발생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IllegalArgumentException</a:t>
                      </a:r>
                      <a:endParaRPr lang="en-US" sz="120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잘못된 인자 전달 시 발생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IOException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/>
                        <a:t>입출력 동작 실패 또는 인터럽트 시 발생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405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/>
                        <a:t>NumberFormatException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문자열이 나타내는 숫자와 일치하지 않는 타입의 숫자로 변환 시 발생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79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98504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3-14 : </a:t>
            </a:r>
            <a:r>
              <a:rPr lang="en-US" altLang="ko-KR" dirty="0" err="1" smtClean="0"/>
              <a:t>ArithmeticException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709" y="1915091"/>
            <a:ext cx="8182771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import </a:t>
            </a:r>
            <a:r>
              <a:rPr lang="en-US" altLang="ko-KR" sz="1400" dirty="0" err="1">
                <a:latin typeface="+mj-lt"/>
              </a:rPr>
              <a:t>java.util.Scanner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>
                <a:latin typeface="+mj-lt"/>
              </a:rPr>
              <a:t>public class ExceptionExample2 {</a:t>
            </a:r>
          </a:p>
          <a:p>
            <a:pPr defTabSz="180000"/>
            <a:r>
              <a:rPr lang="en-US" altLang="ko-KR" sz="1400" dirty="0">
                <a:latin typeface="+mj-lt"/>
              </a:rPr>
              <a:t>	public static void main (String[] </a:t>
            </a:r>
            <a:r>
              <a:rPr lang="en-US" altLang="ko-KR" sz="1400" dirty="0" err="1">
                <a:latin typeface="+mj-lt"/>
              </a:rPr>
              <a:t>args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defTabSz="180000"/>
            <a:r>
              <a:rPr lang="en-US" altLang="ko-KR" sz="1400" dirty="0">
                <a:latin typeface="+mj-lt"/>
              </a:rPr>
              <a:t>		Scanner </a:t>
            </a:r>
            <a:r>
              <a:rPr lang="en-US" altLang="ko-KR" sz="1400" dirty="0" err="1">
                <a:latin typeface="+mj-lt"/>
              </a:rPr>
              <a:t>rd</a:t>
            </a:r>
            <a:r>
              <a:rPr lang="en-US" altLang="ko-KR" sz="1400" dirty="0">
                <a:latin typeface="+mj-lt"/>
              </a:rPr>
              <a:t> = new Scanner(System.in);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divisor = 0;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dividend = 0;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System.out.print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나뉨수를 입력하시오</a:t>
            </a:r>
            <a:r>
              <a:rPr lang="en-US" altLang="ko-KR" sz="1400" dirty="0">
                <a:latin typeface="+mj-lt"/>
              </a:rPr>
              <a:t>:");</a:t>
            </a:r>
          </a:p>
          <a:p>
            <a:pPr defTabSz="180000"/>
            <a:r>
              <a:rPr lang="en-US" altLang="ko-KR" sz="1400" dirty="0">
                <a:latin typeface="+mj-lt"/>
              </a:rPr>
              <a:t>		dividend = </a:t>
            </a:r>
            <a:r>
              <a:rPr lang="en-US" altLang="ko-KR" sz="1400" dirty="0" err="1">
                <a:latin typeface="+mj-lt"/>
              </a:rPr>
              <a:t>rd.nextInt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System.out.print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나눗수를 입력하시오</a:t>
            </a:r>
            <a:r>
              <a:rPr lang="en-US" altLang="ko-KR" sz="1400" dirty="0">
                <a:latin typeface="+mj-lt"/>
              </a:rPr>
              <a:t>:");</a:t>
            </a:r>
          </a:p>
          <a:p>
            <a:pPr defTabSz="180000"/>
            <a:r>
              <a:rPr lang="en-US" altLang="ko-KR" sz="1400" dirty="0">
                <a:latin typeface="+mj-lt"/>
              </a:rPr>
              <a:t>		divisor = </a:t>
            </a:r>
            <a:r>
              <a:rPr lang="en-US" altLang="ko-KR" sz="1400" dirty="0" err="1">
                <a:latin typeface="+mj-lt"/>
              </a:rPr>
              <a:t>rd.nextInt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b="1" dirty="0">
                <a:latin typeface="+mj-lt"/>
              </a:rPr>
              <a:t>try {</a:t>
            </a:r>
          </a:p>
          <a:p>
            <a:pPr defTabSz="180000"/>
            <a:r>
              <a:rPr lang="en-US" altLang="ko-KR" sz="1400" dirty="0">
                <a:latin typeface="+mj-lt"/>
              </a:rPr>
              <a:t>			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(dividend+"</a:t>
            </a:r>
            <a:r>
              <a:rPr lang="ko-KR" altLang="en-US" sz="1400" dirty="0">
                <a:latin typeface="+mj-lt"/>
              </a:rPr>
              <a:t>를 </a:t>
            </a:r>
            <a:r>
              <a:rPr lang="en-US" altLang="ko-KR" sz="1400" dirty="0">
                <a:latin typeface="+mj-lt"/>
              </a:rPr>
              <a:t>"+divisor+"</a:t>
            </a:r>
            <a:r>
              <a:rPr lang="ko-KR" altLang="en-US" sz="1400" dirty="0">
                <a:latin typeface="+mj-lt"/>
              </a:rPr>
              <a:t>로 나누면 </a:t>
            </a:r>
            <a:r>
              <a:rPr lang="ko-KR" altLang="en-US" sz="1400" dirty="0" smtClean="0">
                <a:latin typeface="+mj-lt"/>
              </a:rPr>
              <a:t>몫은 </a:t>
            </a:r>
            <a:r>
              <a:rPr lang="en-US" altLang="ko-KR" sz="1400" dirty="0" smtClean="0">
                <a:latin typeface="+mj-lt"/>
              </a:rPr>
              <a:t>"+ dividend/divisor</a:t>
            </a:r>
            <a:r>
              <a:rPr lang="en-US" altLang="ko-KR" sz="1400" dirty="0">
                <a:latin typeface="+mj-lt"/>
              </a:rPr>
              <a:t>+"</a:t>
            </a:r>
            <a:r>
              <a:rPr lang="ko-KR" altLang="en-US" sz="1400" dirty="0">
                <a:latin typeface="+mj-lt"/>
              </a:rPr>
              <a:t>입니다</a:t>
            </a:r>
            <a:r>
              <a:rPr lang="en-US" altLang="ko-KR" sz="1400" dirty="0">
                <a:latin typeface="+mj-lt"/>
              </a:rPr>
              <a:t>.");</a:t>
            </a:r>
          </a:p>
          <a:p>
            <a:pPr defTabSz="180000"/>
            <a:r>
              <a:rPr lang="en-US" altLang="ko-KR" sz="1400" dirty="0">
                <a:latin typeface="+mj-lt"/>
              </a:rPr>
              <a:t>		} </a:t>
            </a:r>
            <a:r>
              <a:rPr lang="en-US" altLang="ko-KR" sz="1400" b="1" dirty="0">
                <a:latin typeface="+mj-lt"/>
              </a:rPr>
              <a:t>catch (</a:t>
            </a:r>
            <a:r>
              <a:rPr lang="en-US" altLang="ko-KR" sz="1400" b="1" dirty="0" err="1">
                <a:latin typeface="+mj-lt"/>
              </a:rPr>
              <a:t>ArithmeticException</a:t>
            </a:r>
            <a:r>
              <a:rPr lang="en-US" altLang="ko-KR" sz="1400" b="1" dirty="0">
                <a:latin typeface="+mj-lt"/>
              </a:rPr>
              <a:t> e) </a:t>
            </a:r>
            <a:r>
              <a:rPr lang="en-US" altLang="ko-KR" sz="1400" dirty="0">
                <a:latin typeface="+mj-lt"/>
              </a:rPr>
              <a:t>{</a:t>
            </a:r>
          </a:p>
          <a:p>
            <a:pPr defTabSz="180000"/>
            <a:r>
              <a:rPr lang="en-US" altLang="ko-KR" sz="1400" dirty="0">
                <a:latin typeface="+mj-lt"/>
              </a:rPr>
              <a:t>			</a:t>
            </a:r>
            <a:r>
              <a:rPr lang="en-US" altLang="ko-KR" sz="1400" dirty="0" err="1">
                <a:latin typeface="+mj-lt"/>
              </a:rPr>
              <a:t>System.out.println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으로 나눌 수 없습니다</a:t>
            </a:r>
            <a:r>
              <a:rPr lang="en-US" altLang="ko-KR" sz="1400" dirty="0">
                <a:latin typeface="+mj-lt"/>
              </a:rPr>
              <a:t>.");</a:t>
            </a:r>
          </a:p>
          <a:p>
            <a:pPr defTabSz="180000"/>
            <a:r>
              <a:rPr lang="en-US" altLang="ko-KR" sz="1400" dirty="0">
                <a:latin typeface="+mj-lt"/>
              </a:rPr>
              <a:t>		}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472" y="1268760"/>
            <a:ext cx="839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try-catch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정수를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으로 나누려고 할 때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으로 나룰 수 없습니다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."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경고 메시지를 출력하도록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708" y="6021288"/>
            <a:ext cx="8182771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나뉨수를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100</a:t>
            </a:r>
          </a:p>
          <a:p>
            <a:r>
              <a:rPr lang="ko-KR" altLang="en-US" sz="1400" dirty="0"/>
              <a:t>나눗수를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0</a:t>
            </a:r>
          </a:p>
          <a:p>
            <a:r>
              <a:rPr lang="en-US" altLang="ko-KR" sz="1400" dirty="0"/>
              <a:t>0</a:t>
            </a:r>
            <a:r>
              <a:rPr lang="ko-KR" altLang="en-US" sz="1400" dirty="0"/>
              <a:t>으로 나눌 수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660232" y="4000289"/>
            <a:ext cx="1368152" cy="324036"/>
          </a:xfrm>
          <a:prstGeom prst="wedgeRoundRectCallout">
            <a:avLst>
              <a:gd name="adj1" fmla="val -14047"/>
              <a:gd name="adj2" fmla="val 10653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ArithmeticException</a:t>
            </a:r>
            <a:r>
              <a:rPr lang="ko-KR" altLang="en-US" sz="1000" dirty="0" smtClean="0">
                <a:solidFill>
                  <a:schemeClr val="tx1"/>
                </a:solidFill>
              </a:rPr>
              <a:t> 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7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3-15 : </a:t>
            </a:r>
            <a:r>
              <a:rPr lang="ko-KR" altLang="en-US" dirty="0"/>
              <a:t>범위를 벗어난 배열의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528" y="1915091"/>
            <a:ext cx="5800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ArrayException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[0] = 0;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5; i++)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[i+1] </a:t>
            </a:r>
            <a:r>
              <a:rPr lang="en-US" altLang="ko-KR" sz="1400" dirty="0"/>
              <a:t>= i+1 +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["+i+"]"+"="+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catch (</a:t>
            </a:r>
            <a:r>
              <a:rPr lang="en-US" altLang="ko-KR" sz="1400" b="1" dirty="0" err="1"/>
              <a:t>ArrayIndexOutOfBoundsException</a:t>
            </a:r>
            <a:r>
              <a:rPr lang="en-US" altLang="ko-KR" sz="1400" b="1" dirty="0"/>
              <a:t> </a:t>
            </a:r>
            <a:r>
              <a:rPr lang="en-US" altLang="ko-KR" sz="1400" dirty="0"/>
              <a:t>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배열의 인덱스가 범위를 벗어났습니다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배열의 인덱스가 범위를 벗어날 때 발생하는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ArrayIndexOutOfBoundsException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처리하는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528" y="5373216"/>
            <a:ext cx="5800728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intArray</a:t>
            </a:r>
            <a:r>
              <a:rPr lang="en-US" altLang="ko-KR" sz="1400" dirty="0"/>
              <a:t>[0]=0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[1]=1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[2]=3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[3]=6</a:t>
            </a:r>
          </a:p>
          <a:p>
            <a:r>
              <a:rPr lang="ko-KR" altLang="en-US" sz="1400" dirty="0"/>
              <a:t>배열의 인덱스가 범위를 벗어났습니다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139952" y="2564904"/>
            <a:ext cx="2232248" cy="504056"/>
          </a:xfrm>
          <a:prstGeom prst="wedgeRoundRectCallout">
            <a:avLst>
              <a:gd name="adj1" fmla="val -104081"/>
              <a:gd name="adj2" fmla="val 9330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일 때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ArrayIndexOutOfBoundsException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예</a:t>
            </a:r>
            <a:r>
              <a:rPr lang="ko-KR" altLang="en-US" sz="1000" dirty="0" smtClean="0">
                <a:solidFill>
                  <a:schemeClr val="tx1"/>
                </a:solidFill>
              </a:rPr>
              <a:t>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6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3-16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정수가 아닌 문자열을 정수로 변환할 때 예외 발생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5799"/>
            <a:ext cx="52972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NumException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String[] </a:t>
            </a:r>
            <a:r>
              <a:rPr lang="en-US" altLang="ko-KR" sz="1400" dirty="0" err="1"/>
              <a:t>stringNumber</a:t>
            </a:r>
            <a:r>
              <a:rPr lang="en-US" altLang="ko-KR" sz="1400" dirty="0"/>
              <a:t> = {"23", "12", "998", "3.141592"}; 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stringNumber.length</a:t>
            </a:r>
            <a:r>
              <a:rPr lang="en-US" altLang="ko-KR" sz="1400" dirty="0"/>
              <a:t>; i++)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</a:t>
            </a:r>
            <a:r>
              <a:rPr lang="en-US" altLang="ko-KR" sz="1400" b="1" dirty="0" err="1"/>
              <a:t>Integer.parseInt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stringNumber</a:t>
            </a:r>
            <a:r>
              <a:rPr lang="en-US" altLang="ko-KR" sz="1400" b="1" dirty="0"/>
              <a:t>[i]);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숫자로 변환된 값은 </a:t>
            </a:r>
            <a:r>
              <a:rPr lang="en-US" altLang="ko-KR" sz="1400" dirty="0"/>
              <a:t>" + j);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catch (</a:t>
            </a:r>
            <a:r>
              <a:rPr lang="en-US" altLang="ko-KR" sz="1400" b="1" dirty="0" err="1"/>
              <a:t>NumberFormatException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정수로 변환할 수 없습니다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268760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정수로 변환할 때 발생하는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NumberFormatException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처리하는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20154" y="5266159"/>
            <a:ext cx="5292703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숫자로 변환된 값은 </a:t>
            </a:r>
            <a:r>
              <a:rPr lang="en-US" altLang="ko-KR" sz="1400" dirty="0"/>
              <a:t>23</a:t>
            </a:r>
          </a:p>
          <a:p>
            <a:r>
              <a:rPr lang="ko-KR" altLang="en-US" sz="1400" dirty="0"/>
              <a:t>숫자로 변환된 값은 </a:t>
            </a:r>
            <a:r>
              <a:rPr lang="en-US" altLang="ko-KR" sz="1400" dirty="0"/>
              <a:t>12</a:t>
            </a:r>
          </a:p>
          <a:p>
            <a:r>
              <a:rPr lang="ko-KR" altLang="en-US" sz="1400" dirty="0"/>
              <a:t>숫자로 변환된 값은 </a:t>
            </a:r>
            <a:r>
              <a:rPr lang="en-US" altLang="ko-KR" sz="1400" dirty="0"/>
              <a:t>998</a:t>
            </a:r>
          </a:p>
          <a:p>
            <a:r>
              <a:rPr lang="ko-KR" altLang="en-US" sz="1400" dirty="0"/>
              <a:t>정수로 변환할 수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27018" y="2719214"/>
            <a:ext cx="2232248" cy="504056"/>
          </a:xfrm>
          <a:prstGeom prst="wedgeRoundRectCallout">
            <a:avLst>
              <a:gd name="adj1" fmla="val -90853"/>
              <a:gd name="adj2" fmla="val 4984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“3.141592”</a:t>
            </a:r>
            <a:r>
              <a:rPr lang="ko-KR" altLang="en-US" sz="1000" dirty="0" smtClean="0">
                <a:solidFill>
                  <a:schemeClr val="tx1"/>
                </a:solidFill>
              </a:rPr>
              <a:t>를 정수로 변환할 때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NumberFormatException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예외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7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특이한 형태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519687"/>
            <a:ext cx="6601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for(</a:t>
            </a:r>
            <a:r>
              <a:rPr lang="ko-KR" altLang="en-US" sz="1400" dirty="0" smtClean="0"/>
              <a:t>초기작업</a:t>
            </a:r>
            <a:r>
              <a:rPr lang="en-US" altLang="ko-KR" sz="1400" dirty="0" smtClean="0"/>
              <a:t>; </a:t>
            </a:r>
            <a:r>
              <a:rPr lang="en-US" altLang="ko-KR" sz="1400" b="1" dirty="0" smtClean="0"/>
              <a:t>true</a:t>
            </a:r>
            <a:r>
              <a:rPr lang="en-US" altLang="ko-KR" sz="1400" dirty="0" smtClean="0"/>
              <a:t>; </a:t>
            </a:r>
            <a:r>
              <a:rPr lang="ko-KR" altLang="en-US" sz="1400" dirty="0" err="1" smtClean="0"/>
              <a:t>반복후작업</a:t>
            </a:r>
            <a:r>
              <a:rPr lang="en-US" altLang="ko-KR" sz="1400" dirty="0" smtClean="0"/>
              <a:t>) { // </a:t>
            </a:r>
            <a:r>
              <a:rPr lang="ko-KR" altLang="en-US" sz="1400" dirty="0" smtClean="0"/>
              <a:t>반복 조건이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/>
              <a:t>무한 반복</a:t>
            </a:r>
          </a:p>
          <a:p>
            <a:r>
              <a:rPr lang="en-US" altLang="ko-KR" sz="1400" dirty="0" smtClean="0"/>
              <a:t>............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656425"/>
            <a:ext cx="6601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for(</a:t>
            </a:r>
            <a:r>
              <a:rPr lang="ko-KR" altLang="en-US" sz="1400" dirty="0" smtClean="0"/>
              <a:t>초기작업</a:t>
            </a:r>
            <a:r>
              <a:rPr lang="en-US" altLang="ko-KR" sz="1400" b="1" dirty="0" smtClean="0"/>
              <a:t>; ; </a:t>
            </a:r>
            <a:r>
              <a:rPr lang="ko-KR" altLang="en-US" sz="1400" dirty="0" err="1" smtClean="0"/>
              <a:t>반복후작업</a:t>
            </a:r>
            <a:r>
              <a:rPr lang="en-US" altLang="ko-KR" sz="1400" dirty="0" smtClean="0"/>
              <a:t>) { // </a:t>
            </a:r>
            <a:r>
              <a:rPr lang="ko-KR" altLang="en-US" sz="1400" dirty="0" smtClean="0"/>
              <a:t>반복조건이 비어 있으면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로 간주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/>
              <a:t>무한 반복</a:t>
            </a:r>
          </a:p>
          <a:p>
            <a:r>
              <a:rPr lang="en-US" altLang="ko-KR" sz="1400" dirty="0" smtClean="0"/>
              <a:t>............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808553"/>
            <a:ext cx="660193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// </a:t>
            </a:r>
            <a:r>
              <a:rPr lang="ko-KR" altLang="en-US" sz="1400" dirty="0" smtClean="0"/>
              <a:t>초기 작업과 </a:t>
            </a:r>
            <a:r>
              <a:rPr lang="ko-KR" altLang="en-US" sz="1400" dirty="0" err="1" smtClean="0"/>
              <a:t>반복후작업은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‘,’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분리하여 </a:t>
            </a:r>
            <a:r>
              <a:rPr lang="ko-KR" altLang="en-US" sz="1400" b="1" dirty="0" smtClean="0"/>
              <a:t>여러 문장 나열 가능</a:t>
            </a:r>
            <a:endParaRPr lang="en-US" altLang="ko-KR" sz="1400" b="1" dirty="0" smtClean="0"/>
          </a:p>
          <a:p>
            <a:endParaRPr lang="en-US" sz="1400" dirty="0" smtClean="0"/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 </a:t>
            </a:r>
            <a:r>
              <a:rPr lang="en-US" sz="1400" dirty="0" err="1" smtClean="0"/>
              <a:t>i</a:t>
            </a:r>
            <a:r>
              <a:rPr lang="en-US" sz="1400" dirty="0" smtClean="0"/>
              <a:t>&lt;10;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++,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</a:t>
            </a:r>
            <a:r>
              <a:rPr lang="en-US" sz="1400" dirty="0" smtClean="0"/>
              <a:t>) { </a:t>
            </a:r>
          </a:p>
          <a:p>
            <a:r>
              <a:rPr lang="en-US" sz="1400" dirty="0" smtClean="0"/>
              <a:t>.........................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45823" y="5248713"/>
            <a:ext cx="66019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 </a:t>
            </a:r>
            <a:r>
              <a:rPr lang="ko-KR" altLang="en-US" sz="1400" b="1" dirty="0"/>
              <a:t>내에 변수 </a:t>
            </a:r>
            <a:r>
              <a:rPr lang="ko-KR" altLang="en-US" sz="1400" b="1" dirty="0" smtClean="0"/>
              <a:t>선언</a:t>
            </a:r>
            <a:endParaRPr lang="en-US" altLang="ko-KR" sz="1400" b="1" dirty="0" smtClean="0"/>
          </a:p>
          <a:p>
            <a:r>
              <a:rPr lang="en-US" altLang="ko-KR" sz="1400" dirty="0" smtClean="0"/>
              <a:t>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i=0</a:t>
            </a:r>
            <a:r>
              <a:rPr lang="en-US" altLang="ko-KR" sz="1400" dirty="0" smtClean="0"/>
              <a:t>; i&lt;10; i++) { // </a:t>
            </a: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 내에서만 사용 가능</a:t>
            </a:r>
          </a:p>
          <a:p>
            <a:r>
              <a:rPr lang="en-US" altLang="ko-KR" sz="1400" dirty="0" smtClean="0"/>
              <a:t>............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08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701962"/>
            <a:ext cx="557216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ForSample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i, j;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for </a:t>
            </a:r>
            <a:r>
              <a:rPr lang="en-US" altLang="ko-KR" sz="1600" b="1" dirty="0"/>
              <a:t>(j=0,i=1; i &lt;= 10; i++) </a:t>
            </a:r>
            <a:r>
              <a:rPr lang="en-US" altLang="ko-KR" sz="1600" dirty="0"/>
              <a:t>{ </a:t>
            </a:r>
          </a:p>
          <a:p>
            <a:pPr defTabSz="180000"/>
            <a:r>
              <a:rPr lang="en-US" altLang="ko-KR" sz="1600" dirty="0" smtClean="0"/>
              <a:t>			j </a:t>
            </a:r>
            <a:r>
              <a:rPr lang="en-US" altLang="ko-KR" sz="1600" dirty="0"/>
              <a:t>+= i;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(i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	if(i</a:t>
            </a:r>
            <a:r>
              <a:rPr lang="en-US" altLang="ko-KR" sz="1600" dirty="0"/>
              <a:t>==10) {</a:t>
            </a:r>
          </a:p>
          <a:p>
            <a:pPr defTabSz="18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("=");</a:t>
            </a:r>
          </a:p>
          <a:p>
            <a:pPr defTabSz="18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(j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	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		else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("+");</a:t>
            </a:r>
          </a:p>
          <a:p>
            <a:pPr defTabSz="180000"/>
            <a:r>
              <a:rPr lang="en-US" altLang="ko-KR" sz="1600" dirty="0" smtClean="0"/>
              <a:t>		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 :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숫자의 합을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663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까지 덧셈을 표시하고 합을 구하시오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5870" y="5692165"/>
            <a:ext cx="2727029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1+2+3+4+5+6+7+8+9+10=55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0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66875"/>
            <a:ext cx="71913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4918161"/>
            <a:ext cx="500066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반복 조건이 </a:t>
            </a:r>
            <a:r>
              <a:rPr lang="en-US" altLang="ko-KR" sz="1400" dirty="0" smtClean="0">
                <a:solidFill>
                  <a:srgbClr val="0070C0"/>
                </a:solidFill>
              </a:rPr>
              <a:t>true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</a:t>
            </a:r>
            <a:r>
              <a:rPr lang="en-US" altLang="ko-KR" sz="1400" dirty="0" smtClean="0">
                <a:solidFill>
                  <a:srgbClr val="0070C0"/>
                </a:solidFill>
              </a:rPr>
              <a:t>, false</a:t>
            </a:r>
            <a:r>
              <a:rPr lang="ko-KR" altLang="en-US" sz="1400" dirty="0" smtClean="0">
                <a:solidFill>
                  <a:srgbClr val="0070C0"/>
                </a:solidFill>
              </a:rPr>
              <a:t>이면 반복 종료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반복 조건이 없으면 컴파일 오류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처음부터 반복조건을 통과한 후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작업문</a:t>
            </a:r>
            <a:r>
              <a:rPr lang="ko-KR" altLang="en-US" sz="1400" dirty="0" smtClean="0">
                <a:solidFill>
                  <a:srgbClr val="0070C0"/>
                </a:solidFill>
              </a:rPr>
              <a:t> 수행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5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273" y="2141190"/>
            <a:ext cx="28575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문의 실행 과정을 나타내는 순서도</a:t>
            </a:r>
            <a:endParaRPr lang="ko-KR" altLang="en-US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3623" y="1916833"/>
            <a:ext cx="571961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08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2319</TotalTime>
  <Words>2420</Words>
  <Application>Microsoft Office PowerPoint</Application>
  <PresentationFormat>화면 슬라이드 쇼(4:3)</PresentationFormat>
  <Paragraphs>808</Paragraphs>
  <Slides>53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가을</vt:lpstr>
      <vt:lpstr>제 3 장 반복문, 배열, 예외처리</vt:lpstr>
      <vt:lpstr>반복문의 특징</vt:lpstr>
      <vt:lpstr>for 문의 구성</vt:lpstr>
      <vt:lpstr>for문의 실행 과정을 나타내는 순서도</vt:lpstr>
      <vt:lpstr>for문의 예시</vt:lpstr>
      <vt:lpstr>for문의 특이한 형태</vt:lpstr>
      <vt:lpstr>예제 3-1 : 1부터 10까지 숫자의 합을 출력</vt:lpstr>
      <vt:lpstr>while 문의 구성</vt:lpstr>
      <vt:lpstr>while문의 실행 과정을 나타내는 순서도</vt:lpstr>
      <vt:lpstr>예제 3-2 : 입력된 수의 평균 구하기</vt:lpstr>
      <vt:lpstr>do-while 문의 구성</vt:lpstr>
      <vt:lpstr>do-while문의 실행 과정을 나타내는 순서도</vt:lpstr>
      <vt:lpstr>예제 3-3 : a-z까지 출력</vt:lpstr>
      <vt:lpstr>중첩 반복</vt:lpstr>
      <vt:lpstr>예제 3-4 : 구구단</vt:lpstr>
      <vt:lpstr>continue문</vt:lpstr>
      <vt:lpstr>예제 3-5 : 1부터 100까지 짝수의 합</vt:lpstr>
      <vt:lpstr>break문</vt:lpstr>
      <vt:lpstr>예제 3-6 : 입력된 숫자 개수 세기</vt:lpstr>
      <vt:lpstr>Tip: 라벨로 분기</vt:lpstr>
      <vt:lpstr>배열이란?</vt:lpstr>
      <vt:lpstr>자바 배열의 필요성과 모양</vt:lpstr>
      <vt:lpstr>일차원 배열의 선언</vt:lpstr>
      <vt:lpstr>배열 선언과 생성의 차이</vt:lpstr>
      <vt:lpstr>배열을 초기화하면서 생성한 결과</vt:lpstr>
      <vt:lpstr>배열 참조</vt:lpstr>
      <vt:lpstr>배열 접근 방법</vt:lpstr>
      <vt:lpstr>예제 3-7 : 배열에 입력 받은 수 중 제일 큰 수 찾기</vt:lpstr>
      <vt:lpstr>배열의 크기와 인덱스</vt:lpstr>
      <vt:lpstr>배열은 객체로 관리</vt:lpstr>
      <vt:lpstr>예제 3-8 : 배열 원소의 평균 구하기</vt:lpstr>
      <vt:lpstr>배열과 for-each 문</vt:lpstr>
      <vt:lpstr>예제 3-9 for-each 문을 이용한 반복문 활용</vt:lpstr>
      <vt:lpstr>2차원 배열</vt:lpstr>
      <vt:lpstr>2차원 배열의 length 필드</vt:lpstr>
      <vt:lpstr>예제 3-10 : 3년간 매출 총액과 평균 구하기</vt:lpstr>
      <vt:lpstr>비정방형 배열</vt:lpstr>
      <vt:lpstr>비정방형 배열의 length</vt:lpstr>
      <vt:lpstr>예제 3-11 : 비 정방형 배열의 생성과 접근</vt:lpstr>
      <vt:lpstr>메소드에서 배열 리턴</vt:lpstr>
      <vt:lpstr>예제 3-12 : 배열 리턴 예제</vt:lpstr>
      <vt:lpstr>main() 메소드</vt:lpstr>
      <vt:lpstr>main(string [] args) 메소드의 인자 전달</vt:lpstr>
      <vt:lpstr>이클립스에서 main() 메소드의 인자전달</vt:lpstr>
      <vt:lpstr>main()의 인자 이용 예</vt:lpstr>
      <vt:lpstr>예제 3-13 : main()의 인자들을 받아서 평균값을 계산하는 예제</vt:lpstr>
      <vt:lpstr>자바의 예외 처리</vt:lpstr>
      <vt:lpstr>try-catch-finally문</vt:lpstr>
      <vt:lpstr>예외가 발생한 경우와 예외가 발생하지 않은 경우 제어의 흐름</vt:lpstr>
      <vt:lpstr>자주 발생하는 예외</vt:lpstr>
      <vt:lpstr>예제 3-14 : ArithmeticException 예외 처리</vt:lpstr>
      <vt:lpstr>예제 3-15 : 범위를 벗어난 배열의 접근</vt:lpstr>
      <vt:lpstr>예제 3-16 : 정수가 아닌 문자열을 정수로 변환할 때 예외 발생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tu</cp:lastModifiedBy>
  <cp:revision>126</cp:revision>
  <dcterms:created xsi:type="dcterms:W3CDTF">2011-08-27T14:53:28Z</dcterms:created>
  <dcterms:modified xsi:type="dcterms:W3CDTF">2015-03-04T12:20:59Z</dcterms:modified>
</cp:coreProperties>
</file>