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7" r:id="rId58"/>
    <p:sldId id="318" r:id="rId59"/>
    <p:sldId id="319" r:id="rId60"/>
    <p:sldId id="320" r:id="rId61"/>
    <p:sldId id="321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 varScale="1">
        <p:scale>
          <a:sx n="89" d="100"/>
          <a:sy n="89" d="100"/>
        </p:scale>
        <p:origin x="-102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2014-01-13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2014-01-13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패키지 개념과 자바 기본 패키지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97" y="836712"/>
            <a:ext cx="4409405" cy="58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프로젝트 작성</a:t>
            </a:r>
            <a:r>
              <a:rPr lang="en-US" altLang="ko-KR" smtClean="0"/>
              <a:t>(</a:t>
            </a:r>
            <a:r>
              <a:rPr lang="ko-KR" altLang="en-US" smtClean="0"/>
              <a:t>프로젝트 이름 </a:t>
            </a:r>
            <a:r>
              <a:rPr lang="en-US" altLang="ko-KR" smtClean="0"/>
              <a:t>: PackageEx)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00364" y="178592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lib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43108" y="2495746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01" y="1268760"/>
            <a:ext cx="5000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app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71735" y="2711770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436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패키지 작성이 완료된 결과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301430" y="3168662"/>
            <a:ext cx="1296144" cy="895454"/>
          </a:xfrm>
          <a:prstGeom prst="wedgeRoundRectCallout">
            <a:avLst>
              <a:gd name="adj1" fmla="val -114313"/>
              <a:gd name="adj2" fmla="val 8191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tx1"/>
                </a:solidFill>
              </a:rPr>
              <a:t>패키지 탐색 창에 </a:t>
            </a:r>
            <a:r>
              <a:rPr lang="en-US" altLang="ko-KR" sz="1100" dirty="0" smtClean="0">
                <a:solidFill>
                  <a:schemeClr val="tx1"/>
                </a:solidFill>
              </a:rPr>
              <a:t>app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패키지와 </a:t>
            </a:r>
            <a:r>
              <a:rPr lang="en-US" altLang="ko-KR" sz="1100" dirty="0" smtClean="0">
                <a:solidFill>
                  <a:schemeClr val="tx1"/>
                </a:solidFill>
              </a:rPr>
              <a:t>lib </a:t>
            </a:r>
            <a:r>
              <a:rPr lang="ko-KR" altLang="en-US" sz="1100" dirty="0" smtClean="0">
                <a:solidFill>
                  <a:schemeClr val="tx1"/>
                </a:solidFill>
              </a:rPr>
              <a:t>패키지가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859919"/>
            <a:ext cx="4952162" cy="580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Calculator 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55776" y="3068960"/>
            <a:ext cx="772332" cy="451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11806" y="2084587"/>
            <a:ext cx="615194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90796" y="3774163"/>
            <a:ext cx="1569359" cy="707262"/>
          </a:xfrm>
          <a:prstGeom prst="wedgeRoundRectCallout">
            <a:avLst>
              <a:gd name="adj1" fmla="val -12624"/>
              <a:gd name="adj2" fmla="val -91635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</a:rPr>
              <a:t>Calculator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클래스를 </a:t>
            </a:r>
            <a:r>
              <a:rPr lang="en-US" altLang="ko-KR" sz="1100" dirty="0" smtClean="0">
                <a:solidFill>
                  <a:schemeClr val="tx1"/>
                </a:solidFill>
              </a:rPr>
              <a:t>public abstract </a:t>
            </a:r>
            <a:r>
              <a:rPr lang="ko-KR" altLang="en-US" sz="1100" dirty="0" smtClean="0">
                <a:solidFill>
                  <a:schemeClr val="tx1"/>
                </a:solidFill>
              </a:rPr>
              <a:t>속성으로 생성한다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90939"/>
            <a:ext cx="37909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4240637" y="3872061"/>
            <a:ext cx="540383" cy="225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29327" y="2401944"/>
            <a:ext cx="90076" cy="23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58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Calculator </a:t>
            </a:r>
            <a:r>
              <a:rPr lang="ko-KR" altLang="en-US" smtClean="0"/>
              <a:t>소스 수정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86116" y="2319889"/>
            <a:ext cx="1214446" cy="275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143438" y="4149080"/>
            <a:ext cx="2160240" cy="707262"/>
          </a:xfrm>
          <a:prstGeom prst="wedgeRoundRectCallout">
            <a:avLst>
              <a:gd name="adj1" fmla="val 58806"/>
              <a:gd name="adj2" fmla="val -23843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</a:rPr>
              <a:t>다른 패키지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즉 </a:t>
            </a:r>
            <a:r>
              <a:rPr lang="en-US" altLang="ko-KR" sz="1100" dirty="0">
                <a:solidFill>
                  <a:schemeClr val="tx1"/>
                </a:solidFill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</a:rPr>
              <a:t>패키지의 클래스에서 접근할 수 있도록 하기 위해 클래스의 접근 지정자 </a:t>
            </a:r>
            <a:r>
              <a:rPr lang="en-US" altLang="ko-KR" sz="1100" dirty="0">
                <a:solidFill>
                  <a:schemeClr val="tx1"/>
                </a:solidFill>
              </a:rPr>
              <a:t>public</a:t>
            </a:r>
            <a:r>
              <a:rPr lang="ko-KR" altLang="en-US" sz="1100" dirty="0">
                <a:solidFill>
                  <a:schemeClr val="tx1"/>
                </a:solidFill>
              </a:rPr>
              <a:t>을 반드시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70459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GoodCalc.java </a:t>
            </a:r>
            <a:r>
              <a:rPr lang="ko-KR" altLang="en-US" dirty="0" smtClean="0"/>
              <a:t>작성 후 소스 수정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3825044"/>
            <a:ext cx="2160240" cy="1163117"/>
          </a:xfrm>
          <a:prstGeom prst="wedgeRoundRectCallout">
            <a:avLst>
              <a:gd name="adj1" fmla="val 61452"/>
              <a:gd name="adj2" fmla="val -15735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</a:rPr>
              <a:t>import </a:t>
            </a:r>
            <a:r>
              <a:rPr lang="ko-KR" altLang="en-US" sz="1100" dirty="0">
                <a:solidFill>
                  <a:schemeClr val="tx1"/>
                </a:solidFill>
              </a:rPr>
              <a:t>문 삽입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Calculator </a:t>
            </a:r>
            <a:r>
              <a:rPr lang="ko-KR" altLang="en-US" sz="1100" dirty="0">
                <a:solidFill>
                  <a:schemeClr val="tx1"/>
                </a:solidFill>
              </a:rPr>
              <a:t>클래스를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사용하기 위해서는 패키지를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포함하는 정확한 경로명을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컴파일러에게 알려줘야 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7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7641"/>
            <a:ext cx="7194636" cy="56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15053"/>
            <a:ext cx="5459415" cy="42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7380312" y="224411"/>
            <a:ext cx="1656655" cy="127158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                                         실행을 위한</a:t>
            </a:r>
            <a:r>
              <a:rPr lang="en-US" altLang="ko-KR" sz="1600" dirty="0" smtClean="0"/>
              <a:t>                                         Run                                          Configurations                                        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3946786" y="734988"/>
            <a:ext cx="26181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99792" y="56798"/>
            <a:ext cx="3024336" cy="353630"/>
          </a:xfrm>
          <a:prstGeom prst="wedgeRoundRectCallout">
            <a:avLst>
              <a:gd name="adj1" fmla="val -5695"/>
              <a:gd name="adj2" fmla="val 139589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푸시다운</a:t>
            </a:r>
            <a:r>
              <a:rPr lang="ko-KR" altLang="en-US" sz="1100" dirty="0" smtClean="0">
                <a:solidFill>
                  <a:schemeClr val="tx1"/>
                </a:solidFill>
              </a:rPr>
              <a:t> 버튼을 누르면 아래 메뉴가 보인다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5593" y="3891011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20272" y="5795386"/>
            <a:ext cx="720080" cy="30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941497" y="5259753"/>
            <a:ext cx="1584176" cy="504056"/>
          </a:xfrm>
          <a:prstGeom prst="wedgeRoundRectCallout">
            <a:avLst>
              <a:gd name="adj1" fmla="val 16942"/>
              <a:gd name="adj2" fmla="val -258944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main()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100" dirty="0" smtClean="0">
                <a:solidFill>
                  <a:schemeClr val="tx1"/>
                </a:solidFill>
              </a:rPr>
              <a:t> 가진 클래스를 지정한다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94433" y="1391458"/>
            <a:ext cx="1235225" cy="191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941921" y="1543284"/>
            <a:ext cx="261257" cy="439387"/>
          </a:xfrm>
          <a:custGeom>
            <a:avLst/>
            <a:gdLst>
              <a:gd name="connsiteX0" fmla="*/ 0 w 261257"/>
              <a:gd name="connsiteY0" fmla="*/ 0 h 439387"/>
              <a:gd name="connsiteX1" fmla="*/ 201880 w 261257"/>
              <a:gd name="connsiteY1" fmla="*/ 130629 h 439387"/>
              <a:gd name="connsiteX2" fmla="*/ 261257 w 261257"/>
              <a:gd name="connsiteY2" fmla="*/ 439387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" h="439387">
                <a:moveTo>
                  <a:pt x="0" y="0"/>
                </a:moveTo>
                <a:cubicBezTo>
                  <a:pt x="79168" y="28699"/>
                  <a:pt x="158337" y="57398"/>
                  <a:pt x="201880" y="130629"/>
                </a:cubicBezTo>
                <a:cubicBezTo>
                  <a:pt x="245423" y="203860"/>
                  <a:pt x="253340" y="321623"/>
                  <a:pt x="261257" y="43938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PackageEx </a:t>
            </a:r>
            <a:r>
              <a:rPr lang="ko-KR" altLang="en-US" smtClean="0"/>
              <a:t>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828925"/>
            <a:ext cx="5314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계층구조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클래스나 인터페이스가 너무 많아지면 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클래스 파일을 하나의 패키지로 계층화하여 관리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패키지별</a:t>
            </a:r>
            <a:r>
              <a:rPr lang="ko-KR" altLang="en-US" dirty="0" smtClean="0"/>
              <a:t> </a:t>
            </a:r>
            <a:r>
              <a:rPr lang="ko-KR" altLang="en-US" dirty="0"/>
              <a:t>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</a:t>
            </a:r>
            <a:r>
              <a:rPr lang="ko-KR" altLang="en-US" dirty="0" smtClean="0"/>
              <a:t>패키지 </a:t>
            </a:r>
            <a:r>
              <a:rPr lang="ko-KR" altLang="en-US" dirty="0"/>
              <a:t>내의 클래스들이 자유롭게 접근하도록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클래스와 인터페이스의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패키지에 이름이 같은 클래스와 인터페이스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소프트웨어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패키지로 구성되어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java.lang</a:t>
            </a:r>
            <a:r>
              <a:rPr lang="en-US" altLang="ko-KR" dirty="0" smtClean="0"/>
              <a:t>, java.io </a:t>
            </a:r>
            <a:r>
              <a:rPr lang="ko-KR" altLang="en-US" dirty="0" smtClean="0"/>
              <a:t>등의 패키지들 덕분에 일일이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않고 입출력 프로그램을 간단히 작성할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필요성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874" y="1332056"/>
            <a:ext cx="7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명이 분담하여 자바 응용프로그램을 개발하는 경우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          동일한 이름의 클래스가 존재할 가능성 있음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합칠 때 오류발생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39283" cy="45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691680" y="5949280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53732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의 패키지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관련된 클래스들을 표준 패키지로 묶어 사용자에게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제공하는 패키지는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표준 라이브러리와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담겨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C:\Program Files\Java\jdk1.6.0_16\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자바 패키지 구조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90872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551662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1980290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1980290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694670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694670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3980554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4980686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4980686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857752" y="5766504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016009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266042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12329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123166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40891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1980290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266174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552058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766372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1837414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1908852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337612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766372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487352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766240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337348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26591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230323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 필요 없음</a:t>
            </a:r>
            <a:endParaRPr lang="en-US" altLang="ko-KR" dirty="0" smtClean="0"/>
          </a:p>
          <a:p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 err="1" smtClean="0"/>
              <a:t>유틸리디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같은 다양한 유틸리티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java.io</a:t>
            </a:r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java.awt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클래스와 인터페이스 제공</a:t>
            </a:r>
            <a:endParaRPr lang="en-US" altLang="ko-KR" dirty="0" smtClean="0"/>
          </a:p>
          <a:p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991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상세 정보</a:t>
            </a:r>
            <a:endParaRPr lang="en-US" altLang="ko-KR" dirty="0" smtClean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://docs.oracle.com/javase/7/docs/api/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온라인제공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5027239" cy="44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클래스 계 층 구조의 최상위에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16985"/>
              </p:ext>
            </p:extLst>
          </p:nvPr>
        </p:nvGraphicFramePr>
        <p:xfrm>
          <a:off x="899592" y="3429000"/>
          <a:ext cx="74888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85117"/>
                <a:gridCol w="5303715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protected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Object</a:t>
                      </a:r>
                      <a:r>
                        <a:rPr lang="en-US" altLang="ko-KR" sz="1200" baseline="0" dirty="0" smtClean="0"/>
                        <a:t> clone()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객체와 똑같은 객체를 </a:t>
                      </a:r>
                      <a:r>
                        <a:rPr lang="ko-KR" altLang="en-US" sz="1200" smtClean="0"/>
                        <a:t>만들어 반환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오버라이딩 필요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equals(Object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obj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obj</a:t>
                      </a:r>
                      <a:r>
                        <a:rPr lang="ko-KR" altLang="en-US" sz="1200" dirty="0" smtClean="0"/>
                        <a:t>가 가리키는 객체와 현재 객체가 비교하여 같으면 </a:t>
                      </a:r>
                      <a:r>
                        <a:rPr lang="en-US" altLang="ko-KR" sz="1200" dirty="0" smtClean="0"/>
                        <a:t>true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Class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en-US" altLang="ko-KR" sz="1200" baseline="0" dirty="0" err="1" smtClean="0"/>
                        <a:t>getClass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객체의 런타임 클래스를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hashCode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</a:t>
                      </a:r>
                      <a:r>
                        <a:rPr lang="ko-KR" altLang="en-US" sz="1200" baseline="0" dirty="0" smtClean="0"/>
                        <a:t> 객체에 대한 </a:t>
                      </a:r>
                      <a:r>
                        <a:rPr lang="ko-KR" altLang="en-US" sz="1200" baseline="0" dirty="0" err="1" smtClean="0"/>
                        <a:t>해쉬</a:t>
                      </a:r>
                      <a:r>
                        <a:rPr lang="ko-KR" altLang="en-US" sz="1200" baseline="0" dirty="0" smtClean="0"/>
                        <a:t> 코드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toString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 객체에 대한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표현을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effectLst/>
                        </a:rPr>
                        <a:t>void notify()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effectLst/>
                        </a:rPr>
                        <a:t>현 객체에 대해 대기하고 있는 하나의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effectLst/>
                        </a:rPr>
                        <a:t>void </a:t>
                      </a:r>
                      <a:r>
                        <a:rPr kumimoji="0" lang="en-US" altLang="ko-KR" sz="1200" kern="1200" dirty="0" err="1" smtClean="0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()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effectLst/>
                        </a:rPr>
                        <a:t>현 객체에 대해 대기하고 있는 모든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깨운다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r>
                        <a:rPr kumimoji="0" lang="en-US" altLang="ko-KR" sz="1200" kern="1200" dirty="0" smtClean="0">
                          <a:effectLst/>
                        </a:rPr>
                        <a:t>void wait()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dirty="0" smtClean="0">
                          <a:effectLst/>
                        </a:rPr>
                        <a:t>현 객체의 다른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쓰레드가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notify()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또는 </a:t>
                      </a:r>
                      <a:r>
                        <a:rPr kumimoji="0" lang="en-US" altLang="ko-KR" sz="1200" kern="1200" dirty="0" err="1" smtClean="0">
                          <a:effectLst/>
                        </a:rPr>
                        <a:t>notifyAll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()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메소드를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호출할 때까지 현 </a:t>
                      </a:r>
                      <a:r>
                        <a:rPr kumimoji="0" lang="ko-KR" altLang="en-US" sz="1200" kern="1200" dirty="0" err="1" smtClean="0">
                          <a:effectLst/>
                        </a:rPr>
                        <a:t>쓰레드를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 대기하게 한다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p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p.getClass</a:t>
            </a:r>
            <a:r>
              <a:rPr lang="en-US" altLang="ko-KR" sz="1600" b="1" dirty="0" smtClean="0"/>
              <a:t>().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p.hashCode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p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17790" y="4885107"/>
            <a:ext cx="1928810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</a:t>
            </a:r>
          </a:p>
          <a:p>
            <a:r>
              <a:rPr lang="en-US" altLang="ko-KR" sz="1400" dirty="0"/>
              <a:t>12677476</a:t>
            </a:r>
          </a:p>
          <a:p>
            <a:r>
              <a:rPr lang="en-US" altLang="ko-KR" sz="1400" dirty="0"/>
              <a:t>Point@c17164</a:t>
            </a:r>
          </a:p>
          <a:p>
            <a:r>
              <a:rPr lang="en-US" altLang="ko-KR" sz="1400" dirty="0"/>
              <a:t>Point@c17164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 smtClean="0"/>
              <a:t>문자열로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14578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객체를 텍스트 형태로 표현한 문자열로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반환되는 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@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hash code</a:t>
            </a:r>
          </a:p>
          <a:p>
            <a:pPr lvl="1"/>
            <a:r>
              <a:rPr lang="ko-KR" altLang="en-US" dirty="0"/>
              <a:t>객체와 문자열이 </a:t>
            </a:r>
            <a:r>
              <a:rPr lang="en-US" altLang="ko-KR" dirty="0"/>
              <a:t>+ </a:t>
            </a:r>
            <a:r>
              <a:rPr lang="ko-KR" altLang="en-US" dirty="0"/>
              <a:t>연산이 되는 경우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3441774"/>
            <a:ext cx="249260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a + “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”;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3441774"/>
            <a:ext cx="288098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</a:t>
            </a:r>
            <a:r>
              <a:rPr lang="en-US" altLang="ko-KR" sz="1600" dirty="0" err="1" smtClean="0"/>
              <a:t>a.toString</a:t>
            </a:r>
            <a:r>
              <a:rPr lang="en-US" altLang="ko-KR" sz="1600" dirty="0" smtClean="0"/>
              <a:t>()+ “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”; 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733673" y="3857273"/>
            <a:ext cx="864981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8645" y="35835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43437" y="4509120"/>
            <a:ext cx="2836197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Point@c17164</a:t>
            </a:r>
            <a:r>
              <a:rPr lang="ko-KR" altLang="en-US" sz="1200" dirty="0"/>
              <a:t>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 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public String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{</a:t>
            </a:r>
          </a:p>
          <a:p>
            <a:pPr defTabSz="180000"/>
            <a:r>
              <a:rPr lang="en-US" altLang="ko-KR" sz="1600" b="1" dirty="0" smtClean="0"/>
              <a:t>		return "Point(" + x + "," + y+ ")";</a:t>
            </a:r>
          </a:p>
          <a:p>
            <a:pPr defTabSz="180000"/>
            <a:r>
              <a:rPr lang="en-US" altLang="ko-KR" sz="1600" b="1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a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a.toString</a:t>
            </a:r>
            <a:r>
              <a:rPr lang="en-US" altLang="ko-KR" sz="1600" dirty="0" smtClean="0"/>
              <a:t>());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5789090"/>
            <a:ext cx="4572000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Point(2,3)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객체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동일성 비교 </a:t>
            </a:r>
            <a:r>
              <a:rPr lang="en-US" altLang="ko-KR" dirty="0" smtClean="0"/>
              <a:t>: =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r>
              <a:rPr lang="ko-KR" altLang="en-US" dirty="0" smtClean="0"/>
              <a:t>객체 내용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두 객체가 같은 내용물인지 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equals(Object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48" y="2433624"/>
            <a:ext cx="24288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a;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dirty="0" smtClean="0"/>
              <a:t>if(a == c)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80" y="2433624"/>
            <a:ext cx="24288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668" y="2897971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32420" y="2969409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275296" y="3040847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61114" y="2826533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6489610" y="304084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6668" y="3398037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32420" y="3469475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275296" y="3540913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61114" y="3326599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6489610" y="3540913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46668" y="2397905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32420" y="246934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275296" y="254078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6394359" y="2594360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 smtClean="0"/>
              <a:t>boolean</a:t>
            </a:r>
            <a:r>
              <a:rPr lang="en-US" altLang="ko-KR" sz="1200" b="1" dirty="0" smtClean="0"/>
              <a:t> equals(Point p) {</a:t>
            </a:r>
          </a:p>
          <a:p>
            <a:pPr defTabSz="180000"/>
            <a:r>
              <a:rPr lang="en-US" altLang="ko-KR" sz="1200" b="1" dirty="0" smtClean="0"/>
              <a:t>		if(x == </a:t>
            </a:r>
            <a:r>
              <a:rPr lang="en-US" altLang="ko-KR" sz="1200" b="1" dirty="0" err="1" smtClean="0"/>
              <a:t>p.x</a:t>
            </a:r>
            <a:r>
              <a:rPr lang="en-US" altLang="ko-KR" sz="1200" b="1" dirty="0" smtClean="0"/>
              <a:t> &amp;&amp; y == </a:t>
            </a:r>
            <a:r>
              <a:rPr lang="en-US" altLang="ko-KR" sz="1200" b="1" dirty="0" err="1" smtClean="0"/>
              <a:t>p.y</a:t>
            </a:r>
            <a:r>
              <a:rPr lang="en-US" altLang="ko-KR" sz="1200" b="1" dirty="0" smtClean="0"/>
              <a:t>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true;</a:t>
            </a:r>
          </a:p>
          <a:p>
            <a:pPr defTabSz="180000"/>
            <a:r>
              <a:rPr lang="en-US" altLang="ko-KR" sz="1200" b="1" dirty="0" smtClean="0"/>
              <a:t>		else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false;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 new Point(3,4);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(b))</a:t>
            </a:r>
            <a:r>
              <a:rPr lang="en-US" altLang="ko-KR" sz="1200" dirty="0" smtClean="0"/>
              <a:t>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(c))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152632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224070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295508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081194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295508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652698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57241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57955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581260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5795574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652566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47240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47954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4795442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581128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3974" y="2897971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3974" y="3398037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652566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152632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652698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43248" y="3947702"/>
            <a:ext cx="55175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a==c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571867" y="6368124"/>
            <a:ext cx="120930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is equal to b</a:t>
            </a:r>
            <a:endParaRPr lang="ko-KR" altLang="en-US" sz="12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: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2428868"/>
            <a:ext cx="4075281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this.width</a:t>
            </a:r>
            <a:r>
              <a:rPr lang="en-US" altLang="ko-KR" sz="1400" dirty="0"/>
              <a:t> = width;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this.height</a:t>
            </a:r>
            <a:r>
              <a:rPr lang="en-US" altLang="ko-KR" sz="1400" dirty="0"/>
              <a:t> = height;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p) {</a:t>
            </a:r>
          </a:p>
          <a:p>
            <a:pPr defTabSz="180000"/>
            <a:r>
              <a:rPr lang="en-US" altLang="ko-KR" sz="1400" b="1" dirty="0"/>
              <a:t>		if (width*height == </a:t>
            </a:r>
            <a:r>
              <a:rPr lang="en-US" altLang="ko-KR" sz="1400" b="1" dirty="0" err="1"/>
              <a:t>p.width</a:t>
            </a:r>
            <a:r>
              <a:rPr lang="en-US" altLang="ko-KR" sz="1400" b="1" dirty="0"/>
              <a:t>*</a:t>
            </a:r>
            <a:r>
              <a:rPr lang="en-US" altLang="ko-KR" sz="1400" b="1" dirty="0" err="1"/>
              <a:t>p.height</a:t>
            </a:r>
            <a:r>
              <a:rPr lang="en-US" altLang="ko-KR" sz="1400" b="1" dirty="0"/>
              <a:t>) </a:t>
            </a:r>
            <a:endParaRPr lang="ko-KR" altLang="en-US" sz="1400" b="1" dirty="0"/>
          </a:p>
          <a:p>
            <a:pPr defTabSz="180000"/>
            <a:r>
              <a:rPr lang="ko-KR" altLang="en-US" sz="1400" b="1" dirty="0"/>
              <a:t>			</a:t>
            </a:r>
            <a:r>
              <a:rPr lang="en-US" altLang="ko-KR" sz="1400" b="1" dirty="0"/>
              <a:t>return true;</a:t>
            </a:r>
          </a:p>
          <a:p>
            <a:pPr defTabSz="180000"/>
            <a:r>
              <a:rPr lang="en-US" altLang="ko-KR" sz="1400" b="1" dirty="0"/>
              <a:t>		else </a:t>
            </a:r>
          </a:p>
          <a:p>
            <a:pPr defTabSz="180000"/>
            <a:r>
              <a:rPr lang="en-US" altLang="ko-KR" sz="1400" b="1" dirty="0"/>
              <a:t>			return false;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196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7686" y="2428868"/>
            <a:ext cx="46805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EqualsEx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(2,3);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(3,4);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(b))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b");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c");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b.equals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 is equal to c");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686" y="4835735"/>
            <a:ext cx="468052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a is equal to 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디렉터리로 각 개발자의 코드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28584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5940" y="3286124"/>
            <a:ext cx="8144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Graphic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flipH="1">
            <a:off x="2571748" y="3593901"/>
            <a:ext cx="21404" cy="90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4215" y="35542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이름은 같지만 경로명이 달라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서도 다른 파일로 취급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6935" y="3160018"/>
            <a:ext cx="987280" cy="10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3700688" y="4792999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14213" y="4066686"/>
            <a:ext cx="2786066" cy="578882"/>
          </a:xfrm>
          <a:prstGeom prst="wedgeRoundRectCallout">
            <a:avLst>
              <a:gd name="adj1" fmla="val -20833"/>
              <a:gd name="adj2" fmla="val 50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Project/</a:t>
            </a:r>
            <a:r>
              <a:rPr lang="en-US" altLang="ko-KR" sz="1400" dirty="0" err="1" smtClean="0"/>
              <a:t>FileIO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Tools.class</a:t>
            </a:r>
            <a:endParaRPr lang="en-US" altLang="ko-KR" sz="1400" dirty="0" smtClean="0"/>
          </a:p>
          <a:p>
            <a:r>
              <a:rPr lang="en-US" altLang="ko-KR" sz="1400" dirty="0" smtClean="0"/>
              <a:t>Project/UI/</a:t>
            </a:r>
            <a:r>
              <a:rPr lang="en-US" altLang="ko-KR" sz="1400" dirty="0" err="1" smtClean="0"/>
              <a:t>Tools.class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8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기본 데이터 타입을 클래스화</a:t>
            </a:r>
            <a:r>
              <a:rPr lang="ko-KR" altLang="en-US" dirty="0"/>
              <a:t>한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데이터 타입을 사용할 수 없고 객체만 사용하는 컬렉션에 기본 데이터 타입을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클래스로 만들어 사용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29845"/>
              </p:ext>
            </p:extLst>
          </p:nvPr>
        </p:nvGraphicFramePr>
        <p:xfrm>
          <a:off x="467543" y="1967240"/>
          <a:ext cx="8136905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7307"/>
                <a:gridCol w="660287"/>
                <a:gridCol w="733653"/>
                <a:gridCol w="880384"/>
                <a:gridCol w="660287"/>
                <a:gridCol w="1173844"/>
                <a:gridCol w="660287"/>
                <a:gridCol w="880384"/>
                <a:gridCol w="10204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Wrapper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Byte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Short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Integer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Character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Double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데이터 값을 인자로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데이터 값을 나타내는 문자열을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인자로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Boolean, Short, Byte, Integer, Long, Double, Float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값을 생성자의 인자로 사용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28930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/>
              <a:t>Integer i = new Integer(10);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Character </a:t>
            </a:r>
            <a:r>
              <a:rPr lang="en-US" altLang="ko-KR" sz="1400" dirty="0"/>
              <a:t>c = new Character(‘c’);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Float </a:t>
            </a:r>
            <a:r>
              <a:rPr lang="en-US" altLang="ko-KR" sz="1400" dirty="0"/>
              <a:t>f = new Float(3.14);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Boolean </a:t>
            </a:r>
            <a:r>
              <a:rPr lang="en-US" altLang="ko-KR" sz="1400" dirty="0"/>
              <a:t>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4149080"/>
            <a:ext cx="296587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Boolean b = new Boolean(“false”);</a:t>
            </a:r>
          </a:p>
          <a:p>
            <a:r>
              <a:rPr lang="en-US" altLang="ko-KR" sz="1400" dirty="0" smtClean="0"/>
              <a:t>Integer </a:t>
            </a:r>
            <a:r>
              <a:rPr lang="en-US" altLang="ko-KR" sz="1400" dirty="0"/>
              <a:t>I = new Integer(“10”);</a:t>
            </a:r>
          </a:p>
          <a:p>
            <a:r>
              <a:rPr lang="en-US" altLang="ko-KR" sz="1400" dirty="0" smtClean="0"/>
              <a:t>Double </a:t>
            </a:r>
            <a:r>
              <a:rPr lang="en-US" altLang="ko-KR" sz="1400" dirty="0"/>
              <a:t>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5751646"/>
            <a:ext cx="2963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Float f = new Float((double) 3.14);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가장</a:t>
            </a:r>
            <a:r>
              <a:rPr lang="en-US" altLang="ko-KR" smtClean="0"/>
              <a:t> </a:t>
            </a:r>
            <a:r>
              <a:rPr lang="ko-KR" altLang="en-US" dirty="0" smtClean="0"/>
              <a:t>많이 사용하는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64485"/>
              </p:ext>
            </p:extLst>
          </p:nvPr>
        </p:nvGraphicFramePr>
        <p:xfrm>
          <a:off x="899592" y="1988840"/>
          <a:ext cx="7312896" cy="3291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20408"/>
                <a:gridCol w="43924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bitCount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이진수 표현에서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을 개수를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float </a:t>
                      </a:r>
                      <a:r>
                        <a:rPr lang="en-US" altLang="ko-KR" sz="1200" dirty="0" err="1" smtClean="0"/>
                        <a:t>floatValue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intValue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long </a:t>
                      </a:r>
                      <a:r>
                        <a:rPr lang="en-US" altLang="ko-KR" sz="1200" dirty="0" err="1" smtClean="0"/>
                        <a:t>longValue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long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short </a:t>
                      </a:r>
                      <a:r>
                        <a:rPr lang="en-US" altLang="ko-KR" sz="1200" dirty="0" err="1" smtClean="0"/>
                        <a:t>shortValue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short </a:t>
                      </a:r>
                      <a:r>
                        <a:rPr lang="ko-KR" altLang="en-US" sz="1200" baseline="0" dirty="0" smtClean="0"/>
                        <a:t>타입으로 변환된 값 반환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parseInt</a:t>
                      </a:r>
                      <a:r>
                        <a:rPr lang="en-US" altLang="ko-KR" sz="1200" baseline="0" dirty="0" smtClean="0"/>
                        <a:t>(String s)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진 정수로 변환된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parseInt</a:t>
                      </a:r>
                      <a:r>
                        <a:rPr lang="en-US" altLang="ko-KR" sz="1200" baseline="0" dirty="0" smtClean="0"/>
                        <a:t>(String s,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radix)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진법의 정수로 변환된 값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toBinaryString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toHexString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toOctalString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진수 표현으로 변환된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200" dirty="0" smtClean="0"/>
                        <a:t> Sting </a:t>
                      </a:r>
                      <a:r>
                        <a:rPr lang="en-US" altLang="ko-KR" sz="1200" dirty="0" err="1" smtClean="0"/>
                        <a:t>toString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정수를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변환하여 반환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572140"/>
          </a:xfrm>
        </p:spPr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문자열을 기본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데이터 타입을 문자열로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251972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Integer i = new Integer(10);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ii = </a:t>
            </a:r>
            <a:r>
              <a:rPr lang="en-US" altLang="ko-KR" sz="1200" dirty="0" err="1"/>
              <a:t>i.intValue</a:t>
            </a:r>
            <a:r>
              <a:rPr lang="en-US" altLang="ko-KR" sz="1200" dirty="0"/>
              <a:t>(); // ii = </a:t>
            </a:r>
            <a:r>
              <a:rPr lang="en-US" altLang="ko-KR" sz="1200" dirty="0" smtClean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Character c = new </a:t>
            </a:r>
            <a:r>
              <a:rPr lang="en-US" altLang="ko-KR" sz="1200" dirty="0" smtClean="0"/>
              <a:t>Character(‘c’ 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char cc = </a:t>
            </a:r>
            <a:r>
              <a:rPr lang="en-US" altLang="ko-KR" sz="1200" dirty="0" err="1"/>
              <a:t>c.charValue</a:t>
            </a:r>
            <a:r>
              <a:rPr lang="en-US" altLang="ko-KR" sz="1200" dirty="0"/>
              <a:t>(); // cc = ’c</a:t>
            </a:r>
            <a:r>
              <a:rPr lang="en-US" altLang="ko-KR" sz="12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296" y="3820214"/>
            <a:ext cx="40532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200" dirty="0"/>
              <a:t>int i = </a:t>
            </a:r>
            <a:r>
              <a:rPr lang="nn-NO" altLang="ko-KR" sz="1200" dirty="0" smtClean="0"/>
              <a:t>Integer.parseInt(</a:t>
            </a:r>
            <a:r>
              <a:rPr lang="en-US" altLang="ko-KR" sz="1200" dirty="0"/>
              <a:t>“</a:t>
            </a:r>
            <a:r>
              <a:rPr lang="nn-NO" altLang="ko-KR" sz="1200" dirty="0" smtClean="0"/>
              <a:t>123</a:t>
            </a:r>
            <a:r>
              <a:rPr lang="en-US" altLang="ko-KR" sz="1200" dirty="0"/>
              <a:t>”</a:t>
            </a:r>
            <a:r>
              <a:rPr lang="nn-NO" altLang="ko-KR" sz="1200" dirty="0" smtClean="0"/>
              <a:t>); </a:t>
            </a:r>
            <a:r>
              <a:rPr lang="nn-NO" altLang="ko-KR" sz="1200" dirty="0"/>
              <a:t>// i = </a:t>
            </a:r>
            <a:r>
              <a:rPr lang="nn-NO" altLang="ko-KR" sz="1200" dirty="0" smtClean="0"/>
              <a:t>123</a:t>
            </a:r>
            <a:endParaRPr lang="nn-NO" altLang="ko-KR" sz="1200" dirty="0"/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 = </a:t>
            </a:r>
            <a:r>
              <a:rPr lang="en-US" altLang="ko-KR" sz="1200" dirty="0" err="1" smtClean="0"/>
              <a:t>Boolean.parseBoolean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“ </a:t>
            </a:r>
            <a:r>
              <a:rPr lang="en-US" altLang="ko-KR" sz="1200" dirty="0" smtClean="0"/>
              <a:t>true</a:t>
            </a:r>
            <a:r>
              <a:rPr lang="en-US" altLang="ko-KR" sz="1200" dirty="0"/>
              <a:t>”</a:t>
            </a:r>
            <a:r>
              <a:rPr lang="en-US" altLang="ko-KR" sz="1200" dirty="0" smtClean="0"/>
              <a:t>); </a:t>
            </a:r>
            <a:r>
              <a:rPr lang="en-US" altLang="ko-KR" sz="1200" dirty="0"/>
              <a:t>// b = true</a:t>
            </a:r>
          </a:p>
          <a:p>
            <a:r>
              <a:rPr lang="en-US" altLang="ko-KR" sz="1200" dirty="0"/>
              <a:t>float f = </a:t>
            </a:r>
            <a:r>
              <a:rPr lang="en-US" altLang="ko-KR" sz="1200" dirty="0" err="1" smtClean="0"/>
              <a:t>Float.parseFloat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“ </a:t>
            </a:r>
            <a:r>
              <a:rPr lang="en-US" altLang="ko-KR" sz="1200" dirty="0" smtClean="0"/>
              <a:t>3.141592</a:t>
            </a:r>
            <a:r>
              <a:rPr lang="en-US" altLang="ko-KR" sz="1200" dirty="0"/>
              <a:t>”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); // f = 3.141592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5229200"/>
            <a:ext cx="595919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s1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문자열 </a:t>
            </a:r>
            <a:r>
              <a:rPr lang="en-US" altLang="ko-KR" sz="1200" dirty="0" smtClean="0"/>
              <a:t>“123” </a:t>
            </a:r>
            <a:r>
              <a:rPr lang="ko-KR" altLang="en-US" sz="1200" dirty="0"/>
              <a:t>으로 변환</a:t>
            </a:r>
          </a:p>
          <a:p>
            <a:r>
              <a:rPr lang="en-US" altLang="ko-KR" sz="1200" dirty="0"/>
              <a:t>String s2 = </a:t>
            </a:r>
            <a:r>
              <a:rPr lang="en-US" altLang="ko-KR" sz="1200" dirty="0" err="1"/>
              <a:t>Integer.toHexString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문자열 </a:t>
            </a:r>
            <a:r>
              <a:rPr lang="en-US" altLang="ko-KR" sz="1200" dirty="0" smtClean="0"/>
              <a:t>“7b”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s3 = </a:t>
            </a:r>
            <a:r>
              <a:rPr lang="en-US" altLang="ko-KR" sz="1200" dirty="0" err="1"/>
              <a:t>Float.toString</a:t>
            </a:r>
            <a:r>
              <a:rPr lang="en-US" altLang="ko-KR" sz="1200" dirty="0"/>
              <a:t>(3.141592f); // </a:t>
            </a:r>
            <a:r>
              <a:rPr lang="ko-KR" altLang="en-US" sz="1200" dirty="0"/>
              <a:t>실수 </a:t>
            </a:r>
            <a:r>
              <a:rPr lang="en-US" altLang="ko-KR" sz="1200" dirty="0"/>
              <a:t>3.141592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“3.141592”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s4 = </a:t>
            </a:r>
            <a:r>
              <a:rPr lang="en-US" altLang="ko-KR" sz="1200" dirty="0" err="1"/>
              <a:t>Charater.toString</a:t>
            </a:r>
            <a:r>
              <a:rPr lang="en-US" altLang="ko-KR" sz="1200" dirty="0"/>
              <a:t>( a ); // </a:t>
            </a:r>
            <a:r>
              <a:rPr lang="ko-KR" altLang="en-US" sz="1200" dirty="0" smtClean="0"/>
              <a:t>문자 </a:t>
            </a:r>
            <a:r>
              <a:rPr lang="en-US" altLang="ko-KR" sz="1200" dirty="0" smtClean="0"/>
              <a:t>‘a</a:t>
            </a:r>
            <a:r>
              <a:rPr lang="en-US" altLang="ko-KR" sz="1200" dirty="0"/>
              <a:t>’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“a”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s5 = </a:t>
            </a:r>
            <a:r>
              <a:rPr lang="en-US" altLang="ko-KR" sz="1200" dirty="0" err="1"/>
              <a:t>Boolean.toString</a:t>
            </a:r>
            <a:r>
              <a:rPr lang="en-US" altLang="ko-KR" sz="1200" dirty="0"/>
              <a:t>(true); // </a:t>
            </a:r>
            <a:r>
              <a:rPr lang="ko-KR" altLang="en-US" sz="1200" dirty="0"/>
              <a:t>불린 값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“true”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19736" y="189288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Float f = new Float(3.14);</a:t>
            </a:r>
          </a:p>
          <a:p>
            <a:r>
              <a:rPr lang="en-US" altLang="ko-KR" sz="1200" dirty="0"/>
              <a:t>float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f.floatValue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3.14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Boolean b = new Boolean(true);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bb = </a:t>
            </a:r>
            <a:r>
              <a:rPr lang="en-US" altLang="ko-KR" sz="1200" dirty="0" err="1"/>
              <a:t>b.booleanValue</a:t>
            </a:r>
            <a:r>
              <a:rPr lang="en-US" altLang="ko-KR" sz="1200" dirty="0"/>
              <a:t>(); // bb = true</a:t>
            </a:r>
          </a:p>
        </p:txBody>
      </p:sp>
    </p:spTree>
    <p:extLst>
      <p:ext uri="{BB962C8B-B14F-4D97-AF65-F5344CB8AC3E}">
        <p14:creationId xmlns:p14="http://schemas.microsoft.com/office/powerpoint/2010/main" val="35461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 : </a:t>
            </a:r>
            <a:r>
              <a:rPr lang="en-US" altLang="ko-KR" dirty="0"/>
              <a:t>Wrapper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132856"/>
            <a:ext cx="57606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WrapperClassEx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Integer i = new Integer(10);</a:t>
            </a:r>
          </a:p>
          <a:p>
            <a:pPr defTabSz="180000"/>
            <a:r>
              <a:rPr lang="en-US" altLang="ko-KR" sz="1400" dirty="0"/>
              <a:t>		char c = '4';</a:t>
            </a:r>
          </a:p>
          <a:p>
            <a:pPr defTabSz="180000"/>
            <a:r>
              <a:rPr lang="en-US" altLang="ko-KR" sz="1400" dirty="0"/>
              <a:t>		Double d = new Double(3.1234566);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Character.toLowerCase</a:t>
            </a:r>
            <a:r>
              <a:rPr lang="en-US" altLang="ko-KR" sz="1400" dirty="0"/>
              <a:t>('A'));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Character.isDigit</a:t>
            </a:r>
            <a:r>
              <a:rPr lang="en-US" altLang="ko-KR" sz="1400" dirty="0"/>
              <a:t>(c))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Character.getNumericValue</a:t>
            </a:r>
            <a:r>
              <a:rPr lang="en-US" altLang="ko-KR" sz="1400" dirty="0"/>
              <a:t>(c));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("-123"));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i.doubleValue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d.toString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("44.13e-6"));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085" y="3733294"/>
            <a:ext cx="898003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-123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10.0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3.1234566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4.413E-5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박싱과 언박싱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857388"/>
          </a:xfrm>
        </p:spPr>
        <p:txBody>
          <a:bodyPr/>
          <a:lstStyle/>
          <a:p>
            <a:r>
              <a:rPr lang="ko-KR" altLang="en-US" dirty="0" err="1" smtClean="0"/>
              <a:t>박싱</a:t>
            </a:r>
            <a:r>
              <a:rPr lang="en-US" altLang="ko-KR" dirty="0" smtClean="0"/>
              <a:t>(boxing)</a:t>
            </a:r>
          </a:p>
          <a:p>
            <a:pPr lvl="1"/>
            <a:r>
              <a:rPr lang="ko-KR" altLang="en-US" dirty="0" smtClean="0"/>
              <a:t>기본 데이터 타입을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객</a:t>
            </a:r>
            <a:r>
              <a:rPr lang="ko-KR" altLang="en-US" dirty="0"/>
              <a:t>체</a:t>
            </a:r>
            <a:r>
              <a:rPr lang="ko-KR" altLang="en-US" dirty="0" smtClean="0"/>
              <a:t>로 변환하는 것</a:t>
            </a:r>
            <a:endParaRPr lang="en-US" altLang="ko-KR" dirty="0" smtClean="0"/>
          </a:p>
          <a:p>
            <a:r>
              <a:rPr lang="ko-KR" altLang="en-US" dirty="0" err="1" smtClean="0"/>
              <a:t>언박싱</a:t>
            </a:r>
            <a:r>
              <a:rPr lang="en-US" altLang="ko-KR" dirty="0" smtClean="0"/>
              <a:t>(unboxing)</a:t>
            </a:r>
          </a:p>
          <a:p>
            <a:pPr lvl="1"/>
            <a:r>
              <a:rPr lang="ko-KR" altLang="en-US" dirty="0" smtClean="0"/>
              <a:t>반대의 경우를 </a:t>
            </a:r>
            <a:r>
              <a:rPr lang="ko-KR" altLang="en-US" dirty="0" err="1" smtClean="0"/>
              <a:t>언박싱이라고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3927"/>
            <a:ext cx="6192687" cy="18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 boxing &amp; unboxing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부터 지원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(Auto boxing)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자동으로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언박싱</a:t>
            </a:r>
            <a:r>
              <a:rPr lang="en-US" altLang="ko-KR" dirty="0" smtClean="0"/>
              <a:t>(Auto 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객체를 자동으로 기본 타입 값으로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3645024"/>
            <a:ext cx="47274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// JDK 1.5 </a:t>
            </a:r>
            <a:r>
              <a:rPr lang="ko-KR" altLang="en-US" sz="1600" dirty="0" smtClean="0"/>
              <a:t>부터</a:t>
            </a:r>
            <a:endParaRPr lang="en-US" altLang="ko-KR" sz="1600" dirty="0" smtClean="0"/>
          </a:p>
          <a:p>
            <a:r>
              <a:rPr lang="en-US" altLang="ko-KR" sz="1600" dirty="0" smtClean="0"/>
              <a:t>Integer ten = 10;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박싱</a:t>
            </a:r>
            <a:endParaRPr lang="ko-KR" altLang="en-US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ten;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언박싱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4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6-3 :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AutoBoxingUnBoxing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 = 10;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Integer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= i;</a:t>
            </a:r>
            <a:r>
              <a:rPr lang="en-US" altLang="ko-KR" sz="1600" dirty="0"/>
              <a:t>// auto 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intObject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+ 10;</a:t>
            </a:r>
            <a:r>
              <a:rPr lang="en-US" altLang="ko-KR" sz="1600" dirty="0"/>
              <a:t>// auto unboxing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("i = " + i);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81128"/>
            <a:ext cx="540990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/>
                </a:solidFill>
              </a:rPr>
              <a:t>intObject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생성과 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클래스는 하나의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04864"/>
            <a:ext cx="64294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리터럴로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객체 생성</a:t>
            </a:r>
          </a:p>
          <a:p>
            <a:r>
              <a:rPr lang="en-US" altLang="ko-KR" sz="1400" dirty="0" smtClean="0"/>
              <a:t>String str1 = 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 String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생성자를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생성</a:t>
            </a:r>
          </a:p>
          <a:p>
            <a:r>
              <a:rPr lang="en-US" altLang="ko-KR" sz="1400" dirty="0" smtClean="0"/>
              <a:t>char data[] = {'a', 'b', 'c', 'd'};</a:t>
            </a:r>
          </a:p>
          <a:p>
            <a:r>
              <a:rPr lang="en-US" altLang="ko-KR" sz="1400" dirty="0" smtClean="0"/>
              <a:t>String str2 = new String(data);</a:t>
            </a:r>
          </a:p>
          <a:p>
            <a:r>
              <a:rPr lang="en-US" altLang="ko-KR" sz="1400" dirty="0" smtClean="0"/>
              <a:t>String str3 = new String("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"); // str2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str3</a:t>
            </a:r>
            <a:r>
              <a:rPr lang="ko-KR" altLang="en-US" sz="1400" dirty="0" smtClean="0"/>
              <a:t>은 모두 “</a:t>
            </a:r>
            <a:r>
              <a:rPr lang="en-US" altLang="ko-KR" sz="1400" dirty="0" err="1" smtClean="0"/>
              <a:t>abcd</a:t>
            </a:r>
            <a:r>
              <a:rPr lang="en-US" altLang="ko-KR" sz="1400" dirty="0" smtClean="0"/>
              <a:t>” </a:t>
            </a:r>
            <a:r>
              <a:rPr lang="ko-KR" altLang="en-US" sz="1400" dirty="0" err="1" smtClean="0"/>
              <a:t>스트링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90601"/>
              </p:ext>
            </p:extLst>
          </p:nvPr>
        </p:nvGraphicFramePr>
        <p:xfrm>
          <a:off x="821505" y="4509120"/>
          <a:ext cx="7500990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38327"/>
                <a:gridCol w="5262663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String(byte[] bytes)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플랫폼의 기본 문자집합을 이용하여</a:t>
                      </a:r>
                      <a:r>
                        <a:rPr lang="ko-KR" altLang="en-US" sz="1200" baseline="0" dirty="0" smtClean="0"/>
                        <a:t> 바이트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배열을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객체로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String(String</a:t>
                      </a:r>
                      <a:r>
                        <a:rPr lang="en-US" altLang="ko-KR" sz="1200" baseline="0" dirty="0" smtClean="0"/>
                        <a:t> original)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인자로 주어진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똑같은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String(</a:t>
                      </a: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buffer)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포함된 일련의 문자들을 나타내는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객체 생성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String()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531352" cy="23574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String s = "Hello"; </a:t>
            </a:r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이 리터럴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 내에서 공유됨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ko-KR" altLang="en-US" dirty="0" smtClean="0"/>
              <a:t>객체로 생성</a:t>
            </a:r>
            <a:r>
              <a:rPr lang="en-US" altLang="ko-KR" dirty="0" smtClean="0"/>
              <a:t>, String t = new String("Hello");</a:t>
            </a:r>
          </a:p>
          <a:p>
            <a:pPr lvl="2"/>
            <a:r>
              <a:rPr lang="ko-KR" altLang="en-US" dirty="0" err="1" smtClean="0"/>
              <a:t>힙에</a:t>
            </a:r>
            <a:r>
              <a:rPr lang="en-US" altLang="ko-KR" dirty="0" smtClean="0"/>
              <a:t>  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2971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08318"/>
            <a:ext cx="3024336" cy="401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패키지 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관련된 클래스와 인터페이스의 컴파일 된 클래스 파일들을 하나의 디렉터리에 묶어 놓은 것</a:t>
            </a:r>
            <a:endParaRPr lang="en-US" altLang="ko-KR" dirty="0" smtClean="0"/>
          </a:p>
          <a:p>
            <a:r>
              <a:rPr lang="ko-KR" altLang="en-US" dirty="0" smtClean="0"/>
              <a:t>하나의 응용프로그램은 여러 개의 패키지로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패키지에 모든 클래스 파일을 넣어 둘 수도 있음</a:t>
            </a:r>
            <a:endParaRPr lang="en-US" altLang="ko-KR" dirty="0" smtClean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ko-KR" altLang="en-US" dirty="0" smtClean="0"/>
              <a:t>압축할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/>
              <a:t>에서 제공하는 </a:t>
            </a:r>
            <a:r>
              <a:rPr lang="ko-KR" altLang="en-US" dirty="0" smtClean="0"/>
              <a:t>표준 패키지는 </a:t>
            </a:r>
            <a:r>
              <a:rPr lang="en-US" altLang="ko-KR" dirty="0"/>
              <a:t>rt.jar</a:t>
            </a:r>
            <a:r>
              <a:rPr lang="ko-KR" altLang="en-US" dirty="0" smtClean="0"/>
              <a:t>에 압축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스트링 객체의 주요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객체는 수정 불가능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 비교할 때 반드시 </a:t>
            </a:r>
            <a:r>
              <a:rPr lang="en-US" altLang="ko-KR" dirty="0" smtClean="0"/>
              <a:t>equals()</a:t>
            </a:r>
            <a:r>
              <a:rPr lang="ko-KR" altLang="en-US" dirty="0" smtClean="0"/>
              <a:t>를 사용하여야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equals()</a:t>
            </a:r>
            <a:r>
              <a:rPr lang="ko-KR" altLang="en-US" dirty="0" smtClean="0"/>
              <a:t>는 내용을 비교하기 때문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 </a:t>
            </a:r>
            <a:r>
              <a:rPr lang="ko-KR" altLang="en-US" dirty="0" smtClean="0"/>
              <a:t>는 같은 </a:t>
            </a:r>
            <a:r>
              <a:rPr lang="ko-KR" altLang="en-US" dirty="0" err="1" smtClean="0"/>
              <a:t>레퍼런스인지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58526"/>
            <a:ext cx="5950920" cy="15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071351"/>
            <a:ext cx="66865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3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3714"/>
              </p:ext>
            </p:extLst>
          </p:nvPr>
        </p:nvGraphicFramePr>
        <p:xfrm>
          <a:off x="251520" y="1562824"/>
          <a:ext cx="8784976" cy="3749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08312"/>
                <a:gridCol w="5976664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char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charAt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index)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인덱스에 있는 </a:t>
                      </a:r>
                      <a:r>
                        <a:rPr lang="ko-KR" altLang="en-US" sz="1200" dirty="0" err="1" smtClean="0"/>
                        <a:t>문자값을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indexOf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ch </a:t>
                      </a:r>
                      <a:r>
                        <a:rPr lang="ko-KR" altLang="en-US" sz="1200" smtClean="0"/>
                        <a:t>문자가 있는 인덱스 리턴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없으면 </a:t>
                      </a:r>
                      <a:r>
                        <a:rPr lang="en-US" altLang="ko-KR" sz="1200" smtClean="0"/>
                        <a:t>-1</a:t>
                      </a:r>
                      <a:r>
                        <a:rPr lang="ko-KR" altLang="en-US" sz="1200" smtClean="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indexOf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fromIndex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fromIndex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위치부터 끝까지 문자 </a:t>
                      </a:r>
                      <a:r>
                        <a:rPr lang="en-US" altLang="ko-KR" sz="1200" baseline="0" smtClean="0"/>
                        <a:t>ch </a:t>
                      </a:r>
                      <a:r>
                        <a:rPr lang="ko-KR" altLang="en-US" sz="1200" baseline="0" smtClean="0"/>
                        <a:t>탐색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인덱스 리턴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없으면 </a:t>
                      </a:r>
                      <a:r>
                        <a:rPr lang="en-US" altLang="ko-KR" sz="1200" baseline="0" smtClean="0"/>
                        <a:t>-1</a:t>
                      </a:r>
                      <a:r>
                        <a:rPr lang="ko-KR" altLang="en-US" sz="1200" baseline="0" smtClean="0"/>
                        <a:t>리턴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concat</a:t>
                      </a:r>
                      <a:r>
                        <a:rPr lang="en-US" altLang="ko-KR" sz="1200" dirty="0" smtClean="0"/>
                        <a:t>(String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현재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뒤에 덧붙인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contains(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s)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일련의 문자들을 포함하고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length()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스트링의</a:t>
                      </a:r>
                      <a:r>
                        <a:rPr lang="ko-KR" altLang="en-US" sz="1200" dirty="0" smtClean="0"/>
                        <a:t> 길이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replace(</a:t>
                      </a:r>
                      <a:r>
                        <a:rPr lang="en-US" altLang="ko-KR" sz="1200" baseline="0" dirty="0" err="1" smtClean="0"/>
                        <a:t>Charsequece</a:t>
                      </a:r>
                      <a:r>
                        <a:rPr lang="en-US" altLang="ko-KR" sz="1200" baseline="0" dirty="0" smtClean="0"/>
                        <a:t> target,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          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replacement)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지정하는 일련의 문자들을 </a:t>
                      </a:r>
                      <a:r>
                        <a:rPr lang="en-US" altLang="ko-KR" sz="1200" baseline="0" dirty="0" smtClean="0"/>
                        <a:t>replacement</a:t>
                      </a:r>
                      <a:r>
                        <a:rPr lang="ko-KR" altLang="en-US" sz="1200" baseline="0" dirty="0" smtClean="0"/>
                        <a:t>가 지정하는 문자들로 변경한 스트링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String[]</a:t>
                      </a:r>
                      <a:r>
                        <a:rPr lang="en-US" altLang="ko-KR" sz="1200" baseline="0" dirty="0" smtClean="0"/>
                        <a:t> split(String </a:t>
                      </a:r>
                      <a:r>
                        <a:rPr lang="en-US" altLang="ko-KR" sz="1200" baseline="0" dirty="0" err="1" smtClean="0"/>
                        <a:t>regex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정규식에 일치하는 부분을 중심으로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분리하여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배열로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subString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beginIndex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</a:t>
                      </a:r>
                      <a:r>
                        <a:rPr lang="ko-KR" altLang="en-US" sz="1200" baseline="0" dirty="0" smtClean="0"/>
                        <a:t>된 인덱스부터 시작하는 서브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toLowerCase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소문자로 변경한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toUpperCase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대문자로 변경한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trim()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앞뒤의 공백문자들을 제거한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는 레퍼런스를 비교하므로 문자열 비교에는 사용할 수 없다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3071810"/>
            <a:ext cx="295232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String a = "java";</a:t>
            </a:r>
          </a:p>
          <a:p>
            <a:pPr defTabSz="180000"/>
            <a:r>
              <a:rPr lang="en-US" altLang="ko-KR" sz="1400" dirty="0"/>
              <a:t>String b = "</a:t>
            </a:r>
            <a:r>
              <a:rPr lang="en-US" altLang="ko-KR" sz="1400" dirty="0" err="1"/>
              <a:t>jasa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res = </a:t>
            </a:r>
            <a:r>
              <a:rPr lang="en-US" altLang="ko-KR" sz="1400" b="1" dirty="0" err="1"/>
              <a:t>a.compareTo</a:t>
            </a:r>
            <a:r>
              <a:rPr lang="en-US" altLang="ko-KR" sz="1400" b="1" dirty="0"/>
              <a:t>(b);</a:t>
            </a:r>
          </a:p>
          <a:p>
            <a:pPr defTabSz="180000"/>
            <a:r>
              <a:rPr lang="en-US" altLang="ko-KR" sz="1400" dirty="0"/>
              <a:t>if(res == 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("the same");</a:t>
            </a:r>
          </a:p>
          <a:p>
            <a:pPr defTabSz="180000"/>
            <a:r>
              <a:rPr lang="en-US" altLang="ko-KR" sz="1400" dirty="0"/>
              <a:t>else if(res &lt; 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 </a:t>
            </a:r>
            <a:r>
              <a:rPr lang="en-US" altLang="ko-KR" sz="1400" dirty="0"/>
              <a:t>+"&lt;"+b);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 </a:t>
            </a:r>
            <a:r>
              <a:rPr lang="en-US" altLang="ko-KR" sz="1400" dirty="0"/>
              <a:t>+"&gt;"+b);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287891"/>
            <a:ext cx="295232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java&gt;</a:t>
            </a:r>
            <a:r>
              <a:rPr lang="en-US" altLang="ko-KR" sz="1400" dirty="0" err="1"/>
              <a:t>jasa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연산자로 문자열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문자열이 </a:t>
            </a:r>
            <a:r>
              <a:rPr lang="ko-KR" altLang="en-US" dirty="0"/>
              <a:t>포함되어 있으면 </a:t>
            </a:r>
            <a:r>
              <a:rPr lang="ko-KR" altLang="en-US" dirty="0" smtClean="0"/>
              <a:t>문자열 연결 연산으로 처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객체가 포함되어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호출하여 객체를 문자열로 변환한 후 문자열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데이터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그대로 문자열로 변환된 후에 문자열 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문자열 연결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연결되지 않고 새로운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객체 생성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슬라이드에서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62079" y="3645024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 smtClean="0"/>
              <a:t>System.out.print(“abcd“ </a:t>
            </a:r>
            <a:r>
              <a:rPr lang="de-DE" altLang="ko-KR" sz="1400" dirty="0"/>
              <a:t>+ 1 + true + 3.13e-2 + </a:t>
            </a:r>
            <a:r>
              <a:rPr lang="de-DE" altLang="ko-KR" sz="1400" dirty="0" smtClean="0"/>
              <a:t>‘E‘+ </a:t>
            </a:r>
            <a:r>
              <a:rPr lang="en-US" altLang="ko-KR" sz="1400" dirty="0" smtClean="0"/>
              <a:t>”</a:t>
            </a:r>
            <a:r>
              <a:rPr lang="de-DE" altLang="ko-KR" sz="1400" dirty="0" smtClean="0"/>
              <a:t>fgh“ );</a:t>
            </a:r>
          </a:p>
          <a:p>
            <a:pPr marL="0" lvl="2" defTabSz="180000"/>
            <a:r>
              <a:rPr lang="de-DE" altLang="ko-KR" sz="1400" dirty="0" smtClean="0"/>
              <a:t>// </a:t>
            </a:r>
            <a:r>
              <a:rPr lang="en-US" altLang="ko-KR" sz="1400" dirty="0" smtClean="0"/>
              <a:t>abcd1true0.0313Efgh 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2079" y="4938861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abcd”.concat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efgh</a:t>
            </a:r>
            <a:r>
              <a:rPr lang="en-US" altLang="ko-KR" sz="1400" dirty="0" smtClean="0"/>
              <a:t>”);</a:t>
            </a:r>
          </a:p>
          <a:p>
            <a:pPr defTabSz="180000"/>
            <a:r>
              <a:rPr lang="en-US" altLang="ko-KR" sz="1400" dirty="0" smtClean="0"/>
              <a:t>// “</a:t>
            </a:r>
            <a:r>
              <a:rPr lang="en-US" altLang="ko-KR" sz="1400" dirty="0" err="1" smtClean="0"/>
              <a:t>abcdefg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33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9508" y="1766303"/>
            <a:ext cx="23243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s1 = “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”;</a:t>
            </a:r>
          </a:p>
          <a:p>
            <a:r>
              <a:rPr lang="en-US" altLang="ko-KR" sz="1600" dirty="0" smtClean="0"/>
              <a:t>String s2 = “</a:t>
            </a:r>
            <a:r>
              <a:rPr lang="en-US" altLang="ko-KR" sz="1600" dirty="0" err="1" smtClean="0"/>
              <a:t>efgh</a:t>
            </a:r>
            <a:r>
              <a:rPr lang="en-US" altLang="ko-KR" sz="1600" dirty="0" smtClean="0"/>
              <a:t>”;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306737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9465" y="1871200"/>
            <a:ext cx="23243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s1 = s1.concat(s2);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57488" y="310916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786" y="3079521"/>
            <a:ext cx="714380" cy="357190"/>
            <a:chOff x="3214678" y="2428868"/>
            <a:chExt cx="714380" cy="357190"/>
          </a:xfrm>
        </p:grpSpPr>
        <p:sp>
          <p:nvSpPr>
            <p:cNvPr id="49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8596" y="37103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5786" y="3722463"/>
            <a:ext cx="714380" cy="357190"/>
            <a:chOff x="3214678" y="2428868"/>
            <a:chExt cx="714380" cy="357190"/>
          </a:xfrm>
        </p:grpSpPr>
        <p:sp>
          <p:nvSpPr>
            <p:cNvPr id="56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857752" y="29245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936645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14942" y="2936645"/>
            <a:ext cx="714380" cy="357190"/>
            <a:chOff x="3214678" y="2428868"/>
            <a:chExt cx="714380" cy="357190"/>
          </a:xfrm>
        </p:grpSpPr>
        <p:sp>
          <p:nvSpPr>
            <p:cNvPr id="63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857752" y="4496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453792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214942" y="4508281"/>
            <a:ext cx="714380" cy="357190"/>
            <a:chOff x="3214678" y="2428868"/>
            <a:chExt cx="714380" cy="357190"/>
          </a:xfrm>
        </p:grpSpPr>
        <p:sp>
          <p:nvSpPr>
            <p:cNvPr id="70" name="직사각형 16"/>
            <p:cNvSpPr/>
            <p:nvPr/>
          </p:nvSpPr>
          <p:spPr>
            <a:xfrm>
              <a:off x="3214678" y="2428868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18"/>
            <p:cNvSpPr/>
            <p:nvPr/>
          </p:nvSpPr>
          <p:spPr>
            <a:xfrm>
              <a:off x="3454087" y="2500306"/>
              <a:ext cx="214314" cy="2143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곱셈 기호 72"/>
          <p:cNvSpPr/>
          <p:nvPr/>
        </p:nvSpPr>
        <p:spPr>
          <a:xfrm>
            <a:off x="6043635" y="3537797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86644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stCxn id="64" idx="4"/>
            <a:endCxn id="75" idx="1"/>
          </p:cNvCxnSpPr>
          <p:nvPr/>
        </p:nvCxnSpPr>
        <p:spPr>
          <a:xfrm rot="16200000" flipH="1">
            <a:off x="6087781" y="2696124"/>
            <a:ext cx="672590" cy="17251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cxnSp>
        <p:nvCxnSpPr>
          <p:cNvPr id="4" name="직선 화살표 연결선 3"/>
          <p:cNvCxnSpPr>
            <a:stCxn id="50" idx="6"/>
            <a:endCxn id="47" idx="1"/>
          </p:cNvCxnSpPr>
          <p:nvPr/>
        </p:nvCxnSpPr>
        <p:spPr>
          <a:xfrm flipV="1">
            <a:off x="1239509" y="325204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57" idx="6"/>
            <a:endCxn id="54" idx="1"/>
          </p:cNvCxnSpPr>
          <p:nvPr/>
        </p:nvCxnSpPr>
        <p:spPr>
          <a:xfrm flipV="1">
            <a:off x="1239509" y="3894987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71" idx="6"/>
            <a:endCxn id="68" idx="1"/>
          </p:cNvCxnSpPr>
          <p:nvPr/>
        </p:nvCxnSpPr>
        <p:spPr>
          <a:xfrm flipV="1">
            <a:off x="5668665" y="468080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4" idx="6"/>
            <a:endCxn id="61" idx="1"/>
          </p:cNvCxnSpPr>
          <p:nvPr/>
        </p:nvCxnSpPr>
        <p:spPr>
          <a:xfrm>
            <a:off x="5668665" y="3115240"/>
            <a:ext cx="1546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스트링에</a:t>
            </a:r>
            <a:r>
              <a:rPr lang="ko-KR" altLang="en-US" dirty="0" smtClean="0"/>
              <a:t> </a:t>
            </a:r>
            <a:r>
              <a:rPr lang="ko-KR" altLang="en-US" dirty="0"/>
              <a:t>포함된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32403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";</a:t>
            </a:r>
          </a:p>
          <a:p>
            <a:r>
              <a:rPr lang="en-US" altLang="ko-KR" sz="1400" dirty="0"/>
              <a:t>String b = "\</a:t>
            </a:r>
            <a:r>
              <a:rPr lang="en-US" altLang="ko-KR" sz="1400" dirty="0" err="1"/>
              <a:t>txyz</a:t>
            </a:r>
            <a:r>
              <a:rPr lang="en-US" altLang="ko-KR" sz="1400" dirty="0"/>
              <a:t>\t";</a:t>
            </a:r>
          </a:p>
          <a:p>
            <a:r>
              <a:rPr lang="nb-NO" altLang="ko-KR" sz="1400" dirty="0"/>
              <a:t>String c = </a:t>
            </a:r>
            <a:r>
              <a:rPr lang="nb-NO" altLang="ko-KR" sz="1400" b="1" dirty="0"/>
              <a:t>a.trim(); </a:t>
            </a:r>
            <a:r>
              <a:rPr lang="nb-NO" altLang="ko-KR" sz="1400" dirty="0"/>
              <a:t>// c = "abcd def"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d = "xyz"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’a’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714752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// “class”</a:t>
            </a:r>
            <a:r>
              <a:rPr lang="ko-KR" altLang="en-US" sz="1400" dirty="0" smtClean="0"/>
              <a:t>에 포함된 </a:t>
            </a:r>
            <a:r>
              <a:rPr lang="en-US" altLang="ko-KR" sz="1400" dirty="0" smtClean="0"/>
              <a:t>‘s’</a:t>
            </a:r>
            <a:r>
              <a:rPr lang="ko-KR" altLang="en-US" sz="1400" dirty="0" smtClean="0"/>
              <a:t>의 개수를 세는 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pPr defTabSz="180000"/>
            <a:r>
              <a:rPr lang="en-US" altLang="ko-KR" sz="1400" dirty="0" smtClean="0"/>
              <a:t>String a = "class";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 // 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== 's')</a:t>
            </a:r>
          </a:p>
          <a:p>
            <a:pPr defTabSz="180000"/>
            <a:r>
              <a:rPr lang="en-US" altLang="ko-KR" sz="1400" b="1" dirty="0" smtClean="0"/>
              <a:t>		count++;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(count); // 2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8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 : </a:t>
            </a:r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643050"/>
            <a:ext cx="518457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a = new String("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String b = new String(",</a:t>
            </a:r>
            <a:r>
              <a:rPr lang="en-US" altLang="ko-KR" sz="1400" dirty="0" err="1"/>
              <a:t>efg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연결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a.concat</a:t>
            </a:r>
            <a:r>
              <a:rPr lang="en-US" altLang="ko-KR" sz="1400" dirty="0"/>
              <a:t>(b);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공백 제거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a.trim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a.replace</a:t>
            </a:r>
            <a:r>
              <a:rPr lang="en-US" altLang="ko-KR" sz="1400" dirty="0"/>
              <a:t>("ab","12");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 분리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String s[] = </a:t>
            </a:r>
            <a:r>
              <a:rPr lang="en-US" altLang="ko-KR" sz="1400" dirty="0" err="1" smtClean="0"/>
              <a:t>a.split</a:t>
            </a:r>
            <a:r>
              <a:rPr lang="en-US" altLang="ko-KR" sz="1400" dirty="0" smtClean="0"/>
              <a:t>(",");</a:t>
            </a:r>
          </a:p>
          <a:p>
            <a:pPr defTabSz="180000"/>
            <a:r>
              <a:rPr lang="en-US" altLang="ko-KR" sz="1400" dirty="0" smtClean="0"/>
              <a:t>		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분리된 </a:t>
            </a:r>
            <a:r>
              <a:rPr lang="en-US" altLang="ko-KR" sz="1400" dirty="0" smtClean="0"/>
              <a:t>" +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"</a:t>
            </a:r>
            <a:r>
              <a:rPr lang="ko-KR" altLang="en-US" sz="1400" dirty="0" smtClean="0"/>
              <a:t>번 문자열</a:t>
            </a:r>
            <a:r>
              <a:rPr lang="en-US" altLang="ko-KR" sz="1400" dirty="0" smtClean="0"/>
              <a:t>: " + 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071942"/>
            <a:ext cx="2714644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12cd,efg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12cd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2132" y="1643050"/>
            <a:ext cx="27146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서브 </a:t>
            </a:r>
            <a:r>
              <a:rPr lang="ko-KR" altLang="en-US" sz="1400" dirty="0" err="1" smtClean="0"/>
              <a:t>스트링</a:t>
            </a:r>
            <a:endParaRPr lang="ko-KR" altLang="en-US" sz="1400" dirty="0" smtClean="0"/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a.substring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문자열의 문자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char c = </a:t>
            </a:r>
            <a:r>
              <a:rPr lang="en-US" altLang="ko-KR" sz="1400" dirty="0" err="1" smtClean="0"/>
              <a:t>a.charAt</a:t>
            </a:r>
            <a:r>
              <a:rPr lang="en-US" altLang="ko-KR" sz="1400" dirty="0" smtClean="0"/>
              <a:t>(2);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3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" y="1339230"/>
            <a:ext cx="82772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java.lang.StringBuffer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스트링과</a:t>
            </a:r>
            <a:r>
              <a:rPr lang="ko-KR" altLang="en-US" dirty="0" smtClean="0"/>
              <a:t> 달리 객체 생성 후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크기는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길이에 따라 가변적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64098"/>
              </p:ext>
            </p:extLst>
          </p:nvPr>
        </p:nvGraphicFramePr>
        <p:xfrm>
          <a:off x="331414" y="4293096"/>
          <a:ext cx="8143932" cy="1860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79638"/>
                <a:gridCol w="5064294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문자를 포함하고 있지 않고 초기 크기가 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인 스트링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charSequence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seq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seq</a:t>
                      </a:r>
                      <a:r>
                        <a:rPr lang="ko-KR" altLang="en-US" sz="1200" baseline="0" dirty="0" smtClean="0"/>
                        <a:t>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지정하는 일련의 문자들을 포함하는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capacity)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문자를 포함하고 있지 않고 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초기 크기를 갖는 스트링 버퍼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(String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 생성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3500438"/>
            <a:ext cx="5377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("java");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4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8023"/>
              </p:ext>
            </p:extLst>
          </p:nvPr>
        </p:nvGraphicFramePr>
        <p:xfrm>
          <a:off x="571472" y="1785926"/>
          <a:ext cx="8143932" cy="265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4776"/>
                <a:gridCol w="4429156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append(String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덧붙인다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baseline="0" dirty="0" smtClean="0"/>
                        <a:t> append(</a:t>
                      </a: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sb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버퍼를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버퍼에 덧붙인다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capacity()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버퍼의 크기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delete(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start,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end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서브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스트링</a:t>
                      </a:r>
                      <a:r>
                        <a:rPr lang="ko-KR" altLang="en-US" sz="1200" baseline="0" dirty="0" smtClean="0"/>
                        <a:t> 버퍼에서 제거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StringBuffer</a:t>
                      </a:r>
                      <a:r>
                        <a:rPr lang="en-US" altLang="ko-KR" sz="1200" baseline="0" dirty="0" smtClean="0"/>
                        <a:t> insert(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offset, 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스트링을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버퍼의 특정 위치에 삽입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replace(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start,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end, String </a:t>
                      </a:r>
                      <a:r>
                        <a:rPr lang="en-US" altLang="ko-KR" sz="1200" baseline="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버퍼 내의 서브 </a:t>
                      </a:r>
                      <a:r>
                        <a:rPr lang="ko-KR" altLang="en-US" sz="1200" baseline="0" dirty="0" err="1" smtClean="0"/>
                        <a:t>스트링을</a:t>
                      </a:r>
                      <a:r>
                        <a:rPr lang="ko-KR" altLang="en-US" sz="1200" baseline="0" dirty="0" smtClean="0"/>
                        <a:t> 지정된 </a:t>
                      </a:r>
                      <a:r>
                        <a:rPr lang="ko-KR" altLang="en-US" sz="1200" baseline="0" dirty="0" err="1" smtClean="0"/>
                        <a:t>스트링으로</a:t>
                      </a:r>
                      <a:r>
                        <a:rPr lang="ko-KR" altLang="en-US" sz="1200" baseline="0" dirty="0" smtClean="0"/>
                        <a:t> 대치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StringBuffer</a:t>
                      </a:r>
                      <a:r>
                        <a:rPr lang="en-US" altLang="ko-KR" sz="1200" dirty="0" smtClean="0"/>
                        <a:t> reverse()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버퍼 내의 문자들을 반대</a:t>
                      </a:r>
                      <a:r>
                        <a:rPr lang="ko-KR" altLang="en-US" sz="1200" baseline="0" dirty="0" smtClean="0"/>
                        <a:t> 순서로 변경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setLength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버퍼 내 저장된 문자열 길이를 설정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현재 길이보다 큰 경우 널 문자로 채우며 작은 경우는 문자열이 잘린다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1403274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제공되는 패키지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8285" y="388295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java.awt.Color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213164" y="404957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357465" y="311945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28871" y="330460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클래스의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경로명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65475" y="45973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패키지명</a:t>
            </a:r>
            <a:endParaRPr lang="ko-KR" altLang="en-US" sz="1400"/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패키지 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java.awt </a:t>
            </a:r>
            <a:r>
              <a:rPr lang="ko-KR" altLang="en-US" sz="1600" smtClean="0"/>
              <a:t>패키지에 속한 클래스</a:t>
            </a:r>
            <a:endParaRPr lang="ko-KR" altLang="en-US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139952" y="406761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StringBuffer</a:t>
            </a:r>
            <a:r>
              <a:rPr lang="ko-KR" altLang="en-US" smtClean="0"/>
              <a:t>의 메소드 활용 예</a:t>
            </a:r>
            <a:endParaRPr lang="ko-KR" altLang="en-US" dirty="0"/>
          </a:p>
        </p:txBody>
      </p:sp>
      <p:sp>
        <p:nvSpPr>
          <p:cNvPr id="158" name="슬라이드 번호 개체 틀 1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111"/>
            <a:ext cx="9126532" cy="53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6-5 :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123559"/>
            <a:ext cx="5249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StringBufferEx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("This");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 smtClean="0"/>
              <a:t>());</a:t>
            </a:r>
            <a:endParaRPr lang="ko-KR" altLang="en-US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sb.append</a:t>
            </a:r>
            <a:r>
              <a:rPr lang="en-US" altLang="ko-KR" sz="1400" dirty="0"/>
              <a:t>(" is pencil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덧붙이기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sb.insert</a:t>
            </a:r>
            <a:r>
              <a:rPr lang="en-US" altLang="ko-KR" sz="1400" dirty="0"/>
              <a:t>(7, " my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삽입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sb.replace</a:t>
            </a:r>
            <a:r>
              <a:rPr lang="en-US" altLang="ko-KR" sz="1400" dirty="0"/>
              <a:t>(8, 10, "your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대치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sb.setLength</a:t>
            </a:r>
            <a:r>
              <a:rPr lang="en-US" altLang="ko-KR" sz="1400" dirty="0"/>
              <a:t>(5</a:t>
            </a:r>
            <a:r>
              <a:rPr lang="en-US" altLang="ko-KR" sz="1400" dirty="0" smtClean="0"/>
              <a:t>); 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버퍼 내 문자열 길이 설정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보이자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4920147"/>
            <a:ext cx="21295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14576877</a:t>
            </a:r>
          </a:p>
          <a:p>
            <a:r>
              <a:rPr lang="en-US" altLang="ko-KR" sz="1400" dirty="0"/>
              <a:t>This is pencil</a:t>
            </a:r>
          </a:p>
          <a:p>
            <a:r>
              <a:rPr lang="en-US" altLang="ko-KR" sz="1400" dirty="0"/>
              <a:t>This is my pencil</a:t>
            </a:r>
          </a:p>
          <a:p>
            <a:r>
              <a:rPr lang="en-US" altLang="ko-KR" sz="1400" dirty="0"/>
              <a:t>This is your pencil</a:t>
            </a:r>
          </a:p>
          <a:p>
            <a:r>
              <a:rPr lang="en-US" altLang="ko-KR" sz="1400" dirty="0"/>
              <a:t>This</a:t>
            </a:r>
          </a:p>
          <a:p>
            <a:r>
              <a:rPr lang="en-US" altLang="ko-KR" sz="1400" dirty="0"/>
              <a:t>14576877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java.util.StringTokenizer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구분 문자로 분리하여 토큰 형태로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스트링을</a:t>
            </a:r>
            <a:r>
              <a:rPr lang="ko-KR" altLang="en-US" dirty="0" smtClean="0"/>
              <a:t> 구분할 때 사용되는 문자들을 구분 문자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delimeter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위의 예에서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가 구분 문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</a:p>
          <a:p>
            <a:pPr lvl="2"/>
            <a:r>
              <a:rPr lang="ko-KR" altLang="en-US" dirty="0" smtClean="0"/>
              <a:t>구분 문자로 분리된 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split()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동일한 구현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08920"/>
            <a:ext cx="46805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query = "name=</a:t>
            </a:r>
            <a:r>
              <a:rPr lang="en-US" altLang="ko-KR" sz="1400" dirty="0" err="1"/>
              <a:t>kitae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seoul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age</a:t>
            </a:r>
            <a:r>
              <a:rPr lang="en-US" altLang="ko-KR" sz="1400" dirty="0"/>
              <a:t>=21";</a:t>
            </a:r>
          </a:p>
          <a:p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(query, "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");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주요 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21627"/>
              </p:ext>
            </p:extLst>
          </p:nvPr>
        </p:nvGraphicFramePr>
        <p:xfrm>
          <a:off x="357158" y="1857364"/>
          <a:ext cx="8501122" cy="17564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10786"/>
                <a:gridCol w="4790336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스트링으로</a:t>
                      </a:r>
                      <a:r>
                        <a:rPr lang="ko-KR" altLang="en-US" sz="1200" dirty="0" smtClean="0"/>
                        <a:t>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, String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구분 문자로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StringTokenizer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str</a:t>
                      </a:r>
                      <a:r>
                        <a:rPr lang="en-US" altLang="ko-KR" sz="1200" dirty="0" smtClean="0"/>
                        <a:t>, String </a:t>
                      </a:r>
                      <a:r>
                        <a:rPr lang="en-US" altLang="ko-KR" sz="1200" dirty="0" err="1" smtClean="0"/>
                        <a:t>delim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returnDelims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 </a:t>
                      </a:r>
                      <a:r>
                        <a:rPr lang="ko-KR" altLang="en-US" sz="1200" dirty="0" err="1" smtClean="0"/>
                        <a:t>스트링과</a:t>
                      </a:r>
                      <a:r>
                        <a:rPr lang="ko-KR" altLang="en-US" sz="1200" dirty="0" smtClean="0"/>
                        <a:t> 구분 문자로 초기화된 </a:t>
                      </a:r>
                      <a:r>
                        <a:rPr lang="ko-KR" altLang="en-US" sz="1200" dirty="0" err="1" smtClean="0"/>
                        <a:t>스트링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토크나이저</a:t>
                      </a:r>
                      <a:r>
                        <a:rPr lang="ko-KR" altLang="en-US" sz="1200" baseline="0" dirty="0" smtClean="0"/>
                        <a:t> 생성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en-US" altLang="ko-KR" sz="1200" baseline="0" dirty="0" err="1" smtClean="0"/>
                        <a:t>returnDelims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en-US" altLang="ko-KR" sz="1200" baseline="0" dirty="0" smtClean="0"/>
                        <a:t>true</a:t>
                      </a:r>
                      <a:r>
                        <a:rPr lang="ko-KR" altLang="en-US" sz="1200" baseline="0" dirty="0" smtClean="0"/>
                        <a:t>이면 </a:t>
                      </a:r>
                      <a:r>
                        <a:rPr lang="ko-KR" altLang="en-US" sz="1200" dirty="0" smtClean="0"/>
                        <a:t>구분 문자로 </a:t>
                      </a:r>
                      <a:r>
                        <a:rPr lang="ko-KR" altLang="en-US" sz="1200" baseline="0" dirty="0" smtClean="0"/>
                        <a:t>지정된 문자도 분리된 토큰에 포함된다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89458"/>
              </p:ext>
            </p:extLst>
          </p:nvPr>
        </p:nvGraphicFramePr>
        <p:xfrm>
          <a:off x="428596" y="4572008"/>
          <a:ext cx="8391876" cy="1371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639348"/>
                <a:gridCol w="475252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countTokens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스트링에남아</a:t>
                      </a:r>
                      <a:r>
                        <a:rPr lang="ko-KR" altLang="en-US" sz="1200" dirty="0" smtClean="0"/>
                        <a:t> 토큰 수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hasMoreTokens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스트링에</a:t>
                      </a:r>
                      <a:r>
                        <a:rPr lang="ko-KR" altLang="en-US" sz="1200" dirty="0" smtClean="0"/>
                        <a:t> 토큰이 남아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 </a:t>
                      </a:r>
                      <a:r>
                        <a:rPr lang="en-US" altLang="ko-KR" sz="1200" dirty="0" err="1" smtClean="0"/>
                        <a:t>nextToken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토큰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nextToken</a:t>
                      </a:r>
                      <a:r>
                        <a:rPr lang="en-US" altLang="ko-KR" sz="1200" baseline="0" dirty="0" smtClean="0"/>
                        <a:t>(String </a:t>
                      </a:r>
                      <a:r>
                        <a:rPr lang="en-US" altLang="ko-KR" sz="1200" baseline="0" dirty="0" err="1" smtClean="0"/>
                        <a:t>delim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분리자에</a:t>
                      </a:r>
                      <a:r>
                        <a:rPr lang="ko-KR" altLang="en-US" sz="1200" baseline="0" dirty="0" smtClean="0"/>
                        <a:t> 대한 다음 토큰 반환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생성과 문자열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2732"/>
            <a:ext cx="4032448" cy="5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0724"/>
            <a:ext cx="4743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3714713"/>
            <a:ext cx="4106788" cy="3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6" y="3463256"/>
            <a:ext cx="4658147" cy="33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 :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43116"/>
            <a:ext cx="679896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java.util.StringTokenizer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StringTokenizerEx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/</a:t>
            </a:r>
            <a:r>
              <a:rPr lang="ko-KR" altLang="en-US" sz="1400" dirty="0"/>
              <a:t>장화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홍련</a:t>
            </a:r>
            <a:r>
              <a:rPr lang="en-US" altLang="ko-KR" sz="1400" dirty="0"/>
              <a:t>/</a:t>
            </a:r>
            <a:r>
              <a:rPr lang="ko-KR" altLang="en-US" sz="1400" dirty="0"/>
              <a:t>콩쥐</a:t>
            </a:r>
            <a:r>
              <a:rPr lang="en-US" altLang="ko-KR" sz="1400" dirty="0"/>
              <a:t>/</a:t>
            </a:r>
            <a:r>
              <a:rPr lang="ko-KR" altLang="en-US" sz="1400" dirty="0"/>
              <a:t>팥쥐</a:t>
            </a:r>
            <a:r>
              <a:rPr lang="en-US" altLang="ko-KR" sz="1400" dirty="0"/>
              <a:t>", "/");</a:t>
            </a:r>
          </a:p>
          <a:p>
            <a:pPr defTabSz="180000"/>
            <a:r>
              <a:rPr lang="en-US" altLang="ko-KR" sz="1400" dirty="0"/>
              <a:t>		while (</a:t>
            </a:r>
            <a:r>
              <a:rPr lang="en-US" altLang="ko-KR" sz="1400" dirty="0" err="1"/>
              <a:t>st.hasMoreTokens</a:t>
            </a:r>
            <a:r>
              <a:rPr lang="en-US" altLang="ko-KR" sz="1400" dirty="0"/>
              <a:t>())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st.nextToken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하여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0608" y="3004890"/>
            <a:ext cx="886326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장화</a:t>
            </a:r>
          </a:p>
          <a:p>
            <a:r>
              <a:rPr lang="ko-KR" altLang="en-US" sz="1400" dirty="0" err="1"/>
              <a:t>홍련</a:t>
            </a:r>
            <a:endParaRPr lang="ko-KR" altLang="en-US" sz="1400" dirty="0"/>
          </a:p>
          <a:p>
            <a:r>
              <a:rPr lang="ko-KR" altLang="en-US" sz="1400" dirty="0"/>
              <a:t>콩쥐</a:t>
            </a:r>
          </a:p>
          <a:p>
            <a:r>
              <a:rPr lang="ko-KR" altLang="en-US" sz="1400" dirty="0"/>
              <a:t>팥쥐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java.lang.Math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산술 연산을 수행하는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멤버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정의됨</a:t>
            </a:r>
            <a:endParaRPr lang="en-US" altLang="ko-KR" dirty="0" smtClean="0"/>
          </a:p>
          <a:p>
            <a:pPr lvl="2"/>
            <a:r>
              <a:rPr lang="ko-KR" altLang="en-US" dirty="0"/>
              <a:t>객체를 만들어서 사용할 필요 없음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72591"/>
              </p:ext>
            </p:extLst>
          </p:nvPr>
        </p:nvGraphicFramePr>
        <p:xfrm>
          <a:off x="179512" y="2636912"/>
          <a:ext cx="8643998" cy="3840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27374"/>
                <a:gridCol w="5616624"/>
              </a:tblGrid>
              <a:tr h="2356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abs(double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절대값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</a:t>
                      </a:r>
                      <a:r>
                        <a:rPr lang="en-US" altLang="ko-KR" sz="1200" dirty="0" err="1" smtClean="0"/>
                        <a:t>cos</a:t>
                      </a:r>
                      <a:r>
                        <a:rPr lang="en-US" altLang="ko-KR" sz="1200" dirty="0" smtClean="0"/>
                        <a:t>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cosine </a:t>
                      </a:r>
                      <a:r>
                        <a:rPr lang="ko-KR" altLang="en-US" sz="1200" dirty="0" smtClean="0"/>
                        <a:t>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sin(double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sine</a:t>
                      </a:r>
                      <a:r>
                        <a:rPr lang="ko-KR" altLang="en-US" sz="1200" dirty="0" smtClean="0"/>
                        <a:t> 값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tan(double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tangent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exp(double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aseline="0" dirty="0" smtClean="0"/>
                        <a:t>     </a:t>
                      </a:r>
                      <a:r>
                        <a:rPr lang="ko-KR" altLang="en-US" sz="1200" baseline="0" dirty="0" smtClean="0"/>
                        <a:t>값 반환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 double ceil(double</a:t>
                      </a:r>
                      <a:r>
                        <a:rPr lang="en-US" altLang="ko-KR" sz="1200" baseline="0" dirty="0" smtClean="0"/>
                        <a:t>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실수보다 크거나 같은 수 중에서 가장 작은 정수를 실수 타입으로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floor(double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실수보다 작거나 같은 수 중에서 가장 큰 정수를 실수 타입으로 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max(double a, double b)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두 수 중에서 큰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min(double a, double b)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두 수 중에서 작은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random()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0.0</a:t>
                      </a:r>
                      <a:r>
                        <a:rPr lang="ko-KR" altLang="en-US" sz="1200" baseline="0" dirty="0" smtClean="0"/>
                        <a:t>보다 크거나 같고 </a:t>
                      </a:r>
                      <a:r>
                        <a:rPr lang="en-US" altLang="ko-KR" sz="1200" baseline="0" dirty="0" smtClean="0"/>
                        <a:t>1.0</a:t>
                      </a:r>
                      <a:r>
                        <a:rPr lang="ko-KR" altLang="en-US" sz="1200" baseline="0" dirty="0" smtClean="0"/>
                        <a:t>보다 작은 임의의 수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</a:t>
                      </a:r>
                      <a:r>
                        <a:rPr lang="en-US" altLang="ko-KR" sz="1200" baseline="0" dirty="0" err="1" smtClean="0"/>
                        <a:t>rint</a:t>
                      </a:r>
                      <a:r>
                        <a:rPr lang="en-US" altLang="ko-KR" sz="1200" baseline="0" dirty="0" smtClean="0"/>
                        <a:t>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 실수와 가장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근접한 정수를 실수 타입으로 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round(double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지정된 실수를 소수 첫째 자리에서 반올림한 정수를 실수 타입으로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235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static</a:t>
                      </a:r>
                      <a:r>
                        <a:rPr lang="en-US" altLang="ko-KR" sz="1200" baseline="0" dirty="0" smtClean="0"/>
                        <a:t> double </a:t>
                      </a:r>
                      <a:r>
                        <a:rPr lang="en-US" altLang="ko-KR" sz="1200" baseline="0" dirty="0" err="1" smtClean="0"/>
                        <a:t>sqrt</a:t>
                      </a:r>
                      <a:r>
                        <a:rPr lang="en-US" altLang="ko-KR" sz="1200" baseline="0" dirty="0" smtClean="0"/>
                        <a:t>(double a)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제곱근을 반환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3172"/>
              </p:ext>
            </p:extLst>
          </p:nvPr>
        </p:nvGraphicFramePr>
        <p:xfrm>
          <a:off x="3275856" y="3933056"/>
          <a:ext cx="285750" cy="3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수식" r:id="rId3" imgW="164957" imgH="203024" progId="Equation.3">
                  <p:embed/>
                </p:oleObj>
              </mc:Choice>
              <mc:Fallback>
                <p:oleObj name="수식" r:id="rId3" imgW="164957" imgH="203024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3056"/>
                        <a:ext cx="285750" cy="36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9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double random()</a:t>
            </a:r>
          </a:p>
          <a:p>
            <a:pPr lvl="2"/>
            <a:r>
              <a:rPr lang="en-US" altLang="ko-KR" dirty="0" smtClean="0"/>
              <a:t>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미만의 임의의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위의 코드에서 </a:t>
            </a:r>
            <a:r>
              <a:rPr lang="en-US" altLang="ko-KR" dirty="0" smtClean="0"/>
              <a:t>round()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Math. round(55.3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</a:t>
            </a:r>
            <a:r>
              <a:rPr lang="en-US" altLang="ko-KR" dirty="0" smtClean="0"/>
              <a:t>. round(55.9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클래스를 이용하면 좀 더 다양한 형태로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564904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x=0; x&lt;10; x++)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dirty="0"/>
              <a:t>d =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()*100; // [0.0 ~ 99.9999] </a:t>
            </a:r>
            <a:r>
              <a:rPr lang="ko-KR" altLang="en-US" sz="1400" dirty="0"/>
              <a:t>실수 발생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)); // 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en-US" altLang="ko-KR" sz="1400" dirty="0"/>
              <a:t>d</a:t>
            </a:r>
            <a:r>
              <a:rPr lang="ko-KR" altLang="en-US" sz="1400" dirty="0"/>
              <a:t>에 가장 가까운 정수를 리턴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: </a:t>
            </a:r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7264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MathEx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double a = -2.78987434;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절대값 구하기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(Math.abs(a)); 		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Math.ceil</a:t>
            </a:r>
            <a:r>
              <a:rPr lang="en-US" altLang="ko-KR" sz="1400" dirty="0" smtClean="0"/>
              <a:t>(a)); // ceil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)); // floor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(9.0</a:t>
            </a:r>
            <a:r>
              <a:rPr lang="en-US" altLang="ko-KR" sz="1400" dirty="0" smtClean="0"/>
              <a:t>)); // </a:t>
            </a:r>
            <a:r>
              <a:rPr lang="ko-KR" altLang="en-US" sz="1400" dirty="0" smtClean="0"/>
              <a:t>제곱근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(Math.exp(1.5</a:t>
            </a:r>
            <a:r>
              <a:rPr lang="en-US" altLang="ko-KR" sz="1400" dirty="0" smtClean="0"/>
              <a:t>)); // exp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Math.rint</a:t>
            </a:r>
            <a:r>
              <a:rPr lang="en-US" altLang="ko-KR" sz="1400" dirty="0"/>
              <a:t>(3.141592</a:t>
            </a:r>
            <a:r>
              <a:rPr lang="en-US" altLang="ko-KR" sz="1400" dirty="0" smtClean="0"/>
              <a:t>)); // </a:t>
            </a:r>
            <a:r>
              <a:rPr lang="en-US" altLang="ko-KR" sz="1400" dirty="0" err="1" smtClean="0"/>
              <a:t>rint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// [1,45]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발생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i&lt;5; i++)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(1 +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</a:t>
            </a:r>
            <a:r>
              <a:rPr lang="en-US" altLang="ko-KR" sz="1400" dirty="0" smtClean="0"/>
              <a:t>44)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4371249"/>
            <a:ext cx="280076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2.78987434</a:t>
            </a:r>
          </a:p>
          <a:p>
            <a:r>
              <a:rPr lang="en-US" altLang="ko-KR" sz="1200" dirty="0"/>
              <a:t>-2.0</a:t>
            </a:r>
          </a:p>
          <a:p>
            <a:r>
              <a:rPr lang="en-US" altLang="ko-KR" sz="1200" dirty="0"/>
              <a:t>-3.0</a:t>
            </a:r>
          </a:p>
          <a:p>
            <a:r>
              <a:rPr lang="en-US" altLang="ko-KR" sz="1200" dirty="0"/>
              <a:t>3.0</a:t>
            </a:r>
          </a:p>
          <a:p>
            <a:r>
              <a:rPr lang="en-US" altLang="ko-KR" sz="1200" dirty="0"/>
              <a:t>4.4816890703380645</a:t>
            </a:r>
          </a:p>
          <a:p>
            <a:r>
              <a:rPr lang="en-US" altLang="ko-KR" sz="1200" dirty="0"/>
              <a:t>3.0</a:t>
            </a:r>
          </a:p>
          <a:p>
            <a:r>
              <a:rPr lang="ko-KR" altLang="en-US" sz="1200" dirty="0" err="1"/>
              <a:t>이번주</a:t>
            </a:r>
            <a:r>
              <a:rPr lang="ko-KR" altLang="en-US" sz="1200" dirty="0"/>
              <a:t> 행운의 번호는 </a:t>
            </a:r>
            <a:r>
              <a:rPr lang="en-US" altLang="ko-KR" sz="1200" dirty="0"/>
              <a:t>35 42 18 31 33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날짜 정보 관리</a:t>
            </a:r>
            <a:endParaRPr lang="en-US" altLang="ko-KR" dirty="0" smtClean="0"/>
          </a:p>
          <a:p>
            <a:pPr lvl="2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오전 오후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</a:t>
            </a:r>
            <a:r>
              <a:rPr lang="ko-KR" altLang="en-US" dirty="0" smtClean="0"/>
              <a:t>클래스의 각 요소들을 설정하기나 알아내기 위한 필드들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8261"/>
              </p:ext>
            </p:extLst>
          </p:nvPr>
        </p:nvGraphicFramePr>
        <p:xfrm>
          <a:off x="971600" y="3429000"/>
          <a:ext cx="7344817" cy="1750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88471"/>
                <a:gridCol w="2299961"/>
                <a:gridCol w="1296144"/>
                <a:gridCol w="2160241"/>
              </a:tblGrid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필드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필드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의미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YEAR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년도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달의 날짜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MONTH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달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DAY_OF_WEEK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한 주의 요일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0 ~ 11</a:t>
                      </a:r>
                      <a:r>
                        <a:rPr kumimoji="0" lang="ko-KR" altLang="en-US" sz="1200" kern="1200" baseline="0"/>
                        <a:t>시로 표현한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AM_PM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/>
                        <a:t>오전인지 오후인지 구분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398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HOUR_OF_DAY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/>
                        <a:t>24</a:t>
                      </a:r>
                      <a:r>
                        <a:rPr kumimoji="0" lang="ko-KR" altLang="en-US" sz="1200" kern="1200" baseline="0"/>
                        <a:t>시간을 기준으로 한 시간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MINUTE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분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23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/>
                        <a:t>초</a:t>
                      </a:r>
                      <a:endParaRPr kumimoji="0" lang="ko-KR" alt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/>
                        <a:t>MILLISECOND</a:t>
                      </a:r>
                      <a:endParaRPr kumimoji="0" lang="en-US" sz="12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baseline="0" dirty="0" err="1"/>
                        <a:t>밀리초</a:t>
                      </a:r>
                      <a:endParaRPr kumimoji="0"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사용하기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256856"/>
            <a:ext cx="4879557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다른 패키지 갖다 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를 이용하지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매번 전체 패키지                                                              이름과 클래스 이름을 써주어야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키워드 이용하는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소스의 시작 부분에 사용하려는 패키지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소스에는 클래스 명만 명시하면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클래스의 경로명만 포함하는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패키지 내의 모든 클래스를 포함시키는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lvl="3"/>
            <a:r>
              <a:rPr lang="en-US" altLang="ko-KR" dirty="0" smtClean="0"/>
              <a:t>*</a:t>
            </a:r>
            <a:r>
              <a:rPr lang="ko-KR" altLang="en-US" dirty="0" smtClean="0"/>
              <a:t>는 현재 패키지 내의 클래스만을 의미하며 하위 패키지의 클래스까지 포함하지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435081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 scanner =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(System.in);</a:t>
            </a:r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593872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4941168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3995936" y="1844824"/>
            <a:ext cx="1313357" cy="19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194037"/>
            <a:ext cx="2045294" cy="99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085184"/>
            <a:ext cx="23934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 및 날짜와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Calendar</a:t>
            </a:r>
            <a:r>
              <a:rPr lang="ko-KR" altLang="en-US" dirty="0" smtClean="0"/>
              <a:t>는 추상 클래스이므로 </a:t>
            </a:r>
            <a:r>
              <a:rPr lang="en-US" altLang="ko-KR" dirty="0" smtClean="0"/>
              <a:t>new Calendar() 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now = </a:t>
            </a:r>
            <a:r>
              <a:rPr lang="en-US" altLang="ko-KR" dirty="0" err="1" smtClean="0"/>
              <a:t>Calendar.getInstance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now</a:t>
            </a:r>
            <a:r>
              <a:rPr lang="ko-KR" altLang="en-US" dirty="0" smtClean="0"/>
              <a:t>객체는 현재 날짜와 시간 정보를 가지고 생성됨</a:t>
            </a:r>
            <a:endParaRPr lang="en-US" altLang="ko-KR" dirty="0" smtClean="0"/>
          </a:p>
          <a:p>
            <a:r>
              <a:rPr lang="ko-KR" altLang="en-US" dirty="0" smtClean="0"/>
              <a:t>현재 날짜와 시간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날짜와 시간 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관리할 날짜와 시간을 </a:t>
            </a:r>
            <a:r>
              <a:rPr lang="en-US" altLang="ko-KR" dirty="0" smtClean="0"/>
              <a:t>Calendar</a:t>
            </a:r>
            <a:r>
              <a:rPr lang="ko-KR" altLang="en-US" dirty="0" smtClean="0"/>
              <a:t>객체를 이용하여 저장</a:t>
            </a:r>
            <a:endParaRPr lang="en-US" altLang="ko-KR" dirty="0" smtClean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객체에 날짜와 시간을 설정한다고 해서 컴퓨터의 날짜와 시간을 바꾸지는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2"/>
            <a:r>
              <a:rPr lang="ko-KR" altLang="en-US" dirty="0"/>
              <a:t>컴퓨터의 시간과 날짜를 바꾸는 다른 방법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852936"/>
            <a:ext cx="48622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year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현재 년도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month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+ 1; // </a:t>
            </a:r>
            <a:r>
              <a:rPr lang="ko-KR" altLang="en-US" sz="1400" dirty="0"/>
              <a:t>현재 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4146" y="4869160"/>
            <a:ext cx="63722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 smtClean="0"/>
              <a:t>이성 친구와 처음으로 데이트한 날짜와 시간 저장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Calendar </a:t>
            </a:r>
            <a:r>
              <a:rPr lang="en-US" altLang="ko-KR" sz="1400" dirty="0" err="1"/>
              <a:t>firstDate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 smtClean="0"/>
              <a:t>();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firstDate.clear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현재 날짜와 시간 정보를 모두 지운다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(2012, 11, 25); // 2012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25</a:t>
            </a:r>
            <a:r>
              <a:rPr lang="ko-KR" altLang="en-US" sz="1400" dirty="0"/>
              <a:t>일</a:t>
            </a:r>
            <a:r>
              <a:rPr lang="en-US" altLang="ko-KR" sz="1400" dirty="0"/>
              <a:t>. 12</a:t>
            </a:r>
            <a:r>
              <a:rPr lang="ko-KR" altLang="en-US" sz="1400" dirty="0"/>
              <a:t>월은 </a:t>
            </a:r>
            <a:r>
              <a:rPr lang="en-US" altLang="ko-KR" sz="1400" dirty="0"/>
              <a:t>11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Calendar.HOUR_OF_DAY</a:t>
            </a:r>
            <a:r>
              <a:rPr lang="en-US" altLang="ko-KR" sz="1400" dirty="0"/>
              <a:t>, 20); // </a:t>
            </a:r>
            <a:r>
              <a:rPr lang="ko-KR" altLang="en-US" sz="1400" dirty="0"/>
              <a:t>저녁 </a:t>
            </a:r>
            <a:r>
              <a:rPr lang="en-US" altLang="ko-KR" sz="1400" dirty="0"/>
              <a:t>8</a:t>
            </a:r>
            <a:r>
              <a:rPr lang="ko-KR" altLang="en-US" sz="1400" dirty="0"/>
              <a:t>시로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, 30); // 30</a:t>
            </a:r>
            <a:r>
              <a:rPr lang="ko-KR" altLang="en-US" sz="1400" dirty="0"/>
              <a:t>분으로 설정</a:t>
            </a:r>
          </a:p>
        </p:txBody>
      </p:sp>
    </p:spTree>
    <p:extLst>
      <p:ext uri="{BB962C8B-B14F-4D97-AF65-F5344CB8AC3E}">
        <p14:creationId xmlns:p14="http://schemas.microsoft.com/office/powerpoint/2010/main" val="1883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Calendar</a:t>
            </a:r>
            <a:r>
              <a:rPr lang="ko-KR" altLang="en-US" dirty="0" smtClean="0"/>
              <a:t>를 이용하여 현재 날짜와 시간 출력 및 설정하기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191" y="1412776"/>
            <a:ext cx="4661073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java.util.Calendar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CalendarEx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static void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(String 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Calendar </a:t>
            </a:r>
            <a:r>
              <a:rPr lang="en-US" altLang="ko-KR" sz="1000" b="1" dirty="0" err="1"/>
              <a:t>cal</a:t>
            </a:r>
            <a:r>
              <a:rPr lang="en-US" altLang="ko-KR" sz="1000" b="1" dirty="0"/>
              <a:t>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year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Calendar.YEAR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get()</a:t>
            </a:r>
            <a:r>
              <a:rPr lang="ko-KR" altLang="en-US" sz="1000" dirty="0"/>
              <a:t>은 </a:t>
            </a:r>
            <a:r>
              <a:rPr lang="en-US" altLang="ko-KR" sz="1000" dirty="0"/>
              <a:t>0~30</a:t>
            </a:r>
            <a:r>
              <a:rPr lang="ko-KR" altLang="en-US" sz="1000" dirty="0"/>
              <a:t>까지의 정수 리턴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month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Calendar.MONTH</a:t>
            </a:r>
            <a:r>
              <a:rPr lang="en-US" altLang="ko-KR" sz="1000" dirty="0"/>
              <a:t>) + 1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 </a:t>
            </a:r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day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Calendar.DAY_OF_MONTH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Calendar.DAY_OF_WEEK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hour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Calendar.AM_PM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minute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millisecond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Calendar.MILLISECOND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+ year + "/" + month + "/" + day + "/");</a:t>
            </a:r>
          </a:p>
          <a:p>
            <a:pPr defTabSz="180000"/>
            <a:r>
              <a:rPr lang="en-US" altLang="ko-KR" sz="1000" dirty="0"/>
              <a:t>	    switch(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Calendar.SUNDAY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일요일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Calendar.MONDAY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월요일</a:t>
            </a:r>
            <a:r>
              <a:rPr lang="en-US" altLang="ko-KR" sz="1000" dirty="0"/>
              <a:t>"); break;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Calendar.TUESDAY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화요일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Calendar.WEDNESDAY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수요일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Calendar.THURSDAY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목요일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Calendar.FRIDAY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금요일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Calendar.SATURDAY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토요일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    }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("(" +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+ "</a:t>
            </a:r>
            <a:r>
              <a:rPr lang="ko-KR" altLang="en-US" sz="1000" dirty="0"/>
              <a:t>시</a:t>
            </a:r>
            <a:r>
              <a:rPr lang="en-US" altLang="ko-KR" sz="1000" dirty="0"/>
              <a:t>)");</a:t>
            </a:r>
          </a:p>
          <a:p>
            <a:pPr defTabSz="180000"/>
            <a:r>
              <a:rPr lang="en-US" altLang="ko-KR" sz="1000" dirty="0"/>
              <a:t>	    if(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== Calendar.AM)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오전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    else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오후</a:t>
            </a:r>
            <a:r>
              <a:rPr lang="en-US" altLang="ko-KR" sz="1000" dirty="0"/>
              <a:t>");	    	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(hour + "</a:t>
            </a:r>
            <a:r>
              <a:rPr lang="ko-KR" altLang="en-US" sz="1000" dirty="0"/>
              <a:t>시 </a:t>
            </a:r>
            <a:r>
              <a:rPr lang="en-US" altLang="ko-KR" sz="1000" dirty="0"/>
              <a:t>" + minute + "</a:t>
            </a:r>
            <a:r>
              <a:rPr lang="ko-KR" altLang="en-US" sz="1000" dirty="0"/>
              <a:t>분 </a:t>
            </a:r>
            <a:r>
              <a:rPr lang="en-US" altLang="ko-KR" sz="1000" dirty="0"/>
              <a:t>" + second + "</a:t>
            </a:r>
            <a:r>
              <a:rPr lang="ko-KR" altLang="en-US" sz="1000" dirty="0"/>
              <a:t>초 </a:t>
            </a:r>
            <a:r>
              <a:rPr lang="en-US" altLang="ko-KR" sz="1000" dirty="0" smtClean="0"/>
              <a:t>“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+ millisecond +"</a:t>
            </a:r>
            <a:r>
              <a:rPr lang="ko-KR" altLang="en-US" sz="1000" dirty="0" err="1"/>
              <a:t>밀리초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20165"/>
            <a:ext cx="432048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    Calendar now = </a:t>
            </a:r>
            <a:r>
              <a:rPr lang="en-US" altLang="ko-KR" sz="1000" dirty="0" err="1"/>
              <a:t>Calendar.getInstance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printCalendar</a:t>
            </a:r>
            <a:r>
              <a:rPr lang="en-US" altLang="ko-KR" sz="1000" dirty="0"/>
              <a:t>("</a:t>
            </a:r>
            <a:r>
              <a:rPr lang="ko-KR" altLang="en-US" sz="1000" dirty="0"/>
              <a:t>현재 </a:t>
            </a:r>
            <a:r>
              <a:rPr lang="en-US" altLang="ko-KR" sz="1000" dirty="0"/>
              <a:t>", now);</a:t>
            </a:r>
          </a:p>
          <a:p>
            <a:pPr defTabSz="180000"/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    Calendar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Calendar.getInstance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firstDate.clear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2012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en-US" altLang="ko-KR" sz="1000" dirty="0"/>
              <a:t>25</a:t>
            </a:r>
            <a:r>
              <a:rPr lang="ko-KR" altLang="en-US" sz="1000" dirty="0"/>
              <a:t>일</a:t>
            </a:r>
            <a:r>
              <a:rPr lang="en-US" altLang="ko-KR" sz="1000" dirty="0"/>
              <a:t>. 12</a:t>
            </a:r>
            <a:r>
              <a:rPr lang="ko-KR" altLang="en-US" sz="1000" dirty="0"/>
              <a:t>월을 표현하기 위해 </a:t>
            </a:r>
            <a:r>
              <a:rPr lang="en-US" altLang="ko-KR" sz="1000" dirty="0"/>
              <a:t>month</a:t>
            </a:r>
            <a:r>
              <a:rPr lang="ko-KR" altLang="en-US" sz="1000" dirty="0"/>
              <a:t>에 </a:t>
            </a:r>
            <a:r>
              <a:rPr lang="en-US" altLang="ko-KR" sz="1000" dirty="0"/>
              <a:t>11</a:t>
            </a:r>
            <a:r>
              <a:rPr lang="ko-KR" altLang="en-US" sz="1000" dirty="0"/>
              <a:t>로 설정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(2012, 11, 25);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, 20); // </a:t>
            </a:r>
            <a:r>
              <a:rPr lang="ko-KR" altLang="en-US" sz="1000" dirty="0"/>
              <a:t>저녁 </a:t>
            </a:r>
            <a:r>
              <a:rPr lang="en-US" altLang="ko-KR" sz="1000" dirty="0"/>
              <a:t>8</a:t>
            </a:r>
            <a:r>
              <a:rPr lang="ko-KR" altLang="en-US" sz="1000" dirty="0"/>
              <a:t>시</a:t>
            </a:r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, 30); // 30</a:t>
            </a:r>
            <a:r>
              <a:rPr lang="ko-KR" altLang="en-US" sz="1000" dirty="0"/>
              <a:t>분</a:t>
            </a:r>
          </a:p>
          <a:p>
            <a:pPr defTabSz="180000"/>
            <a:r>
              <a:rPr lang="ko-KR" altLang="en-US" sz="1000" dirty="0"/>
              <a:t>	</a:t>
            </a:r>
            <a:r>
              <a:rPr lang="ko-KR" altLang="en-US" sz="1000" b="1" dirty="0"/>
              <a:t>   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처음 데이트한 날은 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);	    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5290" y="3867111"/>
            <a:ext cx="435518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현재 </a:t>
            </a:r>
            <a:r>
              <a:rPr lang="en-US" altLang="ko-KR" sz="1000" dirty="0"/>
              <a:t>2012/12/27/</a:t>
            </a:r>
            <a:r>
              <a:rPr lang="ko-KR" altLang="en-US" sz="1000" dirty="0"/>
              <a:t>목요일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22</a:t>
            </a:r>
            <a:r>
              <a:rPr lang="ko-KR" altLang="en-US" sz="1000" dirty="0"/>
              <a:t>분 </a:t>
            </a:r>
            <a:r>
              <a:rPr lang="en-US" altLang="ko-KR" sz="1000" dirty="0"/>
              <a:t>28</a:t>
            </a:r>
            <a:r>
              <a:rPr lang="ko-KR" altLang="en-US" sz="1000" dirty="0"/>
              <a:t>초 </a:t>
            </a:r>
            <a:r>
              <a:rPr lang="en-US" altLang="ko-KR" sz="1000" dirty="0"/>
              <a:t>889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처음 데이트한 날은 </a:t>
            </a:r>
            <a:r>
              <a:rPr lang="en-US" altLang="ko-KR" sz="1000" dirty="0"/>
              <a:t>2012/12/25/</a:t>
            </a:r>
            <a:r>
              <a:rPr lang="ko-KR" altLang="en-US" sz="1000" dirty="0"/>
              <a:t>화요일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 </a:t>
            </a:r>
            <a:r>
              <a:rPr lang="en-US" altLang="ko-KR" sz="1000" dirty="0"/>
              <a:t>0</a:t>
            </a:r>
            <a:r>
              <a:rPr lang="ko-KR" altLang="en-US" sz="1000" dirty="0"/>
              <a:t>초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4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탐색 경로를 지정하는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경로의 환경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환경 변수 </a:t>
            </a:r>
            <a:r>
              <a:rPr lang="en-US" altLang="ko-KR" dirty="0" smtClean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옵션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실행 시 </a:t>
            </a:r>
            <a:r>
              <a:rPr lang="ko-KR" altLang="en-US" dirty="0"/>
              <a:t>클래스 파일이 존재하는 패키지 </a:t>
            </a:r>
            <a:r>
              <a:rPr lang="ko-KR" altLang="en-US" dirty="0" smtClean="0"/>
              <a:t>디렉터리 </a:t>
            </a:r>
            <a:r>
              <a:rPr lang="ko-KR" altLang="en-US" dirty="0"/>
              <a:t>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0361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33" y="2636912"/>
            <a:ext cx="3888432" cy="1461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9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68"/>
            <a:ext cx="64373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844824"/>
            <a:ext cx="4949834" cy="370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749756"/>
            <a:ext cx="4946646" cy="3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34" y="3099297"/>
            <a:ext cx="4222048" cy="378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1556792"/>
            <a:ext cx="122413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71801" y="2460027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27784" y="422108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84168" y="6165304"/>
            <a:ext cx="14588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                                            CLASSPATH 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</a:t>
            </a:r>
            <a:r>
              <a:rPr lang="ko-KR" altLang="en-US" dirty="0" smtClean="0"/>
              <a:t>지정 방법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45" y="4221089"/>
            <a:ext cx="4597642" cy="17281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모서리가 둥근 사각형 설명선 18"/>
          <p:cNvSpPr/>
          <p:nvPr/>
        </p:nvSpPr>
        <p:spPr>
          <a:xfrm>
            <a:off x="7164288" y="3667907"/>
            <a:ext cx="1702124" cy="841213"/>
          </a:xfrm>
          <a:prstGeom prst="wedgeRoundRectCallout">
            <a:avLst>
              <a:gd name="adj1" fmla="val 1439"/>
              <a:gd name="adj2" fmla="val 820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Jdk1.7.0_07</a:t>
            </a:r>
            <a:r>
              <a:rPr lang="ko-KR" altLang="en-US" sz="1100" dirty="0" smtClean="0">
                <a:solidFill>
                  <a:schemeClr val="tx1"/>
                </a:solidFill>
              </a:rPr>
              <a:t>은 독자가 설치할 </a:t>
            </a:r>
            <a:r>
              <a:rPr lang="en-US" altLang="ko-KR" sz="1100" dirty="0" smtClean="0">
                <a:solidFill>
                  <a:schemeClr val="tx1"/>
                </a:solidFill>
              </a:rPr>
              <a:t>JDK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 따라서 디렉터리 이름이 달라질 수 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9699" y="4767650"/>
            <a:ext cx="811302" cy="2129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쉽게 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0066"/>
          </a:xfrm>
        </p:spPr>
        <p:txBody>
          <a:bodyPr/>
          <a:lstStyle/>
          <a:p>
            <a:pPr lvl="1"/>
            <a:r>
              <a:rPr lang="ko-KR" altLang="en-US" dirty="0" smtClean="0"/>
              <a:t>예제로 사용할 샘플 소스</a:t>
            </a:r>
            <a:r>
              <a:rPr lang="en-US" altLang="ko-KR" dirty="0" smtClean="0"/>
              <a:t>(5</a:t>
            </a:r>
            <a:r>
              <a:rPr lang="ko-KR" altLang="en-US" dirty="0" smtClean="0"/>
              <a:t>장의 예제 </a:t>
            </a:r>
            <a:r>
              <a:rPr lang="en-US" altLang="ko-KR" dirty="0" smtClean="0"/>
              <a:t>5-6)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1714489"/>
            <a:ext cx="6243036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abstract class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합을 구하여 리턴</a:t>
            </a:r>
          </a:p>
          <a:p>
            <a:pPr defTabSz="180000"/>
            <a:r>
              <a:rPr lang="en-US" altLang="ko-KR" sz="1100" dirty="0" smtClean="0"/>
              <a:t>	public abstract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b);// </a:t>
            </a:r>
            <a:r>
              <a:rPr lang="ko-KR" altLang="en-US" sz="1100" dirty="0" smtClean="0"/>
              <a:t>두 정수의 차를 구하여 리턴</a:t>
            </a:r>
          </a:p>
          <a:p>
            <a:pPr defTabSz="180000"/>
            <a:r>
              <a:rPr lang="en-US" altLang="ko-KR" sz="1100" dirty="0" smtClean="0"/>
              <a:t>	public abstract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a);// </a:t>
            </a:r>
            <a:r>
              <a:rPr lang="ko-KR" altLang="en-US" sz="1100" dirty="0" smtClean="0"/>
              <a:t>배열에 저장된 정수의 평균을 구해 실수로 리던</a:t>
            </a:r>
          </a:p>
          <a:p>
            <a:pPr defTabSz="180000"/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 extends Calculator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add(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</a:t>
            </a:r>
            <a:r>
              <a:rPr lang="en-US" altLang="ko-KR" sz="1100" dirty="0" err="1" smtClean="0"/>
              <a:t>a+b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subtract(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b) {</a:t>
            </a:r>
          </a:p>
          <a:p>
            <a:pPr defTabSz="180000"/>
            <a:r>
              <a:rPr lang="en-US" altLang="ko-KR" sz="1100" dirty="0" smtClean="0"/>
              <a:t>		return a - b;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double average(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[] a) {</a:t>
            </a:r>
          </a:p>
          <a:p>
            <a:pPr defTabSz="180000"/>
            <a:r>
              <a:rPr lang="en-US" altLang="ko-KR" sz="1100" dirty="0" smtClean="0"/>
              <a:t>		double sum = 0;</a:t>
            </a:r>
          </a:p>
          <a:p>
            <a:pPr defTabSz="180000"/>
            <a:r>
              <a:rPr lang="en-US" altLang="ko-KR" sz="1100" dirty="0" smtClean="0"/>
              <a:t>		for 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 0;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++) </a:t>
            </a:r>
          </a:p>
          <a:p>
            <a:pPr defTabSz="180000"/>
            <a:r>
              <a:rPr lang="en-US" altLang="ko-KR" sz="1100" dirty="0" smtClean="0"/>
              <a:t>			sum += a[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];</a:t>
            </a:r>
          </a:p>
          <a:p>
            <a:pPr defTabSz="180000"/>
            <a:r>
              <a:rPr lang="en-US" altLang="ko-KR" sz="1100" dirty="0" smtClean="0"/>
              <a:t>		return sum/</a:t>
            </a:r>
            <a:r>
              <a:rPr lang="en-US" altLang="ko-KR" sz="1100" dirty="0" err="1" smtClean="0"/>
              <a:t>a.length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Calculator c = new </a:t>
            </a:r>
            <a:r>
              <a:rPr lang="en-US" altLang="ko-KR" sz="1100" b="1" dirty="0" err="1" smtClean="0"/>
              <a:t>GoodCalc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c.subtract</a:t>
            </a:r>
            <a:r>
              <a:rPr lang="en-US" altLang="ko-KR" sz="1100" dirty="0" smtClean="0"/>
              <a:t>(2,3));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c.average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[] {2,3,4 }));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2445</TotalTime>
  <Words>3371</Words>
  <Application>Microsoft Office PowerPoint</Application>
  <PresentationFormat>화면 슬라이드 쇼(4:3)</PresentationFormat>
  <Paragraphs>1101</Paragraphs>
  <Slides>61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3" baseType="lpstr">
      <vt:lpstr>가을</vt:lpstr>
      <vt:lpstr>수식</vt:lpstr>
      <vt:lpstr>제 6 장 패키지 개념과 자바 기본 패키지</vt:lpstr>
      <vt:lpstr>패키지 개념과 필요성</vt:lpstr>
      <vt:lpstr>디렉터리로 각 개발자의 코드 관리(패키지)</vt:lpstr>
      <vt:lpstr>자바의 패키지 (package)</vt:lpstr>
      <vt:lpstr>JDK에서 제공되는 패키지</vt:lpstr>
      <vt:lpstr>패키지 사용하기, import문</vt:lpstr>
      <vt:lpstr>클래스 경로</vt:lpstr>
      <vt:lpstr>                                              CLASSPATH                                                 지정 방법</vt:lpstr>
      <vt:lpstr>이클립스에서 쉽게 패키지 만들기</vt:lpstr>
      <vt:lpstr>프로젝트 작성(프로젝트 이름 : PackageEx)</vt:lpstr>
      <vt:lpstr>패키지 lib 작성</vt:lpstr>
      <vt:lpstr>패키지 app 작성</vt:lpstr>
      <vt:lpstr>패키지 작성이 완료된 결과</vt:lpstr>
      <vt:lpstr>클래스 Calculator 만들기</vt:lpstr>
      <vt:lpstr>Calculator 소스 수정</vt:lpstr>
      <vt:lpstr>GoodCalc.java 작성 후 소스 수정</vt:lpstr>
      <vt:lpstr>                                         실행을 위한                                         Run                                          Configurations                                         작성 </vt:lpstr>
      <vt:lpstr>프로젝트 PackageEx 실행</vt:lpstr>
      <vt:lpstr>패키지의 특징</vt:lpstr>
      <vt:lpstr>자바 JDK의 패키지 구조</vt:lpstr>
      <vt:lpstr>자바 패키지 구조 </vt:lpstr>
      <vt:lpstr>주요 패키지</vt:lpstr>
      <vt:lpstr>자바 API 참조</vt:lpstr>
      <vt:lpstr>Object 클래스</vt:lpstr>
      <vt:lpstr>객체 속성</vt:lpstr>
      <vt:lpstr>객체를 문자열로 변환</vt:lpstr>
      <vt:lpstr>새로운 toString() 만들기</vt:lpstr>
      <vt:lpstr>객체 비교</vt:lpstr>
      <vt:lpstr>예제 6-1 : Rect 클래스 만들고 equals() 만들기</vt:lpstr>
      <vt:lpstr>Wrapper 클래스</vt:lpstr>
      <vt:lpstr>Wrapper 객체 생성</vt:lpstr>
      <vt:lpstr>주요 메소드</vt:lpstr>
      <vt:lpstr>Wrapper 활용</vt:lpstr>
      <vt:lpstr>예제 6-2 : Wrapper 클래스 활용</vt:lpstr>
      <vt:lpstr>박싱과 언박싱</vt:lpstr>
      <vt:lpstr>Auto boxing &amp; unboxing</vt:lpstr>
      <vt:lpstr>예제 6-3 : 박싱 언박싱의 예</vt:lpstr>
      <vt:lpstr>String의 생성과 특징</vt:lpstr>
      <vt:lpstr>스트링 리터럴과 new String()</vt:lpstr>
      <vt:lpstr>스트링 객체의 주요 특징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6-4 : String 클래스 메소드 활용</vt:lpstr>
      <vt:lpstr>예제 실행 과정</vt:lpstr>
      <vt:lpstr>StringBuffer 클래스</vt:lpstr>
      <vt:lpstr>주요 메소드</vt:lpstr>
      <vt:lpstr>StringBuffer의 메소드 활용 예</vt:lpstr>
      <vt:lpstr>예제 6-5 : StringBuffer 클래스 메소드 활용</vt:lpstr>
      <vt:lpstr>StringTokenizer 클래스</vt:lpstr>
      <vt:lpstr>생성자와 주요 메소드</vt:lpstr>
      <vt:lpstr>StringTokenizer 객체 생성과 문자열 파싱 </vt:lpstr>
      <vt:lpstr>예제 6-6 : StringTokenizer 클래스 메소드 활용 </vt:lpstr>
      <vt:lpstr>Math 클래스</vt:lpstr>
      <vt:lpstr>Math 클래스를 활용한 난수 발생</vt:lpstr>
      <vt:lpstr>예제 6-7 : Math 클래스 메소드 활용</vt:lpstr>
      <vt:lpstr>Calendar 클래스</vt:lpstr>
      <vt:lpstr>Calendar 객체 생성 및 날짜와 시간</vt:lpstr>
      <vt:lpstr>예제 6-7 Calendar를 이용하여 현재 날짜와 시간 출력 및 설정하기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139</cp:revision>
  <dcterms:created xsi:type="dcterms:W3CDTF">2011-08-27T14:53:28Z</dcterms:created>
  <dcterms:modified xsi:type="dcterms:W3CDTF">2014-01-13T08:46:31Z</dcterms:modified>
</cp:coreProperties>
</file>