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256" r:id="rId2"/>
    <p:sldId id="257" r:id="rId3"/>
    <p:sldId id="288" r:id="rId4"/>
    <p:sldId id="259" r:id="rId5"/>
    <p:sldId id="260" r:id="rId6"/>
    <p:sldId id="287" r:id="rId7"/>
    <p:sldId id="261" r:id="rId8"/>
    <p:sldId id="262" r:id="rId9"/>
    <p:sldId id="263" r:id="rId10"/>
    <p:sldId id="264" r:id="rId11"/>
    <p:sldId id="265" r:id="rId12"/>
    <p:sldId id="268" r:id="rId13"/>
    <p:sldId id="270" r:id="rId14"/>
    <p:sldId id="28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74" d="100"/>
          <a:sy n="74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529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2015-03-23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/>
              <a:t>8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 입출력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55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19" y="5019217"/>
            <a:ext cx="8409527" cy="129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FileOutputStream</a:t>
            </a:r>
            <a:r>
              <a:rPr lang="ko-KR" altLang="en-US" dirty="0" smtClean="0"/>
              <a:t>을 이용한 파일 쓰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바이너리 값을 파일에 저장하는 바이트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43608" y="1988591"/>
            <a:ext cx="6091052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FileOutputStream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FileOutputStream("c:\\</a:t>
            </a:r>
            <a:r>
              <a:rPr lang="en-US" altLang="ko-KR" sz="1400" dirty="0" err="1"/>
              <a:t>test.out</a:t>
            </a:r>
            <a:r>
              <a:rPr lang="en-US" altLang="ko-KR" sz="1400" dirty="0" smtClean="0"/>
              <a:t>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[]={1,4,-1,88,50};</a:t>
            </a:r>
          </a:p>
          <a:p>
            <a:pPr defTabSz="180000"/>
            <a:r>
              <a:rPr lang="en-US" altLang="ko-KR" sz="1400" dirty="0"/>
              <a:t>byte b[]={7,51,3,4,1,24</a:t>
            </a:r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i=0; i&lt;</a:t>
            </a:r>
            <a:r>
              <a:rPr lang="en-US" altLang="ko-KR" sz="1400" dirty="0" err="1"/>
              <a:t>num.length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 smtClean="0"/>
              <a:t>++)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fout.write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[i]); </a:t>
            </a:r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fout.write</a:t>
            </a:r>
            <a:r>
              <a:rPr lang="en-US" altLang="ko-KR" sz="1400" dirty="0"/>
              <a:t>(b); </a:t>
            </a:r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fout.close</a:t>
            </a:r>
            <a:r>
              <a:rPr lang="en-US" altLang="ko-KR" sz="1400" dirty="0"/>
              <a:t>();</a:t>
            </a:r>
            <a:endParaRPr lang="en-US" altLang="ko-KR" sz="14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403372" y="2354603"/>
            <a:ext cx="3985052" cy="289441"/>
          </a:xfrm>
          <a:prstGeom prst="wedgeRoundRectCallout">
            <a:avLst>
              <a:gd name="adj1" fmla="val -44403"/>
              <a:gd name="adj2" fmla="val -8856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출력 바이트 </a:t>
            </a:r>
            <a:r>
              <a:rPr lang="ko-KR" altLang="en-US" sz="1100" dirty="0" err="1" smtClean="0"/>
              <a:t>스트림</a:t>
            </a:r>
            <a:r>
              <a:rPr lang="ko-KR" altLang="en-US" sz="1100" dirty="0" smtClean="0"/>
              <a:t> 객체를 생성하고 </a:t>
            </a:r>
            <a:r>
              <a:rPr lang="en-US" altLang="ko-KR" sz="1100" dirty="0" smtClean="0"/>
              <a:t>C:\test.out </a:t>
            </a:r>
            <a:r>
              <a:rPr lang="ko-KR" altLang="en-US" sz="1100" dirty="0" smtClean="0"/>
              <a:t>파일 오픈</a:t>
            </a:r>
            <a:endParaRPr lang="ko-KR" altLang="en-US" sz="11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736880" y="3228377"/>
            <a:ext cx="2787145" cy="289441"/>
          </a:xfrm>
          <a:prstGeom prst="wedgeRoundRectCallout">
            <a:avLst>
              <a:gd name="adj1" fmla="val -83836"/>
              <a:gd name="adj2" fmla="val 2971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파일에 정수 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바이너리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그대로 기록</a:t>
            </a:r>
            <a:endParaRPr lang="en-US" altLang="ko-KR" sz="11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555776" y="4192901"/>
            <a:ext cx="4383376" cy="289441"/>
          </a:xfrm>
          <a:prstGeom prst="wedgeRoundRectCallout">
            <a:avLst>
              <a:gd name="adj1" fmla="val -60672"/>
              <a:gd name="adj2" fmla="val -171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 err="1"/>
              <a:t>스트림을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닫음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파일도 닫힘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더 </a:t>
            </a:r>
            <a:r>
              <a:rPr lang="ko-KR" altLang="en-US" sz="1100" dirty="0"/>
              <a:t>이상 </a:t>
            </a:r>
            <a:r>
              <a:rPr lang="ko-KR" altLang="en-US" sz="1100" dirty="0" err="1"/>
              <a:t>스트림으로부터</a:t>
            </a:r>
            <a:r>
              <a:rPr lang="ko-KR" altLang="en-US" sz="1100" dirty="0"/>
              <a:t> 읽을 수 </a:t>
            </a:r>
            <a:r>
              <a:rPr lang="ko-KR" altLang="en-US" sz="1100" dirty="0" smtClean="0"/>
              <a:t>없음</a:t>
            </a:r>
            <a:endParaRPr lang="en-US" altLang="ko-KR" sz="11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777629" y="3722755"/>
            <a:ext cx="3228702" cy="289441"/>
          </a:xfrm>
          <a:prstGeom prst="wedgeRoundRectCallout">
            <a:avLst>
              <a:gd name="adj1" fmla="val -67904"/>
              <a:gd name="adj2" fmla="val 79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파일에 </a:t>
            </a:r>
            <a:r>
              <a:rPr lang="ko-KR" altLang="en-US" sz="1100" dirty="0" smtClean="0"/>
              <a:t>바이트 배열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바이너리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값을 그대로 기록</a:t>
            </a:r>
            <a:endParaRPr lang="en-US" altLang="ko-KR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946193" y="6132666"/>
            <a:ext cx="228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test.out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내부</a:t>
            </a:r>
            <a:endParaRPr lang="ko-KR" altLang="en-US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524025" y="4696346"/>
            <a:ext cx="2296447" cy="664012"/>
          </a:xfrm>
          <a:prstGeom prst="wedgeRoundRectCallout">
            <a:avLst>
              <a:gd name="adj1" fmla="val -1864"/>
              <a:gd name="adj2" fmla="val 8210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 smtClean="0"/>
              <a:t>파일에 있는 각 바이너리 값들은 문자 정보가 아님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바이너리 값에 대응하는 그래픽 심볼들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xmlns="" val="26781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3994" y="908720"/>
            <a:ext cx="536925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import </a:t>
            </a:r>
            <a:r>
              <a:rPr lang="en-US" altLang="ko-KR" sz="1200" dirty="0" err="1"/>
              <a:t>java.io.IOException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public class </a:t>
            </a:r>
            <a:r>
              <a:rPr lang="en-US" altLang="ko-KR" sz="1200" dirty="0" err="1"/>
              <a:t>FileOutputStreamEx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 smtClean="0"/>
              <a:t>		try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FileOutputStream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fout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FileOutputStream</a:t>
            </a:r>
            <a:r>
              <a:rPr lang="en-US" altLang="ko-KR" sz="1200" b="1" dirty="0" smtClean="0"/>
              <a:t>(“c:\\</a:t>
            </a:r>
            <a:r>
              <a:rPr lang="en-US" altLang="ko-KR" sz="1200" b="1" dirty="0" err="1" smtClean="0"/>
              <a:t>test.out</a:t>
            </a:r>
            <a:r>
              <a:rPr lang="en-US" altLang="ko-KR" sz="1200" b="1" dirty="0"/>
              <a:t>");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 fin = null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/>
              <a:t>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10-i; // </a:t>
            </a:r>
            <a:r>
              <a:rPr lang="ko-KR" altLang="en-US" sz="1200" dirty="0"/>
              <a:t>계산의 결과를 저장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fout.write</a:t>
            </a:r>
            <a:r>
              <a:rPr lang="en-US" altLang="ko-KR" sz="1200" b="1" dirty="0" smtClean="0"/>
              <a:t>(n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</a:t>
            </a:r>
            <a:r>
              <a:rPr lang="ko-KR" altLang="en-US" sz="1200" dirty="0"/>
              <a:t>파일에 결과값을 바이너리로 저장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fout.close</a:t>
            </a:r>
            <a:r>
              <a:rPr lang="en-US" altLang="ko-KR" sz="1200" dirty="0"/>
              <a:t>(); //</a:t>
            </a:r>
            <a:r>
              <a:rPr lang="ko-KR" altLang="en-US" sz="1200" dirty="0" err="1"/>
              <a:t>스트림을</a:t>
            </a:r>
            <a:r>
              <a:rPr lang="ko-KR" altLang="en-US" sz="1200" dirty="0"/>
              <a:t> 닫는다</a:t>
            </a:r>
            <a:r>
              <a:rPr lang="en-US" altLang="ko-KR" sz="1200" dirty="0" smtClean="0"/>
              <a:t>.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fin </a:t>
            </a:r>
            <a:r>
              <a:rPr lang="en-US" altLang="ko-KR" sz="1200" b="1" dirty="0"/>
              <a:t>= new </a:t>
            </a:r>
            <a:r>
              <a:rPr lang="en-US" altLang="ko-KR" sz="1200" b="1" dirty="0" err="1"/>
              <a:t>FileInputStream</a:t>
            </a:r>
            <a:r>
              <a:rPr lang="en-US" altLang="ko-KR" sz="1200" b="1" dirty="0" smtClean="0"/>
              <a:t>(“c:\\</a:t>
            </a:r>
            <a:r>
              <a:rPr lang="en-US" altLang="ko-KR" sz="1200" b="1" dirty="0" err="1" smtClean="0"/>
              <a:t>test.out</a:t>
            </a:r>
            <a:r>
              <a:rPr lang="en-US" altLang="ko-KR" sz="1200" b="1" dirty="0"/>
              <a:t>"); 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c=0;</a:t>
            </a:r>
          </a:p>
          <a:p>
            <a:pPr defTabSz="180000" fontAlgn="base" latinLnBrk="0"/>
            <a:r>
              <a:rPr lang="en-US" altLang="ko-KR" sz="1200" dirty="0" smtClean="0"/>
              <a:t>			while </a:t>
            </a:r>
            <a:r>
              <a:rPr lang="en-US" altLang="ko-KR" sz="1200" dirty="0"/>
              <a:t>((c = </a:t>
            </a:r>
            <a:r>
              <a:rPr lang="en-US" altLang="ko-KR" sz="1200" b="1" dirty="0" err="1"/>
              <a:t>fin.read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!= -1) {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(c </a:t>
            </a:r>
            <a:r>
              <a:rPr lang="en-US" altLang="ko-KR" sz="1200" dirty="0"/>
              <a:t>+ " "); 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fin.close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 smtClean="0"/>
              <a:t>		} </a:t>
            </a:r>
            <a:r>
              <a:rPr lang="en-US" altLang="ko-KR" sz="1200" dirty="0"/>
              <a:t>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}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87338" y="0"/>
            <a:ext cx="8856662" cy="92868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FileOutputStream</a:t>
            </a:r>
            <a:r>
              <a:rPr lang="ko-KR" altLang="en-US" dirty="0" smtClean="0"/>
              <a:t>을 이용한 파일 쓰</a:t>
            </a:r>
            <a:r>
              <a:rPr lang="ko-KR" altLang="en-US" dirty="0"/>
              <a:t>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508" y="1268760"/>
            <a:ext cx="3384376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defRPr>
            </a:lvl1pPr>
          </a:lstStyle>
          <a:p>
            <a:r>
              <a:rPr lang="ko-KR" altLang="en-US" dirty="0"/>
              <a:t>정수 타입의 결과 값을 </a:t>
            </a:r>
            <a:r>
              <a:rPr lang="en-US" altLang="ko-KR" dirty="0" err="1"/>
              <a:t>FileOutputStream</a:t>
            </a:r>
            <a:r>
              <a:rPr lang="ko-KR" altLang="en-US" dirty="0"/>
              <a:t>을 이용하여 파일에 저장한다</a:t>
            </a:r>
            <a:r>
              <a:rPr lang="en-US" altLang="ko-KR" dirty="0"/>
              <a:t>. </a:t>
            </a:r>
            <a:r>
              <a:rPr lang="ko-KR" altLang="en-US" dirty="0"/>
              <a:t>다시 이 </a:t>
            </a:r>
            <a:r>
              <a:rPr lang="ko-KR" altLang="en-US" dirty="0" smtClean="0"/>
              <a:t>파일에서 </a:t>
            </a:r>
            <a:r>
              <a:rPr lang="ko-KR" altLang="en-US" dirty="0"/>
              <a:t>정수형 변수로 </a:t>
            </a:r>
            <a:r>
              <a:rPr lang="ko-KR" altLang="en-US" dirty="0" smtClean="0"/>
              <a:t>읽고 이전에 </a:t>
            </a:r>
            <a:r>
              <a:rPr lang="ko-KR" altLang="en-US" dirty="0"/>
              <a:t>계산된 결과 값과 같은지 확인하라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45605" y="5146159"/>
            <a:ext cx="166423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10 9 8 7 6 5 4 3 2 1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2899" y="5661248"/>
            <a:ext cx="6020345" cy="808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372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유니 코드로 된 문자를 입출력 하는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문자로 표현되지 않는 데이터는 다루지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동영상과 같은 바이너리 데이터는 입출력 할 수 없음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문자 데이터만 입출력 가능</a:t>
            </a:r>
            <a:endParaRPr lang="en-US" altLang="ko-KR" dirty="0" smtClean="0"/>
          </a:p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다루는 클래스</a:t>
            </a:r>
            <a:endParaRPr lang="en-US" altLang="ko-KR" dirty="0" smtClean="0"/>
          </a:p>
          <a:p>
            <a:pPr lvl="1"/>
            <a:r>
              <a:rPr lang="en-US" altLang="ko-KR" dirty="0"/>
              <a:t>Reader/Writer</a:t>
            </a:r>
          </a:p>
          <a:p>
            <a:pPr lvl="2"/>
            <a:r>
              <a:rPr lang="en-US" altLang="ko-KR" dirty="0"/>
              <a:t>java.io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 lvl="2"/>
            <a:r>
              <a:rPr lang="ko-KR" altLang="en-US" dirty="0"/>
              <a:t>추상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다루는 모든 </a:t>
            </a:r>
            <a:r>
              <a:rPr lang="ko-KR" altLang="en-US" dirty="0"/>
              <a:t>클래스의 </a:t>
            </a:r>
            <a:r>
              <a:rPr lang="ko-KR" altLang="en-US" dirty="0" smtClean="0"/>
              <a:t>슈퍼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InputStreamReader</a:t>
            </a:r>
            <a:r>
              <a:rPr lang="en-US" altLang="ko-KR" dirty="0"/>
              <a:t>/</a:t>
            </a:r>
            <a:r>
              <a:rPr lang="en-US" altLang="ko-KR" dirty="0" err="1"/>
              <a:t>OutputStreamWriter</a:t>
            </a:r>
            <a:endParaRPr lang="en-US" altLang="ko-KR" dirty="0"/>
          </a:p>
          <a:p>
            <a:pPr lvl="2"/>
            <a:r>
              <a:rPr lang="ko-KR" altLang="en-US" dirty="0"/>
              <a:t>바이트 </a:t>
            </a:r>
            <a:r>
              <a:rPr lang="ko-KR" altLang="en-US" dirty="0" err="1"/>
              <a:t>스트림과</a:t>
            </a:r>
            <a:r>
              <a:rPr lang="ko-KR" altLang="en-US" dirty="0"/>
              <a:t> 문자 </a:t>
            </a:r>
            <a:r>
              <a:rPr lang="ko-KR" altLang="en-US" dirty="0" err="1"/>
              <a:t>스트림을</a:t>
            </a:r>
            <a:r>
              <a:rPr lang="ko-KR" altLang="en-US" dirty="0"/>
              <a:t> 연결시켜주는 </a:t>
            </a:r>
            <a:r>
              <a:rPr lang="ko-KR" altLang="en-US" dirty="0" smtClean="0"/>
              <a:t>다리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2"/>
            <a:r>
              <a:rPr lang="ko-KR" altLang="en-US" dirty="0"/>
              <a:t>지정된 </a:t>
            </a:r>
            <a:r>
              <a:rPr lang="ko-KR" altLang="en-US" dirty="0" smtClean="0"/>
              <a:t>문자집합 이용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InputStreamReader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바이트를 </a:t>
            </a:r>
            <a:r>
              <a:rPr lang="ko-KR" altLang="en-US" dirty="0"/>
              <a:t>읽어 문자로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OutputStreamWriter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문자를 </a:t>
            </a:r>
            <a:r>
              <a:rPr lang="ko-KR" altLang="en-US" dirty="0"/>
              <a:t>바이트로 </a:t>
            </a:r>
            <a:r>
              <a:rPr lang="ko-KR" altLang="en-US" dirty="0" err="1" smtClean="0"/>
              <a:t>디코딩하여</a:t>
            </a:r>
            <a:r>
              <a:rPr lang="ko-KR" altLang="en-US" dirty="0" smtClean="0"/>
              <a:t> 출력</a:t>
            </a:r>
            <a:endParaRPr lang="en-US" altLang="ko-KR" dirty="0"/>
          </a:p>
          <a:p>
            <a:pPr lvl="1"/>
            <a:r>
              <a:rPr lang="en-US" altLang="ko-KR" dirty="0" err="1"/>
              <a:t>FileReader</a:t>
            </a:r>
            <a:r>
              <a:rPr lang="en-US" altLang="ko-KR" dirty="0"/>
              <a:t>/</a:t>
            </a:r>
            <a:r>
              <a:rPr lang="en-US" altLang="ko-KR" dirty="0" err="1"/>
              <a:t>FileWriter</a:t>
            </a:r>
            <a:endParaRPr lang="en-US" altLang="ko-KR" dirty="0"/>
          </a:p>
          <a:p>
            <a:pPr lvl="2"/>
            <a:r>
              <a:rPr lang="ko-KR" altLang="en-US" dirty="0"/>
              <a:t>텍스트 </a:t>
            </a:r>
            <a:r>
              <a:rPr lang="ko-KR" altLang="en-US" dirty="0" smtClean="0"/>
              <a:t>파일에서 </a:t>
            </a:r>
            <a:r>
              <a:rPr lang="ko-KR" altLang="en-US" dirty="0"/>
              <a:t>문자 </a:t>
            </a:r>
            <a:r>
              <a:rPr lang="ko-KR" altLang="en-US" dirty="0" smtClean="0"/>
              <a:t>데이터 입출력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07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8-3 : </a:t>
            </a:r>
            <a:r>
              <a:rPr lang="en-US" altLang="ko-KR" dirty="0" err="1" smtClean="0"/>
              <a:t>FileReader</a:t>
            </a:r>
            <a:r>
              <a:rPr lang="ko-KR" altLang="en-US" dirty="0" smtClean="0"/>
              <a:t>를 이용한 텍스트 파일 읽기 </a:t>
            </a:r>
            <a:r>
              <a:rPr lang="en-US" altLang="ko-KR" dirty="0" smtClean="0"/>
              <a:t>- system.ini </a:t>
            </a:r>
            <a:r>
              <a:rPr lang="ko-KR" altLang="en-US" dirty="0"/>
              <a:t>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538" y="2071678"/>
            <a:ext cx="535785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FileReaderEx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FileReader in = null;</a:t>
            </a:r>
          </a:p>
          <a:p>
            <a:pPr defTabSz="180000"/>
            <a:r>
              <a:rPr lang="en-US" altLang="ko-KR" sz="1400" dirty="0"/>
              <a:t>		try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	// </a:t>
            </a:r>
            <a:r>
              <a:rPr lang="ko-KR" altLang="en-US" sz="1400" dirty="0" smtClean="0"/>
              <a:t>파일로부터 문자 입력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생성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in = new FileReader("c:\\windows\\system.ini"); </a:t>
            </a:r>
            <a:endParaRPr lang="ko-KR" altLang="en-US" sz="1400" b="1" dirty="0"/>
          </a:p>
          <a:p>
            <a:pPr defTabSz="180000"/>
            <a:r>
              <a:rPr lang="ko-KR" altLang="en-US" sz="1400" dirty="0"/>
              <a:t>	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            while ((</a:t>
            </a:r>
            <a:r>
              <a:rPr lang="en-US" altLang="ko-KR" sz="1400" b="1" dirty="0"/>
              <a:t>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 // </a:t>
            </a:r>
            <a:r>
              <a:rPr lang="ko-KR" altLang="en-US" sz="1400" dirty="0" smtClean="0"/>
              <a:t>한 문자씩 </a:t>
            </a:r>
            <a:r>
              <a:rPr lang="ko-KR" altLang="en-US" sz="1400" dirty="0"/>
              <a:t>읽는다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                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/>
              <a:t>        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 smtClean="0"/>
              <a:t>in.close</a:t>
            </a:r>
            <a:r>
              <a:rPr lang="en-US" altLang="ko-KR" sz="1400" dirty="0"/>
              <a:t>();    </a:t>
            </a:r>
          </a:p>
          <a:p>
            <a:pPr defTabSz="180000"/>
            <a:r>
              <a:rPr lang="en-US" altLang="ko-KR" sz="1400" dirty="0"/>
              <a:t>		} 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}		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1472" y="1285860"/>
            <a:ext cx="8153400" cy="8023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FileReader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사용자 컴퓨터의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windows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디렉터리에 있는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system.ini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파일을 읽고 화면에 출력하라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system.ini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파일은 텍스트 파일이다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8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0792" y="3487451"/>
            <a:ext cx="2657715" cy="255454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; for 16-bit app support</a:t>
            </a:r>
          </a:p>
          <a:p>
            <a:r>
              <a:rPr lang="en-US" altLang="ko-KR" dirty="0"/>
              <a:t>[386Enh]</a:t>
            </a:r>
          </a:p>
          <a:p>
            <a:r>
              <a:rPr lang="en-US" altLang="ko-KR" dirty="0"/>
              <a:t>woafont=dosapp.fon</a:t>
            </a:r>
          </a:p>
          <a:p>
            <a:r>
              <a:rPr lang="en-US" altLang="ko-KR" dirty="0"/>
              <a:t>EGA80WOA.FON=EGA80WOA.FON</a:t>
            </a:r>
          </a:p>
          <a:p>
            <a:r>
              <a:rPr lang="en-US" altLang="ko-KR" dirty="0"/>
              <a:t>EGA40WOA.FON=EGA40WOA.FON</a:t>
            </a:r>
          </a:p>
          <a:p>
            <a:r>
              <a:rPr lang="en-US" altLang="ko-KR" dirty="0"/>
              <a:t>CGA80WOA.FON=CGA80WOA.FON</a:t>
            </a:r>
          </a:p>
          <a:p>
            <a:r>
              <a:rPr lang="en-US" altLang="ko-KR" dirty="0"/>
              <a:t>CGA40WOA.FON=CGA40WOA.FON</a:t>
            </a:r>
          </a:p>
          <a:p>
            <a:endParaRPr lang="en-US" altLang="ko-KR" dirty="0"/>
          </a:p>
          <a:p>
            <a:r>
              <a:rPr lang="en-US" altLang="ko-KR" dirty="0"/>
              <a:t>[drivers]</a:t>
            </a:r>
          </a:p>
          <a:p>
            <a:r>
              <a:rPr lang="en-US" altLang="ko-KR" dirty="0"/>
              <a:t>wave=mmdrv.dll</a:t>
            </a:r>
          </a:p>
          <a:p>
            <a:r>
              <a:rPr lang="en-US" altLang="ko-KR" dirty="0"/>
              <a:t>timer=timer.drv</a:t>
            </a:r>
          </a:p>
          <a:p>
            <a:endParaRPr lang="en-US" altLang="ko-KR" dirty="0"/>
          </a:p>
          <a:p>
            <a:r>
              <a:rPr lang="en-US" altLang="ko-KR" dirty="0"/>
              <a:t>[mci]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275856" y="4517021"/>
            <a:ext cx="2351748" cy="476726"/>
          </a:xfrm>
          <a:prstGeom prst="wedgeRoundRectCallout">
            <a:avLst>
              <a:gd name="adj1" fmla="val -47307"/>
              <a:gd name="adj2" fmla="val -11463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파일의 끝을 만나면 </a:t>
            </a:r>
            <a:r>
              <a:rPr lang="en-US" altLang="ko-KR" sz="1100" dirty="0" smtClean="0"/>
              <a:t>read()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-1 </a:t>
            </a:r>
            <a:r>
              <a:rPr lang="ko-KR" altLang="en-US" sz="1100" dirty="0" smtClean="0"/>
              <a:t>리턴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1558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문자 집합과 </a:t>
            </a:r>
            <a:r>
              <a:rPr lang="en-US" altLang="ko-KR" dirty="0" err="1" smtClean="0"/>
              <a:t>InputStreamReader</a:t>
            </a:r>
            <a:r>
              <a:rPr lang="ko-KR" altLang="en-US" dirty="0" smtClean="0"/>
              <a:t>로 텍스트 파일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484784"/>
            <a:ext cx="604867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FileInputStream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fin = </a:t>
            </a:r>
            <a:r>
              <a:rPr lang="en-US" altLang="ko-KR" sz="1400" dirty="0" smtClean="0"/>
              <a:t>new </a:t>
            </a:r>
            <a:r>
              <a:rPr lang="en-US" altLang="ko-KR" sz="1400" dirty="0" err="1"/>
              <a:t>FileInputStream</a:t>
            </a:r>
            <a:r>
              <a:rPr lang="en-US" altLang="ko-KR" sz="1400" dirty="0"/>
              <a:t>("c:\\</a:t>
            </a:r>
            <a:r>
              <a:rPr lang="en-US" altLang="ko-KR" sz="1400" dirty="0" err="1" smtClean="0"/>
              <a:t>tmp</a:t>
            </a:r>
            <a:r>
              <a:rPr lang="en-US" altLang="ko-KR" sz="1400" dirty="0"/>
              <a:t>\\hangul.txt");</a:t>
            </a:r>
          </a:p>
          <a:p>
            <a:pPr defTabSz="180000"/>
            <a:r>
              <a:rPr lang="en-US" altLang="ko-KR" sz="1400" dirty="0" err="1"/>
              <a:t>InputStreamReader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in </a:t>
            </a:r>
            <a:r>
              <a:rPr lang="en-US" altLang="ko-KR" sz="1400" dirty="0"/>
              <a:t>= new 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(fin, </a:t>
            </a:r>
            <a:r>
              <a:rPr lang="en-US" altLang="ko-KR" sz="1400" b="1" dirty="0">
                <a:solidFill>
                  <a:srgbClr val="FF0000"/>
                </a:solidFill>
              </a:rPr>
              <a:t>"MS949"</a:t>
            </a:r>
            <a:r>
              <a:rPr lang="en-US" altLang="ko-KR" sz="1400" dirty="0"/>
              <a:t>);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166535" y="2193657"/>
            <a:ext cx="2135742" cy="289441"/>
          </a:xfrm>
          <a:prstGeom prst="wedgeRoundRectCallout">
            <a:avLst>
              <a:gd name="adj1" fmla="val -43618"/>
              <a:gd name="adj2" fmla="val -13430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smtClean="0"/>
              <a:t>한글 완성형 </a:t>
            </a:r>
            <a:r>
              <a:rPr lang="ko-KR" altLang="en-US" sz="1100" dirty="0" err="1" smtClean="0"/>
              <a:t>확장형</a:t>
            </a:r>
            <a:r>
              <a:rPr lang="ko-KR" altLang="en-US" sz="1100" dirty="0" smtClean="0"/>
              <a:t> 문자 집합</a:t>
            </a:r>
            <a:endParaRPr lang="en-US" altLang="ko-KR" sz="11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2510135"/>
            <a:ext cx="30243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 while 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/>
              <a:t> 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11558"/>
            <a:ext cx="185108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순서도: 대체 처리 8"/>
          <p:cNvSpPr/>
          <p:nvPr/>
        </p:nvSpPr>
        <p:spPr>
          <a:xfrm>
            <a:off x="3515231" y="4471598"/>
            <a:ext cx="1008112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2534654" y="4687622"/>
            <a:ext cx="9805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9088" y="4694373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3343" y="4706454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3" name="직선 화살표 연결선 12"/>
          <p:cNvCxnSpPr>
            <a:stCxn id="9" idx="3"/>
            <a:endCxn id="14" idx="1"/>
          </p:cNvCxnSpPr>
          <p:nvPr/>
        </p:nvCxnSpPr>
        <p:spPr>
          <a:xfrm>
            <a:off x="4523343" y="4687622"/>
            <a:ext cx="9805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대체 처리 13"/>
          <p:cNvSpPr/>
          <p:nvPr/>
        </p:nvSpPr>
        <p:spPr>
          <a:xfrm>
            <a:off x="5503920" y="4471598"/>
            <a:ext cx="1008112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85684" y="4941168"/>
            <a:ext cx="126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FileInputStrea</a:t>
            </a:r>
            <a:r>
              <a:rPr lang="en-US" altLang="ko-KR" sz="1200" dirty="0" err="1"/>
              <a:t>m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6996" y="4917610"/>
            <a:ext cx="1512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InputStreamReader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658955" y="473574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‘</a:t>
            </a:r>
            <a:r>
              <a:rPr lang="ko-KR" altLang="en-US" sz="1000" dirty="0" smtClean="0">
                <a:solidFill>
                  <a:srgbClr val="00B0F0"/>
                </a:solidFill>
                <a:sym typeface="Wingdings"/>
              </a:rPr>
              <a:t>가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’, ‘</a:t>
            </a:r>
            <a:r>
              <a:rPr lang="ko-KR" altLang="en-US" sz="1000" dirty="0" smtClean="0">
                <a:solidFill>
                  <a:srgbClr val="00B0F0"/>
                </a:solidFill>
                <a:sym typeface="Wingdings"/>
              </a:rPr>
              <a:t>나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8" name="직선 화살표 연결선 17"/>
          <p:cNvCxnSpPr>
            <a:stCxn id="14" idx="3"/>
            <a:endCxn id="19" idx="1"/>
          </p:cNvCxnSpPr>
          <p:nvPr/>
        </p:nvCxnSpPr>
        <p:spPr>
          <a:xfrm>
            <a:off x="6512032" y="4687622"/>
            <a:ext cx="778827" cy="12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90859" y="4545832"/>
            <a:ext cx="840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in.read</a:t>
            </a:r>
            <a:r>
              <a:rPr lang="en-US" altLang="ko-KR" sz="1400" dirty="0" smtClean="0"/>
              <a:t>()</a:t>
            </a: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5287194" y="3668884"/>
            <a:ext cx="1582396" cy="476726"/>
          </a:xfrm>
          <a:prstGeom prst="wedgeRoundRectCallout">
            <a:avLst>
              <a:gd name="adj1" fmla="val 5245"/>
              <a:gd name="adj2" fmla="val 10942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문자 집합 사용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윈도우에서 </a:t>
            </a:r>
            <a:r>
              <a:rPr lang="en-US" altLang="ko-KR" sz="1100" dirty="0" smtClean="0"/>
              <a:t>MS949)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46266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8-4 : </a:t>
            </a:r>
            <a:r>
              <a:rPr lang="ko-KR" altLang="en-US" dirty="0"/>
              <a:t>한글 </a:t>
            </a:r>
            <a:r>
              <a:rPr lang="ko-KR" altLang="en-US" dirty="0" smtClean="0"/>
              <a:t>텍스트 파일 </a:t>
            </a:r>
            <a:r>
              <a:rPr lang="ko-KR" altLang="en-US" dirty="0"/>
              <a:t>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5" y="1909276"/>
            <a:ext cx="5976665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FileReadHangulSuccess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 in = null;</a:t>
            </a:r>
          </a:p>
          <a:p>
            <a:pPr defTabSz="180000"/>
            <a:r>
              <a:rPr lang="en-US" altLang="ko-KR" sz="1400" dirty="0"/>
              <a:t>		FileInputStream fin = null;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try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fin </a:t>
            </a:r>
            <a:r>
              <a:rPr lang="en-US" altLang="ko-KR" sz="1400" b="1" dirty="0"/>
              <a:t>= new FileInputStream("c:\\</a:t>
            </a:r>
            <a:r>
              <a:rPr lang="en-US" altLang="ko-KR" sz="1400" b="1" dirty="0" err="1" smtClean="0"/>
              <a:t>tmp</a:t>
            </a:r>
            <a:r>
              <a:rPr lang="en-US" altLang="ko-KR" sz="1400" b="1" dirty="0"/>
              <a:t>\\hangul.txt");</a:t>
            </a:r>
          </a:p>
          <a:p>
            <a:pPr defTabSz="180000"/>
            <a:r>
              <a:rPr lang="en-US" altLang="ko-KR" sz="1400" b="1" dirty="0"/>
              <a:t>			in = new </a:t>
            </a:r>
            <a:r>
              <a:rPr lang="en-US" altLang="ko-KR" sz="1400" b="1" dirty="0" err="1"/>
              <a:t>InputStreamReader</a:t>
            </a:r>
            <a:r>
              <a:rPr lang="en-US" altLang="ko-KR" sz="1400" b="1" dirty="0"/>
              <a:t>(fin, </a:t>
            </a:r>
            <a:r>
              <a:rPr lang="en-US" altLang="ko-KR" sz="1400" b="1" dirty="0">
                <a:solidFill>
                  <a:srgbClr val="FF0000"/>
                </a:solidFill>
              </a:rPr>
              <a:t>"MS949"</a:t>
            </a:r>
            <a:r>
              <a:rPr lang="en-US" altLang="ko-KR" sz="1400" b="1" dirty="0"/>
              <a:t>)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 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문자 집합은 </a:t>
            </a:r>
            <a:r>
              <a:rPr lang="en-US" altLang="ko-KR" sz="1400" dirty="0"/>
              <a:t>" + </a:t>
            </a:r>
            <a:r>
              <a:rPr lang="en-US" altLang="ko-KR" sz="1400" dirty="0" err="1"/>
              <a:t>in.getEncoding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 smtClean="0"/>
              <a:t>			while </a:t>
            </a:r>
            <a:r>
              <a:rPr lang="en-US" altLang="ko-KR" sz="1400" dirty="0"/>
              <a:t>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 smtClean="0"/>
              <a:t>	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} </a:t>
            </a:r>
            <a:r>
              <a:rPr lang="en-US" altLang="ko-KR" sz="1400" dirty="0"/>
              <a:t>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53073"/>
            <a:ext cx="555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InputStreamReader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MS949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 집합으로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한글 텍스트 파일을 읽고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9143" y="6279703"/>
            <a:ext cx="2339102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인코딩</a:t>
            </a:r>
            <a:r>
              <a:rPr lang="ko-KR" altLang="en-US" dirty="0"/>
              <a:t> 문자 집합은 </a:t>
            </a:r>
            <a:r>
              <a:rPr lang="en-US" altLang="ko-KR" dirty="0"/>
              <a:t>MS949</a:t>
            </a:r>
          </a:p>
          <a:p>
            <a:r>
              <a:rPr lang="ko-KR" altLang="en-US" dirty="0" err="1"/>
              <a:t>가나다라마바사아자차카타파하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076056" y="3778436"/>
            <a:ext cx="1928810" cy="476726"/>
          </a:xfrm>
          <a:prstGeom prst="wedgeRoundRectCallout">
            <a:avLst>
              <a:gd name="adj1" fmla="val -77071"/>
              <a:gd name="adj2" fmla="val -3661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MS</a:t>
            </a:r>
            <a:r>
              <a:rPr lang="ko-KR" altLang="en-US" sz="1100" dirty="0" smtClean="0"/>
              <a:t>에서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만든 한글 확장</a:t>
            </a:r>
          </a:p>
          <a:p>
            <a:r>
              <a:rPr lang="ko-KR" altLang="en-US" sz="1100" dirty="0" smtClean="0"/>
              <a:t>완성형 문자 집합</a:t>
            </a:r>
            <a:endParaRPr lang="ko-KR" altLang="en-US" sz="11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68575" y="3352874"/>
            <a:ext cx="107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hangul.txt</a:t>
            </a:r>
            <a:endParaRPr lang="ko-KR" altLang="en-US" sz="1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1694" y="1909276"/>
            <a:ext cx="2325997" cy="144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736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1160" y="1880024"/>
            <a:ext cx="5976665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FileReadHangulFail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 in = null;</a:t>
            </a:r>
          </a:p>
          <a:p>
            <a:pPr defTabSz="180000"/>
            <a:r>
              <a:rPr lang="en-US" altLang="ko-KR" sz="1400" dirty="0"/>
              <a:t>		FileInputStream fin = null;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try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fin </a:t>
            </a:r>
            <a:r>
              <a:rPr lang="en-US" altLang="ko-KR" sz="1400" b="1" dirty="0"/>
              <a:t>= new FileInputStream("c:\\</a:t>
            </a:r>
            <a:r>
              <a:rPr lang="en-US" altLang="ko-KR" sz="1400" b="1" dirty="0" err="1" smtClean="0"/>
              <a:t>tmp</a:t>
            </a:r>
            <a:r>
              <a:rPr lang="en-US" altLang="ko-KR" sz="1400" b="1" dirty="0"/>
              <a:t>\\hangul.txt");</a:t>
            </a:r>
          </a:p>
          <a:p>
            <a:pPr defTabSz="180000"/>
            <a:r>
              <a:rPr lang="en-US" altLang="ko-KR" sz="1400" b="1" dirty="0"/>
              <a:t>			in = new </a:t>
            </a:r>
            <a:r>
              <a:rPr lang="en-US" altLang="ko-KR" sz="1400" b="1" dirty="0" err="1"/>
              <a:t>InputStreamReader</a:t>
            </a:r>
            <a:r>
              <a:rPr lang="en-US" altLang="ko-KR" sz="1400" b="1" dirty="0"/>
              <a:t>(fin,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1400" b="1" dirty="0">
                <a:solidFill>
                  <a:srgbClr val="FF0000"/>
                </a:solidFill>
              </a:rPr>
              <a:t>US-ASCII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 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 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문자 집합은 </a:t>
            </a:r>
            <a:r>
              <a:rPr lang="en-US" altLang="ko-KR" sz="1400" dirty="0"/>
              <a:t>" + </a:t>
            </a:r>
            <a:r>
              <a:rPr lang="en-US" altLang="ko-KR" sz="1400" dirty="0" err="1"/>
              <a:t>in.getEncoding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 smtClean="0"/>
              <a:t>			while </a:t>
            </a:r>
            <a:r>
              <a:rPr lang="en-US" altLang="ko-KR" sz="1400" dirty="0"/>
              <a:t>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 smtClean="0"/>
              <a:t>	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} </a:t>
            </a:r>
            <a:r>
              <a:rPr lang="en-US" altLang="ko-KR" sz="1400" dirty="0"/>
              <a:t>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-5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문자 집합 지정이 잘못된 한글 </a:t>
            </a:r>
            <a:r>
              <a:rPr lang="ko-KR" altLang="en-US" dirty="0" smtClean="0"/>
              <a:t>텍스트 파일 </a:t>
            </a:r>
            <a:r>
              <a:rPr lang="ko-KR" altLang="en-US" dirty="0"/>
              <a:t>읽기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1340768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InputStreamReader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문자 집합을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US-ASCII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 지정하여 한글 파일을 읽고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6890" y="6237218"/>
            <a:ext cx="215956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인코딩</a:t>
            </a:r>
            <a:r>
              <a:rPr lang="ko-KR" altLang="en-US" dirty="0"/>
              <a:t> 문자 집합은 </a:t>
            </a:r>
            <a:r>
              <a:rPr lang="en-US" altLang="ko-KR" dirty="0"/>
              <a:t>ASCII</a:t>
            </a:r>
          </a:p>
          <a:p>
            <a:r>
              <a:rPr lang="en-US" altLang="ko-KR" dirty="0"/>
              <a:t>????????????????????????????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463763" y="2852936"/>
            <a:ext cx="2794062" cy="442674"/>
          </a:xfrm>
          <a:prstGeom prst="wedgeRoundRectCallout">
            <a:avLst>
              <a:gd name="adj1" fmla="val -50189"/>
              <a:gd name="adj2" fmla="val 228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문자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집합 지정이 잘못된 경우의 예를 보이기 위해 일부러 틀린 문자 집합 지정</a:t>
            </a:r>
            <a:endParaRPr lang="ko-KR" altLang="en-US" sz="1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689018" y="3282694"/>
            <a:ext cx="1225329" cy="457295"/>
          </a:xfrm>
          <a:custGeom>
            <a:avLst/>
            <a:gdLst>
              <a:gd name="connsiteX0" fmla="*/ 769950 w 1225329"/>
              <a:gd name="connsiteY0" fmla="*/ 18288 h 457295"/>
              <a:gd name="connsiteX1" fmla="*/ 897966 w 1225329"/>
              <a:gd name="connsiteY1" fmla="*/ 228600 h 457295"/>
              <a:gd name="connsiteX2" fmla="*/ 1854 w 1225329"/>
              <a:gd name="connsiteY2" fmla="*/ 457200 h 457295"/>
              <a:gd name="connsiteX3" fmla="*/ 1172286 w 1225329"/>
              <a:gd name="connsiteY3" fmla="*/ 201168 h 457295"/>
              <a:gd name="connsiteX4" fmla="*/ 916254 w 1225329"/>
              <a:gd name="connsiteY4" fmla="*/ 0 h 45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329" h="457295">
                <a:moveTo>
                  <a:pt x="769950" y="18288"/>
                </a:moveTo>
                <a:cubicBezTo>
                  <a:pt x="897966" y="86868"/>
                  <a:pt x="1025982" y="155448"/>
                  <a:pt x="897966" y="228600"/>
                </a:cubicBezTo>
                <a:cubicBezTo>
                  <a:pt x="769950" y="301752"/>
                  <a:pt x="-43866" y="461772"/>
                  <a:pt x="1854" y="457200"/>
                </a:cubicBezTo>
                <a:cubicBezTo>
                  <a:pt x="47574" y="452628"/>
                  <a:pt x="1019886" y="277368"/>
                  <a:pt x="1172286" y="201168"/>
                </a:cubicBezTo>
                <a:cubicBezTo>
                  <a:pt x="1324686" y="124968"/>
                  <a:pt x="1120470" y="62484"/>
                  <a:pt x="916254" y="0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68575" y="3352874"/>
            <a:ext cx="107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hangul.txt</a:t>
            </a:r>
            <a:endParaRPr lang="ko-KR" altLang="en-US" sz="12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1694" y="1909276"/>
            <a:ext cx="2325997" cy="144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모서리가 둥근 사각형 설명선 13"/>
          <p:cNvSpPr/>
          <p:nvPr/>
        </p:nvSpPr>
        <p:spPr>
          <a:xfrm>
            <a:off x="3851920" y="6021288"/>
            <a:ext cx="2258925" cy="612934"/>
          </a:xfrm>
          <a:prstGeom prst="wedgeRoundRectCallout">
            <a:avLst>
              <a:gd name="adj1" fmla="val 70440"/>
              <a:gd name="adj2" fmla="val 4346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문자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집합 지정이 잘못되어</a:t>
            </a:r>
            <a:endParaRPr lang="en-US" altLang="ko-KR" sz="1000" dirty="0" smtClean="0"/>
          </a:p>
          <a:p>
            <a:r>
              <a:rPr lang="ko-KR" altLang="en-US" sz="1000" dirty="0" smtClean="0"/>
              <a:t>읽은 문자가 제대로 인식되지 못함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출력 결과가 깨짐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8971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c:\test.txt</a:t>
            </a:r>
            <a:r>
              <a:rPr lang="ko-KR" altLang="en-US" dirty="0" smtClean="0"/>
              <a:t> 파일에 문자 출력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생성하는 코드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파일에 문자 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772816"/>
            <a:ext cx="51845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FileWriter</a:t>
            </a:r>
            <a:r>
              <a:rPr lang="en-US" altLang="ko-KR" sz="1400" dirty="0"/>
              <a:t>("c</a:t>
            </a:r>
            <a:r>
              <a:rPr lang="en-US" altLang="ko-KR" sz="1400" dirty="0" smtClean="0"/>
              <a:t>:\\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\\test.txt</a:t>
            </a:r>
            <a:r>
              <a:rPr lang="en-US" altLang="ko-KR" sz="1400" dirty="0"/>
              <a:t>");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723436"/>
            <a:ext cx="51845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FileWriter</a:t>
            </a:r>
            <a:r>
              <a:rPr lang="en-US" altLang="ko-KR" sz="1400" dirty="0"/>
              <a:t>("c:\\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\\test.txt");</a:t>
            </a:r>
          </a:p>
          <a:p>
            <a:r>
              <a:rPr lang="en-US" altLang="ko-KR" sz="1400" dirty="0" err="1" smtClean="0"/>
              <a:t>fout.write</a:t>
            </a:r>
            <a:r>
              <a:rPr lang="en-US" altLang="ko-KR" sz="1400" dirty="0" smtClean="0"/>
              <a:t>(‘A</a:t>
            </a:r>
            <a:r>
              <a:rPr lang="en-US" altLang="ko-KR" sz="1400" dirty="0"/>
              <a:t>’); // </a:t>
            </a:r>
            <a:r>
              <a:rPr lang="ko-KR" altLang="en-US" sz="1400" dirty="0" smtClean="0"/>
              <a:t>문자 </a:t>
            </a:r>
            <a:r>
              <a:rPr lang="en-US" altLang="ko-KR" sz="1400" dirty="0" smtClean="0"/>
              <a:t>‘A’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  <a:p>
            <a:r>
              <a:rPr lang="en-US" altLang="ko-KR" sz="1400" dirty="0" err="1"/>
              <a:t>fout.close</a:t>
            </a:r>
            <a:r>
              <a:rPr lang="en-US" altLang="ko-KR" sz="1400" dirty="0"/>
              <a:t>();</a:t>
            </a:r>
            <a:endParaRPr lang="en-US" altLang="ko-KR" sz="14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80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8-6 : </a:t>
            </a:r>
            <a:r>
              <a:rPr lang="ko-KR" altLang="en-US" dirty="0"/>
              <a:t>키보드 입력을 파일로 저장하기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214422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키보드에서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입력받은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데이터를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c:\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tmp\test.txt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파일에 저장하는 코드를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700808"/>
            <a:ext cx="5328592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FileWriterEx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 in = new </a:t>
            </a:r>
            <a:r>
              <a:rPr lang="en-US" altLang="ko-KR" sz="1400" dirty="0" err="1" smtClean="0"/>
              <a:t>InputStreamReader</a:t>
            </a:r>
            <a:r>
              <a:rPr lang="en-US" altLang="ko-KR" sz="1400" dirty="0" smtClean="0"/>
              <a:t>(System.in</a:t>
            </a:r>
            <a:r>
              <a:rPr lang="en-US" altLang="ko-KR" sz="1400" dirty="0"/>
              <a:t>); </a:t>
            </a:r>
            <a:endParaRPr lang="en-US" altLang="ko-KR" sz="1400" dirty="0" smtClean="0"/>
          </a:p>
          <a:p>
            <a:pPr defTabSz="180000"/>
            <a:r>
              <a:rPr lang="ko-KR" altLang="en-US" sz="1400" dirty="0"/>
              <a:t>		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FileWriter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null;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		try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 err="1"/>
              <a:t>fout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FileWriter</a:t>
            </a:r>
            <a:r>
              <a:rPr lang="en-US" altLang="ko-KR" sz="1400" b="1" dirty="0"/>
              <a:t>("c:\\</a:t>
            </a:r>
            <a:r>
              <a:rPr lang="en-US" altLang="ko-KR" sz="1400" b="1" dirty="0" err="1" smtClean="0"/>
              <a:t>tmp</a:t>
            </a:r>
            <a:r>
              <a:rPr lang="en-US" altLang="ko-KR" sz="1400" b="1" dirty="0"/>
              <a:t>\\test.txt"); </a:t>
            </a:r>
            <a:endParaRPr lang="ko-KR" altLang="en-US" sz="1400" b="1" dirty="0"/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while 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fout.write</a:t>
            </a:r>
            <a:r>
              <a:rPr lang="en-US" altLang="ko-KR" sz="1400" dirty="0"/>
              <a:t>(c</a:t>
            </a:r>
            <a:r>
              <a:rPr lang="en-US" altLang="ko-KR" sz="1400" dirty="0" smtClean="0"/>
              <a:t>);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   </a:t>
            </a:r>
            <a:r>
              <a:rPr lang="en-US" altLang="ko-KR" sz="1400" dirty="0" smtClean="0"/>
              <a:t>        </a:t>
            </a:r>
            <a:r>
              <a:rPr lang="en-US" altLang="ko-KR" sz="1400" dirty="0" err="1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fout.close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} 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143116"/>
            <a:ext cx="3390907" cy="118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4214818"/>
            <a:ext cx="3429024" cy="11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사각형 설명선 6"/>
          <p:cNvSpPr/>
          <p:nvPr/>
        </p:nvSpPr>
        <p:spPr>
          <a:xfrm>
            <a:off x="5643570" y="3357562"/>
            <a:ext cx="1857388" cy="476726"/>
          </a:xfrm>
          <a:prstGeom prst="wedgeRoundRectCallout">
            <a:avLst>
              <a:gd name="adj1" fmla="val -25820"/>
              <a:gd name="adj2" fmla="val -13618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err="1"/>
              <a:t>abcdef</a:t>
            </a:r>
            <a:r>
              <a:rPr lang="en-US" altLang="ko-KR" sz="1100" dirty="0"/>
              <a:t> </a:t>
            </a:r>
            <a:r>
              <a:rPr lang="ko-KR" altLang="en-US" sz="1100" dirty="0"/>
              <a:t>입력 후 </a:t>
            </a:r>
            <a:r>
              <a:rPr lang="en-US" altLang="ko-KR" sz="1100" dirty="0"/>
              <a:t>&lt;Enter&gt; </a:t>
            </a:r>
            <a:r>
              <a:rPr lang="ko-KR" altLang="en-US" sz="1100" dirty="0"/>
              <a:t>키와 </a:t>
            </a:r>
            <a:r>
              <a:rPr lang="en-US" altLang="ko-KR" sz="1100" dirty="0"/>
              <a:t>ctrl-z</a:t>
            </a:r>
            <a:r>
              <a:rPr lang="ko-KR" altLang="en-US" sz="1100" dirty="0"/>
              <a:t>키 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72198" y="5357826"/>
            <a:ext cx="2029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실행 결과 </a:t>
            </a:r>
            <a:r>
              <a:rPr lang="en-US" altLang="ko-KR" sz="1600" dirty="0" smtClean="0"/>
              <a:t>test.txt </a:t>
            </a:r>
            <a:r>
              <a:rPr lang="ko-KR" altLang="en-US" sz="1600" dirty="0" smtClean="0"/>
              <a:t>파일 생성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56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 입출력 </a:t>
            </a:r>
            <a:r>
              <a:rPr lang="ko-KR" altLang="en-US" dirty="0" err="1"/>
              <a:t>스트림과</a:t>
            </a:r>
            <a:r>
              <a:rPr lang="ko-KR" altLang="en-US" dirty="0"/>
              <a:t> 버퍼 입출력의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285860"/>
            <a:ext cx="8153400" cy="185738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버퍼를 가진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데이터를 일시적으로 저장하는 버퍼를 이용하여 입출력 효율 개선</a:t>
            </a:r>
            <a:endParaRPr lang="en-US" altLang="ko-KR" dirty="0" smtClean="0"/>
          </a:p>
          <a:p>
            <a:r>
              <a:rPr lang="ko-KR" altLang="en-US" dirty="0" smtClean="0"/>
              <a:t>버퍼 입출력의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운영체제의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호출 횟수를 줄여 입출력 성능 개선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출력시</a:t>
            </a:r>
            <a:r>
              <a:rPr lang="ko-KR" altLang="en-US" dirty="0" smtClean="0"/>
              <a:t> 여러 번 출력되는 데이터를 버퍼에 모아두고 한 번에 장치로 출력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입력시</a:t>
            </a:r>
            <a:r>
              <a:rPr lang="ko-KR" altLang="en-US" dirty="0"/>
              <a:t> </a:t>
            </a:r>
            <a:r>
              <a:rPr lang="ko-KR" altLang="en-US" dirty="0" smtClean="0"/>
              <a:t>입력 데이터를 버퍼에 모아두고 한번에 프로그램에게 전달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27" y="3212976"/>
            <a:ext cx="9050154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651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00723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자바의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자바의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입출력 장치와 프로그램을 연결하며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 사이의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흐름을 처리하는 소프트웨어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 장치로부터 자바 프로그램으로 전달되는 데이터의 흐름 혹은 데이터 전송 소프트웨어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프로그램에서 출력 장치로 보내는 데이터의 </a:t>
            </a:r>
            <a:r>
              <a:rPr lang="ko-KR" altLang="en-US" dirty="0"/>
              <a:t>흐름 혹은 </a:t>
            </a:r>
            <a:r>
              <a:rPr lang="ko-KR" altLang="en-US" dirty="0" smtClean="0"/>
              <a:t>데이터 전송 </a:t>
            </a:r>
            <a:r>
              <a:rPr lang="ko-KR" altLang="en-US" dirty="0"/>
              <a:t>소프트웨어 모듈</a:t>
            </a:r>
            <a:endParaRPr lang="en-US" altLang="ko-KR" dirty="0"/>
          </a:p>
          <a:p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기본 단위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r>
              <a:rPr lang="ko-KR" altLang="en-US" dirty="0" smtClean="0"/>
              <a:t>자바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단방향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선입선출 구조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93096"/>
            <a:ext cx="5904656" cy="2313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047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바이트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단위의 바이너리 데이터를 처리하는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BufferedInputStream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BufferedOutputStream</a:t>
            </a:r>
          </a:p>
          <a:p>
            <a:r>
              <a:rPr lang="ko-KR" altLang="en-US" dirty="0" smtClean="0"/>
              <a:t>문자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유니코드의 문자 데이터만 처리하는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BufferedReader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BufferedWriter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14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바이트 버퍼를 가진 </a:t>
            </a:r>
            <a:r>
              <a:rPr lang="en-US" altLang="ko-KR" dirty="0" err="1" smtClean="0"/>
              <a:t>BufferedOutputStream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1038215"/>
            <a:ext cx="635798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BufferedOutputStream </a:t>
            </a:r>
            <a:r>
              <a:rPr lang="en-US" altLang="ko-KR" sz="1400" b="1" dirty="0"/>
              <a:t>bout</a:t>
            </a:r>
            <a:r>
              <a:rPr lang="en-US" altLang="ko-KR" sz="1400" dirty="0"/>
              <a:t> = new BufferedOutputStream(</a:t>
            </a:r>
            <a:r>
              <a:rPr lang="en-US" altLang="ko-KR" sz="1400" b="1" dirty="0" err="1"/>
              <a:t>System.out</a:t>
            </a:r>
            <a:r>
              <a:rPr lang="en-US" altLang="ko-KR" sz="1400" dirty="0"/>
              <a:t>, 20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FileReader </a:t>
            </a:r>
            <a:r>
              <a:rPr lang="en-US" altLang="ko-KR" sz="1400" b="1" dirty="0"/>
              <a:t>fin</a:t>
            </a:r>
            <a:r>
              <a:rPr lang="en-US" altLang="ko-KR" sz="1400" dirty="0"/>
              <a:t> = new FileReader("c:\\windows\\system.ini</a:t>
            </a:r>
            <a:r>
              <a:rPr lang="en-US" altLang="ko-KR" sz="1400" dirty="0" smtClean="0"/>
              <a:t>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while ((c = </a:t>
            </a:r>
            <a:r>
              <a:rPr lang="en-US" altLang="ko-KR" sz="1400" b="1" dirty="0" err="1"/>
              <a:t>fin.read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bout.write</a:t>
            </a:r>
            <a:r>
              <a:rPr lang="en-US" altLang="ko-KR" sz="1400" b="1" dirty="0"/>
              <a:t>((char)c)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err="1"/>
              <a:t>bout.close</a:t>
            </a:r>
            <a:r>
              <a:rPr lang="en-US" altLang="ko-KR" sz="1400" dirty="0"/>
              <a:t>();</a:t>
            </a:r>
            <a:endParaRPr lang="en-US" altLang="ko-KR" sz="1400" dirty="0" smtClean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04248" y="1470263"/>
            <a:ext cx="2088482" cy="442674"/>
          </a:xfrm>
          <a:prstGeom prst="wedgeRoundRectCallout">
            <a:avLst>
              <a:gd name="adj1" fmla="val -44403"/>
              <a:gd name="adj2" fmla="val -8856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</a:t>
            </a:r>
            <a:r>
              <a:rPr lang="ko-KR" altLang="en-US" sz="1000" dirty="0" smtClean="0"/>
              <a:t>바이트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크기의 버퍼 설정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err="1" smtClean="0"/>
              <a:t>System.out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표준 </a:t>
            </a:r>
            <a:r>
              <a:rPr lang="ko-KR" altLang="en-US" sz="1000" dirty="0" err="1" smtClean="0"/>
              <a:t>스트림에</a:t>
            </a:r>
            <a:r>
              <a:rPr lang="ko-KR" altLang="en-US" sz="1000" dirty="0" smtClean="0"/>
              <a:t> 출력</a:t>
            </a:r>
            <a:endParaRPr lang="ko-KR" altLang="en-US" sz="10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922550" y="2220433"/>
            <a:ext cx="1952114" cy="272415"/>
          </a:xfrm>
          <a:prstGeom prst="wedgeRoundRectCallout">
            <a:avLst>
              <a:gd name="adj1" fmla="val -63374"/>
              <a:gd name="adj2" fmla="val -2616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smtClean="0"/>
              <a:t>파일 전체를 읽어 화면에 출력</a:t>
            </a:r>
            <a:endParaRPr lang="en-US" altLang="ko-KR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411760" y="2910423"/>
            <a:ext cx="920063" cy="272415"/>
          </a:xfrm>
          <a:prstGeom prst="wedgeRoundRectCallout">
            <a:avLst>
              <a:gd name="adj1" fmla="val -69893"/>
              <a:gd name="adj2" fmla="val -171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err="1" smtClean="0"/>
              <a:t>스트림</a:t>
            </a:r>
            <a:r>
              <a:rPr lang="ko-KR" altLang="en-US" sz="1000" dirty="0" smtClean="0"/>
              <a:t> 닫음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pic>
        <p:nvPicPr>
          <p:cNvPr id="13" name="Picture 2" descr="C:\Users\Kitae\AppData\Local\Microsoft\Windows\Temporary Internet Files\Content.IE5\VROVAZCN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5689" y="5548373"/>
            <a:ext cx="135015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/>
          <p:cNvSpPr/>
          <p:nvPr/>
        </p:nvSpPr>
        <p:spPr>
          <a:xfrm>
            <a:off x="2018144" y="5745586"/>
            <a:ext cx="1804528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                   bout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2208" y="5886620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2671" y="5980442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7" name="직선 화살표 연결선 16"/>
          <p:cNvCxnSpPr>
            <a:stCxn id="14" idx="3"/>
            <a:endCxn id="18" idx="1"/>
          </p:cNvCxnSpPr>
          <p:nvPr/>
        </p:nvCxnSpPr>
        <p:spPr>
          <a:xfrm>
            <a:off x="3822672" y="5961610"/>
            <a:ext cx="98057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대체 처리 17"/>
          <p:cNvSpPr/>
          <p:nvPr/>
        </p:nvSpPr>
        <p:spPr>
          <a:xfrm>
            <a:off x="4803247" y="5745586"/>
            <a:ext cx="1155035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System.out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6317" y="6215156"/>
            <a:ext cx="1666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BufferedOutputStram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8781" y="6191598"/>
            <a:ext cx="1161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OutputStream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18" idx="3"/>
          </p:cNvCxnSpPr>
          <p:nvPr/>
        </p:nvCxnSpPr>
        <p:spPr>
          <a:xfrm>
            <a:off x="5958282" y="5961610"/>
            <a:ext cx="63190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048" y="3388133"/>
            <a:ext cx="2386190" cy="192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순서도: 대체 처리 22"/>
          <p:cNvSpPr/>
          <p:nvPr/>
        </p:nvSpPr>
        <p:spPr>
          <a:xfrm>
            <a:off x="4209423" y="4135025"/>
            <a:ext cx="1008112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62811" y="4579993"/>
            <a:ext cx="901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FileReader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>
            <a:stCxn id="22" idx="3"/>
            <a:endCxn id="23" idx="1"/>
          </p:cNvCxnSpPr>
          <p:nvPr/>
        </p:nvCxnSpPr>
        <p:spPr>
          <a:xfrm>
            <a:off x="3211238" y="4351049"/>
            <a:ext cx="99818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1238" y="4358465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‘;’  ‘f’  ‘o’  ‘r’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25858" y="4200868"/>
            <a:ext cx="840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in.read</a:t>
            </a:r>
            <a:r>
              <a:rPr lang="en-US" altLang="ko-KR" sz="1400" dirty="0" smtClean="0"/>
              <a:t>()</a:t>
            </a:r>
          </a:p>
        </p:txBody>
      </p:sp>
      <p:cxnSp>
        <p:nvCxnSpPr>
          <p:cNvPr id="28" name="직선 화살표 연결선 27"/>
          <p:cNvCxnSpPr>
            <a:stCxn id="23" idx="3"/>
            <a:endCxn id="27" idx="1"/>
          </p:cNvCxnSpPr>
          <p:nvPr/>
        </p:nvCxnSpPr>
        <p:spPr>
          <a:xfrm>
            <a:off x="5217535" y="4351049"/>
            <a:ext cx="908323" cy="370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33323" y="4366048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‘;’  ‘f’  ‘o’  ‘r’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4235" y="4854027"/>
            <a:ext cx="449165" cy="2622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03711" y="48312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>
            <a:stCxn id="27" idx="2"/>
          </p:cNvCxnSpPr>
          <p:nvPr/>
        </p:nvCxnSpPr>
        <p:spPr>
          <a:xfrm flipH="1">
            <a:off x="6498817" y="4508645"/>
            <a:ext cx="47509" cy="47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84923281"/>
              </p:ext>
            </p:extLst>
          </p:nvPr>
        </p:nvGraphicFramePr>
        <p:xfrm>
          <a:off x="2120579" y="5847310"/>
          <a:ext cx="1257165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424045"/>
                <a:gridCol w="208280"/>
                <a:gridCol w="208280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</a:rPr>
                        <a:t>.........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모서리가 둥근 사각형 설명선 33"/>
          <p:cNvSpPr/>
          <p:nvPr/>
        </p:nvSpPr>
        <p:spPr>
          <a:xfrm>
            <a:off x="1130998" y="6270679"/>
            <a:ext cx="1071161" cy="272415"/>
          </a:xfrm>
          <a:prstGeom prst="wedgeRoundRectCallout">
            <a:avLst>
              <a:gd name="adj1" fmla="val 49101"/>
              <a:gd name="adj2" fmla="val -11984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</a:t>
            </a:r>
            <a:r>
              <a:rPr lang="ko-KR" altLang="en-US" sz="1000" dirty="0" smtClean="0"/>
              <a:t>바이트 버퍼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546326" y="456707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‘;’  ‘f’  ‘o’  ‘r’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1339536" y="5047282"/>
            <a:ext cx="5109265" cy="904672"/>
          </a:xfrm>
          <a:custGeom>
            <a:avLst/>
            <a:gdLst>
              <a:gd name="connsiteX0" fmla="*/ 5109265 w 5109265"/>
              <a:gd name="connsiteY0" fmla="*/ 0 h 904672"/>
              <a:gd name="connsiteX1" fmla="*/ 4185138 w 5109265"/>
              <a:gd name="connsiteY1" fmla="*/ 359923 h 904672"/>
              <a:gd name="connsiteX2" fmla="*/ 264891 w 5109265"/>
              <a:gd name="connsiteY2" fmla="*/ 583660 h 904672"/>
              <a:gd name="connsiteX3" fmla="*/ 673452 w 5109265"/>
              <a:gd name="connsiteY3" fmla="*/ 904672 h 9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265" h="904672">
                <a:moveTo>
                  <a:pt x="5109265" y="0"/>
                </a:moveTo>
                <a:cubicBezTo>
                  <a:pt x="5050899" y="131323"/>
                  <a:pt x="4992534" y="262646"/>
                  <a:pt x="4185138" y="359923"/>
                </a:cubicBezTo>
                <a:cubicBezTo>
                  <a:pt x="3377742" y="457200"/>
                  <a:pt x="850172" y="492869"/>
                  <a:pt x="264891" y="583660"/>
                </a:cubicBezTo>
                <a:cubicBezTo>
                  <a:pt x="-320390" y="674451"/>
                  <a:pt x="176531" y="789561"/>
                  <a:pt x="673452" y="904672"/>
                </a:cubicBezTo>
              </a:path>
            </a:pathLst>
          </a:cu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603200" y="5626497"/>
            <a:ext cx="1332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>
                <a:solidFill>
                  <a:srgbClr val="FFFF00"/>
                </a:solidFill>
              </a:rPr>
              <a:t>; for 16-bit app support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[386Enh]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woafont=dosapp.fon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EGA80WOA.FON=EGA80WOA.FON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EGA40WOA.FON=EGA40WOA.FON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CGA80WOA.FON=CGA80WOA.FON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CGA40WOA.FON=CGA40WOA.FON</a:t>
            </a:r>
            <a:endParaRPr lang="ko-KR" altLang="en-US" sz="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74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8-7 : </a:t>
            </a:r>
            <a:r>
              <a:rPr lang="ko-KR" altLang="en-US" dirty="0" smtClean="0"/>
              <a:t>버퍼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이용하는 </a:t>
            </a:r>
            <a:r>
              <a:rPr lang="ko-KR" altLang="en-US" dirty="0"/>
              <a:t>출력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143116"/>
            <a:ext cx="421484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BufferedIOEx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InputStreamReader</a:t>
            </a:r>
            <a:r>
              <a:rPr lang="en-US" altLang="ko-KR" sz="1200" dirty="0"/>
              <a:t> in =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new </a:t>
            </a:r>
            <a:r>
              <a:rPr lang="en-US" altLang="ko-KR" sz="1200" dirty="0" err="1"/>
              <a:t>InputStreamReader</a:t>
            </a:r>
            <a:r>
              <a:rPr lang="en-US" altLang="ko-KR" sz="1200" dirty="0"/>
              <a:t>(System.in);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BufferedOutputStream out =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BufferedOutputStream(</a:t>
            </a:r>
            <a:r>
              <a:rPr lang="en-US" altLang="ko-KR" sz="1200" b="1" dirty="0" err="1"/>
              <a:t>System.out</a:t>
            </a:r>
            <a:r>
              <a:rPr lang="en-US" altLang="ko-KR" sz="1200" b="1" dirty="0"/>
              <a:t>, 5); 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        while (</a:t>
            </a:r>
            <a:r>
              <a:rPr lang="en-US" altLang="ko-KR" sz="1200" b="1" dirty="0"/>
              <a:t>(c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()) != -1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        	</a:t>
            </a:r>
            <a:r>
              <a:rPr lang="en-US" altLang="ko-KR" sz="1200" b="1" dirty="0" err="1"/>
              <a:t>out.write</a:t>
            </a:r>
            <a:r>
              <a:rPr lang="en-US" altLang="ko-KR" sz="1200" b="1" dirty="0"/>
              <a:t>(c);</a:t>
            </a:r>
          </a:p>
          <a:p>
            <a:pPr defTabSz="180000"/>
            <a:r>
              <a:rPr lang="en-US" altLang="ko-KR" sz="1200" dirty="0"/>
              <a:t>	        }</a:t>
            </a:r>
          </a:p>
          <a:p>
            <a:pPr defTabSz="180000"/>
            <a:r>
              <a:rPr lang="en-US" altLang="ko-KR" sz="1200" dirty="0"/>
              <a:t>	        </a:t>
            </a:r>
            <a:r>
              <a:rPr lang="en-US" altLang="ko-KR" sz="1200" dirty="0" err="1"/>
              <a:t>out.flush</a:t>
            </a:r>
            <a:r>
              <a:rPr lang="en-US" altLang="ko-KR" sz="1200" dirty="0"/>
              <a:t>(); // </a:t>
            </a:r>
            <a:r>
              <a:rPr lang="ko-KR" altLang="en-US" sz="1200" dirty="0"/>
              <a:t>버퍼에 남아 있던 문자 출력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if (in != null)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out.close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		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버퍼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크기를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표준 출력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스트림과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연결된 버퍼 출력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생성하라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그리고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키보드에서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받은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스트림에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입력의 끝을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알리면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(ctrl-z)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버퍼에 남아 있는 모든 문자를 출력하는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874074" y="3707729"/>
            <a:ext cx="1785536" cy="272415"/>
          </a:xfrm>
          <a:prstGeom prst="wedgeRoundRectCallout">
            <a:avLst>
              <a:gd name="adj1" fmla="val -44388"/>
              <a:gd name="adj2" fmla="val 777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ctrl-z</a:t>
            </a:r>
            <a:r>
              <a:rPr lang="ko-KR" altLang="en-US" sz="1000" dirty="0"/>
              <a:t>가 입력될 때까지 반복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090098" y="4286610"/>
            <a:ext cx="2337886" cy="272415"/>
          </a:xfrm>
          <a:prstGeom prst="wedgeRoundRectCallout">
            <a:avLst>
              <a:gd name="adj1" fmla="val -60529"/>
              <a:gd name="adj2" fmla="val -4601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smtClean="0"/>
              <a:t>버퍼가 </a:t>
            </a:r>
            <a:r>
              <a:rPr lang="ko-KR" altLang="en-US" sz="1000" dirty="0"/>
              <a:t>다 찰 </a:t>
            </a:r>
            <a:r>
              <a:rPr lang="ko-KR" altLang="en-US" sz="1000" dirty="0" smtClean="0"/>
              <a:t>때 문자가 화면</a:t>
            </a:r>
            <a:r>
              <a:rPr lang="ko-KR" altLang="en-US" sz="1000" dirty="0"/>
              <a:t>에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출력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4170" y="4836449"/>
            <a:ext cx="4292702" cy="14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52856"/>
            <a:ext cx="4292702" cy="14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모서리가 둥근 사각형 설명선 12"/>
          <p:cNvSpPr/>
          <p:nvPr/>
        </p:nvSpPr>
        <p:spPr>
          <a:xfrm>
            <a:off x="6257837" y="3761631"/>
            <a:ext cx="2304256" cy="783193"/>
          </a:xfrm>
          <a:prstGeom prst="wedgeRoundRectCallout">
            <a:avLst>
              <a:gd name="adj1" fmla="val -92411"/>
              <a:gd name="adj2" fmla="val -7146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&lt;Enter</a:t>
            </a:r>
            <a:r>
              <a:rPr lang="en-US" altLang="ko-KR" sz="1000" dirty="0" smtClean="0"/>
              <a:t>&gt;</a:t>
            </a:r>
            <a:r>
              <a:rPr lang="ko-KR" altLang="en-US" sz="1000" dirty="0" err="1" smtClean="0"/>
              <a:t>키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을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입력했을 </a:t>
            </a:r>
            <a:r>
              <a:rPr lang="ko-KR" altLang="en-US" sz="1000" dirty="0" smtClean="0">
                <a:solidFill>
                  <a:schemeClr val="tx1"/>
                </a:solidFill>
              </a:rPr>
              <a:t>때 </a:t>
            </a:r>
            <a:r>
              <a:rPr lang="ko-KR" altLang="en-US" sz="1000" dirty="0">
                <a:solidFill>
                  <a:schemeClr val="tx1"/>
                </a:solidFill>
              </a:rPr>
              <a:t>버퍼에 저장된 </a:t>
            </a:r>
            <a:r>
              <a:rPr lang="en-US" altLang="ko-KR" sz="1000" dirty="0">
                <a:solidFill>
                  <a:schemeClr val="tx1"/>
                </a:solidFill>
              </a:rPr>
              <a:t>12345</a:t>
            </a:r>
            <a:r>
              <a:rPr lang="ko-KR" altLang="en-US" sz="1000" dirty="0">
                <a:solidFill>
                  <a:schemeClr val="tx1"/>
                </a:solidFill>
              </a:rPr>
              <a:t>까지만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버퍼가 </a:t>
            </a:r>
            <a:r>
              <a:rPr lang="ko-KR" altLang="en-US" sz="1000" dirty="0">
                <a:solidFill>
                  <a:schemeClr val="tx1"/>
                </a:solidFill>
              </a:rPr>
              <a:t>비게 되고 다시 </a:t>
            </a:r>
            <a:r>
              <a:rPr lang="en-US" altLang="ko-KR" sz="1000" dirty="0">
                <a:solidFill>
                  <a:schemeClr val="tx1"/>
                </a:solidFill>
              </a:rPr>
              <a:t>678</a:t>
            </a:r>
            <a:r>
              <a:rPr lang="ko-KR" altLang="en-US" sz="1000" dirty="0">
                <a:solidFill>
                  <a:schemeClr val="tx1"/>
                </a:solidFill>
              </a:rPr>
              <a:t>이 버퍼에 저장됨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10128" y="5564936"/>
            <a:ext cx="1584176" cy="612934"/>
          </a:xfrm>
          <a:prstGeom prst="wedgeRoundRectCallout">
            <a:avLst>
              <a:gd name="adj1" fmla="val -94396"/>
              <a:gd name="adj2" fmla="val -7129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ctrl-z </a:t>
            </a:r>
            <a:r>
              <a:rPr lang="ko-KR" altLang="en-US" sz="1000" dirty="0" smtClean="0">
                <a:solidFill>
                  <a:schemeClr val="tx1"/>
                </a:solidFill>
              </a:rPr>
              <a:t>키를 </a:t>
            </a:r>
            <a:r>
              <a:rPr lang="ko-KR" altLang="en-US" sz="1000" dirty="0">
                <a:solidFill>
                  <a:schemeClr val="tx1"/>
                </a:solidFill>
              </a:rPr>
              <a:t>입력했을 </a:t>
            </a:r>
            <a:r>
              <a:rPr lang="ko-KR" altLang="en-US" sz="1000" dirty="0" smtClean="0">
                <a:solidFill>
                  <a:schemeClr val="tx1"/>
                </a:solidFill>
              </a:rPr>
              <a:t>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버퍼에 </a:t>
            </a:r>
            <a:r>
              <a:rPr lang="ko-KR" altLang="en-US" sz="1000" dirty="0">
                <a:solidFill>
                  <a:schemeClr val="tx1"/>
                </a:solidFill>
              </a:rPr>
              <a:t>남아있던 </a:t>
            </a:r>
            <a:r>
              <a:rPr lang="en-US" altLang="ko-KR" sz="1000" dirty="0" smtClean="0">
                <a:solidFill>
                  <a:schemeClr val="tx1"/>
                </a:solidFill>
              </a:rPr>
              <a:t>678</a:t>
            </a: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모두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xmlns="" val="27528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경로명을 다루는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java.io.File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파일과 디렉터리 경로명의 추상적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이름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디렉터리 생성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크기 등 파일 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File </a:t>
            </a:r>
            <a:r>
              <a:rPr lang="ko-KR" altLang="en-US" dirty="0" smtClean="0"/>
              <a:t>객체는 파일 읽고 쓰기 기능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입출력</a:t>
            </a:r>
            <a:r>
              <a:rPr lang="ko-KR" altLang="en-US" dirty="0"/>
              <a:t>은</a:t>
            </a:r>
            <a:r>
              <a:rPr lang="en-US" altLang="ko-KR" dirty="0" smtClean="0"/>
              <a:t> 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이용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83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8853188"/>
              </p:ext>
            </p:extLst>
          </p:nvPr>
        </p:nvGraphicFramePr>
        <p:xfrm>
          <a:off x="467544" y="1340768"/>
          <a:ext cx="8001056" cy="13716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22206"/>
                <a:gridCol w="5278850"/>
              </a:tblGrid>
              <a:tr h="150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1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File</a:t>
                      </a:r>
                      <a:r>
                        <a:rPr lang="en-US" altLang="ko-KR" sz="1200" baseline="0" dirty="0" smtClean="0"/>
                        <a:t>(File parent, String child)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parent</a:t>
                      </a:r>
                      <a:r>
                        <a:rPr lang="ko-KR" altLang="en-US" sz="1200" dirty="0" smtClean="0"/>
                        <a:t> 디렉터리에 </a:t>
                      </a:r>
                      <a:r>
                        <a:rPr lang="en-US" altLang="ko-KR" sz="1200" dirty="0" smtClean="0"/>
                        <a:t>child</a:t>
                      </a:r>
                      <a:r>
                        <a:rPr lang="ko-KR" altLang="en-US" sz="1200" dirty="0" smtClean="0"/>
                        <a:t>의 파일명으로 구성되는 </a:t>
                      </a:r>
                      <a:r>
                        <a:rPr lang="en-US" altLang="ko-KR" sz="1200" dirty="0" smtClean="0"/>
                        <a:t>File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객체</a:t>
                      </a:r>
                      <a:r>
                        <a:rPr lang="ko-KR" altLang="en-US" sz="1200" dirty="0" smtClean="0"/>
                        <a:t>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150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File(String pathname)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문자열 </a:t>
                      </a:r>
                      <a:r>
                        <a:rPr lang="en-US" altLang="ko-KR" sz="1200" dirty="0" smtClean="0"/>
                        <a:t>pathname</a:t>
                      </a:r>
                      <a:r>
                        <a:rPr lang="ko-KR" altLang="en-US" sz="1200" dirty="0" smtClean="0"/>
                        <a:t>이 나타내는 </a:t>
                      </a:r>
                      <a:r>
                        <a:rPr lang="en-US" altLang="ko-KR" sz="1200" dirty="0" smtClean="0"/>
                        <a:t>File </a:t>
                      </a:r>
                      <a:r>
                        <a:rPr lang="ko-KR" altLang="en-US" sz="1200" dirty="0" smtClean="0"/>
                        <a:t>객체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251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File(String parent, String child)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parent</a:t>
                      </a:r>
                      <a:r>
                        <a:rPr lang="ko-KR" altLang="en-US" sz="1200" dirty="0" smtClean="0"/>
                        <a:t>의 디렉터리에 문자열 </a:t>
                      </a:r>
                      <a:r>
                        <a:rPr lang="en-US" altLang="ko-KR" sz="1200" dirty="0" smtClean="0"/>
                        <a:t>child</a:t>
                      </a:r>
                      <a:r>
                        <a:rPr lang="ko-KR" altLang="en-US" sz="1200" dirty="0" smtClean="0"/>
                        <a:t>가 나타내는 새로운 </a:t>
                      </a:r>
                      <a:r>
                        <a:rPr lang="en-US" altLang="ko-KR" sz="1200" dirty="0" smtClean="0"/>
                        <a:t>File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객체</a:t>
                      </a:r>
                      <a:r>
                        <a:rPr lang="ko-KR" altLang="en-US" sz="1200" dirty="0" smtClean="0"/>
                        <a:t>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150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File(URI </a:t>
                      </a:r>
                      <a:r>
                        <a:rPr lang="en-US" altLang="ko-KR" sz="1200" dirty="0" err="1" smtClean="0"/>
                        <a:t>uri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file:URI</a:t>
                      </a:r>
                      <a:r>
                        <a:rPr lang="ko-KR" altLang="en-US" sz="1200" dirty="0" smtClean="0"/>
                        <a:t>를 추상</a:t>
                      </a:r>
                      <a:r>
                        <a:rPr lang="ko-KR" altLang="en-US" sz="1200" baseline="0" dirty="0" smtClean="0"/>
                        <a:t> 경로명으로 변환하여 </a:t>
                      </a:r>
                      <a:r>
                        <a:rPr lang="en-US" altLang="ko-KR" sz="1200" baseline="0" dirty="0" smtClean="0"/>
                        <a:t>File </a:t>
                      </a:r>
                      <a:r>
                        <a:rPr lang="ko-KR" altLang="en-US" sz="1200" baseline="0" dirty="0" smtClean="0"/>
                        <a:t>객체 생성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8774930"/>
              </p:ext>
            </p:extLst>
          </p:nvPr>
        </p:nvGraphicFramePr>
        <p:xfrm>
          <a:off x="395536" y="2996952"/>
          <a:ext cx="8280920" cy="3566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59382"/>
                <a:gridCol w="5821538"/>
              </a:tblGrid>
              <a:tr h="1303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mkdir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경로명이 나타내는 새로운 디렉터리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String[] list()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디렉터리 내에 있는 파일과 디렉터리 이름을 문자열 배열로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String[] </a:t>
                      </a:r>
                      <a:r>
                        <a:rPr lang="en-US" altLang="ko-KR" sz="1200" baseline="0" dirty="0" err="1" smtClean="0"/>
                        <a:t>listFiles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 경로명이 나타내는 디렉터리 내에 있는 파일의 이름을 문자열 배열로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err="1" smtClean="0"/>
                        <a:t>renameTo</a:t>
                      </a:r>
                      <a:r>
                        <a:rPr lang="en-US" altLang="ko-KR" sz="1200" dirty="0" smtClean="0"/>
                        <a:t>(File </a:t>
                      </a:r>
                      <a:r>
                        <a:rPr lang="en-US" altLang="ko-KR" sz="1200" dirty="0" err="1" smtClean="0"/>
                        <a:t>dest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dest</a:t>
                      </a:r>
                      <a:r>
                        <a:rPr lang="ko-KR" altLang="en-US" sz="1200" dirty="0" smtClean="0"/>
                        <a:t>가 지정하는 추상 경로명으로 파일 이름 변경</a:t>
                      </a:r>
                      <a:endParaRPr lang="ko-KR" altLang="en-US" sz="12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boolean</a:t>
                      </a:r>
                      <a:r>
                        <a:rPr lang="en-US" altLang="ko-KR" sz="1200" baseline="0" dirty="0" smtClean="0"/>
                        <a:t> delete()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추상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경로명이 나타내는 파일 또는 디렉터리 삭제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long </a:t>
                      </a:r>
                      <a:r>
                        <a:rPr lang="en-US" altLang="ko-KR" sz="1200" baseline="0" dirty="0" smtClean="0"/>
                        <a:t>length()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경로명이 나타내는 파일의 크기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err="1" smtClean="0"/>
                        <a:t>getPath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경로명</a:t>
                      </a:r>
                      <a:r>
                        <a:rPr lang="ko-KR" altLang="en-US" sz="1200" baseline="0" dirty="0" smtClean="0"/>
                        <a:t> 전체를 </a:t>
                      </a:r>
                      <a:r>
                        <a:rPr lang="ko-KR" altLang="en-US" sz="1200" dirty="0" smtClean="0"/>
                        <a:t>문자열로 변환하여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err="1" smtClean="0"/>
                        <a:t>getName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경로명이 나타내는 파일 또는 디렉터리 이름을 문자열로 변환하여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isFile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경로명이 일반 파일이면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isDirectory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경로명이 디렉터리이면 </a:t>
                      </a:r>
                      <a:r>
                        <a:rPr lang="en-US" altLang="ko-KR" sz="1200" baseline="0" dirty="0" smtClean="0"/>
                        <a:t>true </a:t>
                      </a:r>
                      <a:r>
                        <a:rPr lang="ko-KR" altLang="en-US" sz="1200" baseline="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long </a:t>
                      </a:r>
                      <a:r>
                        <a:rPr lang="en-US" altLang="ko-KR" sz="1200" dirty="0" err="1" smtClean="0"/>
                        <a:t>lastModified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경로명이 나타내는 파일이 마지막으로 변경된 시간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exists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추상 경로명이 나타내는 파일 또는 디렉터리가 존재하면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98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사용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1465039"/>
            <a:ext cx="288602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 f = new File("c:\\test.txt");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1988840"/>
            <a:ext cx="57606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 f = new File("c:\\windows\\system.ini");</a:t>
            </a:r>
          </a:p>
          <a:p>
            <a:pPr defTabSz="180000"/>
            <a:r>
              <a:rPr lang="en-US" altLang="ko-KR" sz="1400" dirty="0"/>
              <a:t>String res;</a:t>
            </a:r>
          </a:p>
          <a:p>
            <a:pPr defTabSz="180000"/>
            <a:r>
              <a:rPr lang="en-US" altLang="ko-KR" sz="1400" dirty="0"/>
              <a:t>if(</a:t>
            </a:r>
            <a:r>
              <a:rPr lang="en-US" altLang="ko-KR" sz="1400" b="1" dirty="0" err="1"/>
              <a:t>f.isFile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// </a:t>
            </a:r>
            <a:r>
              <a:rPr lang="ko-KR" altLang="en-US" sz="1400" dirty="0"/>
              <a:t>파일 타입이면</a:t>
            </a:r>
          </a:p>
          <a:p>
            <a:pPr defTabSz="180000"/>
            <a:r>
              <a:rPr lang="en-US" altLang="ko-KR" sz="1400" dirty="0" smtClean="0"/>
              <a:t>	res </a:t>
            </a:r>
            <a:r>
              <a:rPr lang="en-US" altLang="ko-KR" sz="1400" dirty="0"/>
              <a:t>= "</a:t>
            </a:r>
            <a:r>
              <a:rPr lang="ko-KR" altLang="en-US" sz="1400" dirty="0"/>
              <a:t>파일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else // </a:t>
            </a:r>
            <a:r>
              <a:rPr lang="ko-KR" altLang="en-US" sz="1400" dirty="0"/>
              <a:t>디렉터리 타입이면</a:t>
            </a:r>
          </a:p>
          <a:p>
            <a:pPr defTabSz="180000"/>
            <a:r>
              <a:rPr lang="en-US" altLang="ko-KR" sz="1400" dirty="0" smtClean="0"/>
              <a:t>	res </a:t>
            </a:r>
            <a:r>
              <a:rPr lang="en-US" altLang="ko-KR" sz="1400" dirty="0"/>
              <a:t>= "</a:t>
            </a:r>
            <a:r>
              <a:rPr lang="ko-KR" altLang="en-US" sz="1400" dirty="0"/>
              <a:t>디렉터리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f.getPath</a:t>
            </a:r>
            <a:r>
              <a:rPr lang="en-US" altLang="ko-KR" sz="1400" b="1" dirty="0"/>
              <a:t>()</a:t>
            </a:r>
            <a:r>
              <a:rPr lang="en-US" altLang="ko-KR" sz="1400" dirty="0"/>
              <a:t> + "</a:t>
            </a:r>
            <a:r>
              <a:rPr lang="ko-KR" altLang="en-US" sz="1400" dirty="0"/>
              <a:t>은 </a:t>
            </a:r>
            <a:r>
              <a:rPr lang="en-US" altLang="ko-KR" sz="1400" dirty="0"/>
              <a:t>" + res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0948" y="3717032"/>
            <a:ext cx="4242772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sz="1400" dirty="0"/>
              <a:t>c:\windows\system.ini</a:t>
            </a:r>
            <a:r>
              <a:rPr lang="ko-KR" altLang="en-US" sz="1400" dirty="0"/>
              <a:t>은 파일입니다</a:t>
            </a:r>
            <a:r>
              <a:rPr lang="en-US" altLang="ko-KR" sz="1400" dirty="0"/>
              <a:t>.</a:t>
            </a:r>
            <a:endParaRPr lang="sv-SE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882660" y="4484004"/>
            <a:ext cx="572178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 f = new File("c:\\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\\</a:t>
            </a:r>
            <a:r>
              <a:rPr lang="en-US" altLang="ko-KR" sz="1400" dirty="0" err="1"/>
              <a:t>java_sample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String[] filenames = </a:t>
            </a:r>
            <a:r>
              <a:rPr lang="en-US" altLang="ko-KR" sz="1400" b="1" dirty="0" err="1"/>
              <a:t>f.list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파일명 리스트 얻기</a:t>
            </a:r>
          </a:p>
          <a:p>
            <a:pPr defTabSz="180000"/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i=0; i&lt;</a:t>
            </a:r>
            <a:r>
              <a:rPr lang="en-US" altLang="ko-KR" sz="1400" dirty="0" err="1"/>
              <a:t>filenames.length</a:t>
            </a:r>
            <a:r>
              <a:rPr lang="en-US" altLang="ko-KR" sz="1400" dirty="0"/>
              <a:t>; i++)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File </a:t>
            </a:r>
            <a:r>
              <a:rPr lang="en-US" altLang="ko-KR" sz="1400" dirty="0" err="1"/>
              <a:t>sf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 File(f, filenames[</a:t>
            </a:r>
            <a:r>
              <a:rPr lang="en-US" altLang="ko-KR" sz="1400" b="1" dirty="0" err="1"/>
              <a:t>i</a:t>
            </a:r>
            <a:r>
              <a:rPr lang="en-US" altLang="ko-KR" sz="1400" b="1" dirty="0" smtClean="0"/>
              <a:t>])</a:t>
            </a:r>
            <a:r>
              <a:rPr lang="en-US" altLang="ko-KR" sz="1400" dirty="0" smtClean="0"/>
              <a:t>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(filenames[i</a:t>
            </a:r>
            <a:r>
              <a:rPr lang="en-US" altLang="ko-KR" sz="1400" dirty="0"/>
              <a:t>]);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("\t</a:t>
            </a:r>
            <a:r>
              <a:rPr lang="ko-KR" altLang="en-US" sz="1400" dirty="0"/>
              <a:t>파일 크기</a:t>
            </a:r>
            <a:r>
              <a:rPr lang="en-US" altLang="ko-KR" sz="1400" dirty="0"/>
              <a:t>: " + </a:t>
            </a:r>
            <a:r>
              <a:rPr lang="en-US" altLang="ko-KR" sz="1400" b="1" dirty="0" err="1"/>
              <a:t>sf.length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4196" y="1465039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파일 객체 생성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84196" y="198467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파일인지</a:t>
            </a:r>
            <a:endParaRPr lang="en-US" altLang="ko-KR" sz="1600" dirty="0" smtClean="0"/>
          </a:p>
          <a:p>
            <a:r>
              <a:rPr lang="ko-KR" altLang="en-US" sz="1600" dirty="0" smtClean="0"/>
              <a:t>디렉터리인지</a:t>
            </a:r>
            <a:endParaRPr lang="en-US" altLang="ko-KR" sz="1600" dirty="0" smtClean="0"/>
          </a:p>
          <a:p>
            <a:r>
              <a:rPr lang="ko-KR" altLang="en-US" sz="1600" dirty="0" smtClean="0"/>
              <a:t>구분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84196" y="4484004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서브 디렉터리</a:t>
            </a:r>
            <a:endParaRPr lang="en-US" altLang="ko-KR" sz="1600" dirty="0" smtClean="0"/>
          </a:p>
          <a:p>
            <a:r>
              <a:rPr lang="ko-KR" altLang="en-US" sz="1600" dirty="0" smtClean="0"/>
              <a:t> 리스트 얻기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8723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8-8 : </a:t>
            </a:r>
            <a:r>
              <a:rPr lang="en-US" altLang="ko-KR" dirty="0"/>
              <a:t>File </a:t>
            </a:r>
            <a:r>
              <a:rPr lang="ko-KR" altLang="en-US" dirty="0"/>
              <a:t>클래스 활용한 파일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856631"/>
            <a:ext cx="4501164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java.io.File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public class </a:t>
            </a:r>
            <a:r>
              <a:rPr lang="en-US" altLang="ko-KR" sz="1000" dirty="0" err="1"/>
              <a:t>FileClassExample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// </a:t>
            </a:r>
            <a:r>
              <a:rPr lang="ko-KR" altLang="en-US" sz="1000" dirty="0" smtClean="0"/>
              <a:t>디렉터리에 </a:t>
            </a:r>
            <a:r>
              <a:rPr lang="ko-KR" altLang="en-US" sz="1000" dirty="0"/>
              <a:t>포함된 파일과 </a:t>
            </a:r>
            <a:r>
              <a:rPr lang="ko-KR" altLang="en-US" sz="1000" dirty="0" smtClean="0"/>
              <a:t>디렉터리의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// </a:t>
            </a:r>
            <a:r>
              <a:rPr lang="ko-KR" altLang="en-US" sz="1000" dirty="0" smtClean="0"/>
              <a:t>크기</a:t>
            </a:r>
            <a:r>
              <a:rPr lang="en-US" altLang="ko-KR" sz="1000" dirty="0"/>
              <a:t>, </a:t>
            </a:r>
            <a:r>
              <a:rPr lang="ko-KR" altLang="en-US" sz="1000" dirty="0"/>
              <a:t>수정 시간을 출력하는 </a:t>
            </a:r>
            <a:r>
              <a:rPr lang="ko-KR" altLang="en-US" sz="1000" dirty="0" err="1" smtClean="0"/>
              <a:t>메소드</a:t>
            </a:r>
            <a:endParaRPr lang="en-US" altLang="ko-KR" sz="1000" dirty="0" smtClean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static void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(File </a:t>
            </a:r>
            <a:r>
              <a:rPr lang="en-US" altLang="ko-KR" sz="1000" dirty="0" err="1"/>
              <a:t>fd</a:t>
            </a:r>
            <a:r>
              <a:rPr lang="en-US" altLang="ko-KR" sz="1000" dirty="0"/>
              <a:t>)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en-US" altLang="ko-KR" sz="1000" dirty="0" smtClean="0"/>
              <a:t>		// </a:t>
            </a:r>
            <a:r>
              <a:rPr lang="ko-KR" altLang="en-US" sz="1000" dirty="0"/>
              <a:t>디렉터리에 포함된 파일 리스트 얻기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String[] filenames = </a:t>
            </a:r>
            <a:r>
              <a:rPr lang="en-US" altLang="ko-KR" sz="1000" b="1" dirty="0" err="1"/>
              <a:t>fd.list</a:t>
            </a:r>
            <a:r>
              <a:rPr lang="en-US" altLang="ko-KR" sz="1000" b="1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for (String s : filenames) {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b="1" dirty="0"/>
              <a:t>File f = new File(</a:t>
            </a:r>
            <a:r>
              <a:rPr lang="en-US" altLang="ko-KR" sz="1000" b="1" dirty="0" err="1"/>
              <a:t>fd</a:t>
            </a:r>
            <a:r>
              <a:rPr lang="en-US" altLang="ko-KR" sz="1000" b="1" dirty="0"/>
              <a:t>, s);</a:t>
            </a:r>
          </a:p>
          <a:p>
            <a:pPr defTabSz="180000"/>
            <a:r>
              <a:rPr lang="en-US" altLang="ko-KR" sz="1000" dirty="0"/>
              <a:t>			long t = </a:t>
            </a:r>
            <a:r>
              <a:rPr lang="en-US" altLang="ko-KR" sz="1000" b="1" dirty="0" err="1"/>
              <a:t>f.lastModified</a:t>
            </a:r>
            <a:r>
              <a:rPr lang="en-US" altLang="ko-KR" sz="1000" b="1" dirty="0"/>
              <a:t>(); </a:t>
            </a:r>
            <a:r>
              <a:rPr lang="en-US" altLang="ko-KR" sz="1000" dirty="0"/>
              <a:t>// </a:t>
            </a:r>
            <a:r>
              <a:rPr lang="ko-KR" altLang="en-US" sz="1000" dirty="0"/>
              <a:t>마지막으로 수정된 시간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(s);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("\t</a:t>
            </a:r>
            <a:r>
              <a:rPr lang="ko-KR" altLang="en-US" sz="1000" dirty="0"/>
              <a:t>파일 크기</a:t>
            </a:r>
            <a:r>
              <a:rPr lang="en-US" altLang="ko-KR" sz="1000" dirty="0"/>
              <a:t>: " + </a:t>
            </a:r>
            <a:r>
              <a:rPr lang="en-US" altLang="ko-KR" sz="1000" b="1" dirty="0" err="1"/>
              <a:t>f.length</a:t>
            </a:r>
            <a:r>
              <a:rPr lang="en-US" altLang="ko-KR" sz="1000" b="1" dirty="0"/>
              <a:t>()</a:t>
            </a:r>
            <a:r>
              <a:rPr lang="en-US" altLang="ko-KR" sz="1000" dirty="0"/>
              <a:t>); // </a:t>
            </a:r>
            <a:r>
              <a:rPr lang="ko-KR" altLang="en-US" sz="1000" dirty="0"/>
              <a:t>파일 크기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System.out.printf</a:t>
            </a:r>
            <a:r>
              <a:rPr lang="en-US" altLang="ko-KR" sz="1000" dirty="0"/>
              <a:t>("\t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%</a:t>
            </a:r>
            <a:r>
              <a:rPr lang="en-US" altLang="ko-KR" sz="1000" dirty="0" err="1"/>
              <a:t>tb</a:t>
            </a:r>
            <a:r>
              <a:rPr lang="en-US" altLang="ko-KR" sz="1000" dirty="0"/>
              <a:t> %td %ta %</a:t>
            </a:r>
            <a:r>
              <a:rPr lang="en-US" altLang="ko-KR" sz="1000" dirty="0" err="1"/>
              <a:t>tT</a:t>
            </a:r>
            <a:r>
              <a:rPr lang="en-US" altLang="ko-KR" sz="1000" dirty="0"/>
              <a:t>\</a:t>
            </a:r>
            <a:r>
              <a:rPr lang="en-US" altLang="ko-KR" sz="1000" dirty="0" err="1"/>
              <a:t>n",t</a:t>
            </a:r>
            <a:r>
              <a:rPr lang="en-US" altLang="ko-KR" sz="1000" dirty="0"/>
              <a:t>, t, t, t);</a:t>
            </a:r>
          </a:p>
          <a:p>
            <a:pPr defTabSz="180000"/>
            <a:r>
              <a:rPr lang="en-US" altLang="ko-KR" sz="1000" dirty="0"/>
              <a:t>		}		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File f1 = new File("c:\\windows\\system.ini");</a:t>
            </a:r>
          </a:p>
          <a:p>
            <a:pPr defTabSz="180000"/>
            <a:r>
              <a:rPr lang="en-US" altLang="ko-KR" sz="1000" dirty="0"/>
              <a:t>		File f2 = new File("c:\\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\\</a:t>
            </a:r>
            <a:r>
              <a:rPr lang="en-US" altLang="ko-KR" sz="1000" dirty="0" err="1"/>
              <a:t>java_sample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File f3 = new File("c:\\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smtClean="0"/>
              <a:t>String </a:t>
            </a:r>
            <a:r>
              <a:rPr lang="en-US" altLang="ko-KR" sz="1000" dirty="0"/>
              <a:t>res;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b="1" dirty="0"/>
              <a:t>f1.isFile()</a:t>
            </a:r>
            <a:r>
              <a:rPr lang="en-US" altLang="ko-KR" sz="1000" dirty="0"/>
              <a:t>) // </a:t>
            </a:r>
            <a:r>
              <a:rPr lang="ko-KR" altLang="en-US" sz="1000" dirty="0"/>
              <a:t>파일 타입이면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res = "</a:t>
            </a:r>
            <a:r>
              <a:rPr lang="ko-KR" altLang="en-US" sz="1000" dirty="0"/>
              <a:t>파일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	else // 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타입이면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res = </a:t>
            </a:r>
            <a:r>
              <a:rPr lang="en-US" altLang="ko-KR" sz="1000" dirty="0" smtClean="0"/>
              <a:t>"</a:t>
            </a:r>
            <a:r>
              <a:rPr lang="ko-KR" altLang="en-US" sz="1000" dirty="0" smtClean="0"/>
              <a:t>디렉터리</a:t>
            </a:r>
            <a:r>
              <a:rPr lang="en-US" altLang="ko-KR" sz="1000" dirty="0" smtClean="0"/>
              <a:t>";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(f1.getPath() + "</a:t>
            </a:r>
            <a:r>
              <a:rPr lang="ko-KR" altLang="en-US" sz="1000" dirty="0"/>
              <a:t>은 </a:t>
            </a:r>
            <a:r>
              <a:rPr lang="en-US" altLang="ko-KR" sz="1000" dirty="0"/>
              <a:t>" + res + "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.");</a:t>
            </a:r>
          </a:p>
          <a:p>
            <a:pPr defTabSz="180000"/>
            <a:r>
              <a:rPr lang="en-US" altLang="ko-KR" sz="1000" dirty="0"/>
              <a:t>		if (!</a:t>
            </a:r>
            <a:r>
              <a:rPr lang="en-US" altLang="ko-KR" sz="1000" b="1" dirty="0"/>
              <a:t>f2.exists()</a:t>
            </a:r>
            <a:r>
              <a:rPr lang="en-US" altLang="ko-KR" sz="1000" dirty="0"/>
              <a:t>) { //f2</a:t>
            </a:r>
            <a:r>
              <a:rPr lang="ko-KR" altLang="en-US" sz="1000" dirty="0"/>
              <a:t>가 나타내는 파일이 존재하는지 검사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if (!</a:t>
            </a:r>
            <a:r>
              <a:rPr lang="en-US" altLang="ko-KR" sz="1000" b="1" dirty="0"/>
              <a:t>f2.mkdir()</a:t>
            </a:r>
            <a:r>
              <a:rPr lang="en-US" altLang="ko-KR" sz="1000" dirty="0"/>
              <a:t>) // </a:t>
            </a:r>
            <a:r>
              <a:rPr lang="ko-KR" altLang="en-US" sz="1000" dirty="0"/>
              <a:t>존재하지 않으면 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생성</a:t>
            </a:r>
          </a:p>
          <a:p>
            <a:pPr defTabSz="180000"/>
            <a:r>
              <a:rPr lang="ko-KR" altLang="en-US" sz="1000" dirty="0"/>
              <a:t>				</a:t>
            </a:r>
            <a:r>
              <a:rPr lang="en-US" altLang="ko-KR" sz="1000" dirty="0" err="1"/>
              <a:t>System.out.println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생성 실패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3128" y="1857364"/>
            <a:ext cx="407136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		if(</a:t>
            </a:r>
            <a:r>
              <a:rPr lang="en-US" altLang="ko-KR" sz="1000" b="1" dirty="0"/>
              <a:t>f2.isFile()</a:t>
            </a:r>
            <a:r>
              <a:rPr lang="en-US" altLang="ko-KR" sz="1000" dirty="0"/>
              <a:t>) // </a:t>
            </a:r>
            <a:r>
              <a:rPr lang="ko-KR" altLang="en-US" sz="1000" dirty="0"/>
              <a:t>파일 타입이면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res = "</a:t>
            </a:r>
            <a:r>
              <a:rPr lang="ko-KR" altLang="en-US" sz="1000" dirty="0"/>
              <a:t>파일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	else // 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타입이면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res = </a:t>
            </a:r>
            <a:r>
              <a:rPr lang="en-US" altLang="ko-KR" sz="1000" dirty="0" smtClean="0"/>
              <a:t>"</a:t>
            </a:r>
            <a:r>
              <a:rPr lang="ko-KR" altLang="en-US" sz="1000" dirty="0" smtClean="0"/>
              <a:t>디렉터리</a:t>
            </a:r>
            <a:r>
              <a:rPr lang="en-US" altLang="ko-KR" sz="1000" dirty="0" smtClean="0"/>
              <a:t>";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</a:t>
            </a:r>
            <a:r>
              <a:rPr lang="en-US" altLang="ko-KR" sz="1000" b="1" dirty="0"/>
              <a:t>f2.getPath()</a:t>
            </a:r>
            <a:r>
              <a:rPr lang="en-US" altLang="ko-KR" sz="1000" dirty="0"/>
              <a:t> + "</a:t>
            </a:r>
            <a:r>
              <a:rPr lang="ko-KR" altLang="en-US" sz="1000" dirty="0"/>
              <a:t>은 </a:t>
            </a:r>
            <a:r>
              <a:rPr lang="en-US" altLang="ko-KR" sz="1000" dirty="0"/>
              <a:t>" + res + "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.");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(f3); // c:\tmp</a:t>
            </a:r>
            <a:r>
              <a:rPr lang="ko-KR" altLang="en-US" sz="1000" dirty="0"/>
              <a:t>에 있는 파일과 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화면에 </a:t>
            </a:r>
            <a:r>
              <a:rPr lang="ko-KR" altLang="en-US" sz="1000" dirty="0" smtClean="0"/>
              <a:t>출력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// </a:t>
            </a:r>
            <a:r>
              <a:rPr lang="ko-KR" altLang="en-US" sz="1000" dirty="0"/>
              <a:t>파일 이름 변경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/>
              <a:t>f2.renameTo(new File("c:\\</a:t>
            </a:r>
            <a:r>
              <a:rPr lang="en-US" altLang="ko-KR" sz="1000" b="1" dirty="0" err="1"/>
              <a:t>tmp</a:t>
            </a:r>
            <a:r>
              <a:rPr lang="en-US" altLang="ko-KR" sz="1000" b="1" dirty="0"/>
              <a:t>\\</a:t>
            </a:r>
            <a:r>
              <a:rPr lang="en-US" altLang="ko-KR" sz="1000" b="1" dirty="0" err="1"/>
              <a:t>javasample</a:t>
            </a:r>
            <a:r>
              <a:rPr lang="en-US" altLang="ko-KR" sz="1000" b="1" dirty="0"/>
              <a:t>")); </a:t>
            </a:r>
            <a:r>
              <a:rPr lang="ko-KR" altLang="en-US" sz="1000" b="1" dirty="0"/>
              <a:t>	</a:t>
            </a:r>
            <a:endParaRPr lang="en-US" altLang="ko-KR" sz="1000" b="1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ko-KR" altLang="en-US" sz="1000" dirty="0"/>
              <a:t>	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(f3);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745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이용하여 파일의 타입을 알아내고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디렉터리에 있는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파일들을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나열하며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이름을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변경하는 프로그램을 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3128" y="4026456"/>
            <a:ext cx="4071360" cy="193899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sz="1000" dirty="0"/>
              <a:t>c:\windows\system.ini</a:t>
            </a:r>
            <a:r>
              <a:rPr lang="ko-KR" altLang="en-US" sz="1000" dirty="0"/>
              <a:t>은 파일입니다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c:\tmp\java_sample</a:t>
            </a:r>
            <a:r>
              <a:rPr lang="ko-KR" altLang="en-US" sz="1000" dirty="0"/>
              <a:t>은 디렉터리입니다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hangul.txt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28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11</a:t>
            </a:r>
            <a:r>
              <a:rPr lang="ko-KR" altLang="en-US" sz="1000" dirty="0"/>
              <a:t>월 </a:t>
            </a:r>
            <a:r>
              <a:rPr lang="en-US" altLang="ko-KR" sz="1000" dirty="0"/>
              <a:t>29 </a:t>
            </a:r>
            <a:r>
              <a:rPr lang="ko-KR" altLang="en-US" sz="1000" dirty="0"/>
              <a:t>일 </a:t>
            </a:r>
            <a:r>
              <a:rPr lang="en-US" altLang="ko-KR" sz="1000" dirty="0"/>
              <a:t>21:04:46</a:t>
            </a:r>
          </a:p>
          <a:p>
            <a:r>
              <a:rPr lang="en-US" altLang="ko-KR" sz="1000" dirty="0"/>
              <a:t>Hello.java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469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13:23:59</a:t>
            </a:r>
          </a:p>
          <a:p>
            <a:r>
              <a:rPr lang="en-US" altLang="ko-KR" sz="1000" dirty="0"/>
              <a:t>Hello2010.java 	</a:t>
            </a:r>
            <a:r>
              <a:rPr lang="ko-KR" altLang="en-US" sz="1000" dirty="0"/>
              <a:t>파일 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126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10:01:56</a:t>
            </a:r>
          </a:p>
          <a:p>
            <a:r>
              <a:rPr lang="en-US" altLang="ko-KR" sz="1000" dirty="0"/>
              <a:t>HelloDoc.java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669 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14:23:32</a:t>
            </a:r>
          </a:p>
          <a:p>
            <a:r>
              <a:rPr lang="en-US" altLang="ko-KR" sz="1000" b="1" dirty="0" err="1"/>
              <a:t>java_sample</a:t>
            </a:r>
            <a:r>
              <a:rPr lang="en-US" altLang="ko-KR" sz="1000" dirty="0"/>
              <a:t>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0 	</a:t>
            </a:r>
            <a:r>
              <a:rPr lang="ko-KR" altLang="en-US" sz="1000" dirty="0" smtClean="0"/>
              <a:t>수정한 </a:t>
            </a:r>
            <a:r>
              <a:rPr lang="ko-KR" altLang="en-US" sz="1000" dirty="0"/>
              <a:t>시간</a:t>
            </a:r>
            <a:r>
              <a:rPr lang="en-US" altLang="ko-KR" sz="1000" dirty="0"/>
              <a:t>: 11</a:t>
            </a:r>
            <a:r>
              <a:rPr lang="ko-KR" altLang="en-US" sz="1000" dirty="0"/>
              <a:t>월 </a:t>
            </a:r>
            <a:r>
              <a:rPr lang="en-US" altLang="ko-KR" sz="1000" dirty="0"/>
              <a:t>14 </a:t>
            </a:r>
            <a:r>
              <a:rPr lang="ko-KR" altLang="en-US" sz="1000" dirty="0"/>
              <a:t>일 </a:t>
            </a:r>
            <a:r>
              <a:rPr lang="en-US" altLang="ko-KR" sz="1000" dirty="0"/>
              <a:t>16:46:27</a:t>
            </a:r>
          </a:p>
          <a:p>
            <a:r>
              <a:rPr lang="en-US" altLang="ko-KR" sz="1000" dirty="0"/>
              <a:t>hangul.txt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28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11</a:t>
            </a:r>
            <a:r>
              <a:rPr lang="ko-KR" altLang="en-US" sz="1000" dirty="0"/>
              <a:t>월 </a:t>
            </a:r>
            <a:r>
              <a:rPr lang="en-US" altLang="ko-KR" sz="1000" dirty="0"/>
              <a:t>29 </a:t>
            </a:r>
            <a:r>
              <a:rPr lang="ko-KR" altLang="en-US" sz="1000" dirty="0"/>
              <a:t>일 </a:t>
            </a:r>
            <a:r>
              <a:rPr lang="en-US" altLang="ko-KR" sz="1000" dirty="0"/>
              <a:t>21:04:46</a:t>
            </a:r>
          </a:p>
          <a:p>
            <a:r>
              <a:rPr lang="en-US" altLang="ko-KR" sz="1000" dirty="0"/>
              <a:t>Hello.java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469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13:23:59</a:t>
            </a:r>
          </a:p>
          <a:p>
            <a:r>
              <a:rPr lang="en-US" altLang="ko-KR" sz="1000" dirty="0"/>
              <a:t>Hello2010.java 	</a:t>
            </a:r>
            <a:r>
              <a:rPr lang="ko-KR" altLang="en-US" sz="1000" dirty="0"/>
              <a:t>파일 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126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10:01:56</a:t>
            </a:r>
          </a:p>
          <a:p>
            <a:r>
              <a:rPr lang="en-US" altLang="ko-KR" sz="1000" dirty="0"/>
              <a:t>HelloDoc.java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669 	</a:t>
            </a:r>
            <a:r>
              <a:rPr lang="ko-KR" altLang="en-US" sz="1000" dirty="0" smtClean="0"/>
              <a:t>수정한 </a:t>
            </a:r>
            <a:r>
              <a:rPr lang="ko-KR" altLang="en-US" sz="1000" dirty="0"/>
              <a:t>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14:23:32</a:t>
            </a:r>
          </a:p>
          <a:p>
            <a:r>
              <a:rPr lang="en-US" altLang="ko-KR" sz="1000" b="1" dirty="0" err="1"/>
              <a:t>javasample</a:t>
            </a:r>
            <a:r>
              <a:rPr lang="en-US" altLang="ko-KR" sz="1000" dirty="0"/>
              <a:t>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0 	</a:t>
            </a:r>
            <a:r>
              <a:rPr lang="ko-KR" altLang="en-US" sz="1000" dirty="0" smtClean="0"/>
              <a:t>수정한 </a:t>
            </a:r>
            <a:r>
              <a:rPr lang="ko-KR" altLang="en-US" sz="1000" dirty="0"/>
              <a:t>시간</a:t>
            </a:r>
            <a:r>
              <a:rPr lang="en-US" altLang="ko-KR" sz="1000" dirty="0"/>
              <a:t>: 11</a:t>
            </a:r>
            <a:r>
              <a:rPr lang="ko-KR" altLang="en-US" sz="1000" dirty="0"/>
              <a:t>월 </a:t>
            </a:r>
            <a:r>
              <a:rPr lang="en-US" altLang="ko-KR" sz="1000" dirty="0"/>
              <a:t>14 </a:t>
            </a:r>
            <a:r>
              <a:rPr lang="ko-KR" altLang="en-US" sz="1000" dirty="0"/>
              <a:t>일 </a:t>
            </a:r>
            <a:r>
              <a:rPr lang="en-US" altLang="ko-KR" sz="1000" dirty="0"/>
              <a:t>16:46:27</a:t>
            </a:r>
            <a:endParaRPr lang="ko-KR" altLang="en-US" sz="1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왼쪽 중괄호 4"/>
          <p:cNvSpPr/>
          <p:nvPr/>
        </p:nvSpPr>
        <p:spPr>
          <a:xfrm>
            <a:off x="4644008" y="4437112"/>
            <a:ext cx="294839" cy="720080"/>
          </a:xfrm>
          <a:prstGeom prst="leftBrace">
            <a:avLst>
              <a:gd name="adj1" fmla="val 2384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504700" y="4288066"/>
            <a:ext cx="1226168" cy="442674"/>
          </a:xfrm>
          <a:prstGeom prst="wedgeRoundRectCallout">
            <a:avLst>
              <a:gd name="adj1" fmla="val 48786"/>
              <a:gd name="adj2" fmla="val 6710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C:\tmp</a:t>
            </a:r>
            <a:r>
              <a:rPr lang="ko-KR" altLang="en-US" sz="1000" dirty="0" smtClean="0"/>
              <a:t>의 파일과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디렉터리 리스트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54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8-9 : </a:t>
            </a:r>
            <a:r>
              <a:rPr lang="ko-KR" altLang="en-US" dirty="0" smtClean="0"/>
              <a:t>텍스트 파일 복사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643050"/>
            <a:ext cx="5077228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TextCopy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){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File("c:\\windows\\system.ini"); // </a:t>
            </a:r>
            <a:r>
              <a:rPr lang="ko-KR" altLang="en-US" sz="1200" dirty="0" smtClean="0"/>
              <a:t>소스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File </a:t>
            </a:r>
            <a:r>
              <a:rPr lang="en-US" altLang="ko-KR" sz="1200" dirty="0" err="1"/>
              <a:t>dst</a:t>
            </a:r>
            <a:r>
              <a:rPr lang="en-US" altLang="ko-KR" sz="1200" dirty="0"/>
              <a:t> = new File("c:\\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\\system.txt"); // </a:t>
            </a:r>
            <a:r>
              <a:rPr lang="ko-KR" altLang="en-US" sz="1200" dirty="0" smtClean="0"/>
              <a:t>목적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FileReader </a:t>
            </a:r>
            <a:r>
              <a:rPr lang="en-US" altLang="ko-KR" sz="1200" dirty="0" err="1"/>
              <a:t>fr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FileWriter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fw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BufferedReader</a:t>
            </a:r>
            <a:r>
              <a:rPr lang="en-US" altLang="ko-KR" sz="1200" dirty="0"/>
              <a:t> in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BufferedWriter</a:t>
            </a:r>
            <a:r>
              <a:rPr lang="en-US" altLang="ko-KR" sz="1200" dirty="0"/>
              <a:t> out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fr</a:t>
            </a:r>
            <a:r>
              <a:rPr lang="en-US" altLang="ko-KR" sz="1200" dirty="0"/>
              <a:t> = new FileReader(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 err="1"/>
              <a:t>fw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FileWriter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dst</a:t>
            </a:r>
            <a:r>
              <a:rPr lang="en-US" altLang="ko-KR" sz="1200" b="1" dirty="0"/>
              <a:t>); </a:t>
            </a:r>
            <a:endParaRPr lang="en-US" altLang="ko-KR" sz="1200" b="1" dirty="0" smtClean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in = new </a:t>
            </a:r>
            <a:r>
              <a:rPr lang="en-US" altLang="ko-KR" sz="1200" b="1" dirty="0" err="1"/>
              <a:t>BufferedReader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fr</a:t>
            </a:r>
            <a:r>
              <a:rPr lang="en-US" altLang="ko-KR" sz="1200" b="1" dirty="0" smtClean="0"/>
              <a:t>);</a:t>
            </a:r>
            <a:endParaRPr lang="ko-KR" altLang="en-US" sz="1200" b="1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out = new </a:t>
            </a:r>
            <a:r>
              <a:rPr lang="en-US" altLang="ko-KR" sz="1200" b="1" dirty="0" err="1"/>
              <a:t>BufferedWriter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fw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while ((c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()) != -1) {</a:t>
            </a:r>
          </a:p>
          <a:p>
            <a:pPr defTabSz="180000"/>
            <a:r>
              <a:rPr lang="en-US" altLang="ko-KR" sz="1200" b="1" dirty="0"/>
              <a:t>				</a:t>
            </a:r>
            <a:r>
              <a:rPr lang="en-US" altLang="ko-KR" sz="1200" b="1" dirty="0" err="1"/>
              <a:t>out.write</a:t>
            </a:r>
            <a:r>
              <a:rPr lang="en-US" altLang="ko-KR" sz="1200" b="1" dirty="0"/>
              <a:t>((char)c);</a:t>
            </a:r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           </a:t>
            </a:r>
            <a:r>
              <a:rPr lang="en-US" altLang="ko-KR" sz="1200" dirty="0" err="1" smtClean="0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out.close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fw.close</a:t>
            </a:r>
            <a:r>
              <a:rPr lang="en-US" altLang="ko-KR" sz="1200" dirty="0" smtClean="0"/>
              <a:t>();</a:t>
            </a:r>
            <a:endParaRPr lang="en-US" altLang="ko-KR" sz="1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텍스트 파일을 복사하는 프로그램을 작성하라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64088" y="1650003"/>
            <a:ext cx="331578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	} catch (</a:t>
            </a:r>
            <a:r>
              <a:rPr lang="en-US" altLang="ko-KR" sz="1200" dirty="0" err="1" smtClean="0"/>
              <a:t>IOException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파일 복사 오류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93096"/>
            <a:ext cx="562493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사각형 설명선 11"/>
          <p:cNvSpPr/>
          <p:nvPr/>
        </p:nvSpPr>
        <p:spPr>
          <a:xfrm>
            <a:off x="4897097" y="4445139"/>
            <a:ext cx="933982" cy="272415"/>
          </a:xfrm>
          <a:prstGeom prst="wedgeRoundRectCallout">
            <a:avLst>
              <a:gd name="adj1" fmla="val -89056"/>
              <a:gd name="adj2" fmla="val 2164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예제 실행</a:t>
            </a:r>
          </a:p>
        </p:txBody>
      </p:sp>
    </p:spTree>
    <p:extLst>
      <p:ext uri="{BB962C8B-B14F-4D97-AF65-F5344CB8AC3E}">
        <p14:creationId xmlns:p14="http://schemas.microsoft.com/office/powerpoint/2010/main" xmlns="" val="30072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8-10 : </a:t>
            </a:r>
            <a:r>
              <a:rPr lang="ko-KR" altLang="en-US" dirty="0"/>
              <a:t>바이너리 파일 복사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571612"/>
            <a:ext cx="500066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BinaryCopy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File("c:\\windows\\explorer.exe"); // </a:t>
            </a:r>
            <a:r>
              <a:rPr lang="ko-KR" altLang="en-US" sz="1200" dirty="0" smtClean="0"/>
              <a:t>소스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File </a:t>
            </a:r>
            <a:r>
              <a:rPr lang="en-US" altLang="ko-KR" sz="1200" dirty="0" err="1"/>
              <a:t>dst</a:t>
            </a:r>
            <a:r>
              <a:rPr lang="en-US" altLang="ko-KR" sz="1200" dirty="0"/>
              <a:t> = new File("c:\\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\\</a:t>
            </a:r>
            <a:r>
              <a:rPr lang="en-US" altLang="ko-KR" sz="1200" dirty="0" err="1"/>
              <a:t>explorer.bin</a:t>
            </a:r>
            <a:r>
              <a:rPr lang="en-US" altLang="ko-KR" sz="1200" dirty="0"/>
              <a:t>"); // </a:t>
            </a:r>
            <a:r>
              <a:rPr lang="ko-KR" altLang="en-US" sz="1200" dirty="0" smtClean="0"/>
              <a:t>목</a:t>
            </a:r>
            <a:r>
              <a:rPr lang="ko-KR" altLang="en-US" sz="1200" dirty="0"/>
              <a:t>적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FileInputStream fi = null;</a:t>
            </a:r>
          </a:p>
          <a:p>
            <a:pPr defTabSz="180000"/>
            <a:r>
              <a:rPr lang="en-US" altLang="ko-KR" sz="1200" dirty="0"/>
              <a:t>		FileOutputStream 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BufferedInputStream</a:t>
            </a:r>
            <a:r>
              <a:rPr lang="en-US" altLang="ko-KR" sz="1200" dirty="0"/>
              <a:t> in = null;</a:t>
            </a:r>
          </a:p>
          <a:p>
            <a:pPr defTabSz="180000"/>
            <a:r>
              <a:rPr lang="en-US" altLang="ko-KR" sz="1200" dirty="0"/>
              <a:t>		BufferedOutputStream out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fi = new </a:t>
            </a:r>
            <a:r>
              <a:rPr lang="en-US" altLang="ko-KR" sz="1200" dirty="0" err="1" smtClean="0"/>
              <a:t>FileInputStream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new FileOutputStream(</a:t>
            </a:r>
            <a:r>
              <a:rPr lang="en-US" altLang="ko-KR" sz="1200" dirty="0" err="1"/>
              <a:t>dst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in = new </a:t>
            </a:r>
            <a:r>
              <a:rPr lang="en-US" altLang="ko-KR" sz="1200" b="1" dirty="0" err="1"/>
              <a:t>BufferedInputStream</a:t>
            </a:r>
            <a:r>
              <a:rPr lang="en-US" altLang="ko-KR" sz="1200" b="1" dirty="0"/>
              <a:t>(fi);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ko-KR" altLang="en-US" sz="1200" b="1" dirty="0"/>
              <a:t>		</a:t>
            </a:r>
            <a:r>
              <a:rPr lang="en-US" altLang="ko-KR" sz="1200" b="1" dirty="0"/>
              <a:t>out = new BufferedOutputStream(</a:t>
            </a:r>
            <a:r>
              <a:rPr lang="en-US" altLang="ko-KR" sz="1200" b="1" dirty="0" err="1"/>
              <a:t>fo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while ((c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()) != -1) {</a:t>
            </a:r>
          </a:p>
          <a:p>
            <a:pPr defTabSz="180000"/>
            <a:r>
              <a:rPr lang="en-US" altLang="ko-KR" sz="1200" b="1" dirty="0"/>
              <a:t>				</a:t>
            </a:r>
            <a:r>
              <a:rPr lang="en-US" altLang="ko-KR" sz="1200" b="1" dirty="0" err="1"/>
              <a:t>out.write</a:t>
            </a:r>
            <a:r>
              <a:rPr lang="en-US" altLang="ko-KR" sz="1200" b="1" dirty="0"/>
              <a:t>((char)c);</a:t>
            </a:r>
          </a:p>
          <a:p>
            <a:pPr defTabSz="180000"/>
            <a:r>
              <a:rPr lang="en-US" altLang="ko-KR" sz="1200" b="1" dirty="0"/>
              <a:t>			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out.close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fo.close</a:t>
            </a:r>
            <a:r>
              <a:rPr lang="en-US" altLang="ko-KR" sz="1200" dirty="0" smtClean="0"/>
              <a:t>();</a:t>
            </a:r>
            <a:endParaRPr lang="en-US" altLang="ko-KR" sz="1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573016"/>
            <a:ext cx="499384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1472" y="1214422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바이트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바이너리 파일을 복사하는 프로그램을 작성하라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57818" y="1571612"/>
            <a:ext cx="321471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	} catch (</a:t>
            </a:r>
            <a:r>
              <a:rPr lang="en-US" altLang="ko-KR" sz="1200" dirty="0" err="1" smtClean="0"/>
              <a:t>IOException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파일 복사 오류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sv-SE" altLang="ko-KR" sz="1200" dirty="0" smtClean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246092" y="5301208"/>
            <a:ext cx="1226168" cy="442674"/>
          </a:xfrm>
          <a:prstGeom prst="wedgeRoundRectCallout">
            <a:avLst>
              <a:gd name="adj1" fmla="val -62329"/>
              <a:gd name="adj2" fmla="val 9602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explorer.exe</a:t>
            </a:r>
            <a:r>
              <a:rPr lang="ko-KR" altLang="en-US" sz="1000" dirty="0" smtClean="0"/>
              <a:t>와 파일 크기 동일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7154418" y="4869160"/>
            <a:ext cx="745998" cy="466413"/>
          </a:xfrm>
          <a:custGeom>
            <a:avLst/>
            <a:gdLst>
              <a:gd name="connsiteX0" fmla="*/ 471678 w 745998"/>
              <a:gd name="connsiteY0" fmla="*/ 438981 h 466413"/>
              <a:gd name="connsiteX1" fmla="*/ 5334 w 745998"/>
              <a:gd name="connsiteY1" fmla="*/ 69 h 466413"/>
              <a:gd name="connsiteX2" fmla="*/ 745998 w 745998"/>
              <a:gd name="connsiteY2" fmla="*/ 466413 h 46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5998" h="466413">
                <a:moveTo>
                  <a:pt x="471678" y="438981"/>
                </a:moveTo>
                <a:cubicBezTo>
                  <a:pt x="215646" y="217239"/>
                  <a:pt x="-40386" y="-4503"/>
                  <a:pt x="5334" y="69"/>
                </a:cubicBezTo>
                <a:cubicBezTo>
                  <a:pt x="51054" y="4641"/>
                  <a:pt x="398526" y="235527"/>
                  <a:pt x="745998" y="466413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796136" y="3660641"/>
            <a:ext cx="933982" cy="272415"/>
          </a:xfrm>
          <a:prstGeom prst="wedgeRoundRectCallout">
            <a:avLst>
              <a:gd name="adj1" fmla="val -89056"/>
              <a:gd name="adj2" fmla="val 2164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예제 실행</a:t>
            </a:r>
          </a:p>
        </p:txBody>
      </p:sp>
    </p:spTree>
    <p:extLst>
      <p:ext uri="{BB962C8B-B14F-4D97-AF65-F5344CB8AC3E}">
        <p14:creationId xmlns:p14="http://schemas.microsoft.com/office/powerpoint/2010/main" xmlns="" val="4360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바이트 입출력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문자 입출력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입출력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단순 바이트의 흐름으로만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바이너리 파일을 읽는 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입출력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문자의 흐름으로 처리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문자가 아닌 바이너리 데이터는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처리하지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텍스트 파일을 읽는 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en-US" altLang="ko-KR" dirty="0" smtClean="0"/>
              <a:t>JDK</a:t>
            </a:r>
            <a:r>
              <a:rPr lang="ko-KR" altLang="en-US" dirty="0" smtClean="0"/>
              <a:t>는 입출력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구현한 다양한 클래스 제공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2288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의 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클래스 계층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6744242" cy="499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328084" y="5961701"/>
            <a:ext cx="1476164" cy="715089"/>
          </a:xfrm>
          <a:prstGeom prst="wedgeRoundRectCallout">
            <a:avLst>
              <a:gd name="adj1" fmla="val 6590"/>
              <a:gd name="adj2" fmla="val -21104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클래스 이름이 </a:t>
            </a:r>
            <a:endParaRPr lang="en-US" altLang="ko-KR" sz="1200" dirty="0" smtClean="0"/>
          </a:p>
          <a:p>
            <a:r>
              <a:rPr lang="ko-KR" altLang="en-US" sz="1200" dirty="0" smtClean="0"/>
              <a:t>공통적으로</a:t>
            </a:r>
            <a:endParaRPr lang="en-US" altLang="ko-KR" sz="1200" dirty="0" smtClean="0"/>
          </a:p>
          <a:p>
            <a:r>
              <a:rPr lang="en-US" altLang="ko-KR" sz="1200" dirty="0" smtClean="0"/>
              <a:t>Stream</a:t>
            </a:r>
            <a:r>
              <a:rPr lang="ko-KR" altLang="en-US" sz="1200" dirty="0" smtClean="0"/>
              <a:t>으로 끝남</a:t>
            </a:r>
            <a:endParaRPr lang="ko-KR" altLang="en-US" sz="1200" dirty="0"/>
          </a:p>
        </p:txBody>
      </p:sp>
      <p:sp>
        <p:nvSpPr>
          <p:cNvPr id="3" name="자유형 2"/>
          <p:cNvSpPr/>
          <p:nvPr/>
        </p:nvSpPr>
        <p:spPr>
          <a:xfrm>
            <a:off x="3333309" y="6071616"/>
            <a:ext cx="2020824" cy="256032"/>
          </a:xfrm>
          <a:custGeom>
            <a:avLst/>
            <a:gdLst>
              <a:gd name="connsiteX0" fmla="*/ 2002536 w 2020824"/>
              <a:gd name="connsiteY0" fmla="*/ 146304 h 256032"/>
              <a:gd name="connsiteX1" fmla="*/ 0 w 2020824"/>
              <a:gd name="connsiteY1" fmla="*/ 0 h 256032"/>
              <a:gd name="connsiteX2" fmla="*/ 2020824 w 2020824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824" h="256032">
                <a:moveTo>
                  <a:pt x="2002536" y="146304"/>
                </a:moveTo>
                <a:lnTo>
                  <a:pt x="0" y="0"/>
                </a:lnTo>
                <a:cubicBezTo>
                  <a:pt x="3048" y="18288"/>
                  <a:pt x="1011936" y="137160"/>
                  <a:pt x="2020824" y="256032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40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의 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클래스 계층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7" y="1490278"/>
            <a:ext cx="7031134" cy="444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788024" y="5612559"/>
            <a:ext cx="1764196" cy="715089"/>
          </a:xfrm>
          <a:prstGeom prst="wedgeRoundRectCallout">
            <a:avLst>
              <a:gd name="adj1" fmla="val 22658"/>
              <a:gd name="adj2" fmla="val -14966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클래스 이름이 </a:t>
            </a:r>
            <a:endParaRPr lang="en-US" altLang="ko-KR" sz="1200" dirty="0" smtClean="0"/>
          </a:p>
          <a:p>
            <a:r>
              <a:rPr lang="ko-KR" altLang="en-US" sz="1200" dirty="0" smtClean="0"/>
              <a:t>공통적으로</a:t>
            </a:r>
            <a:endParaRPr lang="en-US" altLang="ko-KR" sz="1200" dirty="0" smtClean="0"/>
          </a:p>
          <a:p>
            <a:r>
              <a:rPr lang="en-US" altLang="ko-KR" sz="1200" dirty="0" smtClean="0"/>
              <a:t>Reader/Writer</a:t>
            </a:r>
            <a:r>
              <a:rPr lang="ko-KR" altLang="en-US" sz="1200" dirty="0" smtClean="0"/>
              <a:t>로 끝남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2793249" y="5722474"/>
            <a:ext cx="2020824" cy="256032"/>
          </a:xfrm>
          <a:custGeom>
            <a:avLst/>
            <a:gdLst>
              <a:gd name="connsiteX0" fmla="*/ 2002536 w 2020824"/>
              <a:gd name="connsiteY0" fmla="*/ 146304 h 256032"/>
              <a:gd name="connsiteX1" fmla="*/ 0 w 2020824"/>
              <a:gd name="connsiteY1" fmla="*/ 0 h 256032"/>
              <a:gd name="connsiteX2" fmla="*/ 2020824 w 2020824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824" h="256032">
                <a:moveTo>
                  <a:pt x="2002536" y="146304"/>
                </a:moveTo>
                <a:lnTo>
                  <a:pt x="0" y="0"/>
                </a:lnTo>
                <a:cubicBezTo>
                  <a:pt x="3048" y="18288"/>
                  <a:pt x="1011936" y="137160"/>
                  <a:pt x="2020824" y="256032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7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726" y="116632"/>
            <a:ext cx="5904656" cy="360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099023" y="185920"/>
            <a:ext cx="5957664" cy="679450"/>
          </a:xfrm>
        </p:spPr>
        <p:txBody>
          <a:bodyPr/>
          <a:lstStyle/>
          <a:p>
            <a:r>
              <a:rPr lang="ko-KR" altLang="en-US" dirty="0" err="1" smtClean="0"/>
              <a:t>스트림은</a:t>
            </a:r>
            <a:r>
              <a:rPr lang="ko-KR" altLang="en-US" dirty="0" smtClean="0"/>
              <a:t> 연결될 수 있다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2800" y="3933056"/>
            <a:ext cx="630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표준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</a:t>
            </a:r>
            <a:r>
              <a:rPr lang="en-US" altLang="ko-KR" sz="1400" dirty="0"/>
              <a:t>System.in</a:t>
            </a:r>
            <a:r>
              <a:rPr lang="ko-KR" altLang="en-US" sz="1400" dirty="0"/>
              <a:t>에 </a:t>
            </a:r>
            <a:r>
              <a:rPr lang="en-US" altLang="ko-KR" sz="1400" dirty="0" err="1" smtClean="0"/>
              <a:t>InputStreamReader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err="1"/>
              <a:t>을</a:t>
            </a:r>
            <a:r>
              <a:rPr lang="ko-KR" altLang="en-US" sz="1400" dirty="0" smtClean="0"/>
              <a:t> 연결하는 사례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75656" y="5809546"/>
            <a:ext cx="676875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InputStreamReader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rd</a:t>
            </a:r>
            <a:r>
              <a:rPr lang="en-US" altLang="ko-KR" sz="1600" dirty="0"/>
              <a:t> = new </a:t>
            </a:r>
            <a:r>
              <a:rPr lang="en-US" altLang="ko-KR" sz="1600" dirty="0" err="1" smtClean="0"/>
              <a:t>InputStreamReader</a:t>
            </a:r>
            <a:r>
              <a:rPr lang="en-US" altLang="ko-KR" sz="1600" dirty="0" smtClean="0"/>
              <a:t>(System.in);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c = </a:t>
            </a:r>
            <a:r>
              <a:rPr lang="en-US" altLang="ko-KR" sz="1600" dirty="0" err="1" smtClean="0"/>
              <a:t>rd.read</a:t>
            </a:r>
            <a:r>
              <a:rPr lang="en-US" altLang="ko-KR" sz="1600" dirty="0" smtClean="0"/>
              <a:t>(); // </a:t>
            </a:r>
            <a:r>
              <a:rPr lang="ko-KR" altLang="en-US" sz="1600" dirty="0" smtClean="0"/>
              <a:t>키보드에서 문자 읽음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322719" y="1360513"/>
            <a:ext cx="2728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별 모양의 쿠키를 굽는 </a:t>
            </a:r>
            <a:r>
              <a:rPr lang="ko-KR" altLang="en-US" sz="1400" dirty="0" err="1" smtClean="0"/>
              <a:t>스트림</a:t>
            </a:r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895" y="4311985"/>
            <a:ext cx="9000999" cy="14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336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</a:t>
            </a:r>
            <a:r>
              <a:rPr lang="ko-KR" altLang="en-US" dirty="0"/>
              <a:t>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단위의 바이너리 값을 읽고 쓰는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2"/>
            <a:r>
              <a:rPr lang="en-US" altLang="ko-KR" dirty="0"/>
              <a:t>java.io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 lvl="1"/>
            <a:r>
              <a:rPr lang="en-US" altLang="ko-KR" dirty="0" err="1" smtClean="0"/>
              <a:t>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OutputStream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바이트 입출력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다루는 모든 클래스의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FileInputStream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FileOutputStream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파일로부터 바이트 단위로 읽거나 저장하는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바이너리 파일의 입출력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DataOutputStream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자바의 기본 데이터 타입의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바이너리 값 그대로 입출력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문자열도 바이너리 형태로 입출력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26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FileInputStream</a:t>
            </a:r>
            <a:r>
              <a:rPr lang="ko-KR" altLang="en-US" dirty="0" smtClean="0"/>
              <a:t>을 이용한 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전체를 읽어 화면에 출력하는 코드 샘플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87624" y="2698604"/>
            <a:ext cx="5904656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FileInputStream fin = new FileInputStream("c:\\test.txt</a:t>
            </a:r>
            <a:r>
              <a:rPr lang="en-US" altLang="ko-KR" sz="1600" dirty="0" smtClean="0"/>
              <a:t>");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c</a:t>
            </a:r>
            <a:r>
              <a:rPr lang="en-US" altLang="ko-KR" sz="1600" dirty="0" smtClean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while((</a:t>
            </a:r>
            <a:r>
              <a:rPr lang="en-US" altLang="ko-KR" sz="1600" b="1" dirty="0"/>
              <a:t>c = </a:t>
            </a:r>
            <a:r>
              <a:rPr lang="en-US" altLang="ko-KR" sz="1600" b="1" dirty="0" err="1"/>
              <a:t>fin.read</a:t>
            </a:r>
            <a:r>
              <a:rPr lang="en-US" altLang="ko-KR" sz="1600" b="1" dirty="0"/>
              <a:t>()</a:t>
            </a:r>
            <a:r>
              <a:rPr lang="en-US" altLang="ko-KR" sz="1600" dirty="0"/>
              <a:t>) != -1) </a:t>
            </a:r>
            <a:r>
              <a:rPr lang="en-US" altLang="ko-KR" sz="1600" dirty="0" smtClean="0"/>
              <a:t>{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/>
              <a:t>((char)c); </a:t>
            </a:r>
            <a:endParaRPr lang="en-US" altLang="ko-KR" sz="1600" dirty="0" smtClean="0"/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fin.close</a:t>
            </a:r>
            <a:r>
              <a:rPr lang="en-US" altLang="ko-KR" sz="1600" dirty="0"/>
              <a:t>(); </a:t>
            </a:r>
            <a:endParaRPr lang="en-US" altLang="ko-KR" sz="16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898204" y="2060848"/>
            <a:ext cx="2700808" cy="476726"/>
          </a:xfrm>
          <a:prstGeom prst="wedgeRoundRectCallout">
            <a:avLst>
              <a:gd name="adj1" fmla="val -59426"/>
              <a:gd name="adj2" fmla="val 1052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입</a:t>
            </a:r>
            <a:r>
              <a:rPr lang="ko-KR" altLang="en-US" sz="1100" dirty="0" smtClean="0"/>
              <a:t>력 바이트 </a:t>
            </a:r>
            <a:r>
              <a:rPr lang="ko-KR" altLang="en-US" sz="1100" dirty="0" err="1" smtClean="0"/>
              <a:t>스트림객체를</a:t>
            </a:r>
            <a:r>
              <a:rPr lang="ko-KR" altLang="en-US" sz="1100" dirty="0" smtClean="0"/>
              <a:t> 생성하고 </a:t>
            </a:r>
            <a:endParaRPr lang="en-US" altLang="ko-KR" sz="1100" dirty="0" smtClean="0"/>
          </a:p>
          <a:p>
            <a:r>
              <a:rPr lang="en-US" altLang="ko-KR" sz="1100" dirty="0" smtClean="0"/>
              <a:t>C:\test.txt </a:t>
            </a:r>
            <a:r>
              <a:rPr lang="ko-KR" altLang="en-US" sz="1100" dirty="0" smtClean="0"/>
              <a:t>파일 오픈</a:t>
            </a:r>
            <a:endParaRPr lang="ko-KR" altLang="en-US" sz="11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308484" y="3611066"/>
            <a:ext cx="3602140" cy="476726"/>
          </a:xfrm>
          <a:prstGeom prst="wedgeRoundRectCallout">
            <a:avLst>
              <a:gd name="adj1" fmla="val -59765"/>
              <a:gd name="adj2" fmla="val -218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파일 끝까지 반복하며 한 바이트씩 </a:t>
            </a:r>
            <a:r>
              <a:rPr lang="en-US" altLang="ko-KR" sz="1100" dirty="0"/>
              <a:t>c</a:t>
            </a:r>
            <a:r>
              <a:rPr lang="ko-KR" altLang="en-US" sz="1100" dirty="0"/>
              <a:t>에 </a:t>
            </a:r>
            <a:r>
              <a:rPr lang="ko-KR" altLang="en-US" sz="1100" dirty="0" smtClean="0"/>
              <a:t>읽어 들임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파일의 끝을 만나면 </a:t>
            </a:r>
            <a:r>
              <a:rPr lang="en-US" altLang="ko-KR" sz="1100" dirty="0" smtClean="0"/>
              <a:t>read()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-1 </a:t>
            </a:r>
            <a:r>
              <a:rPr lang="ko-KR" altLang="en-US" sz="1100" dirty="0" smtClean="0"/>
              <a:t>리턴</a:t>
            </a:r>
            <a:endParaRPr lang="ko-KR" altLang="en-US" sz="11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139952" y="4288667"/>
            <a:ext cx="3024336" cy="289441"/>
          </a:xfrm>
          <a:prstGeom prst="wedgeRoundRectCallout">
            <a:avLst>
              <a:gd name="adj1" fmla="val -60672"/>
              <a:gd name="adj2" fmla="val -171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바이트 </a:t>
            </a:r>
            <a:r>
              <a:rPr lang="en-US" altLang="ko-KR" sz="1100" dirty="0"/>
              <a:t>c</a:t>
            </a:r>
            <a:r>
              <a:rPr lang="ko-KR" altLang="en-US" sz="1100" dirty="0"/>
              <a:t>를 문자로 변환하여 화면에 </a:t>
            </a:r>
            <a:r>
              <a:rPr lang="ko-KR" altLang="en-US" sz="1100" dirty="0" smtClean="0"/>
              <a:t>출력</a:t>
            </a:r>
            <a:endParaRPr lang="ko-KR" altLang="en-US" sz="11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555776" y="5160115"/>
            <a:ext cx="2808312" cy="476726"/>
          </a:xfrm>
          <a:prstGeom prst="wedgeRoundRectCallout">
            <a:avLst>
              <a:gd name="adj1" fmla="val -60672"/>
              <a:gd name="adj2" fmla="val -171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 err="1"/>
              <a:t>스트림을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닫음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파일도 닫힘</a:t>
            </a:r>
            <a:r>
              <a:rPr lang="en-US" altLang="ko-KR" sz="1100" dirty="0" smtClean="0"/>
              <a:t>.</a:t>
            </a:r>
          </a:p>
          <a:p>
            <a:pPr defTabSz="180000"/>
            <a:r>
              <a:rPr lang="ko-KR" altLang="en-US" sz="1100" dirty="0" smtClean="0"/>
              <a:t>더 </a:t>
            </a:r>
            <a:r>
              <a:rPr lang="ko-KR" altLang="en-US" sz="1100" dirty="0"/>
              <a:t>이상 </a:t>
            </a:r>
            <a:r>
              <a:rPr lang="ko-KR" altLang="en-US" sz="1100" dirty="0" err="1"/>
              <a:t>스트림으로부터</a:t>
            </a:r>
            <a:r>
              <a:rPr lang="ko-KR" altLang="en-US" sz="1100" dirty="0"/>
              <a:t> 읽을 수 </a:t>
            </a:r>
            <a:r>
              <a:rPr lang="ko-KR" altLang="en-US" sz="1100" dirty="0" smtClean="0"/>
              <a:t>없음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xmlns="" val="42480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8-1 : </a:t>
            </a:r>
            <a:r>
              <a:rPr lang="ko-KR" altLang="en-US" dirty="0" smtClean="0"/>
              <a:t>윈도우에 있는 </a:t>
            </a:r>
            <a:r>
              <a:rPr lang="en-US" altLang="ko-KR" dirty="0" smtClean="0"/>
              <a:t>system.ini </a:t>
            </a:r>
            <a:r>
              <a:rPr lang="ko-KR" altLang="en-US" dirty="0"/>
              <a:t>파일을 읽어 화면에 출력하기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2204864"/>
            <a:ext cx="551041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FileInputStreamEx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FileInputStream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 = null;</a:t>
            </a:r>
          </a:p>
          <a:p>
            <a:pPr defTabSz="180000"/>
            <a:r>
              <a:rPr lang="en-US" altLang="ko-KR" sz="1400" dirty="0" smtClean="0"/>
              <a:t>		try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in </a:t>
            </a:r>
            <a:r>
              <a:rPr lang="en-US" altLang="ko-KR" sz="1400" b="1" dirty="0"/>
              <a:t>= new FileInputStream("c:\\windows\\system.ini"); </a:t>
            </a:r>
            <a:endParaRPr lang="en-US" altLang="ko-KR" sz="1400" b="1" dirty="0" smtClean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c;</a:t>
            </a:r>
          </a:p>
          <a:p>
            <a:pPr defTabSz="180000"/>
            <a:r>
              <a:rPr lang="en-US" altLang="ko-KR" sz="1400" dirty="0" smtClean="0"/>
              <a:t>			while </a:t>
            </a:r>
            <a:r>
              <a:rPr lang="en-US" altLang="ko-KR" sz="1400" dirty="0"/>
              <a:t>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 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 </a:t>
            </a:r>
          </a:p>
          <a:p>
            <a:pPr defTabSz="180000"/>
            <a:r>
              <a:rPr lang="en-US" altLang="ko-KR" sz="1400" dirty="0" smtClean="0"/>
              <a:t>			}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err="1" smtClean="0"/>
              <a:t>in.close</a:t>
            </a:r>
            <a:r>
              <a:rPr lang="en-US" altLang="ko-KR" sz="1400" b="1" dirty="0"/>
              <a:t>(); </a:t>
            </a:r>
            <a:endParaRPr lang="en-US" altLang="ko-KR" sz="1400" b="1" dirty="0" smtClean="0"/>
          </a:p>
          <a:p>
            <a:pPr defTabSz="180000"/>
            <a:r>
              <a:rPr lang="en-US" altLang="ko-KR" sz="1400" dirty="0" smtClean="0"/>
              <a:t>		} </a:t>
            </a:r>
            <a:r>
              <a:rPr lang="en-US" altLang="ko-KR" sz="1400" dirty="0"/>
              <a:t>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682192"/>
            <a:ext cx="3083408" cy="249299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sz="1200" dirty="0"/>
              <a:t>; for 16-bit app support</a:t>
            </a:r>
          </a:p>
          <a:p>
            <a:r>
              <a:rPr lang="en-US" altLang="ko-KR" sz="1200" dirty="0"/>
              <a:t>[386Enh]</a:t>
            </a:r>
          </a:p>
          <a:p>
            <a:r>
              <a:rPr lang="en-US" altLang="ko-KR" sz="1200" dirty="0"/>
              <a:t>woafont=dosapp.fon</a:t>
            </a:r>
          </a:p>
          <a:p>
            <a:r>
              <a:rPr lang="en-US" altLang="ko-KR" sz="1200" dirty="0"/>
              <a:t>EGA80WOA.FON=EGA80WOA.FON</a:t>
            </a:r>
          </a:p>
          <a:p>
            <a:r>
              <a:rPr lang="en-US" altLang="ko-KR" sz="1200" dirty="0"/>
              <a:t>EGA40WOA.FON=EGA40WOA.FON</a:t>
            </a:r>
          </a:p>
          <a:p>
            <a:r>
              <a:rPr lang="en-US" altLang="ko-KR" sz="1200" dirty="0"/>
              <a:t>CGA80WOA.FON=CGA80WOA.FON</a:t>
            </a:r>
          </a:p>
          <a:p>
            <a:r>
              <a:rPr lang="en-US" altLang="ko-KR" sz="1200" dirty="0"/>
              <a:t>CGA40WOA.FON=CGA40WOA.FON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[drivers]</a:t>
            </a:r>
          </a:p>
          <a:p>
            <a:r>
              <a:rPr lang="en-US" altLang="ko-KR" sz="1200" dirty="0"/>
              <a:t>wave=mmdrv.dll</a:t>
            </a:r>
          </a:p>
          <a:p>
            <a:r>
              <a:rPr lang="en-US" altLang="ko-KR" sz="1200" dirty="0"/>
              <a:t>timer=timer.drv</a:t>
            </a:r>
          </a:p>
          <a:p>
            <a:endParaRPr lang="en-US" altLang="ko-KR" sz="1200" dirty="0"/>
          </a:p>
          <a:p>
            <a:r>
              <a:rPr lang="en-US" altLang="ko-KR" sz="1200" dirty="0"/>
              <a:t>[mci]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71472" y="1285860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FileInputStream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사용자 컴퓨터의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windows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디렉터리에 있는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system.ini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파일을 읽고 화면에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system.ini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파일은 텍스트 파일이다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771800" y="3847647"/>
            <a:ext cx="2016224" cy="289441"/>
          </a:xfrm>
          <a:prstGeom prst="wedgeRoundRectCallout">
            <a:avLst>
              <a:gd name="adj1" fmla="val -78077"/>
              <a:gd name="adj2" fmla="val 7467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파일 끝을 만나면 </a:t>
            </a:r>
            <a:r>
              <a:rPr lang="en-US" altLang="ko-KR" sz="1100" dirty="0" smtClean="0"/>
              <a:t>-1 </a:t>
            </a:r>
            <a:r>
              <a:rPr lang="ko-KR" altLang="en-US" sz="1100" dirty="0" smtClean="0"/>
              <a:t>리턴</a:t>
            </a:r>
            <a:endParaRPr lang="ko-KR" altLang="en-US" sz="11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03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2626</TotalTime>
  <Words>1688</Words>
  <Application>Microsoft Office PowerPoint</Application>
  <PresentationFormat>화면 슬라이드 쇼(4:3)</PresentationFormat>
  <Paragraphs>613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가을</vt:lpstr>
      <vt:lpstr>제 8 장 입출력 스트림과  파일 입출력</vt:lpstr>
      <vt:lpstr>스트림</vt:lpstr>
      <vt:lpstr>자바의 입출력 스트림 종류</vt:lpstr>
      <vt:lpstr>JDK의 바이트 스트림 클래스 계층 구조</vt:lpstr>
      <vt:lpstr>JDK의 문자 스트림 클래스 계층 구조</vt:lpstr>
      <vt:lpstr>스트림은 연결될 수 있다</vt:lpstr>
      <vt:lpstr>바이트 스트림 클래스</vt:lpstr>
      <vt:lpstr>FileInputStream을 이용한 파일 읽기</vt:lpstr>
      <vt:lpstr>예제 8-1 : 윈도우에 있는 system.ini 파일을 읽어 화면에 출력하기</vt:lpstr>
      <vt:lpstr>FileOutputStream을 이용한 파일 쓰기</vt:lpstr>
      <vt:lpstr>예제 8-2 : FileOutputStream을 이용한 파일 쓰기</vt:lpstr>
      <vt:lpstr>문자 스트림</vt:lpstr>
      <vt:lpstr>예제 8-3 : FileReader를 이용한 텍스트 파일 읽기 - system.ini 파일 읽기</vt:lpstr>
      <vt:lpstr>문자 집합과 InputStreamReader로 텍스트 파일 읽기</vt:lpstr>
      <vt:lpstr>예제 8-4 : 한글 텍스트 파일 읽기</vt:lpstr>
      <vt:lpstr>예제 8-5 : 문자 집합 지정이 잘못된 한글 텍스트 파일 읽기</vt:lpstr>
      <vt:lpstr>FileWriter 사용 예</vt:lpstr>
      <vt:lpstr>예제 8-6 : 키보드 입력을 파일로 저장하기</vt:lpstr>
      <vt:lpstr>버퍼 입출력 스트림과 버퍼 입출력의 특징</vt:lpstr>
      <vt:lpstr>버퍼 스트림의 종류</vt:lpstr>
      <vt:lpstr>20바이트 버퍼를 가진 BufferedOutputStream</vt:lpstr>
      <vt:lpstr>예제 8-7 : 버퍼 스트림을 이용하는 출력 예제</vt:lpstr>
      <vt:lpstr>File 클래스</vt:lpstr>
      <vt:lpstr>File 클래스 생성자와 주요 메소드</vt:lpstr>
      <vt:lpstr>File 클래스 사용 예</vt:lpstr>
      <vt:lpstr>예제 8-8 : File 클래스 활용한 파일 관리</vt:lpstr>
      <vt:lpstr>예제 8-9 : 텍스트 파일 복사</vt:lpstr>
      <vt:lpstr>예제 8-10 : 바이너리 파일 복사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tu</cp:lastModifiedBy>
  <cp:revision>137</cp:revision>
  <dcterms:created xsi:type="dcterms:W3CDTF">2011-08-27T14:53:28Z</dcterms:created>
  <dcterms:modified xsi:type="dcterms:W3CDTF">2015-03-23T07:05:54Z</dcterms:modified>
</cp:coreProperties>
</file>