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EC4"/>
    <a:srgbClr val="D0EAB4"/>
    <a:srgbClr val="C0E3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90" autoAdjust="0"/>
    <p:restoredTop sz="92944" autoAdjust="0"/>
  </p:normalViewPr>
  <p:slideViewPr>
    <p:cSldViewPr>
      <p:cViewPr varScale="1">
        <p:scale>
          <a:sx n="73" d="100"/>
          <a:sy n="73" d="100"/>
        </p:scale>
        <p:origin x="-152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pPr/>
              <a:t>2015-03-23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2615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algn="r">
              <a:defRPr cap="all" baseline="0"/>
            </a:lvl1pPr>
          </a:lstStyle>
          <a:p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299BC8C-D05E-4966-90C6-DB66949B9446}" type="datetime1">
              <a:rPr lang="ko-KR" altLang="en-US" smtClean="0"/>
              <a:pPr/>
              <a:t>2015-03-23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3CF3B71A-966A-471E-8596-7D1D6A8996FF}" type="datetime1">
              <a:rPr lang="ko-KR" altLang="en-US" smtClean="0"/>
              <a:pPr/>
              <a:t>2015-03-23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fld id="{AD64A7B2-A2B0-4C9D-895B-FE1D68BE16F8}" type="datetime1">
              <a:rPr lang="ko-KR" altLang="en-US" smtClean="0"/>
              <a:pPr/>
              <a:t>2015-03-23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B31271CA-DFBA-4144-9186-0BE3AC6EE4B1}" type="datetime1">
              <a:rPr lang="ko-KR" altLang="en-US" smtClean="0"/>
              <a:pPr/>
              <a:t>2015-03-23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F87F4F71-3D90-4F92-8CFE-D11B433509C0}" type="datetime1">
              <a:rPr lang="ko-KR" altLang="en-US" smtClean="0"/>
              <a:pPr/>
              <a:t>2015-03-23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D200F4F1-024E-465C-B59D-A4FFBC6118A5}" type="datetime1">
              <a:rPr lang="ko-KR" altLang="en-US" smtClean="0"/>
              <a:pPr/>
              <a:t>2015-03-23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제 </a:t>
            </a:r>
            <a:r>
              <a:rPr lang="en-US" altLang="ko-KR" smtClean="0"/>
              <a:t>11 </a:t>
            </a:r>
            <a:r>
              <a:rPr lang="ko-KR" altLang="en-US" smtClean="0"/>
              <a:t>장 스윙 컴포넌트와 이벤트 핸들링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71747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이미지를 가진 버튼 컴포넌트 만들기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하나의 버튼에 </a:t>
            </a:r>
            <a:r>
              <a:rPr lang="en-US" altLang="ko-KR" smtClean="0"/>
              <a:t>3 </a:t>
            </a:r>
            <a:r>
              <a:rPr lang="ko-KR" altLang="en-US" smtClean="0"/>
              <a:t>개의 이미지 연결</a:t>
            </a:r>
            <a:endParaRPr lang="en-US" altLang="ko-KR" smtClean="0"/>
          </a:p>
          <a:p>
            <a:pPr lvl="1"/>
            <a:r>
              <a:rPr lang="ko-KR" altLang="en-US" smtClean="0"/>
              <a:t>사용자의 마우스 접근에 따라 </a:t>
            </a:r>
            <a:r>
              <a:rPr lang="en-US" altLang="ko-KR" smtClean="0"/>
              <a:t>3 </a:t>
            </a:r>
            <a:r>
              <a:rPr lang="ko-KR" altLang="en-US" smtClean="0"/>
              <a:t>개의 이미지 중 선택 출력</a:t>
            </a:r>
            <a:endParaRPr lang="en-US" altLang="ko-KR" smtClean="0"/>
          </a:p>
          <a:p>
            <a:r>
              <a:rPr lang="en-US" altLang="ko-KR" smtClean="0"/>
              <a:t>3 </a:t>
            </a:r>
            <a:r>
              <a:rPr lang="ko-KR" altLang="en-US" smtClean="0"/>
              <a:t>개의</a:t>
            </a:r>
            <a:r>
              <a:rPr lang="en-US" altLang="ko-KR" smtClean="0"/>
              <a:t> </a:t>
            </a:r>
            <a:r>
              <a:rPr lang="ko-KR" altLang="en-US" smtClean="0"/>
              <a:t>버튼 이미지</a:t>
            </a:r>
            <a:endParaRPr lang="en-US" altLang="ko-KR" smtClean="0"/>
          </a:p>
          <a:p>
            <a:pPr lvl="1"/>
            <a:r>
              <a:rPr lang="ko-KR" altLang="en-US" smtClean="0"/>
              <a:t>버튼의 보통 상태 때 출력되는 이미지 </a:t>
            </a:r>
            <a:r>
              <a:rPr lang="en-US" altLang="ko-KR" smtClean="0"/>
              <a:t>: normalIcon</a:t>
            </a:r>
          </a:p>
          <a:p>
            <a:pPr lvl="2"/>
            <a:r>
              <a:rPr lang="ko-KR" altLang="en-US" smtClean="0"/>
              <a:t>생성자 호출 시에 주어진 이미지 아이콘</a:t>
            </a:r>
            <a:endParaRPr lang="en-US" altLang="ko-KR" smtClean="0"/>
          </a:p>
          <a:p>
            <a:pPr lvl="1"/>
            <a:r>
              <a:rPr lang="ko-KR" altLang="en-US" smtClean="0"/>
              <a:t>버튼 위에 마우스가 올라갈 때 출력되는 이미지 </a:t>
            </a:r>
            <a:r>
              <a:rPr lang="en-US" altLang="ko-KR" smtClean="0"/>
              <a:t>: rolloverIcon</a:t>
            </a:r>
          </a:p>
          <a:p>
            <a:pPr lvl="2"/>
            <a:r>
              <a:rPr lang="ko-KR" altLang="en-US" smtClean="0"/>
              <a:t>이미지 설정 메소드 </a:t>
            </a:r>
            <a:r>
              <a:rPr lang="en-US" altLang="ko-KR" smtClean="0"/>
              <a:t>: JButton.setRolloverIcon(Icon); </a:t>
            </a:r>
          </a:p>
          <a:p>
            <a:pPr lvl="1"/>
            <a:r>
              <a:rPr lang="ko-KR" altLang="en-US" smtClean="0"/>
              <a:t>마우스 버튼을 누른 상태 때 출력되는 이미지 </a:t>
            </a:r>
            <a:r>
              <a:rPr lang="en-US" altLang="ko-KR" smtClean="0"/>
              <a:t>: pressedIcon</a:t>
            </a:r>
          </a:p>
          <a:p>
            <a:pPr lvl="2"/>
            <a:r>
              <a:rPr lang="ko-KR" altLang="en-US" smtClean="0"/>
              <a:t>이미지 설정 메소드 </a:t>
            </a:r>
            <a:r>
              <a:rPr lang="en-US" altLang="ko-KR" smtClean="0"/>
              <a:t>: JButton.setPressedIcon(Icon)</a:t>
            </a:r>
          </a:p>
          <a:p>
            <a:r>
              <a:rPr lang="ko-KR" altLang="en-US" smtClean="0"/>
              <a:t>이미지 아이콘 생성</a:t>
            </a:r>
            <a:endParaRPr lang="en-US" altLang="ko-KR" smtClean="0"/>
          </a:p>
          <a:p>
            <a:pPr lvl="1"/>
            <a:r>
              <a:rPr lang="en-US" altLang="ko-KR" smtClean="0"/>
              <a:t>new ImageIcon(</a:t>
            </a:r>
            <a:r>
              <a:rPr lang="ko-KR" altLang="en-US" smtClean="0"/>
              <a:t>이미지</a:t>
            </a:r>
            <a:r>
              <a:rPr lang="en-US" altLang="ko-KR" smtClean="0"/>
              <a:t> </a:t>
            </a:r>
            <a:r>
              <a:rPr lang="ko-KR" altLang="en-US" smtClean="0"/>
              <a:t>경로명</a:t>
            </a:r>
            <a:r>
              <a:rPr lang="en-US" altLang="ko-KR" smtClean="0"/>
              <a:t>);</a:t>
            </a:r>
          </a:p>
          <a:p>
            <a:pPr lvl="1"/>
            <a:r>
              <a:rPr lang="en-US" altLang="ko-KR" smtClean="0"/>
              <a:t>new ImageIcon("images/normalIcon.gif);</a:t>
            </a:r>
          </a:p>
          <a:p>
            <a:pPr lvl="1"/>
            <a:endParaRPr lang="en-US" altLang="ko-KR" smtClean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79273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35440" y="4869160"/>
            <a:ext cx="23812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35440" y="3034424"/>
            <a:ext cx="23812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35440" y="1268760"/>
            <a:ext cx="23812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35496" y="228600"/>
            <a:ext cx="9108504" cy="67945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11-2</a:t>
            </a:r>
            <a:r>
              <a:rPr lang="ko-KR" altLang="en-US" dirty="0" smtClean="0"/>
              <a:t> </a:t>
            </a:r>
            <a:r>
              <a:rPr lang="en-US" altLang="ko-KR" dirty="0" smtClean="0"/>
              <a:t>: 3 </a:t>
            </a:r>
            <a:r>
              <a:rPr lang="ko-KR" altLang="en-US" dirty="0" smtClean="0"/>
              <a:t>개의 이미지 아이콘을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가진 버튼 만들기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11561" y="880659"/>
            <a:ext cx="4248472" cy="58169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javax.swing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java.awt.event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java.awt.*;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public class </a:t>
            </a:r>
            <a:r>
              <a:rPr lang="en-US" altLang="ko-KR" sz="1200" b="1" dirty="0" err="1" smtClean="0"/>
              <a:t>ButtonImageEx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JFrame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Container 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;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ButtonImageEx</a:t>
            </a:r>
            <a:r>
              <a:rPr lang="en-US" altLang="ko-KR" sz="1200" dirty="0" smtClean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 smtClean="0"/>
              <a:t>("</a:t>
            </a:r>
            <a:r>
              <a:rPr lang="ko-KR" altLang="en-US" sz="1200" dirty="0" smtClean="0"/>
              <a:t>버튼에 아이콘 달기 예제</a:t>
            </a:r>
            <a:r>
              <a:rPr lang="en-US" altLang="ko-KR" sz="1200" dirty="0" smtClean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</a:t>
            </a:r>
            <a:r>
              <a:rPr lang="en-US" altLang="ko-KR" sz="1200" i="1" dirty="0" err="1" smtClean="0"/>
              <a:t>EXIT_ON_CLOSE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i="1" dirty="0" smtClean="0"/>
              <a:t>		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getContentPane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contentPane.setLayout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FlowLayout</a:t>
            </a:r>
            <a:r>
              <a:rPr lang="en-US" altLang="ko-KR" sz="1200" b="1" dirty="0" smtClean="0"/>
              <a:t>()); 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ImageIcon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normalIcon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smtClean="0"/>
              <a:t>			</a:t>
            </a:r>
            <a:r>
              <a:rPr lang="en-US" altLang="ko-KR" sz="1200" b="1" dirty="0" err="1" smtClean="0"/>
              <a:t>ImageIcon</a:t>
            </a:r>
            <a:r>
              <a:rPr lang="en-US" altLang="ko-KR" sz="1200" b="1" dirty="0" smtClean="0"/>
              <a:t>("images/normalIcon.gif");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ImageIcon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rolloverIcon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</a:p>
          <a:p>
            <a:pPr defTabSz="180000"/>
            <a:r>
              <a:rPr lang="en-US" altLang="ko-KR" sz="1200" b="1" dirty="0" smtClean="0"/>
              <a:t>				</a:t>
            </a:r>
            <a:r>
              <a:rPr lang="en-US" altLang="ko-KR" sz="1200" b="1" dirty="0" err="1" smtClean="0"/>
              <a:t>ImageIcon</a:t>
            </a:r>
            <a:r>
              <a:rPr lang="en-US" altLang="ko-KR" sz="1200" b="1" dirty="0" smtClean="0"/>
              <a:t>("images/rolloverIcon.gif");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ImageIcon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pressedIcon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smtClean="0"/>
              <a:t>			</a:t>
            </a:r>
            <a:r>
              <a:rPr lang="en-US" altLang="ko-KR" sz="1200" b="1" dirty="0" err="1" smtClean="0"/>
              <a:t>ImageIcon</a:t>
            </a:r>
            <a:r>
              <a:rPr lang="en-US" altLang="ko-KR" sz="1200" b="1" dirty="0" smtClean="0"/>
              <a:t>("images/pressedIcon.gif");</a:t>
            </a:r>
          </a:p>
          <a:p>
            <a:pPr defTabSz="180000"/>
            <a:r>
              <a:rPr lang="en-US" altLang="ko-KR" sz="1200" dirty="0" smtClean="0"/>
              <a:t>		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JButton</a:t>
            </a:r>
            <a:r>
              <a:rPr lang="en-US" altLang="ko-KR" sz="1200" b="1" dirty="0" smtClean="0"/>
              <a:t>("call~~", </a:t>
            </a:r>
            <a:r>
              <a:rPr lang="en-US" altLang="ko-KR" sz="1200" b="1" dirty="0" err="1" smtClean="0"/>
              <a:t>normalIcon</a:t>
            </a:r>
            <a:r>
              <a:rPr lang="en-US" altLang="ko-KR" sz="1200" b="1" dirty="0" smtClean="0"/>
              <a:t>);</a:t>
            </a:r>
          </a:p>
          <a:p>
            <a:pPr defTabSz="180000"/>
            <a:r>
              <a:rPr lang="en-US" altLang="ko-KR" sz="1200" b="1" dirty="0" smtClean="0"/>
              <a:t>		</a:t>
            </a:r>
            <a:r>
              <a:rPr lang="en-US" altLang="ko-KR" sz="1200" b="1" dirty="0" err="1" smtClean="0"/>
              <a:t>btn.setRolloverIcon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rolloverIcon</a:t>
            </a:r>
            <a:r>
              <a:rPr lang="en-US" altLang="ko-KR" sz="1200" b="1" dirty="0" smtClean="0"/>
              <a:t>);</a:t>
            </a:r>
          </a:p>
          <a:p>
            <a:pPr defTabSz="180000"/>
            <a:r>
              <a:rPr lang="en-US" altLang="ko-KR" sz="1200" b="1" dirty="0" smtClean="0"/>
              <a:t>		</a:t>
            </a:r>
            <a:r>
              <a:rPr lang="en-US" altLang="ko-KR" sz="1200" b="1" dirty="0" err="1" smtClean="0"/>
              <a:t>btn.setPressedIcon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pressedIcon</a:t>
            </a:r>
            <a:r>
              <a:rPr lang="en-US" altLang="ko-KR" sz="1200" b="1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);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(250,200);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true);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public static void 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new </a:t>
            </a:r>
            <a:r>
              <a:rPr lang="en-US" altLang="ko-KR" sz="1200" dirty="0" err="1" smtClean="0"/>
              <a:t>ButtonImageEx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 </a:t>
            </a:r>
            <a:endParaRPr lang="ko-KR" altLang="en-US" sz="12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860032" y="1983135"/>
            <a:ext cx="1733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보통 상태에 있는 동안</a:t>
            </a:r>
            <a:endParaRPr lang="en-US" altLang="ko-KR" sz="1200" dirty="0" smtClean="0"/>
          </a:p>
          <a:p>
            <a:r>
              <a:rPr lang="en-US" altLang="ko-KR" sz="1200" dirty="0" smtClean="0"/>
              <a:t>(normalIcon.gif)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4860032" y="3429000"/>
            <a:ext cx="1524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마우스가 버튼 위에</a:t>
            </a:r>
            <a:endParaRPr lang="en-US" altLang="ko-KR" sz="1200" dirty="0" smtClean="0"/>
          </a:p>
          <a:p>
            <a:r>
              <a:rPr lang="ko-KR" altLang="en-US" sz="1200" dirty="0" smtClean="0"/>
              <a:t> 올라간 경우</a:t>
            </a:r>
            <a:endParaRPr lang="en-US" altLang="ko-KR" sz="1200" dirty="0" smtClean="0"/>
          </a:p>
          <a:p>
            <a:r>
              <a:rPr lang="en-US" altLang="ko-KR" sz="1200" dirty="0" smtClean="0"/>
              <a:t>(rolloverIcon.gif)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860032" y="5429264"/>
            <a:ext cx="1678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마우스가 눌러진 순간</a:t>
            </a:r>
            <a:endParaRPr lang="en-US" altLang="ko-KR" sz="1200" dirty="0" smtClean="0"/>
          </a:p>
          <a:p>
            <a:r>
              <a:rPr lang="en-US" altLang="ko-KR" sz="1200" dirty="0" smtClean="0"/>
              <a:t>(pressedIcon.gif)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3924182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32197" y="5072074"/>
            <a:ext cx="1643056" cy="985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53886" y="2313304"/>
            <a:ext cx="1621367" cy="972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레이블과 버튼의 정렬</a:t>
            </a:r>
            <a:r>
              <a:rPr lang="en-US" altLang="ko-KR" smtClean="0"/>
              <a:t>(Alignment)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3786214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수평 정렬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컴포넌트 영역 내에 이미지와 텍스트의 수평상의 위치 결정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void </a:t>
            </a:r>
            <a:r>
              <a:rPr lang="en-US" altLang="ko-KR" dirty="0" err="1" smtClean="0"/>
              <a:t>setHorizontalAlignment</a:t>
            </a:r>
            <a:r>
              <a:rPr lang="en-US" altLang="ko-KR" dirty="0" smtClean="0"/>
              <a:t>(</a:t>
            </a:r>
            <a:r>
              <a:rPr lang="en-US" altLang="ko-KR" dirty="0" err="1" smtClean="0">
                <a:latin typeface="휴먼편지체" pitchFamily="18" charset="-127"/>
                <a:ea typeface="휴먼편지체" pitchFamily="18" charset="-127"/>
              </a:rPr>
              <a:t>int</a:t>
            </a:r>
            <a:r>
              <a:rPr lang="en-US" altLang="ko-KR" dirty="0" smtClean="0">
                <a:latin typeface="휴먼편지체" pitchFamily="18" charset="-127"/>
                <a:ea typeface="휴먼편지체" pitchFamily="18" charset="-127"/>
              </a:rPr>
              <a:t> align</a:t>
            </a:r>
            <a:r>
              <a:rPr lang="en-US" altLang="ko-KR" dirty="0" smtClean="0"/>
              <a:t>)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수직 정렬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컴포넌트 영역 내에 </a:t>
            </a:r>
            <a:r>
              <a:rPr lang="ko-KR" altLang="en-US" dirty="0" err="1" smtClean="0"/>
              <a:t>콘텐츠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이미지와 텍스트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수직상의 위치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void </a:t>
            </a:r>
            <a:r>
              <a:rPr lang="en-US" altLang="ko-KR" dirty="0" err="1" smtClean="0"/>
              <a:t>setVerticalAlignment</a:t>
            </a:r>
            <a:r>
              <a:rPr lang="en-US" altLang="ko-KR" dirty="0" smtClean="0"/>
              <a:t>(</a:t>
            </a:r>
            <a:r>
              <a:rPr lang="en-US" altLang="ko-KR" dirty="0" err="1" smtClean="0">
                <a:latin typeface="휴먼편지체" pitchFamily="18" charset="-127"/>
                <a:ea typeface="휴먼편지체" pitchFamily="18" charset="-127"/>
              </a:rPr>
              <a:t>int</a:t>
            </a:r>
            <a:r>
              <a:rPr lang="en-US" altLang="ko-KR" dirty="0" smtClean="0">
                <a:latin typeface="휴먼편지체" pitchFamily="18" charset="-127"/>
                <a:ea typeface="휴먼편지체" pitchFamily="18" charset="-127"/>
              </a:rPr>
              <a:t> align</a:t>
            </a:r>
            <a:r>
              <a:rPr lang="en-US" altLang="ko-KR" dirty="0" smtClean="0"/>
              <a:t>)</a:t>
            </a:r>
          </a:p>
          <a:p>
            <a:pPr lvl="1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43042" y="3286124"/>
            <a:ext cx="1503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latin typeface="휴먼편지체" pitchFamily="18" charset="-127"/>
                <a:ea typeface="휴먼편지체" pitchFamily="18" charset="-127"/>
              </a:rPr>
              <a:t>왼쪽정렬  </a:t>
            </a:r>
            <a:endParaRPr lang="en-US" altLang="ko-KR" sz="1200" dirty="0" smtClean="0">
              <a:latin typeface="휴먼편지체" pitchFamily="18" charset="-127"/>
              <a:ea typeface="휴먼편지체" pitchFamily="18" charset="-127"/>
            </a:endParaRPr>
          </a:p>
          <a:p>
            <a:pPr algn="ctr"/>
            <a:r>
              <a:rPr lang="en-US" altLang="ko-KR" sz="1200" dirty="0" err="1" smtClean="0">
                <a:latin typeface="휴먼편지체" pitchFamily="18" charset="-127"/>
                <a:ea typeface="휴먼편지체" pitchFamily="18" charset="-127"/>
              </a:rPr>
              <a:t>SwingConstants.LEFT</a:t>
            </a:r>
            <a:endParaRPr lang="en-US" altLang="ko-KR" sz="1200" dirty="0" smtClean="0"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86182" y="3286124"/>
            <a:ext cx="1717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latin typeface="휴먼편지체" pitchFamily="18" charset="-127"/>
                <a:ea typeface="휴먼편지체" pitchFamily="18" charset="-127"/>
              </a:rPr>
              <a:t>중앙정렬</a:t>
            </a:r>
            <a:r>
              <a:rPr lang="en-US" altLang="ko-KR" sz="1200" dirty="0" smtClean="0">
                <a:latin typeface="휴먼편지체" pitchFamily="18" charset="-127"/>
                <a:ea typeface="휴먼편지체" pitchFamily="18" charset="-127"/>
              </a:rPr>
              <a:t>.</a:t>
            </a:r>
            <a:r>
              <a:rPr lang="ko-KR" altLang="en-US" sz="1200" dirty="0" smtClean="0">
                <a:latin typeface="휴먼편지체" pitchFamily="18" charset="-127"/>
                <a:ea typeface="휴먼편지체" pitchFamily="18" charset="-127"/>
              </a:rPr>
              <a:t> </a:t>
            </a:r>
            <a:endParaRPr lang="en-US" altLang="ko-KR" sz="1200" dirty="0" smtClean="0">
              <a:latin typeface="휴먼편지체" pitchFamily="18" charset="-127"/>
              <a:ea typeface="휴먼편지체" pitchFamily="18" charset="-127"/>
            </a:endParaRPr>
          </a:p>
          <a:p>
            <a:pPr algn="ctr"/>
            <a:r>
              <a:rPr lang="en-US" altLang="ko-KR" sz="1200" dirty="0" err="1" smtClean="0">
                <a:latin typeface="휴먼편지체" pitchFamily="18" charset="-127"/>
                <a:ea typeface="휴먼편지체" pitchFamily="18" charset="-127"/>
              </a:rPr>
              <a:t>SwingConstants.CENTER</a:t>
            </a:r>
            <a:endParaRPr lang="en-US" altLang="ko-KR" sz="1200" dirty="0" smtClean="0"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72198" y="3286124"/>
            <a:ext cx="1598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latin typeface="휴먼편지체" pitchFamily="18" charset="-127"/>
                <a:ea typeface="휴먼편지체" pitchFamily="18" charset="-127"/>
              </a:rPr>
              <a:t>오른쪽정렬  </a:t>
            </a:r>
            <a:endParaRPr lang="en-US" altLang="ko-KR" sz="1200" dirty="0" smtClean="0">
              <a:latin typeface="휴먼편지체" pitchFamily="18" charset="-127"/>
              <a:ea typeface="휴먼편지체" pitchFamily="18" charset="-127"/>
            </a:endParaRPr>
          </a:p>
          <a:p>
            <a:pPr algn="ctr"/>
            <a:r>
              <a:rPr lang="en-US" altLang="ko-KR" sz="1200" dirty="0" err="1" smtClean="0">
                <a:latin typeface="휴먼편지체" pitchFamily="18" charset="-127"/>
                <a:ea typeface="휴먼편지체" pitchFamily="18" charset="-127"/>
              </a:rPr>
              <a:t>SwingConstants.RIGHT</a:t>
            </a:r>
            <a:endParaRPr lang="en-US" altLang="ko-KR" sz="1200" dirty="0" smtClean="0">
              <a:latin typeface="휴먼편지체" pitchFamily="18" charset="-127"/>
              <a:ea typeface="휴먼편지체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714480" y="6072206"/>
            <a:ext cx="6168735" cy="461665"/>
            <a:chOff x="1714480" y="6000768"/>
            <a:chExt cx="6168735" cy="461665"/>
          </a:xfrm>
        </p:grpSpPr>
        <p:sp>
          <p:nvSpPr>
            <p:cNvPr id="15" name="TextBox 14"/>
            <p:cNvSpPr txBox="1"/>
            <p:nvPr/>
          </p:nvSpPr>
          <p:spPr>
            <a:xfrm>
              <a:off x="1714480" y="6000768"/>
              <a:ext cx="1446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>
                  <a:latin typeface="휴먼편지체" pitchFamily="18" charset="-127"/>
                  <a:ea typeface="휴먼편지체" pitchFamily="18" charset="-127"/>
                </a:rPr>
                <a:t>위쪽정렬  </a:t>
              </a:r>
              <a:endParaRPr lang="en-US" altLang="ko-KR" sz="1200" dirty="0" smtClean="0">
                <a:latin typeface="휴먼편지체" pitchFamily="18" charset="-127"/>
                <a:ea typeface="휴먼편지체" pitchFamily="18" charset="-127"/>
              </a:endParaRPr>
            </a:p>
            <a:p>
              <a:pPr algn="ctr"/>
              <a:r>
                <a:rPr lang="en-US" altLang="ko-KR" sz="1200" dirty="0" err="1" smtClean="0">
                  <a:latin typeface="휴먼편지체" pitchFamily="18" charset="-127"/>
                  <a:ea typeface="휴먼편지체" pitchFamily="18" charset="-127"/>
                </a:rPr>
                <a:t>SwingConstants.TOP</a:t>
              </a:r>
              <a:endParaRPr lang="en-US" altLang="ko-KR" sz="1200" dirty="0" smtClean="0">
                <a:latin typeface="휴먼편지체" pitchFamily="18" charset="-127"/>
                <a:ea typeface="휴먼편지체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00496" y="6000768"/>
              <a:ext cx="17171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>
                  <a:latin typeface="휴먼편지체" pitchFamily="18" charset="-127"/>
                  <a:ea typeface="휴먼편지체" pitchFamily="18" charset="-127"/>
                </a:rPr>
                <a:t>중앙정렬 </a:t>
              </a:r>
              <a:endParaRPr lang="en-US" altLang="ko-KR" sz="1200" dirty="0" smtClean="0">
                <a:latin typeface="휴먼편지체" pitchFamily="18" charset="-127"/>
                <a:ea typeface="휴먼편지체" pitchFamily="18" charset="-127"/>
              </a:endParaRPr>
            </a:p>
            <a:p>
              <a:pPr algn="ctr"/>
              <a:r>
                <a:rPr lang="en-US" altLang="ko-KR" sz="1200" dirty="0" err="1" smtClean="0">
                  <a:latin typeface="휴먼편지체" pitchFamily="18" charset="-127"/>
                  <a:ea typeface="휴먼편지체" pitchFamily="18" charset="-127"/>
                </a:rPr>
                <a:t>SwingConstants.CENTER</a:t>
              </a:r>
              <a:endParaRPr lang="en-US" altLang="ko-KR" sz="1200" dirty="0" smtClean="0">
                <a:latin typeface="휴먼편지체" pitchFamily="18" charset="-127"/>
                <a:ea typeface="휴먼편지체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143636" y="6000768"/>
              <a:ext cx="17395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>
                  <a:latin typeface="휴먼편지체" pitchFamily="18" charset="-127"/>
                  <a:ea typeface="휴먼편지체" pitchFamily="18" charset="-127"/>
                </a:rPr>
                <a:t>아래쪽정렬 </a:t>
              </a:r>
              <a:endParaRPr lang="en-US" altLang="ko-KR" sz="1200" dirty="0" smtClean="0">
                <a:latin typeface="휴먼편지체" pitchFamily="18" charset="-127"/>
                <a:ea typeface="휴먼편지체" pitchFamily="18" charset="-127"/>
              </a:endParaRPr>
            </a:p>
            <a:p>
              <a:pPr algn="ctr"/>
              <a:r>
                <a:rPr lang="en-US" altLang="ko-KR" sz="1200" dirty="0" err="1" smtClean="0">
                  <a:latin typeface="휴먼편지체" pitchFamily="18" charset="-127"/>
                  <a:ea typeface="휴먼편지체" pitchFamily="18" charset="-127"/>
                </a:rPr>
                <a:t>SwingConstants.BOTTOM</a:t>
              </a:r>
              <a:endParaRPr lang="en-US" altLang="ko-KR" sz="1200" dirty="0" smtClean="0">
                <a:latin typeface="휴먼편지체" pitchFamily="18" charset="-127"/>
                <a:ea typeface="휴먼편지체" pitchFamily="18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571472" y="2285992"/>
            <a:ext cx="2643206" cy="928694"/>
            <a:chOff x="571472" y="2285992"/>
            <a:chExt cx="2643206" cy="928694"/>
          </a:xfrm>
        </p:grpSpPr>
        <p:sp>
          <p:nvSpPr>
            <p:cNvPr id="19" name="직사각형 18"/>
            <p:cNvSpPr/>
            <p:nvPr/>
          </p:nvSpPr>
          <p:spPr>
            <a:xfrm>
              <a:off x="1714480" y="2500306"/>
              <a:ext cx="1500198" cy="71438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23" name="자유형 22"/>
            <p:cNvSpPr/>
            <p:nvPr/>
          </p:nvSpPr>
          <p:spPr>
            <a:xfrm>
              <a:off x="1209040" y="2448560"/>
              <a:ext cx="497840" cy="265853"/>
            </a:xfrm>
            <a:custGeom>
              <a:avLst/>
              <a:gdLst>
                <a:gd name="connsiteX0" fmla="*/ 0 w 497840"/>
                <a:gd name="connsiteY0" fmla="*/ 0 h 265853"/>
                <a:gd name="connsiteX1" fmla="*/ 172720 w 497840"/>
                <a:gd name="connsiteY1" fmla="*/ 40640 h 265853"/>
                <a:gd name="connsiteX2" fmla="*/ 213360 w 497840"/>
                <a:gd name="connsiteY2" fmla="*/ 121920 h 265853"/>
                <a:gd name="connsiteX3" fmla="*/ 243840 w 497840"/>
                <a:gd name="connsiteY3" fmla="*/ 243840 h 265853"/>
                <a:gd name="connsiteX4" fmla="*/ 497840 w 497840"/>
                <a:gd name="connsiteY4" fmla="*/ 254000 h 265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7840" h="265853">
                  <a:moveTo>
                    <a:pt x="0" y="0"/>
                  </a:moveTo>
                  <a:cubicBezTo>
                    <a:pt x="68580" y="10160"/>
                    <a:pt x="137160" y="20320"/>
                    <a:pt x="172720" y="40640"/>
                  </a:cubicBezTo>
                  <a:cubicBezTo>
                    <a:pt x="208280" y="60960"/>
                    <a:pt x="201507" y="88053"/>
                    <a:pt x="213360" y="121920"/>
                  </a:cubicBezTo>
                  <a:cubicBezTo>
                    <a:pt x="225213" y="155787"/>
                    <a:pt x="196427" y="221827"/>
                    <a:pt x="243840" y="243840"/>
                  </a:cubicBezTo>
                  <a:cubicBezTo>
                    <a:pt x="291253" y="265853"/>
                    <a:pt x="394546" y="259926"/>
                    <a:pt x="497840" y="254000"/>
                  </a:cubicBezTo>
                </a:path>
              </a:pathLst>
            </a:cu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71472" y="2285992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버튼 영역</a:t>
              </a:r>
              <a:endParaRPr lang="ko-KR" altLang="en-US" sz="1200" dirty="0"/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1694160" y="5286388"/>
            <a:ext cx="1520518" cy="7143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6" name="자유형 25"/>
          <p:cNvSpPr/>
          <p:nvPr/>
        </p:nvSpPr>
        <p:spPr>
          <a:xfrm>
            <a:off x="1209040" y="5234642"/>
            <a:ext cx="497840" cy="265853"/>
          </a:xfrm>
          <a:custGeom>
            <a:avLst/>
            <a:gdLst>
              <a:gd name="connsiteX0" fmla="*/ 0 w 497840"/>
              <a:gd name="connsiteY0" fmla="*/ 0 h 265853"/>
              <a:gd name="connsiteX1" fmla="*/ 172720 w 497840"/>
              <a:gd name="connsiteY1" fmla="*/ 40640 h 265853"/>
              <a:gd name="connsiteX2" fmla="*/ 213360 w 497840"/>
              <a:gd name="connsiteY2" fmla="*/ 121920 h 265853"/>
              <a:gd name="connsiteX3" fmla="*/ 243840 w 497840"/>
              <a:gd name="connsiteY3" fmla="*/ 243840 h 265853"/>
              <a:gd name="connsiteX4" fmla="*/ 497840 w 497840"/>
              <a:gd name="connsiteY4" fmla="*/ 254000 h 265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840" h="265853">
                <a:moveTo>
                  <a:pt x="0" y="0"/>
                </a:moveTo>
                <a:cubicBezTo>
                  <a:pt x="68580" y="10160"/>
                  <a:pt x="137160" y="20320"/>
                  <a:pt x="172720" y="40640"/>
                </a:cubicBezTo>
                <a:cubicBezTo>
                  <a:pt x="208280" y="60960"/>
                  <a:pt x="201507" y="88053"/>
                  <a:pt x="213360" y="121920"/>
                </a:cubicBezTo>
                <a:cubicBezTo>
                  <a:pt x="225213" y="155787"/>
                  <a:pt x="196427" y="221827"/>
                  <a:pt x="243840" y="243840"/>
                </a:cubicBezTo>
                <a:cubicBezTo>
                  <a:pt x="291253" y="265853"/>
                  <a:pt x="394546" y="259926"/>
                  <a:pt x="497840" y="25400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71472" y="5072074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버튼 영역</a:t>
            </a:r>
            <a:endParaRPr lang="ko-KR" altLang="en-US" sz="12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19905" y="2285992"/>
            <a:ext cx="1643057" cy="985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03861" y="2285992"/>
            <a:ext cx="1627827" cy="976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60263" y="5099756"/>
            <a:ext cx="1643057" cy="985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03861" y="5099756"/>
            <a:ext cx="1643057" cy="985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79907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235220"/>
            <a:ext cx="23812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JCheckBox, </a:t>
            </a:r>
            <a:r>
              <a:rPr lang="ko-KR" altLang="en-US" smtClean="0"/>
              <a:t>체크박스</a:t>
            </a:r>
            <a:r>
              <a:rPr lang="en-US" altLang="ko-KR" smtClean="0"/>
              <a:t> </a:t>
            </a:r>
            <a:r>
              <a:rPr lang="ko-KR" altLang="en-US" smtClean="0"/>
              <a:t>컴포넌트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smtClean="0"/>
              <a:t>체크박스</a:t>
            </a:r>
            <a:endParaRPr lang="en-US" altLang="ko-KR" smtClean="0"/>
          </a:p>
          <a:p>
            <a:pPr lvl="1"/>
            <a:r>
              <a:rPr lang="ko-KR" altLang="en-US" smtClean="0"/>
              <a:t>선택</a:t>
            </a:r>
            <a:r>
              <a:rPr lang="en-US" altLang="ko-KR" smtClean="0"/>
              <a:t>(selected)</a:t>
            </a:r>
            <a:r>
              <a:rPr lang="ko-KR" altLang="en-US" smtClean="0"/>
              <a:t>과 비선택</a:t>
            </a:r>
            <a:r>
              <a:rPr lang="en-US" altLang="ko-KR" smtClean="0"/>
              <a:t>(deselected)</a:t>
            </a:r>
            <a:r>
              <a:rPr lang="ko-KR" altLang="en-US" smtClean="0"/>
              <a:t>의 두 상태만을 가지는 버튼</a:t>
            </a:r>
            <a:endParaRPr lang="en-US" altLang="ko-KR" smtClean="0"/>
          </a:p>
          <a:p>
            <a:r>
              <a:rPr lang="ko-KR" altLang="en-US" smtClean="0"/>
              <a:t>생성자</a:t>
            </a:r>
            <a:endParaRPr lang="en-US" altLang="ko-KR" smtClean="0"/>
          </a:p>
          <a:p>
            <a:pPr lvl="2"/>
            <a:r>
              <a:rPr lang="ko-KR" altLang="en-US" smtClean="0"/>
              <a:t>디폴트는 선택되지 않은 상태</a:t>
            </a:r>
            <a:endParaRPr lang="en-US" altLang="ko-KR" smtClean="0"/>
          </a:p>
          <a:p>
            <a:pPr lvl="1"/>
            <a:r>
              <a:rPr lang="en-US" altLang="ko-KR" smtClean="0"/>
              <a:t>JCheckBox ()</a:t>
            </a:r>
          </a:p>
          <a:p>
            <a:pPr lvl="2"/>
            <a:r>
              <a:rPr lang="ko-KR" altLang="en-US" smtClean="0"/>
              <a:t>텍스트와 이미지가 없는 토글 버튼 생성</a:t>
            </a:r>
            <a:endParaRPr lang="en-US" altLang="ko-KR" smtClean="0"/>
          </a:p>
          <a:p>
            <a:pPr lvl="1"/>
            <a:r>
              <a:rPr lang="en-US" altLang="ko-KR" smtClean="0"/>
              <a:t>JCheckBox(Icon icon)</a:t>
            </a:r>
          </a:p>
          <a:p>
            <a:pPr lvl="2"/>
            <a:r>
              <a:rPr lang="ko-KR" altLang="en-US" smtClean="0"/>
              <a:t>이미지만 가진 토글 버튼 생성</a:t>
            </a:r>
            <a:endParaRPr lang="en-US" altLang="ko-KR" smtClean="0"/>
          </a:p>
          <a:p>
            <a:pPr lvl="1"/>
            <a:r>
              <a:rPr lang="en-US" altLang="ko-KR" smtClean="0"/>
              <a:t>JCheckBox(Icon icon, boolean selected)</a:t>
            </a:r>
          </a:p>
          <a:p>
            <a:pPr lvl="2"/>
            <a:r>
              <a:rPr lang="ko-KR" altLang="en-US" smtClean="0"/>
              <a:t>이미지와 지정된 선택 상태로 생성</a:t>
            </a:r>
            <a:endParaRPr lang="en-US" altLang="ko-KR" smtClean="0"/>
          </a:p>
          <a:p>
            <a:pPr lvl="1"/>
            <a:r>
              <a:rPr lang="en-US" altLang="ko-KR" smtClean="0"/>
              <a:t>JCheckBox(String text)</a:t>
            </a:r>
          </a:p>
          <a:p>
            <a:pPr lvl="2"/>
            <a:r>
              <a:rPr lang="ko-KR" altLang="en-US" smtClean="0"/>
              <a:t>텍스트 만을 가진 토글 버튼 생성</a:t>
            </a:r>
            <a:endParaRPr lang="en-US" altLang="ko-KR" smtClean="0"/>
          </a:p>
          <a:p>
            <a:pPr lvl="1"/>
            <a:r>
              <a:rPr lang="en-US" altLang="ko-KR" smtClean="0"/>
              <a:t>JCheckBox(String text, boolean selected)</a:t>
            </a:r>
          </a:p>
          <a:p>
            <a:pPr lvl="2"/>
            <a:r>
              <a:rPr lang="ko-KR" altLang="en-US" smtClean="0"/>
              <a:t>텍스트와 지정된 선택 상태로 생성</a:t>
            </a:r>
            <a:endParaRPr lang="en-US" altLang="ko-KR" smtClean="0"/>
          </a:p>
          <a:p>
            <a:pPr lvl="1"/>
            <a:r>
              <a:rPr lang="en-US" altLang="ko-KR" smtClean="0"/>
              <a:t>JCheckBox(String text, Icon icon)</a:t>
            </a:r>
          </a:p>
          <a:p>
            <a:pPr lvl="2"/>
            <a:r>
              <a:rPr lang="ko-KR" altLang="en-US" smtClean="0"/>
              <a:t>텍스트와 이미지 둘 다 가진 토글 버튼 생성</a:t>
            </a:r>
            <a:endParaRPr lang="en-US" altLang="ko-KR" smtClean="0"/>
          </a:p>
          <a:p>
            <a:pPr lvl="1"/>
            <a:r>
              <a:rPr lang="en-US" altLang="ko-KR" smtClean="0"/>
              <a:t>JCheckBox(String text, Icon icon, boolean selected)</a:t>
            </a:r>
          </a:p>
          <a:p>
            <a:pPr lvl="2"/>
            <a:r>
              <a:rPr lang="ko-KR" altLang="en-US" smtClean="0"/>
              <a:t>텍스트와 이미지를 가지고 지정된 선택상태로 생성</a:t>
            </a:r>
            <a:endParaRPr lang="en-US" altLang="ko-KR" dirty="0" smtClean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012160" y="3862040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체크박스 문자</a:t>
            </a:r>
            <a:r>
              <a:rPr lang="ko-KR" altLang="en-US" sz="1200" dirty="0"/>
              <a:t>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95009" y="3862040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체크박스 이미지</a:t>
            </a:r>
            <a:endParaRPr lang="ko-KR" altLang="en-US" sz="1200" dirty="0"/>
          </a:p>
        </p:txBody>
      </p:sp>
      <p:sp>
        <p:nvSpPr>
          <p:cNvPr id="13" name="자유형 12"/>
          <p:cNvSpPr/>
          <p:nvPr/>
        </p:nvSpPr>
        <p:spPr>
          <a:xfrm>
            <a:off x="7453008" y="3067456"/>
            <a:ext cx="403697" cy="794584"/>
          </a:xfrm>
          <a:custGeom>
            <a:avLst/>
            <a:gdLst>
              <a:gd name="connsiteX0" fmla="*/ 299936 w 299936"/>
              <a:gd name="connsiteY0" fmla="*/ 979250 h 979250"/>
              <a:gd name="connsiteX1" fmla="*/ 251297 w 299936"/>
              <a:gd name="connsiteY1" fmla="*/ 726331 h 979250"/>
              <a:gd name="connsiteX2" fmla="*/ 37289 w 299936"/>
              <a:gd name="connsiteY2" fmla="*/ 113489 h 979250"/>
              <a:gd name="connsiteX3" fmla="*/ 27561 w 299936"/>
              <a:gd name="connsiteY3" fmla="*/ 45395 h 97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936" h="979250">
                <a:moveTo>
                  <a:pt x="299936" y="979250"/>
                </a:moveTo>
                <a:cubicBezTo>
                  <a:pt x="297504" y="924937"/>
                  <a:pt x="295072" y="870625"/>
                  <a:pt x="251297" y="726331"/>
                </a:cubicBezTo>
                <a:cubicBezTo>
                  <a:pt x="207523" y="582038"/>
                  <a:pt x="74578" y="226978"/>
                  <a:pt x="37289" y="113489"/>
                </a:cubicBezTo>
                <a:cubicBezTo>
                  <a:pt x="0" y="0"/>
                  <a:pt x="13780" y="22697"/>
                  <a:pt x="27561" y="45395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 flipH="1">
            <a:off x="6876256" y="2957209"/>
            <a:ext cx="65781" cy="904831"/>
          </a:xfrm>
          <a:custGeom>
            <a:avLst/>
            <a:gdLst>
              <a:gd name="connsiteX0" fmla="*/ 116732 w 116732"/>
              <a:gd name="connsiteY0" fmla="*/ 651753 h 651753"/>
              <a:gd name="connsiteX1" fmla="*/ 48639 w 116732"/>
              <a:gd name="connsiteY1" fmla="*/ 389106 h 651753"/>
              <a:gd name="connsiteX2" fmla="*/ 0 w 116732"/>
              <a:gd name="connsiteY2" fmla="*/ 0 h 651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732" h="651753">
                <a:moveTo>
                  <a:pt x="116732" y="651753"/>
                </a:moveTo>
                <a:cubicBezTo>
                  <a:pt x="92413" y="574742"/>
                  <a:pt x="68094" y="497731"/>
                  <a:pt x="48639" y="389106"/>
                </a:cubicBezTo>
                <a:cubicBezTo>
                  <a:pt x="29184" y="280481"/>
                  <a:pt x="14592" y="140240"/>
                  <a:pt x="0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75544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체크 박스 생성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텍스트 정보만을 가진 체크 박스 생성</a:t>
            </a:r>
            <a:endParaRPr lang="en-US" altLang="ko-KR" smtClean="0"/>
          </a:p>
          <a:p>
            <a:pPr lvl="1"/>
            <a:r>
              <a:rPr lang="en-US" altLang="ko-KR" smtClean="0"/>
              <a:t>"</a:t>
            </a:r>
            <a:r>
              <a:rPr lang="ko-KR" altLang="en-US" smtClean="0"/>
              <a:t>사과</a:t>
            </a:r>
            <a:r>
              <a:rPr lang="en-US" altLang="ko-KR" smtClean="0"/>
              <a:t>" </a:t>
            </a:r>
            <a:r>
              <a:rPr lang="ko-KR" altLang="en-US" smtClean="0"/>
              <a:t>텍스트를 가진 체크박스 생성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"</a:t>
            </a:r>
            <a:r>
              <a:rPr lang="ko-KR" altLang="en-US" smtClean="0"/>
              <a:t>배</a:t>
            </a:r>
            <a:r>
              <a:rPr lang="en-US" altLang="ko-KR" smtClean="0"/>
              <a:t>" </a:t>
            </a:r>
            <a:r>
              <a:rPr lang="ko-KR" altLang="en-US" smtClean="0"/>
              <a:t>텍스트를 가지고 선택상태로 체크박스 생성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r>
              <a:rPr lang="ko-KR" altLang="en-US" smtClean="0"/>
              <a:t>체크 박스 모양   이 명료하게 출력되고 사용자는 이것을 체크</a:t>
            </a:r>
            <a:endParaRPr lang="en-US" altLang="ko-KR" smtClean="0"/>
          </a:p>
          <a:p>
            <a:r>
              <a:rPr lang="ko-KR" altLang="en-US" smtClean="0"/>
              <a:t>이미지</a:t>
            </a:r>
            <a:r>
              <a:rPr lang="en-US" altLang="ko-KR" smtClean="0"/>
              <a:t> </a:t>
            </a:r>
            <a:r>
              <a:rPr lang="ko-KR" altLang="en-US" smtClean="0"/>
              <a:t>아이콘을 가진 체크 박스 생성 예</a:t>
            </a:r>
            <a:endParaRPr lang="en-US" altLang="ko-KR" smtClean="0"/>
          </a:p>
          <a:p>
            <a:pPr lvl="1"/>
            <a:r>
              <a:rPr lang="ko-KR" altLang="en-US" smtClean="0"/>
              <a:t>체크 박스 모양    이 출력되지 않음</a:t>
            </a:r>
            <a:endParaRPr lang="en-US" altLang="ko-KR" smtClean="0"/>
          </a:p>
          <a:p>
            <a:pPr lvl="1"/>
            <a:r>
              <a:rPr lang="ko-KR" altLang="en-US" smtClean="0"/>
              <a:t>따로 선택상태를 표현하는 이미지 아이콘을 설정하여야 함</a:t>
            </a:r>
            <a:endParaRPr lang="en-US" altLang="ko-KR" smtClean="0"/>
          </a:p>
          <a:p>
            <a:pPr lvl="1"/>
            <a:r>
              <a:rPr lang="en-US" altLang="ko-KR" smtClean="0"/>
              <a:t>cherry.jpg </a:t>
            </a:r>
            <a:r>
              <a:rPr lang="ko-KR" altLang="en-US" smtClean="0"/>
              <a:t>이미지와 </a:t>
            </a:r>
            <a:r>
              <a:rPr lang="en-US" altLang="ko-KR" smtClean="0"/>
              <a:t>"</a:t>
            </a:r>
            <a:r>
              <a:rPr lang="ko-KR" altLang="en-US" smtClean="0"/>
              <a:t>체리</a:t>
            </a:r>
            <a:r>
              <a:rPr lang="en-US" altLang="ko-KR" smtClean="0"/>
              <a:t>" </a:t>
            </a:r>
            <a:r>
              <a:rPr lang="ko-KR" altLang="en-US" smtClean="0"/>
              <a:t>텍스트를 가진 체크 박스 생성 예</a:t>
            </a:r>
            <a:endParaRPr lang="en-US" altLang="ko-KR" smtClean="0"/>
          </a:p>
          <a:p>
            <a:pPr lvl="2"/>
            <a:r>
              <a:rPr lang="ko-KR" altLang="en-US" smtClean="0"/>
              <a:t>선택 상태의 이미지를 위해 </a:t>
            </a:r>
            <a:r>
              <a:rPr lang="en-US" altLang="ko-KR" smtClean="0"/>
              <a:t>selectedCherry.jpg</a:t>
            </a:r>
            <a:r>
              <a:rPr lang="ko-KR" altLang="en-US" smtClean="0"/>
              <a:t>를 사용하였음</a:t>
            </a:r>
          </a:p>
          <a:p>
            <a:pPr lvl="1"/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240" y="3286124"/>
            <a:ext cx="17145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240" y="4143380"/>
            <a:ext cx="17145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357290" y="5572140"/>
            <a:ext cx="674310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lvl="2"/>
            <a:r>
              <a:rPr lang="en-US" altLang="ko-KR" sz="1400" dirty="0" err="1" smtClean="0"/>
              <a:t>ImageIcon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cherryIcon</a:t>
            </a:r>
            <a:r>
              <a:rPr lang="en-US" altLang="ko-KR" sz="1400" dirty="0" smtClean="0"/>
              <a:t> = new </a:t>
            </a:r>
            <a:r>
              <a:rPr lang="en-US" altLang="ko-KR" sz="1400" dirty="0" err="1" smtClean="0"/>
              <a:t>ImageIcon</a:t>
            </a:r>
            <a:r>
              <a:rPr lang="en-US" altLang="ko-KR" sz="1400" dirty="0" smtClean="0"/>
              <a:t>("images/cherry.jpg");</a:t>
            </a:r>
          </a:p>
          <a:p>
            <a:pPr marL="0" lvl="2"/>
            <a:r>
              <a:rPr lang="en-US" altLang="ko-KR" sz="1400" dirty="0" err="1" smtClean="0"/>
              <a:t>ImageIcon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selectedCherryIcon</a:t>
            </a:r>
            <a:r>
              <a:rPr lang="en-US" altLang="ko-KR" sz="1400" dirty="0" smtClean="0"/>
              <a:t> = new </a:t>
            </a:r>
            <a:r>
              <a:rPr lang="en-US" altLang="ko-KR" sz="1400" dirty="0" err="1" smtClean="0"/>
              <a:t>ImageIcon</a:t>
            </a:r>
            <a:r>
              <a:rPr lang="en-US" altLang="ko-KR" sz="1400" dirty="0" smtClean="0"/>
              <a:t>("images/selectedCherry.jpg");</a:t>
            </a:r>
          </a:p>
          <a:p>
            <a:pPr marL="0" lvl="2"/>
            <a:r>
              <a:rPr lang="en-US" altLang="ko-KR" sz="1400" dirty="0" err="1" smtClean="0"/>
              <a:t>JCheckBox</a:t>
            </a:r>
            <a:r>
              <a:rPr lang="en-US" altLang="ko-KR" sz="1400" dirty="0" smtClean="0"/>
              <a:t> cherry = new </a:t>
            </a:r>
            <a:r>
              <a:rPr lang="en-US" altLang="ko-KR" sz="1400" dirty="0" err="1" smtClean="0"/>
              <a:t>JCheckBox</a:t>
            </a:r>
            <a:r>
              <a:rPr lang="en-US" altLang="ko-KR" sz="1400" dirty="0" smtClean="0"/>
              <a:t>("</a:t>
            </a:r>
            <a:r>
              <a:rPr lang="ko-KR" altLang="en-US" sz="1400" dirty="0" smtClean="0"/>
              <a:t>체리</a:t>
            </a:r>
            <a:r>
              <a:rPr lang="en-US" altLang="ko-KR" sz="1400" dirty="0" smtClean="0"/>
              <a:t>", </a:t>
            </a:r>
            <a:r>
              <a:rPr lang="en-US" altLang="ko-KR" sz="1400" dirty="0" err="1" smtClean="0"/>
              <a:t>cherryIcon</a:t>
            </a:r>
            <a:r>
              <a:rPr lang="en-US" altLang="ko-KR" sz="1400" dirty="0" smtClean="0"/>
              <a:t>);</a:t>
            </a:r>
          </a:p>
          <a:p>
            <a:pPr marL="0" lvl="2"/>
            <a:r>
              <a:rPr lang="en-US" altLang="ko-KR" sz="1400" dirty="0" err="1" smtClean="0"/>
              <a:t>cherry.setSelectedIcon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selectedCherryIcon</a:t>
            </a:r>
            <a:r>
              <a:rPr lang="en-US" altLang="ko-KR" sz="1400" dirty="0" smtClean="0"/>
              <a:t>);</a:t>
            </a:r>
            <a:endParaRPr lang="ko-KR" altLang="en-US" sz="14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1643042" y="2185119"/>
            <a:ext cx="393707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 smtClean="0"/>
              <a:t>JCheckBox</a:t>
            </a:r>
            <a:r>
              <a:rPr lang="en-US" altLang="ko-KR" sz="1400" dirty="0" smtClean="0"/>
              <a:t> c = new </a:t>
            </a:r>
            <a:r>
              <a:rPr lang="en-US" altLang="ko-KR" sz="1400" dirty="0" err="1" smtClean="0"/>
              <a:t>JCheckBox</a:t>
            </a:r>
            <a:r>
              <a:rPr lang="en-US" altLang="ko-KR" sz="1400" dirty="0" smtClean="0"/>
              <a:t>("</a:t>
            </a:r>
            <a:r>
              <a:rPr lang="ko-KR" altLang="en-US" sz="1400" dirty="0" smtClean="0"/>
              <a:t>사과</a:t>
            </a:r>
            <a:r>
              <a:rPr lang="en-US" altLang="ko-KR" sz="1400" dirty="0" smtClean="0"/>
              <a:t>");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29400" y="2905199"/>
            <a:ext cx="4225102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 smtClean="0"/>
              <a:t>JCheckBox</a:t>
            </a:r>
            <a:r>
              <a:rPr lang="en-US" altLang="ko-KR" sz="1400" dirty="0" smtClean="0"/>
              <a:t> c = new </a:t>
            </a:r>
            <a:r>
              <a:rPr lang="en-US" altLang="ko-KR" sz="1400" dirty="0" err="1" smtClean="0"/>
              <a:t>JCheckBox</a:t>
            </a:r>
            <a:r>
              <a:rPr lang="en-US" altLang="ko-KR" sz="1400" dirty="0" smtClean="0"/>
              <a:t>("</a:t>
            </a:r>
            <a:r>
              <a:rPr lang="ko-KR" altLang="en-US" sz="1400" dirty="0" smtClean="0"/>
              <a:t>배</a:t>
            </a:r>
            <a:r>
              <a:rPr lang="en-US" altLang="ko-KR" sz="1400" dirty="0" smtClean="0"/>
              <a:t>", true);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1921811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99526" y="3844616"/>
            <a:ext cx="23812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92283" y="1452160"/>
            <a:ext cx="23812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475656" y="0"/>
            <a:ext cx="6516216" cy="700088"/>
          </a:xfrm>
        </p:spPr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11-3 : </a:t>
            </a:r>
            <a:r>
              <a:rPr lang="ko-KR" altLang="en-US" dirty="0" smtClean="0"/>
              <a:t>체크박스 생성 예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11560" y="745246"/>
            <a:ext cx="4960572" cy="60016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javax.swing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java.awt.*;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public class </a:t>
            </a:r>
            <a:r>
              <a:rPr lang="en-US" altLang="ko-KR" sz="1200" b="1" dirty="0" err="1" smtClean="0"/>
              <a:t>CheckBoxEx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JFrame</a:t>
            </a:r>
            <a:r>
              <a:rPr lang="en-US" altLang="ko-KR" sz="1200" b="1" dirty="0" smtClean="0"/>
              <a:t> </a:t>
            </a:r>
            <a:r>
              <a:rPr lang="en-US" altLang="ko-KR" sz="1200" b="1" u="sng" dirty="0" smtClean="0"/>
              <a:t>{</a:t>
            </a:r>
          </a:p>
          <a:p>
            <a:pPr defTabSz="180000"/>
            <a:r>
              <a:rPr lang="en-US" altLang="ko-KR" sz="1200" dirty="0" smtClean="0"/>
              <a:t>	Container 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;</a:t>
            </a:r>
            <a:endParaRPr lang="en-US" altLang="ko-KR" sz="1200" b="1" u="sng" dirty="0" smtClean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CheckBoxEx</a:t>
            </a:r>
            <a:r>
              <a:rPr lang="en-US" altLang="ko-KR" sz="1200" dirty="0" smtClean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 smtClean="0"/>
              <a:t>("</a:t>
            </a:r>
            <a:r>
              <a:rPr lang="ko-KR" altLang="en-US" sz="1200" dirty="0" smtClean="0"/>
              <a:t>체크박스 만들기  예제</a:t>
            </a:r>
            <a:r>
              <a:rPr lang="en-US" altLang="ko-KR" sz="1200" dirty="0" smtClean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</a:t>
            </a:r>
            <a:r>
              <a:rPr lang="en-US" altLang="ko-KR" sz="1200" i="1" dirty="0" err="1" smtClean="0"/>
              <a:t>EXIT_ON_CLOSE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i="1" dirty="0" smtClean="0"/>
              <a:t>		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getContentPane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contentPane.setLayout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FlowLayout</a:t>
            </a:r>
            <a:r>
              <a:rPr lang="en-US" altLang="ko-KR" sz="1200" b="1" dirty="0" smtClean="0"/>
              <a:t>());</a:t>
            </a:r>
            <a:endParaRPr lang="en-US" altLang="ko-KR" sz="1200" dirty="0" smtClean="0"/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ImageIcon</a:t>
            </a:r>
            <a:r>
              <a:rPr lang="en-US" altLang="ko-KR" sz="1200" dirty="0" smtClean="0"/>
              <a:t> </a:t>
            </a:r>
            <a:r>
              <a:rPr lang="en-US" altLang="ko-KR" sz="1200" b="1" dirty="0" err="1" smtClean="0"/>
              <a:t>cherryIcon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mageIcon</a:t>
            </a:r>
            <a:r>
              <a:rPr lang="en-US" altLang="ko-KR" sz="1200" b="1" dirty="0" smtClean="0"/>
              <a:t>("images/cherry.jpg");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ImageIcon</a:t>
            </a:r>
            <a:r>
              <a:rPr lang="en-US" altLang="ko-KR" sz="1200" dirty="0" smtClean="0"/>
              <a:t> </a:t>
            </a:r>
            <a:r>
              <a:rPr lang="en-US" altLang="ko-KR" sz="1200" b="1" dirty="0" err="1" smtClean="0"/>
              <a:t>selectedCherryIcon</a:t>
            </a:r>
            <a:r>
              <a:rPr lang="en-US" altLang="ko-KR" sz="1200" dirty="0" smtClean="0"/>
              <a:t> = </a:t>
            </a:r>
          </a:p>
          <a:p>
            <a:pPr defTabSz="180000"/>
            <a:r>
              <a:rPr lang="en-US" altLang="ko-KR" sz="1200" b="1" dirty="0" smtClean="0"/>
              <a:t>								new </a:t>
            </a:r>
            <a:r>
              <a:rPr lang="en-US" altLang="ko-KR" sz="1200" b="1" dirty="0" err="1" smtClean="0"/>
              <a:t>ImageIcon</a:t>
            </a:r>
            <a:r>
              <a:rPr lang="en-US" altLang="ko-KR" sz="1200" b="1" dirty="0" smtClean="0"/>
              <a:t>("images/selectedCherry.jpg");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JCheckBox</a:t>
            </a:r>
            <a:r>
              <a:rPr lang="en-US" altLang="ko-KR" sz="1200" dirty="0" smtClean="0"/>
              <a:t> apple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JCheckBox</a:t>
            </a:r>
            <a:r>
              <a:rPr lang="en-US" altLang="ko-KR" sz="1200" b="1" dirty="0" smtClean="0"/>
              <a:t>("</a:t>
            </a:r>
            <a:r>
              <a:rPr lang="ko-KR" altLang="en-US" sz="1200" b="1" dirty="0" smtClean="0"/>
              <a:t>사과</a:t>
            </a:r>
            <a:r>
              <a:rPr lang="en-US" altLang="ko-KR" sz="1200" b="1" dirty="0" smtClean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JCheckBox</a:t>
            </a:r>
            <a:r>
              <a:rPr lang="en-US" altLang="ko-KR" sz="1200" dirty="0" smtClean="0"/>
              <a:t> pear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JCheckBox</a:t>
            </a:r>
            <a:r>
              <a:rPr lang="en-US" altLang="ko-KR" sz="1200" b="1" dirty="0" smtClean="0"/>
              <a:t>("</a:t>
            </a:r>
            <a:r>
              <a:rPr lang="ko-KR" altLang="en-US" sz="1200" b="1" dirty="0" smtClean="0"/>
              <a:t>배</a:t>
            </a:r>
            <a:r>
              <a:rPr lang="en-US" altLang="ko-KR" sz="1200" b="1" dirty="0" smtClean="0"/>
              <a:t>", true);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JCheckBox</a:t>
            </a:r>
            <a:r>
              <a:rPr lang="en-US" altLang="ko-KR" sz="1200" dirty="0" smtClean="0"/>
              <a:t> cherry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JCheckBox</a:t>
            </a:r>
            <a:r>
              <a:rPr lang="en-US" altLang="ko-KR" sz="1200" b="1" dirty="0" smtClean="0"/>
              <a:t>("</a:t>
            </a:r>
            <a:r>
              <a:rPr lang="ko-KR" altLang="en-US" sz="1200" b="1" dirty="0" smtClean="0"/>
              <a:t>체리</a:t>
            </a:r>
            <a:r>
              <a:rPr lang="en-US" altLang="ko-KR" sz="1200" b="1" dirty="0" smtClean="0"/>
              <a:t>", </a:t>
            </a:r>
            <a:r>
              <a:rPr lang="en-US" altLang="ko-KR" sz="1200" b="1" dirty="0" err="1" smtClean="0"/>
              <a:t>cherryIcon</a:t>
            </a:r>
            <a:r>
              <a:rPr lang="en-US" altLang="ko-KR" sz="1200" b="1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cherry.setBorderPainted</a:t>
            </a:r>
            <a:r>
              <a:rPr lang="en-US" altLang="ko-KR" sz="1200" b="1" dirty="0" smtClean="0"/>
              <a:t>(true);</a:t>
            </a:r>
          </a:p>
          <a:p>
            <a:pPr defTabSz="180000"/>
            <a:r>
              <a:rPr lang="en-US" altLang="ko-KR" sz="1200" b="1" dirty="0" smtClean="0"/>
              <a:t>		</a:t>
            </a:r>
            <a:r>
              <a:rPr lang="en-US" altLang="ko-KR" sz="1200" b="1" dirty="0" err="1" smtClean="0"/>
              <a:t>cherry.setSelectedIcon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selectedCherryIcon</a:t>
            </a:r>
            <a:r>
              <a:rPr lang="en-US" altLang="ko-KR" sz="1200" b="1" dirty="0" smtClean="0"/>
              <a:t>);</a:t>
            </a:r>
          </a:p>
          <a:p>
            <a:pPr defTabSz="180000"/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(apple);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(pear);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(cherry);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(250,150);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true);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dirty="0" smtClean="0"/>
              <a:t>public static void 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new </a:t>
            </a:r>
            <a:r>
              <a:rPr lang="en-US" altLang="ko-KR" sz="1200" dirty="0" err="1" smtClean="0"/>
              <a:t>CheckBoxEx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 smtClean="0"/>
          </a:p>
        </p:txBody>
      </p:sp>
      <p:sp>
        <p:nvSpPr>
          <p:cNvPr id="8" name="자유형 7"/>
          <p:cNvSpPr/>
          <p:nvPr/>
        </p:nvSpPr>
        <p:spPr>
          <a:xfrm>
            <a:off x="7753738" y="2285993"/>
            <a:ext cx="747320" cy="2380550"/>
          </a:xfrm>
          <a:custGeom>
            <a:avLst/>
            <a:gdLst>
              <a:gd name="connsiteX0" fmla="*/ 0 w 753893"/>
              <a:gd name="connsiteY0" fmla="*/ 0 h 2500008"/>
              <a:gd name="connsiteX1" fmla="*/ 321013 w 753893"/>
              <a:gd name="connsiteY1" fmla="*/ 252919 h 2500008"/>
              <a:gd name="connsiteX2" fmla="*/ 680936 w 753893"/>
              <a:gd name="connsiteY2" fmla="*/ 953310 h 2500008"/>
              <a:gd name="connsiteX3" fmla="*/ 651753 w 753893"/>
              <a:gd name="connsiteY3" fmla="*/ 1809344 h 2500008"/>
              <a:gd name="connsiteX4" fmla="*/ 68094 w 753893"/>
              <a:gd name="connsiteY4" fmla="*/ 2500008 h 2500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893" h="2500008">
                <a:moveTo>
                  <a:pt x="0" y="0"/>
                </a:moveTo>
                <a:cubicBezTo>
                  <a:pt x="103762" y="47017"/>
                  <a:pt x="207524" y="94034"/>
                  <a:pt x="321013" y="252919"/>
                </a:cubicBezTo>
                <a:cubicBezTo>
                  <a:pt x="434502" y="411804"/>
                  <a:pt x="625813" y="693906"/>
                  <a:pt x="680936" y="953310"/>
                </a:cubicBezTo>
                <a:cubicBezTo>
                  <a:pt x="736059" y="1212714"/>
                  <a:pt x="753893" y="1551561"/>
                  <a:pt x="651753" y="1809344"/>
                </a:cubicBezTo>
                <a:cubicBezTo>
                  <a:pt x="549613" y="2067127"/>
                  <a:pt x="308853" y="2283567"/>
                  <a:pt x="68094" y="2500008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783978" y="3382951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체크 박스를</a:t>
            </a:r>
            <a:endParaRPr lang="en-US" altLang="ko-KR" sz="1200" dirty="0" smtClean="0"/>
          </a:p>
          <a:p>
            <a:r>
              <a:rPr lang="ko-KR" altLang="en-US" sz="1200" dirty="0" smtClean="0"/>
              <a:t>선택하면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5910837" y="5445224"/>
            <a:ext cx="2377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selectedCherry.jpg(</a:t>
            </a:r>
            <a:r>
              <a:rPr lang="ko-KR" altLang="en-US" sz="1200" dirty="0" smtClean="0"/>
              <a:t>선택된 상태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>
            <a:stCxn id="15" idx="0"/>
          </p:cNvCxnSpPr>
          <p:nvPr/>
        </p:nvCxnSpPr>
        <p:spPr>
          <a:xfrm flipV="1">
            <a:off x="7099560" y="4667660"/>
            <a:ext cx="115647" cy="77756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86122" y="3068959"/>
            <a:ext cx="2300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cherry.jpg(</a:t>
            </a:r>
            <a:r>
              <a:rPr lang="ko-KR" altLang="en-US" sz="1200" dirty="0" smtClean="0"/>
              <a:t>선택되지 않은 상태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21" name="직선 화살표 연결선 20"/>
          <p:cNvCxnSpPr>
            <a:stCxn id="16" idx="0"/>
          </p:cNvCxnSpPr>
          <p:nvPr/>
        </p:nvCxnSpPr>
        <p:spPr>
          <a:xfrm flipV="1">
            <a:off x="6836213" y="2285995"/>
            <a:ext cx="378994" cy="78296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81316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JCheckBox</a:t>
            </a:r>
            <a:r>
              <a:rPr lang="ko-KR" altLang="en-US" smtClean="0"/>
              <a:t>와 </a:t>
            </a:r>
            <a:r>
              <a:rPr lang="en-US" altLang="ko-KR" smtClean="0"/>
              <a:t>Item </a:t>
            </a:r>
            <a:r>
              <a:rPr lang="ko-KR" altLang="en-US" smtClean="0"/>
              <a:t>이벤트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Item </a:t>
            </a:r>
            <a:r>
              <a:rPr lang="ko-KR" altLang="en-US" dirty="0" smtClean="0"/>
              <a:t>이벤트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체크 박스가 선택되거나 해제되는 각 경우에 발생하는 이벤트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사용자가 마우스나 키보드로 체크박스를 선택하거나 해제한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프로그램에서 체크박스 컴포넌트를 선택하거나 해제한 경우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이 이벤트가 발생하면 이미 체크박스 컴포넌트의 상태 변경된 후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ItermEvent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생성</a:t>
            </a:r>
            <a:endParaRPr lang="en-US" altLang="ko-KR" dirty="0" smtClean="0"/>
          </a:p>
          <a:p>
            <a:r>
              <a:rPr lang="en-US" altLang="ko-KR" dirty="0" err="1" smtClean="0"/>
              <a:t>ItemListener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인터페이스의 추상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protected void </a:t>
            </a:r>
            <a:r>
              <a:rPr lang="en-US" altLang="ko-KR" dirty="0" err="1" smtClean="0"/>
              <a:t>itemStateChanged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ItemEvent</a:t>
            </a:r>
            <a:r>
              <a:rPr lang="en-US" altLang="ko-KR" dirty="0" smtClean="0"/>
              <a:t> e)</a:t>
            </a:r>
          </a:p>
          <a:p>
            <a:r>
              <a:rPr lang="en-US" altLang="ko-KR" dirty="0" err="1" smtClean="0"/>
              <a:t>ItemEvent</a:t>
            </a:r>
            <a:r>
              <a:rPr lang="ko-KR" altLang="en-US" dirty="0" smtClean="0"/>
              <a:t>의 주요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getStateChange</a:t>
            </a:r>
            <a:r>
              <a:rPr lang="en-US" altLang="ko-KR" dirty="0" smtClean="0"/>
              <a:t>()</a:t>
            </a:r>
          </a:p>
          <a:p>
            <a:pPr lvl="2"/>
            <a:r>
              <a:rPr lang="ko-KR" altLang="en-US" dirty="0" smtClean="0"/>
              <a:t>체크박스의 상태가 선택 상태인지 </a:t>
            </a:r>
            <a:r>
              <a:rPr lang="ko-KR" altLang="en-US" dirty="0" err="1" smtClean="0"/>
              <a:t>비선택상태인지</a:t>
            </a:r>
            <a:r>
              <a:rPr lang="ko-KR" altLang="en-US" dirty="0" smtClean="0"/>
              <a:t> 리턴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ItemEvent.SELECTED</a:t>
            </a:r>
            <a:r>
              <a:rPr lang="en-US" altLang="ko-KR" dirty="0" smtClean="0"/>
              <a:t> </a:t>
            </a:r>
            <a:r>
              <a:rPr lang="ko-KR" altLang="en-US" dirty="0" smtClean="0"/>
              <a:t>또는 </a:t>
            </a:r>
            <a:r>
              <a:rPr lang="en-US" altLang="ko-KR" dirty="0" err="1" smtClean="0"/>
              <a:t>ItemEvent.DESELECTED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Object </a:t>
            </a:r>
            <a:r>
              <a:rPr lang="en-US" altLang="ko-KR" dirty="0" err="1" smtClean="0"/>
              <a:t>getItem</a:t>
            </a:r>
            <a:r>
              <a:rPr lang="en-US" altLang="ko-KR" dirty="0" smtClean="0"/>
              <a:t>()</a:t>
            </a:r>
          </a:p>
          <a:p>
            <a:pPr lvl="2"/>
            <a:r>
              <a:rPr lang="ko-KR" altLang="en-US" dirty="0" smtClean="0"/>
              <a:t>이벤트를 발생시킨 아이템 객체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체크박스의 경우 이벤트가 발생한 </a:t>
            </a:r>
            <a:r>
              <a:rPr lang="en-US" altLang="ko-KR" dirty="0" err="1" smtClean="0"/>
              <a:t>JCheckBox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리턴</a:t>
            </a:r>
          </a:p>
          <a:p>
            <a:pPr lvl="3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662381" y="2420888"/>
            <a:ext cx="457200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ko-KR" sz="1400" dirty="0" err="1" smtClean="0"/>
              <a:t>JCheckBox</a:t>
            </a:r>
            <a:r>
              <a:rPr lang="en-US" altLang="ko-KR" sz="1400" dirty="0" smtClean="0"/>
              <a:t> c = new </a:t>
            </a:r>
            <a:r>
              <a:rPr lang="en-US" altLang="ko-KR" sz="1400" dirty="0" err="1" smtClean="0"/>
              <a:t>JCheckBox</a:t>
            </a:r>
            <a:r>
              <a:rPr lang="en-US" altLang="ko-KR" sz="1400" dirty="0" smtClean="0"/>
              <a:t>("</a:t>
            </a:r>
            <a:r>
              <a:rPr lang="ko-KR" altLang="en-US" sz="1400" dirty="0" smtClean="0"/>
              <a:t>사과</a:t>
            </a:r>
            <a:r>
              <a:rPr lang="en-US" altLang="ko-KR" sz="1400" dirty="0" smtClean="0"/>
              <a:t>");</a:t>
            </a:r>
          </a:p>
          <a:p>
            <a:r>
              <a:rPr lang="en-US" altLang="ko-KR" sz="1400" dirty="0" err="1" smtClean="0"/>
              <a:t>c.setSelected</a:t>
            </a:r>
            <a:r>
              <a:rPr lang="en-US" altLang="ko-KR" sz="1400" dirty="0" smtClean="0"/>
              <a:t>(true); // </a:t>
            </a:r>
            <a:r>
              <a:rPr lang="ko-KR" altLang="en-US" sz="1400" dirty="0" smtClean="0"/>
              <a:t>선택 상태로 변경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xmlns="" val="3710529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8480425" cy="67945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11-4 : </a:t>
            </a:r>
            <a:r>
              <a:rPr lang="en-US" altLang="ko-KR" dirty="0" err="1" smtClean="0"/>
              <a:t>ItemEvent</a:t>
            </a:r>
            <a:r>
              <a:rPr lang="ko-KR" altLang="en-US" dirty="0" smtClean="0"/>
              <a:t>를 활용하여 가격 합산하기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7504" y="908720"/>
            <a:ext cx="4392488" cy="54476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javax.swing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java.awt.event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java.awt.*;</a:t>
            </a:r>
          </a:p>
          <a:p>
            <a:pPr defTabSz="180000"/>
            <a:r>
              <a:rPr lang="en-US" altLang="ko-KR" sz="1200" b="1" dirty="0" smtClean="0"/>
              <a:t>public class </a:t>
            </a:r>
            <a:r>
              <a:rPr lang="en-US" altLang="ko-KR" sz="1200" b="1" dirty="0" err="1" smtClean="0"/>
              <a:t>CheckBoxItemEventEx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JFrame</a:t>
            </a:r>
            <a:r>
              <a:rPr lang="en-US" altLang="ko-KR" sz="1200" b="1" dirty="0" smtClean="0"/>
              <a:t> </a:t>
            </a:r>
            <a:r>
              <a:rPr lang="en-US" altLang="ko-KR" sz="1200" b="1" u="sng" dirty="0" smtClean="0"/>
              <a:t>{</a:t>
            </a:r>
          </a:p>
          <a:p>
            <a:pPr defTabSz="180000"/>
            <a:r>
              <a:rPr lang="en-US" altLang="ko-KR" sz="1200" dirty="0" smtClean="0"/>
              <a:t>	Container 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JCheckBox</a:t>
            </a:r>
            <a:r>
              <a:rPr lang="en-US" altLang="ko-KR" sz="1200" dirty="0" smtClean="0"/>
              <a:t> [] fruits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JCheckBox</a:t>
            </a:r>
            <a:r>
              <a:rPr lang="en-US" altLang="ko-KR" sz="1200" b="1" dirty="0" smtClean="0"/>
              <a:t> [3];</a:t>
            </a:r>
          </a:p>
          <a:p>
            <a:pPr defTabSz="180000"/>
            <a:r>
              <a:rPr lang="en-US" altLang="ko-KR" sz="1200" dirty="0" smtClean="0"/>
              <a:t>	String [] names = {"</a:t>
            </a:r>
            <a:r>
              <a:rPr lang="ko-KR" altLang="en-US" sz="1200" dirty="0" smtClean="0"/>
              <a:t>사과</a:t>
            </a:r>
            <a:r>
              <a:rPr lang="en-US" altLang="ko-KR" sz="1200" dirty="0" smtClean="0"/>
              <a:t>", "</a:t>
            </a:r>
            <a:r>
              <a:rPr lang="ko-KR" altLang="en-US" sz="1200" dirty="0" smtClean="0"/>
              <a:t>배</a:t>
            </a:r>
            <a:r>
              <a:rPr lang="en-US" altLang="ko-KR" sz="1200" dirty="0" smtClean="0"/>
              <a:t>", "</a:t>
            </a:r>
            <a:r>
              <a:rPr lang="ko-KR" altLang="en-US" sz="1200" dirty="0" smtClean="0"/>
              <a:t>체리</a:t>
            </a:r>
            <a:r>
              <a:rPr lang="en-US" altLang="ko-KR" sz="1200" dirty="0" smtClean="0"/>
              <a:t>"};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JLabel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sumLabel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sum = 0;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CheckBoxItemEventEx</a:t>
            </a:r>
            <a:r>
              <a:rPr lang="en-US" altLang="ko-KR" sz="1200" dirty="0" smtClean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 smtClean="0"/>
              <a:t>("</a:t>
            </a:r>
            <a:r>
              <a:rPr lang="ko-KR" altLang="en-US" sz="1200" dirty="0" smtClean="0"/>
              <a:t>체크박스와 </a:t>
            </a:r>
            <a:r>
              <a:rPr lang="en-US" altLang="ko-KR" sz="1200" dirty="0" err="1" smtClean="0"/>
              <a:t>ItemEvent</a:t>
            </a:r>
            <a:r>
              <a:rPr lang="en-US" altLang="ko-KR" sz="1200" dirty="0" smtClean="0"/>
              <a:t>  </a:t>
            </a:r>
            <a:r>
              <a:rPr lang="ko-KR" altLang="en-US" sz="1200" dirty="0" smtClean="0"/>
              <a:t>예제</a:t>
            </a:r>
            <a:r>
              <a:rPr lang="en-US" altLang="ko-KR" sz="1200" dirty="0" smtClean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</a:t>
            </a:r>
            <a:r>
              <a:rPr lang="en-US" altLang="ko-KR" sz="1200" i="1" dirty="0" err="1" smtClean="0"/>
              <a:t>EXIT_ON_CLOSE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i="1" dirty="0" smtClean="0"/>
              <a:t>		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getContentPane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contentPane.setLayout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FlowLayout</a:t>
            </a:r>
            <a:r>
              <a:rPr lang="en-US" altLang="ko-KR" sz="1200" b="1" dirty="0" smtClean="0"/>
              <a:t>());</a:t>
            </a:r>
            <a:r>
              <a:rPr lang="en-US" altLang="ko-KR" sz="1200" dirty="0" smtClean="0"/>
              <a:t>						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smtClean="0"/>
              <a:t>	new</a:t>
            </a:r>
            <a:r>
              <a:rPr lang="ko-KR" altLang="en-US" sz="1200" b="1" dirty="0" smtClean="0"/>
              <a:t> </a:t>
            </a:r>
            <a:r>
              <a:rPr lang="en-US" altLang="ko-KR" sz="1200" b="1" dirty="0" err="1" smtClean="0"/>
              <a:t>JLabel</a:t>
            </a:r>
            <a:r>
              <a:rPr lang="en-US" altLang="ko-KR" sz="1200" b="1" dirty="0" smtClean="0"/>
              <a:t>("</a:t>
            </a:r>
            <a:r>
              <a:rPr lang="ko-KR" altLang="en-US" sz="1200" b="1" dirty="0" smtClean="0"/>
              <a:t>사과  </a:t>
            </a:r>
            <a:r>
              <a:rPr lang="en-US" altLang="ko-KR" sz="1200" b="1" dirty="0" smtClean="0"/>
              <a:t>100</a:t>
            </a:r>
            <a:r>
              <a:rPr lang="ko-KR" altLang="en-US" sz="1200" b="1" dirty="0" smtClean="0"/>
              <a:t>원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배 </a:t>
            </a:r>
            <a:r>
              <a:rPr lang="en-US" altLang="ko-KR" sz="1200" b="1" dirty="0" smtClean="0"/>
              <a:t>500</a:t>
            </a:r>
            <a:r>
              <a:rPr lang="ko-KR" altLang="en-US" sz="1200" b="1" dirty="0" smtClean="0"/>
              <a:t>원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체리 </a:t>
            </a:r>
            <a:r>
              <a:rPr lang="en-US" altLang="ko-KR" sz="1200" b="1" dirty="0" smtClean="0"/>
              <a:t>20000</a:t>
            </a:r>
            <a:r>
              <a:rPr lang="ko-KR" altLang="en-US" sz="1200" b="1" dirty="0" smtClean="0"/>
              <a:t>원</a:t>
            </a:r>
            <a:r>
              <a:rPr lang="en-US" altLang="ko-KR" sz="1200" b="1" dirty="0" smtClean="0"/>
              <a:t>"));</a:t>
            </a:r>
          </a:p>
          <a:p>
            <a:pPr defTabSz="180000"/>
            <a:r>
              <a:rPr lang="en-US" altLang="ko-KR" sz="1200" b="1" dirty="0" smtClean="0"/>
              <a:t>		for(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 smtClean="0"/>
              <a:t>i</a:t>
            </a:r>
            <a:r>
              <a:rPr lang="en-US" altLang="ko-KR" sz="1200" b="1" dirty="0" smtClean="0"/>
              <a:t>=0; </a:t>
            </a:r>
            <a:r>
              <a:rPr lang="en-US" altLang="ko-KR" sz="1200" b="1" dirty="0" err="1" smtClean="0"/>
              <a:t>i</a:t>
            </a:r>
            <a:r>
              <a:rPr lang="en-US" altLang="ko-KR" sz="1200" b="1" dirty="0" smtClean="0"/>
              <a:t>&lt;</a:t>
            </a:r>
            <a:r>
              <a:rPr lang="en-US" altLang="ko-KR" sz="1200" b="1" dirty="0" err="1" smtClean="0"/>
              <a:t>fruits.length</a:t>
            </a:r>
            <a:r>
              <a:rPr lang="en-US" altLang="ko-KR" sz="1200" b="1" dirty="0" smtClean="0"/>
              <a:t>; </a:t>
            </a:r>
            <a:r>
              <a:rPr lang="en-US" altLang="ko-KR" sz="1200" b="1" dirty="0" err="1" smtClean="0"/>
              <a:t>i</a:t>
            </a:r>
            <a:r>
              <a:rPr lang="en-US" altLang="ko-KR" sz="1200" b="1" dirty="0" smtClean="0"/>
              <a:t>++) {</a:t>
            </a:r>
          </a:p>
          <a:p>
            <a:pPr defTabSz="180000"/>
            <a:r>
              <a:rPr lang="en-US" altLang="ko-KR" sz="1200" dirty="0" smtClean="0"/>
              <a:t>			fruits[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]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JCheckBox</a:t>
            </a:r>
            <a:r>
              <a:rPr lang="en-US" altLang="ko-KR" sz="1200" b="1" dirty="0" smtClean="0"/>
              <a:t>(names[</a:t>
            </a:r>
            <a:r>
              <a:rPr lang="en-US" altLang="ko-KR" sz="1200" b="1" dirty="0" err="1" smtClean="0"/>
              <a:t>i</a:t>
            </a:r>
            <a:r>
              <a:rPr lang="en-US" altLang="ko-KR" sz="1200" b="1" dirty="0" smtClean="0"/>
              <a:t>]);</a:t>
            </a:r>
          </a:p>
          <a:p>
            <a:pPr defTabSz="180000"/>
            <a:r>
              <a:rPr lang="en-US" altLang="ko-KR" sz="1200" dirty="0" smtClean="0"/>
              <a:t>			fruits[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].</a:t>
            </a:r>
            <a:r>
              <a:rPr lang="en-US" altLang="ko-KR" sz="1200" b="1" dirty="0" err="1" smtClean="0"/>
              <a:t>setBorderPainted</a:t>
            </a:r>
            <a:r>
              <a:rPr lang="en-US" altLang="ko-KR" sz="1200" b="1" dirty="0" smtClean="0"/>
              <a:t>(true);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(fruits[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]);</a:t>
            </a:r>
          </a:p>
          <a:p>
            <a:pPr defTabSz="180000"/>
            <a:r>
              <a:rPr lang="en-US" altLang="ko-KR" sz="1200" dirty="0" smtClean="0"/>
              <a:t>			fruits[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].</a:t>
            </a:r>
            <a:r>
              <a:rPr lang="en-US" altLang="ko-KR" sz="1200" b="1" dirty="0" err="1" smtClean="0"/>
              <a:t>addItemListener</a:t>
            </a:r>
            <a:r>
              <a:rPr lang="en-US" altLang="ko-KR" sz="1200" b="1" dirty="0" smtClean="0"/>
              <a:t>(new </a:t>
            </a:r>
            <a:r>
              <a:rPr lang="en-US" altLang="ko-KR" sz="1200" b="1" dirty="0" err="1" smtClean="0"/>
              <a:t>MyItemListener</a:t>
            </a:r>
            <a:r>
              <a:rPr lang="en-US" altLang="ko-KR" sz="1200" b="1" dirty="0" smtClean="0"/>
              <a:t>());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sumLabel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JLabel</a:t>
            </a:r>
            <a:r>
              <a:rPr lang="en-US" altLang="ko-KR" sz="1200" b="1" dirty="0" smtClean="0"/>
              <a:t>("</a:t>
            </a:r>
            <a:r>
              <a:rPr lang="ko-KR" altLang="en-US" sz="1200" b="1" dirty="0" smtClean="0"/>
              <a:t>현재 </a:t>
            </a:r>
            <a:r>
              <a:rPr lang="en-US" altLang="ko-KR" sz="1200" b="1" dirty="0" smtClean="0"/>
              <a:t>0 </a:t>
            </a:r>
            <a:r>
              <a:rPr lang="ko-KR" altLang="en-US" sz="1200" b="1" dirty="0" smtClean="0"/>
              <a:t>원 입니다</a:t>
            </a:r>
            <a:r>
              <a:rPr lang="en-US" altLang="ko-KR" sz="1200" b="1" dirty="0" smtClean="0"/>
              <a:t>.");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sumLabel</a:t>
            </a:r>
            <a:r>
              <a:rPr lang="en-US" altLang="ko-KR" sz="1200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(250,200);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true);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ko-KR" altLang="en-US" sz="12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4644008" y="908720"/>
            <a:ext cx="4214842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 smtClean="0"/>
              <a:t>	class </a:t>
            </a:r>
            <a:r>
              <a:rPr lang="en-US" altLang="ko-KR" sz="1200" b="1" dirty="0" err="1" smtClean="0"/>
              <a:t>MyItemListener</a:t>
            </a:r>
            <a:r>
              <a:rPr lang="en-US" altLang="ko-KR" sz="1200" b="1" dirty="0" smtClean="0"/>
              <a:t> implements </a:t>
            </a:r>
            <a:r>
              <a:rPr lang="en-US" altLang="ko-KR" sz="1200" b="1" dirty="0" err="1" smtClean="0"/>
              <a:t>ItemListener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b="1" dirty="0" smtClean="0"/>
              <a:t>		public void </a:t>
            </a:r>
            <a:r>
              <a:rPr lang="en-US" altLang="ko-KR" sz="1200" b="1" dirty="0" err="1" smtClean="0"/>
              <a:t>itemStateChanged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ItemEvent</a:t>
            </a:r>
            <a:r>
              <a:rPr lang="en-US" altLang="ko-KR" sz="1200" b="1" dirty="0" smtClean="0"/>
              <a:t> e) {</a:t>
            </a:r>
          </a:p>
          <a:p>
            <a:pPr defTabSz="180000"/>
            <a:r>
              <a:rPr lang="en-US" altLang="ko-KR" sz="1200" b="1" dirty="0" smtClean="0"/>
              <a:t>			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selected=1;</a:t>
            </a:r>
          </a:p>
          <a:p>
            <a:pPr defTabSz="180000"/>
            <a:r>
              <a:rPr lang="en-US" altLang="ko-KR" sz="1200" b="1" dirty="0" smtClean="0"/>
              <a:t>			if(</a:t>
            </a:r>
            <a:r>
              <a:rPr lang="en-US" altLang="ko-KR" sz="1200" b="1" dirty="0" err="1" smtClean="0"/>
              <a:t>e.getStateChange</a:t>
            </a:r>
            <a:r>
              <a:rPr lang="en-US" altLang="ko-KR" sz="1200" b="1" dirty="0" smtClean="0"/>
              <a:t>() == </a:t>
            </a:r>
            <a:r>
              <a:rPr lang="en-US" altLang="ko-KR" sz="1200" b="1" dirty="0" err="1" smtClean="0"/>
              <a:t>ItemEvent.</a:t>
            </a:r>
            <a:r>
              <a:rPr lang="en-US" altLang="ko-KR" sz="1200" b="1" i="1" dirty="0" err="1" smtClean="0"/>
              <a:t>SELECTED</a:t>
            </a:r>
            <a:r>
              <a:rPr lang="en-US" altLang="ko-KR" sz="1200" b="1" i="1" dirty="0" smtClean="0"/>
              <a:t>)</a:t>
            </a:r>
          </a:p>
          <a:p>
            <a:pPr defTabSz="180000"/>
            <a:r>
              <a:rPr lang="en-US" altLang="ko-KR" sz="1200" dirty="0" smtClean="0"/>
              <a:t>				selected = 1;</a:t>
            </a:r>
          </a:p>
          <a:p>
            <a:pPr defTabSz="180000"/>
            <a:r>
              <a:rPr lang="en-US" altLang="ko-KR" sz="1200" b="1" dirty="0" smtClean="0"/>
              <a:t>			else</a:t>
            </a:r>
          </a:p>
          <a:p>
            <a:pPr defTabSz="180000"/>
            <a:r>
              <a:rPr lang="en-US" altLang="ko-KR" sz="1200" dirty="0" smtClean="0"/>
              <a:t>				selected = -1;</a:t>
            </a:r>
          </a:p>
          <a:p>
            <a:pPr defTabSz="180000"/>
            <a:r>
              <a:rPr lang="en-US" altLang="ko-KR" sz="1200" b="1" dirty="0" smtClean="0"/>
              <a:t>			if(</a:t>
            </a:r>
            <a:r>
              <a:rPr lang="en-US" altLang="ko-KR" sz="1200" b="1" dirty="0" err="1" smtClean="0"/>
              <a:t>e.getItem</a:t>
            </a:r>
            <a:r>
              <a:rPr lang="en-US" altLang="ko-KR" sz="1200" b="1" dirty="0" smtClean="0"/>
              <a:t>() == fruits[0]) </a:t>
            </a:r>
          </a:p>
          <a:p>
            <a:pPr defTabSz="180000"/>
            <a:r>
              <a:rPr lang="en-US" altLang="ko-KR" sz="1200" dirty="0" smtClean="0"/>
              <a:t>				sum = sum + selected*100;</a:t>
            </a:r>
          </a:p>
          <a:p>
            <a:pPr defTabSz="180000"/>
            <a:r>
              <a:rPr lang="en-US" altLang="ko-KR" sz="1200" b="1" dirty="0" smtClean="0"/>
              <a:t>			else if(</a:t>
            </a:r>
            <a:r>
              <a:rPr lang="en-US" altLang="ko-KR" sz="1200" b="1" dirty="0" err="1" smtClean="0"/>
              <a:t>e.getItem</a:t>
            </a:r>
            <a:r>
              <a:rPr lang="en-US" altLang="ko-KR" sz="1200" b="1" dirty="0" smtClean="0"/>
              <a:t>() == fruits[1]) </a:t>
            </a:r>
          </a:p>
          <a:p>
            <a:pPr defTabSz="180000"/>
            <a:r>
              <a:rPr lang="en-US" altLang="ko-KR" sz="1200" dirty="0" smtClean="0"/>
              <a:t>				sum = sum + selected*500;</a:t>
            </a:r>
          </a:p>
          <a:p>
            <a:pPr defTabSz="180000"/>
            <a:r>
              <a:rPr lang="en-US" altLang="ko-KR" sz="1200" b="1" dirty="0" smtClean="0"/>
              <a:t>			else</a:t>
            </a:r>
          </a:p>
          <a:p>
            <a:pPr defTabSz="180000"/>
            <a:r>
              <a:rPr lang="en-US" altLang="ko-KR" sz="1200" dirty="0" smtClean="0"/>
              <a:t>				sum = sum + selected*20000;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sumLabel.setText</a:t>
            </a:r>
            <a:r>
              <a:rPr lang="en-US" altLang="ko-KR" sz="1200" dirty="0" smtClean="0"/>
              <a:t>("</a:t>
            </a:r>
            <a:r>
              <a:rPr lang="ko-KR" altLang="en-US" sz="1200" dirty="0" smtClean="0"/>
              <a:t>현재 </a:t>
            </a:r>
            <a:r>
              <a:rPr lang="en-US" altLang="ko-KR" sz="1200" dirty="0" smtClean="0"/>
              <a:t>"+sum+"</a:t>
            </a:r>
            <a:r>
              <a:rPr lang="ko-KR" altLang="en-US" sz="1200" dirty="0" smtClean="0"/>
              <a:t>원 입니다</a:t>
            </a:r>
            <a:r>
              <a:rPr lang="en-US" altLang="ko-KR" sz="1200" dirty="0" smtClean="0"/>
              <a:t>.");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dirty="0" smtClean="0"/>
              <a:t>public static void 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new </a:t>
            </a:r>
            <a:r>
              <a:rPr lang="en-US" altLang="ko-KR" sz="1200" dirty="0" err="1" smtClean="0"/>
              <a:t>CheckBoxItemEventEx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 </a:t>
            </a:r>
            <a:endParaRPr lang="ko-KR" altLang="en-US" sz="1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55295" y="4798858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797345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48651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라디오 버튼</a:t>
            </a:r>
            <a:r>
              <a:rPr lang="en-US" altLang="ko-KR" smtClean="0"/>
              <a:t>, JRadioButton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라디오버튼이란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여러 버튼으로 그룹을 형성하고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그룹에 속한 버튼 중 하나만 선택 상태가 되는 버튼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다른 버튼이 선택되면 이전에 선택된 버튼은 자동으로 해제됨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체크박스와의 차이점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체크 박스는 각 체크박스마다 선택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해제가 가능하지만 라디오 버튼은 그룹에 속한 버튼 중 하나만 선택 상태가 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이미지를 가진 라디오버튼의 생성 및 다루기는 체크박스와 완전히 동일</a:t>
            </a:r>
            <a:endParaRPr lang="en-US" altLang="ko-KR" dirty="0" smtClean="0"/>
          </a:p>
          <a:p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디폴트는 선택되지 않은 상태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JCheckBox</a:t>
            </a:r>
            <a:r>
              <a:rPr lang="ko-KR" altLang="en-US" dirty="0" smtClean="0"/>
              <a:t>의 생성자와 동일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JRadioButton</a:t>
            </a:r>
            <a:r>
              <a:rPr lang="en-US" altLang="ko-KR" dirty="0" smtClean="0"/>
              <a:t>()</a:t>
            </a:r>
          </a:p>
          <a:p>
            <a:pPr lvl="2"/>
            <a:r>
              <a:rPr lang="ko-KR" altLang="en-US" dirty="0" smtClean="0"/>
              <a:t>텍스트와 이미지가 없는 </a:t>
            </a:r>
            <a:r>
              <a:rPr lang="ko-KR" altLang="en-US" dirty="0" err="1" smtClean="0"/>
              <a:t>토글</a:t>
            </a:r>
            <a:r>
              <a:rPr lang="ko-KR" altLang="en-US" dirty="0" smtClean="0"/>
              <a:t> 버튼 생성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JRadioButton</a:t>
            </a:r>
            <a:r>
              <a:rPr lang="en-US" altLang="ko-KR" dirty="0" smtClean="0"/>
              <a:t>(Icon </a:t>
            </a:r>
            <a:r>
              <a:rPr lang="en-US" altLang="ko-KR" dirty="0" err="1" smtClean="0"/>
              <a:t>icon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이미지만 가진 </a:t>
            </a:r>
            <a:r>
              <a:rPr lang="ko-KR" altLang="en-US" dirty="0" err="1" smtClean="0"/>
              <a:t>토글</a:t>
            </a:r>
            <a:r>
              <a:rPr lang="ko-KR" altLang="en-US" dirty="0" smtClean="0"/>
              <a:t> 버튼 생성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JRadioButton</a:t>
            </a:r>
            <a:r>
              <a:rPr lang="en-US" altLang="ko-KR" dirty="0" smtClean="0"/>
              <a:t>(Icon </a:t>
            </a:r>
            <a:r>
              <a:rPr lang="en-US" altLang="ko-KR" dirty="0" err="1" smtClean="0"/>
              <a:t>icon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selected)</a:t>
            </a:r>
          </a:p>
          <a:p>
            <a:pPr lvl="2"/>
            <a:r>
              <a:rPr lang="ko-KR" altLang="en-US" dirty="0" smtClean="0"/>
              <a:t>이미지와 지정된 선택 상태로 생성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JRadioButton</a:t>
            </a:r>
            <a:r>
              <a:rPr lang="en-US" altLang="ko-KR" dirty="0" smtClean="0"/>
              <a:t>(String text)</a:t>
            </a:r>
          </a:p>
          <a:p>
            <a:pPr lvl="2"/>
            <a:r>
              <a:rPr lang="ko-KR" altLang="en-US" dirty="0" smtClean="0"/>
              <a:t>텍스트 만을 가진 </a:t>
            </a:r>
            <a:r>
              <a:rPr lang="ko-KR" altLang="en-US" dirty="0" err="1" smtClean="0"/>
              <a:t>토글</a:t>
            </a:r>
            <a:r>
              <a:rPr lang="ko-KR" altLang="en-US" dirty="0" smtClean="0"/>
              <a:t> 버튼 생성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JRadioButton</a:t>
            </a:r>
            <a:r>
              <a:rPr lang="en-US" altLang="ko-KR" dirty="0" smtClean="0"/>
              <a:t>(String text,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selected)</a:t>
            </a:r>
          </a:p>
          <a:p>
            <a:pPr lvl="2"/>
            <a:r>
              <a:rPr lang="ko-KR" altLang="en-US" dirty="0" smtClean="0"/>
              <a:t>텍스트와 지정된 선택 상태로 생성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JRadioButton</a:t>
            </a:r>
            <a:r>
              <a:rPr lang="en-US" altLang="ko-KR" dirty="0" smtClean="0"/>
              <a:t>(String text, Icon </a:t>
            </a:r>
            <a:r>
              <a:rPr lang="en-US" altLang="ko-KR" dirty="0" err="1" smtClean="0"/>
              <a:t>icon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텍스트와 이미지 둘 다 가진 </a:t>
            </a:r>
            <a:r>
              <a:rPr lang="ko-KR" altLang="en-US" dirty="0" err="1" smtClean="0"/>
              <a:t>토글</a:t>
            </a:r>
            <a:r>
              <a:rPr lang="ko-KR" altLang="en-US" dirty="0" smtClean="0"/>
              <a:t> 버튼 생성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JRadioButton</a:t>
            </a:r>
            <a:r>
              <a:rPr lang="en-US" altLang="ko-KR" dirty="0" smtClean="0"/>
              <a:t>(String text, Icon </a:t>
            </a:r>
            <a:r>
              <a:rPr lang="en-US" altLang="ko-KR" dirty="0" err="1" smtClean="0"/>
              <a:t>icon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selected)</a:t>
            </a:r>
          </a:p>
          <a:p>
            <a:pPr lvl="2"/>
            <a:r>
              <a:rPr lang="ko-KR" altLang="en-US" dirty="0" smtClean="0"/>
              <a:t>텍스트와 이미지를 가지고 지정된 선택상태로 생성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429000"/>
            <a:ext cx="23812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122533" y="3717032"/>
            <a:ext cx="2000264" cy="6840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475080" y="3717032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하나의 버튼 그룹에</a:t>
            </a:r>
            <a:endParaRPr lang="en-US" altLang="ko-KR" sz="1200" dirty="0" smtClean="0"/>
          </a:p>
          <a:p>
            <a:r>
              <a:rPr lang="ko-KR" altLang="en-US" sz="1200" dirty="0" smtClean="0"/>
              <a:t>속한 라디오버튼들</a:t>
            </a:r>
            <a:endParaRPr lang="ko-KR" altLang="en-US" sz="1200" dirty="0"/>
          </a:p>
        </p:txBody>
      </p:sp>
      <p:sp>
        <p:nvSpPr>
          <p:cNvPr id="8" name="자유형 7"/>
          <p:cNvSpPr/>
          <p:nvPr/>
        </p:nvSpPr>
        <p:spPr>
          <a:xfrm>
            <a:off x="7107567" y="4016373"/>
            <a:ext cx="418290" cy="113490"/>
          </a:xfrm>
          <a:custGeom>
            <a:avLst/>
            <a:gdLst>
              <a:gd name="connsiteX0" fmla="*/ 418290 w 418290"/>
              <a:gd name="connsiteY0" fmla="*/ 16213 h 113490"/>
              <a:gd name="connsiteX1" fmla="*/ 136188 w 418290"/>
              <a:gd name="connsiteY1" fmla="*/ 16213 h 113490"/>
              <a:gd name="connsiteX2" fmla="*/ 0 w 418290"/>
              <a:gd name="connsiteY2" fmla="*/ 113490 h 113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290" h="113490">
                <a:moveTo>
                  <a:pt x="418290" y="16213"/>
                </a:moveTo>
                <a:cubicBezTo>
                  <a:pt x="312096" y="8106"/>
                  <a:pt x="205903" y="0"/>
                  <a:pt x="136188" y="16213"/>
                </a:cubicBezTo>
                <a:cubicBezTo>
                  <a:pt x="66473" y="32426"/>
                  <a:pt x="33236" y="72958"/>
                  <a:pt x="0" y="11349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02090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라디오 버튼 생성 과정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67944" y="2143116"/>
            <a:ext cx="4429156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lvl="2"/>
            <a:r>
              <a:rPr lang="en-US" altLang="ko-KR" sz="1400" dirty="0" err="1" smtClean="0"/>
              <a:t>ButtonGroup</a:t>
            </a:r>
            <a:r>
              <a:rPr lang="en-US" altLang="ko-KR" sz="1400" dirty="0" smtClean="0"/>
              <a:t> group = new </a:t>
            </a:r>
            <a:r>
              <a:rPr lang="en-US" altLang="ko-KR" sz="1400" dirty="0" err="1" smtClean="0"/>
              <a:t>ButtonGroup</a:t>
            </a:r>
            <a:r>
              <a:rPr lang="en-US" altLang="ko-KR" sz="1400" dirty="0" smtClean="0"/>
              <a:t>();</a:t>
            </a:r>
          </a:p>
          <a:p>
            <a:pPr marL="0" lvl="2"/>
            <a:endParaRPr lang="en-US" altLang="ko-KR" sz="1400" dirty="0" smtClean="0"/>
          </a:p>
          <a:p>
            <a:pPr marL="0" lvl="2"/>
            <a:r>
              <a:rPr lang="en-US" altLang="ko-KR" sz="1400" dirty="0" err="1" smtClean="0"/>
              <a:t>JRadioButton</a:t>
            </a:r>
            <a:r>
              <a:rPr lang="en-US" altLang="ko-KR" sz="1400" dirty="0" smtClean="0"/>
              <a:t> apple= new </a:t>
            </a:r>
            <a:r>
              <a:rPr lang="en-US" altLang="ko-KR" sz="1400" dirty="0" err="1" smtClean="0"/>
              <a:t>JRadioButton</a:t>
            </a:r>
            <a:r>
              <a:rPr lang="en-US" altLang="ko-KR" sz="1400" dirty="0" smtClean="0"/>
              <a:t>("</a:t>
            </a:r>
            <a:r>
              <a:rPr lang="ko-KR" altLang="en-US" sz="1400" dirty="0" smtClean="0"/>
              <a:t>사과</a:t>
            </a:r>
            <a:r>
              <a:rPr lang="en-US" altLang="ko-KR" sz="1400" dirty="0" smtClean="0"/>
              <a:t>");</a:t>
            </a:r>
          </a:p>
          <a:p>
            <a:pPr marL="0" lvl="2"/>
            <a:r>
              <a:rPr lang="en-US" altLang="ko-KR" sz="1400" dirty="0" err="1" smtClean="0"/>
              <a:t>JRadioButton</a:t>
            </a:r>
            <a:r>
              <a:rPr lang="en-US" altLang="ko-KR" sz="1400" dirty="0" smtClean="0"/>
              <a:t> pear= new </a:t>
            </a:r>
            <a:r>
              <a:rPr lang="en-US" altLang="ko-KR" sz="1400" dirty="0" err="1" smtClean="0"/>
              <a:t>JRadioButton</a:t>
            </a:r>
            <a:r>
              <a:rPr lang="en-US" altLang="ko-KR" sz="1400" dirty="0" smtClean="0"/>
              <a:t>("</a:t>
            </a:r>
            <a:r>
              <a:rPr lang="ko-KR" altLang="en-US" sz="1400" dirty="0" smtClean="0"/>
              <a:t>배</a:t>
            </a:r>
            <a:r>
              <a:rPr lang="en-US" altLang="ko-KR" sz="1400" dirty="0" smtClean="0"/>
              <a:t>");</a:t>
            </a:r>
            <a:endParaRPr lang="ko-KR" altLang="en-US" sz="1400" dirty="0" smtClean="0"/>
          </a:p>
          <a:p>
            <a:pPr marL="0" lvl="2"/>
            <a:r>
              <a:rPr lang="en-US" altLang="ko-KR" sz="1400" dirty="0" err="1" smtClean="0"/>
              <a:t>JRadioButton</a:t>
            </a:r>
            <a:r>
              <a:rPr lang="en-US" altLang="ko-KR" sz="1400" dirty="0" smtClean="0"/>
              <a:t> cherry= new </a:t>
            </a:r>
            <a:r>
              <a:rPr lang="en-US" altLang="ko-KR" sz="1400" dirty="0" err="1" smtClean="0"/>
              <a:t>JRadioButton</a:t>
            </a:r>
            <a:r>
              <a:rPr lang="en-US" altLang="ko-KR" sz="1400" dirty="0" smtClean="0"/>
              <a:t>("</a:t>
            </a:r>
            <a:r>
              <a:rPr lang="ko-KR" altLang="en-US" sz="1400" dirty="0" smtClean="0"/>
              <a:t>체리</a:t>
            </a:r>
            <a:r>
              <a:rPr lang="en-US" altLang="ko-KR" sz="1400" dirty="0" smtClean="0"/>
              <a:t>");</a:t>
            </a:r>
          </a:p>
          <a:p>
            <a:pPr marL="0" lvl="2"/>
            <a:endParaRPr lang="en-US" altLang="ko-KR" sz="1400" dirty="0" smtClean="0"/>
          </a:p>
          <a:p>
            <a:pPr marL="0" lvl="2"/>
            <a:r>
              <a:rPr lang="en-US" altLang="ko-KR" sz="1400" dirty="0" err="1" smtClean="0"/>
              <a:t>group.add</a:t>
            </a:r>
            <a:r>
              <a:rPr lang="en-US" altLang="ko-KR" sz="1400" dirty="0" smtClean="0"/>
              <a:t>(apple);</a:t>
            </a:r>
          </a:p>
          <a:p>
            <a:pPr marL="0" lvl="2"/>
            <a:r>
              <a:rPr lang="en-US" altLang="ko-KR" sz="1400" dirty="0" err="1" smtClean="0"/>
              <a:t>group.add</a:t>
            </a:r>
            <a:r>
              <a:rPr lang="en-US" altLang="ko-KR" sz="1400" dirty="0" smtClean="0"/>
              <a:t>(pear);</a:t>
            </a:r>
            <a:endParaRPr lang="ko-KR" altLang="en-US" sz="1400" dirty="0" smtClean="0"/>
          </a:p>
          <a:p>
            <a:pPr marL="0" lvl="2"/>
            <a:r>
              <a:rPr lang="en-US" altLang="ko-KR" sz="1400" dirty="0" err="1" smtClean="0"/>
              <a:t>group.add</a:t>
            </a:r>
            <a:r>
              <a:rPr lang="en-US" altLang="ko-KR" sz="1400" dirty="0" smtClean="0"/>
              <a:t>(cherry);</a:t>
            </a:r>
          </a:p>
          <a:p>
            <a:pPr marL="0" lvl="2"/>
            <a:endParaRPr lang="en-US" altLang="ko-KR" sz="1400" dirty="0" smtClean="0"/>
          </a:p>
          <a:p>
            <a:pPr marL="0" lvl="2"/>
            <a:r>
              <a:rPr lang="en-US" altLang="ko-KR" sz="1400" dirty="0" err="1" smtClean="0"/>
              <a:t>container.add</a:t>
            </a:r>
            <a:r>
              <a:rPr lang="en-US" altLang="ko-KR" sz="1400" dirty="0" smtClean="0"/>
              <a:t>(apple);</a:t>
            </a:r>
          </a:p>
          <a:p>
            <a:pPr marL="0" lvl="2"/>
            <a:r>
              <a:rPr lang="en-US" altLang="ko-KR" sz="1400" dirty="0" err="1" smtClean="0"/>
              <a:t>container.add</a:t>
            </a:r>
            <a:r>
              <a:rPr lang="en-US" altLang="ko-KR" sz="1400" dirty="0" smtClean="0"/>
              <a:t>(pear);</a:t>
            </a:r>
            <a:endParaRPr lang="ko-KR" altLang="en-US" sz="1400" dirty="0" smtClean="0"/>
          </a:p>
          <a:p>
            <a:pPr marL="0" lvl="2"/>
            <a:r>
              <a:rPr lang="en-US" altLang="ko-KR" sz="1400" dirty="0" err="1" smtClean="0"/>
              <a:t>container.add</a:t>
            </a:r>
            <a:r>
              <a:rPr lang="en-US" altLang="ko-KR" sz="1400" dirty="0" smtClean="0"/>
              <a:t>(cherry);</a:t>
            </a:r>
            <a:endParaRPr lang="ko-KR" altLang="en-US" sz="1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86108" y="2154647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 </a:t>
            </a:r>
            <a:r>
              <a:rPr lang="ko-KR" altLang="en-US" sz="1400" dirty="0" smtClean="0"/>
              <a:t>버튼 그룹 객체 생성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86108" y="2803321"/>
            <a:ext cx="2486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2. </a:t>
            </a:r>
            <a:r>
              <a:rPr lang="ko-KR" altLang="en-US" sz="1400" smtClean="0"/>
              <a:t>라디오버튼 컴포넌트 생성</a:t>
            </a:r>
            <a:endParaRPr lang="ko-KR" alt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586108" y="3681092"/>
            <a:ext cx="2970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3. </a:t>
            </a:r>
            <a:r>
              <a:rPr lang="ko-KR" altLang="en-US" sz="1400" smtClean="0"/>
              <a:t>라디오 버튼을 버튼 그룹에 삽입</a:t>
            </a:r>
            <a:endParaRPr lang="ko-KR" altLang="en-US" sz="1400"/>
          </a:p>
        </p:txBody>
      </p:sp>
      <p:sp>
        <p:nvSpPr>
          <p:cNvPr id="8" name="TextBox 7"/>
          <p:cNvSpPr txBox="1"/>
          <p:nvPr/>
        </p:nvSpPr>
        <p:spPr>
          <a:xfrm>
            <a:off x="586108" y="4568975"/>
            <a:ext cx="2908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4. </a:t>
            </a:r>
            <a:r>
              <a:rPr lang="ko-KR" altLang="en-US" sz="1400" smtClean="0"/>
              <a:t>라디오 버튼을 컨테이너에 삽입</a:t>
            </a:r>
            <a:endParaRPr lang="ko-KR" altLang="en-US" sz="1400"/>
          </a:p>
        </p:txBody>
      </p:sp>
      <p:cxnSp>
        <p:nvCxnSpPr>
          <p:cNvPr id="10" name="직선 화살표 연결선 9"/>
          <p:cNvCxnSpPr>
            <a:stCxn id="5" idx="3"/>
          </p:cNvCxnSpPr>
          <p:nvPr/>
        </p:nvCxnSpPr>
        <p:spPr>
          <a:xfrm flipV="1">
            <a:off x="2596595" y="2308535"/>
            <a:ext cx="1452682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왼쪽 중괄호 10"/>
          <p:cNvSpPr/>
          <p:nvPr/>
        </p:nvSpPr>
        <p:spPr>
          <a:xfrm>
            <a:off x="3763525" y="2671458"/>
            <a:ext cx="285752" cy="571504"/>
          </a:xfrm>
          <a:prstGeom prst="leftBrace">
            <a:avLst>
              <a:gd name="adj1" fmla="val 35567"/>
              <a:gd name="adj2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3" name="직선 화살표 연결선 12"/>
          <p:cNvCxnSpPr>
            <a:stCxn id="6" idx="3"/>
            <a:endCxn id="11" idx="1"/>
          </p:cNvCxnSpPr>
          <p:nvPr/>
        </p:nvCxnSpPr>
        <p:spPr>
          <a:xfrm>
            <a:off x="3072686" y="2957210"/>
            <a:ext cx="690839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왼쪽 중괄호 13"/>
          <p:cNvSpPr/>
          <p:nvPr/>
        </p:nvSpPr>
        <p:spPr>
          <a:xfrm>
            <a:off x="3793236" y="3549229"/>
            <a:ext cx="285752" cy="571504"/>
          </a:xfrm>
          <a:prstGeom prst="leftBrace">
            <a:avLst>
              <a:gd name="adj1" fmla="val 35567"/>
              <a:gd name="adj2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5" name="왼쪽 중괄호 14"/>
          <p:cNvSpPr/>
          <p:nvPr/>
        </p:nvSpPr>
        <p:spPr>
          <a:xfrm>
            <a:off x="3793236" y="4437112"/>
            <a:ext cx="285752" cy="571504"/>
          </a:xfrm>
          <a:prstGeom prst="leftBrace">
            <a:avLst>
              <a:gd name="adj1" fmla="val 35567"/>
              <a:gd name="adj2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9" name="직선 화살표 연결선 18"/>
          <p:cNvCxnSpPr>
            <a:stCxn id="7" idx="3"/>
            <a:endCxn id="14" idx="1"/>
          </p:cNvCxnSpPr>
          <p:nvPr/>
        </p:nvCxnSpPr>
        <p:spPr>
          <a:xfrm>
            <a:off x="3556793" y="3834981"/>
            <a:ext cx="23644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8" idx="3"/>
            <a:endCxn id="15" idx="1"/>
          </p:cNvCxnSpPr>
          <p:nvPr/>
        </p:nvCxnSpPr>
        <p:spPr>
          <a:xfrm>
            <a:off x="3494276" y="4722864"/>
            <a:ext cx="29896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42569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기초적인 스윙</a:t>
            </a:r>
            <a:r>
              <a:rPr lang="en-US" altLang="ko-KR" smtClean="0"/>
              <a:t> </a:t>
            </a:r>
            <a:r>
              <a:rPr lang="ko-KR" altLang="en-US" smtClean="0"/>
              <a:t>컴포넌트와 상속 관계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857620" y="1785926"/>
            <a:ext cx="928694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>
                <a:solidFill>
                  <a:schemeClr val="tx1"/>
                </a:solidFill>
                <a:latin typeface="Arial Narrow" pitchFamily="34" charset="0"/>
              </a:rPr>
              <a:t>Object</a:t>
            </a:r>
            <a:endParaRPr lang="ko-KR" altLang="en-US" sz="11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857620" y="2285992"/>
            <a:ext cx="928694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>
                <a:solidFill>
                  <a:schemeClr val="tx1"/>
                </a:solidFill>
                <a:latin typeface="Arial Narrow" pitchFamily="34" charset="0"/>
              </a:rPr>
              <a:t>Component</a:t>
            </a:r>
            <a:endParaRPr lang="ko-KR" altLang="en-US" sz="11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857620" y="2786058"/>
            <a:ext cx="928694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>
                <a:solidFill>
                  <a:schemeClr val="tx1"/>
                </a:solidFill>
                <a:latin typeface="Arial Narrow" pitchFamily="34" charset="0"/>
              </a:rPr>
              <a:t>Container</a:t>
            </a:r>
            <a:endParaRPr lang="ko-KR" altLang="en-US" sz="11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786182" y="3286124"/>
            <a:ext cx="1071570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i="1" err="1" smtClean="0">
                <a:solidFill>
                  <a:schemeClr val="tx1"/>
                </a:solidFill>
                <a:latin typeface="Arial Narrow" pitchFamily="34" charset="0"/>
              </a:rPr>
              <a:t>JComponent</a:t>
            </a:r>
            <a:endParaRPr lang="ko-KR" altLang="en-US" sz="1100" b="1" i="1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35" name="Shape 41"/>
          <p:cNvCxnSpPr>
            <a:stCxn id="12" idx="0"/>
            <a:endCxn id="6" idx="2"/>
          </p:cNvCxnSpPr>
          <p:nvPr/>
        </p:nvCxnSpPr>
        <p:spPr>
          <a:xfrm rot="5400000" flipH="1" flipV="1">
            <a:off x="4214810" y="2178835"/>
            <a:ext cx="214314" cy="1588"/>
          </a:xfrm>
          <a:prstGeom prst="bentConnector3">
            <a:avLst>
              <a:gd name="adj1" fmla="val 50000"/>
            </a:avLst>
          </a:prstGeom>
          <a:ln w="31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13" idx="0"/>
            <a:endCxn id="12" idx="2"/>
          </p:cNvCxnSpPr>
          <p:nvPr/>
        </p:nvCxnSpPr>
        <p:spPr>
          <a:xfrm rot="5400000" flipH="1" flipV="1">
            <a:off x="4214810" y="2678901"/>
            <a:ext cx="214314" cy="1588"/>
          </a:xfrm>
          <a:prstGeom prst="bentConnector3">
            <a:avLst>
              <a:gd name="adj1" fmla="val 50000"/>
            </a:avLst>
          </a:prstGeom>
          <a:ln w="31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16" idx="0"/>
            <a:endCxn id="13" idx="2"/>
          </p:cNvCxnSpPr>
          <p:nvPr/>
        </p:nvCxnSpPr>
        <p:spPr>
          <a:xfrm rot="5400000" flipH="1" flipV="1">
            <a:off x="4214810" y="3178967"/>
            <a:ext cx="214314" cy="1588"/>
          </a:xfrm>
          <a:prstGeom prst="straightConnector1">
            <a:avLst/>
          </a:prstGeom>
          <a:ln w="31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7286644" y="4143380"/>
            <a:ext cx="121444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i="1" err="1" smtClean="0">
                <a:solidFill>
                  <a:schemeClr val="tx1"/>
                </a:solidFill>
                <a:latin typeface="Arial Narrow" pitchFamily="34" charset="0"/>
              </a:rPr>
              <a:t>JTextComponent</a:t>
            </a:r>
            <a:endParaRPr lang="ko-KR" altLang="en-US" sz="1100" b="1" i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71472" y="4143380"/>
            <a:ext cx="1071570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i="1" err="1" smtClean="0">
                <a:solidFill>
                  <a:schemeClr val="tx1"/>
                </a:solidFill>
                <a:latin typeface="Arial Narrow" pitchFamily="34" charset="0"/>
              </a:rPr>
              <a:t>AbstractButton</a:t>
            </a:r>
            <a:endParaRPr lang="ko-KR" altLang="en-US" sz="1100" b="1" i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786610" y="5000636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err="1" smtClean="0">
                <a:solidFill>
                  <a:schemeClr val="tx1"/>
                </a:solidFill>
                <a:latin typeface="Arial Narrow" pitchFamily="34" charset="0"/>
              </a:rPr>
              <a:t>JTextField</a:t>
            </a:r>
            <a:endParaRPr lang="ko-KR" altLang="en-US" sz="11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072494" y="5000636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err="1" smtClean="0">
                <a:solidFill>
                  <a:schemeClr val="tx1"/>
                </a:solidFill>
                <a:latin typeface="Arial Narrow" pitchFamily="34" charset="0"/>
              </a:rPr>
              <a:t>JTextArea</a:t>
            </a:r>
            <a:endParaRPr lang="ko-KR" altLang="en-US" sz="11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643206" y="5000636"/>
            <a:ext cx="785818" cy="2857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err="1" smtClean="0">
                <a:solidFill>
                  <a:schemeClr val="tx1"/>
                </a:solidFill>
                <a:latin typeface="Arial Narrow" pitchFamily="34" charset="0"/>
              </a:rPr>
              <a:t>JMenuItem</a:t>
            </a:r>
            <a:endParaRPr lang="ko-KR" altLang="en-US" sz="11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571636" y="5000636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err="1" smtClean="0">
                <a:solidFill>
                  <a:schemeClr val="tx1"/>
                </a:solidFill>
                <a:latin typeface="Arial Narrow" pitchFamily="34" charset="0"/>
              </a:rPr>
              <a:t>JButton</a:t>
            </a:r>
            <a:endParaRPr lang="ko-KR" altLang="en-US" sz="11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57158" y="5000636"/>
            <a:ext cx="1000164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err="1" smtClean="0">
                <a:solidFill>
                  <a:schemeClr val="tx1"/>
                </a:solidFill>
                <a:latin typeface="Arial Narrow" pitchFamily="34" charset="0"/>
              </a:rPr>
              <a:t>JToggleButton</a:t>
            </a:r>
            <a:endParaRPr lang="ko-KR" altLang="en-US" sz="11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643702" y="5786454"/>
            <a:ext cx="1143008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err="1" smtClean="0">
                <a:solidFill>
                  <a:schemeClr val="tx1"/>
                </a:solidFill>
                <a:latin typeface="Arial Narrow" pitchFamily="34" charset="0"/>
              </a:rPr>
              <a:t>JPasswordField</a:t>
            </a:r>
            <a:endParaRPr lang="ko-KR" altLang="en-US" sz="1100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60" name="꺾인 연결선 59"/>
          <p:cNvCxnSpPr>
            <a:stCxn id="54" idx="0"/>
            <a:endCxn id="50" idx="2"/>
          </p:cNvCxnSpPr>
          <p:nvPr/>
        </p:nvCxnSpPr>
        <p:spPr>
          <a:xfrm rot="16200000" flipV="1">
            <a:off x="7911743" y="4411256"/>
            <a:ext cx="571504" cy="607255"/>
          </a:xfrm>
          <a:prstGeom prst="bentConnector3">
            <a:avLst>
              <a:gd name="adj1" fmla="val 50000"/>
            </a:avLst>
          </a:prstGeom>
          <a:ln w="31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55" idx="0"/>
            <a:endCxn id="51" idx="2"/>
          </p:cNvCxnSpPr>
          <p:nvPr/>
        </p:nvCxnSpPr>
        <p:spPr>
          <a:xfrm rot="16200000" flipV="1">
            <a:off x="1785934" y="3750455"/>
            <a:ext cx="571504" cy="1928858"/>
          </a:xfrm>
          <a:prstGeom prst="bentConnector3">
            <a:avLst>
              <a:gd name="adj1" fmla="val 50000"/>
            </a:avLst>
          </a:prstGeom>
          <a:ln w="31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56" idx="0"/>
            <a:endCxn id="51" idx="2"/>
          </p:cNvCxnSpPr>
          <p:nvPr/>
        </p:nvCxnSpPr>
        <p:spPr>
          <a:xfrm rot="16200000" flipV="1">
            <a:off x="1268009" y="4268380"/>
            <a:ext cx="571504" cy="893007"/>
          </a:xfrm>
          <a:prstGeom prst="bentConnector3">
            <a:avLst>
              <a:gd name="adj1" fmla="val 50000"/>
            </a:avLst>
          </a:prstGeom>
          <a:ln w="31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63"/>
          <p:cNvCxnSpPr>
            <a:stCxn id="57" idx="0"/>
            <a:endCxn id="51" idx="2"/>
          </p:cNvCxnSpPr>
          <p:nvPr/>
        </p:nvCxnSpPr>
        <p:spPr>
          <a:xfrm rot="5400000" flipH="1" flipV="1">
            <a:off x="696496" y="4589876"/>
            <a:ext cx="571504" cy="250017"/>
          </a:xfrm>
          <a:prstGeom prst="bentConnector3">
            <a:avLst>
              <a:gd name="adj1" fmla="val 50000"/>
            </a:avLst>
          </a:prstGeom>
          <a:ln w="31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2286016" y="5786454"/>
            <a:ext cx="785818" cy="2857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err="1" smtClean="0">
                <a:solidFill>
                  <a:schemeClr val="tx1"/>
                </a:solidFill>
                <a:latin typeface="Arial Narrow" pitchFamily="34" charset="0"/>
              </a:rPr>
              <a:t>JMenu</a:t>
            </a:r>
            <a:endParaRPr lang="ko-KR" altLang="en-US" sz="11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214710" y="5786454"/>
            <a:ext cx="1357290" cy="2857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err="1" smtClean="0">
                <a:solidFill>
                  <a:schemeClr val="tx1"/>
                </a:solidFill>
                <a:latin typeface="Arial Narrow" pitchFamily="34" charset="0"/>
              </a:rPr>
              <a:t>JCheckBoxMenuItem</a:t>
            </a:r>
            <a:endParaRPr lang="ko-KR" altLang="en-US" sz="1100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69" name="꺾인 연결선 68"/>
          <p:cNvCxnSpPr>
            <a:stCxn id="66" idx="0"/>
            <a:endCxn id="55" idx="2"/>
          </p:cNvCxnSpPr>
          <p:nvPr/>
        </p:nvCxnSpPr>
        <p:spPr>
          <a:xfrm rot="5400000" flipH="1" flipV="1">
            <a:off x="2607487" y="5357826"/>
            <a:ext cx="500066" cy="357190"/>
          </a:xfrm>
          <a:prstGeom prst="bentConnector3">
            <a:avLst>
              <a:gd name="adj1" fmla="val 50000"/>
            </a:avLst>
          </a:prstGeom>
          <a:ln w="31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214314" y="5786454"/>
            <a:ext cx="785818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err="1" smtClean="0">
                <a:solidFill>
                  <a:schemeClr val="tx1"/>
                </a:solidFill>
                <a:latin typeface="Arial Narrow" pitchFamily="34" charset="0"/>
              </a:rPr>
              <a:t>JCheckBox</a:t>
            </a:r>
            <a:endParaRPr lang="ko-KR" altLang="en-US" sz="11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143008" y="5786454"/>
            <a:ext cx="928694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err="1" smtClean="0">
                <a:solidFill>
                  <a:schemeClr val="tx1"/>
                </a:solidFill>
                <a:latin typeface="Arial Narrow" pitchFamily="34" charset="0"/>
              </a:rPr>
              <a:t>JRadioButton</a:t>
            </a:r>
            <a:endParaRPr lang="ko-KR" altLang="en-US" sz="1100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72" name="꺾인 연결선 71"/>
          <p:cNvCxnSpPr>
            <a:stCxn id="70" idx="0"/>
            <a:endCxn id="57" idx="2"/>
          </p:cNvCxnSpPr>
          <p:nvPr/>
        </p:nvCxnSpPr>
        <p:spPr>
          <a:xfrm rot="5400000" flipH="1" flipV="1">
            <a:off x="482198" y="5411413"/>
            <a:ext cx="500066" cy="250017"/>
          </a:xfrm>
          <a:prstGeom prst="bentConnector3">
            <a:avLst>
              <a:gd name="adj1" fmla="val 50000"/>
            </a:avLst>
          </a:prstGeom>
          <a:ln w="31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71" idx="0"/>
            <a:endCxn id="57" idx="2"/>
          </p:cNvCxnSpPr>
          <p:nvPr/>
        </p:nvCxnSpPr>
        <p:spPr>
          <a:xfrm rot="16200000" flipV="1">
            <a:off x="982265" y="5161363"/>
            <a:ext cx="500066" cy="750115"/>
          </a:xfrm>
          <a:prstGeom prst="bentConnector3">
            <a:avLst>
              <a:gd name="adj1" fmla="val 50000"/>
            </a:avLst>
          </a:prstGeom>
          <a:ln w="31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1857356" y="4143380"/>
            <a:ext cx="64294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err="1" smtClean="0">
                <a:solidFill>
                  <a:schemeClr val="tx1"/>
                </a:solidFill>
                <a:latin typeface="Arial Narrow" pitchFamily="34" charset="0"/>
              </a:rPr>
              <a:t>JLabel</a:t>
            </a:r>
            <a:endParaRPr lang="ko-KR" altLang="en-US" sz="11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500562" y="4143380"/>
            <a:ext cx="64294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err="1" smtClean="0">
                <a:solidFill>
                  <a:schemeClr val="tx1"/>
                </a:solidFill>
                <a:latin typeface="Arial Narrow" pitchFamily="34" charset="0"/>
              </a:rPr>
              <a:t>JList</a:t>
            </a:r>
            <a:endParaRPr lang="ko-KR" altLang="en-US" sz="11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286380" y="4143380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err="1" smtClean="0">
                <a:solidFill>
                  <a:schemeClr val="tx1"/>
                </a:solidFill>
                <a:latin typeface="Arial Narrow" pitchFamily="34" charset="0"/>
              </a:rPr>
              <a:t>JComboBox</a:t>
            </a:r>
            <a:endParaRPr lang="ko-KR" altLang="en-US" sz="11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286512" y="4143380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err="1" smtClean="0">
                <a:solidFill>
                  <a:schemeClr val="tx1"/>
                </a:solidFill>
                <a:latin typeface="Arial Narrow" pitchFamily="34" charset="0"/>
              </a:rPr>
              <a:t>JSlider</a:t>
            </a:r>
            <a:endParaRPr lang="ko-KR" altLang="en-US" sz="11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643174" y="4143380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err="1" smtClean="0">
                <a:solidFill>
                  <a:schemeClr val="tx1"/>
                </a:solidFill>
                <a:latin typeface="Arial Narrow" pitchFamily="34" charset="0"/>
              </a:rPr>
              <a:t>JScrollBar</a:t>
            </a:r>
            <a:endParaRPr lang="ko-KR" altLang="en-US" sz="11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643306" y="4143380"/>
            <a:ext cx="785818" cy="2857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err="1" smtClean="0">
                <a:solidFill>
                  <a:schemeClr val="tx1"/>
                </a:solidFill>
                <a:latin typeface="Arial Narrow" pitchFamily="34" charset="0"/>
              </a:rPr>
              <a:t>JMenuBar</a:t>
            </a:r>
            <a:endParaRPr lang="ko-KR" altLang="en-US" sz="1100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102" name="꺾인 연결선 101"/>
          <p:cNvCxnSpPr>
            <a:stCxn id="50" idx="0"/>
            <a:endCxn id="16" idx="2"/>
          </p:cNvCxnSpPr>
          <p:nvPr/>
        </p:nvCxnSpPr>
        <p:spPr>
          <a:xfrm rot="16200000" flipV="1">
            <a:off x="5822165" y="2071678"/>
            <a:ext cx="571504" cy="3571900"/>
          </a:xfrm>
          <a:prstGeom prst="bentConnector3">
            <a:avLst>
              <a:gd name="adj1" fmla="val 50000"/>
            </a:avLst>
          </a:prstGeom>
          <a:ln w="31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>
            <a:stCxn id="51" idx="0"/>
            <a:endCxn id="16" idx="2"/>
          </p:cNvCxnSpPr>
          <p:nvPr/>
        </p:nvCxnSpPr>
        <p:spPr>
          <a:xfrm rot="5400000" flipH="1" flipV="1">
            <a:off x="2428860" y="2250273"/>
            <a:ext cx="571504" cy="3214710"/>
          </a:xfrm>
          <a:prstGeom prst="bentConnector3">
            <a:avLst>
              <a:gd name="adj1" fmla="val 50000"/>
            </a:avLst>
          </a:prstGeom>
          <a:ln w="31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67" idx="0"/>
            <a:endCxn id="55" idx="2"/>
          </p:cNvCxnSpPr>
          <p:nvPr/>
        </p:nvCxnSpPr>
        <p:spPr>
          <a:xfrm rot="16200000" flipV="1">
            <a:off x="3214702" y="5107801"/>
            <a:ext cx="500066" cy="857240"/>
          </a:xfrm>
          <a:prstGeom prst="bentConnector3">
            <a:avLst>
              <a:gd name="adj1" fmla="val 50000"/>
            </a:avLst>
          </a:prstGeom>
          <a:ln w="31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 122"/>
          <p:cNvCxnSpPr>
            <a:stCxn id="58" idx="0"/>
            <a:endCxn id="53" idx="2"/>
          </p:cNvCxnSpPr>
          <p:nvPr/>
        </p:nvCxnSpPr>
        <p:spPr>
          <a:xfrm rot="5400000" flipH="1" flipV="1">
            <a:off x="6965189" y="5536405"/>
            <a:ext cx="500066" cy="32"/>
          </a:xfrm>
          <a:prstGeom prst="bentConnector3">
            <a:avLst>
              <a:gd name="adj1" fmla="val 50000"/>
            </a:avLst>
          </a:prstGeom>
          <a:ln w="31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꺾인 연결선 208"/>
          <p:cNvCxnSpPr>
            <a:stCxn id="53" idx="0"/>
            <a:endCxn id="50" idx="2"/>
          </p:cNvCxnSpPr>
          <p:nvPr/>
        </p:nvCxnSpPr>
        <p:spPr>
          <a:xfrm rot="5400000" flipH="1" flipV="1">
            <a:off x="7268800" y="4375570"/>
            <a:ext cx="571504" cy="678629"/>
          </a:xfrm>
          <a:prstGeom prst="bentConnector3">
            <a:avLst>
              <a:gd name="adj1" fmla="val 50000"/>
            </a:avLst>
          </a:prstGeom>
          <a:ln w="31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꺾인 연결선 212"/>
          <p:cNvCxnSpPr>
            <a:stCxn id="76" idx="0"/>
            <a:endCxn id="16" idx="2"/>
          </p:cNvCxnSpPr>
          <p:nvPr/>
        </p:nvCxnSpPr>
        <p:spPr>
          <a:xfrm rot="5400000" flipH="1" flipV="1">
            <a:off x="2964645" y="2786058"/>
            <a:ext cx="571504" cy="2143140"/>
          </a:xfrm>
          <a:prstGeom prst="bentConnector3">
            <a:avLst>
              <a:gd name="adj1" fmla="val 50000"/>
            </a:avLst>
          </a:prstGeom>
          <a:ln w="31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꺾인 연결선 214"/>
          <p:cNvCxnSpPr>
            <a:stCxn id="82" idx="0"/>
            <a:endCxn id="16" idx="2"/>
          </p:cNvCxnSpPr>
          <p:nvPr/>
        </p:nvCxnSpPr>
        <p:spPr>
          <a:xfrm rot="5400000" flipH="1" flipV="1">
            <a:off x="3411132" y="3232546"/>
            <a:ext cx="571504" cy="1250165"/>
          </a:xfrm>
          <a:prstGeom prst="bentConnector3">
            <a:avLst>
              <a:gd name="adj1" fmla="val 50000"/>
            </a:avLst>
          </a:prstGeom>
          <a:ln w="31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꺾인 연결선 216"/>
          <p:cNvCxnSpPr>
            <a:stCxn id="89" idx="0"/>
            <a:endCxn id="16" idx="2"/>
          </p:cNvCxnSpPr>
          <p:nvPr/>
        </p:nvCxnSpPr>
        <p:spPr>
          <a:xfrm rot="5400000" flipH="1" flipV="1">
            <a:off x="3893339" y="3714752"/>
            <a:ext cx="571504" cy="285752"/>
          </a:xfrm>
          <a:prstGeom prst="bentConnector3">
            <a:avLst>
              <a:gd name="adj1" fmla="val 50000"/>
            </a:avLst>
          </a:prstGeom>
          <a:ln w="31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꺾인 연결선 218"/>
          <p:cNvCxnSpPr>
            <a:stCxn id="77" idx="0"/>
            <a:endCxn id="16" idx="2"/>
          </p:cNvCxnSpPr>
          <p:nvPr/>
        </p:nvCxnSpPr>
        <p:spPr>
          <a:xfrm rot="16200000" flipV="1">
            <a:off x="4286248" y="3607595"/>
            <a:ext cx="571504" cy="500066"/>
          </a:xfrm>
          <a:prstGeom prst="bentConnector3">
            <a:avLst>
              <a:gd name="adj1" fmla="val 50000"/>
            </a:avLst>
          </a:prstGeom>
          <a:ln w="31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꺾인 연결선 220"/>
          <p:cNvCxnSpPr>
            <a:stCxn id="78" idx="0"/>
            <a:endCxn id="16" idx="2"/>
          </p:cNvCxnSpPr>
          <p:nvPr/>
        </p:nvCxnSpPr>
        <p:spPr>
          <a:xfrm rot="16200000" flipV="1">
            <a:off x="4732736" y="3161107"/>
            <a:ext cx="571504" cy="1393041"/>
          </a:xfrm>
          <a:prstGeom prst="bentConnector3">
            <a:avLst>
              <a:gd name="adj1" fmla="val 50000"/>
            </a:avLst>
          </a:prstGeom>
          <a:ln w="31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꺾인 연결선 222"/>
          <p:cNvCxnSpPr>
            <a:stCxn id="81" idx="0"/>
            <a:endCxn id="16" idx="2"/>
          </p:cNvCxnSpPr>
          <p:nvPr/>
        </p:nvCxnSpPr>
        <p:spPr>
          <a:xfrm rot="16200000" flipV="1">
            <a:off x="5232802" y="2661041"/>
            <a:ext cx="571504" cy="2393173"/>
          </a:xfrm>
          <a:prstGeom prst="bentConnector3">
            <a:avLst>
              <a:gd name="adj1" fmla="val 50000"/>
            </a:avLst>
          </a:prstGeom>
          <a:ln w="31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/>
          <p:cNvSpPr txBox="1"/>
          <p:nvPr/>
        </p:nvSpPr>
        <p:spPr>
          <a:xfrm>
            <a:off x="1214414" y="3000372"/>
            <a:ext cx="194155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i="1" smtClean="0">
                <a:latin typeface="Arial Narrow" pitchFamily="34" charset="0"/>
              </a:rPr>
              <a:t>JComponent, </a:t>
            </a:r>
          </a:p>
          <a:p>
            <a:r>
              <a:rPr lang="en-US" altLang="ko-KR" sz="1100" i="1" smtClean="0">
                <a:latin typeface="Arial Narrow" pitchFamily="34" charset="0"/>
              </a:rPr>
              <a:t>AbstractButton, </a:t>
            </a:r>
          </a:p>
          <a:p>
            <a:r>
              <a:rPr lang="en-US" altLang="ko-KR" sz="1100" i="1" smtClean="0">
                <a:latin typeface="Arial Narrow" pitchFamily="34" charset="0"/>
              </a:rPr>
              <a:t>JTextCopmonent</a:t>
            </a:r>
            <a:r>
              <a:rPr lang="ko-KR" altLang="en-US" sz="1100" i="1" smtClean="0">
                <a:latin typeface="Arial Narrow" pitchFamily="34" charset="0"/>
              </a:rPr>
              <a:t>는 추상클래스</a:t>
            </a:r>
            <a:endParaRPr lang="ko-KR" altLang="en-US" sz="1100" i="1">
              <a:latin typeface="Arial Narrow" pitchFamily="34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894666" y="4981592"/>
            <a:ext cx="64294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  <a:latin typeface="Arial Narrow" pitchFamily="34" charset="0"/>
              </a:rPr>
              <a:t>JPanel</a:t>
            </a:r>
            <a:endParaRPr lang="ko-KR" altLang="en-US" sz="1100" dirty="0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48" name="꺾인 연결선 47"/>
          <p:cNvCxnSpPr>
            <a:stCxn id="47" idx="0"/>
            <a:endCxn id="16" idx="2"/>
          </p:cNvCxnSpPr>
          <p:nvPr/>
        </p:nvCxnSpPr>
        <p:spPr>
          <a:xfrm rot="16200000" flipV="1">
            <a:off x="4064194" y="3829649"/>
            <a:ext cx="1409716" cy="894170"/>
          </a:xfrm>
          <a:prstGeom prst="bentConnector3">
            <a:avLst>
              <a:gd name="adj1" fmla="val 79729"/>
            </a:avLst>
          </a:prstGeom>
          <a:ln w="31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슬라이드 번호 개체 틀 4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7803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8927" y="1428746"/>
            <a:ext cx="23812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88640"/>
            <a:ext cx="4229472" cy="67945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11-5 : </a:t>
            </a:r>
            <a:r>
              <a:rPr lang="ko-KR" altLang="en-US" dirty="0" smtClean="0"/>
              <a:t>라디오버튼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생성 예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923928" y="1"/>
            <a:ext cx="5112568" cy="67403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javax.swing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java.awt.*;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public class </a:t>
            </a:r>
            <a:r>
              <a:rPr lang="en-US" altLang="ko-KR" sz="1200" b="1" dirty="0" err="1" smtClean="0"/>
              <a:t>RadioButtonEx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JFrame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Container 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;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RadioButtonEx</a:t>
            </a:r>
            <a:r>
              <a:rPr lang="en-US" altLang="ko-KR" sz="1200" dirty="0" smtClean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 smtClean="0"/>
              <a:t>("</a:t>
            </a:r>
            <a:r>
              <a:rPr lang="ko-KR" altLang="en-US" sz="1200" dirty="0" smtClean="0"/>
              <a:t>라디오버튼 만들기  예제</a:t>
            </a:r>
            <a:r>
              <a:rPr lang="en-US" altLang="ko-KR" sz="1200" dirty="0" smtClean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</a:t>
            </a:r>
            <a:r>
              <a:rPr lang="en-US" altLang="ko-KR" sz="1200" i="1" dirty="0" err="1" smtClean="0"/>
              <a:t>EXIT_ON_CLOSE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i="1" dirty="0" smtClean="0"/>
              <a:t>		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getContentPane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contentPane.setLayout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FlowLayout</a:t>
            </a:r>
            <a:r>
              <a:rPr lang="en-US" altLang="ko-KR" sz="1200" b="1" dirty="0" smtClean="0"/>
              <a:t>());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ImageIcon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cherryIcon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ImageIcon</a:t>
            </a:r>
            <a:r>
              <a:rPr lang="en-US" altLang="ko-KR" sz="1200" b="1" dirty="0" smtClean="0"/>
              <a:t>("images/cherry.jpg");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ImageIcon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selectedCherryIcon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</a:p>
          <a:p>
            <a:pPr defTabSz="180000"/>
            <a:r>
              <a:rPr lang="en-US" altLang="ko-KR" sz="1200" b="1" dirty="0" smtClean="0"/>
              <a:t>									</a:t>
            </a:r>
            <a:r>
              <a:rPr lang="en-US" altLang="ko-KR" sz="1200" b="1" dirty="0" err="1" smtClean="0"/>
              <a:t>ImageIcon</a:t>
            </a:r>
            <a:r>
              <a:rPr lang="en-US" altLang="ko-KR" sz="1200" b="1" dirty="0" smtClean="0"/>
              <a:t>("images/selectedCherry.jpg");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ButtonGroup</a:t>
            </a:r>
            <a:r>
              <a:rPr lang="en-US" altLang="ko-KR" sz="1200" b="1" dirty="0" smtClean="0"/>
              <a:t> g = new </a:t>
            </a:r>
            <a:r>
              <a:rPr lang="en-US" altLang="ko-KR" sz="1200" b="1" dirty="0" err="1" smtClean="0"/>
              <a:t>ButtonGroup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JRadioButton</a:t>
            </a:r>
            <a:r>
              <a:rPr lang="en-US" altLang="ko-KR" sz="1200" dirty="0" smtClean="0"/>
              <a:t> apple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JRadioButton</a:t>
            </a:r>
            <a:r>
              <a:rPr lang="en-US" altLang="ko-KR" sz="1200" b="1" dirty="0" smtClean="0"/>
              <a:t>("</a:t>
            </a:r>
            <a:r>
              <a:rPr lang="ko-KR" altLang="en-US" sz="1200" b="1" dirty="0" smtClean="0"/>
              <a:t>사과</a:t>
            </a:r>
            <a:r>
              <a:rPr lang="en-US" altLang="ko-KR" sz="1200" b="1" dirty="0" smtClean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JRadioButton</a:t>
            </a:r>
            <a:r>
              <a:rPr lang="en-US" altLang="ko-KR" sz="1200" dirty="0" smtClean="0"/>
              <a:t> pear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JRadioButton</a:t>
            </a:r>
            <a:r>
              <a:rPr lang="en-US" altLang="ko-KR" sz="1200" b="1" dirty="0" smtClean="0"/>
              <a:t>("</a:t>
            </a:r>
            <a:r>
              <a:rPr lang="ko-KR" altLang="en-US" sz="1200" b="1" dirty="0" smtClean="0"/>
              <a:t>배</a:t>
            </a:r>
            <a:r>
              <a:rPr lang="en-US" altLang="ko-KR" sz="1200" b="1" dirty="0" smtClean="0"/>
              <a:t>", true);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JRadioButton</a:t>
            </a:r>
            <a:r>
              <a:rPr lang="en-US" altLang="ko-KR" sz="1200" dirty="0" smtClean="0"/>
              <a:t> cherry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JRadioButton</a:t>
            </a:r>
            <a:r>
              <a:rPr lang="en-US" altLang="ko-KR" sz="1200" b="1" dirty="0" smtClean="0"/>
              <a:t>("</a:t>
            </a:r>
            <a:r>
              <a:rPr lang="ko-KR" altLang="en-US" sz="1200" b="1" dirty="0" smtClean="0"/>
              <a:t>체리</a:t>
            </a:r>
            <a:r>
              <a:rPr lang="en-US" altLang="ko-KR" sz="1200" b="1" dirty="0" smtClean="0"/>
              <a:t>", </a:t>
            </a:r>
            <a:r>
              <a:rPr lang="en-US" altLang="ko-KR" sz="1200" b="1" dirty="0" err="1" smtClean="0"/>
              <a:t>cherryIcon</a:t>
            </a:r>
            <a:r>
              <a:rPr lang="en-US" altLang="ko-KR" sz="1200" b="1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cherry.setBorderPainted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true);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cherry.setSelectedIcon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selectedCherryIcon</a:t>
            </a:r>
            <a:r>
              <a:rPr lang="en-US" altLang="ko-KR" sz="1200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g.add</a:t>
            </a:r>
            <a:r>
              <a:rPr lang="en-US" altLang="ko-KR" sz="1200" b="1" dirty="0" smtClean="0"/>
              <a:t>(apple);</a:t>
            </a:r>
          </a:p>
          <a:p>
            <a:pPr defTabSz="180000"/>
            <a:r>
              <a:rPr lang="en-US" altLang="ko-KR" sz="1200" b="1" dirty="0" smtClean="0"/>
              <a:t>		</a:t>
            </a:r>
            <a:r>
              <a:rPr lang="en-US" altLang="ko-KR" sz="1200" b="1" dirty="0" err="1" smtClean="0"/>
              <a:t>g.add</a:t>
            </a:r>
            <a:r>
              <a:rPr lang="en-US" altLang="ko-KR" sz="1200" b="1" dirty="0" smtClean="0"/>
              <a:t>(pear);</a:t>
            </a:r>
          </a:p>
          <a:p>
            <a:pPr defTabSz="180000"/>
            <a:r>
              <a:rPr lang="en-US" altLang="ko-KR" sz="1200" b="1" dirty="0" smtClean="0"/>
              <a:t>		</a:t>
            </a:r>
            <a:r>
              <a:rPr lang="en-US" altLang="ko-KR" sz="1200" b="1" dirty="0" err="1" smtClean="0"/>
              <a:t>g.add</a:t>
            </a:r>
            <a:r>
              <a:rPr lang="en-US" altLang="ko-KR" sz="1200" b="1" dirty="0" smtClean="0"/>
              <a:t>(cherry);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(apple);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(pear);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(cherry);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b="1" dirty="0" smtClean="0"/>
              <a:t> </a:t>
            </a:r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(250,150);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true);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public static void 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new </a:t>
            </a:r>
            <a:r>
              <a:rPr lang="en-US" altLang="ko-KR" sz="1200" dirty="0" err="1" smtClean="0"/>
              <a:t>RadioButtonEx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14348" y="1735140"/>
            <a:ext cx="2000264" cy="6840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071802" y="1571612"/>
            <a:ext cx="8547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버튼 그룹</a:t>
            </a:r>
            <a:endParaRPr lang="en-US" altLang="ko-KR" sz="1200" dirty="0" smtClean="0"/>
          </a:p>
          <a:p>
            <a:r>
              <a:rPr lang="en-US" altLang="ko-KR" sz="1200" dirty="0" smtClean="0"/>
              <a:t>g</a:t>
            </a:r>
            <a:r>
              <a:rPr lang="ko-KR" altLang="en-US" sz="1200" dirty="0" smtClean="0"/>
              <a:t>에 속한</a:t>
            </a:r>
            <a:endParaRPr lang="en-US" altLang="ko-KR" sz="1200" dirty="0" smtClean="0"/>
          </a:p>
          <a:p>
            <a:r>
              <a:rPr lang="ko-KR" altLang="en-US" sz="1200" dirty="0" smtClean="0"/>
              <a:t>라디오</a:t>
            </a:r>
            <a:endParaRPr lang="en-US" altLang="ko-KR" sz="1200" dirty="0" smtClean="0"/>
          </a:p>
          <a:p>
            <a:r>
              <a:rPr lang="ko-KR" altLang="en-US" sz="1200" dirty="0" smtClean="0"/>
              <a:t>버튼들</a:t>
            </a:r>
            <a:endParaRPr lang="ko-KR" altLang="en-US" sz="1200" dirty="0"/>
          </a:p>
        </p:txBody>
      </p:sp>
      <p:sp>
        <p:nvSpPr>
          <p:cNvPr id="14" name="자유형 13"/>
          <p:cNvSpPr/>
          <p:nvPr/>
        </p:nvSpPr>
        <p:spPr>
          <a:xfrm>
            <a:off x="2704289" y="1870953"/>
            <a:ext cx="418290" cy="113490"/>
          </a:xfrm>
          <a:custGeom>
            <a:avLst/>
            <a:gdLst>
              <a:gd name="connsiteX0" fmla="*/ 418290 w 418290"/>
              <a:gd name="connsiteY0" fmla="*/ 16213 h 113490"/>
              <a:gd name="connsiteX1" fmla="*/ 136188 w 418290"/>
              <a:gd name="connsiteY1" fmla="*/ 16213 h 113490"/>
              <a:gd name="connsiteX2" fmla="*/ 0 w 418290"/>
              <a:gd name="connsiteY2" fmla="*/ 113490 h 113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290" h="113490">
                <a:moveTo>
                  <a:pt x="418290" y="16213"/>
                </a:moveTo>
                <a:cubicBezTo>
                  <a:pt x="312096" y="8106"/>
                  <a:pt x="205903" y="0"/>
                  <a:pt x="136188" y="16213"/>
                </a:cubicBezTo>
                <a:cubicBezTo>
                  <a:pt x="66473" y="32426"/>
                  <a:pt x="33236" y="72958"/>
                  <a:pt x="0" y="11349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47521" y="2913234"/>
            <a:ext cx="21339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초기 상태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배가 선택된 상태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952092" y="5072074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체리가 선택된 상태</a:t>
            </a:r>
            <a:endParaRPr lang="ko-KR" altLang="en-US" sz="12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8927" y="3641908"/>
            <a:ext cx="23812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98229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슬라이드 번호 개체 틀 3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323528" y="13240"/>
            <a:ext cx="8820472" cy="67945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11-6 : </a:t>
            </a:r>
            <a:r>
              <a:rPr lang="en-US" altLang="ko-KR" dirty="0" err="1" smtClean="0"/>
              <a:t>ItemEvent</a:t>
            </a:r>
            <a:r>
              <a:rPr lang="ko-KR" altLang="en-US" dirty="0" smtClean="0"/>
              <a:t>를 활용</a:t>
            </a:r>
            <a:r>
              <a:rPr lang="en-US" altLang="ko-KR" dirty="0" smtClean="0"/>
              <a:t>,</a:t>
            </a:r>
            <a:r>
              <a:rPr lang="ko-KR" altLang="en-US" dirty="0" smtClean="0"/>
              <a:t> 사진 보여 주기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436096" y="1384403"/>
            <a:ext cx="3532952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b="1" dirty="0" smtClean="0"/>
              <a:t>	class </a:t>
            </a:r>
            <a:r>
              <a:rPr lang="en-US" altLang="ko-KR" sz="1000" b="1" dirty="0" err="1" smtClean="0"/>
              <a:t>MyItemListener</a:t>
            </a:r>
            <a:r>
              <a:rPr lang="en-US" altLang="ko-KR" sz="1000" b="1" dirty="0" smtClean="0"/>
              <a:t> implements </a:t>
            </a:r>
            <a:r>
              <a:rPr lang="en-US" altLang="ko-KR" sz="1000" b="1" dirty="0" err="1" smtClean="0"/>
              <a:t>ItemListener</a:t>
            </a:r>
            <a:r>
              <a:rPr lang="en-US" altLang="ko-KR" sz="1000" b="1" dirty="0" smtClean="0"/>
              <a:t> {</a:t>
            </a:r>
          </a:p>
          <a:p>
            <a:pPr defTabSz="180000"/>
            <a:r>
              <a:rPr lang="en-US" altLang="ko-KR" sz="1000" b="1" dirty="0" smtClean="0"/>
              <a:t>		public void </a:t>
            </a:r>
            <a:r>
              <a:rPr lang="en-US" altLang="ko-KR" sz="1000" b="1" dirty="0" err="1" smtClean="0"/>
              <a:t>itemStateChanged</a:t>
            </a:r>
            <a:r>
              <a:rPr lang="en-US" altLang="ko-KR" sz="1000" b="1" dirty="0" smtClean="0"/>
              <a:t>(</a:t>
            </a:r>
            <a:r>
              <a:rPr lang="en-US" altLang="ko-KR" sz="1000" b="1" dirty="0" err="1" smtClean="0"/>
              <a:t>ItemEvent</a:t>
            </a:r>
            <a:r>
              <a:rPr lang="en-US" altLang="ko-KR" sz="1000" b="1" dirty="0" smtClean="0"/>
              <a:t> e) {</a:t>
            </a:r>
          </a:p>
          <a:p>
            <a:pPr defTabSz="180000"/>
            <a:r>
              <a:rPr lang="en-US" altLang="ko-KR" sz="1000" b="1" dirty="0" smtClean="0"/>
              <a:t>			if(</a:t>
            </a:r>
            <a:r>
              <a:rPr lang="en-US" altLang="ko-KR" sz="1000" b="1" dirty="0" err="1" smtClean="0"/>
              <a:t>e.getStateChange</a:t>
            </a:r>
            <a:r>
              <a:rPr lang="en-US" altLang="ko-KR" sz="1000" b="1" dirty="0" smtClean="0"/>
              <a:t>() == </a:t>
            </a:r>
          </a:p>
          <a:p>
            <a:pPr defTabSz="180000"/>
            <a:r>
              <a:rPr lang="en-US" altLang="ko-KR" sz="1000" b="1" dirty="0" smtClean="0"/>
              <a:t>				</a:t>
            </a:r>
            <a:r>
              <a:rPr lang="en-US" altLang="ko-KR" sz="1000" b="1" dirty="0" err="1" smtClean="0"/>
              <a:t>ItemEvent.</a:t>
            </a:r>
            <a:r>
              <a:rPr lang="en-US" altLang="ko-KR" sz="1000" b="1" i="1" dirty="0" err="1" smtClean="0"/>
              <a:t>DESELECTED</a:t>
            </a:r>
            <a:r>
              <a:rPr lang="en-US" altLang="ko-KR" sz="1000" b="1" i="1" dirty="0" smtClean="0"/>
              <a:t>)</a:t>
            </a:r>
          </a:p>
          <a:p>
            <a:pPr defTabSz="180000"/>
            <a:r>
              <a:rPr lang="en-US" altLang="ko-KR" sz="1000" b="1" i="1" dirty="0" smtClean="0"/>
              <a:t>				</a:t>
            </a:r>
            <a:r>
              <a:rPr lang="en-US" altLang="ko-KR" sz="1000" b="1" dirty="0" smtClean="0"/>
              <a:t>return;</a:t>
            </a:r>
          </a:p>
          <a:p>
            <a:pPr defTabSz="180000"/>
            <a:r>
              <a:rPr lang="en-US" altLang="ko-KR" sz="1000" b="1" dirty="0" smtClean="0"/>
              <a:t>			if(radio[0].</a:t>
            </a:r>
            <a:r>
              <a:rPr lang="en-US" altLang="ko-KR" sz="1000" b="1" dirty="0" err="1" smtClean="0"/>
              <a:t>isSelected</a:t>
            </a:r>
            <a:r>
              <a:rPr lang="en-US" altLang="ko-KR" sz="1000" b="1" dirty="0" smtClean="0"/>
              <a:t>()) </a:t>
            </a:r>
          </a:p>
          <a:p>
            <a:pPr defTabSz="180000"/>
            <a:r>
              <a:rPr lang="en-US" altLang="ko-KR" sz="1000" dirty="0" smtClean="0"/>
              <a:t>				</a:t>
            </a:r>
            <a:r>
              <a:rPr lang="en-US" altLang="ko-KR" sz="1000" dirty="0" err="1" smtClean="0"/>
              <a:t>imageLabel.setIcon</a:t>
            </a:r>
            <a:r>
              <a:rPr lang="en-US" altLang="ko-KR" sz="1000" dirty="0" smtClean="0"/>
              <a:t>(image[0]);</a:t>
            </a:r>
          </a:p>
          <a:p>
            <a:pPr defTabSz="180000"/>
            <a:r>
              <a:rPr lang="en-US" altLang="ko-KR" sz="1000" b="1" dirty="0" smtClean="0"/>
              <a:t>			else if(radio[1].</a:t>
            </a:r>
            <a:r>
              <a:rPr lang="en-US" altLang="ko-KR" sz="1000" b="1" dirty="0" err="1" smtClean="0"/>
              <a:t>isSelected</a:t>
            </a:r>
            <a:r>
              <a:rPr lang="en-US" altLang="ko-KR" sz="1000" b="1" dirty="0" smtClean="0"/>
              <a:t>()) </a:t>
            </a:r>
          </a:p>
          <a:p>
            <a:pPr defTabSz="180000"/>
            <a:r>
              <a:rPr lang="en-US" altLang="ko-KR" sz="1000" dirty="0" smtClean="0"/>
              <a:t>				</a:t>
            </a:r>
            <a:r>
              <a:rPr lang="en-US" altLang="ko-KR" sz="1000" dirty="0" err="1" smtClean="0"/>
              <a:t>imageLabel.setIcon</a:t>
            </a:r>
            <a:r>
              <a:rPr lang="en-US" altLang="ko-KR" sz="1000" dirty="0" smtClean="0"/>
              <a:t>(image[1]);</a:t>
            </a:r>
          </a:p>
          <a:p>
            <a:pPr defTabSz="180000"/>
            <a:r>
              <a:rPr lang="en-US" altLang="ko-KR" sz="1000" b="1" dirty="0" smtClean="0"/>
              <a:t>			else </a:t>
            </a:r>
          </a:p>
          <a:p>
            <a:pPr defTabSz="180000"/>
            <a:r>
              <a:rPr lang="en-US" altLang="ko-KR" sz="1000" dirty="0" smtClean="0"/>
              <a:t>				</a:t>
            </a:r>
            <a:r>
              <a:rPr lang="en-US" altLang="ko-KR" sz="1000" dirty="0" err="1" smtClean="0"/>
              <a:t>imageLabel.setIcon</a:t>
            </a:r>
            <a:r>
              <a:rPr lang="en-US" altLang="ko-KR" sz="1000" dirty="0" smtClean="0"/>
              <a:t>(image[2]);</a:t>
            </a:r>
          </a:p>
          <a:p>
            <a:pPr defTabSz="180000"/>
            <a:r>
              <a:rPr lang="en-US" altLang="ko-KR" sz="1000" dirty="0" smtClean="0"/>
              <a:t>		}</a:t>
            </a:r>
          </a:p>
          <a:p>
            <a:pPr defTabSz="180000"/>
            <a:r>
              <a:rPr lang="en-US" altLang="ko-KR" sz="1000" dirty="0" smtClean="0"/>
              <a:t>	}</a:t>
            </a:r>
          </a:p>
          <a:p>
            <a:pPr defTabSz="180000"/>
            <a:endParaRPr lang="ko-KR" altLang="en-US" sz="1000" dirty="0" smtClean="0"/>
          </a:p>
          <a:p>
            <a:pPr defTabSz="180000"/>
            <a:r>
              <a:rPr lang="en-US" altLang="ko-KR" sz="1000" b="1" dirty="0" smtClean="0"/>
              <a:t>	</a:t>
            </a:r>
            <a:r>
              <a:rPr lang="en-US" altLang="ko-KR" sz="1000" dirty="0" smtClean="0"/>
              <a:t>public static void main(String [] </a:t>
            </a:r>
            <a:r>
              <a:rPr lang="en-US" altLang="ko-KR" sz="1000" dirty="0" err="1" smtClean="0"/>
              <a:t>args</a:t>
            </a:r>
            <a:r>
              <a:rPr lang="en-US" altLang="ko-KR" sz="1000" dirty="0" smtClean="0"/>
              <a:t>) {</a:t>
            </a:r>
          </a:p>
          <a:p>
            <a:pPr defTabSz="180000"/>
            <a:r>
              <a:rPr lang="en-US" altLang="ko-KR" sz="1000" dirty="0" smtClean="0"/>
              <a:t>		new </a:t>
            </a:r>
            <a:r>
              <a:rPr lang="en-US" altLang="ko-KR" sz="1000" dirty="0" err="1" smtClean="0"/>
              <a:t>RadioButtonItemEventEx</a:t>
            </a:r>
            <a:r>
              <a:rPr lang="en-US" altLang="ko-KR" sz="1000" dirty="0" smtClean="0"/>
              <a:t>();</a:t>
            </a:r>
          </a:p>
          <a:p>
            <a:pPr defTabSz="180000"/>
            <a:r>
              <a:rPr lang="en-US" altLang="ko-KR" sz="1000" dirty="0" smtClean="0"/>
              <a:t>	}</a:t>
            </a:r>
          </a:p>
          <a:p>
            <a:pPr defTabSz="180000"/>
            <a:r>
              <a:rPr lang="en-US" altLang="ko-KR" sz="1000" dirty="0" smtClean="0"/>
              <a:t>} </a:t>
            </a:r>
            <a:endParaRPr lang="ko-KR" altLang="en-US" sz="10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683568" y="692696"/>
            <a:ext cx="4317060" cy="59400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 smtClean="0"/>
              <a:t>import </a:t>
            </a:r>
            <a:r>
              <a:rPr lang="en-US" altLang="ko-KR" sz="1000" dirty="0" err="1" smtClean="0"/>
              <a:t>javax.swing</a:t>
            </a:r>
            <a:r>
              <a:rPr lang="en-US" altLang="ko-KR" sz="1000" dirty="0" smtClean="0"/>
              <a:t>.*;</a:t>
            </a:r>
          </a:p>
          <a:p>
            <a:pPr defTabSz="180000"/>
            <a:r>
              <a:rPr lang="en-US" altLang="ko-KR" sz="1000" dirty="0" smtClean="0"/>
              <a:t>import </a:t>
            </a:r>
            <a:r>
              <a:rPr lang="en-US" altLang="ko-KR" sz="1000" dirty="0" err="1" smtClean="0"/>
              <a:t>java.awt.event</a:t>
            </a:r>
            <a:r>
              <a:rPr lang="en-US" altLang="ko-KR" sz="1000" dirty="0" smtClean="0"/>
              <a:t>.*;</a:t>
            </a:r>
          </a:p>
          <a:p>
            <a:pPr defTabSz="180000"/>
            <a:r>
              <a:rPr lang="en-US" altLang="ko-KR" sz="1000" dirty="0" smtClean="0"/>
              <a:t>import java.awt.*;</a:t>
            </a:r>
          </a:p>
          <a:p>
            <a:pPr defTabSz="180000"/>
            <a:endParaRPr lang="ko-KR" altLang="en-US" sz="1000" dirty="0" smtClean="0"/>
          </a:p>
          <a:p>
            <a:pPr defTabSz="180000"/>
            <a:r>
              <a:rPr lang="en-US" altLang="ko-KR" sz="1000" b="1" dirty="0" smtClean="0"/>
              <a:t>public class </a:t>
            </a:r>
            <a:r>
              <a:rPr lang="en-US" altLang="ko-KR" sz="1000" b="1" dirty="0" err="1" smtClean="0"/>
              <a:t>RadioButtonItemEventEx</a:t>
            </a:r>
            <a:r>
              <a:rPr lang="en-US" altLang="ko-KR" sz="1000" b="1" dirty="0" smtClean="0"/>
              <a:t> extends </a:t>
            </a:r>
            <a:r>
              <a:rPr lang="en-US" altLang="ko-KR" sz="1000" b="1" dirty="0" err="1" smtClean="0"/>
              <a:t>JFrame</a:t>
            </a:r>
            <a:r>
              <a:rPr lang="en-US" altLang="ko-KR" sz="1000" b="1" dirty="0" smtClean="0"/>
              <a:t> {</a:t>
            </a:r>
          </a:p>
          <a:p>
            <a:pPr defTabSz="180000"/>
            <a:r>
              <a:rPr lang="en-US" altLang="ko-KR" sz="1000" dirty="0" smtClean="0"/>
              <a:t>	Container </a:t>
            </a:r>
            <a:r>
              <a:rPr lang="en-US" altLang="ko-KR" sz="1000" dirty="0" err="1" smtClean="0"/>
              <a:t>contentPane</a:t>
            </a:r>
            <a:r>
              <a:rPr lang="en-US" altLang="ko-KR" sz="1000" dirty="0" smtClean="0"/>
              <a:t>; 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JRadioButton</a:t>
            </a:r>
            <a:r>
              <a:rPr lang="en-US" altLang="ko-KR" sz="1000" dirty="0" smtClean="0"/>
              <a:t> [] radio = </a:t>
            </a:r>
            <a:r>
              <a:rPr lang="en-US" altLang="ko-KR" sz="1000" b="1" dirty="0" smtClean="0"/>
              <a:t>new </a:t>
            </a:r>
            <a:r>
              <a:rPr lang="en-US" altLang="ko-KR" sz="1000" b="1" dirty="0" err="1" smtClean="0"/>
              <a:t>JRadioButton</a:t>
            </a:r>
            <a:r>
              <a:rPr lang="en-US" altLang="ko-KR" sz="1000" b="1" dirty="0" smtClean="0"/>
              <a:t> [3];</a:t>
            </a:r>
          </a:p>
          <a:p>
            <a:pPr defTabSz="180000"/>
            <a:r>
              <a:rPr lang="en-US" altLang="ko-KR" sz="1000" dirty="0" smtClean="0"/>
              <a:t>	String [] text = {"</a:t>
            </a:r>
            <a:r>
              <a:rPr lang="ko-KR" altLang="en-US" sz="1000" dirty="0" smtClean="0"/>
              <a:t>사과</a:t>
            </a:r>
            <a:r>
              <a:rPr lang="en-US" altLang="ko-KR" sz="1000" dirty="0" smtClean="0"/>
              <a:t>", "</a:t>
            </a:r>
            <a:r>
              <a:rPr lang="ko-KR" altLang="en-US" sz="1000" dirty="0" smtClean="0"/>
              <a:t>배</a:t>
            </a:r>
            <a:r>
              <a:rPr lang="en-US" altLang="ko-KR" sz="1000" dirty="0" smtClean="0"/>
              <a:t>", "</a:t>
            </a:r>
            <a:r>
              <a:rPr lang="ko-KR" altLang="en-US" sz="1000" dirty="0" smtClean="0"/>
              <a:t>체리</a:t>
            </a:r>
            <a:r>
              <a:rPr lang="en-US" altLang="ko-KR" sz="1000" dirty="0" smtClean="0"/>
              <a:t>"};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ImageIcon</a:t>
            </a:r>
            <a:r>
              <a:rPr lang="en-US" altLang="ko-KR" sz="1000" dirty="0" smtClean="0"/>
              <a:t> [] image = { </a:t>
            </a:r>
          </a:p>
          <a:p>
            <a:pPr defTabSz="180000"/>
            <a:r>
              <a:rPr lang="en-US" altLang="ko-KR" sz="1000" b="1" dirty="0" smtClean="0"/>
              <a:t>		new </a:t>
            </a:r>
            <a:r>
              <a:rPr lang="en-US" altLang="ko-KR" sz="1000" b="1" dirty="0" err="1" smtClean="0"/>
              <a:t>ImageIcon</a:t>
            </a:r>
            <a:r>
              <a:rPr lang="en-US" altLang="ko-KR" sz="1000" b="1" dirty="0" smtClean="0"/>
              <a:t>("images/apple.jpg"), </a:t>
            </a:r>
          </a:p>
          <a:p>
            <a:pPr defTabSz="180000"/>
            <a:r>
              <a:rPr lang="en-US" altLang="ko-KR" sz="1000" b="1" dirty="0" smtClean="0"/>
              <a:t>		new </a:t>
            </a:r>
            <a:r>
              <a:rPr lang="en-US" altLang="ko-KR" sz="1000" b="1" dirty="0" err="1" smtClean="0"/>
              <a:t>ImageIcon</a:t>
            </a:r>
            <a:r>
              <a:rPr lang="en-US" altLang="ko-KR" sz="1000" b="1" dirty="0" smtClean="0"/>
              <a:t>(“images/pear.jpg"),</a:t>
            </a:r>
          </a:p>
          <a:p>
            <a:pPr defTabSz="180000"/>
            <a:r>
              <a:rPr lang="en-US" altLang="ko-KR" sz="1000" b="1" dirty="0" smtClean="0"/>
              <a:t>		new </a:t>
            </a:r>
            <a:r>
              <a:rPr lang="en-US" altLang="ko-KR" sz="1000" b="1" dirty="0" err="1" smtClean="0"/>
              <a:t>ImageIcon</a:t>
            </a:r>
            <a:r>
              <a:rPr lang="en-US" altLang="ko-KR" sz="1000" b="1" dirty="0" smtClean="0"/>
              <a:t>(“images/cherry.jpg")};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JLabel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imageLabel</a:t>
            </a:r>
            <a:r>
              <a:rPr lang="en-US" altLang="ko-KR" sz="1000" dirty="0" smtClean="0"/>
              <a:t> = </a:t>
            </a:r>
            <a:r>
              <a:rPr lang="en-US" altLang="ko-KR" sz="1000" b="1" dirty="0" smtClean="0"/>
              <a:t>new </a:t>
            </a:r>
            <a:r>
              <a:rPr lang="en-US" altLang="ko-KR" sz="1000" b="1" dirty="0" err="1" smtClean="0"/>
              <a:t>JLabel</a:t>
            </a:r>
            <a:r>
              <a:rPr lang="en-US" altLang="ko-KR" sz="1000" b="1" dirty="0" smtClean="0"/>
              <a:t>();</a:t>
            </a:r>
          </a:p>
          <a:p>
            <a:pPr defTabSz="180000"/>
            <a:endParaRPr lang="ko-KR" altLang="en-US" sz="1000" dirty="0" smtClean="0"/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RadioButtonItemEventEx</a:t>
            </a:r>
            <a:r>
              <a:rPr lang="en-US" altLang="ko-KR" sz="1000" dirty="0" smtClean="0"/>
              <a:t>() {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setTitle</a:t>
            </a:r>
            <a:r>
              <a:rPr lang="en-US" altLang="ko-KR" sz="1000" dirty="0" smtClean="0"/>
              <a:t>("</a:t>
            </a:r>
            <a:r>
              <a:rPr lang="ko-KR" altLang="en-US" sz="1000" dirty="0" smtClean="0"/>
              <a:t>라디오버튼 </a:t>
            </a:r>
            <a:r>
              <a:rPr lang="en-US" altLang="ko-KR" sz="1000" dirty="0" smtClean="0"/>
              <a:t>Item Event </a:t>
            </a:r>
            <a:r>
              <a:rPr lang="ko-KR" altLang="en-US" sz="1000" dirty="0" smtClean="0"/>
              <a:t>예제</a:t>
            </a:r>
            <a:r>
              <a:rPr lang="en-US" altLang="ko-KR" sz="1000" dirty="0" smtClean="0"/>
              <a:t>");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setDefaultCloseOperation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JFrame.</a:t>
            </a:r>
            <a:r>
              <a:rPr lang="en-US" altLang="ko-KR" sz="1000" i="1" dirty="0" err="1" smtClean="0"/>
              <a:t>EXIT_ON_CLOSE</a:t>
            </a:r>
            <a:r>
              <a:rPr lang="en-US" altLang="ko-KR" sz="1000" i="1" dirty="0" smtClean="0"/>
              <a:t>);</a:t>
            </a:r>
          </a:p>
          <a:p>
            <a:pPr defTabSz="180000"/>
            <a:r>
              <a:rPr lang="en-US" altLang="ko-KR" sz="1000" i="1" dirty="0" smtClean="0"/>
              <a:t>		</a:t>
            </a:r>
            <a:r>
              <a:rPr lang="en-US" altLang="ko-KR" sz="1000" dirty="0" err="1" smtClean="0"/>
              <a:t>contentPane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getContentPane</a:t>
            </a:r>
            <a:r>
              <a:rPr lang="en-US" altLang="ko-KR" sz="1000" dirty="0" smtClean="0"/>
              <a:t>();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contentPane.setLayout</a:t>
            </a:r>
            <a:r>
              <a:rPr lang="en-US" altLang="ko-KR" sz="1000" dirty="0" smtClean="0"/>
              <a:t>(</a:t>
            </a:r>
            <a:r>
              <a:rPr lang="en-US" altLang="ko-KR" sz="1000" b="1" dirty="0" smtClean="0"/>
              <a:t>new </a:t>
            </a:r>
            <a:r>
              <a:rPr lang="en-US" altLang="ko-KR" sz="1000" b="1" dirty="0" err="1" smtClean="0"/>
              <a:t>BorderLayout</a:t>
            </a:r>
            <a:r>
              <a:rPr lang="en-US" altLang="ko-KR" sz="1000" b="1" dirty="0" smtClean="0"/>
              <a:t>());</a:t>
            </a:r>
            <a:endParaRPr lang="en-US" altLang="ko-KR" sz="1000" dirty="0" smtClean="0"/>
          </a:p>
          <a:p>
            <a:pPr defTabSz="180000"/>
            <a:endParaRPr lang="ko-KR" altLang="en-US" sz="1000" dirty="0" smtClean="0"/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JPanel</a:t>
            </a:r>
            <a:r>
              <a:rPr lang="en-US" altLang="ko-KR" sz="1000" dirty="0" smtClean="0"/>
              <a:t> panel = </a:t>
            </a:r>
            <a:r>
              <a:rPr lang="en-US" altLang="ko-KR" sz="1000" b="1" dirty="0" smtClean="0"/>
              <a:t>new </a:t>
            </a:r>
            <a:r>
              <a:rPr lang="en-US" altLang="ko-KR" sz="1000" b="1" dirty="0" err="1" smtClean="0"/>
              <a:t>JPanel</a:t>
            </a:r>
            <a:r>
              <a:rPr lang="en-US" altLang="ko-KR" sz="1000" b="1" dirty="0" smtClean="0"/>
              <a:t>();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panel.setBackground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Color.</a:t>
            </a:r>
            <a:r>
              <a:rPr lang="en-US" altLang="ko-KR" sz="1000" i="1" dirty="0" err="1" smtClean="0"/>
              <a:t>GRAY</a:t>
            </a:r>
            <a:r>
              <a:rPr lang="en-US" altLang="ko-KR" sz="1000" i="1" dirty="0" smtClean="0"/>
              <a:t>);</a:t>
            </a:r>
          </a:p>
          <a:p>
            <a:pPr defTabSz="180000"/>
            <a:endParaRPr lang="ko-KR" altLang="en-US" sz="1000" dirty="0" smtClean="0"/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ButtonGroup</a:t>
            </a:r>
            <a:r>
              <a:rPr lang="en-US" altLang="ko-KR" sz="1000" dirty="0" smtClean="0"/>
              <a:t> g = </a:t>
            </a:r>
            <a:r>
              <a:rPr lang="en-US" altLang="ko-KR" sz="1000" b="1" dirty="0" smtClean="0"/>
              <a:t>new </a:t>
            </a:r>
            <a:r>
              <a:rPr lang="en-US" altLang="ko-KR" sz="1000" b="1" dirty="0" err="1" smtClean="0"/>
              <a:t>ButtonGroup</a:t>
            </a:r>
            <a:r>
              <a:rPr lang="en-US" altLang="ko-KR" sz="1000" b="1" dirty="0" smtClean="0"/>
              <a:t>();</a:t>
            </a:r>
          </a:p>
          <a:p>
            <a:pPr defTabSz="180000"/>
            <a:r>
              <a:rPr lang="en-US" altLang="ko-KR" sz="1000" b="1" dirty="0" smtClean="0"/>
              <a:t>		for(</a:t>
            </a:r>
            <a:r>
              <a:rPr lang="en-US" altLang="ko-KR" sz="1000" b="1" dirty="0" err="1" smtClean="0"/>
              <a:t>int</a:t>
            </a:r>
            <a:r>
              <a:rPr lang="en-US" altLang="ko-KR" sz="1000" b="1" dirty="0" smtClean="0"/>
              <a:t> </a:t>
            </a:r>
            <a:r>
              <a:rPr lang="en-US" altLang="ko-KR" sz="1000" b="1" dirty="0" err="1" smtClean="0"/>
              <a:t>i</a:t>
            </a:r>
            <a:r>
              <a:rPr lang="en-US" altLang="ko-KR" sz="1000" b="1" dirty="0" smtClean="0"/>
              <a:t>=0; </a:t>
            </a:r>
            <a:r>
              <a:rPr lang="en-US" altLang="ko-KR" sz="1000" b="1" dirty="0" err="1" smtClean="0"/>
              <a:t>i</a:t>
            </a:r>
            <a:r>
              <a:rPr lang="en-US" altLang="ko-KR" sz="1000" b="1" dirty="0" smtClean="0"/>
              <a:t>&lt;</a:t>
            </a:r>
            <a:r>
              <a:rPr lang="en-US" altLang="ko-KR" sz="1000" b="1" dirty="0" err="1" smtClean="0"/>
              <a:t>radio.length</a:t>
            </a:r>
            <a:r>
              <a:rPr lang="en-US" altLang="ko-KR" sz="1000" b="1" dirty="0" smtClean="0"/>
              <a:t>; </a:t>
            </a:r>
            <a:r>
              <a:rPr lang="en-US" altLang="ko-KR" sz="1000" b="1" dirty="0" err="1" smtClean="0"/>
              <a:t>i</a:t>
            </a:r>
            <a:r>
              <a:rPr lang="en-US" altLang="ko-KR" sz="1000" b="1" dirty="0" smtClean="0"/>
              <a:t>++) {</a:t>
            </a:r>
          </a:p>
          <a:p>
            <a:pPr defTabSz="180000"/>
            <a:r>
              <a:rPr lang="en-US" altLang="ko-KR" sz="1000" dirty="0" smtClean="0"/>
              <a:t>			radio[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] = </a:t>
            </a:r>
            <a:r>
              <a:rPr lang="en-US" altLang="ko-KR" sz="1000" b="1" dirty="0" smtClean="0"/>
              <a:t>new </a:t>
            </a:r>
            <a:r>
              <a:rPr lang="en-US" altLang="ko-KR" sz="1000" b="1" dirty="0" err="1" smtClean="0"/>
              <a:t>JRadioButton</a:t>
            </a:r>
            <a:r>
              <a:rPr lang="en-US" altLang="ko-KR" sz="1000" b="1" dirty="0" smtClean="0"/>
              <a:t>(text[</a:t>
            </a:r>
            <a:r>
              <a:rPr lang="en-US" altLang="ko-KR" sz="1000" b="1" dirty="0" err="1" smtClean="0"/>
              <a:t>i</a:t>
            </a:r>
            <a:r>
              <a:rPr lang="en-US" altLang="ko-KR" sz="1000" b="1" dirty="0" smtClean="0"/>
              <a:t>]);</a:t>
            </a:r>
          </a:p>
          <a:p>
            <a:pPr defTabSz="180000"/>
            <a:r>
              <a:rPr lang="en-US" altLang="ko-KR" sz="1000" dirty="0" smtClean="0"/>
              <a:t>			</a:t>
            </a:r>
            <a:r>
              <a:rPr lang="en-US" altLang="ko-KR" sz="1000" b="1" dirty="0" err="1" smtClean="0"/>
              <a:t>g.add</a:t>
            </a:r>
            <a:r>
              <a:rPr lang="en-US" altLang="ko-KR" sz="1000" b="1" dirty="0" smtClean="0"/>
              <a:t>(radio[</a:t>
            </a:r>
            <a:r>
              <a:rPr lang="en-US" altLang="ko-KR" sz="1000" b="1" dirty="0" err="1" smtClean="0"/>
              <a:t>i</a:t>
            </a:r>
            <a:r>
              <a:rPr lang="en-US" altLang="ko-KR" sz="1000" b="1" dirty="0" smtClean="0"/>
              <a:t>]);</a:t>
            </a:r>
          </a:p>
          <a:p>
            <a:pPr defTabSz="180000"/>
            <a:r>
              <a:rPr lang="en-US" altLang="ko-KR" sz="1000" dirty="0" smtClean="0"/>
              <a:t>			</a:t>
            </a:r>
            <a:r>
              <a:rPr lang="en-US" altLang="ko-KR" sz="1000" dirty="0" err="1" smtClean="0"/>
              <a:t>panel.add</a:t>
            </a:r>
            <a:r>
              <a:rPr lang="en-US" altLang="ko-KR" sz="1000" dirty="0" smtClean="0"/>
              <a:t>(radio[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]);</a:t>
            </a:r>
          </a:p>
          <a:p>
            <a:pPr defTabSz="180000"/>
            <a:r>
              <a:rPr lang="en-US" altLang="ko-KR" sz="1000" dirty="0" smtClean="0"/>
              <a:t>			radio[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].</a:t>
            </a:r>
            <a:r>
              <a:rPr lang="en-US" altLang="ko-KR" sz="1000" dirty="0" err="1" smtClean="0"/>
              <a:t>addItemListener</a:t>
            </a:r>
            <a:r>
              <a:rPr lang="en-US" altLang="ko-KR" sz="1000" dirty="0" smtClean="0"/>
              <a:t>(</a:t>
            </a:r>
            <a:r>
              <a:rPr lang="en-US" altLang="ko-KR" sz="1000" b="1" dirty="0" smtClean="0"/>
              <a:t>new </a:t>
            </a:r>
            <a:r>
              <a:rPr lang="en-US" altLang="ko-KR" sz="1000" b="1" dirty="0" err="1" smtClean="0"/>
              <a:t>MyItemListener</a:t>
            </a:r>
            <a:r>
              <a:rPr lang="en-US" altLang="ko-KR" sz="1000" b="1" dirty="0" smtClean="0"/>
              <a:t>());</a:t>
            </a:r>
          </a:p>
          <a:p>
            <a:pPr defTabSz="180000"/>
            <a:r>
              <a:rPr lang="en-US" altLang="ko-KR" sz="1000" dirty="0" smtClean="0"/>
              <a:t>		}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b="1" dirty="0" smtClean="0"/>
              <a:t>radio[2].</a:t>
            </a:r>
            <a:r>
              <a:rPr lang="en-US" altLang="ko-KR" sz="1000" b="1" dirty="0" err="1" smtClean="0"/>
              <a:t>setSelected</a:t>
            </a:r>
            <a:r>
              <a:rPr lang="en-US" altLang="ko-KR" sz="1000" b="1" dirty="0" smtClean="0"/>
              <a:t>(true);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contentPane.add</a:t>
            </a:r>
            <a:r>
              <a:rPr lang="en-US" altLang="ko-KR" sz="1000" dirty="0" smtClean="0"/>
              <a:t>(panel, </a:t>
            </a:r>
            <a:r>
              <a:rPr lang="en-US" altLang="ko-KR" sz="1000" dirty="0" err="1" smtClean="0"/>
              <a:t>BorderLayout.</a:t>
            </a:r>
            <a:r>
              <a:rPr lang="en-US" altLang="ko-KR" sz="1000" i="1" dirty="0" err="1" smtClean="0"/>
              <a:t>NORTH</a:t>
            </a:r>
            <a:r>
              <a:rPr lang="en-US" altLang="ko-KR" sz="1000" i="1" dirty="0" smtClean="0"/>
              <a:t>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contentPane.add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imageLabel</a:t>
            </a:r>
            <a:r>
              <a:rPr lang="en-US" altLang="ko-KR" sz="1000" dirty="0" smtClean="0"/>
              <a:t>, </a:t>
            </a:r>
            <a:r>
              <a:rPr lang="en-US" altLang="ko-KR" sz="1000" dirty="0" err="1" smtClean="0"/>
              <a:t>BorderLayout.</a:t>
            </a:r>
            <a:r>
              <a:rPr lang="en-US" altLang="ko-KR" sz="1000" i="1" dirty="0" err="1" smtClean="0"/>
              <a:t>CENTER</a:t>
            </a:r>
            <a:r>
              <a:rPr lang="en-US" altLang="ko-KR" sz="1000" i="1" dirty="0" smtClean="0"/>
              <a:t>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b="1" dirty="0" err="1" smtClean="0"/>
              <a:t>imageLabel.setHorizontalAlignment</a:t>
            </a:r>
            <a:r>
              <a:rPr lang="en-US" altLang="ko-KR" sz="1000" b="1" dirty="0" smtClean="0"/>
              <a:t>(</a:t>
            </a:r>
            <a:r>
              <a:rPr lang="en-US" altLang="ko-KR" sz="1000" b="1" dirty="0" err="1" smtClean="0"/>
              <a:t>SwingConstants.</a:t>
            </a:r>
            <a:r>
              <a:rPr lang="en-US" altLang="ko-KR" sz="1000" b="1" i="1" dirty="0" err="1" smtClean="0"/>
              <a:t>CENTER</a:t>
            </a:r>
            <a:r>
              <a:rPr lang="en-US" altLang="ko-KR" sz="1000" b="1" i="1" dirty="0" smtClean="0"/>
              <a:t>);</a:t>
            </a:r>
          </a:p>
          <a:p>
            <a:pPr defTabSz="180000"/>
            <a:endParaRPr lang="en-US" altLang="ko-KR" sz="1000" dirty="0" smtClean="0"/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setSize</a:t>
            </a:r>
            <a:r>
              <a:rPr lang="en-US" altLang="ko-KR" sz="1000" dirty="0" smtClean="0"/>
              <a:t>(250,200);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setVisible</a:t>
            </a:r>
            <a:r>
              <a:rPr lang="en-US" altLang="ko-KR" sz="1000" dirty="0" smtClean="0"/>
              <a:t>(</a:t>
            </a:r>
            <a:r>
              <a:rPr lang="en-US" altLang="ko-KR" sz="1000" b="1" dirty="0" smtClean="0"/>
              <a:t>true);</a:t>
            </a:r>
          </a:p>
          <a:p>
            <a:pPr defTabSz="180000"/>
            <a:r>
              <a:rPr lang="en-US" altLang="ko-KR" sz="1000" dirty="0" smtClean="0"/>
              <a:t>	}</a:t>
            </a:r>
          </a:p>
        </p:txBody>
      </p:sp>
      <p:sp>
        <p:nvSpPr>
          <p:cNvPr id="38" name="모서리가 둥근 사각형 설명선 37"/>
          <p:cNvSpPr/>
          <p:nvPr/>
        </p:nvSpPr>
        <p:spPr>
          <a:xfrm>
            <a:off x="5415219" y="5180543"/>
            <a:ext cx="1605053" cy="783193"/>
          </a:xfrm>
          <a:prstGeom prst="wedgeRoundRectCallout">
            <a:avLst>
              <a:gd name="adj1" fmla="val -216438"/>
              <a:gd name="adj2" fmla="val -21111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dirty="0" err="1" smtClean="0"/>
              <a:t>setSelcted</a:t>
            </a:r>
            <a:r>
              <a:rPr lang="en-US" altLang="ko-KR" sz="1000" dirty="0" smtClean="0"/>
              <a:t>(true) </a:t>
            </a:r>
            <a:r>
              <a:rPr lang="ko-KR" altLang="en-US" sz="1000" dirty="0" err="1" smtClean="0"/>
              <a:t>메소드</a:t>
            </a:r>
            <a:r>
              <a:rPr lang="ko-KR" altLang="en-US" sz="1000" dirty="0" smtClean="0"/>
              <a:t> 호출로 인해 </a:t>
            </a:r>
            <a:r>
              <a:rPr lang="en-US" altLang="ko-KR" sz="1000" dirty="0" smtClean="0"/>
              <a:t>Item </a:t>
            </a:r>
            <a:r>
              <a:rPr lang="ko-KR" altLang="en-US" sz="1000" dirty="0" smtClean="0"/>
              <a:t>이벤트가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발생하여 해당하는 이미지 출력됨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xmlns="" val="2493313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실행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ItemEvent</a:t>
            </a:r>
            <a:r>
              <a:rPr lang="ko-KR" altLang="en-US" dirty="0" smtClean="0"/>
              <a:t> 활용</a:t>
            </a:r>
            <a:r>
              <a:rPr lang="en-US" altLang="ko-KR" dirty="0" smtClean="0"/>
              <a:t>,</a:t>
            </a:r>
            <a:r>
              <a:rPr lang="ko-KR" altLang="en-US" dirty="0" smtClean="0"/>
              <a:t> 사진 보여 주기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00166" y="3571876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초기화면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071934" y="3571876"/>
            <a:ext cx="1154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"</a:t>
            </a:r>
            <a:r>
              <a:rPr lang="ko-KR" altLang="en-US" sz="1400" smtClean="0"/>
              <a:t>배</a:t>
            </a:r>
            <a:r>
              <a:rPr lang="en-US" altLang="ko-KR" sz="1400" smtClean="0"/>
              <a:t>"</a:t>
            </a:r>
            <a:r>
              <a:rPr lang="ko-KR" altLang="en-US" sz="1400" smtClean="0"/>
              <a:t>를 선택한 경우</a:t>
            </a:r>
            <a:endParaRPr lang="ko-KR" altLang="en-US" sz="1400"/>
          </a:p>
        </p:txBody>
      </p:sp>
      <p:sp>
        <p:nvSpPr>
          <p:cNvPr id="9" name="TextBox 8"/>
          <p:cNvSpPr txBox="1"/>
          <p:nvPr/>
        </p:nvSpPr>
        <p:spPr>
          <a:xfrm>
            <a:off x="6643702" y="3571876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"</a:t>
            </a:r>
            <a:r>
              <a:rPr lang="ko-KR" altLang="en-US" sz="1400" dirty="0" smtClean="0"/>
              <a:t>사과</a:t>
            </a:r>
            <a:r>
              <a:rPr lang="en-US" altLang="ko-KR" sz="1400" dirty="0" smtClean="0"/>
              <a:t>"</a:t>
            </a:r>
            <a:r>
              <a:rPr lang="ko-KR" altLang="en-US" sz="1400" dirty="0" smtClean="0"/>
              <a:t>를 선택한 경우</a:t>
            </a:r>
            <a:endParaRPr lang="ko-KR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463" y="1666876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666876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16424" y="1666876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65531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JTextField, </a:t>
            </a:r>
            <a:r>
              <a:rPr lang="ko-KR" altLang="en-US" smtClean="0"/>
              <a:t>텍스트필드 컴포넌트</a:t>
            </a:r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mtClean="0"/>
              <a:t>텍스트 필드란</a:t>
            </a:r>
            <a:r>
              <a:rPr lang="en-US" altLang="ko-KR" smtClean="0"/>
              <a:t>?</a:t>
            </a:r>
          </a:p>
          <a:p>
            <a:pPr lvl="1"/>
            <a:r>
              <a:rPr lang="ko-KR" altLang="en-US" smtClean="0"/>
              <a:t>한</a:t>
            </a:r>
            <a:r>
              <a:rPr lang="en-US" altLang="ko-KR" smtClean="0"/>
              <a:t> </a:t>
            </a:r>
            <a:r>
              <a:rPr lang="ko-KR" altLang="en-US" smtClean="0"/>
              <a:t>줄 짜리 텍스트</a:t>
            </a:r>
            <a:r>
              <a:rPr lang="en-US" altLang="ko-KR" smtClean="0"/>
              <a:t>(</a:t>
            </a:r>
            <a:r>
              <a:rPr lang="ko-KR" altLang="en-US" smtClean="0"/>
              <a:t>문자열</a:t>
            </a:r>
            <a:r>
              <a:rPr lang="en-US" altLang="ko-KR" smtClean="0"/>
              <a:t>)</a:t>
            </a:r>
            <a:r>
              <a:rPr lang="ko-KR" altLang="en-US" smtClean="0"/>
              <a:t> 입력 창을 구현한 컴포넌트</a:t>
            </a:r>
            <a:endParaRPr lang="en-US" altLang="ko-KR" smtClean="0"/>
          </a:p>
          <a:p>
            <a:pPr lvl="1"/>
            <a:r>
              <a:rPr lang="ko-KR" altLang="en-US" smtClean="0"/>
              <a:t>텍스트  입력 도중 </a:t>
            </a:r>
            <a:r>
              <a:rPr lang="en-US" altLang="ko-KR" smtClean="0"/>
              <a:t>&lt;Enter&gt;</a:t>
            </a:r>
            <a:r>
              <a:rPr lang="ko-KR" altLang="en-US" smtClean="0"/>
              <a:t>키가 입력되면 </a:t>
            </a:r>
            <a:r>
              <a:rPr lang="en-US" altLang="ko-KR" smtClean="0"/>
              <a:t>Action </a:t>
            </a:r>
            <a:r>
              <a:rPr lang="ko-KR" altLang="en-US" smtClean="0"/>
              <a:t>이벤트 발생</a:t>
            </a:r>
            <a:endParaRPr lang="en-US" altLang="ko-KR" smtClean="0"/>
          </a:p>
          <a:p>
            <a:pPr lvl="1"/>
            <a:r>
              <a:rPr lang="ko-KR" altLang="en-US" smtClean="0"/>
              <a:t>입력 가능한 문자 개수와 입력 창의 크기는 서로 다르다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생성자</a:t>
            </a:r>
            <a:endParaRPr lang="en-US" altLang="ko-KR" smtClean="0"/>
          </a:p>
          <a:p>
            <a:pPr lvl="1"/>
            <a:r>
              <a:rPr lang="en-US" altLang="ko-KR" smtClean="0"/>
              <a:t>JTextField()</a:t>
            </a:r>
          </a:p>
          <a:p>
            <a:pPr lvl="2"/>
            <a:r>
              <a:rPr lang="ko-KR" altLang="en-US" smtClean="0"/>
              <a:t>빈 텍스트 입력 창 생성</a:t>
            </a:r>
            <a:endParaRPr lang="en-US" altLang="ko-KR" smtClean="0"/>
          </a:p>
          <a:p>
            <a:pPr lvl="1"/>
            <a:r>
              <a:rPr lang="en-US" altLang="ko-KR" smtClean="0"/>
              <a:t>JTextField(int columns)</a:t>
            </a:r>
          </a:p>
          <a:p>
            <a:pPr lvl="2"/>
            <a:r>
              <a:rPr lang="ko-KR" altLang="en-US" smtClean="0"/>
              <a:t>입력 창의 크기가 </a:t>
            </a:r>
            <a:r>
              <a:rPr lang="en-US" altLang="ko-KR" smtClean="0"/>
              <a:t>columns </a:t>
            </a:r>
            <a:r>
              <a:rPr lang="ko-KR" altLang="en-US" smtClean="0"/>
              <a:t>개</a:t>
            </a:r>
            <a:r>
              <a:rPr lang="en-US" altLang="ko-KR" smtClean="0"/>
              <a:t>,</a:t>
            </a:r>
            <a:r>
              <a:rPr lang="ko-KR" altLang="en-US" smtClean="0"/>
              <a:t> 빈 텍스트 입력 창 생성</a:t>
            </a:r>
            <a:endParaRPr lang="en-US" altLang="ko-KR" smtClean="0"/>
          </a:p>
          <a:p>
            <a:pPr lvl="1"/>
            <a:r>
              <a:rPr lang="en-US" altLang="ko-KR" smtClean="0"/>
              <a:t>JTextField(String text)</a:t>
            </a:r>
          </a:p>
          <a:p>
            <a:pPr lvl="2"/>
            <a:r>
              <a:rPr lang="en-US" altLang="ko-KR" smtClean="0"/>
              <a:t>text </a:t>
            </a:r>
            <a:r>
              <a:rPr lang="ko-KR" altLang="en-US" smtClean="0"/>
              <a:t>문자열로 초기화된 텍스트 입력 창 생성</a:t>
            </a:r>
            <a:endParaRPr lang="en-US" altLang="ko-KR" smtClean="0"/>
          </a:p>
          <a:p>
            <a:pPr lvl="1"/>
            <a:r>
              <a:rPr lang="en-US" altLang="ko-KR" smtClean="0"/>
              <a:t>JTextField(String text, int columns)</a:t>
            </a:r>
          </a:p>
          <a:p>
            <a:pPr lvl="2"/>
            <a:r>
              <a:rPr lang="ko-KR" altLang="en-US" smtClean="0"/>
              <a:t>입력 창의 크기가 </a:t>
            </a:r>
            <a:r>
              <a:rPr lang="en-US" altLang="ko-KR" smtClean="0"/>
              <a:t>columns </a:t>
            </a:r>
            <a:r>
              <a:rPr lang="ko-KR" altLang="en-US" smtClean="0"/>
              <a:t>개이고</a:t>
            </a:r>
            <a:r>
              <a:rPr lang="en-US" altLang="ko-KR" smtClean="0"/>
              <a:t>, </a:t>
            </a:r>
            <a:r>
              <a:rPr lang="ko-KR" altLang="en-US" smtClean="0"/>
              <a:t> </a:t>
            </a:r>
            <a:r>
              <a:rPr lang="en-US" altLang="ko-KR" smtClean="0"/>
              <a:t>text </a:t>
            </a:r>
            <a:r>
              <a:rPr lang="ko-KR" altLang="en-US" smtClean="0"/>
              <a:t>문자열이 초기 출력된 텍스트 입력 창 생성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40919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11-7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간단한 텍스트 필드 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97085" y="992059"/>
            <a:ext cx="4676530" cy="56938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/>
              <a:t>import </a:t>
            </a:r>
            <a:r>
              <a:rPr lang="en-US" altLang="ko-KR" sz="1400" dirty="0" err="1" smtClean="0"/>
              <a:t>javax.swing</a:t>
            </a:r>
            <a:r>
              <a:rPr lang="en-US" altLang="ko-KR" sz="1400" dirty="0" smtClean="0"/>
              <a:t>.*;</a:t>
            </a:r>
          </a:p>
          <a:p>
            <a:pPr defTabSz="180000"/>
            <a:r>
              <a:rPr lang="en-US" altLang="ko-KR" sz="1400" dirty="0" smtClean="0"/>
              <a:t>import java.awt.*;</a:t>
            </a:r>
          </a:p>
          <a:p>
            <a:pPr defTabSz="180000"/>
            <a:endParaRPr lang="ko-KR" altLang="en-US" sz="1400" dirty="0" smtClean="0"/>
          </a:p>
          <a:p>
            <a:pPr defTabSz="180000"/>
            <a:r>
              <a:rPr lang="en-US" altLang="ko-KR" sz="1400" b="1" dirty="0" smtClean="0"/>
              <a:t>public class </a:t>
            </a:r>
            <a:r>
              <a:rPr lang="en-US" altLang="ko-KR" sz="1400" b="1" dirty="0" err="1" smtClean="0"/>
              <a:t>TextFieldEx</a:t>
            </a:r>
            <a:r>
              <a:rPr lang="en-US" altLang="ko-KR" sz="1400" b="1" dirty="0" smtClean="0"/>
              <a:t> extends </a:t>
            </a:r>
            <a:r>
              <a:rPr lang="en-US" altLang="ko-KR" sz="1400" b="1" dirty="0" err="1" smtClean="0"/>
              <a:t>JFrame</a:t>
            </a:r>
            <a:r>
              <a:rPr lang="en-US" altLang="ko-KR" sz="1400" b="1" dirty="0" smtClean="0"/>
              <a:t> {</a:t>
            </a:r>
          </a:p>
          <a:p>
            <a:pPr defTabSz="180000"/>
            <a:r>
              <a:rPr lang="en-US" altLang="ko-KR" sz="1400" dirty="0" smtClean="0"/>
              <a:t>	Container </a:t>
            </a:r>
            <a:r>
              <a:rPr lang="en-US" altLang="ko-KR" sz="1400" dirty="0" err="1" smtClean="0"/>
              <a:t>contentPane</a:t>
            </a:r>
            <a:r>
              <a:rPr lang="en-US" altLang="ko-KR" sz="1400" dirty="0" smtClean="0"/>
              <a:t>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TextFieldEx</a:t>
            </a:r>
            <a:r>
              <a:rPr lang="en-US" altLang="ko-KR" sz="1400" dirty="0" smtClean="0"/>
              <a:t>() 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setTitle</a:t>
            </a:r>
            <a:r>
              <a:rPr lang="en-US" altLang="ko-KR" sz="1400" dirty="0" smtClean="0"/>
              <a:t>("</a:t>
            </a:r>
            <a:r>
              <a:rPr lang="ko-KR" altLang="en-US" sz="1400" dirty="0" smtClean="0"/>
              <a:t>텍스트 필드 만들기  예제</a:t>
            </a:r>
            <a:r>
              <a:rPr lang="en-US" altLang="ko-KR" sz="1400" dirty="0" smtClean="0"/>
              <a:t>");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setDefaultCloseOperation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JFrame.</a:t>
            </a:r>
            <a:r>
              <a:rPr lang="en-US" altLang="ko-KR" sz="1400" i="1" dirty="0" err="1" smtClean="0"/>
              <a:t>EXIT_ON_CLOSE</a:t>
            </a:r>
            <a:r>
              <a:rPr lang="en-US" altLang="ko-KR" sz="1400" i="1" dirty="0" smtClean="0"/>
              <a:t>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contentPane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getContentPane</a:t>
            </a:r>
            <a:r>
              <a:rPr lang="en-US" altLang="ko-KR" sz="1400" dirty="0" smtClean="0"/>
              <a:t>();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contentPane.setLayout</a:t>
            </a:r>
            <a:r>
              <a:rPr lang="en-US" altLang="ko-KR" sz="1400" dirty="0" smtClean="0"/>
              <a:t>(</a:t>
            </a:r>
            <a:r>
              <a:rPr lang="en-US" altLang="ko-KR" sz="1400" b="1" dirty="0" smtClean="0"/>
              <a:t>new </a:t>
            </a:r>
            <a:r>
              <a:rPr lang="en-US" altLang="ko-KR" sz="1400" b="1" dirty="0" err="1" smtClean="0"/>
              <a:t>FlowLayout</a:t>
            </a:r>
            <a:r>
              <a:rPr lang="en-US" altLang="ko-KR" sz="1400" b="1" dirty="0" smtClean="0"/>
              <a:t>());</a:t>
            </a:r>
          </a:p>
          <a:p>
            <a:pPr defTabSz="180000"/>
            <a:endParaRPr lang="ko-KR" altLang="en-US" sz="1400" dirty="0" smtClean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contentPane.add</a:t>
            </a:r>
            <a:r>
              <a:rPr lang="en-US" altLang="ko-KR" sz="1400" dirty="0" smtClean="0"/>
              <a:t>(new </a:t>
            </a:r>
            <a:r>
              <a:rPr lang="en-US" altLang="ko-KR" sz="1400" dirty="0" err="1" smtClean="0"/>
              <a:t>JLabel</a:t>
            </a:r>
            <a:r>
              <a:rPr lang="en-US" altLang="ko-KR" sz="1400" dirty="0" smtClean="0"/>
              <a:t>("</a:t>
            </a:r>
            <a:r>
              <a:rPr lang="ko-KR" altLang="en-US" sz="1400" dirty="0" smtClean="0"/>
              <a:t>이름 </a:t>
            </a:r>
            <a:r>
              <a:rPr lang="en-US" altLang="ko-KR" sz="1400" dirty="0" smtClean="0"/>
              <a:t>: "));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contentPane.add</a:t>
            </a:r>
            <a:r>
              <a:rPr lang="en-US" altLang="ko-KR" sz="1400" dirty="0" smtClean="0"/>
              <a:t>(</a:t>
            </a:r>
            <a:r>
              <a:rPr lang="en-US" altLang="ko-KR" sz="1400" b="1" dirty="0" smtClean="0"/>
              <a:t>new </a:t>
            </a:r>
            <a:r>
              <a:rPr lang="en-US" altLang="ko-KR" sz="1400" b="1" dirty="0" err="1" smtClean="0"/>
              <a:t>JTextField</a:t>
            </a:r>
            <a:r>
              <a:rPr lang="en-US" altLang="ko-KR" sz="1400" b="1" dirty="0" smtClean="0"/>
              <a:t>(10));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contentPane.add</a:t>
            </a:r>
            <a:r>
              <a:rPr lang="en-US" altLang="ko-KR" sz="1400" dirty="0" smtClean="0"/>
              <a:t>(new </a:t>
            </a:r>
            <a:r>
              <a:rPr lang="en-US" altLang="ko-KR" sz="1400" dirty="0" err="1" smtClean="0"/>
              <a:t>JLabel</a:t>
            </a:r>
            <a:r>
              <a:rPr lang="en-US" altLang="ko-KR" sz="1400" dirty="0" smtClean="0"/>
              <a:t>("</a:t>
            </a:r>
            <a:r>
              <a:rPr lang="ko-KR" altLang="en-US" sz="1400" dirty="0" smtClean="0"/>
              <a:t>학과 </a:t>
            </a:r>
            <a:r>
              <a:rPr lang="en-US" altLang="ko-KR" sz="1400" dirty="0" smtClean="0"/>
              <a:t>: "));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contentPane.add</a:t>
            </a:r>
            <a:r>
              <a:rPr lang="en-US" altLang="ko-KR" sz="1400" dirty="0" smtClean="0"/>
              <a:t>(</a:t>
            </a:r>
            <a:r>
              <a:rPr lang="en-US" altLang="ko-KR" sz="1400" b="1" dirty="0" smtClean="0"/>
              <a:t>new </a:t>
            </a:r>
            <a:r>
              <a:rPr lang="en-US" altLang="ko-KR" sz="1400" b="1" dirty="0" err="1" smtClean="0"/>
              <a:t>JTextField</a:t>
            </a:r>
            <a:r>
              <a:rPr lang="en-US" altLang="ko-KR" sz="1400" b="1" dirty="0" smtClean="0"/>
              <a:t>(“xxx </a:t>
            </a:r>
            <a:r>
              <a:rPr lang="ko-KR" altLang="en-US" sz="1400" b="1" dirty="0" smtClean="0"/>
              <a:t>공학과</a:t>
            </a:r>
            <a:r>
              <a:rPr lang="en-US" altLang="ko-KR" sz="1400" b="1" dirty="0" smtClean="0"/>
              <a:t>"));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contentPane.add</a:t>
            </a:r>
            <a:r>
              <a:rPr lang="en-US" altLang="ko-KR" sz="1400" dirty="0" smtClean="0"/>
              <a:t>(new </a:t>
            </a:r>
            <a:r>
              <a:rPr lang="en-US" altLang="ko-KR" sz="1400" dirty="0" err="1" smtClean="0"/>
              <a:t>JLabel</a:t>
            </a:r>
            <a:r>
              <a:rPr lang="en-US" altLang="ko-KR" sz="1400" dirty="0" smtClean="0"/>
              <a:t>("</a:t>
            </a:r>
            <a:r>
              <a:rPr lang="ko-KR" altLang="en-US" sz="1400" dirty="0" smtClean="0"/>
              <a:t>주소 </a:t>
            </a:r>
            <a:r>
              <a:rPr lang="en-US" altLang="ko-KR" sz="1400" dirty="0" smtClean="0"/>
              <a:t>: "));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contentPane.add</a:t>
            </a:r>
            <a:r>
              <a:rPr lang="en-US" altLang="ko-KR" sz="1400" dirty="0" smtClean="0"/>
              <a:t>(</a:t>
            </a:r>
            <a:r>
              <a:rPr lang="en-US" altLang="ko-KR" sz="1400" b="1" dirty="0" smtClean="0"/>
              <a:t>new </a:t>
            </a:r>
            <a:r>
              <a:rPr lang="en-US" altLang="ko-KR" sz="1400" b="1" dirty="0" err="1" smtClean="0"/>
              <a:t>JTextField</a:t>
            </a:r>
            <a:r>
              <a:rPr lang="en-US" altLang="ko-KR" sz="1400" b="1" dirty="0" smtClean="0"/>
              <a:t>("</a:t>
            </a:r>
            <a:r>
              <a:rPr lang="ko-KR" altLang="en-US" sz="1400" b="1" dirty="0" smtClean="0"/>
              <a:t>서울시 </a:t>
            </a:r>
            <a:r>
              <a:rPr lang="en-US" altLang="ko-KR" sz="1400" b="1" dirty="0" smtClean="0"/>
              <a:t>...", 20));</a:t>
            </a:r>
          </a:p>
          <a:p>
            <a:pPr defTabSz="180000"/>
            <a:endParaRPr lang="ko-KR" altLang="en-US" sz="1400" dirty="0" smtClean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setSize</a:t>
            </a:r>
            <a:r>
              <a:rPr lang="en-US" altLang="ko-KR" sz="1400" dirty="0" smtClean="0"/>
              <a:t>(350,200);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setVisible</a:t>
            </a:r>
            <a:r>
              <a:rPr lang="en-US" altLang="ko-KR" sz="1400" dirty="0" smtClean="0"/>
              <a:t>(true);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endParaRPr lang="ko-KR" altLang="en-US" sz="1400" dirty="0" smtClean="0"/>
          </a:p>
          <a:p>
            <a:pPr defTabSz="180000"/>
            <a:r>
              <a:rPr lang="en-US" altLang="ko-KR" sz="1400" dirty="0" smtClean="0"/>
              <a:t>	public static void main(String [] 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) {</a:t>
            </a:r>
          </a:p>
          <a:p>
            <a:pPr defTabSz="180000"/>
            <a:r>
              <a:rPr lang="en-US" altLang="ko-KR" sz="1400" dirty="0" smtClean="0"/>
              <a:t>		new </a:t>
            </a:r>
            <a:r>
              <a:rPr lang="en-US" altLang="ko-KR" sz="1400" dirty="0" err="1" smtClean="0"/>
              <a:t>TextFieldEx</a:t>
            </a:r>
            <a:r>
              <a:rPr lang="en-US" altLang="ko-KR" sz="1400" dirty="0" smtClean="0"/>
              <a:t>();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}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02375" y="3389919"/>
            <a:ext cx="659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/>
              <a:t>초기화면</a:t>
            </a:r>
            <a:endParaRPr lang="ko-KR" altLang="en-US" sz="1600"/>
          </a:p>
        </p:txBody>
      </p:sp>
      <p:sp>
        <p:nvSpPr>
          <p:cNvPr id="8" name="TextBox 7"/>
          <p:cNvSpPr txBox="1"/>
          <p:nvPr/>
        </p:nvSpPr>
        <p:spPr>
          <a:xfrm>
            <a:off x="6073747" y="5818811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사용자가 입력한 경우</a:t>
            </a:r>
            <a:endParaRPr lang="ko-KR" alt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87929" y="1411968"/>
            <a:ext cx="33337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87929" y="3838992"/>
            <a:ext cx="33337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42098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텍스트 필드의 주요 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텍스트의 편집을 불가능하게 하기</a:t>
            </a:r>
            <a:endParaRPr lang="en-US" altLang="ko-KR" smtClean="0"/>
          </a:p>
          <a:p>
            <a:pPr lvl="1"/>
            <a:r>
              <a:rPr lang="en-US" altLang="ko-KR" smtClean="0"/>
              <a:t>JTextField.setEditable(false);</a:t>
            </a:r>
          </a:p>
          <a:p>
            <a:r>
              <a:rPr lang="ko-KR" altLang="en-US" smtClean="0"/>
              <a:t>텍스트 창에 강제로 문자열 출력하기</a:t>
            </a:r>
            <a:endParaRPr lang="en-US" altLang="ko-KR" smtClean="0"/>
          </a:p>
          <a:p>
            <a:pPr lvl="1"/>
            <a:r>
              <a:rPr lang="en-US" altLang="ko-KR" smtClean="0"/>
              <a:t>JTextField.setText(“hello”);</a:t>
            </a:r>
          </a:p>
          <a:p>
            <a:r>
              <a:rPr lang="ko-KR" altLang="en-US" smtClean="0"/>
              <a:t>텍스트 폰트 지정하기</a:t>
            </a:r>
            <a:endParaRPr lang="en-US" altLang="ko-KR" smtClean="0"/>
          </a:p>
          <a:p>
            <a:pPr lvl="1"/>
            <a:r>
              <a:rPr lang="en-US" altLang="ko-KR" smtClean="0"/>
              <a:t>JTextField.setFont(new Font(“</a:t>
            </a:r>
            <a:r>
              <a:rPr lang="ko-KR" altLang="en-US" smtClean="0"/>
              <a:t>고딕체</a:t>
            </a:r>
            <a:r>
              <a:rPr lang="en-US" altLang="ko-KR" smtClean="0"/>
              <a:t>”, Font.ITALIC, 20);</a:t>
            </a:r>
          </a:p>
          <a:p>
            <a:r>
              <a:rPr lang="ko-KR" altLang="en-US" smtClean="0"/>
              <a:t>텍스트 창에 있는 문자열 선택하기</a:t>
            </a:r>
            <a:endParaRPr lang="en-US" altLang="ko-KR" smtClean="0"/>
          </a:p>
          <a:p>
            <a:pPr lvl="1"/>
            <a:r>
              <a:rPr lang="en-US" altLang="ko-KR" smtClean="0"/>
              <a:t>JTextField.select(0, 5); //0</a:t>
            </a:r>
            <a:r>
              <a:rPr lang="ko-KR" altLang="en-US" smtClean="0"/>
              <a:t>번 문자에서 </a:t>
            </a:r>
            <a:r>
              <a:rPr lang="en-US" altLang="ko-KR" smtClean="0"/>
              <a:t>5</a:t>
            </a:r>
            <a:r>
              <a:rPr lang="ko-KR" altLang="en-US" smtClean="0"/>
              <a:t>번째까지 문자열 선택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691567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TextArea, </a:t>
            </a:r>
            <a:r>
              <a:rPr lang="ko-KR" altLang="en-US" smtClean="0"/>
              <a:t>텍스트영역</a:t>
            </a:r>
            <a:r>
              <a:rPr lang="en-US" altLang="ko-KR" smtClean="0"/>
              <a:t> </a:t>
            </a:r>
            <a:r>
              <a:rPr lang="ko-KR" altLang="en-US" smtClean="0"/>
              <a:t>컴포넌트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mtClean="0"/>
              <a:t>텍스트영역이란</a:t>
            </a:r>
            <a:r>
              <a:rPr lang="en-US" altLang="ko-KR" smtClean="0"/>
              <a:t>?</a:t>
            </a:r>
          </a:p>
          <a:p>
            <a:pPr lvl="1"/>
            <a:r>
              <a:rPr lang="ko-KR" altLang="en-US" smtClean="0"/>
              <a:t>여러 줄을 입력할 수 있는 텍스트 입력 창</a:t>
            </a:r>
            <a:endParaRPr lang="en-US" altLang="ko-KR" smtClean="0"/>
          </a:p>
          <a:p>
            <a:pPr lvl="1"/>
            <a:r>
              <a:rPr lang="ko-KR" altLang="en-US" smtClean="0"/>
              <a:t>스크롤바를 지원하지 않는다</a:t>
            </a:r>
            <a:r>
              <a:rPr lang="en-US" altLang="ko-KR" smtClean="0"/>
              <a:t>.</a:t>
            </a:r>
          </a:p>
          <a:p>
            <a:pPr lvl="2"/>
            <a:r>
              <a:rPr lang="en-US" altLang="ko-KR" smtClean="0"/>
              <a:t>JScrollPane </a:t>
            </a:r>
            <a:r>
              <a:rPr lang="ko-KR" altLang="en-US" smtClean="0"/>
              <a:t>객체에 삽입하는 방식으로 스크롤바 지원</a:t>
            </a:r>
            <a:endParaRPr lang="en-US" altLang="ko-KR" smtClean="0"/>
          </a:p>
          <a:p>
            <a:r>
              <a:rPr lang="ko-KR" altLang="en-US" smtClean="0"/>
              <a:t>생성자</a:t>
            </a:r>
            <a:endParaRPr lang="en-US" altLang="ko-KR" smtClean="0"/>
          </a:p>
          <a:p>
            <a:pPr lvl="1"/>
            <a:r>
              <a:rPr lang="en-US" altLang="ko-KR" smtClean="0"/>
              <a:t>JTextArea()</a:t>
            </a:r>
          </a:p>
          <a:p>
            <a:pPr lvl="2"/>
            <a:r>
              <a:rPr lang="ko-KR" altLang="en-US" smtClean="0"/>
              <a:t>빈 텍스트 입력 창 생성</a:t>
            </a:r>
            <a:endParaRPr lang="en-US" altLang="ko-KR" smtClean="0"/>
          </a:p>
          <a:p>
            <a:pPr lvl="1"/>
            <a:r>
              <a:rPr lang="en-US" altLang="ko-KR" smtClean="0"/>
              <a:t>JTextArea(int rows, int columns)</a:t>
            </a:r>
          </a:p>
          <a:p>
            <a:pPr lvl="2"/>
            <a:r>
              <a:rPr lang="ko-KR" altLang="en-US" smtClean="0"/>
              <a:t>창의 크기가 </a:t>
            </a:r>
            <a:r>
              <a:rPr lang="en-US" altLang="ko-KR" smtClean="0"/>
              <a:t>rows x columns,</a:t>
            </a:r>
            <a:r>
              <a:rPr lang="ko-KR" altLang="en-US" smtClean="0"/>
              <a:t> 빈 텍스트 입력 창 생성</a:t>
            </a:r>
            <a:endParaRPr lang="en-US" altLang="ko-KR" smtClean="0"/>
          </a:p>
          <a:p>
            <a:pPr lvl="1"/>
            <a:r>
              <a:rPr lang="en-US" altLang="ko-KR" smtClean="0"/>
              <a:t>JTextArea(String text)</a:t>
            </a:r>
          </a:p>
          <a:p>
            <a:pPr lvl="2"/>
            <a:r>
              <a:rPr lang="en-US" altLang="ko-KR" smtClean="0"/>
              <a:t>text </a:t>
            </a:r>
            <a:r>
              <a:rPr lang="ko-KR" altLang="en-US" smtClean="0"/>
              <a:t>문자열로 초기화된 텍스트 입력 창 생성</a:t>
            </a:r>
            <a:endParaRPr lang="en-US" altLang="ko-KR" smtClean="0"/>
          </a:p>
          <a:p>
            <a:pPr lvl="1"/>
            <a:r>
              <a:rPr lang="en-US" altLang="ko-KR" smtClean="0"/>
              <a:t>JTextArea(String text, int rows, int columns)</a:t>
            </a:r>
          </a:p>
          <a:p>
            <a:pPr lvl="2"/>
            <a:r>
              <a:rPr lang="ko-KR" altLang="en-US" smtClean="0"/>
              <a:t>창의 크기가 </a:t>
            </a:r>
            <a:r>
              <a:rPr lang="en-US" altLang="ko-KR" smtClean="0"/>
              <a:t>rows x columns, </a:t>
            </a:r>
            <a:r>
              <a:rPr lang="ko-KR" altLang="en-US" smtClean="0"/>
              <a:t> </a:t>
            </a:r>
            <a:r>
              <a:rPr lang="en-US" altLang="ko-KR" smtClean="0"/>
              <a:t>text </a:t>
            </a:r>
            <a:r>
              <a:rPr lang="ko-KR" altLang="en-US" smtClean="0"/>
              <a:t>문자열이 초기 출력된 텍스트 입력 창 생성</a:t>
            </a:r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080808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514695"/>
            <a:ext cx="2800636" cy="1904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43921" y="1514697"/>
            <a:ext cx="2800633" cy="1904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오른쪽 중괄호 7"/>
          <p:cNvSpPr/>
          <p:nvPr/>
        </p:nvSpPr>
        <p:spPr>
          <a:xfrm>
            <a:off x="3802873" y="1834412"/>
            <a:ext cx="285752" cy="1222857"/>
          </a:xfrm>
          <a:prstGeom prst="rightBrace">
            <a:avLst>
              <a:gd name="adj1" fmla="val 58333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095928" y="2291951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7 </a:t>
            </a:r>
            <a:r>
              <a:rPr lang="ko-KR" altLang="en-US" sz="1400" dirty="0" smtClean="0">
                <a:solidFill>
                  <a:srgbClr val="C00000"/>
                </a:solidFill>
              </a:rPr>
              <a:t>줄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10" name="오른쪽 중괄호 9"/>
          <p:cNvSpPr/>
          <p:nvPr/>
        </p:nvSpPr>
        <p:spPr>
          <a:xfrm rot="5400000">
            <a:off x="2562616" y="2200014"/>
            <a:ext cx="285752" cy="2000264"/>
          </a:xfrm>
          <a:prstGeom prst="rightBrace">
            <a:avLst>
              <a:gd name="adj1" fmla="val 58333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339752" y="3343023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20 </a:t>
            </a:r>
            <a:r>
              <a:rPr lang="ko-KR" altLang="en-US" sz="1400" dirty="0" smtClean="0">
                <a:solidFill>
                  <a:srgbClr val="C00000"/>
                </a:solidFill>
              </a:rPr>
              <a:t>문자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79110" y="3861048"/>
            <a:ext cx="2330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new </a:t>
            </a:r>
            <a:r>
              <a:rPr lang="en-US" altLang="ko-KR" sz="1400" dirty="0" err="1" smtClean="0"/>
              <a:t>JTextArea</a:t>
            </a:r>
            <a:r>
              <a:rPr lang="en-US" altLang="ko-KR" sz="1400" dirty="0" smtClean="0"/>
              <a:t>(“hello”, 7, 20);</a:t>
            </a:r>
            <a:endParaRPr lang="ko-KR" altLang="en-US" sz="1400" dirty="0"/>
          </a:p>
        </p:txBody>
      </p:sp>
      <p:sp>
        <p:nvSpPr>
          <p:cNvPr id="15" name="자유형 14"/>
          <p:cNvSpPr/>
          <p:nvPr/>
        </p:nvSpPr>
        <p:spPr>
          <a:xfrm>
            <a:off x="3236690" y="2834544"/>
            <a:ext cx="259080" cy="1098511"/>
          </a:xfrm>
          <a:custGeom>
            <a:avLst/>
            <a:gdLst>
              <a:gd name="connsiteX0" fmla="*/ 91440 w 259080"/>
              <a:gd name="connsiteY0" fmla="*/ 762000 h 762000"/>
              <a:gd name="connsiteX1" fmla="*/ 243840 w 259080"/>
              <a:gd name="connsiteY1" fmla="*/ 508000 h 762000"/>
              <a:gd name="connsiteX2" fmla="*/ 0 w 259080"/>
              <a:gd name="connsiteY2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080" h="762000">
                <a:moveTo>
                  <a:pt x="91440" y="762000"/>
                </a:moveTo>
                <a:cubicBezTo>
                  <a:pt x="175260" y="698500"/>
                  <a:pt x="259080" y="635000"/>
                  <a:pt x="243840" y="508000"/>
                </a:cubicBezTo>
                <a:cubicBezTo>
                  <a:pt x="228600" y="381000"/>
                  <a:pt x="114300" y="190500"/>
                  <a:pt x="0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503412" y="3861048"/>
            <a:ext cx="3561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new </a:t>
            </a:r>
            <a:r>
              <a:rPr lang="en-US" altLang="ko-KR" sz="1400" dirty="0" err="1" smtClean="0"/>
              <a:t>JScrollPane</a:t>
            </a:r>
            <a:r>
              <a:rPr lang="en-US" altLang="ko-KR" sz="1400" dirty="0" smtClean="0"/>
              <a:t>(new </a:t>
            </a:r>
            <a:r>
              <a:rPr lang="en-US" altLang="ko-KR" sz="1400" dirty="0" err="1" smtClean="0"/>
              <a:t>JTextArea</a:t>
            </a:r>
            <a:r>
              <a:rPr lang="en-US" altLang="ko-KR" sz="1400" dirty="0" smtClean="0"/>
              <a:t>(“hello”, 7, 20));</a:t>
            </a:r>
            <a:endParaRPr lang="ko-KR" altLang="en-US" sz="1400" dirty="0"/>
          </a:p>
        </p:txBody>
      </p:sp>
      <p:sp>
        <p:nvSpPr>
          <p:cNvPr id="19" name="자유형 18"/>
          <p:cNvSpPr/>
          <p:nvPr/>
        </p:nvSpPr>
        <p:spPr>
          <a:xfrm flipH="1">
            <a:off x="4932040" y="2466912"/>
            <a:ext cx="576064" cy="1548024"/>
          </a:xfrm>
          <a:custGeom>
            <a:avLst/>
            <a:gdLst>
              <a:gd name="connsiteX0" fmla="*/ 91440 w 259080"/>
              <a:gd name="connsiteY0" fmla="*/ 762000 h 762000"/>
              <a:gd name="connsiteX1" fmla="*/ 243840 w 259080"/>
              <a:gd name="connsiteY1" fmla="*/ 508000 h 762000"/>
              <a:gd name="connsiteX2" fmla="*/ 0 w 259080"/>
              <a:gd name="connsiteY2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080" h="762000">
                <a:moveTo>
                  <a:pt x="91440" y="762000"/>
                </a:moveTo>
                <a:cubicBezTo>
                  <a:pt x="175260" y="698500"/>
                  <a:pt x="259080" y="635000"/>
                  <a:pt x="243840" y="508000"/>
                </a:cubicBezTo>
                <a:cubicBezTo>
                  <a:pt x="228600" y="381000"/>
                  <a:pt x="114300" y="190500"/>
                  <a:pt x="0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213800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66401" y="163860"/>
            <a:ext cx="3867152" cy="67945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11-8 : </a:t>
            </a:r>
            <a:r>
              <a:rPr lang="en-US" altLang="ko-KR" dirty="0" err="1" smtClean="0"/>
              <a:t>JTextArea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ko-KR" altLang="en-US" dirty="0" smtClean="0"/>
              <a:t>컴포넌트 생성 예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572000" y="79221"/>
            <a:ext cx="4320480" cy="66941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 smtClean="0"/>
              <a:t>import </a:t>
            </a:r>
            <a:r>
              <a:rPr lang="en-US" altLang="ko-KR" sz="1100" dirty="0" err="1" smtClean="0"/>
              <a:t>javax.swing</a:t>
            </a:r>
            <a:r>
              <a:rPr lang="en-US" altLang="ko-KR" sz="1100" dirty="0" smtClean="0"/>
              <a:t>.*;</a:t>
            </a:r>
          </a:p>
          <a:p>
            <a:pPr defTabSz="180000"/>
            <a:r>
              <a:rPr lang="en-US" altLang="ko-KR" sz="1100" dirty="0" smtClean="0"/>
              <a:t>import </a:t>
            </a:r>
            <a:r>
              <a:rPr lang="en-US" altLang="ko-KR" sz="1100" dirty="0" err="1" smtClean="0"/>
              <a:t>java.awt.event</a:t>
            </a:r>
            <a:r>
              <a:rPr lang="en-US" altLang="ko-KR" sz="1100" dirty="0" smtClean="0"/>
              <a:t>.*;</a:t>
            </a:r>
          </a:p>
          <a:p>
            <a:pPr defTabSz="180000">
              <a:tabLst>
                <a:tab pos="5113338" algn="l"/>
              </a:tabLst>
            </a:pPr>
            <a:r>
              <a:rPr lang="en-US" altLang="ko-KR" sz="1100" dirty="0" smtClean="0"/>
              <a:t>import java.awt.*;</a:t>
            </a:r>
          </a:p>
          <a:p>
            <a:pPr defTabSz="180000"/>
            <a:endParaRPr lang="en-US" altLang="ko-KR" sz="1100" dirty="0" smtClean="0"/>
          </a:p>
          <a:p>
            <a:pPr defTabSz="180000"/>
            <a:r>
              <a:rPr lang="en-US" altLang="ko-KR" sz="1100" b="1" dirty="0" smtClean="0"/>
              <a:t>public class </a:t>
            </a:r>
            <a:r>
              <a:rPr lang="en-US" altLang="ko-KR" sz="1100" b="1" dirty="0" err="1" smtClean="0"/>
              <a:t>TextAreaEx</a:t>
            </a:r>
            <a:r>
              <a:rPr lang="en-US" altLang="ko-KR" sz="1100" b="1" dirty="0" smtClean="0"/>
              <a:t> extends </a:t>
            </a:r>
            <a:r>
              <a:rPr lang="en-US" altLang="ko-KR" sz="1100" b="1" dirty="0" err="1" smtClean="0"/>
              <a:t>JFrame</a:t>
            </a:r>
            <a:r>
              <a:rPr lang="en-US" altLang="ko-KR" sz="1100" b="1" dirty="0" smtClean="0"/>
              <a:t> </a:t>
            </a:r>
            <a:r>
              <a:rPr lang="en-US" altLang="ko-KR" sz="1100" dirty="0" smtClean="0"/>
              <a:t>{</a:t>
            </a:r>
          </a:p>
          <a:p>
            <a:pPr defTabSz="180000"/>
            <a:r>
              <a:rPr lang="en-US" altLang="ko-KR" sz="1100" dirty="0" smtClean="0"/>
              <a:t>	Container </a:t>
            </a:r>
            <a:r>
              <a:rPr lang="en-US" altLang="ko-KR" sz="1100" dirty="0" err="1" smtClean="0"/>
              <a:t>contentPane</a:t>
            </a:r>
            <a:r>
              <a:rPr lang="en-US" altLang="ko-KR" sz="1100" dirty="0" smtClean="0"/>
              <a:t>;</a:t>
            </a:r>
          </a:p>
          <a:p>
            <a:pPr defTabSz="180000"/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TextAreaEx</a:t>
            </a:r>
            <a:r>
              <a:rPr lang="en-US" altLang="ko-KR" sz="1100" dirty="0" smtClean="0"/>
              <a:t>() {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setTitle</a:t>
            </a:r>
            <a:r>
              <a:rPr lang="en-US" altLang="ko-KR" sz="1100" dirty="0" smtClean="0"/>
              <a:t>("</a:t>
            </a:r>
            <a:r>
              <a:rPr lang="ko-KR" altLang="en-US" sz="1100" dirty="0" smtClean="0"/>
              <a:t>텍스트 영역 만들기  예제</a:t>
            </a:r>
            <a:r>
              <a:rPr lang="en-US" altLang="ko-KR" sz="1100" dirty="0" smtClean="0"/>
              <a:t>");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setDefaultCloseOperation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JFrame.</a:t>
            </a:r>
            <a:r>
              <a:rPr lang="en-US" altLang="ko-KR" sz="1100" i="1" dirty="0" err="1" smtClean="0"/>
              <a:t>EXIT_ON_CLOSE</a:t>
            </a:r>
            <a:r>
              <a:rPr lang="en-US" altLang="ko-KR" sz="1100" i="1" dirty="0" smtClean="0"/>
              <a:t>);</a:t>
            </a:r>
          </a:p>
          <a:p>
            <a:pPr defTabSz="180000"/>
            <a:r>
              <a:rPr lang="en-US" altLang="ko-KR" sz="1100" i="1" dirty="0" smtClean="0"/>
              <a:t>		</a:t>
            </a:r>
            <a:r>
              <a:rPr lang="en-US" altLang="ko-KR" sz="1100" dirty="0" err="1" smtClean="0"/>
              <a:t>contentPane</a:t>
            </a:r>
            <a:r>
              <a:rPr lang="en-US" altLang="ko-KR" sz="1100" dirty="0" smtClean="0"/>
              <a:t> = </a:t>
            </a:r>
            <a:r>
              <a:rPr lang="en-US" altLang="ko-KR" sz="1100" dirty="0" err="1" smtClean="0"/>
              <a:t>getContentPane</a:t>
            </a:r>
            <a:r>
              <a:rPr lang="en-US" altLang="ko-KR" sz="1100" dirty="0" smtClean="0"/>
              <a:t>();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contentPane.</a:t>
            </a:r>
            <a:r>
              <a:rPr lang="en-US" altLang="ko-KR" sz="1100" b="1" dirty="0" err="1" smtClean="0"/>
              <a:t>add</a:t>
            </a:r>
            <a:r>
              <a:rPr lang="en-US" altLang="ko-KR" sz="1100" b="1" dirty="0" smtClean="0"/>
              <a:t>(new </a:t>
            </a:r>
            <a:r>
              <a:rPr lang="en-US" altLang="ko-KR" sz="1100" b="1" dirty="0" err="1" smtClean="0"/>
              <a:t>MyCenterPanel</a:t>
            </a:r>
            <a:r>
              <a:rPr lang="en-US" altLang="ko-KR" sz="1100" b="1" dirty="0" smtClean="0"/>
              <a:t>(),</a:t>
            </a:r>
          </a:p>
          <a:p>
            <a:pPr defTabSz="180000"/>
            <a:r>
              <a:rPr lang="en-US" altLang="ko-KR" sz="1100" b="1" dirty="0"/>
              <a:t>	</a:t>
            </a:r>
            <a:r>
              <a:rPr lang="en-US" altLang="ko-KR" sz="1100" b="1" dirty="0" smtClean="0"/>
              <a:t>			 </a:t>
            </a:r>
            <a:r>
              <a:rPr lang="en-US" altLang="ko-KR" sz="1100" b="1" dirty="0" err="1" smtClean="0"/>
              <a:t>BorderLayout.CENTER</a:t>
            </a:r>
            <a:r>
              <a:rPr lang="en-US" altLang="ko-KR" sz="1100" b="1" dirty="0" smtClean="0"/>
              <a:t>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setSize</a:t>
            </a:r>
            <a:r>
              <a:rPr lang="en-US" altLang="ko-KR" sz="1100" dirty="0" smtClean="0"/>
              <a:t>(300,300);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setVisible</a:t>
            </a:r>
            <a:r>
              <a:rPr lang="en-US" altLang="ko-KR" sz="1100" dirty="0" smtClean="0"/>
              <a:t>(true);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r>
              <a:rPr lang="en-US" altLang="ko-KR" sz="1100" dirty="0" smtClean="0"/>
              <a:t>	</a:t>
            </a:r>
            <a:r>
              <a:rPr lang="en-US" altLang="ko-KR" sz="1100" b="1" dirty="0" smtClean="0"/>
              <a:t>class </a:t>
            </a:r>
            <a:r>
              <a:rPr lang="en-US" altLang="ko-KR" sz="1100" b="1" dirty="0" err="1" smtClean="0"/>
              <a:t>MyCenterPanel</a:t>
            </a:r>
            <a:r>
              <a:rPr lang="en-US" altLang="ko-KR" sz="1100" b="1" dirty="0" smtClean="0"/>
              <a:t> extends </a:t>
            </a:r>
            <a:r>
              <a:rPr lang="en-US" altLang="ko-KR" sz="1100" b="1" dirty="0" err="1" smtClean="0"/>
              <a:t>JPanel</a:t>
            </a:r>
            <a:r>
              <a:rPr lang="en-US" altLang="ko-KR" sz="1100" b="1" dirty="0" smtClean="0"/>
              <a:t> </a:t>
            </a:r>
            <a:r>
              <a:rPr lang="en-US" altLang="ko-KR" sz="1100" dirty="0" smtClean="0"/>
              <a:t>{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JTextField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tf</a:t>
            </a:r>
            <a:r>
              <a:rPr lang="en-US" altLang="ko-KR" sz="1100" dirty="0" smtClean="0"/>
              <a:t>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JButton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btn</a:t>
            </a:r>
            <a:r>
              <a:rPr lang="en-US" altLang="ko-KR" sz="1100" dirty="0" smtClean="0"/>
              <a:t>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JTextArea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ta</a:t>
            </a:r>
            <a:r>
              <a:rPr lang="en-US" altLang="ko-KR" sz="1100" dirty="0" smtClean="0"/>
              <a:t>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MyCenterPanel</a:t>
            </a:r>
            <a:r>
              <a:rPr lang="en-US" altLang="ko-KR" sz="1100" dirty="0" smtClean="0"/>
              <a:t>() {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tf</a:t>
            </a:r>
            <a:r>
              <a:rPr lang="en-US" altLang="ko-KR" sz="1100" dirty="0" smtClean="0"/>
              <a:t> = 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JTextField</a:t>
            </a:r>
            <a:r>
              <a:rPr lang="en-US" altLang="ko-KR" sz="1100" b="1" dirty="0" smtClean="0"/>
              <a:t>(20);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btn</a:t>
            </a:r>
            <a:r>
              <a:rPr lang="en-US" altLang="ko-KR" sz="1100" dirty="0" smtClean="0"/>
              <a:t> = 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JButton</a:t>
            </a:r>
            <a:r>
              <a:rPr lang="en-US" altLang="ko-KR" sz="1100" b="1" dirty="0" smtClean="0"/>
              <a:t>("</a:t>
            </a:r>
            <a:r>
              <a:rPr lang="ko-KR" altLang="en-US" sz="1100" b="1" dirty="0" smtClean="0"/>
              <a:t>추가</a:t>
            </a:r>
            <a:r>
              <a:rPr lang="en-US" altLang="ko-KR" sz="1100" b="1" dirty="0" smtClean="0"/>
              <a:t>");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b="1" dirty="0" err="1" smtClean="0"/>
              <a:t>btn.addActionListener</a:t>
            </a:r>
            <a:r>
              <a:rPr lang="en-US" altLang="ko-KR" sz="1100" b="1" dirty="0" smtClean="0"/>
              <a:t>(new </a:t>
            </a:r>
            <a:r>
              <a:rPr lang="en-US" altLang="ko-KR" sz="1100" b="1" dirty="0" err="1" smtClean="0"/>
              <a:t>ActionListener</a:t>
            </a:r>
            <a:r>
              <a:rPr lang="en-US" altLang="ko-KR" sz="1100" b="1" dirty="0" smtClean="0"/>
              <a:t>() {</a:t>
            </a:r>
          </a:p>
          <a:p>
            <a:pPr defTabSz="180000"/>
            <a:r>
              <a:rPr lang="en-US" altLang="ko-KR" sz="1100" b="1" dirty="0" smtClean="0"/>
              <a:t>				public void </a:t>
            </a:r>
            <a:r>
              <a:rPr lang="en-US" altLang="ko-KR" sz="1100" b="1" dirty="0" err="1" smtClean="0"/>
              <a:t>actionPerformed</a:t>
            </a:r>
            <a:r>
              <a:rPr lang="en-US" altLang="ko-KR" sz="1100" b="1" dirty="0" smtClean="0"/>
              <a:t>(</a:t>
            </a:r>
            <a:r>
              <a:rPr lang="en-US" altLang="ko-KR" sz="1100" b="1" dirty="0" err="1" smtClean="0"/>
              <a:t>ActionEvent</a:t>
            </a:r>
            <a:r>
              <a:rPr lang="en-US" altLang="ko-KR" sz="1100" b="1" dirty="0" smtClean="0"/>
              <a:t> e) {</a:t>
            </a:r>
          </a:p>
          <a:p>
            <a:pPr defTabSz="180000"/>
            <a:r>
              <a:rPr lang="en-US" altLang="ko-KR" sz="1100" b="1" dirty="0" smtClean="0"/>
              <a:t>					</a:t>
            </a:r>
            <a:r>
              <a:rPr lang="en-US" altLang="ko-KR" sz="1100" b="1" dirty="0" err="1" smtClean="0"/>
              <a:t>ta.append</a:t>
            </a:r>
            <a:r>
              <a:rPr lang="en-US" altLang="ko-KR" sz="1100" b="1" dirty="0" smtClean="0"/>
              <a:t>(</a:t>
            </a:r>
            <a:r>
              <a:rPr lang="en-US" altLang="ko-KR" sz="1100" b="1" dirty="0" err="1" smtClean="0"/>
              <a:t>tf.getText</a:t>
            </a:r>
            <a:r>
              <a:rPr lang="en-US" altLang="ko-KR" sz="1100" b="1" dirty="0" smtClean="0"/>
              <a:t>()+"\n");</a:t>
            </a:r>
          </a:p>
          <a:p>
            <a:pPr defTabSz="180000"/>
            <a:r>
              <a:rPr lang="en-US" altLang="ko-KR" sz="1100" b="1" dirty="0" smtClean="0"/>
              <a:t>				}</a:t>
            </a:r>
          </a:p>
          <a:p>
            <a:pPr defTabSz="180000"/>
            <a:r>
              <a:rPr lang="en-US" altLang="ko-KR" sz="1100" dirty="0" smtClean="0"/>
              <a:t>			});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ta</a:t>
            </a:r>
            <a:r>
              <a:rPr lang="en-US" altLang="ko-KR" sz="1100" dirty="0" smtClean="0"/>
              <a:t> =</a:t>
            </a:r>
            <a:r>
              <a:rPr lang="en-US" altLang="ko-KR" sz="1100" b="1" dirty="0" smtClean="0"/>
              <a:t> new </a:t>
            </a:r>
            <a:r>
              <a:rPr lang="en-US" altLang="ko-KR" sz="1100" b="1" dirty="0" err="1" smtClean="0"/>
              <a:t>JTextArea</a:t>
            </a:r>
            <a:r>
              <a:rPr lang="en-US" altLang="ko-KR" sz="1100" b="1" dirty="0" smtClean="0"/>
              <a:t>("hello", 7, 20);</a:t>
            </a:r>
          </a:p>
          <a:p>
            <a:pPr defTabSz="180000"/>
            <a:r>
              <a:rPr lang="en-US" altLang="ko-KR" sz="1100" dirty="0" smtClean="0"/>
              <a:t>			add(new </a:t>
            </a:r>
            <a:r>
              <a:rPr lang="en-US" altLang="ko-KR" sz="1100" dirty="0" err="1" smtClean="0"/>
              <a:t>JLabel</a:t>
            </a:r>
            <a:r>
              <a:rPr lang="en-US" altLang="ko-KR" sz="1100" dirty="0" smtClean="0"/>
              <a:t>("</a:t>
            </a:r>
            <a:r>
              <a:rPr lang="ko-KR" altLang="en-US" sz="1100" dirty="0" smtClean="0"/>
              <a:t>아래 창에 문자열을 입력하고</a:t>
            </a:r>
            <a:endParaRPr lang="en-US" altLang="ko-KR" sz="1100" dirty="0" smtClean="0"/>
          </a:p>
          <a:p>
            <a:pPr defTabSz="180000"/>
            <a:r>
              <a:rPr lang="ko-KR" altLang="en-US" sz="1100" dirty="0" smtClean="0"/>
              <a:t> 버튼을 클릭하세요</a:t>
            </a:r>
            <a:r>
              <a:rPr lang="en-US" altLang="ko-KR" sz="1100" dirty="0" smtClean="0"/>
              <a:t>"));</a:t>
            </a:r>
          </a:p>
          <a:p>
            <a:pPr defTabSz="180000"/>
            <a:r>
              <a:rPr lang="en-US" altLang="ko-KR" sz="1100" dirty="0" smtClean="0"/>
              <a:t>			add(</a:t>
            </a:r>
            <a:r>
              <a:rPr lang="en-US" altLang="ko-KR" sz="1100" dirty="0" err="1" smtClean="0"/>
              <a:t>tf</a:t>
            </a:r>
            <a:r>
              <a:rPr lang="en-US" altLang="ko-KR" sz="1100" dirty="0" smtClean="0"/>
              <a:t>);</a:t>
            </a:r>
          </a:p>
          <a:p>
            <a:pPr defTabSz="180000"/>
            <a:r>
              <a:rPr lang="en-US" altLang="ko-KR" sz="1100" dirty="0" smtClean="0"/>
              <a:t>			add(</a:t>
            </a:r>
            <a:r>
              <a:rPr lang="en-US" altLang="ko-KR" sz="1100" dirty="0" err="1" smtClean="0"/>
              <a:t>btn</a:t>
            </a:r>
            <a:r>
              <a:rPr lang="en-US" altLang="ko-KR" sz="1100" dirty="0" smtClean="0"/>
              <a:t>);</a:t>
            </a:r>
          </a:p>
          <a:p>
            <a:pPr defTabSz="180000"/>
            <a:r>
              <a:rPr lang="en-US" altLang="ko-KR" sz="1100" dirty="0" smtClean="0"/>
              <a:t>			add(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JScrollPane</a:t>
            </a:r>
            <a:r>
              <a:rPr lang="en-US" altLang="ko-KR" sz="1100" b="1" dirty="0" smtClean="0"/>
              <a:t>(</a:t>
            </a:r>
            <a:r>
              <a:rPr lang="en-US" altLang="ko-KR" sz="1100" b="1" dirty="0" err="1" smtClean="0"/>
              <a:t>ta</a:t>
            </a:r>
            <a:r>
              <a:rPr lang="en-US" altLang="ko-KR" sz="1100" b="1" dirty="0" smtClean="0"/>
              <a:t>))</a:t>
            </a:r>
            <a:r>
              <a:rPr lang="en-US" altLang="ko-KR" sz="1100" dirty="0" smtClean="0"/>
              <a:t>;			</a:t>
            </a:r>
          </a:p>
          <a:p>
            <a:pPr defTabSz="180000"/>
            <a:r>
              <a:rPr lang="en-US" altLang="ko-KR" sz="1100" dirty="0" smtClean="0"/>
              <a:t>		}</a:t>
            </a:r>
          </a:p>
          <a:p>
            <a:pPr defTabSz="180000"/>
            <a:r>
              <a:rPr lang="en-US" altLang="ko-KR" sz="1100" dirty="0" smtClean="0"/>
              <a:t>	}		</a:t>
            </a:r>
          </a:p>
          <a:p>
            <a:pPr defTabSz="180000"/>
            <a:r>
              <a:rPr lang="en-US" altLang="ko-KR" sz="1100" dirty="0" smtClean="0"/>
              <a:t>	public static void main(String [] </a:t>
            </a:r>
            <a:r>
              <a:rPr lang="en-US" altLang="ko-KR" sz="1100" dirty="0" err="1" smtClean="0"/>
              <a:t>args</a:t>
            </a:r>
            <a:r>
              <a:rPr lang="en-US" altLang="ko-KR" sz="1100" dirty="0" smtClean="0"/>
              <a:t>) {</a:t>
            </a:r>
          </a:p>
          <a:p>
            <a:pPr defTabSz="180000"/>
            <a:r>
              <a:rPr lang="en-US" altLang="ko-KR" sz="1100" dirty="0" smtClean="0"/>
              <a:t>		new </a:t>
            </a:r>
            <a:r>
              <a:rPr lang="en-US" altLang="ko-KR" sz="1100" dirty="0" err="1" smtClean="0"/>
              <a:t>TextAreaEx</a:t>
            </a:r>
            <a:r>
              <a:rPr lang="en-US" altLang="ko-KR" sz="1100" dirty="0" smtClean="0"/>
              <a:t>();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r>
              <a:rPr lang="en-US" altLang="ko-KR" sz="1100" dirty="0" smtClean="0"/>
              <a:t>} </a:t>
            </a:r>
            <a:endParaRPr lang="en-US" altLang="ko-KR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2585444" y="212826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초기화면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3565909"/>
            <a:ext cx="1733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텍스트필드에 입력 후 </a:t>
            </a:r>
            <a:endParaRPr lang="en-US" altLang="ko-KR" sz="1200" dirty="0" smtClean="0"/>
          </a:p>
          <a:p>
            <a:r>
              <a:rPr lang="ko-KR" altLang="en-US" sz="1200" dirty="0" smtClean="0"/>
              <a:t>추가 버튼을 누른 경우</a:t>
            </a:r>
            <a:endParaRPr lang="en-US" altLang="ko-KR" sz="12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863264" y="5283859"/>
            <a:ext cx="1599024" cy="953453"/>
          </a:xfrm>
          <a:prstGeom prst="wedgeRoundRectCallout">
            <a:avLst>
              <a:gd name="adj1" fmla="val 94145"/>
              <a:gd name="adj2" fmla="val -17080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스크롤바를</a:t>
            </a:r>
            <a:r>
              <a:rPr lang="ko-KR" altLang="en-US" sz="1000" dirty="0" smtClean="0"/>
              <a:t> 출력하기 위해 </a:t>
            </a:r>
            <a:r>
              <a:rPr lang="en-US" altLang="ko-KR" sz="1000" dirty="0" err="1" smtClean="0"/>
              <a:t>JTextArea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컴포넌트를 </a:t>
            </a:r>
            <a:r>
              <a:rPr lang="en-US" altLang="ko-KR" sz="1000" dirty="0" err="1" smtClean="0"/>
              <a:t>JScrollPane</a:t>
            </a:r>
            <a:r>
              <a:rPr lang="ko-KR" altLang="en-US" sz="1000" dirty="0" smtClean="0"/>
              <a:t>에 삽입하고 </a:t>
            </a:r>
            <a:r>
              <a:rPr lang="en-US" altLang="ko-KR" sz="1000" dirty="0" err="1" smtClean="0"/>
              <a:t>JScrollPane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객체를 패널에 삽입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2863264" y="4435153"/>
            <a:ext cx="1599024" cy="612934"/>
          </a:xfrm>
          <a:prstGeom prst="wedgeRoundRectCallout">
            <a:avLst>
              <a:gd name="adj1" fmla="val 92928"/>
              <a:gd name="adj2" fmla="val -983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20x7 </a:t>
            </a:r>
            <a:r>
              <a:rPr lang="ko-KR" altLang="en-US" sz="1000" dirty="0" smtClean="0"/>
              <a:t>크기에 </a:t>
            </a:r>
            <a:r>
              <a:rPr lang="en-US" altLang="ko-KR" sz="1000" dirty="0" smtClean="0"/>
              <a:t>“hello”</a:t>
            </a:r>
            <a:r>
              <a:rPr lang="ko-KR" altLang="en-US" sz="1000" dirty="0" smtClean="0"/>
              <a:t>문자열을 가진 </a:t>
            </a:r>
            <a:r>
              <a:rPr lang="en-US" altLang="ko-KR" sz="1000" dirty="0" err="1" smtClean="0"/>
              <a:t>JTextArea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컴포넌트 생성</a:t>
            </a:r>
            <a:endParaRPr lang="en-US" altLang="ko-KR" sz="10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863264" y="3565508"/>
            <a:ext cx="1599024" cy="612934"/>
          </a:xfrm>
          <a:prstGeom prst="wedgeRoundRectCallout">
            <a:avLst>
              <a:gd name="adj1" fmla="val 115913"/>
              <a:gd name="adj2" fmla="val 64087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버튼이 선택되면 </a:t>
            </a:r>
            <a:r>
              <a:rPr lang="en-US" altLang="ko-KR" sz="1000" dirty="0" err="1" smtClean="0"/>
              <a:t>ta</a:t>
            </a:r>
            <a:r>
              <a:rPr lang="ko-KR" altLang="en-US" sz="1000" dirty="0" smtClean="0"/>
              <a:t>의 영역 끝에 </a:t>
            </a:r>
            <a:r>
              <a:rPr lang="en-US" altLang="ko-KR" sz="1000" dirty="0" err="1" smtClean="0"/>
              <a:t>tf</a:t>
            </a:r>
            <a:r>
              <a:rPr lang="ko-KR" altLang="en-US" sz="1000" dirty="0" smtClean="0"/>
              <a:t>에 입력된 문자열을 추가함</a:t>
            </a:r>
            <a:endParaRPr lang="en-US" altLang="ko-KR" sz="10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6401" y="1107248"/>
            <a:ext cx="2319043" cy="2319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6400" y="4002264"/>
            <a:ext cx="2319043" cy="2319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174400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JList,</a:t>
            </a:r>
            <a:r>
              <a:rPr lang="ko-KR" altLang="en-US" smtClean="0"/>
              <a:t> 리스트 컴포넌트</a:t>
            </a:r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리스트란</a:t>
            </a:r>
            <a:r>
              <a:rPr lang="en-US" altLang="ko-KR" smtClean="0"/>
              <a:t>?</a:t>
            </a:r>
          </a:p>
          <a:p>
            <a:pPr lvl="1"/>
            <a:r>
              <a:rPr lang="ko-KR" altLang="en-US" dirty="0" smtClean="0"/>
              <a:t>사용자에게 하나 이상의 객체 리스트를 보여주고 하나 혹은 다수의 아이템을 선택할 수 있게 하는 컴포넌트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JComboBox</a:t>
            </a:r>
            <a:r>
              <a:rPr lang="ko-KR" altLang="en-US" dirty="0" smtClean="0"/>
              <a:t>와 기본적으로 같은 기능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JList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스크롤링을지원하지</a:t>
            </a:r>
            <a:r>
              <a:rPr lang="ko-KR" altLang="en-US" dirty="0" smtClean="0"/>
              <a:t> 않음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JScrollPane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JList</a:t>
            </a:r>
            <a:r>
              <a:rPr lang="ko-KR" altLang="en-US" dirty="0" smtClean="0"/>
              <a:t>를 삽입하여 </a:t>
            </a:r>
            <a:r>
              <a:rPr lang="ko-KR" altLang="en-US" dirty="0" err="1" smtClean="0"/>
              <a:t>스크롤링</a:t>
            </a:r>
            <a:r>
              <a:rPr lang="ko-KR" altLang="en-US" dirty="0" smtClean="0"/>
              <a:t> 가능</a:t>
            </a:r>
            <a:endParaRPr lang="en-US" altLang="ko-KR" dirty="0" smtClean="0"/>
          </a:p>
          <a:p>
            <a:r>
              <a:rPr lang="ko-KR" altLang="en-US" dirty="0" smtClean="0"/>
              <a:t>컴포넌트 생성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JList</a:t>
            </a:r>
            <a:r>
              <a:rPr lang="en-US" altLang="ko-KR" dirty="0" smtClean="0"/>
              <a:t>()</a:t>
            </a:r>
          </a:p>
          <a:p>
            <a:pPr lvl="2"/>
            <a:r>
              <a:rPr lang="ko-KR" altLang="en-US" dirty="0" smtClean="0"/>
              <a:t>비어있는 리스트 생성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JList</a:t>
            </a:r>
            <a:r>
              <a:rPr lang="en-US" altLang="ko-KR" dirty="0" smtClean="0"/>
              <a:t>(Vector </a:t>
            </a:r>
            <a:r>
              <a:rPr lang="en-US" altLang="ko-KR" dirty="0" err="1" smtClean="0"/>
              <a:t>listData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err="1" smtClean="0"/>
              <a:t>벡트인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listData</a:t>
            </a:r>
            <a:r>
              <a:rPr lang="ko-KR" altLang="en-US" dirty="0" err="1" smtClean="0"/>
              <a:t>로붙어</a:t>
            </a:r>
            <a:r>
              <a:rPr lang="ko-KR" altLang="en-US" dirty="0" smtClean="0"/>
              <a:t> 리스트 아이템을 공급받는 리스트 컴포넌트 생성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read-only : </a:t>
            </a:r>
            <a:r>
              <a:rPr lang="ko-KR" altLang="en-US" dirty="0" err="1" smtClean="0"/>
              <a:t>벡트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listData</a:t>
            </a:r>
            <a:r>
              <a:rPr lang="ko-KR" altLang="en-US" dirty="0" smtClean="0"/>
              <a:t>를 수정하여도 </a:t>
            </a:r>
            <a:r>
              <a:rPr lang="en-US" altLang="ko-KR" dirty="0" err="1" smtClean="0"/>
              <a:t>JList</a:t>
            </a:r>
            <a:r>
              <a:rPr lang="ko-KR" altLang="en-US" dirty="0" smtClean="0"/>
              <a:t>를 변경할 수 없음</a:t>
            </a:r>
          </a:p>
          <a:p>
            <a:pPr lvl="1"/>
            <a:r>
              <a:rPr lang="en-US" altLang="ko-KR" dirty="0" err="1" smtClean="0"/>
              <a:t>JList</a:t>
            </a:r>
            <a:r>
              <a:rPr lang="en-US" altLang="ko-KR" dirty="0" smtClean="0"/>
              <a:t>(Object [] </a:t>
            </a:r>
            <a:r>
              <a:rPr lang="en-US" altLang="ko-KR" dirty="0" err="1" smtClean="0"/>
              <a:t>listData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배열 </a:t>
            </a:r>
            <a:r>
              <a:rPr lang="en-US" altLang="ko-KR" dirty="0" err="1" smtClean="0"/>
              <a:t>listData</a:t>
            </a:r>
            <a:r>
              <a:rPr lang="ko-KR" altLang="en-US" dirty="0" smtClean="0"/>
              <a:t>로부터 리스트 아이템을 공급받는 리스트 컴포넌트 생성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read-only : </a:t>
            </a:r>
            <a:r>
              <a:rPr lang="ko-KR" altLang="en-US" dirty="0" smtClean="0"/>
              <a:t>배열 </a:t>
            </a:r>
            <a:r>
              <a:rPr lang="en-US" altLang="ko-KR" dirty="0" err="1" smtClean="0"/>
              <a:t>listData</a:t>
            </a:r>
            <a:r>
              <a:rPr lang="ko-KR" altLang="en-US" dirty="0" smtClean="0"/>
              <a:t>를 수정하여도 </a:t>
            </a:r>
            <a:r>
              <a:rPr lang="en-US" altLang="ko-KR" dirty="0" err="1" smtClean="0"/>
              <a:t>JList</a:t>
            </a:r>
            <a:r>
              <a:rPr lang="ko-KR" altLang="en-US" dirty="0" smtClean="0"/>
              <a:t>를 변경할 수 없음</a:t>
            </a:r>
          </a:p>
          <a:p>
            <a:pPr lvl="2"/>
            <a:endParaRPr lang="ko-KR" altLang="en-US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0478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스윙컴포넌트의 공통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JComponent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5836" y="2420888"/>
            <a:ext cx="2933880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void </a:t>
            </a:r>
            <a:r>
              <a:rPr lang="en-US" altLang="ko-KR" sz="1200" dirty="0" err="1" smtClean="0"/>
              <a:t>setForeground</a:t>
            </a:r>
            <a:r>
              <a:rPr lang="en-US" altLang="ko-KR" sz="1200" dirty="0" smtClean="0"/>
              <a:t>(Color) </a:t>
            </a:r>
            <a:r>
              <a:rPr lang="ko-KR" altLang="en-US" sz="1200" dirty="0" err="1" smtClean="0">
                <a:solidFill>
                  <a:srgbClr val="00B050"/>
                </a:solidFill>
              </a:rPr>
              <a:t>전경색설정</a:t>
            </a:r>
            <a:endParaRPr lang="en-US" altLang="ko-KR" sz="1200" dirty="0" smtClean="0">
              <a:solidFill>
                <a:srgbClr val="00B050"/>
              </a:solidFill>
            </a:endParaRPr>
          </a:p>
          <a:p>
            <a:r>
              <a:rPr lang="en-US" altLang="ko-KR" sz="1200" dirty="0" smtClean="0"/>
              <a:t> void </a:t>
            </a:r>
            <a:r>
              <a:rPr lang="en-US" altLang="ko-KR" sz="1200" dirty="0" err="1" smtClean="0"/>
              <a:t>setBackground</a:t>
            </a:r>
            <a:r>
              <a:rPr lang="en-US" altLang="ko-KR" sz="1200" dirty="0" smtClean="0"/>
              <a:t>(Color) </a:t>
            </a:r>
            <a:r>
              <a:rPr lang="ko-KR" altLang="en-US" sz="1200" dirty="0" smtClean="0">
                <a:solidFill>
                  <a:srgbClr val="00B050"/>
                </a:solidFill>
              </a:rPr>
              <a:t>배경색설정</a:t>
            </a:r>
            <a:endParaRPr lang="en-US" altLang="ko-KR" sz="1200" dirty="0" smtClean="0">
              <a:solidFill>
                <a:srgbClr val="00B050"/>
              </a:solidFill>
            </a:endParaRPr>
          </a:p>
          <a:p>
            <a:r>
              <a:rPr lang="en-US" altLang="ko-KR" sz="1200" dirty="0" smtClean="0"/>
              <a:t>void </a:t>
            </a:r>
            <a:r>
              <a:rPr lang="en-US" altLang="ko-KR" sz="1200" dirty="0" err="1" smtClean="0"/>
              <a:t>setOpaque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boolean</a:t>
            </a:r>
            <a:r>
              <a:rPr lang="en-US" altLang="ko-KR" sz="1200" dirty="0" smtClean="0"/>
              <a:t>) </a:t>
            </a:r>
            <a:r>
              <a:rPr lang="ko-KR" altLang="en-US" sz="1200" dirty="0" err="1" smtClean="0">
                <a:solidFill>
                  <a:srgbClr val="00B050"/>
                </a:solidFill>
              </a:rPr>
              <a:t>불투명성설정</a:t>
            </a:r>
            <a:endParaRPr lang="en-US" altLang="ko-KR" sz="1200" dirty="0" smtClean="0">
              <a:solidFill>
                <a:srgbClr val="00B050"/>
              </a:solidFill>
            </a:endParaRPr>
          </a:p>
          <a:p>
            <a:pPr marL="0" lvl="2"/>
            <a:r>
              <a:rPr lang="en-US" altLang="ko-KR" sz="1200" dirty="0" smtClean="0"/>
              <a:t>void </a:t>
            </a:r>
            <a:r>
              <a:rPr lang="en-US" altLang="ko-KR" sz="1200" dirty="0" err="1" smtClean="0"/>
              <a:t>setFont</a:t>
            </a:r>
            <a:r>
              <a:rPr lang="en-US" altLang="ko-KR" sz="1200" dirty="0" smtClean="0"/>
              <a:t>(Font) </a:t>
            </a:r>
            <a:r>
              <a:rPr lang="ko-KR" altLang="en-US" sz="1200" dirty="0" smtClean="0">
                <a:solidFill>
                  <a:srgbClr val="00B050"/>
                </a:solidFill>
              </a:rPr>
              <a:t>폰트 설정</a:t>
            </a:r>
            <a:endParaRPr lang="en-US" altLang="ko-KR" sz="1200" dirty="0" smtClean="0">
              <a:solidFill>
                <a:srgbClr val="00B050"/>
              </a:solidFill>
            </a:endParaRPr>
          </a:p>
          <a:p>
            <a:pPr marL="0" lvl="2"/>
            <a:r>
              <a:rPr lang="en-US" altLang="ko-KR" sz="1200" dirty="0" smtClean="0"/>
              <a:t>Font </a:t>
            </a:r>
            <a:r>
              <a:rPr lang="en-US" altLang="ko-KR" sz="1200" dirty="0" err="1" smtClean="0"/>
              <a:t>getFont</a:t>
            </a:r>
            <a:r>
              <a:rPr lang="en-US" altLang="ko-KR" sz="1200" dirty="0" smtClean="0"/>
              <a:t>() </a:t>
            </a:r>
            <a:r>
              <a:rPr lang="ko-KR" altLang="en-US" sz="1200" dirty="0" smtClean="0">
                <a:solidFill>
                  <a:srgbClr val="00B050"/>
                </a:solidFill>
              </a:rPr>
              <a:t>폰트 리턴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536" y="5036275"/>
            <a:ext cx="382091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lvl="2"/>
            <a:r>
              <a:rPr lang="en-US" altLang="ko-KR" sz="1200" dirty="0" smtClean="0"/>
              <a:t>void </a:t>
            </a:r>
            <a:r>
              <a:rPr lang="en-US" altLang="ko-KR" sz="1200" dirty="0" err="1" smtClean="0"/>
              <a:t>setEnabled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boolean</a:t>
            </a:r>
            <a:r>
              <a:rPr lang="en-US" altLang="ko-KR" sz="1200" dirty="0" smtClean="0"/>
              <a:t>) </a:t>
            </a:r>
            <a:r>
              <a:rPr lang="ko-KR" altLang="en-US" sz="1200" dirty="0" smtClean="0">
                <a:solidFill>
                  <a:srgbClr val="00B050"/>
                </a:solidFill>
              </a:rPr>
              <a:t>컴포넌트 활성화</a:t>
            </a:r>
            <a:r>
              <a:rPr lang="en-US" altLang="ko-KR" sz="1200" dirty="0" smtClean="0">
                <a:solidFill>
                  <a:srgbClr val="00B050"/>
                </a:solidFill>
              </a:rPr>
              <a:t>/</a:t>
            </a:r>
            <a:r>
              <a:rPr lang="ko-KR" altLang="en-US" sz="1200" dirty="0" smtClean="0">
                <a:solidFill>
                  <a:srgbClr val="00B050"/>
                </a:solidFill>
              </a:rPr>
              <a:t>비활성화</a:t>
            </a:r>
            <a:endParaRPr lang="en-US" altLang="ko-KR" sz="1200" dirty="0" smtClean="0">
              <a:solidFill>
                <a:srgbClr val="00B050"/>
              </a:solidFill>
            </a:endParaRPr>
          </a:p>
          <a:p>
            <a:pPr marL="0" lvl="2"/>
            <a:r>
              <a:rPr lang="en-US" altLang="ko-KR" sz="1200" dirty="0" smtClean="0"/>
              <a:t>void 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boolean</a:t>
            </a:r>
            <a:r>
              <a:rPr lang="en-US" altLang="ko-KR" sz="1200" dirty="0" smtClean="0"/>
              <a:t>) </a:t>
            </a:r>
            <a:r>
              <a:rPr lang="ko-KR" altLang="en-US" sz="1200" dirty="0" smtClean="0">
                <a:solidFill>
                  <a:srgbClr val="00B050"/>
                </a:solidFill>
              </a:rPr>
              <a:t>컴포넌트 보이기</a:t>
            </a:r>
            <a:r>
              <a:rPr lang="en-US" altLang="ko-KR" sz="1200" dirty="0" smtClean="0">
                <a:solidFill>
                  <a:srgbClr val="00B050"/>
                </a:solidFill>
              </a:rPr>
              <a:t>/</a:t>
            </a:r>
            <a:r>
              <a:rPr lang="ko-KR" altLang="en-US" sz="1200" dirty="0" smtClean="0">
                <a:solidFill>
                  <a:srgbClr val="00B050"/>
                </a:solidFill>
              </a:rPr>
              <a:t>숨기기</a:t>
            </a:r>
            <a:endParaRPr lang="en-US" altLang="ko-KR" sz="1200" dirty="0" smtClean="0">
              <a:solidFill>
                <a:srgbClr val="00B050"/>
              </a:solidFill>
            </a:endParaRPr>
          </a:p>
          <a:p>
            <a:pPr marL="0" lvl="2"/>
            <a:r>
              <a:rPr lang="en-US" altLang="ko-KR" sz="1200" dirty="0" err="1" smtClean="0"/>
              <a:t>boolean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isVisible</a:t>
            </a:r>
            <a:r>
              <a:rPr lang="en-US" altLang="ko-KR" sz="1200" dirty="0" smtClean="0"/>
              <a:t>() </a:t>
            </a:r>
            <a:r>
              <a:rPr lang="ko-KR" altLang="en-US" sz="1200" dirty="0" smtClean="0">
                <a:solidFill>
                  <a:srgbClr val="00B050"/>
                </a:solidFill>
              </a:rPr>
              <a:t>컴포넌트의 보이는 상태 리턴</a:t>
            </a:r>
            <a:endParaRPr lang="en-US" altLang="ko-KR" sz="1200" dirty="0" smtClean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43650" y="2071487"/>
            <a:ext cx="4704814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lvl="2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getWidth</a:t>
            </a:r>
            <a:r>
              <a:rPr lang="en-US" altLang="ko-KR" sz="1200" dirty="0" smtClean="0"/>
              <a:t>() </a:t>
            </a:r>
            <a:r>
              <a:rPr lang="ko-KR" altLang="en-US" sz="1200" dirty="0" smtClean="0">
                <a:solidFill>
                  <a:srgbClr val="00B050"/>
                </a:solidFill>
              </a:rPr>
              <a:t>폭 리턴</a:t>
            </a:r>
            <a:endParaRPr lang="en-US" altLang="ko-KR" sz="1200" dirty="0" smtClean="0">
              <a:solidFill>
                <a:srgbClr val="00B050"/>
              </a:solidFill>
            </a:endParaRPr>
          </a:p>
          <a:p>
            <a:pPr marL="0" lvl="2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getHeight</a:t>
            </a:r>
            <a:r>
              <a:rPr lang="en-US" altLang="ko-KR" sz="1200" dirty="0" smtClean="0"/>
              <a:t>() </a:t>
            </a:r>
            <a:r>
              <a:rPr lang="ko-KR" altLang="en-US" sz="1200" dirty="0" smtClean="0">
                <a:solidFill>
                  <a:srgbClr val="00B050"/>
                </a:solidFill>
              </a:rPr>
              <a:t>높이 리턴</a:t>
            </a:r>
            <a:endParaRPr lang="en-US" altLang="ko-KR" sz="1200" dirty="0" smtClean="0">
              <a:solidFill>
                <a:srgbClr val="00B050"/>
              </a:solidFill>
            </a:endParaRPr>
          </a:p>
          <a:p>
            <a:pPr marL="0" lvl="2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getX</a:t>
            </a:r>
            <a:r>
              <a:rPr lang="en-US" altLang="ko-KR" sz="1200" dirty="0" smtClean="0"/>
              <a:t>() </a:t>
            </a:r>
            <a:r>
              <a:rPr lang="en-US" altLang="ko-KR" sz="1200" dirty="0" smtClean="0">
                <a:solidFill>
                  <a:srgbClr val="00B050"/>
                </a:solidFill>
              </a:rPr>
              <a:t>x </a:t>
            </a:r>
            <a:r>
              <a:rPr lang="ko-KR" altLang="en-US" sz="1200" dirty="0" smtClean="0">
                <a:solidFill>
                  <a:srgbClr val="00B050"/>
                </a:solidFill>
              </a:rPr>
              <a:t>좌표 리턴</a:t>
            </a:r>
            <a:endParaRPr lang="en-US" altLang="ko-KR" sz="1200" dirty="0" smtClean="0">
              <a:solidFill>
                <a:srgbClr val="00B050"/>
              </a:solidFill>
            </a:endParaRPr>
          </a:p>
          <a:p>
            <a:pPr marL="0" lvl="2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getY</a:t>
            </a:r>
            <a:r>
              <a:rPr lang="en-US" altLang="ko-KR" sz="1200" dirty="0" smtClean="0"/>
              <a:t>() </a:t>
            </a:r>
            <a:r>
              <a:rPr lang="en-US" altLang="ko-KR" sz="1200" dirty="0" smtClean="0">
                <a:solidFill>
                  <a:srgbClr val="00B050"/>
                </a:solidFill>
              </a:rPr>
              <a:t>y </a:t>
            </a:r>
            <a:r>
              <a:rPr lang="ko-KR" altLang="en-US" sz="1200" dirty="0" smtClean="0">
                <a:solidFill>
                  <a:srgbClr val="00B050"/>
                </a:solidFill>
              </a:rPr>
              <a:t>좌표 리턴</a:t>
            </a:r>
            <a:endParaRPr lang="en-US" altLang="ko-KR" sz="1200" dirty="0" smtClean="0">
              <a:solidFill>
                <a:srgbClr val="00B050"/>
              </a:solidFill>
            </a:endParaRPr>
          </a:p>
          <a:p>
            <a:pPr marL="0" lvl="2"/>
            <a:r>
              <a:rPr lang="en-US" altLang="ko-KR" sz="1200" dirty="0" smtClean="0"/>
              <a:t>Point </a:t>
            </a:r>
            <a:r>
              <a:rPr lang="en-US" altLang="ko-KR" sz="1200" dirty="0" err="1" smtClean="0"/>
              <a:t>getLocationOnScreen</a:t>
            </a:r>
            <a:r>
              <a:rPr lang="en-US" altLang="ko-KR" sz="1200" dirty="0" smtClean="0"/>
              <a:t>() </a:t>
            </a:r>
            <a:r>
              <a:rPr lang="ko-KR" altLang="en-US" sz="1200" dirty="0" smtClean="0">
                <a:solidFill>
                  <a:srgbClr val="00B050"/>
                </a:solidFill>
              </a:rPr>
              <a:t>스크린 좌표상에서의 컴포넌트 좌표</a:t>
            </a:r>
            <a:endParaRPr lang="en-US" altLang="ko-KR" sz="1200" dirty="0" smtClean="0">
              <a:solidFill>
                <a:srgbClr val="00B050"/>
              </a:solidFill>
            </a:endParaRPr>
          </a:p>
          <a:p>
            <a:pPr marL="0" lvl="2"/>
            <a:r>
              <a:rPr lang="en-US" altLang="ko-KR" sz="1200" dirty="0" smtClean="0"/>
              <a:t>void </a:t>
            </a:r>
            <a:r>
              <a:rPr lang="en-US" altLang="ko-KR" sz="1200" dirty="0" err="1" smtClean="0"/>
              <a:t>setLocation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) </a:t>
            </a:r>
            <a:r>
              <a:rPr lang="ko-KR" altLang="en-US" sz="1200" dirty="0" smtClean="0">
                <a:solidFill>
                  <a:srgbClr val="00B050"/>
                </a:solidFill>
              </a:rPr>
              <a:t>위치 지정</a:t>
            </a:r>
            <a:endParaRPr lang="en-US" altLang="ko-KR" sz="1200" dirty="0" smtClean="0">
              <a:solidFill>
                <a:srgbClr val="00B050"/>
              </a:solidFill>
            </a:endParaRPr>
          </a:p>
          <a:p>
            <a:pPr marL="0" lvl="2"/>
            <a:r>
              <a:rPr lang="en-US" altLang="ko-KR" sz="1200" dirty="0" smtClean="0"/>
              <a:t>void 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) </a:t>
            </a:r>
            <a:r>
              <a:rPr lang="ko-KR" altLang="en-US" sz="1200" dirty="0" smtClean="0">
                <a:solidFill>
                  <a:srgbClr val="00B050"/>
                </a:solidFill>
              </a:rPr>
              <a:t>크기 지정</a:t>
            </a:r>
            <a:endParaRPr lang="en-US" altLang="ko-KR" sz="1200" dirty="0" smtClean="0">
              <a:solidFill>
                <a:srgbClr val="00B05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404608" y="4574610"/>
            <a:ext cx="4343856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2"/>
            <a:r>
              <a:rPr lang="en-US" altLang="ko-KR" sz="1200" dirty="0" smtClean="0"/>
              <a:t>Component add(Component) </a:t>
            </a:r>
            <a:r>
              <a:rPr lang="ko-KR" altLang="en-US" sz="1200" dirty="0" smtClean="0"/>
              <a:t> </a:t>
            </a:r>
            <a:r>
              <a:rPr lang="ko-KR" altLang="en-US" sz="1200" dirty="0" smtClean="0">
                <a:solidFill>
                  <a:srgbClr val="00B050"/>
                </a:solidFill>
              </a:rPr>
              <a:t>자식 컴포넌트 추가</a:t>
            </a:r>
            <a:endParaRPr lang="en-US" altLang="ko-KR" sz="1200" dirty="0" smtClean="0">
              <a:solidFill>
                <a:srgbClr val="00B050"/>
              </a:solidFill>
            </a:endParaRPr>
          </a:p>
          <a:p>
            <a:pPr marL="0" lvl="2"/>
            <a:r>
              <a:rPr lang="en-US" altLang="ko-KR" sz="1200" dirty="0" smtClean="0"/>
              <a:t>void remove(Component) </a:t>
            </a:r>
            <a:r>
              <a:rPr lang="ko-KR" altLang="en-US" sz="1200" dirty="0" smtClean="0">
                <a:solidFill>
                  <a:srgbClr val="00B050"/>
                </a:solidFill>
              </a:rPr>
              <a:t>자식 컴포넌트 제거</a:t>
            </a:r>
            <a:endParaRPr lang="en-US" altLang="ko-KR" sz="1200" dirty="0" smtClean="0">
              <a:solidFill>
                <a:srgbClr val="00B050"/>
              </a:solidFill>
            </a:endParaRPr>
          </a:p>
          <a:p>
            <a:pPr marL="0" lvl="2"/>
            <a:r>
              <a:rPr lang="en-US" altLang="ko-KR" sz="1200" dirty="0" smtClean="0"/>
              <a:t>void </a:t>
            </a:r>
            <a:r>
              <a:rPr lang="en-US" altLang="ko-KR" sz="1200" dirty="0" err="1" smtClean="0"/>
              <a:t>removeAll</a:t>
            </a:r>
            <a:r>
              <a:rPr lang="en-US" altLang="ko-KR" sz="1200" dirty="0" smtClean="0"/>
              <a:t>() </a:t>
            </a:r>
            <a:r>
              <a:rPr lang="ko-KR" altLang="en-US" sz="1200" dirty="0" smtClean="0">
                <a:solidFill>
                  <a:srgbClr val="00B050"/>
                </a:solidFill>
              </a:rPr>
              <a:t>모든 자식 컴포넌트 제거</a:t>
            </a:r>
            <a:endParaRPr lang="en-US" altLang="ko-KR" sz="1200" dirty="0" smtClean="0">
              <a:solidFill>
                <a:srgbClr val="00B050"/>
              </a:solidFill>
            </a:endParaRPr>
          </a:p>
          <a:p>
            <a:pPr marL="0" lvl="2"/>
            <a:r>
              <a:rPr lang="en-US" altLang="ko-KR" sz="1200" dirty="0" smtClean="0"/>
              <a:t>Component[] </a:t>
            </a:r>
            <a:r>
              <a:rPr lang="en-US" altLang="ko-KR" sz="1200" dirty="0" err="1" smtClean="0"/>
              <a:t>getComponents</a:t>
            </a:r>
            <a:r>
              <a:rPr lang="en-US" altLang="ko-KR" sz="1200" dirty="0" smtClean="0"/>
              <a:t>() </a:t>
            </a:r>
            <a:r>
              <a:rPr lang="ko-KR" altLang="en-US" sz="1200" dirty="0" smtClean="0">
                <a:solidFill>
                  <a:srgbClr val="00B050"/>
                </a:solidFill>
              </a:rPr>
              <a:t>자식 </a:t>
            </a:r>
            <a:r>
              <a:rPr lang="ko-KR" altLang="en-US" sz="1200" dirty="0">
                <a:solidFill>
                  <a:srgbClr val="00B050"/>
                </a:solidFill>
              </a:rPr>
              <a:t>컴포넌트 </a:t>
            </a:r>
            <a:r>
              <a:rPr lang="ko-KR" altLang="en-US" sz="1200" dirty="0" smtClean="0">
                <a:solidFill>
                  <a:srgbClr val="00B050"/>
                </a:solidFill>
              </a:rPr>
              <a:t>리스트 리턴</a:t>
            </a:r>
            <a:endParaRPr lang="en-US" altLang="ko-KR" sz="1200" dirty="0" smtClean="0">
              <a:solidFill>
                <a:srgbClr val="00B050"/>
              </a:solidFill>
            </a:endParaRPr>
          </a:p>
          <a:p>
            <a:pPr marL="0" lvl="2"/>
            <a:r>
              <a:rPr lang="en-US" altLang="ko-KR" sz="1200" dirty="0" smtClean="0"/>
              <a:t>Container </a:t>
            </a:r>
            <a:r>
              <a:rPr lang="en-US" altLang="ko-KR" sz="1200" dirty="0" err="1" smtClean="0"/>
              <a:t>getParent</a:t>
            </a:r>
            <a:r>
              <a:rPr lang="en-US" altLang="ko-KR" sz="1200" dirty="0" smtClean="0"/>
              <a:t>() </a:t>
            </a:r>
            <a:r>
              <a:rPr lang="ko-KR" altLang="en-US" sz="1200" dirty="0">
                <a:solidFill>
                  <a:srgbClr val="00B050"/>
                </a:solidFill>
              </a:rPr>
              <a:t>부모 컨테이너 리턴</a:t>
            </a:r>
            <a:endParaRPr lang="en-US" altLang="ko-KR" sz="1200" dirty="0" smtClean="0">
              <a:solidFill>
                <a:srgbClr val="00B050"/>
              </a:solidFill>
            </a:endParaRPr>
          </a:p>
          <a:p>
            <a:pPr marL="0" lvl="2"/>
            <a:r>
              <a:rPr lang="en-US" altLang="ko-KR" sz="1200" dirty="0" smtClean="0"/>
              <a:t>Container </a:t>
            </a:r>
            <a:r>
              <a:rPr lang="en-US" altLang="ko-KR" sz="1200" dirty="0" err="1" smtClean="0"/>
              <a:t>getTopLevelAncestor</a:t>
            </a:r>
            <a:r>
              <a:rPr lang="en-US" altLang="ko-KR" sz="1200" dirty="0" smtClean="0"/>
              <a:t>() </a:t>
            </a:r>
            <a:r>
              <a:rPr lang="ko-KR" altLang="en-US" sz="1200" dirty="0" smtClean="0">
                <a:solidFill>
                  <a:srgbClr val="00B050"/>
                </a:solidFill>
              </a:rPr>
              <a:t>최상위 부모 컨테이너 리턴</a:t>
            </a:r>
            <a:endParaRPr lang="en-US" altLang="ko-KR" sz="1200" dirty="0" smtClean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836" y="2135136"/>
            <a:ext cx="2502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컴포넌트의 모양과 관련된 메소드</a:t>
            </a:r>
            <a:endParaRPr lang="ko-KR" altLang="en-US" sz="1200"/>
          </a:p>
        </p:txBody>
      </p:sp>
      <p:sp>
        <p:nvSpPr>
          <p:cNvPr id="13" name="TextBox 12"/>
          <p:cNvSpPr txBox="1"/>
          <p:nvPr/>
        </p:nvSpPr>
        <p:spPr>
          <a:xfrm>
            <a:off x="395536" y="4711996"/>
            <a:ext cx="2502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컴포넌트의 상태와 관련된 </a:t>
            </a:r>
            <a:r>
              <a:rPr lang="ko-KR" altLang="en-US" sz="1200" dirty="0" err="1" smtClean="0"/>
              <a:t>메소드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043650" y="1785735"/>
            <a:ext cx="3018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컴포넌트의 위치와 크기에 관련된 메소드</a:t>
            </a:r>
            <a:endParaRPr lang="ko-KR" altLang="en-US" sz="1200"/>
          </a:p>
        </p:txBody>
      </p:sp>
      <p:sp>
        <p:nvSpPr>
          <p:cNvPr id="15" name="TextBox 14"/>
          <p:cNvSpPr txBox="1"/>
          <p:nvPr/>
        </p:nvSpPr>
        <p:spPr>
          <a:xfrm>
            <a:off x="4404609" y="4291512"/>
            <a:ext cx="1832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컨테이너를 위한 </a:t>
            </a:r>
            <a:r>
              <a:rPr lang="ko-KR" altLang="en-US" sz="1200" dirty="0" err="1" smtClean="0"/>
              <a:t>메소드</a:t>
            </a:r>
            <a:endParaRPr lang="ko-KR" altLang="en-US" sz="1200" dirty="0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592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en-US" altLang="ko-KR" dirty="0" err="1" smtClean="0"/>
              <a:t>JList</a:t>
            </a:r>
            <a:r>
              <a:rPr lang="ko-KR" altLang="en-US" dirty="0" smtClean="0"/>
              <a:t>를 생성하는 방법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42910" y="1271574"/>
            <a:ext cx="497559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String [] fruits= {"apple", "banana", "kiwi", "mango", "pear", "peach", </a:t>
            </a:r>
          </a:p>
          <a:p>
            <a:r>
              <a:rPr lang="en-US" altLang="ko-KR" sz="1200" dirty="0" smtClean="0"/>
              <a:t>	"berry", "strawberry", "blackberry"};</a:t>
            </a:r>
          </a:p>
          <a:p>
            <a:r>
              <a:rPr lang="en-US" altLang="ko-KR" sz="1200" dirty="0" err="1" smtClean="0"/>
              <a:t>JList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strList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JList</a:t>
            </a:r>
            <a:r>
              <a:rPr lang="en-US" altLang="ko-KR" sz="1200" b="1" dirty="0" smtClean="0"/>
              <a:t>(fruits);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714348" y="2486020"/>
            <a:ext cx="2928958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Vector v = new Vector();</a:t>
            </a:r>
          </a:p>
          <a:p>
            <a:r>
              <a:rPr lang="en-US" altLang="ko-KR" sz="1200" dirty="0" err="1" smtClean="0"/>
              <a:t>v.add</a:t>
            </a:r>
            <a:r>
              <a:rPr lang="en-US" altLang="ko-KR" sz="1200" dirty="0" smtClean="0"/>
              <a:t>("apple");</a:t>
            </a:r>
          </a:p>
          <a:p>
            <a:r>
              <a:rPr lang="en-US" altLang="ko-KR" sz="1200" dirty="0" err="1" smtClean="0"/>
              <a:t>v.add</a:t>
            </a:r>
            <a:r>
              <a:rPr lang="en-US" altLang="ko-KR" sz="1200" dirty="0" smtClean="0"/>
              <a:t>("banana");</a:t>
            </a:r>
          </a:p>
          <a:p>
            <a:r>
              <a:rPr lang="en-US" altLang="ko-KR" sz="1200" dirty="0" err="1" smtClean="0"/>
              <a:t>v.add</a:t>
            </a:r>
            <a:r>
              <a:rPr lang="en-US" altLang="ko-KR" sz="1200" dirty="0" smtClean="0"/>
              <a:t>("kiwi"); </a:t>
            </a:r>
          </a:p>
          <a:p>
            <a:r>
              <a:rPr lang="en-US" altLang="ko-KR" sz="1200" dirty="0" err="1" smtClean="0"/>
              <a:t>JList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vList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JList</a:t>
            </a:r>
            <a:r>
              <a:rPr lang="en-US" altLang="ko-KR" sz="1200" b="1" dirty="0" smtClean="0"/>
              <a:t>(v);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714348" y="4129094"/>
            <a:ext cx="6858048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err="1" smtClean="0"/>
              <a:t>ImageIcon</a:t>
            </a:r>
            <a:r>
              <a:rPr lang="en-US" altLang="ko-KR" sz="1200" dirty="0" smtClean="0"/>
              <a:t> [] images = {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ImageIcon</a:t>
            </a:r>
            <a:r>
              <a:rPr lang="en-US" altLang="ko-KR" sz="1200" b="1" dirty="0" smtClean="0"/>
              <a:t>("images/icon1.png"), 	</a:t>
            </a:r>
          </a:p>
          <a:p>
            <a:r>
              <a:rPr lang="en-US" altLang="ko-KR" sz="1200" b="1" dirty="0" smtClean="0"/>
              <a:t>	new </a:t>
            </a:r>
            <a:r>
              <a:rPr lang="en-US" altLang="ko-KR" sz="1200" b="1" dirty="0" err="1" smtClean="0"/>
              <a:t>ImageIcon</a:t>
            </a:r>
            <a:r>
              <a:rPr lang="en-US" altLang="ko-KR" sz="1200" b="1" dirty="0" smtClean="0"/>
              <a:t>("images/icon2.png"),  new </a:t>
            </a:r>
            <a:r>
              <a:rPr lang="en-US" altLang="ko-KR" sz="1200" b="1" dirty="0" err="1" smtClean="0"/>
              <a:t>ImageIcon</a:t>
            </a:r>
            <a:r>
              <a:rPr lang="en-US" altLang="ko-KR" sz="1200" b="1" dirty="0" smtClean="0"/>
              <a:t>("images/icon3.png"),  </a:t>
            </a:r>
          </a:p>
          <a:p>
            <a:r>
              <a:rPr lang="en-US" altLang="ko-KR" sz="1200" b="1" dirty="0" smtClean="0"/>
              <a:t>	new </a:t>
            </a:r>
            <a:r>
              <a:rPr lang="en-US" altLang="ko-KR" sz="1200" b="1" dirty="0" err="1" smtClean="0"/>
              <a:t>ImageIcon</a:t>
            </a:r>
            <a:r>
              <a:rPr lang="en-US" altLang="ko-KR" sz="1200" b="1" dirty="0" smtClean="0"/>
              <a:t>("images/icon4.png")</a:t>
            </a:r>
          </a:p>
          <a:p>
            <a:r>
              <a:rPr lang="en-US" altLang="ko-KR" sz="1200" dirty="0" smtClean="0"/>
              <a:t>};</a:t>
            </a:r>
          </a:p>
          <a:p>
            <a:r>
              <a:rPr lang="en-US" altLang="ko-KR" sz="1200" dirty="0" err="1" smtClean="0"/>
              <a:t>JList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imageList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JList</a:t>
            </a:r>
            <a:r>
              <a:rPr lang="en-US" altLang="ko-KR" sz="1200" b="1" dirty="0" smtClean="0"/>
              <a:t>();</a:t>
            </a:r>
          </a:p>
          <a:p>
            <a:r>
              <a:rPr lang="en-US" altLang="ko-KR" sz="1200" b="1" dirty="0" err="1" smtClean="0"/>
              <a:t>imageList.setListData</a:t>
            </a:r>
            <a:r>
              <a:rPr lang="en-US" altLang="ko-KR" sz="1200" b="1" dirty="0" smtClean="0"/>
              <a:t>(images);</a:t>
            </a:r>
            <a:endParaRPr lang="ko-KR" altLang="en-US" sz="1200" b="1" dirty="0"/>
          </a:p>
        </p:txBody>
      </p:sp>
      <p:sp>
        <p:nvSpPr>
          <p:cNvPr id="18" name="직사각형 17"/>
          <p:cNvSpPr/>
          <p:nvPr/>
        </p:nvSpPr>
        <p:spPr>
          <a:xfrm>
            <a:off x="714348" y="6000768"/>
            <a:ext cx="292895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err="1" smtClean="0"/>
              <a:t>JList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scrollList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JList</a:t>
            </a:r>
            <a:r>
              <a:rPr lang="en-US" altLang="ko-KR" sz="1200" b="1" dirty="0" smtClean="0"/>
              <a:t>(fruits);</a:t>
            </a:r>
          </a:p>
          <a:p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JScrollPane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scrollList</a:t>
            </a:r>
            <a:r>
              <a:rPr lang="en-US" altLang="ko-KR" sz="1200" b="1" dirty="0" smtClean="0"/>
              <a:t>);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357158" y="985822"/>
            <a:ext cx="3930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 </a:t>
            </a:r>
            <a:r>
              <a:rPr lang="ko-KR" altLang="en-US" sz="1400" dirty="0" smtClean="0"/>
              <a:t>객체 배열로 리스트 </a:t>
            </a:r>
            <a:r>
              <a:rPr lang="ko-KR" altLang="en-US" sz="1400" dirty="0" err="1" smtClean="0"/>
              <a:t>데이타를</a:t>
            </a:r>
            <a:r>
              <a:rPr lang="ko-KR" altLang="en-US" sz="1400" dirty="0" smtClean="0"/>
              <a:t> 제공하는 방법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357158" y="2128830"/>
            <a:ext cx="3665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2. Vector</a:t>
            </a:r>
            <a:r>
              <a:rPr lang="ko-KR" altLang="en-US" sz="1400" dirty="0" smtClean="0"/>
              <a:t>로 리스트 </a:t>
            </a:r>
            <a:r>
              <a:rPr lang="ko-KR" altLang="en-US" sz="1400" dirty="0" err="1" smtClean="0"/>
              <a:t>데이타를</a:t>
            </a:r>
            <a:r>
              <a:rPr lang="ko-KR" altLang="en-US" sz="1400" dirty="0" smtClean="0"/>
              <a:t> 제공하는 방법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357158" y="3771904"/>
            <a:ext cx="71288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3. </a:t>
            </a:r>
            <a:r>
              <a:rPr lang="ko-KR" altLang="en-US" sz="1400" dirty="0" smtClean="0"/>
              <a:t>빈 </a:t>
            </a:r>
            <a:r>
              <a:rPr lang="en-US" altLang="ko-KR" sz="1400" dirty="0" err="1" smtClean="0"/>
              <a:t>JList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컴포넌트를 생성하고 </a:t>
            </a:r>
            <a:r>
              <a:rPr lang="en-US" altLang="ko-KR" sz="1400" dirty="0" err="1" smtClean="0"/>
              <a:t>setListData</a:t>
            </a:r>
            <a:r>
              <a:rPr lang="en-US" altLang="ko-KR" sz="1400" dirty="0" smtClean="0"/>
              <a:t>() </a:t>
            </a:r>
            <a:r>
              <a:rPr lang="ko-KR" altLang="en-US" sz="1400" dirty="0" err="1" smtClean="0"/>
              <a:t>메소드로</a:t>
            </a:r>
            <a:r>
              <a:rPr lang="ko-KR" altLang="en-US" sz="1400" dirty="0" smtClean="0"/>
              <a:t> 리스트 </a:t>
            </a:r>
            <a:r>
              <a:rPr lang="ko-KR" altLang="en-US" sz="1400" dirty="0" err="1" smtClean="0"/>
              <a:t>데이타를</a:t>
            </a:r>
            <a:r>
              <a:rPr lang="ko-KR" altLang="en-US" sz="1400" dirty="0" smtClean="0"/>
              <a:t> 제공하는 방법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357158" y="5666756"/>
            <a:ext cx="2486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4. </a:t>
            </a:r>
            <a:r>
              <a:rPr lang="ko-KR" altLang="en-US" sz="1400" dirty="0" err="1" smtClean="0"/>
              <a:t>스크롤링을</a:t>
            </a:r>
            <a:r>
              <a:rPr lang="ko-KR" altLang="en-US" sz="1400" dirty="0" smtClean="0"/>
              <a:t> 지원하는 방법</a:t>
            </a:r>
            <a:endParaRPr lang="ko-KR" altLang="en-US" sz="1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43636" y="1142984"/>
            <a:ext cx="142875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17088" y="2239015"/>
            <a:ext cx="142875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90098" y="3560169"/>
            <a:ext cx="142875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28139" y="4944351"/>
            <a:ext cx="1051551" cy="1752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185516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79512" y="188640"/>
            <a:ext cx="4464496" cy="1296144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11-9 : </a:t>
            </a:r>
            <a:r>
              <a:rPr lang="ko-KR" altLang="en-US" dirty="0" smtClean="0"/>
              <a:t>다양한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리스트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컴포넌트 생성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예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923928" y="73069"/>
            <a:ext cx="5040560" cy="67403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javax.swing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java.awt.*;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public class </a:t>
            </a:r>
            <a:r>
              <a:rPr lang="en-US" altLang="ko-KR" sz="1200" b="1" dirty="0" err="1" smtClean="0"/>
              <a:t>ListEx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JFrame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Container 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	String [] fruits= {"apple", "banana", "kiwi", "mango", "pear", </a:t>
            </a:r>
          </a:p>
          <a:p>
            <a:pPr defTabSz="180000"/>
            <a:r>
              <a:rPr lang="en-US" altLang="ko-KR" sz="1200" dirty="0" smtClean="0"/>
              <a:t>			"peach", "berry", "strawberry", "blackberry"};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ImageIcon</a:t>
            </a:r>
            <a:r>
              <a:rPr lang="en-US" altLang="ko-KR" sz="1200" dirty="0" smtClean="0"/>
              <a:t> [] images = {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ImageIcon</a:t>
            </a:r>
            <a:r>
              <a:rPr lang="en-US" altLang="ko-KR" sz="1200" b="1" dirty="0" smtClean="0"/>
              <a:t>("images/icon1.png"),</a:t>
            </a:r>
          </a:p>
          <a:p>
            <a:pPr defTabSz="180000"/>
            <a:r>
              <a:rPr lang="en-US" altLang="ko-KR" sz="1200" b="1" dirty="0" smtClean="0"/>
              <a:t>			new </a:t>
            </a:r>
            <a:r>
              <a:rPr lang="en-US" altLang="ko-KR" sz="1200" b="1" dirty="0" err="1" smtClean="0"/>
              <a:t>ImageIcon</a:t>
            </a:r>
            <a:r>
              <a:rPr lang="en-US" altLang="ko-KR" sz="1200" b="1" dirty="0" smtClean="0"/>
              <a:t>("images/icon2.png"),</a:t>
            </a:r>
          </a:p>
          <a:p>
            <a:pPr defTabSz="180000"/>
            <a:r>
              <a:rPr lang="en-US" altLang="ko-KR" sz="1200" b="1" dirty="0" smtClean="0"/>
              <a:t>			new </a:t>
            </a:r>
            <a:r>
              <a:rPr lang="en-US" altLang="ko-KR" sz="1200" b="1" dirty="0" err="1" smtClean="0"/>
              <a:t>ImageIcon</a:t>
            </a:r>
            <a:r>
              <a:rPr lang="en-US" altLang="ko-KR" sz="1200" b="1" dirty="0" smtClean="0"/>
              <a:t>("images/icon3.png"),</a:t>
            </a:r>
          </a:p>
          <a:p>
            <a:pPr defTabSz="180000"/>
            <a:r>
              <a:rPr lang="en-US" altLang="ko-KR" sz="1200" b="1" dirty="0" smtClean="0"/>
              <a:t>			new </a:t>
            </a:r>
            <a:r>
              <a:rPr lang="en-US" altLang="ko-KR" sz="1200" b="1" dirty="0" err="1" smtClean="0"/>
              <a:t>ImageIcon</a:t>
            </a:r>
            <a:r>
              <a:rPr lang="en-US" altLang="ko-KR" sz="1200" b="1" dirty="0" smtClean="0"/>
              <a:t>("images/icon4.png")</a:t>
            </a:r>
          </a:p>
          <a:p>
            <a:pPr defTabSz="180000"/>
            <a:r>
              <a:rPr lang="en-US" altLang="ko-KR" sz="1200" dirty="0" smtClean="0"/>
              <a:t>	};</a:t>
            </a:r>
          </a:p>
          <a:p>
            <a:pPr defTabSz="180000"/>
            <a:r>
              <a:rPr lang="en-US" altLang="ko-KR" sz="1200" dirty="0" smtClean="0"/>
              <a:t>	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ListEx</a:t>
            </a:r>
            <a:r>
              <a:rPr lang="en-US" altLang="ko-KR" sz="1200" dirty="0" smtClean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 smtClean="0"/>
              <a:t>("</a:t>
            </a:r>
            <a:r>
              <a:rPr lang="ko-KR" altLang="en-US" sz="1200" dirty="0" smtClean="0"/>
              <a:t>리스트 만들기  예제</a:t>
            </a:r>
            <a:r>
              <a:rPr lang="en-US" altLang="ko-KR" sz="1200" dirty="0" smtClean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</a:t>
            </a:r>
            <a:r>
              <a:rPr lang="en-US" altLang="ko-KR" sz="1200" i="1" dirty="0" err="1" smtClean="0"/>
              <a:t>EXIT_ON_CLOSE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getContentPane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contentPane.setLayout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FlowLayout</a:t>
            </a:r>
            <a:r>
              <a:rPr lang="en-US" altLang="ko-KR" sz="1200" b="1" dirty="0" smtClean="0"/>
              <a:t>());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JList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strList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JList</a:t>
            </a:r>
            <a:r>
              <a:rPr lang="en-US" altLang="ko-KR" sz="1200" b="1" dirty="0" smtClean="0"/>
              <a:t>(fruits);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strList</a:t>
            </a:r>
            <a:r>
              <a:rPr lang="en-US" altLang="ko-KR" sz="1200" dirty="0" smtClean="0"/>
              <a:t>);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JList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imageList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JList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imageList.setListData</a:t>
            </a:r>
            <a:r>
              <a:rPr lang="en-US" altLang="ko-KR" sz="1200" dirty="0" smtClean="0"/>
              <a:t>(images);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imageList</a:t>
            </a:r>
            <a:r>
              <a:rPr lang="en-US" altLang="ko-KR" sz="1200" dirty="0" smtClean="0"/>
              <a:t>);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JList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scrollList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JList</a:t>
            </a:r>
            <a:r>
              <a:rPr lang="en-US" altLang="ko-KR" sz="1200" b="1" dirty="0" smtClean="0"/>
              <a:t>(fruits);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JScrollPane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scrollList</a:t>
            </a:r>
            <a:r>
              <a:rPr lang="en-US" altLang="ko-KR" sz="1200" b="1" dirty="0" smtClean="0"/>
              <a:t>));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(300,300);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true);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	public static void main(String [] </a:t>
            </a:r>
            <a:r>
              <a:rPr lang="en-US" altLang="ko-KR" sz="1200" b="1" dirty="0" err="1" smtClean="0"/>
              <a:t>args</a:t>
            </a:r>
            <a:r>
              <a:rPr lang="en-US" altLang="ko-KR" sz="1200" b="1" dirty="0" smtClean="0"/>
              <a:t>) {</a:t>
            </a:r>
          </a:p>
          <a:p>
            <a:pPr defTabSz="180000"/>
            <a:r>
              <a:rPr lang="en-US" altLang="ko-KR" sz="1200" b="1" dirty="0" smtClean="0"/>
              <a:t>		new </a:t>
            </a:r>
            <a:r>
              <a:rPr lang="en-US" altLang="ko-KR" sz="1200" b="1" dirty="0" err="1" smtClean="0"/>
              <a:t>ListEx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75122"/>
            <a:ext cx="28575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3738886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JComboBox, </a:t>
            </a:r>
            <a:r>
              <a:rPr lang="ko-KR" altLang="en-US" smtClean="0"/>
              <a:t>콤보박스 컴포넌트</a:t>
            </a:r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mtClean="0"/>
              <a:t>콤보박스란</a:t>
            </a:r>
            <a:r>
              <a:rPr lang="en-US" altLang="ko-KR" smtClean="0"/>
              <a:t>?</a:t>
            </a:r>
          </a:p>
          <a:p>
            <a:pPr lvl="1"/>
            <a:r>
              <a:rPr lang="ko-KR" altLang="en-US" smtClean="0"/>
              <a:t>텍스트 필드와 버튼</a:t>
            </a:r>
            <a:r>
              <a:rPr lang="en-US" altLang="ko-KR" smtClean="0"/>
              <a:t>, </a:t>
            </a:r>
            <a:r>
              <a:rPr lang="ko-KR" altLang="en-US" smtClean="0"/>
              <a:t>그리고 드롭다운 리스트로 구성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컴포넌트 생성</a:t>
            </a:r>
            <a:endParaRPr lang="en-US" altLang="ko-KR" smtClean="0"/>
          </a:p>
          <a:p>
            <a:pPr lvl="1"/>
            <a:r>
              <a:rPr lang="en-US" altLang="ko-KR" smtClean="0"/>
              <a:t>JComboBox()</a:t>
            </a:r>
          </a:p>
          <a:p>
            <a:pPr lvl="2"/>
            <a:r>
              <a:rPr lang="ko-KR" altLang="en-US" smtClean="0"/>
              <a:t>아이템이 비어 있는 콤보 박스 컴포넌트 생성</a:t>
            </a:r>
            <a:endParaRPr lang="en-US" altLang="ko-KR" smtClean="0"/>
          </a:p>
          <a:p>
            <a:pPr lvl="1"/>
            <a:r>
              <a:rPr lang="en-US" altLang="ko-KR" smtClean="0"/>
              <a:t>JComboBox(ComboBoxModel model)</a:t>
            </a:r>
          </a:p>
          <a:p>
            <a:pPr lvl="2"/>
            <a:r>
              <a:rPr lang="en-US" altLang="ko-KR" smtClean="0"/>
              <a:t>model</a:t>
            </a:r>
            <a:r>
              <a:rPr lang="ko-KR" altLang="en-US" smtClean="0"/>
              <a:t>에 의해 아이템을 공급 받는 콤보박스 컴포넌트 생성</a:t>
            </a:r>
            <a:endParaRPr lang="en-US" altLang="ko-KR" smtClean="0"/>
          </a:p>
          <a:p>
            <a:pPr lvl="1"/>
            <a:r>
              <a:rPr lang="en-US" altLang="ko-KR" smtClean="0"/>
              <a:t>JComboBox(Object [] items)</a:t>
            </a:r>
          </a:p>
          <a:p>
            <a:pPr lvl="2"/>
            <a:r>
              <a:rPr lang="en-US" altLang="ko-KR" smtClean="0"/>
              <a:t>items </a:t>
            </a:r>
            <a:r>
              <a:rPr lang="ko-KR" altLang="en-US" smtClean="0"/>
              <a:t>배열로부터 아이템을 공급받는 콤보박스 컴포넌트 생성</a:t>
            </a:r>
            <a:endParaRPr lang="en-US" altLang="ko-KR" smtClean="0"/>
          </a:p>
          <a:p>
            <a:pPr lvl="1"/>
            <a:r>
              <a:rPr lang="en-US" altLang="ko-KR" smtClean="0"/>
              <a:t>JComboBox(Vector items)</a:t>
            </a:r>
          </a:p>
          <a:p>
            <a:pPr lvl="2"/>
            <a:r>
              <a:rPr lang="en-US" altLang="ko-KR" smtClean="0"/>
              <a:t>items </a:t>
            </a:r>
            <a:r>
              <a:rPr lang="ko-KR" altLang="en-US" smtClean="0"/>
              <a:t>벡트로부터 아이템을 공급받는 콤보박스 컴포넌트 생성</a:t>
            </a:r>
            <a:endParaRPr lang="en-US" altLang="ko-KR" smtClean="0"/>
          </a:p>
          <a:p>
            <a:pPr lvl="1"/>
            <a:endParaRPr lang="ko-KR" altLang="en-US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32</a:t>
            </a:fld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3857620" y="2138739"/>
            <a:ext cx="3959592" cy="1819275"/>
            <a:chOff x="2571736" y="2000240"/>
            <a:chExt cx="3959592" cy="181927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57620" y="2000240"/>
              <a:ext cx="876300" cy="1819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TextBox 5"/>
            <p:cNvSpPr txBox="1"/>
            <p:nvPr/>
          </p:nvSpPr>
          <p:spPr>
            <a:xfrm>
              <a:off x="2571736" y="2000240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smtClean="0"/>
                <a:t>텍스트필드</a:t>
              </a:r>
              <a:endParaRPr lang="ko-KR" altLang="en-US" sz="1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43504" y="2000240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버튼</a:t>
              </a:r>
              <a:endParaRPr lang="ko-KR" altLang="en-US" sz="1200" dirty="0"/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 rot="10800000">
              <a:off x="4714876" y="2143116"/>
              <a:ext cx="357190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214942" y="2714620"/>
              <a:ext cx="13163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/>
                <a:t>드롭다운</a:t>
              </a:r>
              <a:r>
                <a:rPr lang="ko-KR" altLang="en-US" sz="1200" dirty="0" smtClean="0"/>
                <a:t> 리스트</a:t>
              </a:r>
              <a:endParaRPr lang="ko-KR" altLang="en-US" sz="1200" dirty="0"/>
            </a:p>
          </p:txBody>
        </p:sp>
        <p:cxnSp>
          <p:nvCxnSpPr>
            <p:cNvPr id="12" name="직선 화살표 연결선 11"/>
            <p:cNvCxnSpPr>
              <a:stCxn id="10" idx="1"/>
            </p:cNvCxnSpPr>
            <p:nvPr/>
          </p:nvCxnSpPr>
          <p:spPr>
            <a:xfrm flipH="1">
              <a:off x="4429124" y="2853120"/>
              <a:ext cx="785818" cy="14725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6" idx="3"/>
            </p:cNvCxnSpPr>
            <p:nvPr/>
          </p:nvCxnSpPr>
          <p:spPr>
            <a:xfrm>
              <a:off x="3525843" y="2138740"/>
              <a:ext cx="331777" cy="437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6228050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587302" y="229270"/>
            <a:ext cx="8153400" cy="679450"/>
          </a:xfrm>
        </p:spPr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11-10 : 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박스 컴포넌트 만들기 예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78740" y="908720"/>
            <a:ext cx="4572000" cy="58169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javax.swing</a:t>
            </a:r>
            <a:r>
              <a:rPr lang="en-US" altLang="ko-KR" sz="1200" dirty="0" smtClean="0"/>
              <a:t>.*;</a:t>
            </a:r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import java.awt.*;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public class </a:t>
            </a:r>
            <a:r>
              <a:rPr lang="en-US" altLang="ko-KR" sz="1200" b="1" dirty="0" err="1" smtClean="0"/>
              <a:t>ComboBoxEx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JFrame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Container 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	String [] fruits = {"apple", "banana", "kiwi", "mango", "pear", </a:t>
            </a:r>
          </a:p>
          <a:p>
            <a:pPr defTabSz="180000"/>
            <a:r>
              <a:rPr lang="en-US" altLang="ko-KR" sz="1200" dirty="0" smtClean="0"/>
              <a:t>		"peach", "berry", "strawberry", "blackberry"};</a:t>
            </a:r>
          </a:p>
          <a:p>
            <a:pPr defTabSz="180000"/>
            <a:r>
              <a:rPr lang="en-US" altLang="ko-KR" sz="1200" dirty="0" smtClean="0"/>
              <a:t>	String [] names = {"</a:t>
            </a:r>
            <a:r>
              <a:rPr lang="en-US" altLang="ko-KR" sz="1200" dirty="0" err="1" smtClean="0"/>
              <a:t>kitae</a:t>
            </a:r>
            <a:r>
              <a:rPr lang="en-US" altLang="ko-KR" sz="1200" dirty="0" smtClean="0"/>
              <a:t>", "</a:t>
            </a:r>
            <a:r>
              <a:rPr lang="en-US" altLang="ko-KR" sz="1200" dirty="0" err="1" smtClean="0"/>
              <a:t>jaemoon</a:t>
            </a:r>
            <a:r>
              <a:rPr lang="en-US" altLang="ko-KR" sz="1200" dirty="0" smtClean="0"/>
              <a:t>", "</a:t>
            </a:r>
            <a:r>
              <a:rPr lang="en-US" altLang="ko-KR" sz="1200" dirty="0" err="1" smtClean="0"/>
              <a:t>hyosoo</a:t>
            </a:r>
            <a:r>
              <a:rPr lang="en-US" altLang="ko-KR" sz="1200" dirty="0" smtClean="0"/>
              <a:t>", "</a:t>
            </a:r>
            <a:r>
              <a:rPr lang="en-US" altLang="ko-KR" sz="1200" dirty="0" err="1" smtClean="0"/>
              <a:t>namyun</a:t>
            </a:r>
            <a:r>
              <a:rPr lang="en-US" altLang="ko-KR" sz="1200" dirty="0" smtClean="0"/>
              <a:t>"};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ComboBoxEx</a:t>
            </a:r>
            <a:r>
              <a:rPr lang="en-US" altLang="ko-KR" sz="1200" dirty="0" smtClean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 smtClean="0"/>
              <a:t>("</a:t>
            </a:r>
            <a:r>
              <a:rPr lang="ko-KR" altLang="en-US" sz="1200" dirty="0" smtClean="0"/>
              <a:t>리스트 만들기  예제</a:t>
            </a:r>
            <a:r>
              <a:rPr lang="en-US" altLang="ko-KR" sz="1200" dirty="0" smtClean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</a:t>
            </a:r>
            <a:r>
              <a:rPr lang="en-US" altLang="ko-KR" sz="1200" i="1" dirty="0" err="1" smtClean="0"/>
              <a:t>EXIT_ON_CLOSE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getContentPane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contentPane.setLayout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FlowLayout</a:t>
            </a:r>
            <a:r>
              <a:rPr lang="en-US" altLang="ko-KR" sz="1200" b="1" dirty="0" smtClean="0"/>
              <a:t>());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JComboBox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strCombo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JComboBox</a:t>
            </a:r>
            <a:r>
              <a:rPr lang="en-US" altLang="ko-KR" sz="1200" b="1" dirty="0" smtClean="0"/>
              <a:t>(fruits);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strCombo</a:t>
            </a:r>
            <a:r>
              <a:rPr lang="en-US" altLang="ko-KR" sz="1200" dirty="0" smtClean="0"/>
              <a:t>);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JComboBox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nameCombo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JComboBox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b="1" dirty="0" smtClean="0"/>
              <a:t>		for(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 smtClean="0"/>
              <a:t>i</a:t>
            </a:r>
            <a:r>
              <a:rPr lang="en-US" altLang="ko-KR" sz="1200" b="1" dirty="0" smtClean="0"/>
              <a:t>=0; </a:t>
            </a:r>
            <a:r>
              <a:rPr lang="en-US" altLang="ko-KR" sz="1200" b="1" dirty="0" err="1" smtClean="0"/>
              <a:t>i</a:t>
            </a:r>
            <a:r>
              <a:rPr lang="en-US" altLang="ko-KR" sz="1200" b="1" dirty="0" smtClean="0"/>
              <a:t>&lt;</a:t>
            </a:r>
            <a:r>
              <a:rPr lang="en-US" altLang="ko-KR" sz="1200" b="1" dirty="0" err="1" smtClean="0"/>
              <a:t>names.length</a:t>
            </a:r>
            <a:r>
              <a:rPr lang="en-US" altLang="ko-KR" sz="1200" b="1" dirty="0" smtClean="0"/>
              <a:t>; </a:t>
            </a:r>
            <a:r>
              <a:rPr lang="en-US" altLang="ko-KR" sz="1200" b="1" dirty="0" err="1" smtClean="0"/>
              <a:t>i</a:t>
            </a:r>
            <a:r>
              <a:rPr lang="en-US" altLang="ko-KR" sz="1200" b="1" dirty="0" smtClean="0"/>
              <a:t>++)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nameCombo.addItem</a:t>
            </a:r>
            <a:r>
              <a:rPr lang="en-US" altLang="ko-KR" sz="1200" dirty="0" smtClean="0"/>
              <a:t>(names[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]);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nameCombo</a:t>
            </a:r>
            <a:r>
              <a:rPr lang="en-US" altLang="ko-KR" sz="1200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(300,300);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true);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	public static void main(String [] </a:t>
            </a:r>
            <a:r>
              <a:rPr lang="en-US" altLang="ko-KR" sz="1200" b="1" dirty="0" err="1" smtClean="0"/>
              <a:t>args</a:t>
            </a:r>
            <a:r>
              <a:rPr lang="en-US" altLang="ko-KR" sz="1200" b="1" dirty="0" smtClean="0"/>
              <a:t>) {</a:t>
            </a:r>
          </a:p>
          <a:p>
            <a:pPr defTabSz="180000"/>
            <a:r>
              <a:rPr lang="en-US" altLang="ko-KR" sz="1200" b="1" dirty="0" smtClean="0"/>
              <a:t>		new </a:t>
            </a:r>
            <a:r>
              <a:rPr lang="en-US" altLang="ko-KR" sz="1200" b="1" dirty="0" err="1" smtClean="0"/>
              <a:t>ComboBoxEx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80112" y="4572007"/>
            <a:ext cx="2615830" cy="510778"/>
          </a:xfrm>
          <a:prstGeom prst="wedgeRoundRectCallout">
            <a:avLst>
              <a:gd name="adj1" fmla="val -131280"/>
              <a:gd name="adj2" fmla="val -23201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addItem</a:t>
            </a:r>
            <a:r>
              <a:rPr lang="en-US" altLang="ko-KR" sz="1200" dirty="0" smtClean="0"/>
              <a:t>() </a:t>
            </a:r>
            <a:r>
              <a:rPr lang="ko-KR" altLang="en-US" sz="1200" dirty="0" err="1" smtClean="0"/>
              <a:t>메소드를</a:t>
            </a:r>
            <a:r>
              <a:rPr lang="ko-KR" altLang="en-US" sz="1200" dirty="0" smtClean="0"/>
              <a:t> 호출하여</a:t>
            </a:r>
            <a:endParaRPr lang="en-US" altLang="ko-KR" sz="1200" dirty="0" smtClean="0"/>
          </a:p>
          <a:p>
            <a:r>
              <a:rPr lang="ko-KR" altLang="en-US" sz="1200" dirty="0" smtClean="0"/>
              <a:t>아이템을 동적으로 삽입할 수 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268760"/>
            <a:ext cx="28575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619830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JComboBox</a:t>
            </a:r>
            <a:r>
              <a:rPr lang="ko-KR" altLang="en-US" smtClean="0"/>
              <a:t>와 </a:t>
            </a:r>
            <a:r>
              <a:rPr lang="en-US" altLang="ko-KR" smtClean="0"/>
              <a:t>Action </a:t>
            </a:r>
            <a:r>
              <a:rPr lang="ko-KR" altLang="en-US" smtClean="0"/>
              <a:t>이벤트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mtClean="0"/>
              <a:t>콤보박스에서 아이템 선택시 </a:t>
            </a:r>
            <a:r>
              <a:rPr lang="en-US" altLang="ko-KR" smtClean="0"/>
              <a:t>Action</a:t>
            </a:r>
            <a:r>
              <a:rPr lang="ko-KR" altLang="en-US" smtClean="0"/>
              <a:t> 이벤트 발생</a:t>
            </a:r>
            <a:endParaRPr lang="en-US" altLang="ko-KR" smtClean="0"/>
          </a:p>
          <a:p>
            <a:pPr lvl="1"/>
            <a:r>
              <a:rPr lang="en-US" altLang="ko-KR" smtClean="0"/>
              <a:t>ActionListener</a:t>
            </a:r>
            <a:r>
              <a:rPr lang="ko-KR" altLang="en-US" smtClean="0"/>
              <a:t> 이용</a:t>
            </a:r>
            <a:endParaRPr lang="en-US" altLang="ko-KR" smtClean="0"/>
          </a:p>
          <a:p>
            <a:pPr lvl="1"/>
            <a:r>
              <a:rPr lang="ko-KR" altLang="en-US" smtClean="0"/>
              <a:t>한 번의 아이템 선택시 한 번의 </a:t>
            </a:r>
            <a:r>
              <a:rPr lang="en-US" altLang="ko-KR" smtClean="0"/>
              <a:t>ActionEvent </a:t>
            </a:r>
            <a:r>
              <a:rPr lang="ko-KR" altLang="en-US" smtClean="0"/>
              <a:t>발생</a:t>
            </a:r>
            <a:endParaRPr lang="en-US" altLang="ko-KR" smtClean="0"/>
          </a:p>
          <a:p>
            <a:r>
              <a:rPr lang="ko-KR" altLang="en-US" smtClean="0"/>
              <a:t>콤보박스에서 아이템의 선택시 </a:t>
            </a:r>
            <a:r>
              <a:rPr lang="en-US" altLang="ko-KR" smtClean="0"/>
              <a:t>Item </a:t>
            </a:r>
            <a:r>
              <a:rPr lang="ko-KR" altLang="en-US" smtClean="0"/>
              <a:t>이벤트</a:t>
            </a:r>
            <a:r>
              <a:rPr lang="en-US" altLang="ko-KR" smtClean="0"/>
              <a:t> </a:t>
            </a:r>
            <a:r>
              <a:rPr lang="ko-KR" altLang="en-US" smtClean="0"/>
              <a:t>발생</a:t>
            </a:r>
            <a:endParaRPr lang="en-US" altLang="ko-KR" smtClean="0"/>
          </a:p>
          <a:p>
            <a:pPr lvl="1"/>
            <a:r>
              <a:rPr lang="en-US" altLang="ko-KR" smtClean="0"/>
              <a:t>ItemListener </a:t>
            </a:r>
            <a:r>
              <a:rPr lang="ko-KR" altLang="en-US" smtClean="0"/>
              <a:t>이용</a:t>
            </a:r>
            <a:endParaRPr lang="en-US" altLang="ko-KR" smtClean="0"/>
          </a:p>
          <a:p>
            <a:pPr lvl="1"/>
            <a:r>
              <a:rPr lang="ko-KR" altLang="en-US" smtClean="0"/>
              <a:t>새로운 아이템이 선택되면 </a:t>
            </a:r>
            <a:r>
              <a:rPr lang="en-US" altLang="ko-KR" smtClean="0"/>
              <a:t>2 </a:t>
            </a:r>
            <a:r>
              <a:rPr lang="ko-KR" altLang="en-US" smtClean="0"/>
              <a:t>번의 </a:t>
            </a:r>
            <a:r>
              <a:rPr lang="en-US" altLang="ko-KR" smtClean="0"/>
              <a:t>Item </a:t>
            </a:r>
            <a:r>
              <a:rPr lang="ko-KR" altLang="en-US" smtClean="0"/>
              <a:t>이벤트 발생</a:t>
            </a:r>
            <a:endParaRPr lang="en-US" altLang="ko-KR" smtClean="0"/>
          </a:p>
          <a:p>
            <a:pPr lvl="2"/>
            <a:r>
              <a:rPr lang="ko-KR" altLang="en-US" smtClean="0"/>
              <a:t>새로 아이템이 선택되었음을 알리는 </a:t>
            </a:r>
            <a:r>
              <a:rPr lang="en-US" altLang="ko-KR" smtClean="0"/>
              <a:t>Item </a:t>
            </a:r>
            <a:r>
              <a:rPr lang="ko-KR" altLang="en-US" smtClean="0"/>
              <a:t>이벤트</a:t>
            </a:r>
            <a:r>
              <a:rPr lang="en-US" altLang="ko-KR" smtClean="0"/>
              <a:t> </a:t>
            </a:r>
            <a:r>
              <a:rPr lang="ko-KR" altLang="en-US" smtClean="0"/>
              <a:t>발생</a:t>
            </a:r>
            <a:endParaRPr lang="en-US" altLang="ko-KR" smtClean="0"/>
          </a:p>
          <a:p>
            <a:pPr lvl="2"/>
            <a:r>
              <a:rPr lang="ko-KR" altLang="en-US" smtClean="0"/>
              <a:t>이전에 선택된 아이템이 해제됨을 알리는 </a:t>
            </a:r>
            <a:r>
              <a:rPr lang="en-US" altLang="ko-KR" smtClean="0"/>
              <a:t>Item </a:t>
            </a:r>
            <a:r>
              <a:rPr lang="ko-KR" altLang="en-US" smtClean="0"/>
              <a:t>이벤트</a:t>
            </a:r>
            <a:r>
              <a:rPr lang="en-US" altLang="ko-KR" smtClean="0"/>
              <a:t> </a:t>
            </a:r>
            <a:r>
              <a:rPr lang="ko-KR" altLang="en-US" smtClean="0"/>
              <a:t>발생</a:t>
            </a:r>
            <a:endParaRPr lang="en-US" altLang="ko-KR" smtClean="0"/>
          </a:p>
          <a:p>
            <a:pPr lvl="1"/>
            <a:r>
              <a:rPr lang="ko-KR" altLang="en-US" smtClean="0"/>
              <a:t>사용자가 아이템을 선택하지만 선택된 아이템이 변경되지 않을 경우에는 </a:t>
            </a:r>
            <a:r>
              <a:rPr lang="en-US" altLang="ko-KR" smtClean="0"/>
              <a:t>Item </a:t>
            </a:r>
            <a:r>
              <a:rPr lang="ko-KR" altLang="en-US" smtClean="0"/>
              <a:t>이벤트가 발생하지 않음</a:t>
            </a:r>
            <a:endParaRPr lang="en-US" altLang="ko-KR" smtClean="0"/>
          </a:p>
          <a:p>
            <a:r>
              <a:rPr lang="ko-KR" altLang="en-US" smtClean="0"/>
              <a:t>현재 선택된 아이템 알아내기</a:t>
            </a:r>
            <a:endParaRPr lang="en-US" altLang="ko-KR" smtClean="0"/>
          </a:p>
          <a:p>
            <a:pPr lvl="1"/>
            <a:r>
              <a:rPr lang="en-US" altLang="ko-KR" smtClean="0"/>
              <a:t>int JComboBox.getSelectedIndex()</a:t>
            </a:r>
          </a:p>
          <a:p>
            <a:pPr lvl="2"/>
            <a:r>
              <a:rPr lang="ko-KR" altLang="en-US" smtClean="0"/>
              <a:t>선택 상태인 아이템의 인덱스 번호 리턴</a:t>
            </a:r>
            <a:endParaRPr lang="en-US" altLang="ko-KR" smtClean="0"/>
          </a:p>
          <a:p>
            <a:pPr lvl="1"/>
            <a:r>
              <a:rPr lang="en-US" altLang="ko-KR" smtClean="0"/>
              <a:t>Object JComboBox.getSelectedItem()</a:t>
            </a:r>
          </a:p>
          <a:p>
            <a:pPr lvl="2"/>
            <a:r>
              <a:rPr lang="ko-KR" altLang="en-US" smtClean="0"/>
              <a:t>선택 상태인 아이템 객체 레퍼런스 리턴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734319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79512" y="188640"/>
            <a:ext cx="4680520" cy="1080120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예제 </a:t>
            </a:r>
            <a:r>
              <a:rPr lang="en-US" altLang="ko-KR" sz="2400" dirty="0" smtClean="0"/>
              <a:t>11-11 : Action </a:t>
            </a:r>
            <a:r>
              <a:rPr lang="ko-KR" altLang="en-US" sz="2400" dirty="0" smtClean="0"/>
              <a:t>이벤트를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이용한 </a:t>
            </a:r>
            <a:r>
              <a:rPr lang="ko-KR" altLang="en-US" sz="2400" dirty="0" err="1" smtClean="0"/>
              <a:t>콤보</a:t>
            </a:r>
            <a:r>
              <a:rPr lang="ko-KR" altLang="en-US" sz="2400" dirty="0" smtClean="0"/>
              <a:t> 박스 활용 예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4427984" y="73069"/>
            <a:ext cx="4573172" cy="67403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javax.swing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java.awt.event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java.awt</a:t>
            </a:r>
            <a:r>
              <a:rPr lang="en-US" altLang="ko-KR" sz="1200" dirty="0" smtClean="0"/>
              <a:t>.*;</a:t>
            </a:r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public class </a:t>
            </a:r>
            <a:r>
              <a:rPr lang="en-US" altLang="ko-KR" sz="1200" b="1" dirty="0" err="1" smtClean="0"/>
              <a:t>ComboActionEx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JFrame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Container 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;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	String [] fruits = {"apple", "banana", "kiwi", "mango"};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ImageIcon</a:t>
            </a:r>
            <a:r>
              <a:rPr lang="en-US" altLang="ko-KR" sz="1200" dirty="0" smtClean="0"/>
              <a:t> [] images = {</a:t>
            </a:r>
          </a:p>
          <a:p>
            <a:pPr defTabSz="180000"/>
            <a:r>
              <a:rPr lang="en-US" altLang="ko-KR" sz="1200" b="1" dirty="0" smtClean="0"/>
              <a:t>		new </a:t>
            </a:r>
            <a:r>
              <a:rPr lang="en-US" altLang="ko-KR" sz="1200" b="1" dirty="0" err="1" smtClean="0"/>
              <a:t>ImageIcon</a:t>
            </a:r>
            <a:r>
              <a:rPr lang="en-US" altLang="ko-KR" sz="1200" b="1" dirty="0" smtClean="0"/>
              <a:t>("images/apple.jpg"),</a:t>
            </a:r>
          </a:p>
          <a:p>
            <a:pPr defTabSz="180000"/>
            <a:r>
              <a:rPr lang="en-US" altLang="ko-KR" sz="1200" b="1" dirty="0" smtClean="0"/>
              <a:t>		new </a:t>
            </a:r>
            <a:r>
              <a:rPr lang="en-US" altLang="ko-KR" sz="1200" b="1" dirty="0" err="1" smtClean="0"/>
              <a:t>ImageIcon</a:t>
            </a:r>
            <a:r>
              <a:rPr lang="en-US" altLang="ko-KR" sz="1200" b="1" dirty="0" smtClean="0"/>
              <a:t>("images/banana.jpg"),</a:t>
            </a:r>
          </a:p>
          <a:p>
            <a:pPr defTabSz="180000"/>
            <a:r>
              <a:rPr lang="en-US" altLang="ko-KR" sz="1200" b="1" dirty="0" smtClean="0"/>
              <a:t>		new </a:t>
            </a:r>
            <a:r>
              <a:rPr lang="en-US" altLang="ko-KR" sz="1200" b="1" dirty="0" err="1" smtClean="0"/>
              <a:t>ImageIcon</a:t>
            </a:r>
            <a:r>
              <a:rPr lang="en-US" altLang="ko-KR" sz="1200" b="1" dirty="0" smtClean="0"/>
              <a:t>("images/kiwi.jpg"),</a:t>
            </a:r>
          </a:p>
          <a:p>
            <a:pPr defTabSz="180000"/>
            <a:r>
              <a:rPr lang="en-US" altLang="ko-KR" sz="1200" b="1" dirty="0" smtClean="0"/>
              <a:t>		new </a:t>
            </a:r>
            <a:r>
              <a:rPr lang="en-US" altLang="ko-KR" sz="1200" b="1" dirty="0" err="1" smtClean="0"/>
              <a:t>ImageIcon</a:t>
            </a:r>
            <a:r>
              <a:rPr lang="en-US" altLang="ko-KR" sz="1200" b="1" dirty="0" smtClean="0"/>
              <a:t>("images/mango.jpg") </a:t>
            </a:r>
            <a:r>
              <a:rPr lang="en-US" altLang="ko-KR" sz="1200" dirty="0" smtClean="0"/>
              <a:t>};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JLabel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imgLabel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JLabel</a:t>
            </a:r>
            <a:r>
              <a:rPr lang="en-US" altLang="ko-KR" sz="1200" b="1" dirty="0" smtClean="0"/>
              <a:t>(images[0]);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ComboActionEx</a:t>
            </a:r>
            <a:r>
              <a:rPr lang="en-US" altLang="ko-KR" sz="1200" dirty="0" smtClean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 smtClean="0"/>
              <a:t>("</a:t>
            </a:r>
            <a:r>
              <a:rPr lang="ko-KR" altLang="en-US" sz="1200" dirty="0" smtClean="0"/>
              <a:t>리스트 만들기  예제</a:t>
            </a:r>
            <a:r>
              <a:rPr lang="en-US" altLang="ko-KR" sz="1200" dirty="0" smtClean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</a:t>
            </a:r>
            <a:r>
              <a:rPr lang="en-US" altLang="ko-KR" sz="1200" i="1" dirty="0" err="1" smtClean="0"/>
              <a:t>EXIT_ON_CLOSE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i="1" dirty="0" smtClean="0"/>
              <a:t>		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getContentPane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contentPane.setLayout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FlowLayout</a:t>
            </a:r>
            <a:r>
              <a:rPr lang="en-US" altLang="ko-KR" sz="1200" b="1" dirty="0" smtClean="0"/>
              <a:t>());</a:t>
            </a:r>
            <a:endParaRPr lang="ko-KR" altLang="en-US" sz="1200" dirty="0" smtClean="0"/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JComboBox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strCombo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JComboBox</a:t>
            </a:r>
            <a:r>
              <a:rPr lang="en-US" altLang="ko-KR" sz="1200" b="1" dirty="0" smtClean="0"/>
              <a:t>(fruits);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strCombo.addActionListener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ActionListener</a:t>
            </a:r>
            <a:r>
              <a:rPr lang="en-US" altLang="ko-KR" sz="1200" b="1" dirty="0" smtClean="0"/>
              <a:t>() {</a:t>
            </a:r>
          </a:p>
          <a:p>
            <a:pPr defTabSz="180000"/>
            <a:r>
              <a:rPr lang="en-US" altLang="ko-KR" sz="1200" b="1" dirty="0" smtClean="0"/>
              <a:t>			public void </a:t>
            </a:r>
            <a:r>
              <a:rPr lang="en-US" altLang="ko-KR" sz="1200" b="1" dirty="0" err="1" smtClean="0"/>
              <a:t>actionPerformed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ActionEvent</a:t>
            </a:r>
            <a:r>
              <a:rPr lang="en-US" altLang="ko-KR" sz="1200" b="1" dirty="0" smtClean="0"/>
              <a:t> e) {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dirty="0" err="1" smtClean="0"/>
              <a:t>JComboBox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cb</a:t>
            </a:r>
            <a:r>
              <a:rPr lang="en-US" altLang="ko-KR" sz="1200" dirty="0" smtClean="0"/>
              <a:t> = (</a:t>
            </a:r>
            <a:r>
              <a:rPr lang="en-US" altLang="ko-KR" sz="1200" dirty="0" err="1" smtClean="0"/>
              <a:t>JComboBox</a:t>
            </a:r>
            <a:r>
              <a:rPr lang="en-US" altLang="ko-KR" sz="1200" dirty="0" smtClean="0"/>
              <a:t>)</a:t>
            </a:r>
            <a:r>
              <a:rPr lang="en-US" altLang="ko-KR" sz="1200" dirty="0" err="1" smtClean="0"/>
              <a:t>e.getSource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b="1" dirty="0" smtClean="0"/>
              <a:t>				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index = </a:t>
            </a:r>
            <a:r>
              <a:rPr lang="en-US" altLang="ko-KR" sz="1200" b="1" dirty="0" err="1" smtClean="0"/>
              <a:t>cb.getSelectedIndex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dirty="0" err="1" smtClean="0"/>
              <a:t>imgLabel.setIcon</a:t>
            </a:r>
            <a:r>
              <a:rPr lang="en-US" altLang="ko-KR" sz="1200" dirty="0" smtClean="0"/>
              <a:t>(images[index]);</a:t>
            </a:r>
          </a:p>
          <a:p>
            <a:pPr defTabSz="180000"/>
            <a:r>
              <a:rPr lang="en-US" altLang="ko-KR" sz="1200" dirty="0" smtClean="0"/>
              <a:t>			}</a:t>
            </a:r>
          </a:p>
          <a:p>
            <a:pPr defTabSz="180000"/>
            <a:r>
              <a:rPr lang="en-US" altLang="ko-KR" sz="1200" dirty="0" smtClean="0"/>
              <a:t>		});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strCombo</a:t>
            </a:r>
            <a:r>
              <a:rPr lang="en-US" altLang="ko-KR" sz="1200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imgLabel</a:t>
            </a:r>
            <a:r>
              <a:rPr lang="en-US" altLang="ko-KR" sz="1200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(300,300);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public static void 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new </a:t>
            </a:r>
            <a:r>
              <a:rPr lang="en-US" altLang="ko-KR" sz="1200" dirty="0" err="1" smtClean="0"/>
              <a:t>ComboActionEx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1538" y="1412776"/>
            <a:ext cx="285750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1538" y="4077072"/>
            <a:ext cx="285750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5666245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슬라이더</a:t>
            </a:r>
            <a:r>
              <a:rPr lang="en-US" altLang="ko-KR" smtClean="0"/>
              <a:t>, JSlider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smtClean="0"/>
              <a:t>슬라이더란</a:t>
            </a:r>
            <a:r>
              <a:rPr lang="en-US" altLang="ko-KR" smtClean="0"/>
              <a:t>?</a:t>
            </a:r>
          </a:p>
          <a:p>
            <a:pPr lvl="1"/>
            <a:r>
              <a:rPr lang="ko-KR" altLang="en-US" smtClean="0"/>
              <a:t>일정 범위 내에서 마우스로 움직이면서 값을 선택하는 컴포넌트</a:t>
            </a:r>
            <a:endParaRPr lang="en-US" altLang="ko-KR" smtClean="0"/>
          </a:p>
          <a:p>
            <a:pPr lvl="1"/>
            <a:r>
              <a:rPr lang="ko-KR" altLang="en-US" smtClean="0"/>
              <a:t>슬라이더 구성 요소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슬라이더 생성</a:t>
            </a:r>
            <a:endParaRPr lang="en-US" altLang="ko-KR" smtClean="0"/>
          </a:p>
          <a:p>
            <a:pPr lvl="1"/>
            <a:r>
              <a:rPr lang="ko-KR" altLang="en-US" smtClean="0"/>
              <a:t>슬라이더의 디폴트 값</a:t>
            </a:r>
            <a:endParaRPr lang="en-US" altLang="ko-KR" smtClean="0"/>
          </a:p>
          <a:p>
            <a:pPr lvl="2"/>
            <a:r>
              <a:rPr lang="en-US" altLang="ko-KR" smtClean="0"/>
              <a:t>minimum=0, maximum=100, value=50</a:t>
            </a:r>
            <a:r>
              <a:rPr lang="ko-KR" altLang="en-US" smtClean="0"/>
              <a:t>인 수평 슬라이더</a:t>
            </a:r>
            <a:endParaRPr lang="en-US" altLang="ko-KR" smtClean="0"/>
          </a:p>
          <a:p>
            <a:pPr lvl="1"/>
            <a:r>
              <a:rPr lang="en-US" altLang="ko-KR" smtClean="0"/>
              <a:t>JSlider()</a:t>
            </a:r>
          </a:p>
          <a:p>
            <a:pPr lvl="2"/>
            <a:r>
              <a:rPr lang="ko-KR" altLang="en-US" smtClean="0"/>
              <a:t>디폴트 슬라이더 컴포넌트 생성</a:t>
            </a:r>
            <a:endParaRPr lang="en-US" altLang="ko-KR" smtClean="0"/>
          </a:p>
          <a:p>
            <a:pPr lvl="1"/>
            <a:r>
              <a:rPr lang="en-US" altLang="ko-KR" smtClean="0"/>
              <a:t>JSlider(int</a:t>
            </a:r>
            <a:r>
              <a:rPr lang="ko-KR" altLang="en-US" smtClean="0"/>
              <a:t> </a:t>
            </a:r>
            <a:r>
              <a:rPr lang="en-US" altLang="ko-KR" smtClean="0"/>
              <a:t>orientation)</a:t>
            </a:r>
          </a:p>
          <a:p>
            <a:pPr lvl="2"/>
            <a:r>
              <a:rPr lang="en-US" altLang="ko-KR" smtClean="0"/>
              <a:t>orientation</a:t>
            </a:r>
            <a:r>
              <a:rPr lang="ko-KR" altLang="en-US" smtClean="0"/>
              <a:t>의</a:t>
            </a:r>
            <a:r>
              <a:rPr lang="en-US" altLang="ko-KR" smtClean="0"/>
              <a:t> </a:t>
            </a:r>
            <a:r>
              <a:rPr lang="ko-KR" altLang="en-US" smtClean="0"/>
              <a:t>방향으로 구성된 슬라이더 컴포넌트 생성</a:t>
            </a:r>
          </a:p>
          <a:p>
            <a:pPr lvl="1"/>
            <a:r>
              <a:rPr lang="en-US" altLang="ko-KR" smtClean="0"/>
              <a:t>JSlider(int</a:t>
            </a:r>
            <a:r>
              <a:rPr lang="ko-KR" altLang="en-US" smtClean="0"/>
              <a:t> </a:t>
            </a:r>
            <a:r>
              <a:rPr lang="en-US" altLang="ko-KR" smtClean="0"/>
              <a:t>min, int max, int  val)</a:t>
            </a:r>
          </a:p>
          <a:p>
            <a:pPr lvl="2"/>
            <a:r>
              <a:rPr lang="en-US" altLang="ko-KR" smtClean="0"/>
              <a:t>minimum, maximum, value </a:t>
            </a:r>
            <a:r>
              <a:rPr lang="ko-KR" altLang="en-US" smtClean="0"/>
              <a:t>값이 각각 </a:t>
            </a:r>
            <a:r>
              <a:rPr lang="en-US" altLang="ko-KR" smtClean="0"/>
              <a:t>min, max, val</a:t>
            </a:r>
            <a:r>
              <a:rPr lang="ko-KR" altLang="en-US" smtClean="0"/>
              <a:t>로 초기화된 수평 슬라이더 컴포넌트 생성</a:t>
            </a:r>
          </a:p>
          <a:p>
            <a:pPr lvl="1"/>
            <a:r>
              <a:rPr lang="en-US" altLang="ko-KR" smtClean="0"/>
              <a:t>JSlider(int</a:t>
            </a:r>
            <a:r>
              <a:rPr lang="ko-KR" altLang="en-US" smtClean="0"/>
              <a:t> </a:t>
            </a:r>
            <a:r>
              <a:rPr lang="en-US" altLang="ko-KR" smtClean="0"/>
              <a:t>orientation, int</a:t>
            </a:r>
            <a:r>
              <a:rPr lang="ko-KR" altLang="en-US" smtClean="0"/>
              <a:t> </a:t>
            </a:r>
            <a:r>
              <a:rPr lang="en-US" altLang="ko-KR" smtClean="0"/>
              <a:t>min, int max, int  val)</a:t>
            </a:r>
          </a:p>
          <a:p>
            <a:pPr lvl="2"/>
            <a:r>
              <a:rPr lang="en-US" altLang="ko-KR" smtClean="0"/>
              <a:t>minimum, maximum, value </a:t>
            </a:r>
            <a:r>
              <a:rPr lang="ko-KR" altLang="en-US" smtClean="0"/>
              <a:t>값이 각각 </a:t>
            </a:r>
            <a:r>
              <a:rPr lang="en-US" altLang="ko-KR" smtClean="0"/>
              <a:t>min, max, val</a:t>
            </a:r>
            <a:r>
              <a:rPr lang="ko-KR" altLang="en-US" smtClean="0"/>
              <a:t>로 초기화된 슬라이더 컴포넌트 생성</a:t>
            </a:r>
            <a:r>
              <a:rPr lang="en-US" altLang="ko-KR" smtClean="0"/>
              <a:t>. </a:t>
            </a:r>
            <a:r>
              <a:rPr lang="ko-KR" altLang="en-US" smtClean="0"/>
              <a:t>방향은 </a:t>
            </a:r>
            <a:r>
              <a:rPr lang="en-US" altLang="ko-KR" smtClean="0"/>
              <a:t>orientation</a:t>
            </a:r>
            <a:endParaRPr lang="en-US" altLang="ko-KR" dirty="0" smtClean="0"/>
          </a:p>
        </p:txBody>
      </p:sp>
      <p:sp>
        <p:nvSpPr>
          <p:cNvPr id="32" name="슬라이드 번호 개체 틀 3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7085968" y="1412776"/>
            <a:ext cx="1922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</a:rPr>
              <a:t>수직 슬라이더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(orientation = VERTICAL)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143240" y="1885399"/>
            <a:ext cx="3857652" cy="2071702"/>
            <a:chOff x="3214678" y="2346679"/>
            <a:chExt cx="3857652" cy="2071702"/>
          </a:xfrm>
        </p:grpSpPr>
        <p:sp>
          <p:nvSpPr>
            <p:cNvPr id="46" name="직사각형 45"/>
            <p:cNvSpPr/>
            <p:nvPr/>
          </p:nvSpPr>
          <p:spPr>
            <a:xfrm>
              <a:off x="3214678" y="2346679"/>
              <a:ext cx="3857652" cy="207170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000" b="1" dirty="0" smtClean="0"/>
            </a:p>
          </p:txBody>
        </p:sp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4126" y="3038458"/>
              <a:ext cx="2705100" cy="590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>
              <a:off x="4572000" y="3857628"/>
              <a:ext cx="8500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value(100)</a:t>
              </a:r>
              <a:endParaRPr lang="ko-KR" altLang="en-US" sz="12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286248" y="2428868"/>
              <a:ext cx="4908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track</a:t>
              </a:r>
              <a:endParaRPr lang="ko-KR" alt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18410" y="3177808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label</a:t>
              </a:r>
              <a:endParaRPr lang="ko-KR" alt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14942" y="3643314"/>
              <a:ext cx="15438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/>
                <a:t>minorTickSpacing</a:t>
              </a:r>
              <a:r>
                <a:rPr lang="en-US" altLang="ko-KR" sz="1200" dirty="0" smtClean="0"/>
                <a:t>(10)</a:t>
              </a:r>
              <a:endParaRPr lang="ko-KR" alt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57554" y="3643314"/>
              <a:ext cx="15102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/>
                <a:t>majorTickSpacing</a:t>
              </a:r>
              <a:r>
                <a:rPr lang="en-US" altLang="ko-KR" sz="1200" dirty="0" smtClean="0"/>
                <a:t>(50)</a:t>
              </a:r>
              <a:endParaRPr lang="ko-KR" altLang="en-US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643570" y="2428868"/>
              <a:ext cx="10966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maximum(200)</a:t>
              </a:r>
              <a:endParaRPr lang="ko-KR" alt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28992" y="2428868"/>
              <a:ext cx="8658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minimum(0)</a:t>
              </a:r>
              <a:endParaRPr lang="ko-KR" altLang="en-US" sz="1200" dirty="0"/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 rot="5400000">
              <a:off x="3919010" y="2928934"/>
              <a:ext cx="428628" cy="1588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 rot="5400000">
              <a:off x="5614221" y="2928139"/>
              <a:ext cx="428626" cy="1588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 rot="5400000">
              <a:off x="4287042" y="2856702"/>
              <a:ext cx="427834" cy="794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왼쪽 중괄호 25"/>
            <p:cNvSpPr/>
            <p:nvPr/>
          </p:nvSpPr>
          <p:spPr>
            <a:xfrm rot="16200000">
              <a:off x="4286247" y="3357563"/>
              <a:ext cx="142876" cy="428625"/>
            </a:xfrm>
            <a:prstGeom prst="leftBrace">
              <a:avLst>
                <a:gd name="adj1" fmla="val 35714"/>
                <a:gd name="adj2" fmla="val 50000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 rot="5400000" flipH="1" flipV="1">
              <a:off x="5418414" y="3500438"/>
              <a:ext cx="428628" cy="1588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자유형 28"/>
            <p:cNvSpPr/>
            <p:nvPr/>
          </p:nvSpPr>
          <p:spPr>
            <a:xfrm>
              <a:off x="5936216" y="3326291"/>
              <a:ext cx="622997" cy="105508"/>
            </a:xfrm>
            <a:custGeom>
              <a:avLst/>
              <a:gdLst>
                <a:gd name="connsiteX0" fmla="*/ 622997 w 622997"/>
                <a:gd name="connsiteY0" fmla="*/ 8374 h 105508"/>
                <a:gd name="connsiteX1" fmla="*/ 401934 w 622997"/>
                <a:gd name="connsiteY1" fmla="*/ 8374 h 105508"/>
                <a:gd name="connsiteX2" fmla="*/ 231112 w 622997"/>
                <a:gd name="connsiteY2" fmla="*/ 58616 h 105508"/>
                <a:gd name="connsiteX3" fmla="*/ 120580 w 622997"/>
                <a:gd name="connsiteY3" fmla="*/ 98809 h 105508"/>
                <a:gd name="connsiteX4" fmla="*/ 0 w 622997"/>
                <a:gd name="connsiteY4" fmla="*/ 98809 h 105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997" h="105508">
                  <a:moveTo>
                    <a:pt x="622997" y="8374"/>
                  </a:moveTo>
                  <a:cubicBezTo>
                    <a:pt x="545122" y="4187"/>
                    <a:pt x="467248" y="0"/>
                    <a:pt x="401934" y="8374"/>
                  </a:cubicBezTo>
                  <a:cubicBezTo>
                    <a:pt x="336620" y="16748"/>
                    <a:pt x="278004" y="43544"/>
                    <a:pt x="231112" y="58616"/>
                  </a:cubicBezTo>
                  <a:cubicBezTo>
                    <a:pt x="184220" y="73689"/>
                    <a:pt x="159099" y="92110"/>
                    <a:pt x="120580" y="98809"/>
                  </a:cubicBezTo>
                  <a:cubicBezTo>
                    <a:pt x="82061" y="105508"/>
                    <a:pt x="0" y="98809"/>
                    <a:pt x="0" y="98809"/>
                  </a:cubicBezTo>
                </a:path>
              </a:pathLst>
            </a:custGeom>
            <a:ln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화살표 연결선 32"/>
            <p:cNvCxnSpPr>
              <a:stCxn id="31" idx="0"/>
            </p:cNvCxnSpPr>
            <p:nvPr/>
          </p:nvCxnSpPr>
          <p:spPr>
            <a:xfrm rot="5400000" flipH="1" flipV="1">
              <a:off x="4820231" y="3677230"/>
              <a:ext cx="357188" cy="3608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571868" y="4141382"/>
              <a:ext cx="31729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rgbClr val="FF0000"/>
                  </a:solidFill>
                </a:rPr>
                <a:t>수평 슬라이더</a:t>
              </a:r>
              <a:r>
                <a:rPr lang="en-US" altLang="ko-KR" sz="1200" dirty="0" smtClean="0">
                  <a:solidFill>
                    <a:srgbClr val="FF0000"/>
                  </a:solidFill>
                </a:rPr>
                <a:t>(orientation = HORIZONTAL)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756916" y="2428868"/>
              <a:ext cx="4443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손잡이</a:t>
              </a:r>
              <a:endParaRPr lang="ko-KR" altLang="en-US" sz="1200" dirty="0"/>
            </a:p>
          </p:txBody>
        </p:sp>
        <p:cxnSp>
          <p:nvCxnSpPr>
            <p:cNvPr id="30" name="직선 화살표 연결선 29"/>
            <p:cNvCxnSpPr/>
            <p:nvPr/>
          </p:nvCxnSpPr>
          <p:spPr>
            <a:xfrm rot="5400000">
              <a:off x="4766088" y="2856702"/>
              <a:ext cx="427834" cy="794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25388" y="1899701"/>
            <a:ext cx="116205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8228418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슬라이더의 모양 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4034408" cy="4572000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슬라이더 방향 설정</a:t>
            </a:r>
            <a:endParaRPr lang="en-US" altLang="ko-KR" sz="1800" dirty="0" smtClean="0"/>
          </a:p>
          <a:p>
            <a:pPr lvl="1"/>
            <a:r>
              <a:rPr lang="en-US" altLang="ko-KR" sz="1600" dirty="0" smtClean="0"/>
              <a:t>void </a:t>
            </a:r>
            <a:r>
              <a:rPr lang="en-US" altLang="ko-KR" sz="1600" dirty="0" err="1" smtClean="0"/>
              <a:t>setOrientation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orientation)</a:t>
            </a:r>
          </a:p>
          <a:p>
            <a:pPr lvl="2"/>
            <a:r>
              <a:rPr lang="en-US" altLang="ko-KR" sz="1400" dirty="0" smtClean="0"/>
              <a:t>orientation : </a:t>
            </a:r>
            <a:r>
              <a:rPr lang="en-US" altLang="ko-KR" sz="1400" dirty="0" err="1" smtClean="0"/>
              <a:t>JSlider.HORIZONTAL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JSlider.VERTICAL</a:t>
            </a:r>
            <a:endParaRPr lang="en-US" altLang="ko-KR" sz="1400" dirty="0" smtClean="0"/>
          </a:p>
          <a:p>
            <a:r>
              <a:rPr lang="ko-KR" altLang="en-US" sz="1800" dirty="0" smtClean="0"/>
              <a:t>최대 최소 값 설정</a:t>
            </a:r>
            <a:endParaRPr lang="en-US" altLang="ko-KR" sz="1800" dirty="0" smtClean="0"/>
          </a:p>
          <a:p>
            <a:pPr lvl="1"/>
            <a:r>
              <a:rPr lang="en-US" altLang="ko-KR" sz="1600" dirty="0" smtClean="0"/>
              <a:t>void </a:t>
            </a:r>
            <a:r>
              <a:rPr lang="en-US" altLang="ko-KR" sz="1600" dirty="0" err="1" smtClean="0"/>
              <a:t>setMaximum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max)</a:t>
            </a:r>
          </a:p>
          <a:p>
            <a:pPr lvl="1"/>
            <a:r>
              <a:rPr lang="en-US" altLang="ko-KR" sz="1600" dirty="0" smtClean="0"/>
              <a:t>void </a:t>
            </a:r>
            <a:r>
              <a:rPr lang="en-US" altLang="ko-KR" sz="1600" dirty="0" err="1" smtClean="0"/>
              <a:t>setMinimum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min)</a:t>
            </a:r>
          </a:p>
          <a:p>
            <a:r>
              <a:rPr lang="en-US" altLang="ko-KR" sz="1800" dirty="0" smtClean="0"/>
              <a:t>label</a:t>
            </a:r>
            <a:r>
              <a:rPr lang="ko-KR" altLang="en-US" sz="1800" dirty="0" smtClean="0"/>
              <a:t> 보이기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감추기</a:t>
            </a:r>
            <a:endParaRPr lang="en-US" altLang="ko-KR" sz="1800" dirty="0" smtClean="0"/>
          </a:p>
          <a:p>
            <a:pPr lvl="1"/>
            <a:r>
              <a:rPr lang="en-US" altLang="ko-KR" sz="1600" dirty="0" smtClean="0"/>
              <a:t>void </a:t>
            </a:r>
            <a:r>
              <a:rPr lang="en-US" altLang="ko-KR" sz="1600" dirty="0" err="1" smtClean="0"/>
              <a:t>setPaintLabels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boolean</a:t>
            </a:r>
            <a:r>
              <a:rPr lang="en-US" altLang="ko-KR" sz="1600" dirty="0" smtClean="0"/>
              <a:t> b)</a:t>
            </a:r>
          </a:p>
          <a:p>
            <a:pPr lvl="2"/>
            <a:r>
              <a:rPr lang="en-US" altLang="ko-KR" sz="1400" dirty="0" smtClean="0"/>
              <a:t>b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true</a:t>
            </a:r>
            <a:r>
              <a:rPr lang="ko-KR" altLang="en-US" sz="1400" dirty="0" smtClean="0"/>
              <a:t>이면 </a:t>
            </a:r>
            <a:r>
              <a:rPr lang="en-US" altLang="ko-KR" sz="1400" dirty="0" smtClean="0"/>
              <a:t>label </a:t>
            </a:r>
            <a:r>
              <a:rPr lang="ko-KR" altLang="en-US" sz="1400" dirty="0" smtClean="0"/>
              <a:t>출력</a:t>
            </a:r>
            <a:endParaRPr lang="en-US" altLang="ko-KR" sz="1400" dirty="0" smtClean="0"/>
          </a:p>
          <a:p>
            <a:r>
              <a:rPr lang="en-US" altLang="ko-KR" sz="1800" dirty="0" smtClean="0"/>
              <a:t>tick </a:t>
            </a:r>
            <a:r>
              <a:rPr lang="ko-KR" altLang="en-US" sz="1800" dirty="0" smtClean="0"/>
              <a:t>보이기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감추기</a:t>
            </a:r>
            <a:endParaRPr lang="en-US" altLang="ko-KR" sz="1800" dirty="0" smtClean="0"/>
          </a:p>
          <a:p>
            <a:pPr lvl="1"/>
            <a:r>
              <a:rPr lang="en-US" altLang="ko-KR" sz="1600" dirty="0" smtClean="0"/>
              <a:t>void </a:t>
            </a:r>
            <a:r>
              <a:rPr lang="en-US" altLang="ko-KR" sz="1600" dirty="0" err="1" smtClean="0"/>
              <a:t>setPaintTicks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boolean</a:t>
            </a:r>
            <a:r>
              <a:rPr lang="en-US" altLang="ko-KR" sz="1600" dirty="0" smtClean="0"/>
              <a:t> b)</a:t>
            </a:r>
          </a:p>
          <a:p>
            <a:pPr lvl="2"/>
            <a:r>
              <a:rPr lang="en-US" altLang="ko-KR" sz="1400" dirty="0" smtClean="0"/>
              <a:t>b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true</a:t>
            </a:r>
            <a:r>
              <a:rPr lang="ko-KR" altLang="en-US" sz="1400" dirty="0" smtClean="0"/>
              <a:t>이면 눈금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출력</a:t>
            </a:r>
            <a:endParaRPr lang="en-US" altLang="ko-KR" sz="1400" dirty="0" smtClean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track</a:t>
            </a:r>
            <a:r>
              <a:rPr lang="ko-KR" altLang="en-US" sz="1800" dirty="0"/>
              <a:t> 보이기</a:t>
            </a:r>
            <a:r>
              <a:rPr lang="en-US" altLang="ko-KR" sz="1800" dirty="0"/>
              <a:t>/</a:t>
            </a:r>
            <a:r>
              <a:rPr lang="ko-KR" altLang="en-US" sz="1800" dirty="0"/>
              <a:t>감추기</a:t>
            </a:r>
            <a:endParaRPr lang="en-US" altLang="ko-KR" sz="1800" dirty="0"/>
          </a:p>
          <a:p>
            <a:pPr lvl="1"/>
            <a:r>
              <a:rPr lang="en-US" altLang="ko-KR" sz="1600" dirty="0"/>
              <a:t>void </a:t>
            </a:r>
            <a:r>
              <a:rPr lang="en-US" altLang="ko-KR" sz="1600" dirty="0" err="1"/>
              <a:t>setPaintTrack</a:t>
            </a:r>
            <a:r>
              <a:rPr lang="en-US" altLang="ko-KR" sz="1600" dirty="0"/>
              <a:t>(</a:t>
            </a:r>
            <a:r>
              <a:rPr lang="en-US" altLang="ko-KR" sz="1600" dirty="0" err="1"/>
              <a:t>boolean</a:t>
            </a:r>
            <a:r>
              <a:rPr lang="en-US" altLang="ko-KR" sz="1600" dirty="0"/>
              <a:t> b)</a:t>
            </a:r>
          </a:p>
          <a:p>
            <a:pPr lvl="2"/>
            <a:r>
              <a:rPr lang="en-US" altLang="ko-KR" sz="1400" dirty="0"/>
              <a:t>b</a:t>
            </a:r>
            <a:r>
              <a:rPr lang="ko-KR" altLang="en-US" sz="1400" dirty="0"/>
              <a:t>가 </a:t>
            </a:r>
            <a:r>
              <a:rPr lang="en-US" altLang="ko-KR" sz="1400" dirty="0"/>
              <a:t>true</a:t>
            </a:r>
            <a:r>
              <a:rPr lang="ko-KR" altLang="en-US" sz="1400" dirty="0"/>
              <a:t>이면 </a:t>
            </a:r>
            <a:r>
              <a:rPr lang="en-US" altLang="ko-KR" sz="1400" dirty="0"/>
              <a:t>track </a:t>
            </a:r>
            <a:r>
              <a:rPr lang="ko-KR" altLang="en-US" sz="1400" dirty="0"/>
              <a:t>출력</a:t>
            </a:r>
            <a:endParaRPr lang="en-US" altLang="ko-KR" sz="1400" dirty="0"/>
          </a:p>
          <a:p>
            <a:r>
              <a:rPr lang="ko-KR" altLang="en-US" sz="1800" dirty="0"/>
              <a:t>큰 눈금 간격 지정</a:t>
            </a:r>
            <a:endParaRPr lang="en-US" altLang="ko-KR" sz="1800" dirty="0"/>
          </a:p>
          <a:p>
            <a:pPr lvl="1"/>
            <a:r>
              <a:rPr lang="en-US" altLang="ko-KR" sz="1600" dirty="0"/>
              <a:t>void </a:t>
            </a:r>
            <a:r>
              <a:rPr lang="en-US" altLang="ko-KR" sz="1600" dirty="0" err="1"/>
              <a:t>setMajorTickSpacing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space)</a:t>
            </a:r>
          </a:p>
          <a:p>
            <a:r>
              <a:rPr lang="ko-KR" altLang="en-US" sz="1800" dirty="0"/>
              <a:t>작은 눈금 간격 지정</a:t>
            </a:r>
            <a:endParaRPr lang="en-US" altLang="ko-KR" sz="1800" dirty="0"/>
          </a:p>
          <a:p>
            <a:pPr lvl="1"/>
            <a:r>
              <a:rPr lang="en-US" altLang="ko-KR" sz="1600" dirty="0"/>
              <a:t>void </a:t>
            </a:r>
            <a:r>
              <a:rPr lang="en-US" altLang="ko-KR" sz="1600" dirty="0" err="1"/>
              <a:t>setMinorTickSpacing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space)</a:t>
            </a:r>
          </a:p>
          <a:p>
            <a:r>
              <a:rPr lang="ko-KR" altLang="en-US" sz="1800" dirty="0"/>
              <a:t>슬라이더 값 제어</a:t>
            </a:r>
            <a:endParaRPr lang="en-US" altLang="ko-KR" sz="1800" dirty="0"/>
          </a:p>
          <a:p>
            <a:pPr lvl="1"/>
            <a:r>
              <a:rPr lang="en-US" altLang="ko-KR" sz="1600" dirty="0"/>
              <a:t>void </a:t>
            </a:r>
            <a:r>
              <a:rPr lang="en-US" altLang="ko-KR" sz="1600" dirty="0" err="1"/>
              <a:t>setVaule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n)</a:t>
            </a:r>
          </a:p>
          <a:p>
            <a:pPr lvl="2"/>
            <a:r>
              <a:rPr lang="en-US" altLang="ko-KR" sz="1400" dirty="0"/>
              <a:t>n</a:t>
            </a:r>
            <a:r>
              <a:rPr lang="ko-KR" altLang="en-US" sz="1400" dirty="0"/>
              <a:t>이 슬라이더의 값이 되며 이에 따라 슬라이더의 손잡이 위치가 변경된다</a:t>
            </a:r>
            <a:r>
              <a:rPr lang="en-US" altLang="ko-KR" sz="1400" dirty="0"/>
              <a:t>.</a:t>
            </a:r>
          </a:p>
          <a:p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701335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11-12 : </a:t>
            </a:r>
            <a:r>
              <a:rPr lang="en-US" altLang="ko-KR" dirty="0" err="1" smtClean="0"/>
              <a:t>JSlider</a:t>
            </a:r>
            <a:r>
              <a:rPr lang="ko-KR" altLang="en-US" dirty="0" smtClean="0"/>
              <a:t>로 슬라이더 생성 및 모양 제어 예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059832" y="785794"/>
            <a:ext cx="5941324" cy="59093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/>
              <a:t>import </a:t>
            </a:r>
            <a:r>
              <a:rPr lang="en-US" altLang="ko-KR" sz="1400" dirty="0" err="1" smtClean="0"/>
              <a:t>javax.swing</a:t>
            </a:r>
            <a:r>
              <a:rPr lang="en-US" altLang="ko-KR" sz="1400" dirty="0" smtClean="0"/>
              <a:t>.*;</a:t>
            </a:r>
          </a:p>
          <a:p>
            <a:pPr defTabSz="180000"/>
            <a:r>
              <a:rPr lang="en-US" altLang="ko-KR" sz="1400" dirty="0" smtClean="0"/>
              <a:t>import java.awt.*;</a:t>
            </a:r>
          </a:p>
          <a:p>
            <a:pPr defTabSz="180000"/>
            <a:endParaRPr lang="ko-KR" altLang="en-US" sz="1400" dirty="0" smtClean="0"/>
          </a:p>
          <a:p>
            <a:pPr defTabSz="180000"/>
            <a:r>
              <a:rPr lang="en-US" altLang="ko-KR" sz="1400" b="1" dirty="0" smtClean="0"/>
              <a:t>public class </a:t>
            </a:r>
            <a:r>
              <a:rPr lang="en-US" altLang="ko-KR" sz="1400" b="1" dirty="0" err="1" smtClean="0"/>
              <a:t>SliderEx</a:t>
            </a:r>
            <a:r>
              <a:rPr lang="en-US" altLang="ko-KR" sz="1400" b="1" dirty="0" smtClean="0"/>
              <a:t> extends </a:t>
            </a:r>
            <a:r>
              <a:rPr lang="en-US" altLang="ko-KR" sz="1400" b="1" dirty="0" err="1" smtClean="0"/>
              <a:t>JFrame</a:t>
            </a:r>
            <a:r>
              <a:rPr lang="en-US" altLang="ko-KR" sz="1400" b="1" dirty="0" smtClean="0"/>
              <a:t> {</a:t>
            </a:r>
          </a:p>
          <a:p>
            <a:pPr defTabSz="180000"/>
            <a:r>
              <a:rPr lang="en-US" altLang="ko-KR" sz="1400" dirty="0" smtClean="0"/>
              <a:t>	Container </a:t>
            </a:r>
            <a:r>
              <a:rPr lang="en-US" altLang="ko-KR" sz="1400" dirty="0" err="1" smtClean="0"/>
              <a:t>contentPane</a:t>
            </a:r>
            <a:r>
              <a:rPr lang="en-US" altLang="ko-KR" sz="1400" dirty="0" smtClean="0"/>
              <a:t>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SliderEx</a:t>
            </a:r>
            <a:r>
              <a:rPr lang="en-US" altLang="ko-KR" sz="1400" dirty="0" smtClean="0"/>
              <a:t>() 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setTitle</a:t>
            </a:r>
            <a:r>
              <a:rPr lang="en-US" altLang="ko-KR" sz="1400" dirty="0" smtClean="0"/>
              <a:t>("</a:t>
            </a:r>
            <a:r>
              <a:rPr lang="ko-KR" altLang="en-US" sz="1400" dirty="0" smtClean="0"/>
              <a:t>슬라이더 만들기  예제</a:t>
            </a:r>
            <a:r>
              <a:rPr lang="en-US" altLang="ko-KR" sz="1400" dirty="0" smtClean="0"/>
              <a:t>");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setDefaultCloseOperation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JFrame.</a:t>
            </a:r>
            <a:r>
              <a:rPr lang="en-US" altLang="ko-KR" sz="1400" i="1" dirty="0" err="1" smtClean="0"/>
              <a:t>EXIT_ON_CLOSE</a:t>
            </a:r>
            <a:r>
              <a:rPr lang="en-US" altLang="ko-KR" sz="1400" i="1" dirty="0" smtClean="0"/>
              <a:t>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contentPane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getContentPane</a:t>
            </a:r>
            <a:r>
              <a:rPr lang="en-US" altLang="ko-KR" sz="1400" dirty="0" smtClean="0"/>
              <a:t>();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contentPane.setLayout</a:t>
            </a:r>
            <a:r>
              <a:rPr lang="en-US" altLang="ko-KR" sz="1400" dirty="0" smtClean="0"/>
              <a:t>(</a:t>
            </a:r>
            <a:r>
              <a:rPr lang="en-US" altLang="ko-KR" sz="1400" b="1" dirty="0" smtClean="0"/>
              <a:t>new </a:t>
            </a:r>
            <a:r>
              <a:rPr lang="en-US" altLang="ko-KR" sz="1400" b="1" dirty="0" err="1" smtClean="0"/>
              <a:t>FlowLayout</a:t>
            </a:r>
            <a:r>
              <a:rPr lang="en-US" altLang="ko-KR" sz="1400" b="1" dirty="0" smtClean="0"/>
              <a:t>());</a:t>
            </a:r>
          </a:p>
          <a:p>
            <a:pPr defTabSz="180000"/>
            <a:endParaRPr lang="ko-KR" altLang="en-US" sz="1400" dirty="0" smtClean="0"/>
          </a:p>
          <a:p>
            <a:pPr defTabSz="180000"/>
            <a:r>
              <a:rPr lang="da-DK" altLang="ko-KR" sz="1400" dirty="0" smtClean="0"/>
              <a:t>		JSlider slider = </a:t>
            </a:r>
            <a:r>
              <a:rPr lang="da-DK" altLang="ko-KR" sz="1400" b="1" dirty="0" smtClean="0"/>
              <a:t>new JSlider(JSlider.HORIZONTAL, 0, 200, 100);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err="1" smtClean="0"/>
              <a:t>slider.setPaintLabels</a:t>
            </a:r>
            <a:r>
              <a:rPr lang="en-US" altLang="ko-KR" sz="1400" b="1" dirty="0" smtClean="0"/>
              <a:t>(true);</a:t>
            </a:r>
          </a:p>
          <a:p>
            <a:pPr defTabSz="180000"/>
            <a:r>
              <a:rPr lang="en-US" altLang="ko-KR" sz="1400" b="1" dirty="0" smtClean="0"/>
              <a:t>		</a:t>
            </a:r>
            <a:r>
              <a:rPr lang="en-US" altLang="ko-KR" sz="1400" b="1" dirty="0" err="1" smtClean="0"/>
              <a:t>slider.setPaintTicks</a:t>
            </a:r>
            <a:r>
              <a:rPr lang="en-US" altLang="ko-KR" sz="1400" b="1" dirty="0" smtClean="0"/>
              <a:t>(true);</a:t>
            </a:r>
          </a:p>
          <a:p>
            <a:pPr defTabSz="180000"/>
            <a:r>
              <a:rPr lang="en-US" altLang="ko-KR" sz="1400" b="1" dirty="0" smtClean="0"/>
              <a:t>		</a:t>
            </a:r>
            <a:r>
              <a:rPr lang="en-US" altLang="ko-KR" sz="1400" b="1" dirty="0" err="1" smtClean="0"/>
              <a:t>slider.setPaintTrack</a:t>
            </a:r>
            <a:r>
              <a:rPr lang="en-US" altLang="ko-KR" sz="1400" b="1" dirty="0" smtClean="0"/>
              <a:t>(true);</a:t>
            </a:r>
          </a:p>
          <a:p>
            <a:pPr defTabSz="180000"/>
            <a:r>
              <a:rPr lang="en-US" altLang="ko-KR" sz="1400" b="1" dirty="0" smtClean="0"/>
              <a:t>		</a:t>
            </a:r>
            <a:r>
              <a:rPr lang="en-US" altLang="ko-KR" sz="1400" b="1" dirty="0" err="1" smtClean="0"/>
              <a:t>slider.setMajorTickSpacing</a:t>
            </a:r>
            <a:r>
              <a:rPr lang="en-US" altLang="ko-KR" sz="1400" b="1" dirty="0" smtClean="0"/>
              <a:t>(50);</a:t>
            </a:r>
          </a:p>
          <a:p>
            <a:pPr defTabSz="180000"/>
            <a:r>
              <a:rPr lang="en-US" altLang="ko-KR" sz="1400" b="1" dirty="0" smtClean="0"/>
              <a:t>		</a:t>
            </a:r>
            <a:r>
              <a:rPr lang="en-US" altLang="ko-KR" sz="1400" b="1" dirty="0" err="1" smtClean="0"/>
              <a:t>slider.setMinorTickSpacing</a:t>
            </a:r>
            <a:r>
              <a:rPr lang="en-US" altLang="ko-KR" sz="1400" b="1" dirty="0" smtClean="0"/>
              <a:t>(10);</a:t>
            </a:r>
          </a:p>
          <a:p>
            <a:pPr defTabSz="180000"/>
            <a:endParaRPr lang="ko-KR" altLang="en-US" sz="1400" dirty="0" smtClean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contentPane.add</a:t>
            </a:r>
            <a:r>
              <a:rPr lang="en-US" altLang="ko-KR" sz="1400" dirty="0" smtClean="0"/>
              <a:t>(slider);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setSize</a:t>
            </a:r>
            <a:r>
              <a:rPr lang="en-US" altLang="ko-KR" sz="1400" dirty="0" smtClean="0"/>
              <a:t>(300,100);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setVisible</a:t>
            </a:r>
            <a:r>
              <a:rPr lang="en-US" altLang="ko-KR" sz="1400" dirty="0" smtClean="0"/>
              <a:t>(true);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endParaRPr lang="ko-KR" altLang="en-US" sz="1400" dirty="0" smtClean="0"/>
          </a:p>
          <a:p>
            <a:pPr defTabSz="180000"/>
            <a:r>
              <a:rPr lang="en-US" altLang="ko-KR" sz="1400" b="1" dirty="0" smtClean="0"/>
              <a:t>	</a:t>
            </a:r>
            <a:r>
              <a:rPr lang="en-US" altLang="ko-KR" sz="1400" dirty="0" smtClean="0"/>
              <a:t>public static void main(String [] 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) {</a:t>
            </a:r>
          </a:p>
          <a:p>
            <a:pPr defTabSz="180000"/>
            <a:r>
              <a:rPr lang="en-US" altLang="ko-KR" sz="1400" dirty="0" smtClean="0"/>
              <a:t>		new </a:t>
            </a:r>
            <a:r>
              <a:rPr lang="en-US" altLang="ko-KR" sz="1400" dirty="0" err="1" smtClean="0"/>
              <a:t>SliderEx</a:t>
            </a:r>
            <a:r>
              <a:rPr lang="en-US" altLang="ko-KR" sz="1400" dirty="0" smtClean="0"/>
              <a:t>();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} 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2952750"/>
            <a:ext cx="2857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497478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JSlider</a:t>
            </a:r>
            <a:r>
              <a:rPr lang="ko-KR" altLang="en-US" smtClean="0"/>
              <a:t>와 </a:t>
            </a:r>
            <a:r>
              <a:rPr lang="en-US" altLang="ko-KR" smtClean="0"/>
              <a:t>Change </a:t>
            </a:r>
            <a:r>
              <a:rPr lang="ko-KR" altLang="en-US" smtClean="0"/>
              <a:t>이벤트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Change </a:t>
            </a:r>
            <a:r>
              <a:rPr lang="ko-KR" altLang="en-US" dirty="0" smtClean="0"/>
              <a:t>이벤트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이벤트 소스 컴포넌트의 값이 변경되었을 때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리스너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ChangeListener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ChangeEvent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ChangeListener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클래스가 속한 패키지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javax.swing.event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패키지에 정의</a:t>
            </a:r>
            <a:endParaRPr lang="en-US" altLang="ko-KR" dirty="0" smtClean="0"/>
          </a:p>
          <a:p>
            <a:r>
              <a:rPr lang="en-US" altLang="ko-KR" dirty="0" err="1" smtClean="0"/>
              <a:t>ChangeListener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public void </a:t>
            </a:r>
            <a:r>
              <a:rPr lang="en-US" altLang="ko-KR" dirty="0" err="1" smtClean="0"/>
              <a:t>stateChanged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ChangeEvent</a:t>
            </a:r>
            <a:r>
              <a:rPr lang="en-US" altLang="ko-KR" dirty="0" smtClean="0"/>
              <a:t> e)</a:t>
            </a:r>
          </a:p>
          <a:p>
            <a:r>
              <a:rPr lang="en-US" altLang="ko-KR" dirty="0" err="1" smtClean="0"/>
              <a:t>JSlider</a:t>
            </a:r>
            <a:r>
              <a:rPr lang="ko-KR" altLang="en-US" dirty="0" smtClean="0"/>
              <a:t>의 경우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value</a:t>
            </a:r>
            <a:r>
              <a:rPr lang="ko-KR" altLang="en-US" dirty="0" smtClean="0"/>
              <a:t>가 변경될 때 </a:t>
            </a:r>
            <a:r>
              <a:rPr lang="en-US" altLang="ko-KR" dirty="0" smtClean="0"/>
              <a:t>Change </a:t>
            </a:r>
            <a:r>
              <a:rPr lang="ko-KR" altLang="en-US" dirty="0" smtClean="0"/>
              <a:t>이벤트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발생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사용자가 슬라이더의 </a:t>
            </a:r>
            <a:r>
              <a:rPr lang="en-US" altLang="ko-KR" dirty="0" smtClean="0"/>
              <a:t>value </a:t>
            </a:r>
            <a:r>
              <a:rPr lang="ko-KR" altLang="en-US" dirty="0" smtClean="0"/>
              <a:t>값을 변경하는 동안 계속 발생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응용프로그램에서 </a:t>
            </a:r>
            <a:r>
              <a:rPr lang="en-US" altLang="ko-KR" dirty="0" err="1" smtClean="0"/>
              <a:t>JSlider.setValue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n)</a:t>
            </a:r>
            <a:r>
              <a:rPr lang="ko-KR" altLang="en-US" dirty="0" smtClean="0"/>
              <a:t>을 호출하여 </a:t>
            </a:r>
            <a:r>
              <a:rPr lang="en-US" altLang="ko-KR" dirty="0" smtClean="0"/>
              <a:t>value </a:t>
            </a:r>
            <a:r>
              <a:rPr lang="ko-KR" altLang="en-US" dirty="0" smtClean="0"/>
              <a:t>값을 변경할 때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53909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700088"/>
          </a:xfrm>
        </p:spPr>
        <p:txBody>
          <a:bodyPr/>
          <a:lstStyle/>
          <a:p>
            <a:r>
              <a:rPr lang="ko-KR" altLang="en-US" dirty="0" smtClean="0"/>
              <a:t>스윙 컴포넌트의 공통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확인 사례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923928" y="642918"/>
            <a:ext cx="4997084" cy="60939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b="1" dirty="0" smtClean="0"/>
              <a:t>	 class </a:t>
            </a:r>
            <a:r>
              <a:rPr lang="en-US" altLang="ko-KR" sz="1000" b="1" dirty="0" err="1" smtClean="0"/>
              <a:t>MyButtonListener</a:t>
            </a:r>
            <a:r>
              <a:rPr lang="en-US" altLang="ko-KR" sz="1000" b="1" dirty="0" smtClean="0"/>
              <a:t> implements </a:t>
            </a:r>
            <a:r>
              <a:rPr lang="en-US" altLang="ko-KR" sz="1000" b="1" dirty="0" err="1" smtClean="0"/>
              <a:t>ActionListener</a:t>
            </a:r>
            <a:r>
              <a:rPr lang="en-US" altLang="ko-KR" sz="1000" b="1" dirty="0" smtClean="0"/>
              <a:t> {</a:t>
            </a:r>
          </a:p>
          <a:p>
            <a:pPr defTabSz="180000"/>
            <a:r>
              <a:rPr lang="en-US" altLang="ko-KR" sz="1000" b="1" dirty="0" smtClean="0"/>
              <a:t>		public void </a:t>
            </a:r>
            <a:r>
              <a:rPr lang="en-US" altLang="ko-KR" sz="1000" b="1" dirty="0" err="1" smtClean="0"/>
              <a:t>actionPerformed</a:t>
            </a:r>
            <a:r>
              <a:rPr lang="en-US" altLang="ko-KR" sz="1000" b="1" dirty="0" smtClean="0"/>
              <a:t>(</a:t>
            </a:r>
            <a:r>
              <a:rPr lang="en-US" altLang="ko-KR" sz="1000" b="1" dirty="0" err="1" smtClean="0"/>
              <a:t>ActionEvent</a:t>
            </a:r>
            <a:r>
              <a:rPr lang="en-US" altLang="ko-KR" sz="1000" b="1" dirty="0" smtClean="0"/>
              <a:t> e) {</a:t>
            </a:r>
          </a:p>
          <a:p>
            <a:pPr defTabSz="180000"/>
            <a:r>
              <a:rPr lang="en-US" altLang="ko-KR" sz="1000" dirty="0" smtClean="0"/>
              <a:t>			Object source = </a:t>
            </a:r>
            <a:r>
              <a:rPr lang="en-US" altLang="ko-KR" sz="1000" dirty="0" err="1" smtClean="0"/>
              <a:t>e.getSource</a:t>
            </a:r>
            <a:r>
              <a:rPr lang="en-US" altLang="ko-KR" sz="1000" dirty="0" smtClean="0"/>
              <a:t>();</a:t>
            </a:r>
          </a:p>
          <a:p>
            <a:pPr defTabSz="180000"/>
            <a:r>
              <a:rPr lang="en-US" altLang="ko-KR" sz="1000" b="1" dirty="0" smtClean="0"/>
              <a:t>			if(source == b1) {</a:t>
            </a:r>
          </a:p>
          <a:p>
            <a:pPr defTabSz="180000"/>
            <a:r>
              <a:rPr lang="en-US" altLang="ko-KR" sz="1000" dirty="0" smtClean="0"/>
              <a:t>				</a:t>
            </a:r>
            <a:r>
              <a:rPr lang="en-US" altLang="ko-KR" sz="1000" dirty="0" err="1" smtClean="0"/>
              <a:t>System.</a:t>
            </a:r>
            <a:r>
              <a:rPr lang="en-US" altLang="ko-KR" sz="1000" i="1" dirty="0" err="1" smtClean="0"/>
              <a:t>out.println</a:t>
            </a:r>
            <a:r>
              <a:rPr lang="en-US" altLang="ko-KR" sz="1000" i="1" dirty="0" smtClean="0"/>
              <a:t>("</a:t>
            </a:r>
            <a:r>
              <a:rPr lang="ko-KR" altLang="en-US" sz="1000" i="1" dirty="0" smtClean="0"/>
              <a:t>버튼의 위치와 크기</a:t>
            </a:r>
            <a:r>
              <a:rPr lang="en-US" altLang="ko-KR" sz="1000" i="1" dirty="0" smtClean="0"/>
              <a:t>");</a:t>
            </a:r>
          </a:p>
          <a:p>
            <a:pPr defTabSz="180000"/>
            <a:r>
              <a:rPr lang="en-US" altLang="ko-KR" sz="1000" dirty="0" smtClean="0"/>
              <a:t>			</a:t>
            </a:r>
            <a:r>
              <a:rPr lang="en-US" altLang="ko-KR" sz="1000" b="1" dirty="0" smtClean="0"/>
              <a:t>	</a:t>
            </a:r>
            <a:r>
              <a:rPr lang="en-US" altLang="ko-KR" sz="1000" b="1" dirty="0" err="1" smtClean="0"/>
              <a:t>System.</a:t>
            </a:r>
            <a:r>
              <a:rPr lang="en-US" altLang="ko-KR" sz="1000" b="1" i="1" dirty="0" err="1" smtClean="0"/>
              <a:t>out.println</a:t>
            </a:r>
            <a:r>
              <a:rPr lang="en-US" altLang="ko-KR" sz="1000" b="1" i="1" dirty="0" smtClean="0"/>
              <a:t>("</a:t>
            </a:r>
            <a:r>
              <a:rPr lang="ko-KR" altLang="en-US" sz="1000" b="1" i="1" dirty="0" smtClean="0"/>
              <a:t>위치 </a:t>
            </a:r>
            <a:r>
              <a:rPr lang="en-US" altLang="ko-KR" sz="1000" b="1" i="1" dirty="0" smtClean="0"/>
              <a:t>= ("</a:t>
            </a:r>
            <a:r>
              <a:rPr lang="ko-KR" altLang="en-US" sz="1000" b="1" i="1" dirty="0" smtClean="0"/>
              <a:t> </a:t>
            </a:r>
            <a:r>
              <a:rPr lang="en-US" altLang="ko-KR" sz="1000" b="1" i="1" dirty="0" smtClean="0"/>
              <a:t>+ b1.getX() + "," + b1.getY() + ")");</a:t>
            </a:r>
          </a:p>
          <a:p>
            <a:pPr defTabSz="180000"/>
            <a:r>
              <a:rPr lang="en-US" altLang="ko-KR" sz="1000" b="1" dirty="0" smtClean="0"/>
              <a:t>				</a:t>
            </a:r>
            <a:r>
              <a:rPr lang="en-US" altLang="ko-KR" sz="1000" b="1" dirty="0" err="1" smtClean="0"/>
              <a:t>System.</a:t>
            </a:r>
            <a:r>
              <a:rPr lang="en-US" altLang="ko-KR" sz="1000" b="1" i="1" dirty="0" err="1" smtClean="0"/>
              <a:t>out.println</a:t>
            </a:r>
            <a:r>
              <a:rPr lang="en-US" altLang="ko-KR" sz="1000" b="1" i="1" dirty="0" smtClean="0"/>
              <a:t>("</a:t>
            </a:r>
            <a:r>
              <a:rPr lang="ko-KR" altLang="en-US" sz="1000" b="1" i="1" dirty="0" smtClean="0"/>
              <a:t>크기 </a:t>
            </a:r>
            <a:r>
              <a:rPr lang="en-US" altLang="ko-KR" sz="1000" b="1" i="1" dirty="0" smtClean="0"/>
              <a:t>= ("</a:t>
            </a:r>
            <a:r>
              <a:rPr lang="ko-KR" altLang="en-US" sz="1000" b="1" i="1" dirty="0" smtClean="0"/>
              <a:t> </a:t>
            </a:r>
            <a:r>
              <a:rPr lang="en-US" altLang="ko-KR" sz="1000" b="1" i="1" dirty="0" smtClean="0"/>
              <a:t>+ b1.getWidth() + "x" </a:t>
            </a:r>
          </a:p>
          <a:p>
            <a:pPr defTabSz="180000"/>
            <a:r>
              <a:rPr lang="en-US" altLang="ko-KR" sz="1000" b="1" i="1" dirty="0"/>
              <a:t>	</a:t>
            </a:r>
            <a:r>
              <a:rPr lang="en-US" altLang="ko-KR" sz="1000" b="1" i="1" dirty="0" smtClean="0"/>
              <a:t>					+ b1.getHeight() + ")");</a:t>
            </a:r>
          </a:p>
          <a:p>
            <a:pPr defTabSz="180000"/>
            <a:endParaRPr lang="ko-KR" altLang="en-US" sz="1000" dirty="0" smtClean="0"/>
          </a:p>
          <a:p>
            <a:pPr defTabSz="180000"/>
            <a:r>
              <a:rPr lang="en-US" altLang="ko-KR" sz="1000" dirty="0" smtClean="0"/>
              <a:t>			</a:t>
            </a:r>
            <a:r>
              <a:rPr lang="en-US" altLang="ko-KR" sz="1000" b="1" dirty="0" smtClean="0"/>
              <a:t>	</a:t>
            </a:r>
            <a:r>
              <a:rPr lang="en-US" altLang="ko-KR" sz="1000" b="1" dirty="0" err="1" smtClean="0"/>
              <a:t>JPanel</a:t>
            </a:r>
            <a:r>
              <a:rPr lang="en-US" altLang="ko-KR" sz="1000" b="1" dirty="0" smtClean="0"/>
              <a:t> c = (</a:t>
            </a:r>
            <a:r>
              <a:rPr lang="en-US" altLang="ko-KR" sz="1000" b="1" dirty="0" err="1" smtClean="0"/>
              <a:t>JPanel</a:t>
            </a:r>
            <a:r>
              <a:rPr lang="en-US" altLang="ko-KR" sz="1000" b="1" dirty="0" smtClean="0"/>
              <a:t>)b2.getParent(); </a:t>
            </a:r>
          </a:p>
          <a:p>
            <a:pPr defTabSz="180000"/>
            <a:r>
              <a:rPr lang="en-US" altLang="ko-KR" sz="1000" dirty="0" smtClean="0"/>
              <a:t>				</a:t>
            </a:r>
            <a:r>
              <a:rPr lang="en-US" altLang="ko-KR" sz="1000" dirty="0" err="1" smtClean="0"/>
              <a:t>System.</a:t>
            </a:r>
            <a:r>
              <a:rPr lang="en-US" altLang="ko-KR" sz="1000" i="1" dirty="0" err="1" smtClean="0"/>
              <a:t>out.println</a:t>
            </a:r>
            <a:r>
              <a:rPr lang="en-US" altLang="ko-KR" sz="1000" i="1" dirty="0" smtClean="0"/>
              <a:t>("</a:t>
            </a:r>
            <a:r>
              <a:rPr lang="ko-KR" altLang="en-US" sz="1000" i="1" dirty="0" err="1" smtClean="0"/>
              <a:t>컨텐트팬의</a:t>
            </a:r>
            <a:r>
              <a:rPr lang="ko-KR" altLang="en-US" sz="1000" i="1" dirty="0" smtClean="0"/>
              <a:t> 위치와 크기</a:t>
            </a:r>
            <a:r>
              <a:rPr lang="en-US" altLang="ko-KR" sz="1000" i="1" dirty="0" smtClean="0"/>
              <a:t>");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b="1" dirty="0" smtClean="0"/>
              <a:t>		</a:t>
            </a:r>
            <a:r>
              <a:rPr lang="en-US" altLang="ko-KR" sz="1000" b="1" dirty="0" err="1" smtClean="0"/>
              <a:t>System.</a:t>
            </a:r>
            <a:r>
              <a:rPr lang="en-US" altLang="ko-KR" sz="1000" b="1" i="1" dirty="0" err="1" smtClean="0"/>
              <a:t>out.println</a:t>
            </a:r>
            <a:r>
              <a:rPr lang="en-US" altLang="ko-KR" sz="1000" b="1" i="1" dirty="0" smtClean="0"/>
              <a:t>("</a:t>
            </a:r>
            <a:r>
              <a:rPr lang="ko-KR" altLang="en-US" sz="1000" b="1" i="1" dirty="0" smtClean="0"/>
              <a:t>위치 </a:t>
            </a:r>
            <a:r>
              <a:rPr lang="en-US" altLang="ko-KR" sz="1000" b="1" i="1" dirty="0" smtClean="0"/>
              <a:t>= ("</a:t>
            </a:r>
            <a:r>
              <a:rPr lang="ko-KR" altLang="en-US" sz="1000" b="1" i="1" dirty="0" smtClean="0"/>
              <a:t> </a:t>
            </a:r>
            <a:r>
              <a:rPr lang="en-US" altLang="ko-KR" sz="1000" b="1" i="1" dirty="0" smtClean="0"/>
              <a:t>+ </a:t>
            </a:r>
            <a:r>
              <a:rPr lang="en-US" altLang="ko-KR" sz="1000" b="1" i="1" dirty="0" err="1" smtClean="0"/>
              <a:t>c.getX</a:t>
            </a:r>
            <a:r>
              <a:rPr lang="en-US" altLang="ko-KR" sz="1000" b="1" i="1" dirty="0" smtClean="0"/>
              <a:t>() + "," + </a:t>
            </a:r>
            <a:r>
              <a:rPr lang="en-US" altLang="ko-KR" sz="1000" b="1" i="1" dirty="0" err="1" smtClean="0"/>
              <a:t>c.getY</a:t>
            </a:r>
            <a:r>
              <a:rPr lang="en-US" altLang="ko-KR" sz="1000" b="1" i="1" dirty="0" smtClean="0"/>
              <a:t>() + ")");</a:t>
            </a:r>
          </a:p>
          <a:p>
            <a:pPr defTabSz="180000"/>
            <a:r>
              <a:rPr lang="en-US" altLang="ko-KR" sz="1000" b="1" dirty="0" smtClean="0"/>
              <a:t>				</a:t>
            </a:r>
            <a:r>
              <a:rPr lang="en-US" altLang="ko-KR" sz="1000" b="1" dirty="0" err="1" smtClean="0"/>
              <a:t>System.</a:t>
            </a:r>
            <a:r>
              <a:rPr lang="en-US" altLang="ko-KR" sz="1000" b="1" i="1" dirty="0" err="1" smtClean="0"/>
              <a:t>out.println</a:t>
            </a:r>
            <a:r>
              <a:rPr lang="en-US" altLang="ko-KR" sz="1000" b="1" i="1" dirty="0" smtClean="0"/>
              <a:t>("</a:t>
            </a:r>
            <a:r>
              <a:rPr lang="ko-KR" altLang="en-US" sz="1000" b="1" i="1" dirty="0" smtClean="0"/>
              <a:t>크기 </a:t>
            </a:r>
            <a:r>
              <a:rPr lang="en-US" altLang="ko-KR" sz="1000" b="1" i="1" dirty="0" smtClean="0"/>
              <a:t>= ("</a:t>
            </a:r>
            <a:r>
              <a:rPr lang="ko-KR" altLang="en-US" sz="1000" b="1" i="1" dirty="0" smtClean="0"/>
              <a:t> </a:t>
            </a:r>
            <a:r>
              <a:rPr lang="en-US" altLang="ko-KR" sz="1000" b="1" i="1" dirty="0" smtClean="0"/>
              <a:t>+ </a:t>
            </a:r>
            <a:r>
              <a:rPr lang="en-US" altLang="ko-KR" sz="1000" b="1" i="1" dirty="0" err="1" smtClean="0"/>
              <a:t>c.getWidth</a:t>
            </a:r>
            <a:r>
              <a:rPr lang="en-US" altLang="ko-KR" sz="1000" b="1" i="1" dirty="0" smtClean="0"/>
              <a:t>() + "x" </a:t>
            </a:r>
          </a:p>
          <a:p>
            <a:pPr defTabSz="180000"/>
            <a:r>
              <a:rPr lang="en-US" altLang="ko-KR" sz="1000" b="1" i="1" dirty="0"/>
              <a:t>	</a:t>
            </a:r>
            <a:r>
              <a:rPr lang="en-US" altLang="ko-KR" sz="1000" b="1" i="1" dirty="0" smtClean="0"/>
              <a:t>					+ </a:t>
            </a:r>
            <a:r>
              <a:rPr lang="en-US" altLang="ko-KR" sz="1000" b="1" i="1" dirty="0" err="1" smtClean="0"/>
              <a:t>c.getHeight</a:t>
            </a:r>
            <a:r>
              <a:rPr lang="en-US" altLang="ko-KR" sz="1000" b="1" i="1" dirty="0" smtClean="0"/>
              <a:t>() + ")");</a:t>
            </a:r>
          </a:p>
          <a:p>
            <a:pPr defTabSz="180000"/>
            <a:r>
              <a:rPr lang="en-US" altLang="ko-KR" sz="1000" dirty="0" smtClean="0"/>
              <a:t>			}</a:t>
            </a:r>
          </a:p>
          <a:p>
            <a:pPr defTabSz="180000"/>
            <a:r>
              <a:rPr lang="en-US" altLang="ko-KR" sz="1000" b="1" dirty="0" smtClean="0"/>
              <a:t>			else if(source == b2) {</a:t>
            </a:r>
          </a:p>
          <a:p>
            <a:pPr defTabSz="180000"/>
            <a:r>
              <a:rPr lang="en-US" altLang="ko-KR" sz="1000" dirty="0" smtClean="0"/>
              <a:t>				</a:t>
            </a:r>
            <a:r>
              <a:rPr lang="en-US" altLang="ko-KR" sz="1000" b="1" dirty="0" err="1" smtClean="0"/>
              <a:t>System.</a:t>
            </a:r>
            <a:r>
              <a:rPr lang="en-US" altLang="ko-KR" sz="1000" b="1" i="1" dirty="0" err="1" smtClean="0"/>
              <a:t>out.println</a:t>
            </a:r>
            <a:r>
              <a:rPr lang="en-US" altLang="ko-KR" sz="1000" b="1" i="1" dirty="0" smtClean="0"/>
              <a:t>("</a:t>
            </a:r>
            <a:r>
              <a:rPr lang="ko-KR" altLang="en-US" sz="1000" b="1" i="1" dirty="0" smtClean="0"/>
              <a:t>폰트 </a:t>
            </a:r>
            <a:r>
              <a:rPr lang="en-US" altLang="ko-KR" sz="1000" b="1" i="1" dirty="0" smtClean="0"/>
              <a:t>= "</a:t>
            </a:r>
            <a:r>
              <a:rPr lang="ko-KR" altLang="en-US" sz="1000" b="1" i="1" dirty="0" smtClean="0"/>
              <a:t> </a:t>
            </a:r>
            <a:r>
              <a:rPr lang="en-US" altLang="ko-KR" sz="1000" b="1" i="1" dirty="0" smtClean="0"/>
              <a:t>+ b2.getFont());</a:t>
            </a:r>
          </a:p>
          <a:p>
            <a:pPr defTabSz="180000"/>
            <a:r>
              <a:rPr lang="en-US" altLang="ko-KR" sz="1000" b="1" dirty="0" smtClean="0"/>
              <a:t>				</a:t>
            </a:r>
            <a:r>
              <a:rPr lang="en-US" altLang="ko-KR" sz="1000" b="1" dirty="0" err="1" smtClean="0"/>
              <a:t>System.</a:t>
            </a:r>
            <a:r>
              <a:rPr lang="en-US" altLang="ko-KR" sz="1000" b="1" i="1" dirty="0" err="1" smtClean="0"/>
              <a:t>out.println</a:t>
            </a:r>
            <a:r>
              <a:rPr lang="en-US" altLang="ko-KR" sz="1000" b="1" i="1" dirty="0" smtClean="0"/>
              <a:t>("</a:t>
            </a:r>
            <a:r>
              <a:rPr lang="ko-KR" altLang="en-US" sz="1000" b="1" i="1" dirty="0" smtClean="0"/>
              <a:t>배경색 </a:t>
            </a:r>
            <a:r>
              <a:rPr lang="en-US" altLang="ko-KR" sz="1000" b="1" i="1" dirty="0" smtClean="0"/>
              <a:t>= "</a:t>
            </a:r>
            <a:r>
              <a:rPr lang="ko-KR" altLang="en-US" sz="1000" b="1" i="1" dirty="0" smtClean="0"/>
              <a:t> </a:t>
            </a:r>
            <a:r>
              <a:rPr lang="en-US" altLang="ko-KR" sz="1000" b="1" i="1" dirty="0" smtClean="0"/>
              <a:t>+ b2.getBackground());</a:t>
            </a:r>
          </a:p>
          <a:p>
            <a:pPr defTabSz="180000"/>
            <a:r>
              <a:rPr lang="en-US" altLang="ko-KR" sz="1000" b="1" dirty="0" smtClean="0"/>
              <a:t>				</a:t>
            </a:r>
            <a:r>
              <a:rPr lang="en-US" altLang="ko-KR" sz="1000" b="1" dirty="0" err="1" smtClean="0"/>
              <a:t>System.</a:t>
            </a:r>
            <a:r>
              <a:rPr lang="en-US" altLang="ko-KR" sz="1000" b="1" i="1" dirty="0" err="1" smtClean="0"/>
              <a:t>out.println</a:t>
            </a:r>
            <a:r>
              <a:rPr lang="en-US" altLang="ko-KR" sz="1000" b="1" i="1" dirty="0" smtClean="0"/>
              <a:t>("</a:t>
            </a:r>
            <a:r>
              <a:rPr lang="ko-KR" altLang="en-US" sz="1000" b="1" i="1" dirty="0" err="1" smtClean="0"/>
              <a:t>글자색</a:t>
            </a:r>
            <a:r>
              <a:rPr lang="ko-KR" altLang="en-US" sz="1000" b="1" i="1" dirty="0" smtClean="0"/>
              <a:t> </a:t>
            </a:r>
            <a:r>
              <a:rPr lang="en-US" altLang="ko-KR" sz="1000" b="1" i="1" dirty="0" smtClean="0"/>
              <a:t>= "</a:t>
            </a:r>
            <a:r>
              <a:rPr lang="ko-KR" altLang="en-US" sz="1000" b="1" i="1" dirty="0" smtClean="0"/>
              <a:t> </a:t>
            </a:r>
            <a:r>
              <a:rPr lang="en-US" altLang="ko-KR" sz="1000" b="1" i="1" dirty="0" smtClean="0"/>
              <a:t>+ b2.getForeground());</a:t>
            </a:r>
          </a:p>
          <a:p>
            <a:pPr defTabSz="180000"/>
            <a:r>
              <a:rPr lang="en-US" altLang="ko-KR" sz="1000" dirty="0" smtClean="0"/>
              <a:t>			}</a:t>
            </a:r>
          </a:p>
          <a:p>
            <a:pPr defTabSz="180000"/>
            <a:r>
              <a:rPr lang="en-US" altLang="ko-KR" sz="1000" b="1" dirty="0" smtClean="0"/>
              <a:t>			else {</a:t>
            </a:r>
          </a:p>
          <a:p>
            <a:pPr defTabSz="180000"/>
            <a:r>
              <a:rPr lang="en-US" altLang="ko-KR" sz="1000" b="1" dirty="0" smtClean="0"/>
              <a:t>				if(b1.isVisible()) {</a:t>
            </a:r>
          </a:p>
          <a:p>
            <a:pPr defTabSz="180000"/>
            <a:r>
              <a:rPr lang="en-US" altLang="ko-KR" sz="1000" dirty="0" smtClean="0"/>
              <a:t>					</a:t>
            </a:r>
            <a:r>
              <a:rPr lang="en-US" altLang="ko-KR" sz="1000" b="1" dirty="0" smtClean="0"/>
              <a:t>	b1.setVisible(false);</a:t>
            </a:r>
          </a:p>
          <a:p>
            <a:pPr defTabSz="180000"/>
            <a:r>
              <a:rPr lang="en-US" altLang="ko-KR" sz="1000" b="1" dirty="0" smtClean="0"/>
              <a:t>						b2.setVisible(false);</a:t>
            </a:r>
          </a:p>
          <a:p>
            <a:pPr defTabSz="180000"/>
            <a:r>
              <a:rPr lang="en-US" altLang="ko-KR" sz="1000" b="1" dirty="0" smtClean="0"/>
              <a:t>						b3.setVisible(false);</a:t>
            </a:r>
          </a:p>
          <a:p>
            <a:pPr defTabSz="180000"/>
            <a:r>
              <a:rPr lang="en-US" altLang="ko-KR" sz="1000" dirty="0" smtClean="0"/>
              <a:t>				}</a:t>
            </a:r>
          </a:p>
          <a:p>
            <a:pPr defTabSz="180000"/>
            <a:r>
              <a:rPr lang="en-US" altLang="ko-KR" sz="1000" b="1" dirty="0" smtClean="0"/>
              <a:t>				else {</a:t>
            </a:r>
          </a:p>
          <a:p>
            <a:pPr defTabSz="180000"/>
            <a:r>
              <a:rPr lang="en-US" altLang="ko-KR" sz="1000" dirty="0" smtClean="0"/>
              <a:t>			</a:t>
            </a:r>
            <a:r>
              <a:rPr lang="en-US" altLang="ko-KR" sz="1000" b="1" dirty="0" smtClean="0"/>
              <a:t>		b1.setVisible(true);</a:t>
            </a:r>
          </a:p>
          <a:p>
            <a:pPr defTabSz="180000"/>
            <a:r>
              <a:rPr lang="en-US" altLang="ko-KR" sz="1000" b="1" dirty="0" smtClean="0"/>
              <a:t>					b2.setVisible(true);</a:t>
            </a:r>
          </a:p>
          <a:p>
            <a:pPr defTabSz="180000"/>
            <a:r>
              <a:rPr lang="en-US" altLang="ko-KR" sz="1000" b="1" dirty="0" smtClean="0"/>
              <a:t>					b3.setVisible(true);</a:t>
            </a:r>
          </a:p>
          <a:p>
            <a:pPr defTabSz="180000"/>
            <a:r>
              <a:rPr lang="en-US" altLang="ko-KR" sz="1000" dirty="0" smtClean="0"/>
              <a:t>				}</a:t>
            </a:r>
          </a:p>
          <a:p>
            <a:pPr defTabSz="180000"/>
            <a:r>
              <a:rPr lang="en-US" altLang="ko-KR" sz="1000" dirty="0" smtClean="0"/>
              <a:t>			}</a:t>
            </a:r>
          </a:p>
          <a:p>
            <a:pPr defTabSz="180000"/>
            <a:r>
              <a:rPr lang="en-US" altLang="ko-KR" sz="1000" dirty="0" smtClean="0"/>
              <a:t>		}</a:t>
            </a:r>
          </a:p>
          <a:p>
            <a:pPr defTabSz="180000"/>
            <a:r>
              <a:rPr lang="en-US" altLang="ko-KR" sz="1000" dirty="0" smtClean="0"/>
              <a:t>	}</a:t>
            </a:r>
          </a:p>
          <a:p>
            <a:pPr defTabSz="180000"/>
            <a:endParaRPr lang="ko-KR" altLang="en-US" sz="1000" dirty="0" smtClean="0"/>
          </a:p>
          <a:p>
            <a:pPr defTabSz="180000"/>
            <a:r>
              <a:rPr lang="en-US" altLang="ko-KR" sz="1000" dirty="0" smtClean="0"/>
              <a:t>	public static void main(String [] </a:t>
            </a:r>
            <a:r>
              <a:rPr lang="en-US" altLang="ko-KR" sz="1000" dirty="0" err="1" smtClean="0"/>
              <a:t>args</a:t>
            </a:r>
            <a:r>
              <a:rPr lang="en-US" altLang="ko-KR" sz="1000" dirty="0" smtClean="0"/>
              <a:t>) {</a:t>
            </a:r>
          </a:p>
          <a:p>
            <a:pPr defTabSz="180000"/>
            <a:r>
              <a:rPr lang="en-US" altLang="ko-KR" sz="1000" dirty="0" smtClean="0"/>
              <a:t>		new </a:t>
            </a:r>
            <a:r>
              <a:rPr lang="en-US" altLang="ko-KR" sz="1000" dirty="0" err="1" smtClean="0"/>
              <a:t>SwingAPIEx</a:t>
            </a:r>
            <a:r>
              <a:rPr lang="en-US" altLang="ko-KR" sz="1000" dirty="0" smtClean="0"/>
              <a:t>();</a:t>
            </a:r>
          </a:p>
          <a:p>
            <a:pPr defTabSz="180000"/>
            <a:r>
              <a:rPr lang="en-US" altLang="ko-KR" sz="1000" dirty="0" smtClean="0"/>
              <a:t>	}</a:t>
            </a:r>
          </a:p>
          <a:p>
            <a:pPr defTabSz="180000"/>
            <a:r>
              <a:rPr lang="en-US" altLang="ko-KR" sz="1000" dirty="0" smtClean="0"/>
              <a:t>} </a:t>
            </a:r>
            <a:endParaRPr lang="ko-KR" altLang="en-US" sz="10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251520" y="642918"/>
            <a:ext cx="3571868" cy="60939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 smtClean="0"/>
              <a:t>import </a:t>
            </a:r>
            <a:r>
              <a:rPr lang="en-US" altLang="ko-KR" sz="1000" dirty="0" err="1" smtClean="0"/>
              <a:t>javax.swing</a:t>
            </a:r>
            <a:r>
              <a:rPr lang="en-US" altLang="ko-KR" sz="1000" dirty="0" smtClean="0"/>
              <a:t>.*;</a:t>
            </a:r>
          </a:p>
          <a:p>
            <a:pPr defTabSz="180000"/>
            <a:r>
              <a:rPr lang="en-US" altLang="ko-KR" sz="1000" dirty="0" smtClean="0"/>
              <a:t>import </a:t>
            </a:r>
            <a:r>
              <a:rPr lang="en-US" altLang="ko-KR" sz="1000" dirty="0" err="1" smtClean="0"/>
              <a:t>java.awt.event</a:t>
            </a:r>
            <a:r>
              <a:rPr lang="en-US" altLang="ko-KR" sz="1000" dirty="0" smtClean="0"/>
              <a:t>.*;</a:t>
            </a:r>
          </a:p>
          <a:p>
            <a:pPr defTabSz="180000"/>
            <a:r>
              <a:rPr lang="en-US" altLang="ko-KR" sz="1000" dirty="0" smtClean="0"/>
              <a:t>import java.awt.*;</a:t>
            </a:r>
          </a:p>
          <a:p>
            <a:pPr defTabSz="180000"/>
            <a:endParaRPr lang="ko-KR" altLang="en-US" sz="1000" dirty="0" smtClean="0"/>
          </a:p>
          <a:p>
            <a:pPr defTabSz="180000"/>
            <a:r>
              <a:rPr lang="en-US" altLang="ko-KR" sz="1000" b="1" dirty="0" smtClean="0"/>
              <a:t>public class </a:t>
            </a:r>
            <a:r>
              <a:rPr lang="en-US" altLang="ko-KR" sz="1000" b="1" dirty="0" err="1" smtClean="0"/>
              <a:t>SwingAPIEx</a:t>
            </a:r>
            <a:r>
              <a:rPr lang="en-US" altLang="ko-KR" sz="1000" b="1" dirty="0" smtClean="0"/>
              <a:t> extends </a:t>
            </a:r>
            <a:r>
              <a:rPr lang="en-US" altLang="ko-KR" sz="1000" b="1" dirty="0" err="1" smtClean="0"/>
              <a:t>JFrame</a:t>
            </a:r>
            <a:r>
              <a:rPr lang="en-US" altLang="ko-KR" sz="1000" b="1" dirty="0" smtClean="0"/>
              <a:t> {</a:t>
            </a:r>
          </a:p>
          <a:p>
            <a:pPr defTabSz="180000"/>
            <a:r>
              <a:rPr lang="en-US" altLang="ko-KR" sz="1000" dirty="0" smtClean="0"/>
              <a:t>	Container </a:t>
            </a:r>
            <a:r>
              <a:rPr lang="en-US" altLang="ko-KR" sz="1000" dirty="0" err="1" smtClean="0"/>
              <a:t>contentPane</a:t>
            </a:r>
            <a:r>
              <a:rPr lang="en-US" altLang="ko-KR" sz="1000" dirty="0" smtClean="0"/>
              <a:t>;</a:t>
            </a:r>
            <a:endParaRPr lang="en-US" altLang="ko-KR" sz="1000" b="1" dirty="0" smtClean="0"/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JLabel</a:t>
            </a:r>
            <a:r>
              <a:rPr lang="en-US" altLang="ko-KR" sz="1000" dirty="0" smtClean="0"/>
              <a:t> la;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JButton</a:t>
            </a:r>
            <a:r>
              <a:rPr lang="en-US" altLang="ko-KR" sz="1000" dirty="0" smtClean="0"/>
              <a:t> b1, b2, b3, b4;</a:t>
            </a:r>
          </a:p>
          <a:p>
            <a:pPr defTabSz="180000"/>
            <a:endParaRPr lang="ko-KR" altLang="en-US" sz="1000" dirty="0" smtClean="0"/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SwingAPIEx</a:t>
            </a:r>
            <a:r>
              <a:rPr lang="en-US" altLang="ko-KR" sz="1000" dirty="0" smtClean="0"/>
              <a:t>() {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setTitle</a:t>
            </a:r>
            <a:r>
              <a:rPr lang="en-US" altLang="ko-KR" sz="1000" dirty="0" smtClean="0"/>
              <a:t>("Swing </a:t>
            </a:r>
            <a:r>
              <a:rPr lang="ko-KR" altLang="en-US" sz="1000" dirty="0" smtClean="0"/>
              <a:t>공통 </a:t>
            </a:r>
            <a:r>
              <a:rPr lang="ko-KR" altLang="en-US" sz="1000" dirty="0" err="1" smtClean="0"/>
              <a:t>메소드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예제</a:t>
            </a:r>
            <a:r>
              <a:rPr lang="en-US" altLang="ko-KR" sz="1000" dirty="0" smtClean="0"/>
              <a:t>");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setDefaultCloseOperation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JFrame.</a:t>
            </a:r>
            <a:r>
              <a:rPr lang="en-US" altLang="ko-KR" sz="1000" i="1" dirty="0" err="1" smtClean="0"/>
              <a:t>EXIT_ON_CLOSE</a:t>
            </a:r>
            <a:r>
              <a:rPr lang="en-US" altLang="ko-KR" sz="1000" i="1" dirty="0" smtClean="0"/>
              <a:t>);</a:t>
            </a:r>
            <a:endParaRPr lang="en-US" altLang="ko-KR" sz="1000" dirty="0" smtClean="0"/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contentPane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getContentPane</a:t>
            </a:r>
            <a:r>
              <a:rPr lang="en-US" altLang="ko-KR" sz="1000" dirty="0" smtClean="0"/>
              <a:t>();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contentPane.setLayout</a:t>
            </a:r>
            <a:r>
              <a:rPr lang="en-US" altLang="ko-KR" sz="1000" dirty="0" smtClean="0"/>
              <a:t>(new </a:t>
            </a:r>
            <a:r>
              <a:rPr lang="en-US" altLang="ko-KR" sz="1000" dirty="0" err="1" smtClean="0"/>
              <a:t>FlowLayout</a:t>
            </a:r>
            <a:r>
              <a:rPr lang="en-US" altLang="ko-KR" sz="1000" dirty="0" smtClean="0"/>
              <a:t>());</a:t>
            </a:r>
          </a:p>
          <a:p>
            <a:pPr defTabSz="180000"/>
            <a:endParaRPr lang="ko-KR" altLang="en-US" sz="1000" dirty="0" smtClean="0"/>
          </a:p>
          <a:p>
            <a:pPr defTabSz="180000"/>
            <a:r>
              <a:rPr lang="en-US" altLang="ko-KR" sz="1000" dirty="0" smtClean="0"/>
              <a:t>		b1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= </a:t>
            </a:r>
            <a:r>
              <a:rPr lang="en-US" altLang="ko-KR" sz="1000" b="1" dirty="0" smtClean="0"/>
              <a:t>new</a:t>
            </a:r>
            <a:r>
              <a:rPr lang="ko-KR" altLang="en-US" sz="1000" b="1" dirty="0" smtClean="0"/>
              <a:t> </a:t>
            </a:r>
            <a:r>
              <a:rPr lang="en-US" altLang="ko-KR" sz="1000" b="1" dirty="0" err="1" smtClean="0"/>
              <a:t>JButton</a:t>
            </a:r>
            <a:r>
              <a:rPr lang="en-US" altLang="ko-KR" sz="1000" b="1" dirty="0" smtClean="0"/>
              <a:t>("</a:t>
            </a:r>
            <a:r>
              <a:rPr lang="ko-KR" altLang="en-US" sz="1000" b="1" dirty="0" smtClean="0"/>
              <a:t>위치와 크기 정보</a:t>
            </a:r>
            <a:r>
              <a:rPr lang="en-US" altLang="ko-KR" sz="1000" b="1" dirty="0" smtClean="0"/>
              <a:t>");</a:t>
            </a:r>
          </a:p>
          <a:p>
            <a:pPr defTabSz="180000"/>
            <a:r>
              <a:rPr lang="en-US" altLang="ko-KR" sz="1000" dirty="0" smtClean="0"/>
              <a:t>		b1.addActionListener(</a:t>
            </a:r>
            <a:r>
              <a:rPr lang="en-US" altLang="ko-KR" sz="1000" b="1" dirty="0" smtClean="0"/>
              <a:t>new </a:t>
            </a:r>
            <a:r>
              <a:rPr lang="en-US" altLang="ko-KR" sz="1000" b="1" dirty="0" err="1" smtClean="0"/>
              <a:t>MyButtonListener</a:t>
            </a:r>
            <a:r>
              <a:rPr lang="en-US" altLang="ko-KR" sz="1000" b="1" dirty="0" smtClean="0"/>
              <a:t>());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contentPane.add</a:t>
            </a:r>
            <a:r>
              <a:rPr lang="en-US" altLang="ko-KR" sz="1000" dirty="0" smtClean="0"/>
              <a:t>(b1);</a:t>
            </a:r>
          </a:p>
          <a:p>
            <a:pPr defTabSz="180000"/>
            <a:endParaRPr lang="en-US" altLang="ko-KR" sz="1000" dirty="0" smtClean="0"/>
          </a:p>
          <a:p>
            <a:pPr defTabSz="180000"/>
            <a:r>
              <a:rPr lang="en-US" altLang="ko-KR" sz="1000" dirty="0" smtClean="0"/>
              <a:t>		b2 = </a:t>
            </a:r>
            <a:r>
              <a:rPr lang="en-US" altLang="ko-KR" sz="1000" b="1" dirty="0" smtClean="0"/>
              <a:t>new </a:t>
            </a:r>
            <a:r>
              <a:rPr lang="en-US" altLang="ko-KR" sz="1000" b="1" dirty="0" err="1" smtClean="0"/>
              <a:t>JButton</a:t>
            </a:r>
            <a:r>
              <a:rPr lang="en-US" altLang="ko-KR" sz="1000" b="1" dirty="0" smtClean="0"/>
              <a:t>("</a:t>
            </a:r>
            <a:r>
              <a:rPr lang="ko-KR" altLang="en-US" sz="1000" b="1" dirty="0" smtClean="0"/>
              <a:t>모양 정보</a:t>
            </a:r>
            <a:r>
              <a:rPr lang="en-US" altLang="ko-KR" sz="1000" b="1" dirty="0" smtClean="0"/>
              <a:t>");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b="1" dirty="0" smtClean="0"/>
              <a:t>b2.setOpaque(true);</a:t>
            </a:r>
          </a:p>
          <a:p>
            <a:pPr defTabSz="180000"/>
            <a:r>
              <a:rPr lang="en-US" altLang="ko-KR" sz="1000" b="1" dirty="0" smtClean="0"/>
              <a:t>		b2.setForeground(</a:t>
            </a:r>
            <a:r>
              <a:rPr lang="en-US" altLang="ko-KR" sz="1000" b="1" dirty="0" err="1" smtClean="0"/>
              <a:t>Color.</a:t>
            </a:r>
            <a:r>
              <a:rPr lang="en-US" altLang="ko-KR" sz="1000" b="1" i="1" dirty="0" err="1" smtClean="0"/>
              <a:t>MAGENTA</a:t>
            </a:r>
            <a:r>
              <a:rPr lang="en-US" altLang="ko-KR" sz="1000" b="1" i="1" dirty="0" smtClean="0"/>
              <a:t>);</a:t>
            </a:r>
          </a:p>
          <a:p>
            <a:pPr defTabSz="180000"/>
            <a:r>
              <a:rPr lang="en-US" altLang="ko-KR" sz="1000" b="1" dirty="0" smtClean="0"/>
              <a:t>		b2.setBackground(</a:t>
            </a:r>
            <a:r>
              <a:rPr lang="en-US" altLang="ko-KR" sz="1000" b="1" dirty="0" err="1" smtClean="0"/>
              <a:t>Color.</a:t>
            </a:r>
            <a:r>
              <a:rPr lang="en-US" altLang="ko-KR" sz="1000" b="1" i="1" dirty="0" err="1" smtClean="0"/>
              <a:t>YELLOW</a:t>
            </a:r>
            <a:r>
              <a:rPr lang="en-US" altLang="ko-KR" sz="1000" b="1" i="1" dirty="0" smtClean="0"/>
              <a:t>);</a:t>
            </a:r>
          </a:p>
          <a:p>
            <a:pPr defTabSz="180000"/>
            <a:r>
              <a:rPr lang="en-US" altLang="ko-KR" sz="1000" b="1" dirty="0" smtClean="0"/>
              <a:t>		b2.setFont(new Font("</a:t>
            </a:r>
            <a:r>
              <a:rPr lang="ko-KR" altLang="en-US" sz="1000" b="1" dirty="0" smtClean="0"/>
              <a:t>고딕체</a:t>
            </a:r>
            <a:r>
              <a:rPr lang="en-US" altLang="ko-KR" sz="1000" b="1" dirty="0" smtClean="0"/>
              <a:t>", </a:t>
            </a:r>
            <a:r>
              <a:rPr lang="en-US" altLang="ko-KR" sz="1000" b="1" dirty="0" err="1" smtClean="0"/>
              <a:t>Font.</a:t>
            </a:r>
            <a:r>
              <a:rPr lang="en-US" altLang="ko-KR" sz="1000" b="1" i="1" dirty="0" err="1" smtClean="0"/>
              <a:t>ITALIC</a:t>
            </a:r>
            <a:r>
              <a:rPr lang="en-US" altLang="ko-KR" sz="1000" b="1" i="1" dirty="0" smtClean="0"/>
              <a:t>, 20));</a:t>
            </a:r>
          </a:p>
          <a:p>
            <a:pPr defTabSz="180000"/>
            <a:r>
              <a:rPr lang="en-US" altLang="ko-KR" sz="1000" dirty="0" smtClean="0"/>
              <a:t>		b2.addActionListener(</a:t>
            </a:r>
            <a:r>
              <a:rPr lang="en-US" altLang="ko-KR" sz="1000" b="1" dirty="0" smtClean="0"/>
              <a:t>new </a:t>
            </a:r>
            <a:r>
              <a:rPr lang="en-US" altLang="ko-KR" sz="1000" b="1" dirty="0" err="1" smtClean="0"/>
              <a:t>MyButtonListener</a:t>
            </a:r>
            <a:r>
              <a:rPr lang="en-US" altLang="ko-KR" sz="1000" b="1" dirty="0" smtClean="0"/>
              <a:t>());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contentPane.add</a:t>
            </a:r>
            <a:r>
              <a:rPr lang="en-US" altLang="ko-KR" sz="1000" dirty="0" smtClean="0"/>
              <a:t>(b2);</a:t>
            </a:r>
          </a:p>
          <a:p>
            <a:pPr defTabSz="180000"/>
            <a:endParaRPr lang="ko-KR" altLang="en-US" sz="1000" dirty="0" smtClean="0"/>
          </a:p>
          <a:p>
            <a:pPr defTabSz="180000"/>
            <a:r>
              <a:rPr lang="en-US" altLang="ko-KR" sz="1000" dirty="0" smtClean="0"/>
              <a:t>		b3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= </a:t>
            </a:r>
            <a:r>
              <a:rPr lang="en-US" altLang="ko-KR" sz="1000" b="1" dirty="0" smtClean="0"/>
              <a:t>new</a:t>
            </a:r>
            <a:r>
              <a:rPr lang="ko-KR" altLang="en-US" sz="1000" b="1" dirty="0" smtClean="0"/>
              <a:t> </a:t>
            </a:r>
            <a:r>
              <a:rPr lang="en-US" altLang="ko-KR" sz="1000" b="1" dirty="0" err="1" smtClean="0"/>
              <a:t>JButton</a:t>
            </a:r>
            <a:r>
              <a:rPr lang="en-US" altLang="ko-KR" sz="1000" b="1" dirty="0" smtClean="0"/>
              <a:t>("</a:t>
            </a:r>
            <a:r>
              <a:rPr lang="ko-KR" altLang="en-US" sz="1000" b="1" dirty="0" smtClean="0"/>
              <a:t>작동하지 않는 버튼</a:t>
            </a:r>
            <a:r>
              <a:rPr lang="en-US" altLang="ko-KR" sz="1000" b="1" dirty="0" smtClean="0"/>
              <a:t>");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b="1" dirty="0" smtClean="0"/>
              <a:t>	b3.setEnabled(false);</a:t>
            </a:r>
          </a:p>
          <a:p>
            <a:pPr defTabSz="180000"/>
            <a:r>
              <a:rPr lang="en-US" altLang="ko-KR" sz="1000" dirty="0" smtClean="0"/>
              <a:t>		b3.addActionListener(</a:t>
            </a:r>
            <a:r>
              <a:rPr lang="en-US" altLang="ko-KR" sz="1000" b="1" dirty="0" smtClean="0"/>
              <a:t>new </a:t>
            </a:r>
            <a:r>
              <a:rPr lang="en-US" altLang="ko-KR" sz="1000" b="1" dirty="0" err="1" smtClean="0"/>
              <a:t>MyButtonListener</a:t>
            </a:r>
            <a:r>
              <a:rPr lang="en-US" altLang="ko-KR" sz="1000" b="1" dirty="0" smtClean="0"/>
              <a:t>());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contentPane.add</a:t>
            </a:r>
            <a:r>
              <a:rPr lang="en-US" altLang="ko-KR" sz="1000" dirty="0" smtClean="0"/>
              <a:t>(b3);</a:t>
            </a:r>
          </a:p>
          <a:p>
            <a:pPr defTabSz="180000"/>
            <a:endParaRPr lang="ko-KR" altLang="en-US" sz="1000" dirty="0" smtClean="0"/>
          </a:p>
          <a:p>
            <a:pPr defTabSz="180000"/>
            <a:r>
              <a:rPr lang="en-US" altLang="ko-KR" sz="1000" dirty="0" smtClean="0"/>
              <a:t>		b4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= </a:t>
            </a:r>
            <a:r>
              <a:rPr lang="en-US" altLang="ko-KR" sz="1000" b="1" dirty="0" smtClean="0"/>
              <a:t>new</a:t>
            </a:r>
            <a:r>
              <a:rPr lang="ko-KR" altLang="en-US" sz="1000" b="1" dirty="0" smtClean="0"/>
              <a:t> </a:t>
            </a:r>
            <a:r>
              <a:rPr lang="en-US" altLang="ko-KR" sz="1000" b="1" dirty="0" err="1" smtClean="0"/>
              <a:t>JButton</a:t>
            </a:r>
            <a:r>
              <a:rPr lang="en-US" altLang="ko-KR" sz="1000" b="1" dirty="0" smtClean="0"/>
              <a:t>("</a:t>
            </a:r>
            <a:r>
              <a:rPr lang="ko-KR" altLang="en-US" sz="1000" b="1" dirty="0" smtClean="0"/>
              <a:t>숨기기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보이기</a:t>
            </a:r>
            <a:r>
              <a:rPr lang="en-US" altLang="ko-KR" sz="1000" b="1" dirty="0" smtClean="0"/>
              <a:t>");</a:t>
            </a:r>
          </a:p>
          <a:p>
            <a:pPr defTabSz="180000"/>
            <a:r>
              <a:rPr lang="en-US" altLang="ko-KR" sz="1000" dirty="0" smtClean="0"/>
              <a:t>		b4.addActionListener(</a:t>
            </a:r>
            <a:r>
              <a:rPr lang="en-US" altLang="ko-KR" sz="1000" b="1" dirty="0" smtClean="0"/>
              <a:t>new </a:t>
            </a:r>
            <a:r>
              <a:rPr lang="en-US" altLang="ko-KR" sz="1000" b="1" dirty="0" err="1" smtClean="0"/>
              <a:t>MyButtonListener</a:t>
            </a:r>
            <a:r>
              <a:rPr lang="en-US" altLang="ko-KR" sz="1000" b="1" dirty="0" smtClean="0"/>
              <a:t>());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contentPane.add</a:t>
            </a:r>
            <a:r>
              <a:rPr lang="en-US" altLang="ko-KR" sz="1000" dirty="0" smtClean="0"/>
              <a:t>(b4);</a:t>
            </a:r>
          </a:p>
          <a:p>
            <a:pPr defTabSz="180000"/>
            <a:endParaRPr lang="ko-KR" altLang="en-US" sz="1000" dirty="0" smtClean="0"/>
          </a:p>
          <a:p>
            <a:pPr defTabSz="180000"/>
            <a:r>
              <a:rPr lang="en-US" altLang="ko-KR" sz="1000" b="1" dirty="0" smtClean="0"/>
              <a:t>		</a:t>
            </a:r>
            <a:r>
              <a:rPr lang="en-US" altLang="ko-KR" sz="1000" b="1" dirty="0" err="1" smtClean="0"/>
              <a:t>setSize</a:t>
            </a:r>
            <a:r>
              <a:rPr lang="en-US" altLang="ko-KR" sz="1000" b="1" dirty="0" smtClean="0"/>
              <a:t>(250,200);</a:t>
            </a:r>
          </a:p>
          <a:p>
            <a:pPr defTabSz="180000"/>
            <a:r>
              <a:rPr lang="en-US" altLang="ko-KR" sz="1000" b="1" dirty="0" smtClean="0"/>
              <a:t>		</a:t>
            </a:r>
            <a:r>
              <a:rPr lang="en-US" altLang="ko-KR" sz="1000" b="1" dirty="0" err="1" smtClean="0"/>
              <a:t>setVisible</a:t>
            </a:r>
            <a:r>
              <a:rPr lang="en-US" altLang="ko-KR" sz="1000" b="1" dirty="0" smtClean="0"/>
              <a:t>(true);</a:t>
            </a:r>
          </a:p>
          <a:p>
            <a:pPr defTabSz="180000"/>
            <a:r>
              <a:rPr lang="en-US" altLang="ko-KR" sz="1000" dirty="0" smtClean="0"/>
              <a:t>	}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7904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-23813"/>
            <a:ext cx="9144000" cy="700088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예제 </a:t>
            </a:r>
            <a:r>
              <a:rPr lang="en-US" altLang="ko-KR" sz="2400" dirty="0" smtClean="0"/>
              <a:t>11-13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: </a:t>
            </a:r>
            <a:r>
              <a:rPr lang="en-US" altLang="ko-KR" sz="2400" dirty="0" err="1" smtClean="0"/>
              <a:t>JSlider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Change</a:t>
            </a:r>
            <a:r>
              <a:rPr lang="ko-KR" altLang="en-US" sz="2400" dirty="0" smtClean="0"/>
              <a:t>이벤트를 활용한 색깔 다루기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81934" y="745615"/>
            <a:ext cx="4789196" cy="5847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 smtClean="0"/>
              <a:t>import </a:t>
            </a:r>
            <a:r>
              <a:rPr lang="en-US" altLang="ko-KR" sz="1100" dirty="0" err="1" smtClean="0"/>
              <a:t>javax.swing</a:t>
            </a:r>
            <a:r>
              <a:rPr lang="en-US" altLang="ko-KR" sz="1100" dirty="0" smtClean="0"/>
              <a:t>.*;</a:t>
            </a:r>
          </a:p>
          <a:p>
            <a:pPr defTabSz="180000"/>
            <a:r>
              <a:rPr lang="en-US" altLang="ko-KR" sz="1100" dirty="0" smtClean="0"/>
              <a:t>import java.awt.*;</a:t>
            </a:r>
          </a:p>
          <a:p>
            <a:pPr defTabSz="180000"/>
            <a:r>
              <a:rPr lang="en-US" altLang="ko-KR" sz="1100" dirty="0" smtClean="0"/>
              <a:t>import </a:t>
            </a:r>
            <a:r>
              <a:rPr lang="en-US" altLang="ko-KR" sz="1100" dirty="0" err="1" smtClean="0"/>
              <a:t>javax.swing.event</a:t>
            </a:r>
            <a:r>
              <a:rPr lang="en-US" altLang="ko-KR" sz="1100" dirty="0" smtClean="0"/>
              <a:t>.*;</a:t>
            </a:r>
          </a:p>
          <a:p>
            <a:pPr defTabSz="180000"/>
            <a:endParaRPr lang="ko-KR" altLang="en-US" sz="1100" dirty="0" smtClean="0"/>
          </a:p>
          <a:p>
            <a:pPr defTabSz="180000"/>
            <a:r>
              <a:rPr lang="en-US" altLang="ko-KR" sz="1100" b="1" dirty="0" smtClean="0"/>
              <a:t>public class </a:t>
            </a:r>
            <a:r>
              <a:rPr lang="en-US" altLang="ko-KR" sz="1100" b="1" dirty="0" err="1" smtClean="0"/>
              <a:t>SliderChangeEx</a:t>
            </a:r>
            <a:r>
              <a:rPr lang="en-US" altLang="ko-KR" sz="1100" b="1" dirty="0" smtClean="0"/>
              <a:t> extends </a:t>
            </a:r>
            <a:r>
              <a:rPr lang="en-US" altLang="ko-KR" sz="1100" b="1" dirty="0" err="1" smtClean="0"/>
              <a:t>JFrame</a:t>
            </a:r>
            <a:r>
              <a:rPr lang="en-US" altLang="ko-KR" sz="1100" b="1" dirty="0" smtClean="0"/>
              <a:t> {</a:t>
            </a:r>
          </a:p>
          <a:p>
            <a:pPr defTabSz="180000"/>
            <a:r>
              <a:rPr lang="en-US" altLang="ko-KR" sz="1100" dirty="0" smtClean="0"/>
              <a:t>	Container </a:t>
            </a:r>
            <a:r>
              <a:rPr lang="en-US" altLang="ko-KR" sz="1100" dirty="0" err="1" smtClean="0"/>
              <a:t>contentPane</a:t>
            </a:r>
            <a:r>
              <a:rPr lang="en-US" altLang="ko-KR" sz="1100" dirty="0" smtClean="0"/>
              <a:t>;</a:t>
            </a:r>
            <a:endParaRPr lang="en-US" altLang="ko-KR" sz="1100" b="1" dirty="0" smtClean="0"/>
          </a:p>
          <a:p>
            <a:pPr defTabSz="180000"/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JLabel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colorLabel</a:t>
            </a:r>
            <a:r>
              <a:rPr lang="en-US" altLang="ko-KR" sz="1100" dirty="0" smtClean="0"/>
              <a:t>;</a:t>
            </a:r>
          </a:p>
          <a:p>
            <a:pPr defTabSz="180000"/>
            <a:r>
              <a:rPr lang="da-DK" altLang="ko-KR" sz="1100" dirty="0" smtClean="0"/>
              <a:t>	JSlider [] sl = </a:t>
            </a:r>
            <a:r>
              <a:rPr lang="da-DK" altLang="ko-KR" sz="1100" b="1" dirty="0" smtClean="0"/>
              <a:t>new JSlider [3];</a:t>
            </a:r>
          </a:p>
          <a:p>
            <a:pPr defTabSz="180000"/>
            <a:r>
              <a:rPr lang="en-US" altLang="ko-KR" sz="1100" dirty="0" smtClean="0"/>
              <a:t>	</a:t>
            </a:r>
            <a:r>
              <a:rPr lang="en-US" altLang="ko-KR" sz="1100" b="1" dirty="0" err="1" smtClean="0"/>
              <a:t>SliderChangeEx</a:t>
            </a:r>
            <a:r>
              <a:rPr lang="en-US" altLang="ko-KR" sz="1100" b="1" dirty="0" smtClean="0"/>
              <a:t>()</a:t>
            </a:r>
            <a:r>
              <a:rPr lang="en-US" altLang="ko-KR" sz="1100" dirty="0" smtClean="0"/>
              <a:t> {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setTitle</a:t>
            </a:r>
            <a:r>
              <a:rPr lang="en-US" altLang="ko-KR" sz="1100" dirty="0" smtClean="0"/>
              <a:t>("</a:t>
            </a:r>
            <a:r>
              <a:rPr lang="ko-KR" altLang="en-US" sz="1100" dirty="0" smtClean="0"/>
              <a:t>슬라이더와 </a:t>
            </a:r>
            <a:r>
              <a:rPr lang="en-US" altLang="ko-KR" sz="1100" dirty="0" err="1" smtClean="0"/>
              <a:t>ChangeEvent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예제</a:t>
            </a:r>
            <a:r>
              <a:rPr lang="en-US" altLang="ko-KR" sz="1100" dirty="0" smtClean="0"/>
              <a:t>");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setDefaultCloseOperation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JFrame.</a:t>
            </a:r>
            <a:r>
              <a:rPr lang="en-US" altLang="ko-KR" sz="1100" i="1" dirty="0" err="1" smtClean="0"/>
              <a:t>EXIT_ON_CLOSE</a:t>
            </a:r>
            <a:r>
              <a:rPr lang="en-US" altLang="ko-KR" sz="1100" i="1" dirty="0" smtClean="0"/>
              <a:t>);</a:t>
            </a:r>
          </a:p>
          <a:p>
            <a:pPr defTabSz="180000"/>
            <a:r>
              <a:rPr lang="en-US" altLang="ko-KR" sz="1100" i="1" dirty="0" smtClean="0"/>
              <a:t>		</a:t>
            </a:r>
            <a:r>
              <a:rPr lang="en-US" altLang="ko-KR" sz="1100" dirty="0" err="1" smtClean="0"/>
              <a:t>contentPane</a:t>
            </a:r>
            <a:r>
              <a:rPr lang="en-US" altLang="ko-KR" sz="1100" dirty="0" smtClean="0"/>
              <a:t> = </a:t>
            </a:r>
            <a:r>
              <a:rPr lang="en-US" altLang="ko-KR" sz="1100" dirty="0" err="1" smtClean="0"/>
              <a:t>getContentPane</a:t>
            </a:r>
            <a:r>
              <a:rPr lang="en-US" altLang="ko-KR" sz="1100" dirty="0" smtClean="0"/>
              <a:t>();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contentPane.setLayout</a:t>
            </a:r>
            <a:r>
              <a:rPr lang="en-US" altLang="ko-KR" sz="1100" dirty="0" smtClean="0"/>
              <a:t>(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FlowLayout</a:t>
            </a:r>
            <a:r>
              <a:rPr lang="en-US" altLang="ko-KR" sz="1100" b="1" dirty="0" smtClean="0"/>
              <a:t>()); 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colorLabel</a:t>
            </a:r>
            <a:r>
              <a:rPr lang="en-US" altLang="ko-KR" sz="1100" dirty="0" smtClean="0"/>
              <a:t> = 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JLabel</a:t>
            </a:r>
            <a:r>
              <a:rPr lang="en-US" altLang="ko-KR" sz="1100" b="1" dirty="0" smtClean="0"/>
              <a:t>("        SLIDER EXAMPLE        ");</a:t>
            </a:r>
          </a:p>
          <a:p>
            <a:pPr defTabSz="180000"/>
            <a:r>
              <a:rPr lang="en-US" altLang="ko-KR" sz="1100" b="1" dirty="0" smtClean="0"/>
              <a:t>		for(</a:t>
            </a:r>
            <a:r>
              <a:rPr lang="en-US" altLang="ko-KR" sz="1100" b="1" dirty="0" err="1" smtClean="0"/>
              <a:t>int</a:t>
            </a:r>
            <a:r>
              <a:rPr lang="en-US" altLang="ko-KR" sz="1100" b="1" dirty="0" smtClean="0"/>
              <a:t> </a:t>
            </a:r>
            <a:r>
              <a:rPr lang="en-US" altLang="ko-KR" sz="1100" b="1" dirty="0" err="1" smtClean="0"/>
              <a:t>i</a:t>
            </a:r>
            <a:r>
              <a:rPr lang="en-US" altLang="ko-KR" sz="1100" b="1" dirty="0" smtClean="0"/>
              <a:t>=0; </a:t>
            </a:r>
            <a:r>
              <a:rPr lang="en-US" altLang="ko-KR" sz="1100" b="1" dirty="0" err="1" smtClean="0"/>
              <a:t>i</a:t>
            </a:r>
            <a:r>
              <a:rPr lang="en-US" altLang="ko-KR" sz="1100" b="1" dirty="0" smtClean="0"/>
              <a:t>&lt;</a:t>
            </a:r>
            <a:r>
              <a:rPr lang="en-US" altLang="ko-KR" sz="1100" b="1" dirty="0" err="1" smtClean="0"/>
              <a:t>sl.length</a:t>
            </a:r>
            <a:r>
              <a:rPr lang="en-US" altLang="ko-KR" sz="1100" b="1" dirty="0" smtClean="0"/>
              <a:t>; </a:t>
            </a:r>
            <a:r>
              <a:rPr lang="en-US" altLang="ko-KR" sz="1100" b="1" dirty="0" err="1" smtClean="0"/>
              <a:t>i</a:t>
            </a:r>
            <a:r>
              <a:rPr lang="en-US" altLang="ko-KR" sz="1100" b="1" dirty="0" smtClean="0"/>
              <a:t>++) {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sl</a:t>
            </a:r>
            <a:r>
              <a:rPr lang="en-US" altLang="ko-KR" sz="1100" dirty="0" smtClean="0"/>
              <a:t>[</a:t>
            </a:r>
            <a:r>
              <a:rPr lang="en-US" altLang="ko-KR" sz="1100" dirty="0" err="1" smtClean="0"/>
              <a:t>i</a:t>
            </a:r>
            <a:r>
              <a:rPr lang="en-US" altLang="ko-KR" sz="1100" dirty="0" smtClean="0"/>
              <a:t>] = 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JSlider</a:t>
            </a:r>
            <a:r>
              <a:rPr lang="en-US" altLang="ko-KR" sz="1100" b="1" dirty="0" smtClean="0"/>
              <a:t>(</a:t>
            </a:r>
            <a:r>
              <a:rPr lang="en-US" altLang="ko-KR" sz="1100" b="1" dirty="0" err="1" smtClean="0"/>
              <a:t>JSlider.</a:t>
            </a:r>
            <a:r>
              <a:rPr lang="en-US" altLang="ko-KR" sz="1100" b="1" i="1" dirty="0" err="1" smtClean="0"/>
              <a:t>HORIZONTAL</a:t>
            </a:r>
            <a:r>
              <a:rPr lang="en-US" altLang="ko-KR" sz="1100" b="1" i="1" dirty="0" smtClean="0"/>
              <a:t>, 0, 255, 128);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sl</a:t>
            </a:r>
            <a:r>
              <a:rPr lang="en-US" altLang="ko-KR" sz="1100" dirty="0" smtClean="0"/>
              <a:t>[</a:t>
            </a:r>
            <a:r>
              <a:rPr lang="en-US" altLang="ko-KR" sz="1100" dirty="0" err="1" smtClean="0"/>
              <a:t>i</a:t>
            </a:r>
            <a:r>
              <a:rPr lang="en-US" altLang="ko-KR" sz="1100" dirty="0" smtClean="0"/>
              <a:t>].</a:t>
            </a:r>
            <a:r>
              <a:rPr lang="en-US" altLang="ko-KR" sz="1100" b="1" dirty="0" err="1" smtClean="0"/>
              <a:t>setPaintLabels</a:t>
            </a:r>
            <a:r>
              <a:rPr lang="en-US" altLang="ko-KR" sz="1100" b="1" dirty="0" smtClean="0"/>
              <a:t>(true);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sl</a:t>
            </a:r>
            <a:r>
              <a:rPr lang="en-US" altLang="ko-KR" sz="1100" dirty="0" smtClean="0"/>
              <a:t>[</a:t>
            </a:r>
            <a:r>
              <a:rPr lang="en-US" altLang="ko-KR" sz="1100" dirty="0" err="1" smtClean="0"/>
              <a:t>i</a:t>
            </a:r>
            <a:r>
              <a:rPr lang="en-US" altLang="ko-KR" sz="1100" dirty="0" smtClean="0"/>
              <a:t>].</a:t>
            </a:r>
            <a:r>
              <a:rPr lang="en-US" altLang="ko-KR" sz="1100" b="1" dirty="0" err="1" smtClean="0"/>
              <a:t>setPaintTicks</a:t>
            </a:r>
            <a:r>
              <a:rPr lang="en-US" altLang="ko-KR" sz="1100" b="1" dirty="0" smtClean="0"/>
              <a:t>(true);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sl</a:t>
            </a:r>
            <a:r>
              <a:rPr lang="en-US" altLang="ko-KR" sz="1100" dirty="0" smtClean="0"/>
              <a:t>[</a:t>
            </a:r>
            <a:r>
              <a:rPr lang="en-US" altLang="ko-KR" sz="1100" dirty="0" err="1" smtClean="0"/>
              <a:t>i</a:t>
            </a:r>
            <a:r>
              <a:rPr lang="en-US" altLang="ko-KR" sz="1100" dirty="0" smtClean="0"/>
              <a:t>].</a:t>
            </a:r>
            <a:r>
              <a:rPr lang="en-US" altLang="ko-KR" sz="1100" b="1" dirty="0" err="1" smtClean="0"/>
              <a:t>setPaintTrack</a:t>
            </a:r>
            <a:r>
              <a:rPr lang="en-US" altLang="ko-KR" sz="1100" b="1" dirty="0" smtClean="0"/>
              <a:t>(true);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sl</a:t>
            </a:r>
            <a:r>
              <a:rPr lang="en-US" altLang="ko-KR" sz="1100" dirty="0" smtClean="0"/>
              <a:t>[</a:t>
            </a:r>
            <a:r>
              <a:rPr lang="en-US" altLang="ko-KR" sz="1100" dirty="0" err="1" smtClean="0"/>
              <a:t>i</a:t>
            </a:r>
            <a:r>
              <a:rPr lang="en-US" altLang="ko-KR" sz="1100" dirty="0" smtClean="0"/>
              <a:t>].</a:t>
            </a:r>
            <a:r>
              <a:rPr lang="en-US" altLang="ko-KR" sz="1100" b="1" dirty="0" err="1" smtClean="0"/>
              <a:t>setMajorTickSpacing</a:t>
            </a:r>
            <a:r>
              <a:rPr lang="en-US" altLang="ko-KR" sz="1100" b="1" dirty="0" smtClean="0"/>
              <a:t>(50);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sl</a:t>
            </a:r>
            <a:r>
              <a:rPr lang="en-US" altLang="ko-KR" sz="1100" dirty="0" smtClean="0"/>
              <a:t>[</a:t>
            </a:r>
            <a:r>
              <a:rPr lang="en-US" altLang="ko-KR" sz="1100" dirty="0" err="1" smtClean="0"/>
              <a:t>i</a:t>
            </a:r>
            <a:r>
              <a:rPr lang="en-US" altLang="ko-KR" sz="1100" dirty="0" smtClean="0"/>
              <a:t>].</a:t>
            </a:r>
            <a:r>
              <a:rPr lang="en-US" altLang="ko-KR" sz="1100" b="1" dirty="0" err="1" smtClean="0"/>
              <a:t>setMinorTickSpacing</a:t>
            </a:r>
            <a:r>
              <a:rPr lang="en-US" altLang="ko-KR" sz="1100" b="1" dirty="0" smtClean="0"/>
              <a:t>(10);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sl</a:t>
            </a:r>
            <a:r>
              <a:rPr lang="en-US" altLang="ko-KR" sz="1100" dirty="0" smtClean="0"/>
              <a:t>[</a:t>
            </a:r>
            <a:r>
              <a:rPr lang="en-US" altLang="ko-KR" sz="1100" dirty="0" err="1" smtClean="0"/>
              <a:t>i</a:t>
            </a:r>
            <a:r>
              <a:rPr lang="en-US" altLang="ko-KR" sz="1100" dirty="0" smtClean="0"/>
              <a:t>].</a:t>
            </a:r>
            <a:r>
              <a:rPr lang="en-US" altLang="ko-KR" sz="1100" b="1" dirty="0" err="1" smtClean="0"/>
              <a:t>addChangeListener</a:t>
            </a:r>
            <a:r>
              <a:rPr lang="en-US" altLang="ko-KR" sz="1100" b="1" dirty="0" smtClean="0"/>
              <a:t>(new </a:t>
            </a:r>
            <a:r>
              <a:rPr lang="en-US" altLang="ko-KR" sz="1100" b="1" dirty="0" err="1" smtClean="0"/>
              <a:t>MyChangeListener</a:t>
            </a:r>
            <a:r>
              <a:rPr lang="en-US" altLang="ko-KR" sz="1100" b="1" dirty="0" smtClean="0"/>
              <a:t>());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contentPane.add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sl</a:t>
            </a:r>
            <a:r>
              <a:rPr lang="en-US" altLang="ko-KR" sz="1100" dirty="0" smtClean="0"/>
              <a:t>[</a:t>
            </a:r>
            <a:r>
              <a:rPr lang="en-US" altLang="ko-KR" sz="1100" dirty="0" err="1" smtClean="0"/>
              <a:t>i</a:t>
            </a:r>
            <a:r>
              <a:rPr lang="en-US" altLang="ko-KR" sz="1100" dirty="0" smtClean="0"/>
              <a:t>]);</a:t>
            </a:r>
          </a:p>
          <a:p>
            <a:pPr defTabSz="180000"/>
            <a:r>
              <a:rPr lang="en-US" altLang="ko-KR" sz="1100" dirty="0" smtClean="0"/>
              <a:t>		}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sl</a:t>
            </a:r>
            <a:r>
              <a:rPr lang="en-US" altLang="ko-KR" sz="1100" dirty="0" smtClean="0"/>
              <a:t>[0].</a:t>
            </a:r>
            <a:r>
              <a:rPr lang="en-US" altLang="ko-KR" sz="1100" dirty="0" err="1" smtClean="0"/>
              <a:t>setForeground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Color.</a:t>
            </a:r>
            <a:r>
              <a:rPr lang="en-US" altLang="ko-KR" sz="1100" i="1" dirty="0" err="1" smtClean="0"/>
              <a:t>RED</a:t>
            </a:r>
            <a:r>
              <a:rPr lang="en-US" altLang="ko-KR" sz="1100" i="1" dirty="0" smtClean="0"/>
              <a:t>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sl</a:t>
            </a:r>
            <a:r>
              <a:rPr lang="en-US" altLang="ko-KR" sz="1100" dirty="0" smtClean="0"/>
              <a:t>[1].</a:t>
            </a:r>
            <a:r>
              <a:rPr lang="en-US" altLang="ko-KR" sz="1100" dirty="0" err="1" smtClean="0"/>
              <a:t>setForeground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Color.</a:t>
            </a:r>
            <a:r>
              <a:rPr lang="en-US" altLang="ko-KR" sz="1100" i="1" dirty="0" err="1" smtClean="0"/>
              <a:t>GREEN</a:t>
            </a:r>
            <a:r>
              <a:rPr lang="en-US" altLang="ko-KR" sz="1100" i="1" dirty="0" smtClean="0"/>
              <a:t>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sl</a:t>
            </a:r>
            <a:r>
              <a:rPr lang="en-US" altLang="ko-KR" sz="1100" dirty="0" smtClean="0"/>
              <a:t>[2].</a:t>
            </a:r>
            <a:r>
              <a:rPr lang="en-US" altLang="ko-KR" sz="1100" dirty="0" err="1" smtClean="0"/>
              <a:t>setForeground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Color.</a:t>
            </a:r>
            <a:r>
              <a:rPr lang="en-US" altLang="ko-KR" sz="1100" i="1" dirty="0" err="1" smtClean="0"/>
              <a:t>BLUE</a:t>
            </a:r>
            <a:r>
              <a:rPr lang="en-US" altLang="ko-KR" sz="1100" i="1" dirty="0" smtClean="0"/>
              <a:t>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colorLabel.setOpaque</a:t>
            </a:r>
            <a:r>
              <a:rPr lang="en-US" altLang="ko-KR" sz="1100" dirty="0" smtClean="0"/>
              <a:t>(</a:t>
            </a:r>
            <a:r>
              <a:rPr lang="en-US" altLang="ko-KR" sz="1100" b="1" dirty="0" smtClean="0"/>
              <a:t>true);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colorLabel.setBackground</a:t>
            </a:r>
            <a:r>
              <a:rPr lang="en-US" altLang="ko-KR" sz="1100" dirty="0" smtClean="0"/>
              <a:t>(</a:t>
            </a:r>
          </a:p>
          <a:p>
            <a:pPr defTabSz="180000"/>
            <a:r>
              <a:rPr lang="en-US" altLang="ko-KR" sz="1100" b="1" dirty="0" smtClean="0"/>
              <a:t>			new Color(</a:t>
            </a:r>
            <a:r>
              <a:rPr lang="en-US" altLang="ko-KR" sz="1100" b="1" dirty="0" err="1" smtClean="0"/>
              <a:t>sl</a:t>
            </a:r>
            <a:r>
              <a:rPr lang="en-US" altLang="ko-KR" sz="1100" b="1" dirty="0" smtClean="0"/>
              <a:t>[0].</a:t>
            </a:r>
            <a:r>
              <a:rPr lang="en-US" altLang="ko-KR" sz="1100" b="1" dirty="0" err="1" smtClean="0"/>
              <a:t>getValue</a:t>
            </a:r>
            <a:r>
              <a:rPr lang="en-US" altLang="ko-KR" sz="1100" b="1" dirty="0" smtClean="0"/>
              <a:t>(),</a:t>
            </a:r>
            <a:r>
              <a:rPr lang="en-US" altLang="ko-KR" sz="1100" b="1" dirty="0" err="1" smtClean="0"/>
              <a:t>sl</a:t>
            </a:r>
            <a:r>
              <a:rPr lang="en-US" altLang="ko-KR" sz="1100" b="1" dirty="0" smtClean="0"/>
              <a:t>[1].</a:t>
            </a:r>
            <a:r>
              <a:rPr lang="en-US" altLang="ko-KR" sz="1100" b="1" dirty="0" err="1" smtClean="0"/>
              <a:t>getValue</a:t>
            </a:r>
            <a:r>
              <a:rPr lang="en-US" altLang="ko-KR" sz="1100" b="1" dirty="0" smtClean="0"/>
              <a:t>(), </a:t>
            </a:r>
            <a:r>
              <a:rPr lang="en-US" altLang="ko-KR" sz="1100" b="1" dirty="0" err="1" smtClean="0"/>
              <a:t>sl</a:t>
            </a:r>
            <a:r>
              <a:rPr lang="en-US" altLang="ko-KR" sz="1100" b="1" dirty="0" smtClean="0"/>
              <a:t>[2].</a:t>
            </a:r>
            <a:r>
              <a:rPr lang="en-US" altLang="ko-KR" sz="1100" b="1" dirty="0" err="1" smtClean="0"/>
              <a:t>getValue</a:t>
            </a:r>
            <a:r>
              <a:rPr lang="en-US" altLang="ko-KR" sz="1100" b="1" dirty="0" smtClean="0"/>
              <a:t>()));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contentPane.add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colorLabel</a:t>
            </a:r>
            <a:r>
              <a:rPr lang="en-US" altLang="ko-KR" sz="1100" dirty="0" smtClean="0"/>
              <a:t>);</a:t>
            </a:r>
            <a:endParaRPr lang="en-US" altLang="ko-KR" sz="1100" b="1" dirty="0" smtClean="0"/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setSize</a:t>
            </a:r>
            <a:r>
              <a:rPr lang="en-US" altLang="ko-KR" sz="1100" dirty="0" smtClean="0"/>
              <a:t>(300,300);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setVisible</a:t>
            </a:r>
            <a:r>
              <a:rPr lang="en-US" altLang="ko-KR" sz="1100" dirty="0" smtClean="0"/>
              <a:t>(</a:t>
            </a:r>
            <a:r>
              <a:rPr lang="en-US" altLang="ko-KR" sz="1100" b="1" dirty="0" smtClean="0"/>
              <a:t>true);</a:t>
            </a:r>
          </a:p>
          <a:p>
            <a:pPr defTabSz="180000"/>
            <a:r>
              <a:rPr lang="en-US" altLang="ko-KR" sz="1100" dirty="0" smtClean="0"/>
              <a:t>	}</a:t>
            </a:r>
            <a:endParaRPr lang="ko-KR" altLang="en-US" sz="11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4572000" y="620688"/>
            <a:ext cx="4286248" cy="1785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b="1" dirty="0" smtClean="0"/>
              <a:t>	class </a:t>
            </a:r>
            <a:r>
              <a:rPr lang="en-US" altLang="ko-KR" sz="1100" b="1" dirty="0" err="1" smtClean="0"/>
              <a:t>MyChangeListener</a:t>
            </a:r>
            <a:r>
              <a:rPr lang="en-US" altLang="ko-KR" sz="1100" b="1" dirty="0" smtClean="0"/>
              <a:t> implements </a:t>
            </a:r>
            <a:r>
              <a:rPr lang="en-US" altLang="ko-KR" sz="1100" b="1" dirty="0" err="1" smtClean="0"/>
              <a:t>ChangeListener</a:t>
            </a:r>
            <a:r>
              <a:rPr lang="en-US" altLang="ko-KR" sz="1100" b="1" dirty="0" smtClean="0"/>
              <a:t> {</a:t>
            </a:r>
          </a:p>
          <a:p>
            <a:pPr defTabSz="180000"/>
            <a:r>
              <a:rPr lang="en-US" altLang="ko-KR" sz="1100" b="1" dirty="0" smtClean="0"/>
              <a:t>		public void </a:t>
            </a:r>
            <a:r>
              <a:rPr lang="en-US" altLang="ko-KR" sz="1100" b="1" dirty="0" err="1" smtClean="0"/>
              <a:t>stateChanged</a:t>
            </a:r>
            <a:r>
              <a:rPr lang="en-US" altLang="ko-KR" sz="1100" b="1" dirty="0" smtClean="0"/>
              <a:t>(</a:t>
            </a:r>
            <a:r>
              <a:rPr lang="en-US" altLang="ko-KR" sz="1100" b="1" dirty="0" err="1" smtClean="0"/>
              <a:t>ChangeEvent</a:t>
            </a:r>
            <a:r>
              <a:rPr lang="en-US" altLang="ko-KR" sz="1100" b="1" dirty="0" smtClean="0"/>
              <a:t> e) {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colorLabel.setBackground</a:t>
            </a:r>
            <a:r>
              <a:rPr lang="en-US" altLang="ko-KR" sz="1100" dirty="0" smtClean="0"/>
              <a:t>(</a:t>
            </a:r>
            <a:r>
              <a:rPr lang="en-US" altLang="ko-KR" sz="1100" b="1" dirty="0" smtClean="0"/>
              <a:t>	new Color</a:t>
            </a:r>
          </a:p>
          <a:p>
            <a:pPr defTabSz="180000"/>
            <a:r>
              <a:rPr lang="en-US" altLang="ko-KR" sz="1100" b="1" dirty="0" smtClean="0"/>
              <a:t>				(</a:t>
            </a:r>
            <a:r>
              <a:rPr lang="en-US" altLang="ko-KR" sz="1100" b="1" dirty="0" err="1" smtClean="0"/>
              <a:t>sl</a:t>
            </a:r>
            <a:r>
              <a:rPr lang="en-US" altLang="ko-KR" sz="1100" b="1" dirty="0" smtClean="0"/>
              <a:t>[0].</a:t>
            </a:r>
            <a:r>
              <a:rPr lang="en-US" altLang="ko-KR" sz="1100" b="1" dirty="0" err="1" smtClean="0"/>
              <a:t>getValue</a:t>
            </a:r>
            <a:r>
              <a:rPr lang="en-US" altLang="ko-KR" sz="1100" b="1" dirty="0" smtClean="0"/>
              <a:t>(),</a:t>
            </a:r>
            <a:r>
              <a:rPr lang="en-US" altLang="ko-KR" sz="1100" b="1" dirty="0" err="1" smtClean="0"/>
              <a:t>sl</a:t>
            </a:r>
            <a:r>
              <a:rPr lang="en-US" altLang="ko-KR" sz="1100" b="1" dirty="0" smtClean="0"/>
              <a:t>[1].</a:t>
            </a:r>
            <a:r>
              <a:rPr lang="en-US" altLang="ko-KR" sz="1100" b="1" dirty="0" err="1" smtClean="0"/>
              <a:t>getValue</a:t>
            </a:r>
            <a:r>
              <a:rPr lang="en-US" altLang="ko-KR" sz="1100" b="1" dirty="0" smtClean="0"/>
              <a:t>(), </a:t>
            </a:r>
            <a:r>
              <a:rPr lang="en-US" altLang="ko-KR" sz="1100" b="1" dirty="0" err="1" smtClean="0"/>
              <a:t>sl</a:t>
            </a:r>
            <a:r>
              <a:rPr lang="en-US" altLang="ko-KR" sz="1100" b="1" dirty="0" smtClean="0"/>
              <a:t>[2].</a:t>
            </a:r>
            <a:r>
              <a:rPr lang="en-US" altLang="ko-KR" sz="1100" b="1" dirty="0" err="1" smtClean="0"/>
              <a:t>getValue</a:t>
            </a:r>
            <a:r>
              <a:rPr lang="en-US" altLang="ko-KR" sz="1100" b="1" dirty="0" smtClean="0"/>
              <a:t>()));</a:t>
            </a:r>
          </a:p>
          <a:p>
            <a:pPr defTabSz="180000"/>
            <a:r>
              <a:rPr lang="en-US" altLang="ko-KR" sz="1100" dirty="0" smtClean="0"/>
              <a:t>		}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r>
              <a:rPr lang="en-US" altLang="ko-KR" sz="1100" b="1" dirty="0" smtClean="0"/>
              <a:t>	</a:t>
            </a:r>
            <a:r>
              <a:rPr lang="en-US" altLang="ko-KR" sz="1100" dirty="0" smtClean="0"/>
              <a:t>public static void main(String [] </a:t>
            </a:r>
            <a:r>
              <a:rPr lang="en-US" altLang="ko-KR" sz="1100" dirty="0" err="1" smtClean="0"/>
              <a:t>args</a:t>
            </a:r>
            <a:r>
              <a:rPr lang="en-US" altLang="ko-KR" sz="1100" dirty="0" smtClean="0"/>
              <a:t>) {</a:t>
            </a:r>
          </a:p>
          <a:p>
            <a:pPr defTabSz="180000"/>
            <a:r>
              <a:rPr lang="en-US" altLang="ko-KR" sz="1100" dirty="0" smtClean="0"/>
              <a:t>		new </a:t>
            </a:r>
            <a:r>
              <a:rPr lang="en-US" altLang="ko-KR" sz="1100" dirty="0" err="1" smtClean="0"/>
              <a:t>SliderChangeEx</a:t>
            </a:r>
            <a:r>
              <a:rPr lang="en-US" altLang="ko-KR" sz="1100" dirty="0" smtClean="0"/>
              <a:t>();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r>
              <a:rPr lang="en-US" altLang="ko-KR" sz="1100" dirty="0" smtClean="0"/>
              <a:t>} </a:t>
            </a:r>
            <a:endParaRPr lang="ko-KR" altLang="en-US" sz="1100" dirty="0" smtClean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37763" y="2333625"/>
            <a:ext cx="2857500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37763" y="4636754"/>
            <a:ext cx="2857500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42627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37107" y="4692352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37016" y="1594329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r>
              <a:rPr lang="en-US" altLang="ko-KR" dirty="0" smtClean="0"/>
              <a:t>: </a:t>
            </a:r>
            <a:r>
              <a:rPr lang="ko-KR" altLang="en-US" dirty="0" smtClean="0"/>
              <a:t>스윙 컴포넌트의 공통 요소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30044" y="1594329"/>
            <a:ext cx="4644008" cy="1615827"/>
          </a:xfrm>
          <a:prstGeom prst="rect">
            <a:avLst/>
          </a:prstGeom>
          <a:solidFill>
            <a:srgbClr val="E4D3C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100" dirty="0" smtClean="0"/>
              <a:t>버튼의 위치와 크기</a:t>
            </a:r>
          </a:p>
          <a:p>
            <a:r>
              <a:rPr lang="ko-KR" altLang="en-US" sz="1100" dirty="0" smtClean="0"/>
              <a:t>위치 </a:t>
            </a:r>
            <a:r>
              <a:rPr lang="en-US" altLang="ko-KR" sz="1100" dirty="0" smtClean="0"/>
              <a:t>= (51,5)</a:t>
            </a:r>
          </a:p>
          <a:p>
            <a:r>
              <a:rPr lang="ko-KR" altLang="en-US" sz="1100" dirty="0" smtClean="0"/>
              <a:t>크기 </a:t>
            </a:r>
            <a:r>
              <a:rPr lang="en-US" altLang="ko-KR" sz="1100" dirty="0" smtClean="0"/>
              <a:t>= (131x28)</a:t>
            </a:r>
          </a:p>
          <a:p>
            <a:r>
              <a:rPr lang="ko-KR" altLang="en-US" sz="1100" dirty="0" err="1" smtClean="0"/>
              <a:t>컨텐트팬의</a:t>
            </a:r>
            <a:r>
              <a:rPr lang="ko-KR" altLang="en-US" sz="1100" dirty="0" smtClean="0"/>
              <a:t> 위치와 크기</a:t>
            </a:r>
          </a:p>
          <a:p>
            <a:r>
              <a:rPr lang="ko-KR" altLang="en-US" sz="1100" dirty="0" smtClean="0"/>
              <a:t>위치 </a:t>
            </a:r>
            <a:r>
              <a:rPr lang="en-US" altLang="ko-KR" sz="1100" dirty="0" smtClean="0"/>
              <a:t>= (0,0)</a:t>
            </a:r>
          </a:p>
          <a:p>
            <a:r>
              <a:rPr lang="ko-KR" altLang="en-US" sz="1100" dirty="0" smtClean="0"/>
              <a:t>크기 </a:t>
            </a:r>
            <a:r>
              <a:rPr lang="en-US" altLang="ko-KR" sz="1100" dirty="0" smtClean="0"/>
              <a:t>= (234x164)</a:t>
            </a:r>
          </a:p>
          <a:p>
            <a:r>
              <a:rPr lang="ko-KR" altLang="en-US" sz="1100" dirty="0" smtClean="0"/>
              <a:t>폰트 </a:t>
            </a:r>
            <a:r>
              <a:rPr lang="en-US" altLang="ko-KR" sz="1100" dirty="0" smtClean="0"/>
              <a:t>= </a:t>
            </a:r>
            <a:r>
              <a:rPr lang="en-US" altLang="ko-KR" sz="1100" dirty="0" err="1" smtClean="0"/>
              <a:t>java.awt.Font</a:t>
            </a:r>
            <a:r>
              <a:rPr lang="en-US" altLang="ko-KR" sz="1100" dirty="0" smtClean="0"/>
              <a:t>[family=</a:t>
            </a:r>
            <a:r>
              <a:rPr lang="en-US" altLang="ko-KR" sz="1100" dirty="0" err="1" smtClean="0"/>
              <a:t>Dialog,name</a:t>
            </a:r>
            <a:r>
              <a:rPr lang="en-US" altLang="ko-KR" sz="1100" dirty="0" smtClean="0"/>
              <a:t>=</a:t>
            </a:r>
            <a:r>
              <a:rPr lang="ko-KR" altLang="en-US" sz="1100" dirty="0" smtClean="0"/>
              <a:t>고딕체</a:t>
            </a:r>
            <a:r>
              <a:rPr lang="en-US" altLang="ko-KR" sz="1100" dirty="0" smtClean="0"/>
              <a:t>,style=</a:t>
            </a:r>
            <a:r>
              <a:rPr lang="en-US" altLang="ko-KR" sz="1100" dirty="0" err="1" smtClean="0"/>
              <a:t>italic,size</a:t>
            </a:r>
            <a:r>
              <a:rPr lang="en-US" altLang="ko-KR" sz="1100" dirty="0" smtClean="0"/>
              <a:t>=20]</a:t>
            </a:r>
          </a:p>
          <a:p>
            <a:r>
              <a:rPr lang="ko-KR" altLang="en-US" sz="1100" dirty="0" smtClean="0"/>
              <a:t>배경색 </a:t>
            </a:r>
            <a:r>
              <a:rPr lang="en-US" altLang="ko-KR" sz="1100" dirty="0" smtClean="0"/>
              <a:t>= </a:t>
            </a:r>
            <a:r>
              <a:rPr lang="en-US" altLang="ko-KR" sz="1100" dirty="0" err="1" smtClean="0"/>
              <a:t>java.awt.Color</a:t>
            </a:r>
            <a:r>
              <a:rPr lang="en-US" altLang="ko-KR" sz="1100" dirty="0" smtClean="0"/>
              <a:t>[r=255,g=255,b=0]</a:t>
            </a:r>
          </a:p>
          <a:p>
            <a:r>
              <a:rPr lang="ko-KR" altLang="en-US" sz="1100" dirty="0" err="1" smtClean="0"/>
              <a:t>글자색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= </a:t>
            </a:r>
            <a:r>
              <a:rPr lang="en-US" altLang="ko-KR" sz="1100" dirty="0" err="1" smtClean="0"/>
              <a:t>java.awt.Color</a:t>
            </a:r>
            <a:r>
              <a:rPr lang="en-US" altLang="ko-KR" sz="1100" dirty="0" smtClean="0"/>
              <a:t>[r=255,g=0,b=255]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616100" y="4013751"/>
            <a:ext cx="1857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버튼을 선택하면 나머지</a:t>
            </a:r>
            <a:endParaRPr lang="en-US" altLang="ko-KR" sz="1200" dirty="0" smtClean="0"/>
          </a:p>
          <a:p>
            <a:r>
              <a:rPr lang="ko-KR" altLang="en-US" sz="1200" dirty="0" smtClean="0"/>
              <a:t>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개의 버튼이 보이지</a:t>
            </a:r>
            <a:endParaRPr lang="en-US" altLang="ko-KR" sz="1200" dirty="0" smtClean="0"/>
          </a:p>
          <a:p>
            <a:r>
              <a:rPr lang="ko-KR" altLang="en-US" sz="1200" dirty="0" smtClean="0"/>
              <a:t> 않게 됨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3465610" y="4666163"/>
            <a:ext cx="1370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버튼을 선택하면 </a:t>
            </a:r>
            <a:endParaRPr lang="en-US" altLang="ko-KR" sz="1200" dirty="0" smtClean="0"/>
          </a:p>
          <a:p>
            <a:r>
              <a:rPr lang="ko-KR" altLang="en-US" sz="1200" dirty="0" smtClean="0"/>
              <a:t>다시 보이게 됨</a:t>
            </a:r>
            <a:endParaRPr lang="ko-KR" altLang="en-US" sz="1200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2687540" y="5094791"/>
            <a:ext cx="2000264" cy="158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rot="5400000">
            <a:off x="1866797" y="3843832"/>
            <a:ext cx="1500197" cy="158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왼쪽 중괄호 30"/>
          <p:cNvSpPr/>
          <p:nvPr/>
        </p:nvSpPr>
        <p:spPr>
          <a:xfrm>
            <a:off x="4113345" y="1677909"/>
            <a:ext cx="214314" cy="928694"/>
          </a:xfrm>
          <a:prstGeom prst="leftBrace">
            <a:avLst>
              <a:gd name="adj1" fmla="val 61039"/>
              <a:gd name="adj2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4" name="왼쪽 중괄호 33"/>
          <p:cNvSpPr/>
          <p:nvPr/>
        </p:nvSpPr>
        <p:spPr>
          <a:xfrm>
            <a:off x="4115730" y="2710090"/>
            <a:ext cx="202439" cy="384437"/>
          </a:xfrm>
          <a:prstGeom prst="leftBrace">
            <a:avLst>
              <a:gd name="adj1" fmla="val 43750"/>
              <a:gd name="adj2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1" name="왼쪽 중괄호 40"/>
          <p:cNvSpPr/>
          <p:nvPr/>
        </p:nvSpPr>
        <p:spPr>
          <a:xfrm>
            <a:off x="687276" y="1880081"/>
            <a:ext cx="428628" cy="1500198"/>
          </a:xfrm>
          <a:prstGeom prst="leftBrace">
            <a:avLst>
              <a:gd name="adj1" fmla="val 79067"/>
              <a:gd name="adj2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3" name="왼쪽 중괄호 42"/>
          <p:cNvSpPr/>
          <p:nvPr/>
        </p:nvSpPr>
        <p:spPr>
          <a:xfrm rot="16200000">
            <a:off x="2008879" y="2487304"/>
            <a:ext cx="428628" cy="2214578"/>
          </a:xfrm>
          <a:prstGeom prst="leftBrace">
            <a:avLst>
              <a:gd name="adj1" fmla="val 79067"/>
              <a:gd name="adj2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4" name="TextBox 43"/>
          <p:cNvSpPr txBox="1"/>
          <p:nvPr/>
        </p:nvSpPr>
        <p:spPr>
          <a:xfrm>
            <a:off x="39629" y="2594461"/>
            <a:ext cx="801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164 </a:t>
            </a:r>
            <a:r>
              <a:rPr lang="ko-KR" altLang="en-US" sz="1200" dirty="0" smtClean="0"/>
              <a:t>픽셀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1037107" y="3737468"/>
            <a:ext cx="18678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컨텐트팬의</a:t>
            </a:r>
            <a:r>
              <a:rPr lang="ko-KR" altLang="en-US" sz="1200" dirty="0" smtClean="0"/>
              <a:t> 폭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234 </a:t>
            </a:r>
            <a:r>
              <a:rPr lang="ko-KR" altLang="en-US" sz="1200" dirty="0" smtClean="0"/>
              <a:t>픽셀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5572132" y="1266100"/>
            <a:ext cx="1733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콘솔 창에 출력된 내용</a:t>
            </a:r>
            <a:endParaRPr lang="ko-KR" altLang="en-US" sz="1200"/>
          </a:p>
        </p:txBody>
      </p:sp>
      <p:sp>
        <p:nvSpPr>
          <p:cNvPr id="48" name="TextBox 47"/>
          <p:cNvSpPr txBox="1"/>
          <p:nvPr/>
        </p:nvSpPr>
        <p:spPr>
          <a:xfrm>
            <a:off x="39629" y="2121302"/>
            <a:ext cx="877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컨텐트팬의</a:t>
            </a:r>
            <a:r>
              <a:rPr lang="ko-KR" altLang="en-US" sz="1200" dirty="0" smtClean="0"/>
              <a:t> 높이</a:t>
            </a:r>
            <a:endParaRPr lang="ko-KR" altLang="en-US" sz="1200" dirty="0"/>
          </a:p>
        </p:txBody>
      </p:sp>
      <p:cxnSp>
        <p:nvCxnSpPr>
          <p:cNvPr id="6" name="직선 화살표 연결선 5"/>
          <p:cNvCxnSpPr>
            <a:endCxn id="31" idx="1"/>
          </p:cNvCxnSpPr>
          <p:nvPr/>
        </p:nvCxnSpPr>
        <p:spPr>
          <a:xfrm>
            <a:off x="2817876" y="2082122"/>
            <a:ext cx="1295469" cy="6013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34" idx="1"/>
          </p:cNvCxnSpPr>
          <p:nvPr/>
        </p:nvCxnSpPr>
        <p:spPr>
          <a:xfrm>
            <a:off x="2689925" y="2407819"/>
            <a:ext cx="1425805" cy="49449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85919" y="4666163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3342926" y="1649248"/>
            <a:ext cx="975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버튼을 선택한 경우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3330483" y="2881216"/>
            <a:ext cx="975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버튼을 선택한 경우</a:t>
            </a:r>
            <a:endParaRPr lang="ko-KR" altLang="en-US" sz="1200" dirty="0"/>
          </a:p>
        </p:txBody>
      </p:sp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8947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JLabel, </a:t>
            </a:r>
            <a:r>
              <a:rPr lang="ko-KR" altLang="en-US" smtClean="0"/>
              <a:t>레이블</a:t>
            </a:r>
            <a:r>
              <a:rPr lang="en-US" altLang="ko-KR" smtClean="0"/>
              <a:t> </a:t>
            </a:r>
            <a:r>
              <a:rPr lang="ko-KR" altLang="en-US" smtClean="0"/>
              <a:t>컴포넌트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JLabel</a:t>
            </a:r>
            <a:r>
              <a:rPr lang="ko-KR" altLang="en-US" smtClean="0"/>
              <a:t>의 용도</a:t>
            </a:r>
            <a:endParaRPr lang="en-US" altLang="ko-KR" smtClean="0"/>
          </a:p>
          <a:p>
            <a:pPr lvl="1"/>
            <a:r>
              <a:rPr lang="ko-KR" altLang="en-US" smtClean="0"/>
              <a:t>텍스트나 이미지를 컴포넌트화 하기 위한 목적</a:t>
            </a:r>
            <a:endParaRPr lang="en-US" altLang="ko-KR" smtClean="0"/>
          </a:p>
          <a:p>
            <a:r>
              <a:rPr lang="ko-KR" altLang="en-US" smtClean="0"/>
              <a:t>레이블 컴포넌트 생성</a:t>
            </a:r>
            <a:endParaRPr lang="en-US" altLang="ko-KR" smtClean="0"/>
          </a:p>
          <a:p>
            <a:pPr lvl="1"/>
            <a:r>
              <a:rPr lang="en-US" altLang="ko-KR" smtClean="0"/>
              <a:t>JLabel()</a:t>
            </a:r>
          </a:p>
          <a:p>
            <a:pPr lvl="2"/>
            <a:r>
              <a:rPr lang="ko-KR" altLang="en-US" smtClean="0"/>
              <a:t>텍스트나 이미지 정보가 없는 빈 레이블 컴포넌트 생성</a:t>
            </a:r>
            <a:endParaRPr lang="en-US" altLang="ko-KR" smtClean="0"/>
          </a:p>
          <a:p>
            <a:pPr lvl="1"/>
            <a:r>
              <a:rPr lang="en-US" altLang="ko-KR" smtClean="0"/>
              <a:t>JLabel(Icon image)</a:t>
            </a:r>
          </a:p>
          <a:p>
            <a:pPr lvl="2"/>
            <a:r>
              <a:rPr lang="ko-KR" altLang="en-US" smtClean="0"/>
              <a:t>이미지만을 가진 레이블 컴포넌트 생성</a:t>
            </a:r>
            <a:endParaRPr lang="en-US" altLang="ko-KR" smtClean="0"/>
          </a:p>
          <a:p>
            <a:pPr lvl="1"/>
            <a:r>
              <a:rPr lang="en-US" altLang="ko-KR" smtClean="0"/>
              <a:t>JLabel(String text)</a:t>
            </a:r>
          </a:p>
          <a:p>
            <a:pPr lvl="2"/>
            <a:r>
              <a:rPr lang="ko-KR" altLang="en-US" smtClean="0"/>
              <a:t>텍스트만을 가진 레이블 컴포넌트 생성</a:t>
            </a:r>
            <a:endParaRPr lang="en-US" altLang="ko-KR" smtClean="0"/>
          </a:p>
          <a:p>
            <a:pPr lvl="1"/>
            <a:r>
              <a:rPr lang="en-US" altLang="ko-KR" smtClean="0"/>
              <a:t>JLabel(String text, Icon image, int hAlignment)</a:t>
            </a:r>
          </a:p>
          <a:p>
            <a:pPr lvl="2"/>
            <a:r>
              <a:rPr lang="ko-KR" altLang="en-US" smtClean="0"/>
              <a:t>텍스트와 이미지</a:t>
            </a:r>
            <a:r>
              <a:rPr lang="en-US" altLang="ko-KR" smtClean="0"/>
              <a:t>, </a:t>
            </a:r>
            <a:r>
              <a:rPr lang="ko-KR" altLang="en-US" smtClean="0"/>
              <a:t>수평</a:t>
            </a:r>
            <a:r>
              <a:rPr lang="en-US" altLang="ko-KR" smtClean="0"/>
              <a:t> </a:t>
            </a:r>
            <a:r>
              <a:rPr lang="ko-KR" altLang="en-US" smtClean="0"/>
              <a:t>정렬 값을 가진 레이블 컴포넌트 생성</a:t>
            </a:r>
            <a:endParaRPr lang="en-US" altLang="ko-KR" smtClean="0"/>
          </a:p>
          <a:p>
            <a:pPr lvl="2"/>
            <a:r>
              <a:rPr lang="ko-KR" altLang="en-US" smtClean="0"/>
              <a:t>수평정렬 값인 </a:t>
            </a:r>
            <a:r>
              <a:rPr lang="en-US" smtClean="0"/>
              <a:t>hAlignment</a:t>
            </a:r>
            <a:r>
              <a:rPr lang="ko-KR" altLang="en-US" smtClean="0"/>
              <a:t>로 사용가능한 값들</a:t>
            </a:r>
            <a:r>
              <a:rPr lang="en-US" altLang="ko-KR" smtClean="0"/>
              <a:t>.</a:t>
            </a:r>
          </a:p>
          <a:p>
            <a:pPr lvl="3"/>
            <a:r>
              <a:rPr lang="en-US" smtClean="0"/>
              <a:t>SwingConstants.LEFT, CENTER, RIGHT, LEADING or TRAILING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81440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레이블 컴포넌트 생성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4464496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단순 텍스트 만을 가진 레이블 컴포넌트 생성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이미지를 가진 레이블 컴포넌트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이미지 파일로부터 이미지를 읽기 위해 </a:t>
            </a:r>
            <a:r>
              <a:rPr lang="en-US" altLang="ko-KR" dirty="0" err="1" smtClean="0"/>
              <a:t>ImageIcon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다룰 수 있는 이미지 종류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png</a:t>
            </a:r>
            <a:r>
              <a:rPr lang="en-US" altLang="ko-KR" dirty="0" smtClean="0"/>
              <a:t>, gif, jpg</a:t>
            </a:r>
          </a:p>
          <a:p>
            <a:pPr lvl="1"/>
            <a:r>
              <a:rPr lang="en-US" altLang="ko-KR" dirty="0" smtClean="0"/>
              <a:t>sunset.jpg</a:t>
            </a:r>
            <a:r>
              <a:rPr lang="ko-KR" altLang="en-US" dirty="0" smtClean="0"/>
              <a:t>의 경로명이  </a:t>
            </a:r>
            <a:r>
              <a:rPr lang="en-US" altLang="ko-KR" dirty="0" smtClean="0"/>
              <a:t>"images/sunset.jpg"</a:t>
            </a:r>
            <a:r>
              <a:rPr lang="ko-KR" altLang="en-US" dirty="0" smtClean="0"/>
              <a:t>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수평정렬 값을 가진 레이블 컴포넌트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수평정렬 값으로 사용되는 값을 생성자의 </a:t>
            </a:r>
            <a:r>
              <a:rPr lang="en-US" altLang="ko-KR" dirty="0" smtClean="0"/>
              <a:t>3 </a:t>
            </a:r>
            <a:r>
              <a:rPr lang="ko-KR" altLang="en-US" dirty="0" smtClean="0"/>
              <a:t>번째 인자로 지정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텍스트 이미지 모두 출력하고자 하는 경우 수평정렬 값 지정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357290" y="1785926"/>
            <a:ext cx="478634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err="1" smtClean="0"/>
              <a:t>JLabel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textLabel</a:t>
            </a:r>
            <a:r>
              <a:rPr lang="en-US" altLang="ko-KR" sz="1400" dirty="0" smtClean="0"/>
              <a:t> = new </a:t>
            </a:r>
            <a:r>
              <a:rPr lang="en-US" altLang="ko-KR" sz="1400" dirty="0" err="1" smtClean="0"/>
              <a:t>JLabel</a:t>
            </a:r>
            <a:r>
              <a:rPr lang="en-US" altLang="ko-KR" sz="1400" dirty="0" smtClean="0"/>
              <a:t>("</a:t>
            </a:r>
            <a:r>
              <a:rPr lang="ko-KR" altLang="en-US" sz="1400" dirty="0" smtClean="0"/>
              <a:t>사랑합니다</a:t>
            </a:r>
            <a:r>
              <a:rPr lang="en-US" altLang="ko-KR" sz="1400" dirty="0" smtClean="0"/>
              <a:t>");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372364" y="4044412"/>
            <a:ext cx="580813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err="1" smtClean="0"/>
              <a:t>ImageIcon</a:t>
            </a:r>
            <a:r>
              <a:rPr lang="en-US" altLang="ko-KR" sz="1400" dirty="0" smtClean="0"/>
              <a:t> image = new </a:t>
            </a:r>
            <a:r>
              <a:rPr lang="en-US" altLang="ko-KR" sz="1400" dirty="0" err="1" smtClean="0"/>
              <a:t>ImageIcon</a:t>
            </a:r>
            <a:r>
              <a:rPr lang="en-US" altLang="ko-KR" sz="1400" dirty="0" smtClean="0"/>
              <a:t>("images/sunset.jpg");</a:t>
            </a:r>
          </a:p>
          <a:p>
            <a:pPr defTabSz="180000"/>
            <a:r>
              <a:rPr lang="en-US" altLang="ko-KR" sz="1400" dirty="0" err="1" smtClean="0"/>
              <a:t>JLabel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imageLabel</a:t>
            </a:r>
            <a:r>
              <a:rPr lang="en-US" altLang="ko-KR" sz="1400" dirty="0" smtClean="0"/>
              <a:t> = new </a:t>
            </a:r>
            <a:r>
              <a:rPr lang="en-US" altLang="ko-KR" sz="1400" dirty="0" err="1" smtClean="0"/>
              <a:t>JLabel</a:t>
            </a:r>
            <a:r>
              <a:rPr lang="en-US" altLang="ko-KR" sz="1400" dirty="0" smtClean="0"/>
              <a:t>(image);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42253" y="5831686"/>
            <a:ext cx="724829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err="1" smtClean="0"/>
              <a:t>ImageIcon</a:t>
            </a:r>
            <a:r>
              <a:rPr lang="en-US" altLang="ko-KR" sz="1400" dirty="0" smtClean="0"/>
              <a:t> image = new </a:t>
            </a:r>
            <a:r>
              <a:rPr lang="en-US" altLang="ko-KR" sz="1400" dirty="0" err="1" smtClean="0"/>
              <a:t>ImageIcon</a:t>
            </a:r>
            <a:r>
              <a:rPr lang="en-US" altLang="ko-KR" sz="1400" dirty="0" smtClean="0"/>
              <a:t>("images/sunset.jpg");</a:t>
            </a:r>
          </a:p>
          <a:p>
            <a:pPr defTabSz="180000"/>
            <a:r>
              <a:rPr lang="en-US" altLang="ko-KR" sz="1400" dirty="0" err="1" smtClean="0"/>
              <a:t>JLabel</a:t>
            </a:r>
            <a:r>
              <a:rPr lang="en-US" altLang="ko-KR" sz="1400" dirty="0" smtClean="0"/>
              <a:t> label = new </a:t>
            </a:r>
            <a:r>
              <a:rPr lang="en-US" altLang="ko-KR" sz="1400" dirty="0" err="1" smtClean="0"/>
              <a:t>JLabel</a:t>
            </a:r>
            <a:r>
              <a:rPr lang="en-US" altLang="ko-KR" sz="1400" dirty="0" smtClean="0"/>
              <a:t>("</a:t>
            </a:r>
            <a:r>
              <a:rPr lang="ko-KR" altLang="en-US" sz="1400" dirty="0" smtClean="0"/>
              <a:t>사랑합니다</a:t>
            </a:r>
            <a:r>
              <a:rPr lang="en-US" altLang="ko-KR" sz="1400" dirty="0" smtClean="0"/>
              <a:t>", image, </a:t>
            </a:r>
            <a:r>
              <a:rPr lang="en-US" altLang="ko-KR" sz="1400" dirty="0" err="1" smtClean="0"/>
              <a:t>SwingConstants.CENTER</a:t>
            </a:r>
            <a:r>
              <a:rPr lang="en-US" altLang="ko-KR" sz="1400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xmlns="" val="3016740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19861" y="1143000"/>
            <a:ext cx="3540224" cy="5310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11-1 : </a:t>
            </a:r>
            <a:r>
              <a:rPr lang="en-US" altLang="ko-KR" dirty="0" err="1" smtClean="0"/>
              <a:t>JLabel</a:t>
            </a:r>
            <a:r>
              <a:rPr lang="en-US" altLang="ko-KR" dirty="0" smtClean="0"/>
              <a:t> </a:t>
            </a:r>
            <a:r>
              <a:rPr lang="ko-KR" altLang="en-US" dirty="0" smtClean="0"/>
              <a:t>컴포넌트 생성 예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14282" y="1071546"/>
            <a:ext cx="4786314" cy="56323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javax.swing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java.awt.event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java.awt.*;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public class </a:t>
            </a:r>
            <a:r>
              <a:rPr lang="en-US" altLang="ko-KR" sz="1200" b="1" dirty="0" err="1" smtClean="0"/>
              <a:t>LabelEx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JFrame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Container 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;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LabelEx</a:t>
            </a:r>
            <a:r>
              <a:rPr lang="en-US" altLang="ko-KR" sz="1200" dirty="0" smtClean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 smtClean="0"/>
              <a:t>("</a:t>
            </a:r>
            <a:r>
              <a:rPr lang="ko-KR" altLang="en-US" sz="1200" dirty="0" smtClean="0"/>
              <a:t>레이블 예제</a:t>
            </a:r>
            <a:r>
              <a:rPr lang="en-US" altLang="ko-KR" sz="1200" dirty="0" smtClean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</a:t>
            </a:r>
            <a:r>
              <a:rPr lang="en-US" altLang="ko-KR" sz="1200" i="1" dirty="0" err="1" smtClean="0"/>
              <a:t>EXIT_ON_CLOSE</a:t>
            </a:r>
            <a:r>
              <a:rPr lang="en-US" altLang="ko-KR" sz="1200" i="1" dirty="0" smtClean="0"/>
              <a:t>);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getContentPane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contentPane.setLayout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FlowLayout</a:t>
            </a:r>
            <a:r>
              <a:rPr lang="en-US" altLang="ko-KR" sz="1200" b="1" dirty="0" smtClean="0"/>
              <a:t>());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JLabel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 smtClean="0"/>
              <a:t>textLabel</a:t>
            </a:r>
            <a:r>
              <a:rPr lang="en-US" altLang="ko-KR" sz="1200" b="1" dirty="0" smtClean="0"/>
              <a:t> </a:t>
            </a:r>
            <a:r>
              <a:rPr lang="en-US" altLang="ko-KR" sz="1200" dirty="0" smtClean="0"/>
              <a:t>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JLabel</a:t>
            </a:r>
            <a:r>
              <a:rPr lang="en-US" altLang="ko-KR" sz="1200" b="1" dirty="0" smtClean="0"/>
              <a:t>("</a:t>
            </a:r>
            <a:r>
              <a:rPr lang="ko-KR" altLang="en-US" sz="1200" b="1" dirty="0" smtClean="0"/>
              <a:t>사랑합니다</a:t>
            </a:r>
            <a:r>
              <a:rPr lang="en-US" altLang="ko-KR" sz="1200" b="1" dirty="0" smtClean="0"/>
              <a:t>.");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ImageIcon</a:t>
            </a:r>
            <a:r>
              <a:rPr lang="en-US" altLang="ko-KR" sz="1200" dirty="0" smtClean="0"/>
              <a:t> beauty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ImageIcon</a:t>
            </a:r>
            <a:r>
              <a:rPr lang="en-US" altLang="ko-KR" sz="1200" b="1" dirty="0" smtClean="0"/>
              <a:t>("images/beauty.jpg");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JLabel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 smtClean="0"/>
              <a:t>imageLabel</a:t>
            </a:r>
            <a:r>
              <a:rPr lang="en-US" altLang="ko-KR" sz="1200" b="1" dirty="0" smtClean="0"/>
              <a:t> </a:t>
            </a:r>
            <a:r>
              <a:rPr lang="en-US" altLang="ko-KR" sz="1200" dirty="0" smtClean="0"/>
              <a:t>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JLabel</a:t>
            </a:r>
            <a:r>
              <a:rPr lang="en-US" altLang="ko-KR" sz="1200" b="1" dirty="0" smtClean="0"/>
              <a:t>(beauty);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ImageIcon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normalIcon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smtClean="0"/>
              <a:t>			</a:t>
            </a:r>
            <a:r>
              <a:rPr lang="en-US" altLang="ko-KR" sz="1200" b="1" dirty="0" err="1" smtClean="0"/>
              <a:t>ImageIcon</a:t>
            </a:r>
            <a:r>
              <a:rPr lang="en-US" altLang="ko-KR" sz="1200" b="1" dirty="0" smtClean="0"/>
              <a:t>("images/normalIcon.gif");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JLabel</a:t>
            </a:r>
            <a:r>
              <a:rPr lang="en-US" altLang="ko-KR" sz="1200" b="1" dirty="0" smtClean="0"/>
              <a:t> label </a:t>
            </a:r>
            <a:r>
              <a:rPr lang="en-US" altLang="ko-KR" sz="1200" dirty="0" smtClean="0"/>
              <a:t>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JLabel</a:t>
            </a:r>
            <a:r>
              <a:rPr lang="en-US" altLang="ko-KR" sz="1200" b="1" dirty="0" smtClean="0"/>
              <a:t>("</a:t>
            </a:r>
            <a:r>
              <a:rPr lang="ko-KR" altLang="en-US" sz="1200" b="1" dirty="0" err="1" smtClean="0"/>
              <a:t>보고싶으면</a:t>
            </a:r>
            <a:r>
              <a:rPr lang="ko-KR" altLang="en-US" sz="1200" b="1" dirty="0" smtClean="0"/>
              <a:t> 전화하세요</a:t>
            </a:r>
            <a:r>
              <a:rPr lang="en-US" altLang="ko-KR" sz="1200" b="1" dirty="0" smtClean="0"/>
              <a:t>", 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smtClean="0"/>
              <a:t>			</a:t>
            </a:r>
            <a:r>
              <a:rPr lang="en-US" altLang="ko-KR" sz="1200" b="1" dirty="0" err="1" smtClean="0"/>
              <a:t>normalIcon</a:t>
            </a:r>
            <a:r>
              <a:rPr lang="en-US" altLang="ko-KR" sz="1200" b="1" dirty="0" smtClean="0"/>
              <a:t>, </a:t>
            </a:r>
            <a:r>
              <a:rPr lang="en-US" altLang="ko-KR" sz="1200" b="1" dirty="0" err="1" smtClean="0"/>
              <a:t>SwingConstants.</a:t>
            </a:r>
            <a:r>
              <a:rPr lang="en-US" altLang="ko-KR" sz="1200" b="1" i="1" dirty="0" err="1" smtClean="0"/>
              <a:t>CENTER</a:t>
            </a:r>
            <a:r>
              <a:rPr lang="en-US" altLang="ko-KR" sz="1200" b="1" i="1" dirty="0" smtClean="0"/>
              <a:t>);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</a:t>
            </a:r>
            <a:r>
              <a:rPr lang="en-US" altLang="ko-KR" sz="1200" b="1" dirty="0" err="1" smtClean="0"/>
              <a:t>add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textLabel</a:t>
            </a:r>
            <a:r>
              <a:rPr lang="en-US" altLang="ko-KR" sz="1200" b="1" dirty="0" smtClean="0"/>
              <a:t>);</a:t>
            </a:r>
          </a:p>
          <a:p>
            <a:pPr defTabSz="180000"/>
            <a:r>
              <a:rPr lang="en-US" altLang="ko-KR" sz="1200" b="1" dirty="0" smtClean="0"/>
              <a:t>		</a:t>
            </a:r>
            <a:r>
              <a:rPr lang="en-US" altLang="ko-KR" sz="1200" dirty="0" err="1" smtClean="0"/>
              <a:t>contentPane.</a:t>
            </a:r>
            <a:r>
              <a:rPr lang="en-US" altLang="ko-KR" sz="1200" b="1" dirty="0" err="1" smtClean="0"/>
              <a:t>add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imageLabel</a:t>
            </a:r>
            <a:r>
              <a:rPr lang="en-US" altLang="ko-KR" sz="1200" b="1" dirty="0" smtClean="0"/>
              <a:t>);</a:t>
            </a:r>
          </a:p>
          <a:p>
            <a:pPr defTabSz="180000"/>
            <a:r>
              <a:rPr lang="en-US" altLang="ko-KR" sz="1200" b="1" dirty="0" smtClean="0"/>
              <a:t>		</a:t>
            </a:r>
            <a:r>
              <a:rPr lang="en-US" altLang="ko-KR" sz="1200" dirty="0" err="1" smtClean="0"/>
              <a:t>contentPane.</a:t>
            </a:r>
            <a:r>
              <a:rPr lang="en-US" altLang="ko-KR" sz="1200" b="1" dirty="0" err="1" smtClean="0"/>
              <a:t>add</a:t>
            </a:r>
            <a:r>
              <a:rPr lang="en-US" altLang="ko-KR" sz="1200" b="1" dirty="0" smtClean="0"/>
              <a:t>(label);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(400,600);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true);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public static void 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new </a:t>
            </a:r>
            <a:r>
              <a:rPr lang="en-US" altLang="ko-KR" sz="1200" dirty="0" err="1" smtClean="0"/>
              <a:t>LabelEx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} </a:t>
            </a:r>
          </a:p>
          <a:p>
            <a:pPr defTabSz="180000"/>
            <a:r>
              <a:rPr lang="en-US" altLang="ko-KR" sz="1200" dirty="0" smtClean="0"/>
              <a:t>} </a:t>
            </a:r>
            <a:endParaRPr lang="ko-KR" altLang="en-US" sz="1200" dirty="0" smtClean="0"/>
          </a:p>
        </p:txBody>
      </p:sp>
      <p:sp>
        <p:nvSpPr>
          <p:cNvPr id="8" name="자유형 7"/>
          <p:cNvSpPr/>
          <p:nvPr/>
        </p:nvSpPr>
        <p:spPr>
          <a:xfrm>
            <a:off x="3995936" y="1484784"/>
            <a:ext cx="2736304" cy="1735071"/>
          </a:xfrm>
          <a:custGeom>
            <a:avLst/>
            <a:gdLst>
              <a:gd name="connsiteX0" fmla="*/ 0 w 3453319"/>
              <a:gd name="connsiteY0" fmla="*/ 1583987 h 1583987"/>
              <a:gd name="connsiteX1" fmla="*/ 369651 w 3453319"/>
              <a:gd name="connsiteY1" fmla="*/ 1476983 h 1583987"/>
              <a:gd name="connsiteX2" fmla="*/ 1079770 w 3453319"/>
              <a:gd name="connsiteY2" fmla="*/ 1039238 h 1583987"/>
              <a:gd name="connsiteX3" fmla="*/ 1614792 w 3453319"/>
              <a:gd name="connsiteY3" fmla="*/ 348575 h 1583987"/>
              <a:gd name="connsiteX4" fmla="*/ 2266545 w 3453319"/>
              <a:gd name="connsiteY4" fmla="*/ 47017 h 1583987"/>
              <a:gd name="connsiteX5" fmla="*/ 3453319 w 3453319"/>
              <a:gd name="connsiteY5" fmla="*/ 66472 h 1583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53319" h="1583987">
                <a:moveTo>
                  <a:pt x="0" y="1583987"/>
                </a:moveTo>
                <a:cubicBezTo>
                  <a:pt x="94844" y="1575881"/>
                  <a:pt x="189689" y="1567775"/>
                  <a:pt x="369651" y="1476983"/>
                </a:cubicBezTo>
                <a:cubicBezTo>
                  <a:pt x="549613" y="1386192"/>
                  <a:pt x="872247" y="1227306"/>
                  <a:pt x="1079770" y="1039238"/>
                </a:cubicBezTo>
                <a:cubicBezTo>
                  <a:pt x="1287293" y="851170"/>
                  <a:pt x="1416996" y="513945"/>
                  <a:pt x="1614792" y="348575"/>
                </a:cubicBezTo>
                <a:cubicBezTo>
                  <a:pt x="1812588" y="183205"/>
                  <a:pt x="1960124" y="94034"/>
                  <a:pt x="2266545" y="47017"/>
                </a:cubicBezTo>
                <a:cubicBezTo>
                  <a:pt x="2572966" y="0"/>
                  <a:pt x="3013142" y="33236"/>
                  <a:pt x="3453319" y="66472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3793786" y="3429000"/>
            <a:ext cx="1930341" cy="251298"/>
          </a:xfrm>
          <a:custGeom>
            <a:avLst/>
            <a:gdLst>
              <a:gd name="connsiteX0" fmla="*/ 0 w 2130357"/>
              <a:gd name="connsiteY0" fmla="*/ 175098 h 207524"/>
              <a:gd name="connsiteX1" fmla="*/ 778213 w 2130357"/>
              <a:gd name="connsiteY1" fmla="*/ 194554 h 207524"/>
              <a:gd name="connsiteX2" fmla="*/ 1527242 w 2130357"/>
              <a:gd name="connsiteY2" fmla="*/ 97277 h 207524"/>
              <a:gd name="connsiteX3" fmla="*/ 2130357 w 2130357"/>
              <a:gd name="connsiteY3" fmla="*/ 0 h 207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0357" h="207524">
                <a:moveTo>
                  <a:pt x="0" y="175098"/>
                </a:moveTo>
                <a:cubicBezTo>
                  <a:pt x="261836" y="191311"/>
                  <a:pt x="523673" y="207524"/>
                  <a:pt x="778213" y="194554"/>
                </a:cubicBezTo>
                <a:cubicBezTo>
                  <a:pt x="1032753" y="181584"/>
                  <a:pt x="1301885" y="129703"/>
                  <a:pt x="1527242" y="97277"/>
                </a:cubicBezTo>
                <a:cubicBezTo>
                  <a:pt x="1752599" y="64851"/>
                  <a:pt x="1941478" y="32425"/>
                  <a:pt x="2130357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4427984" y="4181273"/>
            <a:ext cx="1728192" cy="1335959"/>
          </a:xfrm>
          <a:custGeom>
            <a:avLst/>
            <a:gdLst>
              <a:gd name="connsiteX0" fmla="*/ 0 w 2461098"/>
              <a:gd name="connsiteY0" fmla="*/ 1621 h 1703961"/>
              <a:gd name="connsiteX1" fmla="*/ 340468 w 2461098"/>
              <a:gd name="connsiteY1" fmla="*/ 50259 h 1703961"/>
              <a:gd name="connsiteX2" fmla="*/ 710119 w 2461098"/>
              <a:gd name="connsiteY2" fmla="*/ 303178 h 1703961"/>
              <a:gd name="connsiteX3" fmla="*/ 1147864 w 2461098"/>
              <a:gd name="connsiteY3" fmla="*/ 1295399 h 1703961"/>
              <a:gd name="connsiteX4" fmla="*/ 2461098 w 2461098"/>
              <a:gd name="connsiteY4" fmla="*/ 1703961 h 170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1098" h="1703961">
                <a:moveTo>
                  <a:pt x="0" y="1621"/>
                </a:moveTo>
                <a:cubicBezTo>
                  <a:pt x="111057" y="810"/>
                  <a:pt x="222115" y="0"/>
                  <a:pt x="340468" y="50259"/>
                </a:cubicBezTo>
                <a:cubicBezTo>
                  <a:pt x="458821" y="100518"/>
                  <a:pt x="575553" y="95655"/>
                  <a:pt x="710119" y="303178"/>
                </a:cubicBezTo>
                <a:cubicBezTo>
                  <a:pt x="844685" y="510701"/>
                  <a:pt x="856034" y="1061935"/>
                  <a:pt x="1147864" y="1295399"/>
                </a:cubicBezTo>
                <a:cubicBezTo>
                  <a:pt x="1439694" y="1528863"/>
                  <a:pt x="1950396" y="1616412"/>
                  <a:pt x="2461098" y="1703961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37304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90116" y="3501008"/>
            <a:ext cx="23812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JButton, </a:t>
            </a:r>
            <a:r>
              <a:rPr lang="ko-KR" altLang="en-US" smtClean="0"/>
              <a:t>버튼</a:t>
            </a:r>
            <a:r>
              <a:rPr lang="en-US" altLang="ko-KR" smtClean="0"/>
              <a:t> </a:t>
            </a:r>
            <a:r>
              <a:rPr lang="ko-KR" altLang="en-US" smtClean="0"/>
              <a:t>컴포넌트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4536504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버튼 컴포넌트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버튼 모양의 컴포넌트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버튼은 클릭될 때 </a:t>
            </a:r>
            <a:r>
              <a:rPr lang="en-US" altLang="ko-KR" dirty="0" smtClean="0"/>
              <a:t>Action </a:t>
            </a:r>
            <a:r>
              <a:rPr lang="ko-KR" altLang="en-US" dirty="0" smtClean="0"/>
              <a:t>이벤트를 발생시킴</a:t>
            </a:r>
            <a:endParaRPr lang="en-US" altLang="ko-KR" dirty="0" smtClean="0"/>
          </a:p>
          <a:p>
            <a:r>
              <a:rPr lang="ko-KR" altLang="en-US" dirty="0" smtClean="0"/>
              <a:t>버튼 컴포넌트 생성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JButton</a:t>
            </a:r>
            <a:r>
              <a:rPr lang="en-US" altLang="ko-KR" dirty="0" smtClean="0"/>
              <a:t>()</a:t>
            </a:r>
          </a:p>
          <a:p>
            <a:pPr lvl="2"/>
            <a:r>
              <a:rPr lang="ko-KR" altLang="en-US" dirty="0" smtClean="0"/>
              <a:t>텍스트나 이미지 </a:t>
            </a:r>
            <a:r>
              <a:rPr lang="ko-KR" altLang="en-US" dirty="0" err="1" smtClean="0"/>
              <a:t>아이콘를</a:t>
            </a:r>
            <a:r>
              <a:rPr lang="ko-KR" altLang="en-US" dirty="0" smtClean="0"/>
              <a:t> 가지지 않은 디폴트 버튼 생성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JButton</a:t>
            </a:r>
            <a:r>
              <a:rPr lang="en-US" altLang="ko-KR" dirty="0" smtClean="0"/>
              <a:t>(Icon icon)</a:t>
            </a:r>
          </a:p>
          <a:p>
            <a:pPr lvl="2"/>
            <a:r>
              <a:rPr lang="ko-KR" altLang="en-US" dirty="0" smtClean="0"/>
              <a:t>이미지 아이콘만을 가진 버튼 생성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JButton</a:t>
            </a:r>
            <a:r>
              <a:rPr lang="en-US" altLang="ko-KR" dirty="0" smtClean="0"/>
              <a:t>(String text)</a:t>
            </a:r>
          </a:p>
          <a:p>
            <a:pPr lvl="2"/>
            <a:r>
              <a:rPr lang="ko-KR" altLang="en-US" dirty="0" smtClean="0"/>
              <a:t>텍스트만을 가진 버튼 생성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JButton</a:t>
            </a:r>
            <a:r>
              <a:rPr lang="en-US" altLang="ko-KR" dirty="0" smtClean="0"/>
              <a:t>(String text, Icon icon)</a:t>
            </a:r>
          </a:p>
          <a:p>
            <a:pPr lvl="2"/>
            <a:r>
              <a:rPr lang="ko-KR" altLang="en-US" dirty="0" smtClean="0"/>
              <a:t>텍스트와 이미지 아이콘을 모두 가진 버튼 생성</a:t>
            </a:r>
            <a:endParaRPr lang="en-US" altLang="ko-KR" dirty="0" smtClean="0"/>
          </a:p>
          <a:p>
            <a:r>
              <a:rPr lang="ko-KR" altLang="en-US" dirty="0" smtClean="0"/>
              <a:t>버튼 컴포넌트 생성 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“hello” </a:t>
            </a:r>
            <a:r>
              <a:rPr lang="ko-KR" altLang="en-US" dirty="0" smtClean="0"/>
              <a:t>문자열을 가진 버튼 컴포넌트 생성 예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589610" y="5149782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버튼 이미지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8018370" y="5149782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버튼 문자열</a:t>
            </a:r>
            <a:endParaRPr lang="ko-KR" altLang="en-US" sz="1200" dirty="0"/>
          </a:p>
        </p:txBody>
      </p:sp>
      <p:sp>
        <p:nvSpPr>
          <p:cNvPr id="7" name="자유형 6"/>
          <p:cNvSpPr/>
          <p:nvPr/>
        </p:nvSpPr>
        <p:spPr>
          <a:xfrm>
            <a:off x="8018369" y="4294045"/>
            <a:ext cx="392223" cy="875490"/>
          </a:xfrm>
          <a:custGeom>
            <a:avLst/>
            <a:gdLst>
              <a:gd name="connsiteX0" fmla="*/ 535021 w 604736"/>
              <a:gd name="connsiteY0" fmla="*/ 875490 h 875490"/>
              <a:gd name="connsiteX1" fmla="*/ 515566 w 604736"/>
              <a:gd name="connsiteY1" fmla="*/ 486383 h 875490"/>
              <a:gd name="connsiteX2" fmla="*/ 0 w 604736"/>
              <a:gd name="connsiteY2" fmla="*/ 0 h 87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4736" h="875490">
                <a:moveTo>
                  <a:pt x="535021" y="875490"/>
                </a:moveTo>
                <a:cubicBezTo>
                  <a:pt x="569878" y="753894"/>
                  <a:pt x="604736" y="632298"/>
                  <a:pt x="515566" y="486383"/>
                </a:cubicBezTo>
                <a:cubicBezTo>
                  <a:pt x="426396" y="340468"/>
                  <a:pt x="213198" y="170234"/>
                  <a:pt x="0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7086010" y="4508054"/>
            <a:ext cx="165370" cy="680936"/>
          </a:xfrm>
          <a:custGeom>
            <a:avLst/>
            <a:gdLst>
              <a:gd name="connsiteX0" fmla="*/ 0 w 165370"/>
              <a:gd name="connsiteY0" fmla="*/ 680936 h 680936"/>
              <a:gd name="connsiteX1" fmla="*/ 29183 w 165370"/>
              <a:gd name="connsiteY1" fmla="*/ 291830 h 680936"/>
              <a:gd name="connsiteX2" fmla="*/ 165370 w 165370"/>
              <a:gd name="connsiteY2" fmla="*/ 0 h 680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370" h="680936">
                <a:moveTo>
                  <a:pt x="0" y="680936"/>
                </a:moveTo>
                <a:cubicBezTo>
                  <a:pt x="810" y="543127"/>
                  <a:pt x="1621" y="405319"/>
                  <a:pt x="29183" y="291830"/>
                </a:cubicBezTo>
                <a:cubicBezTo>
                  <a:pt x="56745" y="178341"/>
                  <a:pt x="111057" y="89170"/>
                  <a:pt x="165370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85918" y="5814585"/>
            <a:ext cx="429825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JButton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btn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JButton</a:t>
            </a:r>
            <a:r>
              <a:rPr lang="en-US" altLang="ko-KR" dirty="0" smtClean="0"/>
              <a:t>("hello");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160855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3854</TotalTime>
  <Words>2566</Words>
  <Application>Microsoft Office PowerPoint</Application>
  <PresentationFormat>화면 슬라이드 쇼(4:3)</PresentationFormat>
  <Paragraphs>1086</Paragraphs>
  <Slides>40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1" baseType="lpstr">
      <vt:lpstr>가을</vt:lpstr>
      <vt:lpstr>제 11 장 스윙 컴포넌트와 이벤트 핸들링</vt:lpstr>
      <vt:lpstr>기초적인 스윙 컴포넌트와 상속 관계</vt:lpstr>
      <vt:lpstr>스윙컴포넌트의 공통 메소드. JComponent의 메소드</vt:lpstr>
      <vt:lpstr>스윙 컴포넌트의 공통 메소드 확인 사례</vt:lpstr>
      <vt:lpstr>실행: 스윙 컴포넌트의 공통 요소 </vt:lpstr>
      <vt:lpstr>JLabel, 레이블 컴포넌트</vt:lpstr>
      <vt:lpstr>레이블 컴포넌트 생성 예</vt:lpstr>
      <vt:lpstr>예제 11-1 : JLabel 컴포넌트 생성 예</vt:lpstr>
      <vt:lpstr>JButton, 버튼 컴포넌트</vt:lpstr>
      <vt:lpstr>이미지를 가진 버튼 컴포넌트 만들기</vt:lpstr>
      <vt:lpstr>예제 11-2 : 3 개의 이미지 아이콘을 가진 버튼 만들기</vt:lpstr>
      <vt:lpstr>레이블과 버튼의 정렬(Alignment)</vt:lpstr>
      <vt:lpstr>JCheckBox, 체크박스 컴포넌트</vt:lpstr>
      <vt:lpstr>체크 박스 생성</vt:lpstr>
      <vt:lpstr>예제 11-3 : 체크박스 생성 예</vt:lpstr>
      <vt:lpstr>JCheckBox와 Item 이벤트</vt:lpstr>
      <vt:lpstr>예제 11-4 : ItemEvent를 활용하여 가격 합산하기</vt:lpstr>
      <vt:lpstr>라디오 버튼, JRadioButton</vt:lpstr>
      <vt:lpstr>라디오 버튼 생성 과정</vt:lpstr>
      <vt:lpstr>예제 11-5 : 라디오버튼  생성 예</vt:lpstr>
      <vt:lpstr>예제 11-6 : ItemEvent를 활용, 사진 보여 주기</vt:lpstr>
      <vt:lpstr>예제 실행: ItemEvent 활용, 사진 보여 주기</vt:lpstr>
      <vt:lpstr>JTextField, 텍스트필드 컴포넌트 </vt:lpstr>
      <vt:lpstr>예제 11-7 : 간단한 텍스트 필드 만들기</vt:lpstr>
      <vt:lpstr>텍스트 필드의 주요 메소드</vt:lpstr>
      <vt:lpstr>TextArea, 텍스트영역 컴포넌트</vt:lpstr>
      <vt:lpstr>슬라이드 27</vt:lpstr>
      <vt:lpstr>예제 11-8 : JTextArea  컴포넌트 생성 예</vt:lpstr>
      <vt:lpstr>JList, 리스트 컴포넌트 </vt:lpstr>
      <vt:lpstr>JList를 생성하는 방법</vt:lpstr>
      <vt:lpstr>예제 11-9 : 다양한  리스트 컴포넌트 생성 예</vt:lpstr>
      <vt:lpstr>JComboBox, 콤보박스 컴포넌트 </vt:lpstr>
      <vt:lpstr>예제 11-10 : 콤보 박스 컴포넌트 만들기 예</vt:lpstr>
      <vt:lpstr>JComboBox와 Action 이벤트</vt:lpstr>
      <vt:lpstr>예제 11-11 : Action 이벤트를 이용한 콤보 박스 활용 예</vt:lpstr>
      <vt:lpstr>슬라이더, JSlider</vt:lpstr>
      <vt:lpstr>슬라이더의 모양 제어</vt:lpstr>
      <vt:lpstr>예제 11-12 : JSlider로 슬라이더 생성 및 모양 제어 예</vt:lpstr>
      <vt:lpstr>JSlider와 Change 이벤트</vt:lpstr>
      <vt:lpstr>예제 11-13 : JSlider와 Change이벤트를 활용한 색깔 다루기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tu</cp:lastModifiedBy>
  <cp:revision>157</cp:revision>
  <dcterms:created xsi:type="dcterms:W3CDTF">2011-08-27T14:53:28Z</dcterms:created>
  <dcterms:modified xsi:type="dcterms:W3CDTF">2015-03-23T07:06:57Z</dcterms:modified>
</cp:coreProperties>
</file>