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B0E2F4"/>
    <a:srgbClr val="B0F4F4"/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7689" autoAdjust="0"/>
  </p:normalViewPr>
  <p:slideViewPr>
    <p:cSldViewPr>
      <p:cViewPr varScale="1">
        <p:scale>
          <a:sx n="103" d="100"/>
          <a:sy n="103" d="100"/>
        </p:scale>
        <p:origin x="-3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2013-02-05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t>2013-02-05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2013-02-05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2013-02-05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2013-02-05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2013-02-05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2013-02-05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12 </a:t>
            </a:r>
            <a:r>
              <a:rPr lang="ko-KR" altLang="en-US" smtClean="0"/>
              <a:t>장 그래픽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1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55" y="3848875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 그리기 사례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7904" y="597931"/>
            <a:ext cx="5009748" cy="5909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pPr defTabSz="180000"/>
            <a:r>
              <a:rPr lang="en-US" altLang="ko-KR" sz="1400" dirty="0" smtClean="0"/>
              <a:t>import java.awt.*;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GraphicsDrawLineEx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{</a:t>
            </a:r>
          </a:p>
          <a:p>
            <a:pPr defTabSz="180000"/>
            <a:r>
              <a:rPr lang="en-US" altLang="ko-KR" sz="1400" dirty="0" smtClean="0"/>
              <a:t>	Container 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GraphicsDrawLineEx</a:t>
            </a:r>
            <a:r>
              <a:rPr lang="en-US" altLang="ko-KR" sz="1400" dirty="0" smtClean="0"/>
              <a:t>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drawLine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  예제</a:t>
            </a:r>
            <a:r>
              <a:rPr lang="en-US" altLang="ko-KR" sz="1400" dirty="0" smtClean="0"/>
              <a:t>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</a:t>
            </a:r>
            <a:r>
              <a:rPr lang="en-US" altLang="ko-KR" sz="1400" i="1" dirty="0" err="1" smtClean="0"/>
              <a:t>EXIT_ON_CLOSE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getContentPane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MyPanel</a:t>
            </a:r>
            <a:r>
              <a:rPr lang="en-US" altLang="ko-KR" sz="1400" dirty="0" smtClean="0"/>
              <a:t> panel = 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MyPanel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(panel, </a:t>
            </a:r>
            <a:r>
              <a:rPr lang="en-US" altLang="ko-KR" sz="1400" dirty="0" err="1" smtClean="0"/>
              <a:t>BorderLayout.</a:t>
            </a:r>
            <a:r>
              <a:rPr lang="en-US" altLang="ko-KR" sz="1400" i="1" dirty="0" err="1" smtClean="0"/>
              <a:t>CENTER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(200, 150);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true);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	class </a:t>
            </a:r>
            <a:r>
              <a:rPr lang="en-US" altLang="ko-KR" sz="1400" b="1" dirty="0" err="1" smtClean="0"/>
              <a:t>MyPanel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JPanel</a:t>
            </a:r>
            <a:r>
              <a:rPr lang="en-US" altLang="ko-KR" sz="1400" b="1" dirty="0" smtClean="0"/>
              <a:t> {</a:t>
            </a:r>
          </a:p>
          <a:p>
            <a:pPr defTabSz="180000"/>
            <a:r>
              <a:rPr lang="en-US" altLang="ko-KR" sz="1400" b="1" dirty="0" smtClean="0"/>
              <a:t>		public void </a:t>
            </a:r>
            <a:r>
              <a:rPr lang="en-US" altLang="ko-KR" sz="1400" b="1" dirty="0" err="1" smtClean="0"/>
              <a:t>paintComponent</a:t>
            </a:r>
            <a:r>
              <a:rPr lang="en-US" altLang="ko-KR" sz="1400" b="1" dirty="0" smtClean="0"/>
              <a:t>(Graphics g) {</a:t>
            </a:r>
          </a:p>
          <a:p>
            <a:pPr defTabSz="180000"/>
            <a:r>
              <a:rPr lang="en-US" altLang="ko-KR" sz="1400" b="1" dirty="0" smtClean="0"/>
              <a:t>			</a:t>
            </a:r>
            <a:r>
              <a:rPr lang="en-US" altLang="ko-KR" sz="1400" b="1" dirty="0" err="1" smtClean="0"/>
              <a:t>super.paintComponent</a:t>
            </a:r>
            <a:r>
              <a:rPr lang="en-US" altLang="ko-KR" sz="1400" b="1" dirty="0" smtClean="0"/>
              <a:t>(g);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g.setColor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Color.</a:t>
            </a:r>
            <a:r>
              <a:rPr lang="en-US" altLang="ko-KR" sz="1400" i="1" dirty="0" err="1" smtClean="0"/>
              <a:t>RED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i="1" dirty="0" err="1" smtClean="0">
                <a:solidFill>
                  <a:srgbClr val="FF0000"/>
                </a:solidFill>
              </a:rPr>
              <a:t>g.drawLine</a:t>
            </a:r>
            <a:r>
              <a:rPr lang="en-US" altLang="ko-KR" sz="1400" i="1" dirty="0" smtClean="0">
                <a:solidFill>
                  <a:srgbClr val="FF0000"/>
                </a:solidFill>
              </a:rPr>
              <a:t>(20,20, 100, 100);</a:t>
            </a:r>
          </a:p>
          <a:p>
            <a:pPr defTabSz="180000"/>
            <a:r>
              <a:rPr lang="en-US" altLang="ko-KR" sz="1400" dirty="0" smtClean="0"/>
              <a:t>		}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new </a:t>
            </a:r>
            <a:r>
              <a:rPr lang="en-US" altLang="ko-KR" sz="1400" dirty="0" err="1" smtClean="0"/>
              <a:t>GraphicsDrawLineEx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4143380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(20,20)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928794" y="500063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(100,100)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15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96" y="4973792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8" y="3028055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608" y="1108722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다른 도형 그리기 사례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715140" y="1571612"/>
            <a:ext cx="785818" cy="78581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43636" y="1357298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(20,20)</a:t>
            </a:r>
            <a:endParaRPr lang="ko-KR" altLang="en-US" sz="1200" dirty="0"/>
          </a:p>
        </p:txBody>
      </p:sp>
      <p:sp>
        <p:nvSpPr>
          <p:cNvPr id="7" name="오른쪽 중괄호 6"/>
          <p:cNvSpPr/>
          <p:nvPr/>
        </p:nvSpPr>
        <p:spPr>
          <a:xfrm>
            <a:off x="7500958" y="1571612"/>
            <a:ext cx="142876" cy="785818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 rot="16200000">
            <a:off x="7036611" y="1107265"/>
            <a:ext cx="142876" cy="785818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00958" y="1500174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80x80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43636" y="328612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(20,20)</a:t>
            </a:r>
            <a:endParaRPr lang="ko-KR" altLang="en-US" sz="1200" dirty="0"/>
          </a:p>
        </p:txBody>
      </p:sp>
      <p:sp>
        <p:nvSpPr>
          <p:cNvPr id="14" name="오른쪽 중괄호 13"/>
          <p:cNvSpPr/>
          <p:nvPr/>
        </p:nvSpPr>
        <p:spPr>
          <a:xfrm rot="16200000">
            <a:off x="7006467" y="3036091"/>
            <a:ext cx="142876" cy="785818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500958" y="3429000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80x80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286512" y="5214950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(20,20)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715140" y="5438408"/>
            <a:ext cx="1143008" cy="78581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0" name="오른쪽 중괄호 29"/>
          <p:cNvSpPr/>
          <p:nvPr/>
        </p:nvSpPr>
        <p:spPr>
          <a:xfrm>
            <a:off x="7929586" y="6000768"/>
            <a:ext cx="142876" cy="214314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중괄호 30"/>
          <p:cNvSpPr/>
          <p:nvPr/>
        </p:nvSpPr>
        <p:spPr>
          <a:xfrm rot="5400000" flipV="1">
            <a:off x="7715272" y="6286520"/>
            <a:ext cx="142876" cy="142876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715272" y="5286388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120x80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001024" y="600076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60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643834" y="635795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40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1475656" y="1142984"/>
            <a:ext cx="4096476" cy="13849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g.drawOval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(20,20,80,80);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475656" y="3071810"/>
            <a:ext cx="4096476" cy="13849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g.drawRect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(20,20,80,80);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475656" y="5072074"/>
            <a:ext cx="4096476" cy="13849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g.drawRoundRect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(20,20,120,80,40,60);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  <p:sp>
        <p:nvSpPr>
          <p:cNvPr id="29" name="오른쪽 중괄호 28"/>
          <p:cNvSpPr/>
          <p:nvPr/>
        </p:nvSpPr>
        <p:spPr>
          <a:xfrm>
            <a:off x="7500958" y="3479846"/>
            <a:ext cx="142876" cy="785818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Graphics</a:t>
            </a:r>
            <a:r>
              <a:rPr lang="ko-KR" altLang="en-US" dirty="0" smtClean="0"/>
              <a:t>의 원호와 폐다각형 그리기 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14314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drawArc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h,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startAngle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arcAngle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(x1,y1)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wxh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크기의 사각형에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내접하는 원호를 그린다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원호의 시작 각도는 </a:t>
            </a:r>
            <a:r>
              <a:rPr lang="en-US" altLang="ko-KR" dirty="0" err="1" smtClean="0"/>
              <a:t>startAngle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원호 각도는 </a:t>
            </a:r>
            <a:r>
              <a:rPr lang="en-US" altLang="ko-KR" dirty="0" err="1" smtClean="0"/>
              <a:t>arcAngle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원호는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시 방향을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도의 기점에서 시작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arcAngle</a:t>
            </a:r>
            <a:r>
              <a:rPr lang="ko-KR" altLang="en-US" dirty="0" smtClean="0"/>
              <a:t>이 양수이면 반시계방향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음수이면 시계방향으로 그리기</a:t>
            </a:r>
            <a:endParaRPr lang="en-US" altLang="ko-KR" dirty="0" smtClean="0"/>
          </a:p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drawPolygon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[]x,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[]y,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</a:t>
            </a:r>
          </a:p>
          <a:p>
            <a:pPr lvl="1"/>
            <a:r>
              <a:rPr lang="ko-KR" altLang="en-US" dirty="0" smtClean="0"/>
              <a:t>연결된 </a:t>
            </a:r>
            <a:r>
              <a:rPr lang="ko-KR" altLang="en-US" dirty="0" err="1" smtClean="0"/>
              <a:t>폐다각형을</a:t>
            </a:r>
            <a:r>
              <a:rPr lang="ko-KR" altLang="en-US" dirty="0" smtClean="0"/>
              <a:t> 그리며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다각형의 점들은 </a:t>
            </a:r>
            <a:r>
              <a:rPr lang="en-US" altLang="ko-KR" dirty="0" smtClean="0"/>
              <a:t>x, y </a:t>
            </a:r>
            <a:r>
              <a:rPr lang="ko-KR" altLang="en-US" dirty="0" smtClean="0"/>
              <a:t>배열에서 지정됨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(x[0], y[0]),,(x[n-1], y[n-1])</a:t>
            </a:r>
            <a:r>
              <a:rPr lang="ko-KR" altLang="en-US" dirty="0" smtClean="0"/>
              <a:t>의 총 </a:t>
            </a:r>
            <a:r>
              <a:rPr lang="en-US" altLang="ko-KR" dirty="0" smtClean="0"/>
              <a:t>n </a:t>
            </a:r>
            <a:r>
              <a:rPr lang="ko-KR" altLang="en-US" dirty="0" smtClean="0"/>
              <a:t>개의 점을 연결함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8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391" y="3717032"/>
            <a:ext cx="1905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30" y="481764"/>
            <a:ext cx="1905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02635" y="188640"/>
            <a:ext cx="6438920" cy="679450"/>
          </a:xfrm>
        </p:spPr>
        <p:txBody>
          <a:bodyPr/>
          <a:lstStyle/>
          <a:p>
            <a:r>
              <a:rPr lang="ko-KR" altLang="en-US" dirty="0" smtClean="0"/>
              <a:t>원호와 </a:t>
            </a:r>
            <a:r>
              <a:rPr lang="ko-KR" altLang="en-US" dirty="0" err="1" smtClean="0"/>
              <a:t>폐다각형</a:t>
            </a:r>
            <a:r>
              <a:rPr lang="ko-KR" altLang="en-US" dirty="0" smtClean="0"/>
              <a:t> 그리기 사례</a:t>
            </a:r>
            <a:endParaRPr lang="ko-KR" alt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43834" y="1928802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0</a:t>
            </a:r>
            <a:r>
              <a:rPr lang="ko-KR" altLang="en-US" sz="1200" dirty="0"/>
              <a:t>도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572264" y="1142984"/>
            <a:ext cx="1317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err="1"/>
              <a:t>startAngle</a:t>
            </a:r>
            <a:r>
              <a:rPr lang="en-US" altLang="ko-KR" sz="1200" dirty="0"/>
              <a:t>=90</a:t>
            </a:r>
            <a:r>
              <a:rPr lang="ko-KR" altLang="en-US" sz="1200" dirty="0"/>
              <a:t>도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072330" y="2786058"/>
            <a:ext cx="1317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/>
              <a:t>arcAngle=270</a:t>
            </a:r>
            <a:r>
              <a:rPr lang="ko-KR" altLang="en-US" sz="1200"/>
              <a:t>도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000760" y="1500174"/>
            <a:ext cx="7264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(20,100</a:t>
            </a:r>
            <a:r>
              <a:rPr lang="en-US" altLang="ko-KR" sz="1200" dirty="0"/>
              <a:t>)</a:t>
            </a:r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6680216" y="1750208"/>
            <a:ext cx="642149" cy="7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7000892" y="2071678"/>
            <a:ext cx="642942" cy="555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16200000" flipV="1">
            <a:off x="7108049" y="2536025"/>
            <a:ext cx="500066" cy="1428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614890" y="1714488"/>
            <a:ext cx="779768" cy="7858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072198" y="2428868"/>
            <a:ext cx="6014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80x80</a:t>
            </a:r>
            <a:endParaRPr lang="en-US" altLang="ko-KR" sz="1200" dirty="0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6858016" y="4143380"/>
            <a:ext cx="6415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(80,40)</a:t>
            </a:r>
            <a:endParaRPr lang="en-US" altLang="ko-KR" sz="1200" dirty="0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6215074" y="4929198"/>
            <a:ext cx="7264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(40,120)</a:t>
            </a:r>
            <a:endParaRPr lang="en-US" altLang="ko-KR" sz="1200" dirty="0"/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6858016" y="5929330"/>
            <a:ext cx="7264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(80,200)</a:t>
            </a:r>
            <a:endParaRPr lang="en-US" altLang="ko-KR" sz="1200" dirty="0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7500958" y="4929198"/>
            <a:ext cx="8114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(120,120)</a:t>
            </a:r>
            <a:endParaRPr lang="en-US" altLang="ko-KR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1259632" y="1285860"/>
            <a:ext cx="4241062" cy="13849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g.drawArc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(20,100,80,80,90,270);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259632" y="4071942"/>
            <a:ext cx="4241062" cy="193899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endParaRPr lang="en-US" altLang="ko-KR" sz="1200" i="1" dirty="0" smtClean="0"/>
          </a:p>
          <a:p>
            <a:pPr defTabSz="180000"/>
            <a:r>
              <a:rPr lang="en-US" altLang="ko-KR" sz="1200" i="1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[]x = {80,40,80,120};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[]y = {40,120,200,120}; </a:t>
            </a:r>
          </a:p>
          <a:p>
            <a:pPr defTabSz="180000"/>
            <a:r>
              <a:rPr lang="en-US" altLang="ko-KR" sz="1200" i="1" dirty="0" smtClean="0">
                <a:solidFill>
                  <a:srgbClr val="FF0000"/>
                </a:solidFill>
              </a:rPr>
              <a:t>			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g.drawPolygon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(x, y, 4);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9148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Graphics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도형 칠하기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17646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도형 칠하기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도형을 그리고 그 내부를 칠하는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도형의 외곽선과 내부를 따로 칠하는 기능은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도형 칠하기를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도형 그리기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명에서 </a:t>
            </a:r>
            <a:r>
              <a:rPr lang="en-US" altLang="ko-KR" dirty="0" smtClean="0"/>
              <a:t>draw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fill</a:t>
            </a:r>
            <a:r>
              <a:rPr lang="ko-KR" altLang="en-US" dirty="0" smtClean="0"/>
              <a:t>로 대치하면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인자는 동일함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drawRect</a:t>
            </a:r>
            <a:r>
              <a:rPr lang="en-US" altLang="ko-KR" dirty="0" smtClean="0"/>
              <a:t>() -&gt; </a:t>
            </a:r>
            <a:r>
              <a:rPr lang="en-US" altLang="ko-KR" dirty="0" err="1" smtClean="0"/>
              <a:t>fillRect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drawArc</a:t>
            </a:r>
            <a:r>
              <a:rPr lang="en-US" altLang="ko-KR" dirty="0" smtClean="0"/>
              <a:t>() -&gt; </a:t>
            </a:r>
            <a:r>
              <a:rPr lang="en-US" altLang="ko-KR" dirty="0" err="1" smtClean="0"/>
              <a:t>fillArc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칠하기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fillOval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h)</a:t>
            </a:r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fillRect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h)</a:t>
            </a:r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fillRoundRect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arcWidth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arcHeight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fillArc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h,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startAngle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arcAngle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fillPolygon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[]x,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[]y,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26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80" y="142852"/>
            <a:ext cx="5040560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12-4 : </a:t>
            </a:r>
            <a:r>
              <a:rPr lang="ko-KR" altLang="en-US" dirty="0" smtClean="0"/>
              <a:t>도형 칠하기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06770" y="116632"/>
            <a:ext cx="4429726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GraphicsFillEx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GraphicsFillEx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fillXXX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(panel, </a:t>
            </a:r>
            <a:r>
              <a:rPr lang="en-US" altLang="ko-KR" sz="1200" dirty="0" err="1" smtClean="0"/>
              <a:t>BorderLayout.</a:t>
            </a:r>
            <a:r>
              <a:rPr lang="en-US" altLang="ko-KR" sz="1200" i="1" dirty="0" err="1" smtClean="0"/>
              <a:t>CENTER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(100, 350);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g.fillRect</a:t>
            </a:r>
            <a:r>
              <a:rPr lang="en-US" altLang="ko-KR" sz="1200" b="1" dirty="0" smtClean="0"/>
              <a:t>(10,10,50,50);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BLUE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g.fillOval</a:t>
            </a:r>
            <a:r>
              <a:rPr lang="en-US" altLang="ko-KR" sz="1200" b="1" dirty="0" smtClean="0"/>
              <a:t>(10,70,50,50);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GREEN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g.fillRoundRect</a:t>
            </a:r>
            <a:r>
              <a:rPr lang="en-US" altLang="ko-KR" sz="1200" b="1" dirty="0" smtClean="0"/>
              <a:t>(10,130,50,50, 20,20);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MAGENTA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g.fillArc</a:t>
            </a:r>
            <a:r>
              <a:rPr lang="en-US" altLang="ko-KR" sz="1200" b="1" dirty="0" smtClean="0"/>
              <a:t>(10, 190, 50, 50, 0, 270);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ORANGE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[]x ={30,10,30,60};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[]y ={250,275,300,275};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g.fillPolygon</a:t>
            </a:r>
            <a:r>
              <a:rPr lang="en-US" altLang="ko-KR" sz="1200" b="1" dirty="0" smtClean="0"/>
              <a:t>(x, y, 4);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GraphicsFillEx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37" y="2564904"/>
            <a:ext cx="12573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9198" y="1321157"/>
            <a:ext cx="4066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Graphics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칠하기 메소드를 이용하여  그림과 같은 패널을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547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스윙에서 이미지를 그리는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10445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JLabel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컴포넌트를 이용한 이미지 출력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JLabel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컴포넌트가 이미지를 자신의 영역에 그린다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 그리기가 간편하고 쉬운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이미지의 원본 크기대로 그리므로 이미지의 크기 조절 불가능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JPanel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Graphics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이용한 이미지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이미지의 원본 크기와 다르게 그리기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Graphics.drawImage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호출하여 개발자가 직접 이미지 그리기 필요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57290" y="2214554"/>
            <a:ext cx="600079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 image = new </a:t>
            </a:r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("images/apple.jpg");</a:t>
            </a:r>
          </a:p>
          <a:p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label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(image);</a:t>
            </a:r>
          </a:p>
          <a:p>
            <a:r>
              <a:rPr lang="en-US" altLang="ko-KR" sz="1400" dirty="0" err="1" smtClean="0"/>
              <a:t>panel.add</a:t>
            </a:r>
            <a:r>
              <a:rPr lang="en-US" altLang="ko-KR" sz="1400" dirty="0" smtClean="0"/>
              <a:t>(label);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52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Graphics</a:t>
            </a:r>
            <a:r>
              <a:rPr lang="ko-KR" altLang="en-US" dirty="0" smtClean="0"/>
              <a:t>로 이미지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17646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총</a:t>
            </a:r>
            <a:r>
              <a:rPr lang="en-US" altLang="ko-KR" dirty="0" smtClean="0"/>
              <a:t> 6 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원본 크기로 그리기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(Image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Color 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ImageObserver</a:t>
            </a:r>
            <a:r>
              <a:rPr lang="en-US" altLang="ko-KR" dirty="0" smtClean="0"/>
              <a:t> observer)</a:t>
            </a:r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(Image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ImageObserver</a:t>
            </a:r>
            <a:r>
              <a:rPr lang="en-US" altLang="ko-KR" dirty="0" smtClean="0"/>
              <a:t> observer)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크기 조절하여 그리기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(Image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height, Color 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ImageObserver</a:t>
            </a:r>
            <a:r>
              <a:rPr lang="en-US" altLang="ko-KR" dirty="0" smtClean="0"/>
              <a:t> observer)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(Image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height, </a:t>
            </a:r>
            <a:r>
              <a:rPr lang="en-US" altLang="ko-KR" dirty="0" err="1" smtClean="0"/>
              <a:t>ImageObserver</a:t>
            </a:r>
            <a:r>
              <a:rPr lang="en-US" altLang="ko-KR" dirty="0" smtClean="0"/>
              <a:t> observer)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원본의 일부분을 크기 조절하여 그리기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(Image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dx2,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dy2,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sx2,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sy2, Color 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ImageObserver</a:t>
            </a:r>
            <a:r>
              <a:rPr lang="en-US" altLang="ko-KR" dirty="0" smtClean="0"/>
              <a:t> observer)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(Image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dx2,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dy2,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sx2,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sy2, </a:t>
            </a:r>
            <a:r>
              <a:rPr lang="en-US" altLang="ko-KR" dirty="0" err="1" smtClean="0"/>
              <a:t>ImageObserver</a:t>
            </a:r>
            <a:r>
              <a:rPr lang="en-US" altLang="ko-KR" dirty="0" smtClean="0"/>
              <a:t> observer)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53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그리기 샘플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85720" y="1571612"/>
            <a:ext cx="4143404" cy="5072098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이미지 로딩 </a:t>
            </a:r>
            <a:r>
              <a:rPr lang="en-US" altLang="ko-KR" dirty="0" smtClean="0"/>
              <a:t>: Image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원본 이미지를 </a:t>
            </a:r>
            <a:r>
              <a:rPr lang="en-US" altLang="ko-KR" dirty="0" smtClean="0"/>
              <a:t>(20,20) </a:t>
            </a:r>
            <a:r>
              <a:rPr lang="ko-KR" altLang="en-US" dirty="0" smtClean="0"/>
              <a:t>위치에 원본 크기로 그리기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고정 크기임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원본 이미지를 </a:t>
            </a:r>
            <a:r>
              <a:rPr lang="en-US" altLang="ko-KR" dirty="0" smtClean="0"/>
              <a:t>100x100 </a:t>
            </a:r>
            <a:r>
              <a:rPr lang="ko-KR" altLang="en-US" dirty="0" smtClean="0"/>
              <a:t>크기로 조절하여 그리기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고정 크기임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원본 이미지를 패널에 </a:t>
            </a:r>
            <a:r>
              <a:rPr lang="ko-KR" altLang="en-US" dirty="0" err="1" smtClean="0"/>
              <a:t>꽉차도록</a:t>
            </a:r>
            <a:r>
              <a:rPr lang="ko-KR" altLang="en-US" dirty="0" smtClean="0"/>
              <a:t> 그리기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JPanel</a:t>
            </a:r>
            <a:r>
              <a:rPr lang="ko-KR" altLang="en-US" dirty="0" smtClean="0"/>
              <a:t>의 크기로 조절하여 그리기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가변 크기임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JPanel</a:t>
            </a:r>
            <a:r>
              <a:rPr lang="ko-KR" altLang="en-US" dirty="0" smtClean="0"/>
              <a:t>의 크기가 변할 때마다 이미지의 크기도 따라서 변함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원본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이미지의 </a:t>
            </a:r>
            <a:r>
              <a:rPr lang="en-US" altLang="ko-KR" dirty="0" smtClean="0"/>
              <a:t>(50, 0)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(150,150) </a:t>
            </a:r>
            <a:r>
              <a:rPr lang="ko-KR" altLang="en-US" dirty="0" smtClean="0"/>
              <a:t>사각형 부분을 </a:t>
            </a:r>
            <a:r>
              <a:rPr lang="en-US" altLang="ko-KR" dirty="0" err="1" smtClean="0"/>
              <a:t>JPanel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(20,20)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(250,100) </a:t>
            </a:r>
            <a:r>
              <a:rPr lang="ko-KR" altLang="en-US" dirty="0" smtClean="0"/>
              <a:t>영역에 그리기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고정 크기임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9124" y="1340768"/>
            <a:ext cx="442915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//</a:t>
            </a:r>
            <a:r>
              <a:rPr lang="ko-KR" altLang="en-US" sz="1200" dirty="0" smtClean="0"/>
              <a:t>그리고자 하는 이미지가 </a:t>
            </a:r>
            <a:r>
              <a:rPr lang="en-US" altLang="ko-KR" sz="1200" dirty="0" smtClean="0"/>
              <a:t>“image/image0.jpg”</a:t>
            </a:r>
            <a:r>
              <a:rPr lang="ko-KR" altLang="en-US" sz="1200" dirty="0" smtClean="0"/>
              <a:t>인 경우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icon = new 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(“image/image0.jpg”);</a:t>
            </a:r>
          </a:p>
          <a:p>
            <a:r>
              <a:rPr lang="en-US" altLang="ko-KR" sz="1200" dirty="0" smtClean="0"/>
              <a:t>Image </a:t>
            </a:r>
            <a:r>
              <a:rPr lang="en-US" altLang="ko-KR" sz="1200" dirty="0" err="1" smtClean="0"/>
              <a:t>img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icon.getImage</a:t>
            </a:r>
            <a:r>
              <a:rPr lang="en-US" altLang="ko-KR" sz="1200" dirty="0" smtClean="0"/>
              <a:t>();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446072" y="2348880"/>
            <a:ext cx="4412207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r>
              <a:rPr lang="en-US" altLang="ko-KR" sz="1200" b="1" dirty="0" smtClean="0"/>
              <a:t>    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, 20, 20, this);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429124" y="3356992"/>
            <a:ext cx="442915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, 20, 20, 100, 100, this);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429124" y="4365104"/>
            <a:ext cx="442915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, 0, 0, </a:t>
            </a:r>
            <a:r>
              <a:rPr lang="en-US" altLang="ko-KR" sz="1200" b="1" dirty="0" err="1" smtClean="0"/>
              <a:t>getWidth</a:t>
            </a:r>
            <a:r>
              <a:rPr lang="en-US" altLang="ko-KR" sz="1200" b="1" dirty="0" smtClean="0"/>
              <a:t>(), </a:t>
            </a:r>
            <a:r>
              <a:rPr lang="en-US" altLang="ko-KR" sz="1200" b="1" dirty="0" err="1" smtClean="0"/>
              <a:t>getHeight</a:t>
            </a:r>
            <a:r>
              <a:rPr lang="en-US" altLang="ko-KR" sz="1200" b="1" dirty="0" smtClean="0"/>
              <a:t>(), this);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429124" y="5436674"/>
            <a:ext cx="442915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, 20,20,250,100,50,0,150,150, this);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98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2155276"/>
            <a:ext cx="2857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12-5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그리기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7904" y="1336453"/>
            <a:ext cx="5107438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GraphicsDrawImageEx1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GraphicsDrawImageEx1()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drawImage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  예제 </a:t>
            </a:r>
            <a:r>
              <a:rPr lang="en-US" altLang="ko-KR" sz="1200" dirty="0" smtClean="0"/>
              <a:t>1");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(panel, </a:t>
            </a:r>
            <a:r>
              <a:rPr lang="en-US" altLang="ko-KR" sz="1200" dirty="0" err="1" smtClean="0"/>
              <a:t>BorderLayout.</a:t>
            </a:r>
            <a:r>
              <a:rPr lang="en-US" altLang="ko-KR" sz="1200" i="1" dirty="0" err="1" smtClean="0"/>
              <a:t>CENTER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 400);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 = 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("images/image0.jpg");</a:t>
            </a:r>
          </a:p>
          <a:p>
            <a:pPr defTabSz="180000"/>
            <a:r>
              <a:rPr lang="en-US" altLang="ko-KR" sz="1200" b="1" dirty="0" smtClean="0"/>
              <a:t>		Image </a:t>
            </a:r>
            <a:r>
              <a:rPr lang="en-US" altLang="ko-KR" sz="1200" b="1" dirty="0" err="1" smtClean="0"/>
              <a:t>image</a:t>
            </a:r>
            <a:r>
              <a:rPr lang="en-US" altLang="ko-KR" sz="1200" b="1" dirty="0" smtClean="0"/>
              <a:t> = </a:t>
            </a:r>
            <a:r>
              <a:rPr lang="en-US" altLang="ko-KR" sz="1200" b="1" dirty="0" err="1" smtClean="0"/>
              <a:t>imageIcon.getImage</a:t>
            </a:r>
            <a:r>
              <a:rPr lang="en-US" altLang="ko-KR" sz="1200" b="1" dirty="0" smtClean="0"/>
              <a:t>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(image, 20,20, this);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GraphicsDrawImageEx1();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rot="5400000">
            <a:off x="696566" y="1913982"/>
            <a:ext cx="857256" cy="571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39508" y="1556792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(20,20)</a:t>
            </a:r>
            <a:endParaRPr lang="ko-KR" altLang="en-US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7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컴포넌트 그리기</a:t>
            </a:r>
            <a:r>
              <a:rPr lang="en-US" altLang="ko-KR" smtClean="0"/>
              <a:t>, paintComponent()</a:t>
            </a:r>
            <a:endParaRPr lang="ko-KR" altLang="en-US" dirty="0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46449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스윙의 기본 철학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컴포넌트는 자신의 모양을 스스로 그린다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컨테이너는 자신을 그린 후 자식들에게 그리기 지시</a:t>
            </a:r>
            <a:endParaRPr lang="en-US" altLang="ko-KR" dirty="0" smtClean="0"/>
          </a:p>
          <a:p>
            <a:r>
              <a:rPr lang="en-US" altLang="ko-KR" dirty="0" smtClean="0"/>
              <a:t>public void </a:t>
            </a:r>
            <a:r>
              <a:rPr lang="en-US" altLang="ko-KR" dirty="0" err="1" smtClean="0"/>
              <a:t>paintComponent</a:t>
            </a:r>
            <a:r>
              <a:rPr lang="en-US" altLang="ko-KR" dirty="0" smtClean="0"/>
              <a:t>(Graphics g)</a:t>
            </a:r>
          </a:p>
          <a:p>
            <a:pPr lvl="1"/>
            <a:r>
              <a:rPr lang="ko-KR" altLang="en-US" dirty="0" smtClean="0"/>
              <a:t>스윙 컴포넌트가 자신의 모양을 그리는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JComponent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스윙 컴포넌트가 이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가지고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컴포넌트가 그려져야 하는 시점마다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크기가 변경되거나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위치가 변경되거나 컴포넌트가 가려졌던 것이 사라지는 등</a:t>
            </a:r>
            <a:endParaRPr lang="en-US" altLang="ko-KR" dirty="0" smtClean="0"/>
          </a:p>
          <a:p>
            <a:r>
              <a:rPr lang="en-US" altLang="ko-KR" dirty="0" smtClean="0"/>
              <a:t>Graphics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java.awt.Graphics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컴포넌트를 위한 그래픽 </a:t>
            </a:r>
            <a:r>
              <a:rPr lang="ko-KR" altLang="en-US" dirty="0" err="1" smtClean="0"/>
              <a:t>컨텍스트를</a:t>
            </a:r>
            <a:r>
              <a:rPr lang="ko-KR" altLang="en-US" dirty="0" smtClean="0"/>
              <a:t> 가지는 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그리기에 필요한 모든 정보와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색 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도형 그리기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클리핑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그리기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등을 위한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ko-KR" altLang="en-US" dirty="0" smtClean="0"/>
              <a:t>사용자가 원하는 모양을 그리고자 할 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paintComponent</a:t>
            </a:r>
            <a:r>
              <a:rPr lang="en-US" altLang="ko-KR" dirty="0" smtClean="0"/>
              <a:t>(Graphic g)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오버라이딩하여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재작성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11760" y="5733256"/>
            <a:ext cx="407880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paintComponent</a:t>
            </a:r>
            <a:r>
              <a:rPr lang="en-US" altLang="ko-KR" sz="1400" dirty="0" smtClean="0"/>
              <a:t>(Graphics g) 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super.paintComponent</a:t>
            </a:r>
            <a:r>
              <a:rPr lang="en-US" altLang="ko-KR" sz="1400" dirty="0" smtClean="0"/>
              <a:t>(g); </a:t>
            </a:r>
          </a:p>
          <a:p>
            <a:r>
              <a:rPr lang="en-US" altLang="ko-KR" sz="1400" dirty="0" smtClean="0"/>
              <a:t>   ... </a:t>
            </a:r>
            <a:r>
              <a:rPr lang="ko-KR" altLang="en-US" sz="1400" dirty="0" smtClean="0"/>
              <a:t>필요한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그리기 코드 작성</a:t>
            </a:r>
            <a:endParaRPr lang="en-US" altLang="ko-KR" sz="1400" dirty="0" smtClean="0"/>
          </a:p>
          <a:p>
            <a:r>
              <a:rPr lang="en-US" altLang="ko-KR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952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12-6 : </a:t>
            </a:r>
            <a:r>
              <a:rPr lang="en-US" altLang="ko-KR" dirty="0" err="1" smtClean="0"/>
              <a:t>JPanel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크기로 이미지 그리기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1071547"/>
            <a:ext cx="4933212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GraphicsDrawImageEx2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GraphicsDrawImageEx2()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drawImage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  예제 </a:t>
            </a:r>
            <a:r>
              <a:rPr lang="en-US" altLang="ko-KR" sz="1200" dirty="0" smtClean="0"/>
              <a:t>2");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(panel, </a:t>
            </a:r>
            <a:r>
              <a:rPr lang="en-US" altLang="ko-KR" sz="1200" dirty="0" err="1" smtClean="0"/>
              <a:t>BorderLayout.</a:t>
            </a:r>
            <a:r>
              <a:rPr lang="en-US" altLang="ko-KR" sz="1200" i="1" dirty="0" err="1" smtClean="0"/>
              <a:t>CENTER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 400);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= new  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("images/image0.jpg");</a:t>
            </a:r>
          </a:p>
          <a:p>
            <a:pPr defTabSz="180000"/>
            <a:r>
              <a:rPr lang="en-US" altLang="ko-KR" sz="1200" dirty="0" smtClean="0"/>
              <a:t>		Image </a:t>
            </a:r>
            <a:r>
              <a:rPr lang="en-US" altLang="ko-KR" sz="1200" dirty="0" err="1" smtClean="0"/>
              <a:t>image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imageIcon.getImage</a:t>
            </a:r>
            <a:r>
              <a:rPr lang="en-US" altLang="ko-KR" sz="1200" dirty="0" smtClean="0"/>
              <a:t>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(image, 0, 0, </a:t>
            </a:r>
            <a:r>
              <a:rPr lang="en-US" altLang="ko-KR" sz="1200" b="1" dirty="0" err="1" smtClean="0"/>
              <a:t>this.getWidth</a:t>
            </a:r>
            <a:r>
              <a:rPr lang="en-US" altLang="ko-KR" sz="1200" b="1" dirty="0" smtClean="0"/>
              <a:t>(),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			</a:t>
            </a:r>
            <a:r>
              <a:rPr lang="en-US" altLang="ko-KR" sz="1200" b="1" dirty="0" err="1" smtClean="0"/>
              <a:t>this.getHeight</a:t>
            </a:r>
            <a:r>
              <a:rPr lang="en-US" altLang="ko-KR" sz="1200" b="1" dirty="0" smtClean="0"/>
              <a:t>(), this);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GraphicsDrawImageEx2();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2" y="980728"/>
            <a:ext cx="2857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77072"/>
            <a:ext cx="36861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08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31" y="3882275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14688" y="228600"/>
            <a:ext cx="5929312" cy="70008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12-7 : </a:t>
            </a:r>
            <a:r>
              <a:rPr lang="ko-KR" altLang="en-US" dirty="0" smtClean="0"/>
              <a:t>이미지의 일부분을 크기 조절하여 그리기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95936" y="1071546"/>
            <a:ext cx="4933782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GraphicsDrawImageEx3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GraphicsDrawImageEx3()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drawImage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  예제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(panel, </a:t>
            </a:r>
            <a:r>
              <a:rPr lang="en-US" altLang="ko-KR" sz="1200" dirty="0" err="1" smtClean="0"/>
              <a:t>BorderLayout.</a:t>
            </a:r>
            <a:r>
              <a:rPr lang="en-US" altLang="ko-KR" sz="1200" i="1" dirty="0" err="1" smtClean="0"/>
              <a:t>CENTER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 400);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= new  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("images/image0.jpg");</a:t>
            </a:r>
          </a:p>
          <a:p>
            <a:pPr defTabSz="180000"/>
            <a:r>
              <a:rPr lang="en-US" altLang="ko-KR" sz="1200" dirty="0" smtClean="0"/>
              <a:t>		Image </a:t>
            </a:r>
            <a:r>
              <a:rPr lang="en-US" altLang="ko-KR" sz="1200" dirty="0" err="1" smtClean="0"/>
              <a:t>image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imageIcon.getImage</a:t>
            </a:r>
            <a:r>
              <a:rPr lang="en-US" altLang="ko-KR" sz="1200" dirty="0" smtClean="0"/>
              <a:t>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, 20,20,250,100,100,50,200,200, this)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GraphicsDrawImageEx3();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88321" y="4102859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(20,20)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917147" y="5102991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(250,100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31" y="500887"/>
            <a:ext cx="2133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7705" y="908720"/>
            <a:ext cx="936103" cy="1440160"/>
          </a:xfrm>
          <a:prstGeom prst="rect">
            <a:avLst/>
          </a:prstGeom>
          <a:noFill/>
          <a:ln w="28575">
            <a:solidFill>
              <a:srgbClr val="DCE6F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202636" y="2348880"/>
            <a:ext cx="705068" cy="27541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843808" y="908720"/>
            <a:ext cx="556684" cy="347113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33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클리핑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66032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클리핑</a:t>
            </a:r>
            <a:r>
              <a:rPr lang="en-US" altLang="ko-KR" dirty="0" smtClean="0"/>
              <a:t>(Clipping)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그리기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칠하기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그리기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출력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의해 그래픽 대상 컴포넌트 내 일정 영역에 있는 부분만 보이도록 하는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그래픽 대상 컴포넌트 내 </a:t>
            </a:r>
            <a:r>
              <a:rPr lang="ko-KR" altLang="en-US" dirty="0" err="1" smtClean="0"/>
              <a:t>클리핑</a:t>
            </a:r>
            <a:r>
              <a:rPr lang="ko-KR" altLang="en-US" dirty="0" smtClean="0"/>
              <a:t> 영역에서만 그리기 연산 진행</a:t>
            </a:r>
          </a:p>
          <a:p>
            <a:pPr lvl="1"/>
            <a:r>
              <a:rPr lang="ko-KR" altLang="en-US" dirty="0" err="1" smtClean="0"/>
              <a:t>클리핑</a:t>
            </a:r>
            <a:r>
              <a:rPr lang="ko-KR" altLang="en-US" dirty="0" smtClean="0"/>
              <a:t> 영역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사각형 영역</a:t>
            </a:r>
            <a:endParaRPr lang="ko-KR" altLang="en-US" dirty="0" smtClean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143504" y="3000372"/>
            <a:ext cx="2391802" cy="3048717"/>
            <a:chOff x="4644008" y="1916116"/>
            <a:chExt cx="2391802" cy="304871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916116"/>
              <a:ext cx="2389680" cy="30460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4644008" y="3356993"/>
              <a:ext cx="2389680" cy="16078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44008" y="2018792"/>
              <a:ext cx="827386" cy="21014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44008" y="1916832"/>
              <a:ext cx="2389680" cy="1440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769410" y="2018791"/>
              <a:ext cx="266400" cy="17644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12" y="3001088"/>
            <a:ext cx="2389680" cy="30460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60677" y="6096580"/>
            <a:ext cx="289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클리핑이</a:t>
            </a:r>
            <a:r>
              <a:rPr lang="ko-KR" altLang="en-US" sz="1200" dirty="0" smtClean="0"/>
              <a:t> 설정되지 않아서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전체 영역이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클리핑</a:t>
            </a:r>
            <a:r>
              <a:rPr lang="ko-KR" altLang="en-US" sz="1200" dirty="0" smtClean="0"/>
              <a:t> 영역으로 설정된 경우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72066" y="6143644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특정 사각형 영역을 </a:t>
            </a:r>
            <a:r>
              <a:rPr lang="ko-KR" altLang="en-US" sz="1200" dirty="0" err="1" smtClean="0"/>
              <a:t>클리핑</a:t>
            </a:r>
            <a:r>
              <a:rPr lang="ko-KR" altLang="en-US" sz="1200" dirty="0" smtClean="0"/>
              <a:t> 영역으로</a:t>
            </a:r>
            <a:endParaRPr lang="en-US" altLang="ko-KR" sz="1200" dirty="0" smtClean="0"/>
          </a:p>
          <a:p>
            <a:r>
              <a:rPr lang="ko-KR" altLang="en-US" sz="1200" dirty="0" smtClean="0"/>
              <a:t> 설정된 경우</a:t>
            </a:r>
            <a:endParaRPr lang="ko-KR" altLang="en-US" sz="12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715272" y="2656873"/>
            <a:ext cx="1071570" cy="272415"/>
          </a:xfrm>
          <a:prstGeom prst="wedgeRoundRectCallout">
            <a:avLst>
              <a:gd name="adj1" fmla="val -105428"/>
              <a:gd name="adj2" fmla="val 12772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err="1" smtClean="0"/>
              <a:t>클리핑</a:t>
            </a:r>
            <a:r>
              <a:rPr lang="ko-KR" altLang="en-US" sz="1000" dirty="0" smtClean="0"/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64340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클리핑</a:t>
            </a:r>
            <a:r>
              <a:rPr lang="ko-KR" altLang="en-US" dirty="0" smtClean="0"/>
              <a:t> 영역 설정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Graphics</a:t>
            </a:r>
            <a:r>
              <a:rPr lang="ko-KR" altLang="en-US" dirty="0" smtClean="0"/>
              <a:t>의 클리핑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setClip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in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h)</a:t>
            </a:r>
          </a:p>
          <a:p>
            <a:pPr lvl="2"/>
            <a:r>
              <a:rPr lang="ko-KR" altLang="en-US" dirty="0" smtClean="0"/>
              <a:t>그래픽 대상 컴포넌트의 </a:t>
            </a:r>
            <a:r>
              <a:rPr lang="en-US" altLang="ko-KR" dirty="0" smtClean="0"/>
              <a:t>(x, y) </a:t>
            </a:r>
            <a:r>
              <a:rPr lang="ko-KR" altLang="en-US" dirty="0" smtClean="0"/>
              <a:t>위치에서 </a:t>
            </a:r>
            <a:r>
              <a:rPr lang="en-US" altLang="ko-KR" dirty="0" err="1" smtClean="0"/>
              <a:t>wxh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사각형 영역을 클리핑 영역으로 지정</a:t>
            </a:r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clipRect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in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h)</a:t>
            </a:r>
          </a:p>
          <a:p>
            <a:pPr lvl="2"/>
            <a:r>
              <a:rPr lang="ko-KR" altLang="en-US" dirty="0" smtClean="0"/>
              <a:t>기존 </a:t>
            </a:r>
            <a:r>
              <a:rPr lang="ko-KR" altLang="en-US" dirty="0" err="1" smtClean="0"/>
              <a:t>클리핑</a:t>
            </a:r>
            <a:r>
              <a:rPr lang="ko-KR" altLang="en-US" dirty="0" smtClean="0"/>
              <a:t> 영역과 지정된 사각형 영역</a:t>
            </a:r>
            <a:r>
              <a:rPr lang="en-US" altLang="ko-KR" dirty="0" smtClean="0"/>
              <a:t>((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wxh</a:t>
            </a:r>
            <a:r>
              <a:rPr lang="ko-KR" altLang="en-US" dirty="0" smtClean="0"/>
              <a:t>의 영역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교집합 영역을 새로운 클리핑 영역으로 설정</a:t>
            </a:r>
          </a:p>
          <a:p>
            <a:pPr lvl="2"/>
            <a:r>
              <a:rPr lang="en-US" altLang="ko-KR" dirty="0" err="1" smtClean="0"/>
              <a:t>clipRect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 계속 불리게 되면 클리핑 영역을 계속 줄어들게 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71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2155086"/>
            <a:ext cx="2857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07268" y="260648"/>
            <a:ext cx="3700641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12-8 : </a:t>
            </a:r>
            <a:r>
              <a:rPr lang="ko-KR" altLang="en-US" dirty="0" err="1" smtClean="0"/>
              <a:t>클리핑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3968" y="188640"/>
            <a:ext cx="4608512" cy="6370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GraphicsClipEx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GraphicsClipEx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err="1" smtClean="0"/>
              <a:t>클리핑</a:t>
            </a:r>
            <a:r>
              <a:rPr lang="ko-KR" altLang="en-US" sz="1200" dirty="0" smtClean="0"/>
              <a:t>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(panel, </a:t>
            </a:r>
            <a:r>
              <a:rPr lang="en-US" altLang="ko-KR" sz="1200" dirty="0" err="1" smtClean="0"/>
              <a:t>BorderLayout.</a:t>
            </a:r>
            <a:r>
              <a:rPr lang="en-US" altLang="ko-KR" sz="1200" i="1" dirty="0" err="1" smtClean="0"/>
              <a:t>CENTER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 400);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icon = new 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("images/image0.jpg");</a:t>
            </a:r>
          </a:p>
          <a:p>
            <a:pPr defTabSz="180000"/>
            <a:r>
              <a:rPr lang="en-US" altLang="ko-KR" sz="1200" dirty="0" smtClean="0"/>
              <a:t>		Image </a:t>
            </a:r>
            <a:r>
              <a:rPr lang="en-US" altLang="ko-KR" sz="1200" dirty="0" err="1" smtClean="0"/>
              <a:t>img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icon.getImage</a:t>
            </a:r>
            <a:r>
              <a:rPr lang="en-US" altLang="ko-KR" sz="1200" dirty="0" smtClean="0"/>
              <a:t>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g.setClip</a:t>
            </a:r>
            <a:r>
              <a:rPr lang="en-US" altLang="ko-KR" sz="1200" b="1" dirty="0" smtClean="0"/>
              <a:t>(50, 20, 150, 150);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getWidth</a:t>
            </a:r>
            <a:r>
              <a:rPr lang="en-US" altLang="ko-KR" sz="1200" b="1" dirty="0" smtClean="0"/>
              <a:t>(), </a:t>
            </a:r>
            <a:r>
              <a:rPr lang="en-US" altLang="ko-KR" sz="1200" b="1" dirty="0" err="1" smtClean="0"/>
              <a:t>getHeignt</a:t>
            </a:r>
            <a:r>
              <a:rPr lang="en-US" altLang="ko-KR" sz="1200" b="1" dirty="0" smtClean="0"/>
              <a:t>(), this);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BLUE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fr-FR" altLang="ko-KR" sz="1200" dirty="0" smtClean="0"/>
              <a:t>			g.setFont(new Font("SanSerif", Font.</a:t>
            </a:r>
            <a:r>
              <a:rPr lang="fr-FR" altLang="ko-KR" sz="1200" i="1" dirty="0" smtClean="0"/>
              <a:t>ITALIC, 40));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g.drawString</a:t>
            </a:r>
            <a:r>
              <a:rPr lang="en-US" altLang="ko-KR" sz="1200" b="1" dirty="0" smtClean="0"/>
              <a:t>("</a:t>
            </a:r>
            <a:r>
              <a:rPr lang="en-US" altLang="ko-KR" sz="1200" b="1" dirty="0" err="1" smtClean="0"/>
              <a:t>Ji</a:t>
            </a:r>
            <a:r>
              <a:rPr lang="en-US" altLang="ko-KR" sz="1200" b="1" dirty="0" smtClean="0"/>
              <a:t> Sung Park", 10, 150);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GraphicsClipEx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1666990"/>
            <a:ext cx="3440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클리핑</a:t>
            </a:r>
            <a:r>
              <a:rPr lang="ko-KR" altLang="en-US" sz="1200" dirty="0" smtClean="0"/>
              <a:t> 영역 </a:t>
            </a:r>
            <a:r>
              <a:rPr lang="en-US" altLang="ko-KR" sz="1200" dirty="0" smtClean="0"/>
              <a:t>: (50,20)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150x150 </a:t>
            </a:r>
            <a:r>
              <a:rPr lang="ko-KR" altLang="en-US" sz="1200" dirty="0" smtClean="0"/>
              <a:t>사각형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영역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6200000" flipH="1">
            <a:off x="1283763" y="2274213"/>
            <a:ext cx="571504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5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스윙의 페인팅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JComponent.paint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컴포넌트 자신과 모든 자손 그리기</a:t>
            </a:r>
            <a:endParaRPr lang="en-US" altLang="ko-KR" dirty="0" smtClean="0"/>
          </a:p>
          <a:p>
            <a:r>
              <a:rPr lang="en-US" altLang="ko-KR" dirty="0" err="1" smtClean="0"/>
              <a:t>JComponent.paint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다음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순서대로 호출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JComponent.paintComponent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컴포넌트 자신의 모양 그리기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JComponent.paintBorder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컴포넌트의 외곽 그리기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JComponent.paintChildren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컴포넌트의 자식들 그리기</a:t>
            </a:r>
            <a:endParaRPr lang="en-US" altLang="ko-KR" dirty="0" smtClean="0"/>
          </a:p>
          <a:p>
            <a:r>
              <a:rPr lang="ko-KR" altLang="en-US" dirty="0" smtClean="0"/>
              <a:t>개발자가 </a:t>
            </a:r>
            <a:r>
              <a:rPr lang="en-US" altLang="ko-KR" dirty="0" err="1" smtClean="0"/>
              <a:t>paintComponent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직접 호출하면 안됨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paintComponent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페인팅 메카니즘에 의해 자동으로 호출됨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9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스윙 컴포넌트가 그려지는 과정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2440" y="1628800"/>
            <a:ext cx="7643866" cy="4657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 smtClean="0"/>
              <a:t>paint()</a:t>
            </a:r>
          </a:p>
          <a:p>
            <a:pPr defTabSz="360000"/>
            <a:r>
              <a:rPr lang="en-US" altLang="ko-KR" sz="1400" smtClean="0"/>
              <a:t>	paintComponent()</a:t>
            </a:r>
          </a:p>
          <a:p>
            <a:pPr defTabSz="360000"/>
            <a:r>
              <a:rPr lang="en-US" altLang="ko-KR" sz="1400" smtClean="0"/>
              <a:t>	paintBorder()</a:t>
            </a:r>
          </a:p>
          <a:p>
            <a:pPr defTabSz="360000"/>
            <a:r>
              <a:rPr lang="en-US" altLang="ko-KR" sz="1400" smtClean="0"/>
              <a:t>	paintChildren()</a:t>
            </a:r>
            <a:endParaRPr lang="ko-KR" altLang="en-US" sz="1400" smtClean="0"/>
          </a:p>
          <a:p>
            <a:pPr defTabSz="360000"/>
            <a:endParaRPr lang="ko-KR" altLang="en-US" sz="1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786352" y="4581128"/>
            <a:ext cx="4929222" cy="1428760"/>
          </a:xfrm>
          <a:prstGeom prst="rect">
            <a:avLst/>
          </a:prstGeom>
          <a:solidFill>
            <a:srgbClr val="B0E2F4"/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 smtClean="0"/>
              <a:t>paint()</a:t>
            </a:r>
          </a:p>
          <a:p>
            <a:pPr defTabSz="360000"/>
            <a:r>
              <a:rPr lang="en-US" altLang="ko-KR" sz="1400" smtClean="0"/>
              <a:t>	paintComponent()</a:t>
            </a:r>
          </a:p>
          <a:p>
            <a:pPr defTabSz="360000"/>
            <a:r>
              <a:rPr lang="en-US" altLang="ko-KR" sz="1400" smtClean="0"/>
              <a:t>	paintBorder()</a:t>
            </a:r>
          </a:p>
          <a:p>
            <a:pPr defTabSz="360000"/>
            <a:r>
              <a:rPr lang="en-US" altLang="ko-KR" sz="1400" smtClean="0"/>
              <a:t>	paintChildren()</a:t>
            </a:r>
            <a:endParaRPr lang="ko-KR" altLang="en-US" sz="1400" smtClean="0"/>
          </a:p>
          <a:p>
            <a:pPr defTabSz="360000"/>
            <a:endParaRPr lang="ko-KR" altLang="en-US" sz="1400" dirty="0" smtClean="0"/>
          </a:p>
        </p:txBody>
      </p:sp>
      <p:sp>
        <p:nvSpPr>
          <p:cNvPr id="97" name="직사각형 96"/>
          <p:cNvSpPr/>
          <p:nvPr/>
        </p:nvSpPr>
        <p:spPr>
          <a:xfrm>
            <a:off x="4162616" y="4941168"/>
            <a:ext cx="2357454" cy="928694"/>
          </a:xfrm>
          <a:prstGeom prst="rect">
            <a:avLst/>
          </a:prstGeom>
          <a:solidFill>
            <a:srgbClr val="B7CEA6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 smtClean="0"/>
              <a:t>paint()</a:t>
            </a:r>
          </a:p>
          <a:p>
            <a:pPr defTabSz="360000"/>
            <a:r>
              <a:rPr lang="en-US" altLang="ko-KR" sz="1400" smtClean="0"/>
              <a:t>	paintComponent()</a:t>
            </a:r>
          </a:p>
          <a:p>
            <a:pPr defTabSz="360000"/>
            <a:r>
              <a:rPr lang="en-US" altLang="ko-KR" sz="1400" smtClean="0"/>
              <a:t>	paintBorder()</a:t>
            </a:r>
          </a:p>
          <a:p>
            <a:pPr defTabSz="360000"/>
            <a:r>
              <a:rPr lang="en-US" altLang="ko-KR" sz="1400" smtClean="0"/>
              <a:t>	paintChildren()</a:t>
            </a:r>
            <a:endParaRPr lang="ko-KR" altLang="en-US" sz="1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442536" y="1916832"/>
            <a:ext cx="4929222" cy="2520280"/>
          </a:xfrm>
          <a:prstGeom prst="rect">
            <a:avLst/>
          </a:prstGeom>
          <a:solidFill>
            <a:srgbClr val="B0E2F4"/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 dirty="0" smtClean="0"/>
              <a:t>paint()</a:t>
            </a:r>
          </a:p>
          <a:p>
            <a:pPr defTabSz="36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paintComponent</a:t>
            </a:r>
            <a:r>
              <a:rPr lang="en-US" altLang="ko-KR" sz="1400" dirty="0" smtClean="0"/>
              <a:t>()</a:t>
            </a:r>
          </a:p>
          <a:p>
            <a:pPr defTabSz="36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paintBorder</a:t>
            </a:r>
            <a:r>
              <a:rPr lang="en-US" altLang="ko-KR" sz="1400" dirty="0" smtClean="0"/>
              <a:t>()</a:t>
            </a:r>
          </a:p>
          <a:p>
            <a:pPr defTabSz="36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paintChildren</a:t>
            </a:r>
            <a:r>
              <a:rPr lang="en-US" altLang="ko-KR" sz="1400" dirty="0" smtClean="0"/>
              <a:t>()</a:t>
            </a:r>
            <a:endParaRPr lang="ko-KR" altLang="en-US" sz="1400" dirty="0" smtClean="0"/>
          </a:p>
          <a:p>
            <a:pPr defTabSz="360000"/>
            <a:endParaRPr lang="ko-KR" altLang="en-US" sz="14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818800" y="2204864"/>
            <a:ext cx="2357454" cy="928694"/>
          </a:xfrm>
          <a:prstGeom prst="rect">
            <a:avLst/>
          </a:prstGeom>
          <a:solidFill>
            <a:srgbClr val="B7CEA6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 smtClean="0"/>
              <a:t>paint()</a:t>
            </a:r>
          </a:p>
          <a:p>
            <a:pPr defTabSz="360000"/>
            <a:r>
              <a:rPr lang="en-US" altLang="ko-KR" sz="1400" smtClean="0"/>
              <a:t>	paintComponent()</a:t>
            </a:r>
          </a:p>
          <a:p>
            <a:pPr defTabSz="360000"/>
            <a:r>
              <a:rPr lang="en-US" altLang="ko-KR" sz="1400" smtClean="0"/>
              <a:t>	paintBorder()</a:t>
            </a:r>
          </a:p>
          <a:p>
            <a:pPr defTabSz="360000"/>
            <a:r>
              <a:rPr lang="en-US" altLang="ko-KR" sz="1400" smtClean="0"/>
              <a:t>	paintChildren()</a:t>
            </a:r>
            <a:endParaRPr lang="ko-KR" altLang="en-US" sz="1400" dirty="0" smtClean="0"/>
          </a:p>
        </p:txBody>
      </p:sp>
      <p:cxnSp>
        <p:nvCxnSpPr>
          <p:cNvPr id="12" name="구부러진 연결선 11"/>
          <p:cNvCxnSpPr/>
          <p:nvPr/>
        </p:nvCxnSpPr>
        <p:spPr>
          <a:xfrm rot="16200000" flipH="1">
            <a:off x="1001625" y="1784463"/>
            <a:ext cx="214314" cy="214314"/>
          </a:xfrm>
          <a:prstGeom prst="curvedConnector3">
            <a:avLst>
              <a:gd name="adj1" fmla="val 100196"/>
            </a:avLst>
          </a:pr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 30"/>
          <p:cNvSpPr/>
          <p:nvPr/>
        </p:nvSpPr>
        <p:spPr>
          <a:xfrm>
            <a:off x="1159614" y="2036916"/>
            <a:ext cx="73212" cy="259976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자유형 31"/>
          <p:cNvSpPr/>
          <p:nvPr/>
        </p:nvSpPr>
        <p:spPr>
          <a:xfrm>
            <a:off x="1176489" y="2235825"/>
            <a:ext cx="73212" cy="259976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0" name="구부러진 연결선 39"/>
          <p:cNvCxnSpPr/>
          <p:nvPr/>
        </p:nvCxnSpPr>
        <p:spPr>
          <a:xfrm rot="10800000" flipV="1">
            <a:off x="2506432" y="2214553"/>
            <a:ext cx="1020652" cy="249735"/>
          </a:xfrm>
          <a:prstGeom prst="curvedConnector3">
            <a:avLst>
              <a:gd name="adj1" fmla="val 50000"/>
            </a:avLst>
          </a:prstGeom>
          <a:ln>
            <a:solidFill>
              <a:srgbClr val="FF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/>
          <p:nvPr/>
        </p:nvCxnSpPr>
        <p:spPr>
          <a:xfrm rot="16200000" flipH="1">
            <a:off x="3647294" y="2127704"/>
            <a:ext cx="214314" cy="214314"/>
          </a:xfrm>
          <a:prstGeom prst="curvedConnector3">
            <a:avLst>
              <a:gd name="adj1" fmla="val 100196"/>
            </a:avLst>
          </a:pr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자유형 42"/>
          <p:cNvSpPr/>
          <p:nvPr/>
        </p:nvSpPr>
        <p:spPr>
          <a:xfrm>
            <a:off x="3776132" y="2356946"/>
            <a:ext cx="90087" cy="223287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4" name="자유형 43"/>
          <p:cNvSpPr/>
          <p:nvPr/>
        </p:nvSpPr>
        <p:spPr>
          <a:xfrm>
            <a:off x="3815314" y="2540489"/>
            <a:ext cx="90087" cy="223287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9" name="직사각형 48"/>
          <p:cNvSpPr/>
          <p:nvPr/>
        </p:nvSpPr>
        <p:spPr>
          <a:xfrm>
            <a:off x="5818800" y="3429000"/>
            <a:ext cx="2357454" cy="928694"/>
          </a:xfrm>
          <a:prstGeom prst="rect">
            <a:avLst/>
          </a:prstGeom>
          <a:solidFill>
            <a:srgbClr val="B7CEA6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 smtClean="0"/>
              <a:t>paint()</a:t>
            </a:r>
          </a:p>
          <a:p>
            <a:pPr defTabSz="360000"/>
            <a:r>
              <a:rPr lang="en-US" altLang="ko-KR" sz="1400" smtClean="0"/>
              <a:t>	paintComponent()</a:t>
            </a:r>
          </a:p>
          <a:p>
            <a:pPr defTabSz="360000"/>
            <a:r>
              <a:rPr lang="en-US" altLang="ko-KR" sz="1400" smtClean="0"/>
              <a:t>	paintBorder()</a:t>
            </a:r>
          </a:p>
          <a:p>
            <a:pPr defTabSz="360000"/>
            <a:r>
              <a:rPr lang="en-US" altLang="ko-KR" sz="1400" smtClean="0"/>
              <a:t>	paintChildren()</a:t>
            </a:r>
            <a:endParaRPr lang="ko-KR" altLang="en-US" sz="1400" dirty="0" smtClean="0"/>
          </a:p>
        </p:txBody>
      </p:sp>
      <p:sp>
        <p:nvSpPr>
          <p:cNvPr id="60" name="자유형 59"/>
          <p:cNvSpPr/>
          <p:nvPr/>
        </p:nvSpPr>
        <p:spPr>
          <a:xfrm>
            <a:off x="5098720" y="2419178"/>
            <a:ext cx="791519" cy="344598"/>
          </a:xfrm>
          <a:custGeom>
            <a:avLst/>
            <a:gdLst>
              <a:gd name="connsiteX0" fmla="*/ 0 w 968189"/>
              <a:gd name="connsiteY0" fmla="*/ 797859 h 797859"/>
              <a:gd name="connsiteX1" fmla="*/ 125506 w 968189"/>
              <a:gd name="connsiteY1" fmla="*/ 788894 h 797859"/>
              <a:gd name="connsiteX2" fmla="*/ 233083 w 968189"/>
              <a:gd name="connsiteY2" fmla="*/ 744071 h 797859"/>
              <a:gd name="connsiteX3" fmla="*/ 349624 w 968189"/>
              <a:gd name="connsiteY3" fmla="*/ 627530 h 797859"/>
              <a:gd name="connsiteX4" fmla="*/ 421342 w 968189"/>
              <a:gd name="connsiteY4" fmla="*/ 322730 h 797859"/>
              <a:gd name="connsiteX5" fmla="*/ 502024 w 968189"/>
              <a:gd name="connsiteY5" fmla="*/ 170330 h 797859"/>
              <a:gd name="connsiteX6" fmla="*/ 699247 w 968189"/>
              <a:gd name="connsiteY6" fmla="*/ 44824 h 797859"/>
              <a:gd name="connsiteX7" fmla="*/ 968189 w 968189"/>
              <a:gd name="connsiteY7" fmla="*/ 0 h 79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8189" h="797859">
                <a:moveTo>
                  <a:pt x="0" y="797859"/>
                </a:moveTo>
                <a:cubicBezTo>
                  <a:pt x="43329" y="797859"/>
                  <a:pt x="86659" y="797859"/>
                  <a:pt x="125506" y="788894"/>
                </a:cubicBezTo>
                <a:cubicBezTo>
                  <a:pt x="164353" y="779929"/>
                  <a:pt x="195730" y="770965"/>
                  <a:pt x="233083" y="744071"/>
                </a:cubicBezTo>
                <a:cubicBezTo>
                  <a:pt x="270436" y="717177"/>
                  <a:pt x="318248" y="697754"/>
                  <a:pt x="349624" y="627530"/>
                </a:cubicBezTo>
                <a:cubicBezTo>
                  <a:pt x="381001" y="557307"/>
                  <a:pt x="395942" y="398930"/>
                  <a:pt x="421342" y="322730"/>
                </a:cubicBezTo>
                <a:cubicBezTo>
                  <a:pt x="446742" y="246530"/>
                  <a:pt x="455707" y="216648"/>
                  <a:pt x="502024" y="170330"/>
                </a:cubicBezTo>
                <a:cubicBezTo>
                  <a:pt x="548341" y="124012"/>
                  <a:pt x="621553" y="73212"/>
                  <a:pt x="699247" y="44824"/>
                </a:cubicBezTo>
                <a:cubicBezTo>
                  <a:pt x="776941" y="16436"/>
                  <a:pt x="872565" y="8218"/>
                  <a:pt x="968189" y="0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2" name="자유형 61"/>
          <p:cNvSpPr/>
          <p:nvPr/>
        </p:nvSpPr>
        <p:spPr>
          <a:xfrm>
            <a:off x="6175990" y="2633492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3" name="자유형 62"/>
          <p:cNvSpPr/>
          <p:nvPr/>
        </p:nvSpPr>
        <p:spPr>
          <a:xfrm>
            <a:off x="6175990" y="2847806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0" name="자유형 69"/>
          <p:cNvSpPr/>
          <p:nvPr/>
        </p:nvSpPr>
        <p:spPr>
          <a:xfrm>
            <a:off x="6027785" y="2464289"/>
            <a:ext cx="242047" cy="152400"/>
          </a:xfrm>
          <a:custGeom>
            <a:avLst/>
            <a:gdLst>
              <a:gd name="connsiteX0" fmla="*/ 0 w 242047"/>
              <a:gd name="connsiteY0" fmla="*/ 0 h 152400"/>
              <a:gd name="connsiteX1" fmla="*/ 44823 w 242047"/>
              <a:gd name="connsiteY1" fmla="*/ 116541 h 152400"/>
              <a:gd name="connsiteX2" fmla="*/ 242047 w 242047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47" h="152400">
                <a:moveTo>
                  <a:pt x="0" y="0"/>
                </a:moveTo>
                <a:cubicBezTo>
                  <a:pt x="2241" y="45570"/>
                  <a:pt x="4482" y="91141"/>
                  <a:pt x="44823" y="116541"/>
                </a:cubicBezTo>
                <a:cubicBezTo>
                  <a:pt x="85164" y="141941"/>
                  <a:pt x="163605" y="147170"/>
                  <a:pt x="242047" y="152400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1" name="자유형 70"/>
          <p:cNvSpPr/>
          <p:nvPr/>
        </p:nvSpPr>
        <p:spPr>
          <a:xfrm flipV="1">
            <a:off x="5098720" y="2785341"/>
            <a:ext cx="1135253" cy="214315"/>
          </a:xfrm>
          <a:custGeom>
            <a:avLst/>
            <a:gdLst>
              <a:gd name="connsiteX0" fmla="*/ 887506 w 887506"/>
              <a:gd name="connsiteY0" fmla="*/ 4482 h 149411"/>
              <a:gd name="connsiteX1" fmla="*/ 717177 w 887506"/>
              <a:gd name="connsiteY1" fmla="*/ 4482 h 149411"/>
              <a:gd name="connsiteX2" fmla="*/ 493059 w 887506"/>
              <a:gd name="connsiteY2" fmla="*/ 31376 h 149411"/>
              <a:gd name="connsiteX3" fmla="*/ 233082 w 887506"/>
              <a:gd name="connsiteY3" fmla="*/ 129988 h 149411"/>
              <a:gd name="connsiteX4" fmla="*/ 0 w 887506"/>
              <a:gd name="connsiteY4" fmla="*/ 147917 h 14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506" h="149411">
                <a:moveTo>
                  <a:pt x="887506" y="4482"/>
                </a:moveTo>
                <a:cubicBezTo>
                  <a:pt x="835212" y="2241"/>
                  <a:pt x="782918" y="0"/>
                  <a:pt x="717177" y="4482"/>
                </a:cubicBezTo>
                <a:cubicBezTo>
                  <a:pt x="651436" y="8964"/>
                  <a:pt x="573741" y="10458"/>
                  <a:pt x="493059" y="31376"/>
                </a:cubicBezTo>
                <a:cubicBezTo>
                  <a:pt x="412377" y="52294"/>
                  <a:pt x="315258" y="110565"/>
                  <a:pt x="233082" y="129988"/>
                </a:cubicBezTo>
                <a:cubicBezTo>
                  <a:pt x="150906" y="149411"/>
                  <a:pt x="75453" y="148664"/>
                  <a:pt x="0" y="147917"/>
                </a:cubicBezTo>
              </a:path>
            </a:pathLst>
          </a:custGeom>
          <a:ln>
            <a:solidFill>
              <a:srgbClr val="008A3E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4" name="자유형 73"/>
          <p:cNvSpPr/>
          <p:nvPr/>
        </p:nvSpPr>
        <p:spPr>
          <a:xfrm>
            <a:off x="5098720" y="2847806"/>
            <a:ext cx="792088" cy="725210"/>
          </a:xfrm>
          <a:custGeom>
            <a:avLst/>
            <a:gdLst>
              <a:gd name="connsiteX0" fmla="*/ 0 w 546847"/>
              <a:gd name="connsiteY0" fmla="*/ 0 h 256988"/>
              <a:gd name="connsiteX1" fmla="*/ 98611 w 546847"/>
              <a:gd name="connsiteY1" fmla="*/ 98612 h 256988"/>
              <a:gd name="connsiteX2" fmla="*/ 188258 w 546847"/>
              <a:gd name="connsiteY2" fmla="*/ 206188 h 256988"/>
              <a:gd name="connsiteX3" fmla="*/ 394447 w 546847"/>
              <a:gd name="connsiteY3" fmla="*/ 251012 h 256988"/>
              <a:gd name="connsiteX4" fmla="*/ 546847 w 546847"/>
              <a:gd name="connsiteY4" fmla="*/ 242047 h 25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847" h="256988">
                <a:moveTo>
                  <a:pt x="0" y="0"/>
                </a:moveTo>
                <a:cubicBezTo>
                  <a:pt x="33617" y="32123"/>
                  <a:pt x="67235" y="64247"/>
                  <a:pt x="98611" y="98612"/>
                </a:cubicBezTo>
                <a:cubicBezTo>
                  <a:pt x="129987" y="132977"/>
                  <a:pt x="138952" y="180788"/>
                  <a:pt x="188258" y="206188"/>
                </a:cubicBezTo>
                <a:cubicBezTo>
                  <a:pt x="237564" y="231588"/>
                  <a:pt x="334682" y="245036"/>
                  <a:pt x="394447" y="251012"/>
                </a:cubicBezTo>
                <a:cubicBezTo>
                  <a:pt x="454212" y="256988"/>
                  <a:pt x="500529" y="249517"/>
                  <a:pt x="546847" y="242047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5" name="자유형 74"/>
          <p:cNvSpPr/>
          <p:nvPr/>
        </p:nvSpPr>
        <p:spPr>
          <a:xfrm>
            <a:off x="6175990" y="3857628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자유형 75"/>
          <p:cNvSpPr/>
          <p:nvPr/>
        </p:nvSpPr>
        <p:spPr>
          <a:xfrm>
            <a:off x="6175990" y="4071942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7" name="자유형 76"/>
          <p:cNvSpPr/>
          <p:nvPr/>
        </p:nvSpPr>
        <p:spPr>
          <a:xfrm>
            <a:off x="6027785" y="3688425"/>
            <a:ext cx="242047" cy="152400"/>
          </a:xfrm>
          <a:custGeom>
            <a:avLst/>
            <a:gdLst>
              <a:gd name="connsiteX0" fmla="*/ 0 w 242047"/>
              <a:gd name="connsiteY0" fmla="*/ 0 h 152400"/>
              <a:gd name="connsiteX1" fmla="*/ 44823 w 242047"/>
              <a:gd name="connsiteY1" fmla="*/ 116541 h 152400"/>
              <a:gd name="connsiteX2" fmla="*/ 242047 w 242047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47" h="152400">
                <a:moveTo>
                  <a:pt x="0" y="0"/>
                </a:moveTo>
                <a:cubicBezTo>
                  <a:pt x="2241" y="45570"/>
                  <a:pt x="4482" y="91141"/>
                  <a:pt x="44823" y="116541"/>
                </a:cubicBezTo>
                <a:cubicBezTo>
                  <a:pt x="85164" y="141941"/>
                  <a:pt x="163605" y="147170"/>
                  <a:pt x="242047" y="152400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9" name="자유형 78"/>
          <p:cNvSpPr/>
          <p:nvPr/>
        </p:nvSpPr>
        <p:spPr>
          <a:xfrm>
            <a:off x="5026712" y="2847806"/>
            <a:ext cx="1152129" cy="1373282"/>
          </a:xfrm>
          <a:custGeom>
            <a:avLst/>
            <a:gdLst>
              <a:gd name="connsiteX0" fmla="*/ 986118 w 986118"/>
              <a:gd name="connsiteY0" fmla="*/ 896470 h 896470"/>
              <a:gd name="connsiteX1" fmla="*/ 726141 w 986118"/>
              <a:gd name="connsiteY1" fmla="*/ 815788 h 896470"/>
              <a:gd name="connsiteX2" fmla="*/ 376518 w 986118"/>
              <a:gd name="connsiteY2" fmla="*/ 636494 h 896470"/>
              <a:gd name="connsiteX3" fmla="*/ 152400 w 986118"/>
              <a:gd name="connsiteY3" fmla="*/ 439270 h 896470"/>
              <a:gd name="connsiteX4" fmla="*/ 107577 w 986118"/>
              <a:gd name="connsiteY4" fmla="*/ 179294 h 896470"/>
              <a:gd name="connsiteX5" fmla="*/ 0 w 986118"/>
              <a:gd name="connsiteY5" fmla="*/ 0 h 89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118" h="896470">
                <a:moveTo>
                  <a:pt x="986118" y="896470"/>
                </a:moveTo>
                <a:cubicBezTo>
                  <a:pt x="906929" y="877793"/>
                  <a:pt x="827741" y="859117"/>
                  <a:pt x="726141" y="815788"/>
                </a:cubicBezTo>
                <a:cubicBezTo>
                  <a:pt x="624541" y="772459"/>
                  <a:pt x="472141" y="699247"/>
                  <a:pt x="376518" y="636494"/>
                </a:cubicBezTo>
                <a:cubicBezTo>
                  <a:pt x="280895" y="573741"/>
                  <a:pt x="197223" y="515470"/>
                  <a:pt x="152400" y="439270"/>
                </a:cubicBezTo>
                <a:cubicBezTo>
                  <a:pt x="107577" y="363070"/>
                  <a:pt x="132977" y="252506"/>
                  <a:pt x="107577" y="179294"/>
                </a:cubicBezTo>
                <a:cubicBezTo>
                  <a:pt x="82177" y="106082"/>
                  <a:pt x="41088" y="53041"/>
                  <a:pt x="0" y="0"/>
                </a:cubicBezTo>
              </a:path>
            </a:pathLst>
          </a:custGeom>
          <a:ln>
            <a:solidFill>
              <a:srgbClr val="008A3E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82" name="구부러진 연결선 81"/>
          <p:cNvCxnSpPr/>
          <p:nvPr/>
        </p:nvCxnSpPr>
        <p:spPr>
          <a:xfrm rot="5400000">
            <a:off x="1054433" y="3371738"/>
            <a:ext cx="2229342" cy="477471"/>
          </a:xfrm>
          <a:prstGeom prst="curvedConnector3">
            <a:avLst>
              <a:gd name="adj1" fmla="val 50000"/>
            </a:avLst>
          </a:pr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83"/>
          <p:cNvCxnSpPr/>
          <p:nvPr/>
        </p:nvCxnSpPr>
        <p:spPr>
          <a:xfrm rot="16200000" flipH="1">
            <a:off x="2001059" y="4763919"/>
            <a:ext cx="214314" cy="214314"/>
          </a:xfrm>
          <a:prstGeom prst="curvedConnector3">
            <a:avLst>
              <a:gd name="adj1" fmla="val 100196"/>
            </a:avLst>
          </a:pr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84"/>
          <p:cNvSpPr/>
          <p:nvPr/>
        </p:nvSpPr>
        <p:spPr>
          <a:xfrm>
            <a:off x="2108216" y="4978233"/>
            <a:ext cx="90087" cy="223287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6" name="자유형 85"/>
          <p:cNvSpPr/>
          <p:nvPr/>
        </p:nvSpPr>
        <p:spPr>
          <a:xfrm>
            <a:off x="2125286" y="5193144"/>
            <a:ext cx="90087" cy="223287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7" name="자유형 86"/>
          <p:cNvSpPr/>
          <p:nvPr/>
        </p:nvSpPr>
        <p:spPr>
          <a:xfrm>
            <a:off x="3442536" y="5134190"/>
            <a:ext cx="781715" cy="282242"/>
          </a:xfrm>
          <a:custGeom>
            <a:avLst/>
            <a:gdLst>
              <a:gd name="connsiteX0" fmla="*/ 0 w 968189"/>
              <a:gd name="connsiteY0" fmla="*/ 797859 h 797859"/>
              <a:gd name="connsiteX1" fmla="*/ 125506 w 968189"/>
              <a:gd name="connsiteY1" fmla="*/ 788894 h 797859"/>
              <a:gd name="connsiteX2" fmla="*/ 233083 w 968189"/>
              <a:gd name="connsiteY2" fmla="*/ 744071 h 797859"/>
              <a:gd name="connsiteX3" fmla="*/ 349624 w 968189"/>
              <a:gd name="connsiteY3" fmla="*/ 627530 h 797859"/>
              <a:gd name="connsiteX4" fmla="*/ 421342 w 968189"/>
              <a:gd name="connsiteY4" fmla="*/ 322730 h 797859"/>
              <a:gd name="connsiteX5" fmla="*/ 502024 w 968189"/>
              <a:gd name="connsiteY5" fmla="*/ 170330 h 797859"/>
              <a:gd name="connsiteX6" fmla="*/ 699247 w 968189"/>
              <a:gd name="connsiteY6" fmla="*/ 44824 h 797859"/>
              <a:gd name="connsiteX7" fmla="*/ 968189 w 968189"/>
              <a:gd name="connsiteY7" fmla="*/ 0 h 79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8189" h="797859">
                <a:moveTo>
                  <a:pt x="0" y="797859"/>
                </a:moveTo>
                <a:cubicBezTo>
                  <a:pt x="43329" y="797859"/>
                  <a:pt x="86659" y="797859"/>
                  <a:pt x="125506" y="788894"/>
                </a:cubicBezTo>
                <a:cubicBezTo>
                  <a:pt x="164353" y="779929"/>
                  <a:pt x="195730" y="770965"/>
                  <a:pt x="233083" y="744071"/>
                </a:cubicBezTo>
                <a:cubicBezTo>
                  <a:pt x="270436" y="717177"/>
                  <a:pt x="318248" y="697754"/>
                  <a:pt x="349624" y="627530"/>
                </a:cubicBezTo>
                <a:cubicBezTo>
                  <a:pt x="381001" y="557307"/>
                  <a:pt x="395942" y="398930"/>
                  <a:pt x="421342" y="322730"/>
                </a:cubicBezTo>
                <a:cubicBezTo>
                  <a:pt x="446742" y="246530"/>
                  <a:pt x="455707" y="216648"/>
                  <a:pt x="502024" y="170330"/>
                </a:cubicBezTo>
                <a:cubicBezTo>
                  <a:pt x="548341" y="124012"/>
                  <a:pt x="621553" y="73212"/>
                  <a:pt x="699247" y="44824"/>
                </a:cubicBezTo>
                <a:cubicBezTo>
                  <a:pt x="776941" y="16436"/>
                  <a:pt x="872565" y="8218"/>
                  <a:pt x="968189" y="0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자유형 87"/>
          <p:cNvSpPr/>
          <p:nvPr/>
        </p:nvSpPr>
        <p:spPr>
          <a:xfrm>
            <a:off x="4510002" y="5348503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9" name="자유형 88"/>
          <p:cNvSpPr/>
          <p:nvPr/>
        </p:nvSpPr>
        <p:spPr>
          <a:xfrm>
            <a:off x="4510002" y="5562817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자유형 89"/>
          <p:cNvSpPr/>
          <p:nvPr/>
        </p:nvSpPr>
        <p:spPr>
          <a:xfrm>
            <a:off x="4361797" y="5179300"/>
            <a:ext cx="242047" cy="152400"/>
          </a:xfrm>
          <a:custGeom>
            <a:avLst/>
            <a:gdLst>
              <a:gd name="connsiteX0" fmla="*/ 0 w 242047"/>
              <a:gd name="connsiteY0" fmla="*/ 0 h 152400"/>
              <a:gd name="connsiteX1" fmla="*/ 44823 w 242047"/>
              <a:gd name="connsiteY1" fmla="*/ 116541 h 152400"/>
              <a:gd name="connsiteX2" fmla="*/ 242047 w 242047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47" h="152400">
                <a:moveTo>
                  <a:pt x="0" y="0"/>
                </a:moveTo>
                <a:cubicBezTo>
                  <a:pt x="2241" y="45570"/>
                  <a:pt x="4482" y="91141"/>
                  <a:pt x="44823" y="116541"/>
                </a:cubicBezTo>
                <a:cubicBezTo>
                  <a:pt x="85164" y="141941"/>
                  <a:pt x="163605" y="147170"/>
                  <a:pt x="242047" y="152400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자유형 90"/>
          <p:cNvSpPr/>
          <p:nvPr/>
        </p:nvSpPr>
        <p:spPr>
          <a:xfrm flipV="1">
            <a:off x="3370528" y="5424427"/>
            <a:ext cx="1197457" cy="342062"/>
          </a:xfrm>
          <a:custGeom>
            <a:avLst/>
            <a:gdLst>
              <a:gd name="connsiteX0" fmla="*/ 887506 w 887506"/>
              <a:gd name="connsiteY0" fmla="*/ 4482 h 149411"/>
              <a:gd name="connsiteX1" fmla="*/ 717177 w 887506"/>
              <a:gd name="connsiteY1" fmla="*/ 4482 h 149411"/>
              <a:gd name="connsiteX2" fmla="*/ 493059 w 887506"/>
              <a:gd name="connsiteY2" fmla="*/ 31376 h 149411"/>
              <a:gd name="connsiteX3" fmla="*/ 233082 w 887506"/>
              <a:gd name="connsiteY3" fmla="*/ 129988 h 149411"/>
              <a:gd name="connsiteX4" fmla="*/ 0 w 887506"/>
              <a:gd name="connsiteY4" fmla="*/ 147917 h 14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506" h="149411">
                <a:moveTo>
                  <a:pt x="887506" y="4482"/>
                </a:moveTo>
                <a:cubicBezTo>
                  <a:pt x="835212" y="2241"/>
                  <a:pt x="782918" y="0"/>
                  <a:pt x="717177" y="4482"/>
                </a:cubicBezTo>
                <a:cubicBezTo>
                  <a:pt x="651436" y="8964"/>
                  <a:pt x="573741" y="10458"/>
                  <a:pt x="493059" y="31376"/>
                </a:cubicBezTo>
                <a:cubicBezTo>
                  <a:pt x="412377" y="52294"/>
                  <a:pt x="315258" y="110565"/>
                  <a:pt x="233082" y="129988"/>
                </a:cubicBezTo>
                <a:cubicBezTo>
                  <a:pt x="150906" y="149411"/>
                  <a:pt x="75453" y="148664"/>
                  <a:pt x="0" y="147917"/>
                </a:cubicBezTo>
              </a:path>
            </a:pathLst>
          </a:custGeom>
          <a:ln>
            <a:solidFill>
              <a:srgbClr val="008A3E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자유형 98"/>
          <p:cNvSpPr/>
          <p:nvPr/>
        </p:nvSpPr>
        <p:spPr>
          <a:xfrm>
            <a:off x="2407839" y="2495802"/>
            <a:ext cx="1413336" cy="427928"/>
          </a:xfrm>
          <a:custGeom>
            <a:avLst/>
            <a:gdLst>
              <a:gd name="connsiteX0" fmla="*/ 2483223 w 2483223"/>
              <a:gd name="connsiteY0" fmla="*/ 295835 h 424329"/>
              <a:gd name="connsiteX1" fmla="*/ 1891553 w 2483223"/>
              <a:gd name="connsiteY1" fmla="*/ 385482 h 424329"/>
              <a:gd name="connsiteX2" fmla="*/ 1084729 w 2483223"/>
              <a:gd name="connsiteY2" fmla="*/ 385482 h 424329"/>
              <a:gd name="connsiteX3" fmla="*/ 609600 w 2483223"/>
              <a:gd name="connsiteY3" fmla="*/ 152400 h 424329"/>
              <a:gd name="connsiteX4" fmla="*/ 0 w 2483223"/>
              <a:gd name="connsiteY4" fmla="*/ 0 h 4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3223" h="424329">
                <a:moveTo>
                  <a:pt x="2483223" y="295835"/>
                </a:moveTo>
                <a:cubicBezTo>
                  <a:pt x="2303929" y="333188"/>
                  <a:pt x="2124635" y="370541"/>
                  <a:pt x="1891553" y="385482"/>
                </a:cubicBezTo>
                <a:cubicBezTo>
                  <a:pt x="1658471" y="400423"/>
                  <a:pt x="1298388" y="424329"/>
                  <a:pt x="1084729" y="385482"/>
                </a:cubicBezTo>
                <a:cubicBezTo>
                  <a:pt x="871070" y="346635"/>
                  <a:pt x="790388" y="216647"/>
                  <a:pt x="609600" y="152400"/>
                </a:cubicBezTo>
                <a:cubicBezTo>
                  <a:pt x="428812" y="88153"/>
                  <a:pt x="214406" y="44076"/>
                  <a:pt x="0" y="0"/>
                </a:cubicBezTo>
              </a:path>
            </a:pathLst>
          </a:custGeom>
          <a:ln>
            <a:solidFill>
              <a:srgbClr val="008A3E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706232" y="13407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컨테이너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42536" y="162880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70C0"/>
                </a:solidFill>
              </a:rPr>
              <a:t>자식 컨테이너 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04148" y="422906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70C0"/>
                </a:solidFill>
              </a:rPr>
              <a:t>자식 컨테이너 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18800" y="191683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70C0"/>
                </a:solidFill>
              </a:rPr>
              <a:t>자식 컴포넌트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18800" y="314096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70C0"/>
                </a:solidFill>
              </a:rPr>
              <a:t>자식 컴포넌트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62616" y="458112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70C0"/>
                </a:solidFill>
              </a:rPr>
              <a:t>자식 컴포넌트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47" name="슬라이드 번호 개체 틀 4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692975" y="1450109"/>
            <a:ext cx="1413163" cy="3980873"/>
          </a:xfrm>
          <a:custGeom>
            <a:avLst/>
            <a:gdLst>
              <a:gd name="connsiteX0" fmla="*/ 1413163 w 1413163"/>
              <a:gd name="connsiteY0" fmla="*/ 3980873 h 3980873"/>
              <a:gd name="connsiteX1" fmla="*/ 341745 w 1413163"/>
              <a:gd name="connsiteY1" fmla="*/ 2475346 h 3980873"/>
              <a:gd name="connsiteX2" fmla="*/ 166254 w 1413163"/>
              <a:gd name="connsiteY2" fmla="*/ 424873 h 3980873"/>
              <a:gd name="connsiteX3" fmla="*/ 0 w 1413163"/>
              <a:gd name="connsiteY3" fmla="*/ 0 h 398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163" h="3980873">
                <a:moveTo>
                  <a:pt x="1413163" y="3980873"/>
                </a:moveTo>
                <a:cubicBezTo>
                  <a:pt x="981363" y="3524443"/>
                  <a:pt x="549563" y="3068013"/>
                  <a:pt x="341745" y="2475346"/>
                </a:cubicBezTo>
                <a:cubicBezTo>
                  <a:pt x="133927" y="1882679"/>
                  <a:pt x="223212" y="837431"/>
                  <a:pt x="166254" y="424873"/>
                </a:cubicBezTo>
                <a:cubicBezTo>
                  <a:pt x="109296" y="12315"/>
                  <a:pt x="54648" y="6157"/>
                  <a:pt x="0" y="0"/>
                </a:cubicBezTo>
              </a:path>
            </a:pathLst>
          </a:custGeom>
          <a:noFill/>
          <a:ln w="12700">
            <a:solidFill>
              <a:srgbClr val="008A3E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616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repaint()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492922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Component</a:t>
            </a:r>
            <a:r>
              <a:rPr lang="ko-KR" altLang="en-US" dirty="0" smtClean="0"/>
              <a:t>의 메소드</a:t>
            </a:r>
            <a:endParaRPr lang="en-US" altLang="ko-KR" dirty="0" smtClean="0"/>
          </a:p>
          <a:p>
            <a:r>
              <a:rPr lang="en-US" altLang="ko-KR" dirty="0" smtClean="0"/>
              <a:t>repaint() </a:t>
            </a:r>
            <a:r>
              <a:rPr lang="ko-KR" altLang="en-US" dirty="0" smtClean="0"/>
              <a:t>를 호출해야 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컴포넌트를 다시 그리고자 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내에서 컴포넌트의 모양과 위치를 변경하였지만 바로 화면에 반영되지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이 이유는 이 컴포넌트가 다시 그려져야 그 때 변경된 위치에 변경된 모양으로 출력됨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repaint()</a:t>
            </a:r>
            <a:r>
              <a:rPr lang="ko-KR" altLang="en-US" dirty="0" smtClean="0"/>
              <a:t>는 지금 당장 컴포넌트를 다시 그리도록 지시함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부모 컴포넌트부터 다시 그리는 것이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특히 컴포넌트의 위치가 변경된 경우 </a:t>
            </a:r>
            <a:r>
              <a:rPr lang="en-US" altLang="ko-KR" dirty="0" smtClean="0"/>
              <a:t>repaint()</a:t>
            </a:r>
            <a:r>
              <a:rPr lang="ko-KR" altLang="en-US" dirty="0" smtClean="0"/>
              <a:t>가 불려지면 이 컴포넌트는 새로운 위치에 다시 그려지지만 이전의 위치에 있던 자신의 모양이 남아 있기 때문에 부모 컴포넌트의 </a:t>
            </a:r>
            <a:r>
              <a:rPr lang="en-US" altLang="ko-KR" dirty="0" smtClean="0"/>
              <a:t>repaint()</a:t>
            </a:r>
            <a:r>
              <a:rPr lang="ko-KR" altLang="en-US" dirty="0" smtClean="0"/>
              <a:t>를 호출하는 것이 좋음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643042" y="3786190"/>
            <a:ext cx="249691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component.repaint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43042" y="6000768"/>
            <a:ext cx="35770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component.getParent</a:t>
            </a:r>
            <a:r>
              <a:rPr lang="en-US" altLang="ko-KR" dirty="0" smtClean="0"/>
              <a:t>().repaint();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93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0008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12-9 : </a:t>
            </a:r>
            <a:r>
              <a:rPr lang="ko-KR" altLang="en-US" dirty="0" smtClean="0"/>
              <a:t>마우스를 이용한 선 그리기</a:t>
            </a:r>
            <a:r>
              <a:rPr lang="en-US" altLang="ko-KR" dirty="0" smtClean="0"/>
              <a:t>(repaint()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4282" y="642918"/>
            <a:ext cx="421370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javax.swing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b="1" dirty="0" smtClean="0"/>
              <a:t>import java.awt.*;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java.util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java.awt.event</a:t>
            </a:r>
            <a:r>
              <a:rPr lang="en-US" altLang="ko-KR" sz="1200" b="1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GraphicsDrawLineMouseEx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GraphicsDrawLineMouseEx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("Drawing Line by Mouse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(panel, </a:t>
            </a:r>
            <a:r>
              <a:rPr lang="en-US" altLang="ko-KR" sz="1200" dirty="0" err="1" smtClean="0"/>
              <a:t>BorderLayout.</a:t>
            </a:r>
            <a:r>
              <a:rPr lang="en-US" altLang="ko-KR" sz="1200" i="1" dirty="0" err="1" smtClean="0"/>
              <a:t>CENTER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 300);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public static void main(String 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GraphicsDrawLineMouseEx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643418" y="671691"/>
            <a:ext cx="4174774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Vector&lt;Point&gt; </a:t>
            </a:r>
            <a:r>
              <a:rPr lang="en-US" altLang="ko-KR" sz="1200" dirty="0" err="1" smtClean="0"/>
              <a:t>vs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Vector&lt;Point&gt;();</a:t>
            </a:r>
          </a:p>
          <a:p>
            <a:pPr defTabSz="180000"/>
            <a:r>
              <a:rPr lang="en-US" altLang="ko-KR" sz="1200" dirty="0" smtClean="0"/>
              <a:t>		Vector&lt;Point&gt; </a:t>
            </a:r>
            <a:r>
              <a:rPr lang="en-US" altLang="ko-KR" sz="1200" dirty="0" err="1" smtClean="0"/>
              <a:t>ve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Vector&lt;Point&gt;();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Point </a:t>
            </a:r>
            <a:r>
              <a:rPr lang="en-US" altLang="ko-KR" sz="1200" dirty="0" err="1" smtClean="0"/>
              <a:t>startP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null;</a:t>
            </a:r>
          </a:p>
          <a:p>
            <a:pPr defTabSz="180000"/>
            <a:r>
              <a:rPr lang="en-US" altLang="ko-KR" sz="1200" dirty="0" smtClean="0"/>
              <a:t>		Point </a:t>
            </a:r>
            <a:r>
              <a:rPr lang="en-US" altLang="ko-KR" sz="1200" dirty="0" err="1" smtClean="0"/>
              <a:t>endP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null;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	public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MouseAdapter</a:t>
            </a:r>
            <a:r>
              <a:rPr lang="en-US" altLang="ko-KR" sz="1200" b="1" dirty="0" smtClean="0"/>
              <a:t>(){</a:t>
            </a:r>
          </a:p>
          <a:p>
            <a:pPr defTabSz="180000"/>
            <a:r>
              <a:rPr lang="en-US" altLang="ko-KR" sz="1200" b="1" dirty="0" smtClean="0"/>
              <a:t>				public void </a:t>
            </a:r>
            <a:r>
              <a:rPr lang="en-US" altLang="ko-KR" sz="1200" b="1" dirty="0" err="1" smtClean="0"/>
              <a:t>mousePressed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startP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e.getPoint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	}</a:t>
            </a:r>
          </a:p>
          <a:p>
            <a:pPr defTabSz="180000"/>
            <a:r>
              <a:rPr lang="en-US" altLang="ko-KR" sz="1200" b="1" dirty="0" smtClean="0"/>
              <a:t>				public void </a:t>
            </a:r>
            <a:r>
              <a:rPr lang="en-US" altLang="ko-KR" sz="1200" b="1" dirty="0" err="1" smtClean="0"/>
              <a:t>mouseReleased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endP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e.getPoint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vs.add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startP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ve.add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endP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			repaint();</a:t>
            </a:r>
          </a:p>
          <a:p>
            <a:pPr defTabSz="180000"/>
            <a:r>
              <a:rPr lang="en-US" altLang="ko-KR" sz="1200" dirty="0" smtClean="0"/>
              <a:t>				}</a:t>
            </a:r>
          </a:p>
          <a:p>
            <a:pPr defTabSz="180000"/>
            <a:r>
              <a:rPr lang="en-US" altLang="ko-KR" sz="1200" dirty="0" smtClean="0"/>
              <a:t>			});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BLUE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b="1" dirty="0" smtClean="0"/>
              <a:t>				for(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=0;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&lt;</a:t>
            </a:r>
            <a:r>
              <a:rPr lang="en-US" altLang="ko-KR" sz="1200" b="1" dirty="0" err="1" smtClean="0"/>
              <a:t>vs.size</a:t>
            </a:r>
            <a:r>
              <a:rPr lang="en-US" altLang="ko-KR" sz="1200" b="1" dirty="0" smtClean="0"/>
              <a:t>();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++) {</a:t>
            </a:r>
          </a:p>
          <a:p>
            <a:pPr defTabSz="180000"/>
            <a:r>
              <a:rPr lang="en-US" altLang="ko-KR" sz="1200" dirty="0" smtClean="0"/>
              <a:t>					Point s = </a:t>
            </a:r>
            <a:r>
              <a:rPr lang="en-US" altLang="ko-KR" sz="1200" dirty="0" err="1" smtClean="0"/>
              <a:t>vs.elementAt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			Point e = </a:t>
            </a:r>
            <a:r>
              <a:rPr lang="en-US" altLang="ko-KR" sz="1200" dirty="0" err="1" smtClean="0"/>
              <a:t>ve.elementAt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g.drawLine</a:t>
            </a:r>
            <a:r>
              <a:rPr lang="en-US" altLang="ko-KR" sz="1200" dirty="0" smtClean="0"/>
              <a:t>((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en-US" altLang="ko-KR" sz="1200" b="1" dirty="0" err="1" smtClean="0"/>
              <a:t>s.getX</a:t>
            </a:r>
            <a:r>
              <a:rPr lang="en-US" altLang="ko-KR" sz="1200" b="1" dirty="0" smtClean="0"/>
              <a:t>(), 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en-US" altLang="ko-KR" sz="1200" b="1" dirty="0" err="1" smtClean="0"/>
              <a:t>s.getY</a:t>
            </a:r>
            <a:r>
              <a:rPr lang="en-US" altLang="ko-KR" sz="1200" b="1" dirty="0" smtClean="0"/>
              <a:t>(), </a:t>
            </a:r>
          </a:p>
          <a:p>
            <a:pPr defTabSz="180000"/>
            <a:r>
              <a:rPr lang="en-US" altLang="ko-KR" sz="1200" b="1" dirty="0" smtClean="0"/>
              <a:t>									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en-US" altLang="ko-KR" sz="1200" b="1" dirty="0" err="1" smtClean="0"/>
              <a:t>e.getX</a:t>
            </a:r>
            <a:r>
              <a:rPr lang="en-US" altLang="ko-KR" sz="1200" b="1" dirty="0" smtClean="0"/>
              <a:t>(), 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en-US" altLang="ko-KR" sz="1200" b="1" dirty="0" err="1" smtClean="0"/>
              <a:t>e.getY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365104"/>
            <a:ext cx="2428872" cy="242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896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JButton</a:t>
            </a:r>
            <a:r>
              <a:rPr lang="ko-KR" altLang="en-US" dirty="0" smtClean="0"/>
              <a:t>을 상속받아 새로운 버튼 생성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394311"/>
            <a:ext cx="4214842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paintComponentEx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paintComponentEx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MyButton</a:t>
            </a:r>
            <a:r>
              <a:rPr lang="en-US" altLang="ko-KR" sz="1200" dirty="0" smtClean="0"/>
              <a:t> b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MyButton</a:t>
            </a:r>
            <a:r>
              <a:rPr lang="en-US" altLang="ko-KR" sz="1200" b="1" dirty="0" smtClean="0"/>
              <a:t>("New Button");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b.setOpaque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CYAN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(b);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2" y="457200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572000" y="1383615"/>
            <a:ext cx="435770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MyButton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MyButton</a:t>
            </a:r>
            <a:r>
              <a:rPr lang="en-US" altLang="ko-KR" sz="1200" dirty="0" smtClean="0"/>
              <a:t>(String s) {</a:t>
            </a:r>
          </a:p>
          <a:p>
            <a:pPr defTabSz="180000"/>
            <a:r>
              <a:rPr lang="en-US" altLang="ko-KR" sz="1200" b="1" dirty="0" smtClean="0"/>
              <a:t>			super(s);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g.drawOval</a:t>
            </a:r>
            <a:r>
              <a:rPr lang="en-US" altLang="ko-KR" sz="1200" b="1" dirty="0" smtClean="0"/>
              <a:t>(0,0,this.getWidth()-1, </a:t>
            </a:r>
            <a:r>
              <a:rPr lang="en-US" altLang="ko-KR" sz="1200" b="1" dirty="0" err="1" smtClean="0"/>
              <a:t>this.getHeight</a:t>
            </a:r>
            <a:r>
              <a:rPr lang="en-US" altLang="ko-KR" sz="1200" b="1" dirty="0" smtClean="0"/>
              <a:t>()-1);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paintComponentEx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2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69" y="3681616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12-1 : </a:t>
            </a:r>
            <a:r>
              <a:rPr lang="en-US" altLang="ko-KR" dirty="0" err="1" smtClean="0"/>
              <a:t>JPanel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상속받아 도형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85725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JPanel</a:t>
            </a:r>
            <a:r>
              <a:rPr lang="ko-KR" altLang="en-US" dirty="0" smtClean="0"/>
              <a:t>의 용도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그래픽을 통해 다양한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UI</a:t>
            </a:r>
            <a:r>
              <a:rPr lang="ko-KR" altLang="en-US" dirty="0" smtClean="0"/>
              <a:t>를 창출하는 일종의 캔버스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25506" y="188640"/>
            <a:ext cx="4574312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pPr defTabSz="180000"/>
            <a:r>
              <a:rPr lang="en-US" altLang="ko-KR" sz="1400" dirty="0" smtClean="0"/>
              <a:t>import java.awt.*;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paintJPanelEx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{</a:t>
            </a:r>
          </a:p>
          <a:p>
            <a:pPr defTabSz="180000"/>
            <a:r>
              <a:rPr lang="en-US" altLang="ko-KR" sz="1400" dirty="0" smtClean="0"/>
              <a:t>	Container 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;</a:t>
            </a:r>
            <a:endParaRPr lang="en-US" altLang="ko-KR" sz="1400" b="1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paintJPanelEx</a:t>
            </a:r>
            <a:r>
              <a:rPr lang="en-US" altLang="ko-KR" sz="1400" dirty="0" smtClean="0"/>
              <a:t>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paintComponent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예제</a:t>
            </a:r>
            <a:r>
              <a:rPr lang="en-US" altLang="ko-KR" sz="1400" dirty="0" smtClean="0"/>
              <a:t>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</a:t>
            </a:r>
            <a:r>
              <a:rPr lang="en-US" altLang="ko-KR" sz="1400" i="1" dirty="0" err="1" smtClean="0"/>
              <a:t>EXIT_ON_CLOSE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i="1" dirty="0" smtClean="0"/>
              <a:t>		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getContentPane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MyPanel</a:t>
            </a:r>
            <a:r>
              <a:rPr lang="en-US" altLang="ko-KR" sz="1400" dirty="0" smtClean="0"/>
              <a:t> panel = 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MyPanel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(panel , </a:t>
            </a:r>
            <a:r>
              <a:rPr lang="en-US" altLang="ko-KR" sz="1400" dirty="0" err="1" smtClean="0"/>
              <a:t>BorderLayout.CENTER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(250,200);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true);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	class </a:t>
            </a:r>
            <a:r>
              <a:rPr lang="en-US" altLang="ko-KR" sz="1400" b="1" dirty="0" err="1" smtClean="0"/>
              <a:t>MyPanel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JPanel</a:t>
            </a:r>
            <a:r>
              <a:rPr lang="en-US" altLang="ko-KR" sz="1400" b="1" dirty="0" smtClean="0"/>
              <a:t> {</a:t>
            </a:r>
          </a:p>
          <a:p>
            <a:pPr defTabSz="180000"/>
            <a:r>
              <a:rPr lang="en-US" altLang="ko-KR" sz="1400" b="1" dirty="0" smtClean="0"/>
              <a:t>		public void </a:t>
            </a:r>
            <a:r>
              <a:rPr lang="en-US" altLang="ko-KR" sz="1400" b="1" dirty="0" err="1" smtClean="0"/>
              <a:t>paintComponent</a:t>
            </a:r>
            <a:r>
              <a:rPr lang="en-US" altLang="ko-KR" sz="1400" b="1" dirty="0" smtClean="0"/>
              <a:t>(Graphics g) {</a:t>
            </a:r>
          </a:p>
          <a:p>
            <a:pPr defTabSz="180000"/>
            <a:r>
              <a:rPr lang="en-US" altLang="ko-KR" sz="1400" b="1" dirty="0" smtClean="0"/>
              <a:t>			</a:t>
            </a:r>
            <a:r>
              <a:rPr lang="en-US" altLang="ko-KR" sz="1400" b="1" dirty="0" err="1" smtClean="0"/>
              <a:t>super.paintComponent</a:t>
            </a:r>
            <a:r>
              <a:rPr lang="en-US" altLang="ko-KR" sz="1400" b="1" dirty="0" smtClean="0"/>
              <a:t>(g);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g.setColor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Color.</a:t>
            </a:r>
            <a:r>
              <a:rPr lang="en-US" altLang="ko-KR" sz="1400" i="1" dirty="0" err="1" smtClean="0"/>
              <a:t>BLUE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g.drawRect</a:t>
            </a:r>
            <a:r>
              <a:rPr lang="en-US" altLang="ko-KR" sz="1400" dirty="0" smtClean="0"/>
              <a:t>(10,10, 50, 50);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g.drawRect</a:t>
            </a:r>
            <a:r>
              <a:rPr lang="en-US" altLang="ko-KR" sz="1400" dirty="0" smtClean="0"/>
              <a:t>(50,50, 50, 50);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g.drawRect</a:t>
            </a:r>
            <a:r>
              <a:rPr lang="en-US" altLang="ko-KR" sz="1400" dirty="0" smtClean="0"/>
              <a:t>(90,90, 50, 50);</a:t>
            </a:r>
          </a:p>
          <a:p>
            <a:pPr defTabSz="180000"/>
            <a:r>
              <a:rPr lang="en-US" altLang="ko-KR" sz="1400" dirty="0" smtClean="0"/>
              <a:t>		}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new </a:t>
            </a:r>
            <a:r>
              <a:rPr lang="en-US" altLang="ko-KR" sz="1400" dirty="0" err="1" smtClean="0"/>
              <a:t>paintJPanelEx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  <p:sp>
        <p:nvSpPr>
          <p:cNvPr id="6" name="자유형 5"/>
          <p:cNvSpPr/>
          <p:nvPr/>
        </p:nvSpPr>
        <p:spPr>
          <a:xfrm>
            <a:off x="2123729" y="4363200"/>
            <a:ext cx="2948338" cy="200055"/>
          </a:xfrm>
          <a:custGeom>
            <a:avLst/>
            <a:gdLst>
              <a:gd name="connsiteX0" fmla="*/ 3104941 w 3104941"/>
              <a:gd name="connsiteY0" fmla="*/ 33494 h 234461"/>
              <a:gd name="connsiteX1" fmla="*/ 2270928 w 3104941"/>
              <a:gd name="connsiteY1" fmla="*/ 23446 h 234461"/>
              <a:gd name="connsiteX2" fmla="*/ 1316334 w 3104941"/>
              <a:gd name="connsiteY2" fmla="*/ 174171 h 234461"/>
              <a:gd name="connsiteX3" fmla="*/ 0 w 3104941"/>
              <a:gd name="connsiteY3" fmla="*/ 234461 h 23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4941" h="234461">
                <a:moveTo>
                  <a:pt x="3104941" y="33494"/>
                </a:moveTo>
                <a:cubicBezTo>
                  <a:pt x="2836985" y="16747"/>
                  <a:pt x="2569029" y="0"/>
                  <a:pt x="2270928" y="23446"/>
                </a:cubicBezTo>
                <a:cubicBezTo>
                  <a:pt x="1972827" y="46892"/>
                  <a:pt x="1694822" y="139002"/>
                  <a:pt x="1316334" y="174171"/>
                </a:cubicBezTo>
                <a:cubicBezTo>
                  <a:pt x="937846" y="209340"/>
                  <a:pt x="468923" y="221900"/>
                  <a:pt x="0" y="23446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92220" y="4429132"/>
            <a:ext cx="79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파란색</a:t>
            </a:r>
            <a:endParaRPr lang="en-US" altLang="ko-KR" sz="1200" dirty="0" smtClean="0"/>
          </a:p>
          <a:p>
            <a:r>
              <a:rPr lang="ko-KR" altLang="en-US" sz="1200" dirty="0" smtClean="0"/>
              <a:t>사각형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3714752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(10,10)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28662" y="3929066"/>
            <a:ext cx="357190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2844" y="4286256"/>
            <a:ext cx="928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50x50</a:t>
            </a:r>
            <a:r>
              <a:rPr lang="ko-KR" altLang="en-US" sz="1200" dirty="0" smtClean="0"/>
              <a:t>크기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928662" y="4286256"/>
            <a:ext cx="357191" cy="153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281" y="4860018"/>
            <a:ext cx="714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(50,50)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>
            <a:stCxn id="14" idx="3"/>
          </p:cNvCxnSpPr>
          <p:nvPr/>
        </p:nvCxnSpPr>
        <p:spPr>
          <a:xfrm flipV="1">
            <a:off x="928662" y="4440147"/>
            <a:ext cx="763018" cy="558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281" y="5259989"/>
            <a:ext cx="714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(90,90)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stCxn id="20" idx="3"/>
          </p:cNvCxnSpPr>
          <p:nvPr/>
        </p:nvCxnSpPr>
        <p:spPr>
          <a:xfrm flipV="1">
            <a:off x="928662" y="4860022"/>
            <a:ext cx="1123058" cy="5384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1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그래픽 좌표 시스템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2613534"/>
            <a:ext cx="3643338" cy="1857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84272" y="220438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(0,0)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555776" y="2399220"/>
            <a:ext cx="364333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27412" y="204203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X </a:t>
            </a:r>
            <a:r>
              <a:rPr lang="ko-KR" altLang="en-US" sz="1400" dirty="0" smtClean="0"/>
              <a:t>축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1413562" y="3542228"/>
            <a:ext cx="1856594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연결자 12"/>
          <p:cNvSpPr/>
          <p:nvPr/>
        </p:nvSpPr>
        <p:spPr>
          <a:xfrm>
            <a:off x="2484338" y="2542096"/>
            <a:ext cx="142876" cy="142876"/>
          </a:xfrm>
          <a:prstGeom prst="flowChartConnector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814547" y="325647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Y </a:t>
            </a:r>
            <a:r>
              <a:rPr lang="ko-KR" altLang="en-US" sz="1400" dirty="0" smtClean="0"/>
              <a:t>축</a:t>
            </a:r>
            <a:endParaRPr lang="ko-KR" altLang="en-US" sz="14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0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Graphics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Graphics</a:t>
            </a:r>
            <a:r>
              <a:rPr lang="ko-KR" altLang="en-US" smtClean="0"/>
              <a:t>의 기능</a:t>
            </a:r>
            <a:endParaRPr lang="en-US" altLang="ko-KR" smtClean="0"/>
          </a:p>
          <a:p>
            <a:pPr lvl="1"/>
            <a:r>
              <a:rPr lang="ko-KR" altLang="en-US" smtClean="0"/>
              <a:t>색상 선택하기</a:t>
            </a:r>
            <a:endParaRPr lang="en-US" altLang="ko-KR" smtClean="0"/>
          </a:p>
          <a:p>
            <a:pPr lvl="1"/>
            <a:r>
              <a:rPr lang="ko-KR" altLang="en-US" smtClean="0"/>
              <a:t>문자열 출력</a:t>
            </a:r>
            <a:endParaRPr lang="en-US" altLang="ko-KR" smtClean="0"/>
          </a:p>
          <a:p>
            <a:pPr lvl="1"/>
            <a:r>
              <a:rPr lang="ko-KR" altLang="en-US" smtClean="0"/>
              <a:t>도형 그리기</a:t>
            </a:r>
            <a:endParaRPr lang="en-US" altLang="ko-KR" smtClean="0"/>
          </a:p>
          <a:p>
            <a:pPr lvl="1"/>
            <a:r>
              <a:rPr lang="ko-KR" altLang="en-US" smtClean="0"/>
              <a:t>도형 칠하기</a:t>
            </a:r>
            <a:endParaRPr lang="en-US" altLang="ko-KR" smtClean="0"/>
          </a:p>
          <a:p>
            <a:pPr lvl="1"/>
            <a:r>
              <a:rPr lang="ko-KR" altLang="en-US" smtClean="0"/>
              <a:t>이미지 출력</a:t>
            </a:r>
            <a:endParaRPr lang="en-US" altLang="ko-KR" smtClean="0"/>
          </a:p>
          <a:p>
            <a:pPr lvl="1"/>
            <a:r>
              <a:rPr lang="ko-KR" altLang="en-US" smtClean="0"/>
              <a:t>클리핑</a:t>
            </a:r>
            <a:endParaRPr lang="en-US" altLang="ko-KR" smtClean="0"/>
          </a:p>
          <a:p>
            <a:r>
              <a:rPr lang="ko-KR" altLang="en-US" smtClean="0"/>
              <a:t>문자열 그리기를 위한 </a:t>
            </a:r>
            <a:r>
              <a:rPr lang="en-US" altLang="ko-KR" smtClean="0"/>
              <a:t>Graphics</a:t>
            </a:r>
            <a:r>
              <a:rPr lang="ko-KR" altLang="en-US" smtClean="0"/>
              <a:t> 메소드</a:t>
            </a:r>
            <a:endParaRPr lang="en-US" altLang="ko-KR" smtClean="0"/>
          </a:p>
          <a:p>
            <a:pPr lvl="1"/>
            <a:r>
              <a:rPr lang="en-US" altLang="ko-KR" smtClean="0"/>
              <a:t>void drawString(String str, int x, int y)</a:t>
            </a:r>
          </a:p>
          <a:p>
            <a:pPr lvl="2"/>
            <a:r>
              <a:rPr lang="en-US" altLang="ko-KR" smtClean="0"/>
              <a:t>str </a:t>
            </a:r>
            <a:r>
              <a:rPr lang="ko-KR" altLang="en-US" smtClean="0"/>
              <a:t>문자열을 </a:t>
            </a:r>
            <a:r>
              <a:rPr lang="en-US" altLang="ko-KR" smtClean="0"/>
              <a:t>(x,y) </a:t>
            </a:r>
            <a:r>
              <a:rPr lang="ko-KR" altLang="en-US" smtClean="0"/>
              <a:t>영역에 출력한다</a:t>
            </a:r>
            <a:r>
              <a:rPr lang="en-US" altLang="ko-KR" smtClean="0"/>
              <a:t>. </a:t>
            </a:r>
            <a:r>
              <a:rPr lang="ko-KR" altLang="en-US" smtClean="0"/>
              <a:t>이때 컨텍스트 내의 현재 색과 현재 폰트로 출력한다</a:t>
            </a:r>
            <a:r>
              <a:rPr lang="en-US" altLang="ko-KR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6" y="3714752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12-2 : </a:t>
            </a:r>
            <a:r>
              <a:rPr lang="en-US" altLang="ko-KR" sz="2400" dirty="0" err="1" smtClean="0"/>
              <a:t>drawString</a:t>
            </a:r>
            <a:r>
              <a:rPr lang="en-US" altLang="ko-KR" sz="2400" dirty="0" smtClean="0"/>
              <a:t>()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이용하여 문자열 출력하기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942647" y="1426470"/>
            <a:ext cx="4896544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GraphicsDrawStringEx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GraphicsDrawStringEx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drawString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 , </a:t>
            </a:r>
            <a:r>
              <a:rPr lang="en-US" altLang="ko-KR" sz="1200" dirty="0" err="1" smtClean="0"/>
              <a:t>BorderLayout.CENTER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g.drawString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자바는 </a:t>
            </a:r>
            <a:r>
              <a:rPr lang="ko-KR" altLang="en-US" sz="1200" b="1" dirty="0" err="1" smtClean="0"/>
              <a:t>재밌다</a:t>
            </a:r>
            <a:r>
              <a:rPr lang="en-US" altLang="ko-KR" sz="1200" b="1" dirty="0" smtClean="0"/>
              <a:t>.~~", 30,30);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g.drawString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얼마나</a:t>
            </a:r>
            <a:r>
              <a:rPr lang="en-US" altLang="ko-KR" sz="1200" b="1" dirty="0" smtClean="0"/>
              <a:t>? </a:t>
            </a:r>
            <a:r>
              <a:rPr lang="ko-KR" altLang="en-US" sz="1200" b="1" dirty="0" smtClean="0"/>
              <a:t>하늘만큼 땅만큼 </a:t>
            </a:r>
            <a:r>
              <a:rPr lang="en-US" altLang="ko-KR" sz="1200" b="1" dirty="0" smtClean="0"/>
              <a:t>!!!!", 60, 60);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GraphicsDrawStringEx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cxnSp>
        <p:nvCxnSpPr>
          <p:cNvPr id="14" name="직선 연결선 13"/>
          <p:cNvCxnSpPr/>
          <p:nvPr/>
        </p:nvCxnSpPr>
        <p:spPr>
          <a:xfrm rot="5400000">
            <a:off x="952711" y="4264601"/>
            <a:ext cx="356396" cy="79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87636" y="4300320"/>
            <a:ext cx="428628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9008" y="4228882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</a:rPr>
              <a:t>(30,30)</a:t>
            </a:r>
            <a:endParaRPr lang="ko-KR" altLang="en-US" sz="120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rot="5400000">
            <a:off x="1238463" y="4550353"/>
            <a:ext cx="356396" cy="79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273388" y="4586072"/>
            <a:ext cx="50006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4760" y="451463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</a:rPr>
              <a:t>(60,60)</a:t>
            </a:r>
            <a:endParaRPr lang="ko-KR" altLang="en-US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7852" y="1412776"/>
            <a:ext cx="37447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JPanel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상속받아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paintComponent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오버라이딩하고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drawString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사용하여 다음 그림과 같이 패널 내의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(30, 30)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과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(60, 60)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각각 문자열을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출력하는 스윙 프로그램을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14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Font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85720" y="1357298"/>
            <a:ext cx="4210080" cy="430395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Color </a:t>
            </a:r>
          </a:p>
          <a:p>
            <a:pPr lvl="1"/>
            <a:r>
              <a:rPr lang="en-US" altLang="ko-KR" dirty="0" err="1" smtClean="0"/>
              <a:t>java.awt.Color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하나의 색을 표현하는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Red, Green, Blue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성분으로 구성되며 각 성분의 크기는 </a:t>
            </a:r>
            <a:r>
              <a:rPr lang="en-US" altLang="ko-KR" dirty="0" smtClean="0"/>
              <a:t>0-255(8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g,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b)</a:t>
            </a:r>
          </a:p>
          <a:p>
            <a:pPr lvl="1"/>
            <a:r>
              <a:rPr lang="en-US" altLang="ko-KR" dirty="0" smtClean="0"/>
              <a:t>red(r), green(g), blue(b)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sRGB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new Color(255, 0, 0) ;// </a:t>
            </a:r>
            <a:r>
              <a:rPr lang="ko-KR" altLang="en-US" dirty="0" smtClean="0"/>
              <a:t>완전 빨강색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rgb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정수 값은 총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 중 하위 </a:t>
            </a:r>
            <a:r>
              <a:rPr lang="en-US" altLang="ko-KR" dirty="0" smtClean="0"/>
              <a:t>24 </a:t>
            </a:r>
            <a:r>
              <a:rPr lang="ko-KR" altLang="en-US" dirty="0" smtClean="0"/>
              <a:t>비트 만이 유효하고  </a:t>
            </a:r>
            <a:r>
              <a:rPr lang="en-US" altLang="ko-KR" dirty="0" smtClean="0"/>
              <a:t>0x00rrggbb</a:t>
            </a:r>
            <a:r>
              <a:rPr lang="ko-KR" altLang="en-US" dirty="0" smtClean="0"/>
              <a:t>로 표현된다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하위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비트는 </a:t>
            </a:r>
            <a:r>
              <a:rPr lang="en-US" altLang="ko-KR" dirty="0" smtClean="0"/>
              <a:t>blue, </a:t>
            </a:r>
            <a:r>
              <a:rPr lang="ko-KR" altLang="en-US" dirty="0" smtClean="0"/>
              <a:t>그 다음 상위 </a:t>
            </a:r>
            <a:r>
              <a:rPr lang="en-US" altLang="ko-KR" dirty="0" smtClean="0"/>
              <a:t>8 </a:t>
            </a:r>
            <a:r>
              <a:rPr lang="ko-KR" altLang="en-US" dirty="0" smtClean="0"/>
              <a:t>비트는</a:t>
            </a:r>
            <a:r>
              <a:rPr lang="en-US" altLang="ko-KR" dirty="0" smtClean="0"/>
              <a:t> green, </a:t>
            </a:r>
            <a:r>
              <a:rPr lang="ko-KR" altLang="en-US" dirty="0" smtClean="0"/>
              <a:t>그 다음 </a:t>
            </a:r>
            <a:r>
              <a:rPr lang="en-US" altLang="ko-KR" dirty="0" smtClean="0"/>
              <a:t>8 </a:t>
            </a:r>
            <a:r>
              <a:rPr lang="ko-KR" altLang="en-US" dirty="0" smtClean="0"/>
              <a:t>비트는 </a:t>
            </a:r>
            <a:r>
              <a:rPr lang="en-US" altLang="ko-KR" dirty="0" smtClean="0"/>
              <a:t>blue  </a:t>
            </a:r>
            <a:r>
              <a:rPr lang="ko-KR" altLang="en-US" dirty="0" smtClean="0"/>
              <a:t>성분을 표시한다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new Color(0x0000ff00); // </a:t>
            </a:r>
            <a:r>
              <a:rPr lang="ko-KR" altLang="en-US" dirty="0" smtClean="0"/>
              <a:t>완전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초록</a:t>
            </a:r>
            <a:endParaRPr lang="en-US" altLang="ko-KR" dirty="0" smtClean="0"/>
          </a:p>
          <a:p>
            <a:r>
              <a:rPr lang="ko-KR" altLang="en-US" dirty="0" smtClean="0"/>
              <a:t>다른 생성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Color.BLUE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상수 활용</a:t>
            </a:r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857752" y="1357298"/>
            <a:ext cx="4084817" cy="45720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Font</a:t>
            </a:r>
          </a:p>
          <a:p>
            <a:pPr lvl="1"/>
            <a:r>
              <a:rPr lang="en-US" altLang="ko-KR" dirty="0" err="1"/>
              <a:t>java.awt.Font</a:t>
            </a:r>
            <a:r>
              <a:rPr lang="en-US" altLang="ko-KR" dirty="0"/>
              <a:t>, </a:t>
            </a:r>
            <a:r>
              <a:rPr lang="ko-KR" altLang="en-US" dirty="0" smtClean="0"/>
              <a:t>폰트를 </a:t>
            </a:r>
            <a:r>
              <a:rPr lang="ko-KR" altLang="en-US" dirty="0"/>
              <a:t>표현하는 클래스</a:t>
            </a:r>
            <a:endParaRPr lang="en-US" altLang="ko-KR" dirty="0"/>
          </a:p>
          <a:p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r>
              <a:rPr lang="en-US" altLang="ko-KR" dirty="0"/>
              <a:t>Font(String </a:t>
            </a:r>
            <a:r>
              <a:rPr lang="en-US" altLang="ko-KR" dirty="0" err="1"/>
              <a:t>fontFace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style, </a:t>
            </a:r>
            <a:r>
              <a:rPr lang="en-US" altLang="ko-KR" dirty="0" err="1"/>
              <a:t>int</a:t>
            </a:r>
            <a:r>
              <a:rPr lang="en-US" altLang="ko-KR" dirty="0"/>
              <a:t> size)</a:t>
            </a:r>
          </a:p>
          <a:p>
            <a:pPr lvl="2"/>
            <a:r>
              <a:rPr lang="en-US" altLang="ko-KR" dirty="0" err="1" smtClean="0"/>
              <a:t>fontFace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"</a:t>
            </a:r>
            <a:r>
              <a:rPr lang="ko-KR" altLang="en-US" dirty="0" smtClean="0"/>
              <a:t>고딕체</a:t>
            </a:r>
            <a:r>
              <a:rPr lang="en-US" altLang="ko-KR" dirty="0" smtClean="0"/>
              <a:t>", “Arial"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style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Font.BOLD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Font.ITALIC</a:t>
            </a:r>
            <a:r>
              <a:rPr lang="en-US" altLang="ko-KR" dirty="0" smtClean="0"/>
              <a:t> , </a:t>
            </a:r>
            <a:r>
              <a:rPr lang="en-US" altLang="ko-KR" dirty="0" err="1" smtClean="0"/>
              <a:t>Font.PLAIN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셋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하나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size</a:t>
            </a:r>
            <a:r>
              <a:rPr lang="ko-KR" altLang="en-US" dirty="0" smtClean="0"/>
              <a:t>는 픽셀 단위의 크기</a:t>
            </a:r>
            <a:endParaRPr lang="en-US" altLang="ko-KR" dirty="0" smtClean="0"/>
          </a:p>
          <a:p>
            <a:r>
              <a:rPr lang="en-US" altLang="ko-KR" dirty="0" smtClean="0"/>
              <a:t>Graphics </a:t>
            </a:r>
            <a:r>
              <a:rPr lang="ko-KR" altLang="en-US" dirty="0" smtClean="0"/>
              <a:t>객체에서 색상과 폰트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/>
              <a:t>setColor</a:t>
            </a:r>
            <a:r>
              <a:rPr lang="en-US" altLang="ko-KR" dirty="0"/>
              <a:t>(Color color)</a:t>
            </a:r>
          </a:p>
          <a:p>
            <a:pPr lvl="2"/>
            <a:r>
              <a:rPr lang="ko-KR" altLang="en-US" dirty="0" smtClean="0"/>
              <a:t>칠할 </a:t>
            </a:r>
            <a:r>
              <a:rPr lang="ko-KR" altLang="en-US" dirty="0"/>
              <a:t>색을 </a:t>
            </a:r>
            <a:r>
              <a:rPr lang="en-US" altLang="ko-KR" dirty="0"/>
              <a:t>color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setFont</a:t>
            </a:r>
            <a:r>
              <a:rPr lang="en-US" altLang="ko-KR" dirty="0"/>
              <a:t>(Font font)</a:t>
            </a:r>
          </a:p>
          <a:p>
            <a:pPr lvl="2"/>
            <a:r>
              <a:rPr lang="ko-KR" altLang="en-US" dirty="0" smtClean="0"/>
              <a:t>폰트를 </a:t>
            </a:r>
            <a:r>
              <a:rPr lang="en-US" altLang="ko-KR" dirty="0"/>
              <a:t>font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51520" y="5572140"/>
            <a:ext cx="511256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Graphics g;</a:t>
            </a:r>
          </a:p>
          <a:p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(new Color(255, 0, 0)); 	// </a:t>
            </a:r>
            <a:r>
              <a:rPr lang="ko-KR" altLang="en-US" sz="1200" dirty="0" smtClean="0"/>
              <a:t>빨간색을 그래픽 색으로 설정</a:t>
            </a:r>
            <a:endParaRPr lang="en-US" altLang="ko-KR" sz="1200" dirty="0" smtClean="0"/>
          </a:p>
          <a:p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(new Color(0x0000ff00)); 	// </a:t>
            </a:r>
            <a:r>
              <a:rPr lang="ko-KR" altLang="en-US" sz="1200" dirty="0" smtClean="0"/>
              <a:t>초록색을 그래픽 색으로 설정</a:t>
            </a:r>
            <a:endParaRPr lang="en-US" altLang="ko-KR" sz="1200" dirty="0" smtClean="0"/>
          </a:p>
          <a:p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Color.YELLOW</a:t>
            </a:r>
            <a:r>
              <a:rPr lang="en-US" altLang="ko-KR" sz="1200" dirty="0" smtClean="0"/>
              <a:t>); 	// </a:t>
            </a:r>
            <a:r>
              <a:rPr lang="ko-KR" altLang="en-US" sz="1200" dirty="0" smtClean="0"/>
              <a:t>노란색을 그래픽 색으로 설정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500694" y="5479806"/>
            <a:ext cx="328613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Graphics g;</a:t>
            </a:r>
          </a:p>
          <a:p>
            <a:r>
              <a:rPr lang="fr-FR" altLang="ko-KR" sz="1200" dirty="0" smtClean="0"/>
              <a:t>Font f = new Font("Arial", Font.ITALIC, 30);</a:t>
            </a:r>
          </a:p>
          <a:p>
            <a:r>
              <a:rPr lang="en-US" altLang="ko-KR" sz="1200" dirty="0" err="1" smtClean="0"/>
              <a:t>g.setFont</a:t>
            </a:r>
            <a:r>
              <a:rPr lang="en-US" altLang="ko-KR" sz="1200" dirty="0" smtClean="0"/>
              <a:t>(f);</a:t>
            </a:r>
          </a:p>
          <a:p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Color.RED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err="1" smtClean="0"/>
              <a:t>g.drawString</a:t>
            </a:r>
            <a:r>
              <a:rPr lang="en-US" altLang="ko-KR" sz="1200" dirty="0" smtClean="0"/>
              <a:t>("How much", 30,30);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0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333375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4332" y="168137"/>
            <a:ext cx="4076700" cy="67945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</a:t>
            </a:r>
            <a:r>
              <a:rPr lang="en-US" altLang="ko-KR" sz="2400" dirty="0" smtClean="0"/>
              <a:t> 12-3 : Color</a:t>
            </a:r>
            <a:r>
              <a:rPr lang="ko-KR" altLang="en-US" sz="2400" dirty="0" smtClean="0"/>
              <a:t>와</a:t>
            </a:r>
            <a:r>
              <a:rPr lang="en-US" altLang="ko-KR" sz="2400" dirty="0" smtClean="0"/>
              <a:t> Font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활용한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문자열 그리기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4351749" y="142852"/>
            <a:ext cx="4684747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GraphicsColorFontEx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GraphicsColorFontEx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("Color, Font </a:t>
            </a:r>
            <a:r>
              <a:rPr lang="ko-KR" altLang="en-US" sz="1200" dirty="0" smtClean="0"/>
              <a:t>사용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 , </a:t>
            </a:r>
            <a:r>
              <a:rPr lang="en-US" altLang="ko-KR" sz="1200" dirty="0" err="1" smtClean="0"/>
              <a:t>BorderLayout.CENTER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(350, 450);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</a:t>
            </a:r>
            <a:r>
              <a:rPr lang="en-US" altLang="ko-KR" sz="1200" b="1" dirty="0" err="1" smtClean="0"/>
              <a:t>setColor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Color.</a:t>
            </a:r>
            <a:r>
              <a:rPr lang="en-US" altLang="ko-KR" sz="1200" b="1" i="1" dirty="0" err="1" smtClean="0"/>
              <a:t>BLUE</a:t>
            </a:r>
            <a:r>
              <a:rPr lang="en-US" altLang="ko-KR" sz="1200" b="1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g.drawString</a:t>
            </a:r>
            <a:r>
              <a:rPr lang="en-US" altLang="ko-KR" sz="1200" dirty="0" smtClean="0"/>
              <a:t>("I Love Java.~~", 30,30);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</a:t>
            </a:r>
            <a:r>
              <a:rPr lang="en-US" altLang="ko-KR" sz="1200" b="1" dirty="0" err="1" smtClean="0"/>
              <a:t>setColor</a:t>
            </a:r>
            <a:r>
              <a:rPr lang="en-US" altLang="ko-KR" sz="1200" b="1" dirty="0" smtClean="0"/>
              <a:t>(new Color(255, 0, 0));</a:t>
            </a:r>
          </a:p>
          <a:p>
            <a:pPr defTabSz="180000"/>
            <a:r>
              <a:rPr lang="fr-FR" altLang="ko-KR" sz="1200" dirty="0" smtClean="0"/>
              <a:t>			g.</a:t>
            </a:r>
            <a:r>
              <a:rPr lang="fr-FR" altLang="ko-KR" sz="1200" b="1" dirty="0" smtClean="0"/>
              <a:t>setFont(new Font</a:t>
            </a:r>
            <a:r>
              <a:rPr lang="fr-FR" altLang="ko-KR" sz="1200" b="1" dirty="0"/>
              <a:t>("</a:t>
            </a:r>
            <a:r>
              <a:rPr lang="fr-FR" altLang="ko-KR" sz="1200" b="1" dirty="0" smtClean="0"/>
              <a:t>Arial", Font.</a:t>
            </a:r>
            <a:r>
              <a:rPr lang="fr-FR" altLang="ko-KR" sz="1200" b="1" i="1" dirty="0" smtClean="0"/>
              <a:t>ITALIC, 30));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g.drawString</a:t>
            </a:r>
            <a:r>
              <a:rPr lang="en-US" altLang="ko-KR" sz="1200" dirty="0" smtClean="0"/>
              <a:t>("How much?", 30, 60);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</a:t>
            </a:r>
            <a:r>
              <a:rPr lang="en-US" altLang="ko-KR" sz="1200" b="1" dirty="0" err="1" smtClean="0"/>
              <a:t>setColor</a:t>
            </a:r>
            <a:r>
              <a:rPr lang="en-US" altLang="ko-KR" sz="1200" b="1" dirty="0" smtClean="0"/>
              <a:t>(new Color(0x00ff00ff));</a:t>
            </a:r>
          </a:p>
          <a:p>
            <a:pPr defTabSz="180000"/>
            <a:r>
              <a:rPr lang="nn-NO" altLang="ko-KR" sz="1200" b="1" dirty="0" smtClean="0"/>
              <a:t>			for(int i=1; i&lt;=5; i++) {</a:t>
            </a:r>
          </a:p>
          <a:p>
            <a:pPr defTabSz="180000"/>
            <a:r>
              <a:rPr lang="fr-FR" altLang="ko-KR" sz="1200" dirty="0" smtClean="0"/>
              <a:t>				g.</a:t>
            </a:r>
            <a:r>
              <a:rPr lang="fr-FR" altLang="ko-KR" sz="1200" b="1" dirty="0" smtClean="0"/>
              <a:t>setFont(new Font("</a:t>
            </a:r>
            <a:r>
              <a:rPr lang="en-US" altLang="ko-KR" sz="1200" b="1" dirty="0" err="1" smtClean="0"/>
              <a:t>Jokerman</a:t>
            </a:r>
            <a:r>
              <a:rPr lang="fr-FR" altLang="ko-KR" sz="1200" b="1" dirty="0" smtClean="0"/>
              <a:t>", Font.</a:t>
            </a:r>
            <a:r>
              <a:rPr lang="fr-FR" altLang="ko-KR" sz="1200" b="1" i="1" dirty="0" smtClean="0"/>
              <a:t>ITALIC, i*10));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g.drawString</a:t>
            </a:r>
            <a:r>
              <a:rPr lang="en-US" altLang="ko-KR" sz="1200" dirty="0" smtClean="0"/>
              <a:t>("This much!!", 30, 60+i*60);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GraphicsColorFontEx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sp>
        <p:nvSpPr>
          <p:cNvPr id="7" name="왼쪽 중괄호 6"/>
          <p:cNvSpPr/>
          <p:nvPr/>
        </p:nvSpPr>
        <p:spPr>
          <a:xfrm>
            <a:off x="4637501" y="4643446"/>
            <a:ext cx="285752" cy="571504"/>
          </a:xfrm>
          <a:prstGeom prst="leftBrace">
            <a:avLst>
              <a:gd name="adj1" fmla="val 3629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>
            <a:off x="3386713" y="3284984"/>
            <a:ext cx="285752" cy="2357454"/>
          </a:xfrm>
          <a:prstGeom prst="rightBrace">
            <a:avLst>
              <a:gd name="adj1" fmla="val 9118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  <a:endCxn id="8" idx="1"/>
          </p:cNvCxnSpPr>
          <p:nvPr/>
        </p:nvCxnSpPr>
        <p:spPr>
          <a:xfrm flipH="1" flipV="1">
            <a:off x="3672465" y="4463711"/>
            <a:ext cx="965036" cy="465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51520" y="1124744"/>
            <a:ext cx="4000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Color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Font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이용하여 그림과 같이 출력되는 패널을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6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Graphics</a:t>
            </a:r>
            <a:r>
              <a:rPr lang="ko-KR" altLang="en-US" smtClean="0"/>
              <a:t>의 도형 그리기 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50033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mtClean="0"/>
              <a:t>void drawLine(int x1, int y1, int x2, int y2)</a:t>
            </a:r>
          </a:p>
          <a:p>
            <a:pPr lvl="1"/>
            <a:r>
              <a:rPr lang="en-US" altLang="ko-KR" smtClean="0"/>
              <a:t>(x1,y1)</a:t>
            </a:r>
            <a:r>
              <a:rPr lang="ko-KR" altLang="en-US" smtClean="0"/>
              <a:t>에서 </a:t>
            </a:r>
            <a:r>
              <a:rPr lang="en-US" altLang="ko-KR" smtClean="0"/>
              <a:t>(x2,y2) </a:t>
            </a:r>
            <a:r>
              <a:rPr lang="ko-KR" altLang="en-US" smtClean="0"/>
              <a:t>까지 선을 그린다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void drawOval(int x1, int y1, int w, int h)</a:t>
            </a:r>
          </a:p>
          <a:p>
            <a:pPr lvl="1"/>
            <a:r>
              <a:rPr lang="en-US" altLang="ko-KR" smtClean="0"/>
              <a:t>(x1,y1)</a:t>
            </a:r>
            <a:r>
              <a:rPr lang="ko-KR" altLang="en-US" smtClean="0"/>
              <a:t>에서 </a:t>
            </a:r>
            <a:r>
              <a:rPr lang="en-US" altLang="ko-KR" smtClean="0"/>
              <a:t>wxh </a:t>
            </a:r>
            <a:r>
              <a:rPr lang="ko-KR" altLang="en-US" smtClean="0"/>
              <a:t>크기의 사각형에 내접하는 타원 그린다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void drawRect(int x1, int y1, int w, int h)</a:t>
            </a:r>
          </a:p>
          <a:p>
            <a:pPr lvl="1"/>
            <a:r>
              <a:rPr lang="en-US" altLang="ko-KR" smtClean="0"/>
              <a:t>(x1,y1)</a:t>
            </a:r>
            <a:r>
              <a:rPr lang="ko-KR" altLang="en-US" smtClean="0"/>
              <a:t>에서 </a:t>
            </a:r>
            <a:r>
              <a:rPr lang="en-US" altLang="ko-KR" smtClean="0"/>
              <a:t>wxh </a:t>
            </a:r>
            <a:r>
              <a:rPr lang="ko-KR" altLang="en-US" smtClean="0"/>
              <a:t>크기의 사각형을 그린다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void drawRoundRect(int x1, int y1, int w, int h, int arcWidth, int arcHeight)</a:t>
            </a:r>
          </a:p>
          <a:p>
            <a:pPr lvl="1"/>
            <a:r>
              <a:rPr lang="en-US" altLang="ko-KR" smtClean="0"/>
              <a:t>(x1,y1)</a:t>
            </a:r>
            <a:r>
              <a:rPr lang="ko-KR" altLang="en-US" smtClean="0"/>
              <a:t>에서 </a:t>
            </a:r>
            <a:r>
              <a:rPr lang="en-US" altLang="ko-KR" smtClean="0"/>
              <a:t>wxh </a:t>
            </a:r>
            <a:r>
              <a:rPr lang="ko-KR" altLang="en-US" smtClean="0"/>
              <a:t>크기의 사각형을 그리고</a:t>
            </a:r>
            <a:r>
              <a:rPr lang="en-US" altLang="ko-KR" smtClean="0"/>
              <a:t>, 4 </a:t>
            </a:r>
            <a:r>
              <a:rPr lang="ko-KR" altLang="en-US" smtClean="0"/>
              <a:t>개의 모서리는 원으로 처리</a:t>
            </a:r>
            <a:endParaRPr lang="en-US" altLang="ko-KR" smtClean="0"/>
          </a:p>
          <a:p>
            <a:pPr lvl="1"/>
            <a:r>
              <a:rPr lang="en-US" altLang="ko-KR" smtClean="0"/>
              <a:t>arcWidth</a:t>
            </a:r>
            <a:r>
              <a:rPr lang="ko-KR" altLang="en-US" smtClean="0"/>
              <a:t>는 모서리의 원 수평 반지름</a:t>
            </a:r>
            <a:r>
              <a:rPr lang="en-US" altLang="ko-KR" smtClean="0"/>
              <a:t>, arcHeight</a:t>
            </a:r>
            <a:r>
              <a:rPr lang="ko-KR" altLang="en-US" smtClean="0"/>
              <a:t>는 수직 반지름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664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3946</TotalTime>
  <Words>1867</Words>
  <Application>Microsoft Office PowerPoint</Application>
  <PresentationFormat>화면 슬라이드 쇼(4:3)</PresentationFormat>
  <Paragraphs>723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가을</vt:lpstr>
      <vt:lpstr>제 12 장 그래픽</vt:lpstr>
      <vt:lpstr>스윙 컴포넌트 그리기, paintComponent()</vt:lpstr>
      <vt:lpstr>예제 12-1 : JPanel을  상속받아 도형 그리기</vt:lpstr>
      <vt:lpstr>자바의 그래픽 좌표 시스템</vt:lpstr>
      <vt:lpstr>Graphics</vt:lpstr>
      <vt:lpstr>예제 12-2 : drawString() 메소드를 이용하여 문자열 출력하기</vt:lpstr>
      <vt:lpstr>Color와 Font 클래스</vt:lpstr>
      <vt:lpstr>예제 12-3 : Color와 Font를  활용한 문자열 그리기</vt:lpstr>
      <vt:lpstr>Graphics의 도형 그리기 메소드</vt:lpstr>
      <vt:lpstr>선 그리기 사례</vt:lpstr>
      <vt:lpstr>다른 도형 그리기 사례</vt:lpstr>
      <vt:lpstr>Graphics의 원호와 폐다각형 그리기 메소드</vt:lpstr>
      <vt:lpstr>원호와 폐다각형 그리기 사례</vt:lpstr>
      <vt:lpstr>Graphics의 도형 칠하기</vt:lpstr>
      <vt:lpstr>예제 12-4 : 도형 칠하기 예</vt:lpstr>
      <vt:lpstr>스윙에서 이미지를 그리는 2 가지 방법</vt:lpstr>
      <vt:lpstr>Graphics로 이미지 그리기</vt:lpstr>
      <vt:lpstr>이미지 그리기 샘플 코드</vt:lpstr>
      <vt:lpstr>예제 12-5 : 원본 이미지 그리기</vt:lpstr>
      <vt:lpstr>예제 12-6 : JPanel 크기로 이미지 그리기</vt:lpstr>
      <vt:lpstr>예제 12-7 : 이미지의 일부분을 크기 조절하여 그리기</vt:lpstr>
      <vt:lpstr>클리핑</vt:lpstr>
      <vt:lpstr>클리핑 영역 설정 메소드</vt:lpstr>
      <vt:lpstr>예제 12-8 : 클리핑 예제</vt:lpstr>
      <vt:lpstr>스윙의 페인팅</vt:lpstr>
      <vt:lpstr>스윙 컴포넌트가 그려지는 과정</vt:lpstr>
      <vt:lpstr>repaint() 메소드</vt:lpstr>
      <vt:lpstr>예제 12-9 : 마우스를 이용한 선 그리기(repaint() 사용)</vt:lpstr>
      <vt:lpstr>JButton을 상속받아 새로운 버튼 생성 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161</cp:revision>
  <dcterms:created xsi:type="dcterms:W3CDTF">2011-08-27T14:53:28Z</dcterms:created>
  <dcterms:modified xsi:type="dcterms:W3CDTF">2013-02-05T09:58:14Z</dcterms:modified>
</cp:coreProperties>
</file>