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25" autoAdjust="0"/>
  </p:normalViewPr>
  <p:slideViewPr>
    <p:cSldViewPr>
      <p:cViewPr varScale="1">
        <p:scale>
          <a:sx n="74" d="100"/>
          <a:sy n="74" d="100"/>
        </p:scale>
        <p:origin x="-14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pPr/>
              <a:t>2015-03-23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2015-03-23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제 </a:t>
            </a:r>
            <a:r>
              <a:rPr lang="en-US" altLang="ko-KR" smtClean="0"/>
              <a:t>15 </a:t>
            </a:r>
            <a:r>
              <a:rPr lang="ko-KR" altLang="en-US" smtClean="0"/>
              <a:t>장 애플릿</a:t>
            </a:r>
            <a:r>
              <a:rPr lang="en-US" altLang="ko-KR" smtClean="0"/>
              <a:t>, </a:t>
            </a:r>
            <a:r>
              <a:rPr lang="ko-KR" altLang="en-US" smtClean="0"/>
              <a:t>멀티미디어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22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애플릿 만들기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애플릿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로 만드는 애플릿 </a:t>
            </a:r>
            <a:r>
              <a:rPr lang="en-US" altLang="ko-KR" dirty="0" smtClean="0"/>
              <a:t>: Applet</a:t>
            </a:r>
            <a:r>
              <a:rPr lang="ko-KR" altLang="en-US" dirty="0" smtClean="0"/>
              <a:t>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스윙으로 만드는 애플릿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JApplet</a:t>
            </a:r>
            <a:r>
              <a:rPr lang="ko-KR" altLang="en-US" dirty="0" smtClean="0"/>
              <a:t> 상속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html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애플릿 테스트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appletviewer</a:t>
            </a:r>
            <a:r>
              <a:rPr lang="ko-KR" altLang="en-US" dirty="0" smtClean="0"/>
              <a:t>를 이용한 테스트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이클립스에서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콘솔창에서</a:t>
            </a:r>
            <a:r>
              <a:rPr lang="ko-KR" altLang="en-US" dirty="0" smtClean="0"/>
              <a:t> 직접 </a:t>
            </a:r>
            <a:r>
              <a:rPr lang="en-US" altLang="ko-KR" dirty="0" smtClean="0"/>
              <a:t>appletviewer.exe</a:t>
            </a:r>
            <a:r>
              <a:rPr lang="ko-KR" altLang="en-US" dirty="0" smtClean="0"/>
              <a:t>를 직접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브라우저를 이용한 테스트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문서를 로딩하도록 웹 브라우저 직접 실행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웹 브라우저에 의해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문서에 내장된 애플릿이 로딩되어 실행됨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89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Applet</a:t>
            </a:r>
            <a:r>
              <a:rPr lang="ko-KR" altLang="en-US" smtClean="0"/>
              <a:t>로 </a:t>
            </a:r>
            <a:r>
              <a:rPr lang="ko-KR" altLang="en-US" dirty="0" smtClean="0"/>
              <a:t>만드는 애플릿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9124" y="1591047"/>
            <a:ext cx="421484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java.awt.*;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java.applet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MyAppletEx</a:t>
            </a:r>
            <a:r>
              <a:rPr lang="en-US" altLang="ko-KR" sz="1200" b="1" dirty="0" smtClean="0"/>
              <a:t> extends Applet {</a:t>
            </a:r>
          </a:p>
          <a:p>
            <a:pPr defTabSz="180000"/>
            <a:r>
              <a:rPr lang="en-US" altLang="ko-KR" sz="1200" dirty="0" smtClean="0"/>
              <a:t>	String text=null;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fontSize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	public void init() {</a:t>
            </a:r>
          </a:p>
          <a:p>
            <a:pPr defTabSz="180000"/>
            <a:r>
              <a:rPr lang="en-US" altLang="ko-KR" sz="1200" dirty="0" smtClean="0"/>
              <a:t>		text = "Hello. It's Applet";</a:t>
            </a:r>
          </a:p>
          <a:p>
            <a:pPr defTabSz="180000"/>
            <a:r>
              <a:rPr lang="en-US" altLang="ko-KR" sz="1200" dirty="0" smtClean="0"/>
              <a:t>		x = 30;</a:t>
            </a:r>
          </a:p>
          <a:p>
            <a:pPr defTabSz="180000"/>
            <a:r>
              <a:rPr lang="en-US" altLang="ko-KR" sz="1200" dirty="0" smtClean="0"/>
              <a:t>		y = 30;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fontSize</a:t>
            </a:r>
            <a:r>
              <a:rPr lang="en-US" altLang="ko-KR" sz="1200" dirty="0" smtClean="0"/>
              <a:t> = 20;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b="1" dirty="0" smtClean="0"/>
              <a:t>	public void start() {}</a:t>
            </a:r>
          </a:p>
          <a:p>
            <a:pPr defTabSz="180000"/>
            <a:r>
              <a:rPr lang="en-US" altLang="ko-KR" sz="1200" b="1" dirty="0" smtClean="0"/>
              <a:t>	public void stop() {}</a:t>
            </a:r>
          </a:p>
          <a:p>
            <a:pPr defTabSz="180000"/>
            <a:r>
              <a:rPr lang="en-US" altLang="ko-KR" sz="1200" b="1" dirty="0" smtClean="0"/>
              <a:t>	public void destroy() {}</a:t>
            </a:r>
          </a:p>
          <a:p>
            <a:pPr defTabSz="180000"/>
            <a:r>
              <a:rPr lang="en-US" altLang="ko-KR" sz="1200" b="1" dirty="0" smtClean="0"/>
              <a:t>	</a:t>
            </a:r>
          </a:p>
          <a:p>
            <a:pPr defTabSz="180000"/>
            <a:r>
              <a:rPr lang="en-US" altLang="ko-KR" sz="1200" b="1" dirty="0" smtClean="0"/>
              <a:t>	public void paint(Graphics g)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YELLOW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g.fillRect</a:t>
            </a:r>
            <a:r>
              <a:rPr lang="en-US" altLang="ko-KR" sz="1200" dirty="0" smtClean="0"/>
              <a:t>(0,0, </a:t>
            </a:r>
            <a:r>
              <a:rPr lang="en-US" altLang="ko-KR" sz="1200" dirty="0" err="1" smtClean="0"/>
              <a:t>getWidth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getHeight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</a:t>
            </a:r>
            <a:r>
              <a:rPr lang="en-US" altLang="ko-KR" sz="1200" i="1" dirty="0" err="1" smtClean="0"/>
              <a:t>RED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fr-FR" altLang="ko-KR" sz="1200" dirty="0" smtClean="0"/>
              <a:t>		g.setFont(</a:t>
            </a:r>
            <a:r>
              <a:rPr lang="fr-FR" altLang="ko-KR" sz="1200" b="1" dirty="0" smtClean="0"/>
              <a:t>new Font("Arial", Font.</a:t>
            </a:r>
            <a:r>
              <a:rPr lang="fr-FR" altLang="ko-KR" sz="1200" b="1" i="1" dirty="0" smtClean="0"/>
              <a:t>ITALIC, fontSize));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</a:t>
            </a:r>
            <a:r>
              <a:rPr lang="en-US" altLang="ko-KR" sz="1200" b="1" dirty="0" smtClean="0"/>
              <a:t>text, x, y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034" y="2000240"/>
            <a:ext cx="350046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&lt;html&gt;</a:t>
            </a:r>
          </a:p>
          <a:p>
            <a:pPr defTabSz="180000"/>
            <a:r>
              <a:rPr lang="en-US" altLang="ko-KR" sz="1200" dirty="0" smtClean="0"/>
              <a:t>	&lt;head&gt;</a:t>
            </a:r>
          </a:p>
          <a:p>
            <a:pPr defTabSz="180000"/>
            <a:r>
              <a:rPr lang="en-US" altLang="ko-KR" sz="1200" dirty="0" smtClean="0"/>
              <a:t>		&lt;title&gt;	</a:t>
            </a:r>
            <a:r>
              <a:rPr lang="ko-KR" altLang="en-US" sz="1200" dirty="0" smtClean="0"/>
              <a:t>애플릿 테스트입니다</a:t>
            </a:r>
            <a:r>
              <a:rPr lang="en-US" altLang="ko-KR" sz="1200" dirty="0" smtClean="0"/>
              <a:t>.&lt;/title&gt;</a:t>
            </a:r>
          </a:p>
          <a:p>
            <a:pPr defTabSz="180000"/>
            <a:r>
              <a:rPr lang="en-US" altLang="ko-KR" sz="1200" dirty="0" smtClean="0"/>
              <a:t>	&lt;/head&gt;</a:t>
            </a:r>
          </a:p>
          <a:p>
            <a:pPr defTabSz="180000"/>
            <a:r>
              <a:rPr lang="en-US" altLang="ko-KR" sz="1200" dirty="0" smtClean="0"/>
              <a:t>	&lt;body&gt;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&lt;applet code=“</a:t>
            </a:r>
            <a:r>
              <a:rPr lang="en-US" altLang="ko-KR" sz="1200" b="1" err="1" smtClean="0"/>
              <a:t>MyAppletEx.class</a:t>
            </a:r>
            <a:r>
              <a:rPr lang="en-US" altLang="ko-KR" sz="1200" b="1" smtClean="0"/>
              <a:t>”</a:t>
            </a:r>
          </a:p>
          <a:p>
            <a:pPr defTabSz="180000"/>
            <a:r>
              <a:rPr lang="en-US" altLang="ko-KR" sz="1200" b="1" smtClean="0"/>
              <a:t>					 </a:t>
            </a:r>
            <a:r>
              <a:rPr lang="en-US" altLang="ko-KR" sz="1200" b="1" dirty="0" smtClean="0"/>
              <a:t>width=“</a:t>
            </a:r>
            <a:r>
              <a:rPr lang="en-US" altLang="ko-KR" sz="1200" b="1" smtClean="0"/>
              <a:t>300”</a:t>
            </a:r>
          </a:p>
          <a:p>
            <a:pPr defTabSz="180000"/>
            <a:r>
              <a:rPr lang="en-US" altLang="ko-KR" sz="1200" b="1" smtClean="0"/>
              <a:t>					 </a:t>
            </a:r>
            <a:r>
              <a:rPr lang="en-US" altLang="ko-KR" sz="1200" b="1" dirty="0" smtClean="0"/>
              <a:t>height=“300”&gt;</a:t>
            </a:r>
          </a:p>
          <a:p>
            <a:pPr defTabSz="180000"/>
            <a:r>
              <a:rPr lang="en-US" altLang="ko-KR" sz="1200" b="1" dirty="0" smtClean="0"/>
              <a:t>		&lt;/applet&gt;</a:t>
            </a:r>
          </a:p>
          <a:p>
            <a:pPr defTabSz="180000"/>
            <a:r>
              <a:rPr lang="en-US" altLang="ko-KR" sz="1200" dirty="0" smtClean="0"/>
              <a:t>	&lt;/body&gt;</a:t>
            </a:r>
          </a:p>
          <a:p>
            <a:pPr defTabSz="180000"/>
            <a:r>
              <a:rPr lang="en-US" altLang="ko-KR" sz="1200" dirty="0" smtClean="0"/>
              <a:t>&lt;/html&gt;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5123" y="1692463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MyApplet.html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4355976" y="1296566"/>
            <a:ext cx="150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MyAppletEx.java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4192793"/>
            <a:ext cx="264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애플릿을 내장하는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857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애플릿 실행 </a:t>
            </a:r>
            <a:r>
              <a:rPr lang="en-US" altLang="ko-KR" smtClean="0"/>
              <a:t>- appletviewer</a:t>
            </a:r>
            <a:r>
              <a:rPr lang="ko-KR" altLang="en-US" smtClean="0"/>
              <a:t>를 이용한 테스트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애플릿 뷰어</a:t>
            </a:r>
            <a:r>
              <a:rPr lang="en-US" altLang="ko-KR" smtClean="0"/>
              <a:t>(appletviewer.exe)</a:t>
            </a:r>
          </a:p>
          <a:p>
            <a:pPr lvl="1"/>
            <a:r>
              <a:rPr lang="ko-KR" altLang="en-US" smtClean="0"/>
              <a:t>오라클에서 작성되어 </a:t>
            </a:r>
            <a:r>
              <a:rPr lang="en-US" altLang="ko-KR" smtClean="0"/>
              <a:t>JDK</a:t>
            </a:r>
            <a:r>
              <a:rPr lang="ko-KR" altLang="en-US" smtClean="0"/>
              <a:t>에 배포되는 유틸리티</a:t>
            </a:r>
            <a:endParaRPr lang="en-US" altLang="ko-KR" smtClean="0"/>
          </a:p>
          <a:p>
            <a:pPr lvl="2"/>
            <a:r>
              <a:rPr lang="en-US" altLang="ko-KR" smtClean="0"/>
              <a:t>JDK</a:t>
            </a:r>
            <a:r>
              <a:rPr lang="ko-KR" altLang="en-US" smtClean="0"/>
              <a:t>가 설치된 디렉터리 밑의 </a:t>
            </a:r>
            <a:r>
              <a:rPr lang="en-US" altLang="ko-KR" smtClean="0"/>
              <a:t>bin </a:t>
            </a:r>
            <a:r>
              <a:rPr lang="ko-KR" altLang="en-US" smtClean="0"/>
              <a:t>디렉터리에 있음</a:t>
            </a:r>
            <a:endParaRPr lang="en-US" altLang="ko-KR" smtClean="0"/>
          </a:p>
          <a:p>
            <a:pPr lvl="1"/>
            <a:r>
              <a:rPr lang="ko-KR" altLang="en-US" smtClean="0"/>
              <a:t>명령창에서 실행 시킬 수 있으나 불편하므로 이클립스에서 바로 실행 가능</a:t>
            </a:r>
            <a:endParaRPr lang="en-US" altLang="ko-KR" smtClean="0"/>
          </a:p>
          <a:p>
            <a:pPr lvl="2"/>
            <a:r>
              <a:rPr lang="ko-KR" altLang="en-US" smtClean="0"/>
              <a:t>자바 프로그램 실행 버튼 클릭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142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58" y="1785926"/>
            <a:ext cx="5835766" cy="419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애플릿뷰어로</a:t>
            </a:r>
            <a:r>
              <a:rPr lang="ko-KR" altLang="en-US" dirty="0" smtClean="0"/>
              <a:t> 애플릿 실행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0956" y="2809271"/>
            <a:ext cx="24574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1872444" y="2160629"/>
            <a:ext cx="357190" cy="2857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137481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애플릿 실행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439078" y="1553676"/>
            <a:ext cx="575733" cy="618067"/>
          </a:xfrm>
          <a:custGeom>
            <a:avLst/>
            <a:gdLst>
              <a:gd name="connsiteX0" fmla="*/ 0 w 575733"/>
              <a:gd name="connsiteY0" fmla="*/ 0 h 618067"/>
              <a:gd name="connsiteX1" fmla="*/ 194733 w 575733"/>
              <a:gd name="connsiteY1" fmla="*/ 50800 h 618067"/>
              <a:gd name="connsiteX2" fmla="*/ 397933 w 575733"/>
              <a:gd name="connsiteY2" fmla="*/ 194734 h 618067"/>
              <a:gd name="connsiteX3" fmla="*/ 575733 w 575733"/>
              <a:gd name="connsiteY3" fmla="*/ 618067 h 61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33" h="618067">
                <a:moveTo>
                  <a:pt x="0" y="0"/>
                </a:moveTo>
                <a:cubicBezTo>
                  <a:pt x="64205" y="9172"/>
                  <a:pt x="128411" y="18344"/>
                  <a:pt x="194733" y="50800"/>
                </a:cubicBezTo>
                <a:cubicBezTo>
                  <a:pt x="261055" y="83256"/>
                  <a:pt x="334433" y="100190"/>
                  <a:pt x="397933" y="194734"/>
                </a:cubicBezTo>
                <a:cubicBezTo>
                  <a:pt x="461433" y="289278"/>
                  <a:pt x="518583" y="453672"/>
                  <a:pt x="575733" y="61806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643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82545"/>
            <a:ext cx="63150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웹 브라우저를 이용한 애플릿 실행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18" y="4149080"/>
            <a:ext cx="360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 smtClean="0"/>
              <a:t>MyApplet.html </a:t>
            </a:r>
            <a:r>
              <a:rPr lang="ko-KR" altLang="en-US" sz="1200" dirty="0" smtClean="0"/>
              <a:t>을 </a:t>
            </a:r>
            <a:r>
              <a:rPr lang="en-US" altLang="ko-KR" sz="1200" dirty="0" err="1" smtClean="0"/>
              <a:t>MyAppletEx.class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와 같은 </a:t>
            </a:r>
            <a:r>
              <a:rPr lang="ko-KR" altLang="en-US" sz="1200" dirty="0" err="1" smtClean="0"/>
              <a:t>디렉토리에</a:t>
            </a:r>
            <a:r>
              <a:rPr lang="ko-KR" altLang="en-US" sz="1200" dirty="0" smtClean="0"/>
              <a:t> 작성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971600" y="2708920"/>
            <a:ext cx="1000132" cy="216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18" y="3717032"/>
            <a:ext cx="2736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더블클릭하여</a:t>
            </a:r>
            <a:r>
              <a:rPr lang="ko-KR" altLang="en-US" sz="1400" dirty="0" smtClean="0"/>
              <a:t> 웹 브라우저 실행</a:t>
            </a:r>
            <a:endParaRPr lang="ko-KR" altLang="en-US" sz="1400" dirty="0"/>
          </a:p>
        </p:txBody>
      </p:sp>
      <p:cxnSp>
        <p:nvCxnSpPr>
          <p:cNvPr id="5" name="직선 화살표 연결선 4"/>
          <p:cNvCxnSpPr>
            <a:endCxn id="7" idx="3"/>
          </p:cNvCxnSpPr>
          <p:nvPr/>
        </p:nvCxnSpPr>
        <p:spPr>
          <a:xfrm flipV="1">
            <a:off x="827584" y="2893308"/>
            <a:ext cx="290482" cy="8237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6499" y="1020385"/>
            <a:ext cx="374322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42344" y="4715853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노란 배경색 영역이</a:t>
            </a:r>
            <a:endParaRPr lang="en-US" altLang="ko-KR" sz="1200" dirty="0" smtClean="0"/>
          </a:p>
          <a:p>
            <a:r>
              <a:rPr lang="ko-KR" altLang="en-US" sz="1200" dirty="0" smtClean="0"/>
              <a:t>애플릿이 실행되는</a:t>
            </a:r>
            <a:endParaRPr lang="en-US" altLang="ko-KR" sz="1200" dirty="0" smtClean="0"/>
          </a:p>
          <a:p>
            <a:r>
              <a:rPr lang="ko-KR" altLang="en-US" sz="1200" dirty="0" smtClean="0"/>
              <a:t>공간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300x300 </a:t>
            </a:r>
            <a:r>
              <a:rPr lang="ko-KR" altLang="en-US" sz="1200" dirty="0" smtClean="0"/>
              <a:t>크기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892929" y="5085184"/>
            <a:ext cx="471159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4770" y="399519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(30,30) 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860032" y="3646724"/>
            <a:ext cx="809615" cy="5023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69647" y="3305170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08104" y="3646724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093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99891"/>
            <a:ext cx="4949552" cy="679450"/>
          </a:xfrm>
        </p:spPr>
        <p:txBody>
          <a:bodyPr/>
          <a:lstStyle/>
          <a:p>
            <a:r>
              <a:rPr lang="ko-KR" altLang="en-US" dirty="0" smtClean="0"/>
              <a:t>스윙으로 만드는 애플릿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642918"/>
            <a:ext cx="4392488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java.awt</a:t>
            </a:r>
            <a:r>
              <a:rPr lang="en-US" altLang="ko-KR" sz="1200" b="1" dirty="0" smtClean="0"/>
              <a:t>.*;</a:t>
            </a:r>
          </a:p>
          <a:p>
            <a:pPr defTabSz="180000"/>
            <a:r>
              <a:rPr lang="en-US" altLang="ko-KR" sz="1200" b="1" dirty="0" smtClean="0"/>
              <a:t>import </a:t>
            </a:r>
            <a:r>
              <a:rPr lang="en-US" altLang="ko-KR" sz="1200" b="1" dirty="0" err="1" smtClean="0"/>
              <a:t>javax.swing</a:t>
            </a:r>
            <a:r>
              <a:rPr lang="en-US" altLang="ko-KR" sz="1200" b="1" dirty="0" smtClean="0"/>
              <a:t>.*;</a:t>
            </a:r>
          </a:p>
          <a:p>
            <a:pPr defTabSz="180000"/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public class </a:t>
            </a:r>
            <a:r>
              <a:rPr lang="en-US" altLang="ko-KR" sz="1200" b="1" dirty="0" err="1" smtClean="0"/>
              <a:t>MyJAppletEx</a:t>
            </a:r>
            <a:r>
              <a:rPr lang="en-US" altLang="ko-KR" sz="1200" b="1" dirty="0" smtClean="0"/>
              <a:t> extends </a:t>
            </a:r>
            <a:r>
              <a:rPr lang="en-US" altLang="ko-KR" sz="1200" b="1" dirty="0" err="1" smtClean="0"/>
              <a:t>JApplet</a:t>
            </a:r>
            <a:r>
              <a:rPr lang="en-US" altLang="ko-KR" sz="1200" b="1" dirty="0" smtClean="0"/>
              <a:t> {</a:t>
            </a:r>
          </a:p>
          <a:p>
            <a:pPr defTabSz="180000"/>
            <a:r>
              <a:rPr lang="en-US" altLang="ko-KR" sz="1200" dirty="0" smtClean="0"/>
              <a:t>	String text=null;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fontSize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</a:t>
            </a:r>
            <a:r>
              <a:rPr lang="en-US" altLang="ko-KR" sz="1200" b="1" dirty="0" err="1" smtClean="0"/>
              <a:t>init</a:t>
            </a:r>
            <a:r>
              <a:rPr lang="en-US" altLang="ko-KR" sz="1200" b="1" dirty="0" smtClean="0"/>
              <a:t>() {</a:t>
            </a:r>
          </a:p>
          <a:p>
            <a:pPr defTabSz="180000"/>
            <a:r>
              <a:rPr lang="en-US" altLang="ko-KR" sz="1200" dirty="0" smtClean="0"/>
              <a:t>		text = "Hello. It's Applet";</a:t>
            </a:r>
          </a:p>
          <a:p>
            <a:pPr defTabSz="180000"/>
            <a:r>
              <a:rPr lang="en-US" altLang="ko-KR" sz="1200" dirty="0" smtClean="0"/>
              <a:t>		x = 30;</a:t>
            </a:r>
          </a:p>
          <a:p>
            <a:pPr defTabSz="180000"/>
            <a:r>
              <a:rPr lang="en-US" altLang="ko-KR" sz="1200" dirty="0" smtClean="0"/>
              <a:t>		y = 30;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fontSize</a:t>
            </a:r>
            <a:r>
              <a:rPr lang="en-US" altLang="ko-KR" sz="1200" dirty="0" smtClean="0"/>
              <a:t> = 20;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setContentPane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(new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MyPanel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());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public void start() {}</a:t>
            </a:r>
          </a:p>
          <a:p>
            <a:pPr defTabSz="180000"/>
            <a:r>
              <a:rPr lang="en-US" altLang="ko-KR" sz="1200" b="1" dirty="0" smtClean="0"/>
              <a:t>	public void stop() {}</a:t>
            </a:r>
          </a:p>
          <a:p>
            <a:pPr defTabSz="180000"/>
            <a:r>
              <a:rPr lang="en-US" altLang="ko-KR" sz="1200" b="1" dirty="0" smtClean="0"/>
              <a:t>	public void destroy() {}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class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MyPanel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extends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JPanel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/>
              <a:t>		public void </a:t>
            </a:r>
            <a:r>
              <a:rPr lang="en-US" altLang="ko-KR" sz="1200" b="1" dirty="0" err="1" smtClean="0"/>
              <a:t>paintComponent</a:t>
            </a:r>
            <a:r>
              <a:rPr lang="en-US" altLang="ko-KR" sz="1200" b="1" dirty="0" smtClean="0"/>
              <a:t>(Graphics g) {</a:t>
            </a:r>
          </a:p>
          <a:p>
            <a:pPr defTabSz="180000"/>
            <a:r>
              <a:rPr lang="en-US" altLang="ko-KR" sz="1200" b="1" dirty="0" smtClean="0"/>
              <a:t>			</a:t>
            </a:r>
            <a:r>
              <a:rPr lang="en-US" altLang="ko-KR" sz="1200" b="1" dirty="0" err="1" smtClean="0"/>
              <a:t>super.paintComponent</a:t>
            </a:r>
            <a:r>
              <a:rPr lang="en-US" altLang="ko-KR" sz="1200" b="1" dirty="0" smtClean="0"/>
              <a:t>(g);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Color.YELLOW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g.fillRect</a:t>
            </a:r>
            <a:r>
              <a:rPr lang="en-US" altLang="ko-KR" sz="1200" dirty="0" smtClean="0"/>
              <a:t>(0,0, </a:t>
            </a:r>
            <a:r>
              <a:rPr lang="en-US" altLang="ko-KR" sz="1200" dirty="0" err="1" smtClean="0"/>
              <a:t>getWidth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getHeight</a:t>
            </a:r>
            <a:r>
              <a:rPr lang="en-US" altLang="ko-KR" sz="1200" dirty="0" smtClean="0"/>
              <a:t>());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g.setColor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Color.RED</a:t>
            </a:r>
            <a:r>
              <a:rPr lang="en-US" altLang="ko-KR" sz="1200" dirty="0" smtClean="0"/>
              <a:t>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g.setFont</a:t>
            </a:r>
            <a:r>
              <a:rPr lang="en-US" altLang="ko-KR" sz="1200" dirty="0" smtClean="0"/>
              <a:t>(new Font("Arial", </a:t>
            </a:r>
            <a:r>
              <a:rPr lang="en-US" altLang="ko-KR" sz="1200" dirty="0" err="1" smtClean="0"/>
              <a:t>Font.ITALIC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fontSize</a:t>
            </a:r>
            <a:r>
              <a:rPr lang="en-US" altLang="ko-KR" sz="1200" dirty="0" smtClean="0"/>
              <a:t>));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g.drawString</a:t>
            </a:r>
            <a:r>
              <a:rPr lang="en-US" altLang="ko-KR" sz="1200" dirty="0" smtClean="0"/>
              <a:t>(text,  x, y);</a:t>
            </a:r>
          </a:p>
          <a:p>
            <a:pPr defTabSz="180000"/>
            <a:r>
              <a:rPr lang="en-US" altLang="ko-KR" sz="1200" dirty="0" smtClean="0"/>
              <a:t>		}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0034" y="2000240"/>
            <a:ext cx="350046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&lt;html&gt;</a:t>
            </a:r>
          </a:p>
          <a:p>
            <a:pPr defTabSz="180000"/>
            <a:r>
              <a:rPr lang="en-US" altLang="ko-KR" sz="1200" dirty="0" smtClean="0"/>
              <a:t>	&lt;head&gt;</a:t>
            </a:r>
          </a:p>
          <a:p>
            <a:pPr defTabSz="180000"/>
            <a:r>
              <a:rPr lang="en-US" altLang="ko-KR" sz="1200" dirty="0" smtClean="0"/>
              <a:t>		&lt;title&gt;	</a:t>
            </a:r>
            <a:r>
              <a:rPr lang="ko-KR" altLang="en-US" sz="1200" dirty="0" smtClean="0"/>
              <a:t>애플릿 테스트입니다</a:t>
            </a:r>
            <a:r>
              <a:rPr lang="en-US" altLang="ko-KR" sz="1200" dirty="0" smtClean="0"/>
              <a:t>.&lt;/title&gt;</a:t>
            </a:r>
          </a:p>
          <a:p>
            <a:pPr defTabSz="180000"/>
            <a:r>
              <a:rPr lang="en-US" altLang="ko-KR" sz="1200" dirty="0" smtClean="0"/>
              <a:t>	&lt;/head&gt;</a:t>
            </a:r>
          </a:p>
          <a:p>
            <a:pPr defTabSz="180000"/>
            <a:r>
              <a:rPr lang="en-US" altLang="ko-KR" sz="1200" dirty="0" smtClean="0"/>
              <a:t>	&lt;body&gt;</a:t>
            </a:r>
          </a:p>
          <a:p>
            <a:pPr defTabSz="180000"/>
            <a:r>
              <a:rPr lang="en-US" altLang="ko-KR" sz="1200" dirty="0" smtClean="0"/>
              <a:t>		&lt;h1&gt;</a:t>
            </a:r>
            <a:r>
              <a:rPr lang="ko-KR" altLang="en-US" sz="1200" dirty="0" smtClean="0"/>
              <a:t>애플릿 테스트</a:t>
            </a:r>
            <a:r>
              <a:rPr lang="en-US" altLang="ko-KR" sz="1200" dirty="0" smtClean="0"/>
              <a:t>&lt;/h1&gt;</a:t>
            </a:r>
          </a:p>
          <a:p>
            <a:pPr defTabSz="180000"/>
            <a:r>
              <a:rPr lang="en-US" altLang="ko-KR" sz="1200" dirty="0" smtClean="0"/>
              <a:t>		&lt;hr </a:t>
            </a:r>
            <a:r>
              <a:rPr lang="en-US" altLang="ko-KR" sz="1200" dirty="0" err="1" smtClean="0"/>
              <a:t>noshade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&lt;applet code=“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MyJAppletEx.class</a:t>
            </a:r>
            <a:r>
              <a:rPr lang="en-US" altLang="ko-KR" sz="1200" b="1" dirty="0" smtClean="0"/>
              <a:t>”</a:t>
            </a:r>
          </a:p>
          <a:p>
            <a:pPr defTabSz="180000"/>
            <a:r>
              <a:rPr lang="en-US" altLang="ko-KR" sz="1200" b="1" dirty="0" smtClean="0"/>
              <a:t>					 width=“300”</a:t>
            </a:r>
          </a:p>
          <a:p>
            <a:pPr defTabSz="180000"/>
            <a:r>
              <a:rPr lang="en-US" altLang="ko-KR" sz="1200" b="1" dirty="0" smtClean="0"/>
              <a:t>					 height=“300”&gt;</a:t>
            </a:r>
          </a:p>
          <a:p>
            <a:pPr defTabSz="180000"/>
            <a:r>
              <a:rPr lang="en-US" altLang="ko-KR" sz="1200" b="1" dirty="0" smtClean="0"/>
              <a:t>		&lt;/applet&gt;</a:t>
            </a:r>
          </a:p>
          <a:p>
            <a:pPr defTabSz="180000"/>
            <a:r>
              <a:rPr lang="en-US" altLang="ko-KR" sz="1200" dirty="0" smtClean="0"/>
              <a:t>	&lt;/body&gt;</a:t>
            </a:r>
          </a:p>
          <a:p>
            <a:pPr defTabSz="180000"/>
            <a:r>
              <a:rPr lang="en-US" altLang="ko-KR" sz="1200" dirty="0" smtClean="0"/>
              <a:t>&lt;/html&gt;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2547" y="1692463"/>
            <a:ext cx="144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MyJApplet.html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505753"/>
            <a:ext cx="264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애플릿을 내장하는 </a:t>
            </a:r>
            <a:r>
              <a:rPr lang="en-US" altLang="ko-KR" sz="1400" dirty="0" smtClean="0"/>
              <a:t>HTML </a:t>
            </a:r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285728"/>
            <a:ext cx="156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MyJAppletEx.java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94969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애플릿에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전달하기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애플릿이 사용자로부터 값을 입력 받기 위한 방법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&lt;applet&gt; </a:t>
            </a:r>
            <a:r>
              <a:rPr lang="ko-KR" altLang="en-US" dirty="0" smtClean="0"/>
              <a:t>태그의 내부 태그</a:t>
            </a:r>
            <a:r>
              <a:rPr lang="en-US" altLang="ko-KR" dirty="0" smtClean="0"/>
              <a:t>, name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자바 애플릿 응용프로그램에서 이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으로 지정한 이름으로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의 값 액세스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en-US" dirty="0" smtClean="0"/>
              <a:t>애플릿 응용프로그램에서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읽기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String </a:t>
            </a:r>
            <a:r>
              <a:rPr lang="en-US" altLang="ko-KR" dirty="0" err="1" smtClean="0"/>
              <a:t>Applet.getParameter</a:t>
            </a:r>
            <a:r>
              <a:rPr lang="en-US" altLang="ko-KR" dirty="0" smtClean="0"/>
              <a:t>(String name)</a:t>
            </a:r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에 해당하는 </a:t>
            </a:r>
            <a:r>
              <a:rPr lang="en-US" altLang="ko-KR" dirty="0" smtClean="0"/>
              <a:t>value </a:t>
            </a:r>
            <a:r>
              <a:rPr lang="ko-KR" altLang="en-US" dirty="0" smtClean="0"/>
              <a:t>문자열 리턴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16815" y="2852936"/>
            <a:ext cx="509318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smtClean="0"/>
              <a:t>&lt;applet</a:t>
            </a:r>
          </a:p>
          <a:p>
            <a:pPr defTabSz="180000"/>
            <a:r>
              <a:rPr lang="en-US" altLang="ko-KR" sz="1400" smtClean="0"/>
              <a:t>	code=</a:t>
            </a:r>
            <a:r>
              <a:rPr lang="ko-KR" altLang="en-US" sz="1400" smtClean="0"/>
              <a:t>애플릿클래스파일이름</a:t>
            </a:r>
            <a:r>
              <a:rPr lang="en-US" altLang="ko-KR" sz="1400" smtClean="0"/>
              <a:t>.</a:t>
            </a:r>
          </a:p>
          <a:p>
            <a:pPr defTabSz="180000"/>
            <a:r>
              <a:rPr lang="en-US" altLang="ko-KR" sz="1400" smtClean="0"/>
              <a:t>	width=</a:t>
            </a:r>
            <a:r>
              <a:rPr lang="ko-KR" altLang="en-US" sz="1400" smtClean="0"/>
              <a:t>애플릿이 출력되는 화면 상의 윈도우의 크기</a:t>
            </a:r>
            <a:r>
              <a:rPr lang="en-US" altLang="ko-KR" sz="1400" smtClean="0"/>
              <a:t>.  </a:t>
            </a:r>
          </a:p>
          <a:p>
            <a:pPr defTabSz="180000"/>
            <a:r>
              <a:rPr lang="en-US" altLang="ko-KR" sz="1400" smtClean="0"/>
              <a:t>	height=</a:t>
            </a:r>
            <a:r>
              <a:rPr lang="ko-KR" altLang="en-US" sz="1400" smtClean="0"/>
              <a:t>애플릿이 출력되는 화면 상의 윈도우의 크기</a:t>
            </a:r>
            <a:r>
              <a:rPr lang="en-US" altLang="ko-KR" sz="1400" smtClean="0"/>
              <a:t>. </a:t>
            </a:r>
          </a:p>
          <a:p>
            <a:pPr defTabSz="180000"/>
            <a:r>
              <a:rPr lang="en-US" altLang="ko-KR" sz="1400" smtClean="0"/>
              <a:t>	[codebase=</a:t>
            </a:r>
            <a:r>
              <a:rPr lang="ko-KR" altLang="en-US" sz="1400" smtClean="0"/>
              <a:t>애플릿의 </a:t>
            </a:r>
            <a:r>
              <a:rPr lang="en-US" altLang="ko-KR" sz="1400" smtClean="0"/>
              <a:t>URL]</a:t>
            </a:r>
          </a:p>
          <a:p>
            <a:pPr defTabSz="180000"/>
            <a:r>
              <a:rPr lang="en-US" altLang="ko-KR" sz="1400" smtClean="0"/>
              <a:t>	[alt = </a:t>
            </a:r>
            <a:r>
              <a:rPr lang="ko-KR" altLang="en-US" sz="1400" smtClean="0"/>
              <a:t>대체 문자열</a:t>
            </a:r>
            <a:r>
              <a:rPr lang="en-US" altLang="ko-KR" sz="1400" smtClean="0"/>
              <a:t>] &gt;</a:t>
            </a:r>
          </a:p>
          <a:p>
            <a:pPr defTabSz="180000"/>
            <a:r>
              <a:rPr lang="en-US" altLang="ko-KR" sz="1400" smtClean="0"/>
              <a:t>	</a:t>
            </a:r>
            <a:r>
              <a:rPr lang="en-US" altLang="ko-KR" sz="1400" smtClean="0">
                <a:solidFill>
                  <a:srgbClr val="FF0000"/>
                </a:solidFill>
              </a:rPr>
              <a:t>&lt;param name="</a:t>
            </a:r>
            <a:r>
              <a:rPr lang="ko-KR" altLang="en-US" sz="1400" smtClean="0">
                <a:solidFill>
                  <a:srgbClr val="FF0000"/>
                </a:solidFill>
              </a:rPr>
              <a:t>파라미터이름</a:t>
            </a:r>
            <a:r>
              <a:rPr lang="en-US" altLang="ko-KR" sz="1400" smtClean="0">
                <a:solidFill>
                  <a:srgbClr val="FF0000"/>
                </a:solidFill>
              </a:rPr>
              <a:t>1" value="</a:t>
            </a:r>
            <a:r>
              <a:rPr lang="ko-KR" altLang="en-US" sz="1400" smtClean="0">
                <a:solidFill>
                  <a:srgbClr val="FF0000"/>
                </a:solidFill>
              </a:rPr>
              <a:t>파라미터 값</a:t>
            </a:r>
            <a:r>
              <a:rPr lang="en-US" altLang="ko-KR" sz="1400" smtClean="0">
                <a:solidFill>
                  <a:srgbClr val="FF0000"/>
                </a:solidFill>
              </a:rPr>
              <a:t>1"&gt;</a:t>
            </a:r>
          </a:p>
          <a:p>
            <a:pPr defTabSz="180000"/>
            <a:r>
              <a:rPr lang="en-US" altLang="ko-KR" sz="1400" smtClean="0">
                <a:solidFill>
                  <a:srgbClr val="FF0000"/>
                </a:solidFill>
              </a:rPr>
              <a:t>	&lt;param name="</a:t>
            </a:r>
            <a:r>
              <a:rPr lang="ko-KR" altLang="en-US" sz="1400" smtClean="0">
                <a:solidFill>
                  <a:srgbClr val="FF0000"/>
                </a:solidFill>
              </a:rPr>
              <a:t>파라미터이름</a:t>
            </a:r>
            <a:r>
              <a:rPr lang="en-US" altLang="ko-KR" sz="1400" smtClean="0">
                <a:solidFill>
                  <a:srgbClr val="FF0000"/>
                </a:solidFill>
              </a:rPr>
              <a:t>2" value="</a:t>
            </a:r>
            <a:r>
              <a:rPr lang="ko-KR" altLang="en-US" sz="1400" smtClean="0">
                <a:solidFill>
                  <a:srgbClr val="FF0000"/>
                </a:solidFill>
              </a:rPr>
              <a:t>파라미터 값</a:t>
            </a:r>
            <a:r>
              <a:rPr lang="en-US" altLang="ko-KR" sz="1400" smtClean="0">
                <a:solidFill>
                  <a:srgbClr val="FF0000"/>
                </a:solidFill>
              </a:rPr>
              <a:t>2"&gt;</a:t>
            </a:r>
          </a:p>
          <a:p>
            <a:pPr defTabSz="180000"/>
            <a:r>
              <a:rPr lang="en-US" altLang="ko-KR" sz="1400" smtClean="0">
                <a:solidFill>
                  <a:srgbClr val="FF0000"/>
                </a:solidFill>
              </a:rPr>
              <a:t>	...............</a:t>
            </a:r>
          </a:p>
          <a:p>
            <a:pPr defTabSz="180000"/>
            <a:r>
              <a:rPr lang="en-US" altLang="ko-KR" sz="1400" smtClean="0"/>
              <a:t>&lt;/applet&gt;</a:t>
            </a:r>
            <a:endParaRPr lang="ko-KR" altLang="en-US" sz="14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326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애플릿에서 </a:t>
            </a:r>
            <a:r>
              <a:rPr lang="en-US" altLang="ko-KR" dirty="0"/>
              <a:t>&lt;</a:t>
            </a:r>
            <a:r>
              <a:rPr lang="en-US" altLang="ko-KR" dirty="0" err="1"/>
              <a:t>param</a:t>
            </a:r>
            <a:r>
              <a:rPr lang="en-US" altLang="ko-KR" dirty="0"/>
              <a:t>&gt;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받기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2182" y="3627021"/>
            <a:ext cx="504576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public void </a:t>
            </a:r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 smtClean="0"/>
              <a:t>	String text = </a:t>
            </a:r>
            <a:r>
              <a:rPr lang="en-US" altLang="ko-KR" sz="1200" b="1" dirty="0" err="1" smtClean="0"/>
              <a:t>getParameter</a:t>
            </a:r>
            <a:r>
              <a:rPr lang="en-US" altLang="ko-KR" sz="1200" b="1" dirty="0" smtClean="0"/>
              <a:t>("text");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 =  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err="1" smtClean="0"/>
              <a:t>getParameter</a:t>
            </a:r>
            <a:r>
              <a:rPr lang="en-US" altLang="ko-KR" sz="1200" b="1" i="1" dirty="0" smtClean="0"/>
              <a:t>("</a:t>
            </a:r>
            <a:r>
              <a:rPr lang="en-US" altLang="ko-KR" sz="1200" b="1" i="1" dirty="0" err="1" smtClean="0"/>
              <a:t>xpos</a:t>
            </a:r>
            <a:r>
              <a:rPr lang="en-US" altLang="ko-KR" sz="1200" b="1" i="1" dirty="0" smtClean="0"/>
              <a:t>")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 =  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err="1" smtClean="0"/>
              <a:t>getParameter</a:t>
            </a:r>
            <a:r>
              <a:rPr lang="en-US" altLang="ko-KR" sz="1200" b="1" i="1" dirty="0" smtClean="0"/>
              <a:t>("</a:t>
            </a:r>
            <a:r>
              <a:rPr lang="en-US" altLang="ko-KR" sz="1200" b="1" i="1" dirty="0" err="1" smtClean="0"/>
              <a:t>ypos</a:t>
            </a:r>
            <a:r>
              <a:rPr lang="en-US" altLang="ko-KR" sz="1200" b="1" i="1" dirty="0" smtClean="0"/>
              <a:t>")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fontSize</a:t>
            </a:r>
            <a:r>
              <a:rPr lang="en-US" altLang="ko-KR" sz="1200" dirty="0" smtClean="0"/>
              <a:t> =  </a:t>
            </a:r>
            <a:r>
              <a:rPr lang="en-US" altLang="ko-KR" sz="1200" dirty="0" err="1" smtClean="0"/>
              <a:t>Integer.</a:t>
            </a:r>
            <a:r>
              <a:rPr lang="en-US" altLang="ko-KR" sz="1200" i="1" dirty="0" err="1" smtClean="0"/>
              <a:t>parseInt</a:t>
            </a:r>
            <a:r>
              <a:rPr lang="en-US" altLang="ko-KR" sz="1200" i="1" dirty="0" smtClean="0"/>
              <a:t>(</a:t>
            </a:r>
            <a:r>
              <a:rPr lang="en-US" altLang="ko-KR" sz="1200" b="1" i="1" dirty="0" err="1" smtClean="0"/>
              <a:t>getParameter</a:t>
            </a:r>
            <a:r>
              <a:rPr lang="en-US" altLang="ko-KR" sz="1200" b="1" i="1" dirty="0" smtClean="0"/>
              <a:t>("</a:t>
            </a:r>
            <a:r>
              <a:rPr lang="en-US" altLang="ko-KR" sz="1200" b="1" i="1" dirty="0" err="1" smtClean="0"/>
              <a:t>fontsize</a:t>
            </a:r>
            <a:r>
              <a:rPr lang="en-US" altLang="ko-KR" sz="1200" b="1" i="1" dirty="0" smtClean="0"/>
              <a:t>")</a:t>
            </a:r>
            <a:r>
              <a:rPr lang="en-US" altLang="ko-KR" sz="1200" i="1" dirty="0" smtClean="0"/>
              <a:t>);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852" y="1698195"/>
            <a:ext cx="507209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&lt;applet code=</a:t>
            </a:r>
            <a:r>
              <a:rPr lang="en-US" altLang="ko-KR" sz="1200" dirty="0" err="1" smtClean="0"/>
              <a:t>MyJAppletParamEx.class</a:t>
            </a:r>
            <a:r>
              <a:rPr lang="en-US" altLang="ko-KR" sz="1200" dirty="0" smtClean="0"/>
              <a:t>  width=300  height=300&gt;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param</a:t>
            </a:r>
            <a:r>
              <a:rPr lang="en-US" altLang="ko-KR" sz="1200" b="1" dirty="0" smtClean="0"/>
              <a:t> name="text" value="Let's study Applet!!!"&gt;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 name=</a:t>
            </a:r>
            <a:r>
              <a:rPr lang="en-US" altLang="ko-KR" sz="1200" b="1" dirty="0" smtClean="0"/>
              <a:t>"</a:t>
            </a:r>
            <a:r>
              <a:rPr lang="en-US" altLang="ko-KR" sz="1200" b="1" dirty="0" err="1" smtClean="0"/>
              <a:t>xpos</a:t>
            </a:r>
            <a:r>
              <a:rPr lang="en-US" altLang="ko-KR" sz="1200" b="1" dirty="0" smtClean="0"/>
              <a:t>"</a:t>
            </a:r>
            <a:r>
              <a:rPr lang="en-US" altLang="ko-KR" sz="1200" dirty="0" smtClean="0"/>
              <a:t> value="10"&gt;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 name=</a:t>
            </a:r>
            <a:r>
              <a:rPr lang="en-US" altLang="ko-KR" sz="1200" b="1" dirty="0" smtClean="0"/>
              <a:t>"</a:t>
            </a:r>
            <a:r>
              <a:rPr lang="en-US" altLang="ko-KR" sz="1200" b="1" dirty="0" err="1" smtClean="0"/>
              <a:t>ypos</a:t>
            </a:r>
            <a:r>
              <a:rPr lang="en-US" altLang="ko-KR" sz="1200" b="1" dirty="0" smtClean="0"/>
              <a:t>"</a:t>
            </a:r>
            <a:r>
              <a:rPr lang="en-US" altLang="ko-KR" sz="1200" dirty="0" smtClean="0"/>
              <a:t> value="100"&gt;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 name=</a:t>
            </a:r>
            <a:r>
              <a:rPr lang="en-US" altLang="ko-KR" sz="1200" b="1" dirty="0" smtClean="0"/>
              <a:t>"</a:t>
            </a:r>
            <a:r>
              <a:rPr lang="en-US" altLang="ko-KR" sz="1200" b="1" dirty="0" err="1" smtClean="0"/>
              <a:t>fontsize</a:t>
            </a:r>
            <a:r>
              <a:rPr lang="en-US" altLang="ko-KR" sz="1200" b="1" dirty="0" smtClean="0"/>
              <a:t>" </a:t>
            </a:r>
            <a:r>
              <a:rPr lang="en-US" altLang="ko-KR" sz="1200" dirty="0" smtClean="0"/>
              <a:t>value="30"&gt;</a:t>
            </a:r>
          </a:p>
          <a:p>
            <a:pPr defTabSz="180000"/>
            <a:r>
              <a:rPr lang="en-US" altLang="ko-KR" sz="1200" dirty="0" smtClean="0"/>
              <a:t>&lt;/applet&gt;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243118" y="2985236"/>
            <a:ext cx="2577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getParameter</a:t>
            </a:r>
            <a:r>
              <a:rPr lang="en-US" altLang="ko-KR" sz="1200" dirty="0" smtClean="0"/>
              <a:t>(“text”)</a:t>
            </a:r>
            <a:r>
              <a:rPr lang="ko-KR" altLang="en-US" sz="1200" dirty="0" smtClean="0"/>
              <a:t>의 리턴 값은</a:t>
            </a:r>
            <a:endParaRPr lang="en-US" altLang="ko-KR" sz="1200" dirty="0" smtClean="0"/>
          </a:p>
          <a:p>
            <a:r>
              <a:rPr lang="en-US" altLang="ko-KR" sz="1200" dirty="0" smtClean="0"/>
              <a:t>“Let’s study Applet!!!”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2183" y="33412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애플릿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285852" y="141244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파일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5283205"/>
            <a:ext cx="472630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text        = “Let’s study Applet!!!”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x           = 10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y           = 100</a:t>
            </a:r>
          </a:p>
          <a:p>
            <a:r>
              <a:rPr lang="en-US" altLang="ko-KR" sz="1400" dirty="0" err="1" smtClean="0">
                <a:solidFill>
                  <a:srgbClr val="FF0000"/>
                </a:solidFill>
              </a:rPr>
              <a:t>fontSize</a:t>
            </a:r>
            <a:r>
              <a:rPr lang="en-US" altLang="ko-KR" sz="1400" dirty="0" smtClean="0">
                <a:solidFill>
                  <a:srgbClr val="FF0000"/>
                </a:solidFill>
              </a:rPr>
              <a:t> = 30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56176" y="5606369"/>
            <a:ext cx="22485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() 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실행 결과 </a:t>
            </a:r>
            <a:endParaRPr lang="en-US" altLang="ko-KR" sz="1400" dirty="0" smtClean="0"/>
          </a:p>
        </p:txBody>
      </p:sp>
      <p:sp>
        <p:nvSpPr>
          <p:cNvPr id="3" name="자유형 2"/>
          <p:cNvSpPr/>
          <p:nvPr/>
        </p:nvSpPr>
        <p:spPr>
          <a:xfrm>
            <a:off x="4131521" y="2164844"/>
            <a:ext cx="2111597" cy="1846052"/>
          </a:xfrm>
          <a:custGeom>
            <a:avLst/>
            <a:gdLst>
              <a:gd name="connsiteX0" fmla="*/ 0 w 2111597"/>
              <a:gd name="connsiteY0" fmla="*/ 1846052 h 1846052"/>
              <a:gd name="connsiteX1" fmla="*/ 1000664 w 2111597"/>
              <a:gd name="connsiteY1" fmla="*/ 1751162 h 1846052"/>
              <a:gd name="connsiteX2" fmla="*/ 1992702 w 2111597"/>
              <a:gd name="connsiteY2" fmla="*/ 1380226 h 1846052"/>
              <a:gd name="connsiteX3" fmla="*/ 1932317 w 2111597"/>
              <a:gd name="connsiteY3" fmla="*/ 621102 h 1846052"/>
              <a:gd name="connsiteX4" fmla="*/ 543464 w 2111597"/>
              <a:gd name="connsiteY4" fmla="*/ 0 h 184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1597" h="1846052">
                <a:moveTo>
                  <a:pt x="0" y="1846052"/>
                </a:moveTo>
                <a:cubicBezTo>
                  <a:pt x="334273" y="1837426"/>
                  <a:pt x="668547" y="1828800"/>
                  <a:pt x="1000664" y="1751162"/>
                </a:cubicBezTo>
                <a:cubicBezTo>
                  <a:pt x="1332781" y="1673524"/>
                  <a:pt x="1837427" y="1568569"/>
                  <a:pt x="1992702" y="1380226"/>
                </a:cubicBezTo>
                <a:cubicBezTo>
                  <a:pt x="2147977" y="1191883"/>
                  <a:pt x="2173857" y="851140"/>
                  <a:pt x="1932317" y="621102"/>
                </a:cubicBezTo>
                <a:cubicBezTo>
                  <a:pt x="1690777" y="391064"/>
                  <a:pt x="1117120" y="195532"/>
                  <a:pt x="543464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832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8110" y="116632"/>
            <a:ext cx="4719641" cy="679450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param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태그로부터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err="1" smtClean="0"/>
              <a:t>파라미터를</a:t>
            </a:r>
            <a:r>
              <a:rPr lang="ko-KR" altLang="en-US" sz="2400" dirty="0" smtClean="0"/>
              <a:t> 읽는 애플릿 예제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5000628" y="285728"/>
            <a:ext cx="4000528" cy="567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import java.awt.*;</a:t>
            </a:r>
          </a:p>
          <a:p>
            <a:pPr defTabSz="180000"/>
            <a:r>
              <a:rPr lang="en-US" altLang="ko-KR" sz="1100" dirty="0" smtClean="0"/>
              <a:t>import </a:t>
            </a:r>
            <a:r>
              <a:rPr lang="en-US" altLang="ko-KR" sz="1100" dirty="0" err="1" smtClean="0"/>
              <a:t>javax.swing</a:t>
            </a:r>
            <a:r>
              <a:rPr lang="en-US" altLang="ko-KR" sz="1100" dirty="0" smtClean="0"/>
              <a:t>.*;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MyJAppletParamEx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JApplet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String text=null;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x=0;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y=0;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fontSize</a:t>
            </a:r>
            <a:r>
              <a:rPr lang="en-US" altLang="ko-KR" sz="1100" dirty="0" smtClean="0"/>
              <a:t>=10;</a:t>
            </a:r>
          </a:p>
          <a:p>
            <a:pPr defTabSz="180000"/>
            <a:r>
              <a:rPr lang="en-US" altLang="ko-KR" sz="1100" b="1" dirty="0" smtClean="0"/>
              <a:t>	public void init() {</a:t>
            </a:r>
          </a:p>
          <a:p>
            <a:pPr defTabSz="180000"/>
            <a:r>
              <a:rPr lang="en-US" altLang="ko-KR" sz="1100" dirty="0" smtClean="0"/>
              <a:t>		text = </a:t>
            </a:r>
            <a:r>
              <a:rPr lang="en-US" altLang="ko-KR" sz="1100" b="1" dirty="0" err="1" smtClean="0"/>
              <a:t>getParameter</a:t>
            </a:r>
            <a:r>
              <a:rPr lang="en-US" altLang="ko-KR" sz="1100" b="1" dirty="0" smtClean="0"/>
              <a:t>("text");</a:t>
            </a:r>
          </a:p>
          <a:p>
            <a:pPr defTabSz="180000"/>
            <a:r>
              <a:rPr lang="en-US" altLang="ko-KR" sz="1100" b="1" dirty="0" smtClean="0"/>
              <a:t>		try {</a:t>
            </a:r>
          </a:p>
          <a:p>
            <a:pPr defTabSz="180000"/>
            <a:r>
              <a:rPr lang="en-US" altLang="ko-KR" sz="1100" dirty="0" smtClean="0"/>
              <a:t>			x =  </a:t>
            </a:r>
            <a:r>
              <a:rPr lang="en-US" altLang="ko-KR" sz="1100" dirty="0" err="1" smtClean="0"/>
              <a:t>Integer.</a:t>
            </a:r>
            <a:r>
              <a:rPr lang="en-US" altLang="ko-KR" sz="1100" i="1" dirty="0" err="1" smtClean="0"/>
              <a:t>parseInt</a:t>
            </a:r>
            <a:r>
              <a:rPr lang="en-US" altLang="ko-KR" sz="1100" i="1" dirty="0" smtClean="0"/>
              <a:t>(</a:t>
            </a:r>
            <a:r>
              <a:rPr lang="en-US" altLang="ko-KR" sz="1100" b="1" i="1" dirty="0" err="1" smtClean="0"/>
              <a:t>getParameter</a:t>
            </a:r>
            <a:r>
              <a:rPr lang="en-US" altLang="ko-KR" sz="1100" b="1" i="1" dirty="0" smtClean="0"/>
              <a:t>("</a:t>
            </a:r>
            <a:r>
              <a:rPr lang="en-US" altLang="ko-KR" sz="1100" b="1" i="1" dirty="0" err="1" smtClean="0"/>
              <a:t>xpos</a:t>
            </a:r>
            <a:r>
              <a:rPr lang="en-US" altLang="ko-KR" sz="1100" b="1" i="1" dirty="0" smtClean="0"/>
              <a:t>")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y =  </a:t>
            </a:r>
            <a:r>
              <a:rPr lang="en-US" altLang="ko-KR" sz="1100" dirty="0" err="1" smtClean="0"/>
              <a:t>Integer.</a:t>
            </a:r>
            <a:r>
              <a:rPr lang="en-US" altLang="ko-KR" sz="1100" i="1" dirty="0" err="1" smtClean="0"/>
              <a:t>parseInt</a:t>
            </a:r>
            <a:r>
              <a:rPr lang="en-US" altLang="ko-KR" sz="1100" i="1" dirty="0" smtClean="0"/>
              <a:t>(</a:t>
            </a:r>
            <a:r>
              <a:rPr lang="en-US" altLang="ko-KR" sz="1100" b="1" i="1" dirty="0" err="1" smtClean="0"/>
              <a:t>getParameter</a:t>
            </a:r>
            <a:r>
              <a:rPr lang="en-US" altLang="ko-KR" sz="1100" b="1" i="1" dirty="0" smtClean="0"/>
              <a:t>("</a:t>
            </a:r>
            <a:r>
              <a:rPr lang="en-US" altLang="ko-KR" sz="1100" b="1" i="1" dirty="0" err="1" smtClean="0"/>
              <a:t>ypos</a:t>
            </a:r>
            <a:r>
              <a:rPr lang="en-US" altLang="ko-KR" sz="1100" b="1" i="1" dirty="0" smtClean="0"/>
              <a:t>")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fontSize</a:t>
            </a:r>
            <a:r>
              <a:rPr lang="en-US" altLang="ko-KR" sz="1100" dirty="0" smtClean="0"/>
              <a:t> =  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				</a:t>
            </a:r>
            <a:r>
              <a:rPr lang="en-US" altLang="ko-KR" sz="1100" dirty="0" err="1" smtClean="0"/>
              <a:t>Integer.</a:t>
            </a:r>
            <a:r>
              <a:rPr lang="en-US" altLang="ko-KR" sz="1100" i="1" dirty="0" err="1" smtClean="0"/>
              <a:t>parseInt</a:t>
            </a:r>
            <a:r>
              <a:rPr lang="en-US" altLang="ko-KR" sz="1100" i="1" dirty="0" smtClean="0"/>
              <a:t>(</a:t>
            </a:r>
            <a:r>
              <a:rPr lang="en-US" altLang="ko-KR" sz="1100" b="1" i="1" dirty="0" err="1" smtClean="0"/>
              <a:t>getParameter</a:t>
            </a:r>
            <a:r>
              <a:rPr lang="en-US" altLang="ko-KR" sz="1100" b="1" i="1" dirty="0" smtClean="0"/>
              <a:t>("</a:t>
            </a:r>
            <a:r>
              <a:rPr lang="en-US" altLang="ko-KR" sz="1100" b="1" i="1" dirty="0" err="1" smtClean="0"/>
              <a:t>fontsize</a:t>
            </a:r>
            <a:r>
              <a:rPr lang="en-US" altLang="ko-KR" sz="1100" b="1" i="1" dirty="0" smtClean="0"/>
              <a:t>")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  <a:r>
              <a:rPr lang="en-US" altLang="ko-KR" sz="1100" b="1" dirty="0" smtClean="0"/>
              <a:t>catch(</a:t>
            </a:r>
            <a:r>
              <a:rPr lang="en-US" altLang="ko-KR" sz="1100" b="1" dirty="0" err="1" smtClean="0"/>
              <a:t>NumberFormatException</a:t>
            </a:r>
            <a:r>
              <a:rPr lang="en-US" altLang="ko-KR" sz="1100" b="1" dirty="0" smtClean="0"/>
              <a:t> e) {}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setContentPane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b="1" dirty="0" smtClean="0"/>
              <a:t>		public void </a:t>
            </a:r>
            <a:r>
              <a:rPr lang="en-US" altLang="ko-KR" sz="1100" b="1" dirty="0" err="1" smtClean="0"/>
              <a:t>paintComponent</a:t>
            </a:r>
            <a:r>
              <a:rPr lang="en-US" altLang="ko-KR" sz="1100" b="1" dirty="0" smtClean="0"/>
              <a:t>(Graphics g) {</a:t>
            </a:r>
          </a:p>
          <a:p>
            <a:pPr defTabSz="180000"/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super.paintComponent</a:t>
            </a:r>
            <a:r>
              <a:rPr lang="en-US" altLang="ko-KR" sz="1100" b="1" dirty="0" smtClean="0"/>
              <a:t>(g);</a:t>
            </a:r>
          </a:p>
          <a:p>
            <a:pPr defTabSz="180000"/>
            <a:r>
              <a:rPr lang="en-US" altLang="ko-KR" sz="1100" b="1" dirty="0" smtClean="0"/>
              <a:t>			if(text == null) return;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g.setColor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YELLOW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g.fillRect</a:t>
            </a:r>
            <a:r>
              <a:rPr lang="en-US" altLang="ko-KR" sz="1100" dirty="0" smtClean="0"/>
              <a:t>(0,0, </a:t>
            </a:r>
            <a:r>
              <a:rPr lang="en-US" altLang="ko-KR" sz="1100" dirty="0" err="1" smtClean="0"/>
              <a:t>getWidth</a:t>
            </a:r>
            <a:r>
              <a:rPr lang="en-US" altLang="ko-KR" sz="1100" dirty="0" smtClean="0"/>
              <a:t>(), </a:t>
            </a:r>
            <a:r>
              <a:rPr lang="en-US" altLang="ko-KR" sz="1100" dirty="0" err="1" smtClean="0"/>
              <a:t>getHeight</a:t>
            </a:r>
            <a:r>
              <a:rPr lang="en-US" altLang="ko-KR" sz="1100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g.setColor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RED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fr-FR" altLang="ko-KR" sz="1100" dirty="0" smtClean="0"/>
              <a:t>			g.setFont(</a:t>
            </a:r>
            <a:r>
              <a:rPr lang="fr-FR" altLang="ko-KR" sz="1100" b="1" dirty="0" smtClean="0"/>
              <a:t>new Font(“</a:t>
            </a:r>
            <a:r>
              <a:rPr lang="en-US" altLang="ko-KR" sz="1100" b="1" dirty="0" smtClean="0"/>
              <a:t>Arial</a:t>
            </a:r>
            <a:r>
              <a:rPr lang="fr-FR" altLang="ko-KR" sz="1100" b="1" dirty="0" smtClean="0"/>
              <a:t>", Font.</a:t>
            </a:r>
            <a:r>
              <a:rPr lang="fr-FR" altLang="ko-KR" sz="1100" b="1" i="1" dirty="0" smtClean="0"/>
              <a:t>ITALIC, </a:t>
            </a:r>
          </a:p>
          <a:p>
            <a:pPr defTabSz="180000"/>
            <a:r>
              <a:rPr lang="fr-FR" altLang="ko-KR" sz="1100" b="1" i="1" dirty="0"/>
              <a:t>	</a:t>
            </a:r>
            <a:r>
              <a:rPr lang="fr-FR" altLang="ko-KR" sz="1100" b="1" i="1" dirty="0" smtClean="0"/>
              <a:t>				fontSize));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g.drawString</a:t>
            </a:r>
            <a:r>
              <a:rPr lang="en-US" altLang="ko-KR" sz="1100" dirty="0" smtClean="0"/>
              <a:t>(text, x, y);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4282" y="2857496"/>
            <a:ext cx="464347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&lt;html&gt;</a:t>
            </a:r>
          </a:p>
          <a:p>
            <a:pPr defTabSz="180000"/>
            <a:r>
              <a:rPr lang="en-US" altLang="ko-KR" sz="1100" dirty="0" smtClean="0"/>
              <a:t>	&lt;head&gt;</a:t>
            </a:r>
          </a:p>
          <a:p>
            <a:pPr defTabSz="180000"/>
            <a:r>
              <a:rPr lang="en-US" altLang="ko-KR" sz="1100" dirty="0" smtClean="0"/>
              <a:t>		&lt;title&gt;	</a:t>
            </a:r>
            <a:r>
              <a:rPr lang="ko-KR" altLang="en-US" sz="1100" dirty="0" smtClean="0"/>
              <a:t>애플릿 테스트입니다</a:t>
            </a:r>
            <a:r>
              <a:rPr lang="en-US" altLang="ko-KR" sz="1100" dirty="0" smtClean="0"/>
              <a:t>.&lt;/title&gt;</a:t>
            </a:r>
          </a:p>
          <a:p>
            <a:pPr defTabSz="180000"/>
            <a:r>
              <a:rPr lang="en-US" altLang="ko-KR" sz="1100" dirty="0" smtClean="0"/>
              <a:t>	&lt;/head&gt;</a:t>
            </a:r>
          </a:p>
          <a:p>
            <a:pPr defTabSz="180000"/>
            <a:r>
              <a:rPr lang="en-US" altLang="ko-KR" sz="1100" dirty="0" smtClean="0"/>
              <a:t>	&lt;body&gt;</a:t>
            </a:r>
          </a:p>
          <a:p>
            <a:pPr defTabSz="180000"/>
            <a:r>
              <a:rPr lang="en-US" altLang="ko-KR" sz="1100" dirty="0" smtClean="0"/>
              <a:t>		&lt;h1&gt;</a:t>
            </a:r>
            <a:r>
              <a:rPr lang="ko-KR" altLang="en-US" sz="1100" dirty="0" smtClean="0"/>
              <a:t>애플릿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테스트</a:t>
            </a:r>
            <a:r>
              <a:rPr lang="en-US" altLang="ko-KR" sz="1100" dirty="0" smtClean="0"/>
              <a:t>&lt;/h1&gt;</a:t>
            </a:r>
          </a:p>
          <a:p>
            <a:pPr defTabSz="180000"/>
            <a:r>
              <a:rPr lang="en-US" altLang="ko-KR" sz="1100" dirty="0" smtClean="0"/>
              <a:t>		&lt;hr </a:t>
            </a:r>
            <a:r>
              <a:rPr lang="en-US" altLang="ko-KR" sz="1100" dirty="0" err="1" smtClean="0"/>
              <a:t>noshade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ko-KR" altLang="en-US" sz="1100" dirty="0" smtClean="0"/>
              <a:t>애플릿은 </a:t>
            </a:r>
            <a:r>
              <a:rPr lang="en-US" altLang="ko-KR" sz="1100" dirty="0" smtClean="0"/>
              <a:t>300x300 </a:t>
            </a:r>
            <a:r>
              <a:rPr lang="ko-KR" altLang="en-US" sz="1100" dirty="0" smtClean="0"/>
              <a:t>크기로 출력되며 </a:t>
            </a:r>
            <a:r>
              <a:rPr lang="en-US" altLang="ko-KR" sz="1100" dirty="0" smtClean="0"/>
              <a:t>(10,100) </a:t>
            </a:r>
            <a:r>
              <a:rPr lang="ko-KR" altLang="en-US" sz="1100" dirty="0" smtClean="0"/>
              <a:t>위치에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픽셀 크기의</a:t>
            </a:r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Let\’s study Applet!!!</a:t>
            </a:r>
            <a:r>
              <a:rPr lang="ko-KR" altLang="en-US" sz="1100" dirty="0" smtClean="0"/>
              <a:t>을 출력한다</a:t>
            </a:r>
            <a:r>
              <a:rPr lang="en-US" altLang="ko-KR" sz="1100" dirty="0" smtClean="0"/>
              <a:t>.</a:t>
            </a:r>
          </a:p>
          <a:p>
            <a:pPr defTabSz="180000"/>
            <a:r>
              <a:rPr lang="en-US" altLang="ko-KR" sz="1100" dirty="0" smtClean="0"/>
              <a:t>		&lt;</a:t>
            </a:r>
            <a:r>
              <a:rPr lang="en-US" altLang="ko-KR" sz="1100" dirty="0" err="1" smtClean="0"/>
              <a:t>br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		&lt;applet code=</a:t>
            </a:r>
            <a:r>
              <a:rPr lang="en-US" altLang="ko-KR" sz="1100" dirty="0" err="1" smtClean="0"/>
              <a:t>MyJAppletParamEx.class</a:t>
            </a:r>
            <a:r>
              <a:rPr lang="en-US" altLang="ko-KR" sz="1100" dirty="0" smtClean="0"/>
              <a:t> width=300 height=300&gt;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param</a:t>
            </a:r>
            <a:r>
              <a:rPr lang="en-US" altLang="ko-KR" sz="1100" b="1" dirty="0" smtClean="0"/>
              <a:t> name="text" value="Let's study Applet!!!"&gt;</a:t>
            </a:r>
          </a:p>
          <a:p>
            <a:pPr defTabSz="180000"/>
            <a:r>
              <a:rPr lang="en-US" altLang="ko-KR" sz="1100" b="1" dirty="0" smtClean="0"/>
              <a:t>			&lt;</a:t>
            </a:r>
            <a:r>
              <a:rPr lang="en-US" altLang="ko-KR" sz="1100" b="1" dirty="0" err="1" smtClean="0"/>
              <a:t>param</a:t>
            </a:r>
            <a:r>
              <a:rPr lang="en-US" altLang="ko-KR" sz="1100" b="1" dirty="0" smtClean="0"/>
              <a:t> name="</a:t>
            </a:r>
            <a:r>
              <a:rPr lang="en-US" altLang="ko-KR" sz="1100" b="1" dirty="0" err="1" smtClean="0"/>
              <a:t>xpos</a:t>
            </a:r>
            <a:r>
              <a:rPr lang="en-US" altLang="ko-KR" sz="1100" b="1" dirty="0" smtClean="0"/>
              <a:t>" value="10"&gt;</a:t>
            </a:r>
          </a:p>
          <a:p>
            <a:pPr defTabSz="180000"/>
            <a:r>
              <a:rPr lang="en-US" altLang="ko-KR" sz="1100" b="1" dirty="0" smtClean="0"/>
              <a:t>			&lt;</a:t>
            </a:r>
            <a:r>
              <a:rPr lang="en-US" altLang="ko-KR" sz="1100" b="1" dirty="0" err="1" smtClean="0"/>
              <a:t>param</a:t>
            </a:r>
            <a:r>
              <a:rPr lang="en-US" altLang="ko-KR" sz="1100" b="1" dirty="0" smtClean="0"/>
              <a:t> name="</a:t>
            </a:r>
            <a:r>
              <a:rPr lang="en-US" altLang="ko-KR" sz="1100" b="1" dirty="0" err="1" smtClean="0"/>
              <a:t>ypos</a:t>
            </a:r>
            <a:r>
              <a:rPr lang="en-US" altLang="ko-KR" sz="1100" b="1" dirty="0" smtClean="0"/>
              <a:t>" value="100"&gt;</a:t>
            </a:r>
          </a:p>
          <a:p>
            <a:pPr defTabSz="180000"/>
            <a:r>
              <a:rPr lang="en-US" altLang="ko-KR" sz="1100" b="1" dirty="0" smtClean="0"/>
              <a:t>			&lt;</a:t>
            </a:r>
            <a:r>
              <a:rPr lang="en-US" altLang="ko-KR" sz="1100" b="1" dirty="0" err="1" smtClean="0"/>
              <a:t>param</a:t>
            </a:r>
            <a:r>
              <a:rPr lang="en-US" altLang="ko-KR" sz="1100" b="1" dirty="0" smtClean="0"/>
              <a:t> name="</a:t>
            </a:r>
            <a:r>
              <a:rPr lang="en-US" altLang="ko-KR" sz="1100" b="1" dirty="0" err="1" smtClean="0"/>
              <a:t>fontsize</a:t>
            </a:r>
            <a:r>
              <a:rPr lang="en-US" altLang="ko-KR" sz="1100" b="1" dirty="0" smtClean="0"/>
              <a:t>" value="30"&gt;</a:t>
            </a:r>
          </a:p>
          <a:p>
            <a:pPr defTabSz="180000"/>
            <a:r>
              <a:rPr lang="en-US" altLang="ko-KR" sz="1100" dirty="0" smtClean="0"/>
              <a:t>		&lt;/applet&gt;</a:t>
            </a:r>
          </a:p>
          <a:p>
            <a:pPr defTabSz="180000"/>
            <a:r>
              <a:rPr lang="en-US" altLang="ko-KR" sz="1100" dirty="0" smtClean="0"/>
              <a:t>	&lt;/body&gt;</a:t>
            </a:r>
          </a:p>
          <a:p>
            <a:pPr defTabSz="180000"/>
            <a:r>
              <a:rPr lang="en-US" altLang="ko-KR" sz="1100" dirty="0" smtClean="0"/>
              <a:t>&lt;/html&gt;</a:t>
            </a:r>
            <a:endParaRPr lang="ko-KR" altLang="en-US" sz="1100" dirty="0"/>
          </a:p>
        </p:txBody>
      </p:sp>
      <p:sp>
        <p:nvSpPr>
          <p:cNvPr id="6" name="오른쪽 중괄호 5"/>
          <p:cNvSpPr/>
          <p:nvPr/>
        </p:nvSpPr>
        <p:spPr>
          <a:xfrm>
            <a:off x="4432085" y="5000636"/>
            <a:ext cx="285752" cy="588604"/>
          </a:xfrm>
          <a:prstGeom prst="rightBrace">
            <a:avLst>
              <a:gd name="adj1" fmla="val 4388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>
            <a:off x="5214942" y="2071678"/>
            <a:ext cx="214314" cy="928694"/>
          </a:xfrm>
          <a:prstGeom prst="leftBrace">
            <a:avLst>
              <a:gd name="adj1" fmla="val 4388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1"/>
            <a:endCxn id="7" idx="1"/>
          </p:cNvCxnSpPr>
          <p:nvPr/>
        </p:nvCxnSpPr>
        <p:spPr>
          <a:xfrm flipV="1">
            <a:off x="4717837" y="2536025"/>
            <a:ext cx="497105" cy="27589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08104" y="6089150"/>
            <a:ext cx="3176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en-US" altLang="ko-KR" sz="1400" dirty="0" err="1" smtClean="0"/>
              <a:t>appletviewer</a:t>
            </a:r>
            <a:r>
              <a:rPr lang="ko-KR" altLang="en-US" sz="1400" dirty="0" smtClean="0"/>
              <a:t>로 실행할 수 없음</a:t>
            </a:r>
            <a:endParaRPr lang="ko-KR" altLang="en-US" sz="1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3108" y="1000108"/>
            <a:ext cx="2431853" cy="3706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646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애플릿의 보안에 따른 제약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애플릿의 보안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애플릿은 서버에 있는 코드가 클라이언트 상에서 실행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코드가 안전함을 확신하기 어려움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애플릿의 클라이언트 컴퓨터에 대한 접근 제약을 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애플릿은 클라이언트 컴퓨터의 하드를 접근할 수 없도록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trusted applet</a:t>
            </a:r>
          </a:p>
          <a:p>
            <a:pPr lvl="2"/>
            <a:r>
              <a:rPr lang="ko-KR" altLang="en-US" dirty="0" smtClean="0"/>
              <a:t>클라이언트 컴퓨터의 파일 시스템에 대한 접근이 허용된 애플릿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Java2</a:t>
            </a:r>
            <a:r>
              <a:rPr lang="ko-KR" altLang="en-US" dirty="0" smtClean="0"/>
              <a:t>부터 새로운 보안 프로토콜 도입됨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http://www.developer.com/java/ent/article.php/3303561</a:t>
            </a:r>
          </a:p>
          <a:p>
            <a:r>
              <a:rPr lang="ko-KR" altLang="en-US" dirty="0" smtClean="0"/>
              <a:t>애플릿의 제약 사항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클라이언드</a:t>
            </a:r>
            <a:r>
              <a:rPr lang="ko-KR" altLang="en-US" dirty="0" smtClean="0"/>
              <a:t> 파일시스템 접근 불허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애플릿은 클라이언트 컴퓨터의 파일을 읽고 쓸 수 없다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클라이언트 컴퓨터의 타 프로그램 실행 불허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애플릿은 클라이언트 컴퓨터 상에 설치된 프로그램을 실행할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클라이언트 컴퓨터 상의 정보를 빼오거나 클라이언트 컴퓨터를 망가뜨리거나 파일을 삭제하거나 할 수 있기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접속 불허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애플릿은 클라이언트 컴퓨터에서 다른 컴퓨터로 네트워크 접속할 수 없다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애플릿이 </a:t>
            </a:r>
            <a:r>
              <a:rPr lang="ko-KR" altLang="en-US" dirty="0" err="1" smtClean="0"/>
              <a:t>다운로드되었던</a:t>
            </a:r>
            <a:r>
              <a:rPr lang="ko-KR" altLang="en-US" dirty="0" smtClean="0"/>
              <a:t> 서버하고만 유일하게 통신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435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애플릿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애플릿 프로그램의 실행 환경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브라우저 내에서 실행되는 자바 응용 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페이지에 내장되어 실행됨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브라우저에 의해 실행되고 소멸되는 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브라우저에 의해 애플릿 코드에 작성된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실행하는 방식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init(), start(), stop(), destroy(), paint(Graphics g)</a:t>
            </a:r>
          </a:p>
          <a:p>
            <a:r>
              <a:rPr lang="ko-KR" altLang="en-US" dirty="0" smtClean="0"/>
              <a:t>애플릿 응용프로그램 작성에 필요한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Applet</a:t>
            </a:r>
            <a:r>
              <a:rPr lang="en-US" altLang="ko-KR" dirty="0"/>
              <a:t>, </a:t>
            </a:r>
            <a:r>
              <a:rPr lang="en-US" altLang="ko-KR" dirty="0" err="1"/>
              <a:t>JApplet</a:t>
            </a:r>
            <a:r>
              <a:rPr lang="en-US" altLang="ko-KR" dirty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92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애플릿에서 오디오 다루기</a:t>
            </a:r>
            <a:endParaRPr lang="ko-KR" altLang="en-US" dirty="0"/>
          </a:p>
        </p:txBody>
      </p:sp>
      <p:sp>
        <p:nvSpPr>
          <p:cNvPr id="47" name="내용 개체 틀 4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오디오 포맷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Wav, AIFF, MIDI, AU, RMF</a:t>
            </a:r>
          </a:p>
          <a:p>
            <a:r>
              <a:rPr lang="ko-KR" altLang="en-US" dirty="0" smtClean="0"/>
              <a:t>오디오 클립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재생 가능한 오디오 정보를 담은 객체</a:t>
            </a:r>
            <a:endParaRPr lang="en-US" altLang="ko-KR" dirty="0" smtClean="0"/>
          </a:p>
          <a:p>
            <a:r>
              <a:rPr lang="ko-KR" altLang="en-US" dirty="0" smtClean="0"/>
              <a:t>오디오 </a:t>
            </a:r>
            <a:r>
              <a:rPr lang="ko-KR" altLang="en-US" dirty="0" err="1" smtClean="0"/>
              <a:t>재생를</a:t>
            </a:r>
            <a:r>
              <a:rPr lang="ko-KR" altLang="en-US" dirty="0" smtClean="0"/>
              <a:t> 위한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오디오 클립 객체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2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애플릿에서만 오디오 재생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 2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데스크톱 응용프로그램에서도 재생 가능</a:t>
            </a:r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786039"/>
            <a:ext cx="770485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 defTabSz="180000"/>
            <a:r>
              <a:rPr lang="en-US" altLang="ko-KR" sz="1400" dirty="0" smtClean="0"/>
              <a:t>Class </a:t>
            </a:r>
            <a:r>
              <a:rPr lang="en-US" altLang="ko-KR" sz="1400" dirty="0" err="1" smtClean="0"/>
              <a:t>classObject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this.getClass</a:t>
            </a:r>
            <a:r>
              <a:rPr lang="en-US" altLang="ko-KR" sz="1400" dirty="0" smtClean="0"/>
              <a:t>();</a:t>
            </a:r>
          </a:p>
          <a:p>
            <a:pPr marL="0" lvl="2" defTabSz="180000"/>
            <a:r>
              <a:rPr lang="en-US" altLang="ko-KR" sz="1400" dirty="0" smtClean="0"/>
              <a:t>URL 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classObject.getResource</a:t>
            </a:r>
            <a:r>
              <a:rPr lang="en-US" altLang="ko-KR" sz="1400" dirty="0" smtClean="0"/>
              <a:t>("song.au"); // class </a:t>
            </a:r>
            <a:r>
              <a:rPr lang="ko-KR" altLang="en-US" sz="1400" dirty="0" err="1" smtClean="0"/>
              <a:t>디렉토리에</a:t>
            </a:r>
            <a:r>
              <a:rPr lang="ko-KR" altLang="en-US" sz="1400" dirty="0" smtClean="0"/>
              <a:t> 있는 </a:t>
            </a:r>
            <a:r>
              <a:rPr lang="en-US" altLang="ko-KR" sz="1400" dirty="0" smtClean="0"/>
              <a:t>song.au 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URL</a:t>
            </a:r>
          </a:p>
          <a:p>
            <a:pPr marL="0" lvl="2" defTabSz="180000"/>
            <a:r>
              <a:rPr lang="en-US" altLang="ko-KR" sz="1400" dirty="0" err="1" smtClean="0"/>
              <a:t>AudioClip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audioClip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Applet.newAudioClip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url</a:t>
            </a:r>
            <a:r>
              <a:rPr lang="en-US" altLang="ko-KR" sz="1400" dirty="0" smtClean="0"/>
              <a:t>); // </a:t>
            </a:r>
            <a:r>
              <a:rPr lang="ko-KR" altLang="en-US" sz="1400" dirty="0" smtClean="0"/>
              <a:t>오디오 클립 생성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09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오디오 재생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AudioClip</a:t>
            </a:r>
            <a:r>
              <a:rPr lang="ko-KR" altLang="en-US" smtClean="0"/>
              <a:t>의 메소드</a:t>
            </a:r>
            <a:endParaRPr lang="en-US" altLang="ko-KR" smtClean="0"/>
          </a:p>
          <a:p>
            <a:pPr lvl="1"/>
            <a:r>
              <a:rPr lang="en-US" altLang="ko-KR" smtClean="0"/>
              <a:t>void</a:t>
            </a:r>
            <a:r>
              <a:rPr lang="ko-KR" altLang="en-US" smtClean="0"/>
              <a:t> </a:t>
            </a:r>
            <a:r>
              <a:rPr lang="en-US" altLang="ko-KR" smtClean="0"/>
              <a:t>play()</a:t>
            </a:r>
          </a:p>
          <a:p>
            <a:pPr lvl="2"/>
            <a:r>
              <a:rPr lang="ko-KR" altLang="en-US" smtClean="0"/>
              <a:t>오디오 클립의 연주를 시작한다</a:t>
            </a:r>
            <a:r>
              <a:rPr lang="en-US" altLang="ko-KR" smtClean="0"/>
              <a:t>. </a:t>
            </a:r>
            <a:r>
              <a:rPr lang="ko-KR" altLang="en-US" smtClean="0"/>
              <a:t>항상 처음부터 시작한다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void stop()</a:t>
            </a:r>
          </a:p>
          <a:p>
            <a:pPr lvl="2"/>
            <a:r>
              <a:rPr lang="ko-KR" altLang="en-US" smtClean="0"/>
              <a:t>오디오 연주를 중단한다</a:t>
            </a:r>
            <a:r>
              <a:rPr lang="en-US" altLang="ko-KR" smtClean="0"/>
              <a:t>.</a:t>
            </a:r>
          </a:p>
          <a:p>
            <a:pPr lvl="1"/>
            <a:r>
              <a:rPr lang="en-US" altLang="ko-KR" smtClean="0"/>
              <a:t>void loop()</a:t>
            </a:r>
          </a:p>
          <a:p>
            <a:pPr lvl="2"/>
            <a:r>
              <a:rPr lang="ko-KR" altLang="en-US" smtClean="0"/>
              <a:t>오디오 클립을 반복적으로 연주한다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5660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15853" y="2568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15-1 : </a:t>
            </a:r>
            <a:r>
              <a:rPr lang="ko-KR" altLang="en-US" dirty="0" smtClean="0"/>
              <a:t>애플릿에서  오디오 연주하기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29124" y="990882"/>
            <a:ext cx="4572000" cy="567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b="1" dirty="0" smtClean="0"/>
              <a:t>import java.awt.*;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javax.swing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java.applet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java.net.URL</a:t>
            </a:r>
            <a:r>
              <a:rPr lang="en-US" altLang="ko-KR" sz="1100" b="1" dirty="0" smtClean="0"/>
              <a:t>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AudioJAppletEx</a:t>
            </a:r>
            <a:r>
              <a:rPr lang="en-US" altLang="ko-KR" sz="1100" b="1" dirty="0" smtClean="0"/>
              <a:t>  extends </a:t>
            </a:r>
            <a:r>
              <a:rPr lang="en-US" altLang="ko-KR" sz="1100" b="1" dirty="0" err="1" smtClean="0"/>
              <a:t>JApplet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AudioClip</a:t>
            </a:r>
            <a:r>
              <a:rPr lang="en-US" altLang="ko-KR" sz="1100" dirty="0" smtClean="0"/>
              <a:t> clip=</a:t>
            </a:r>
            <a:r>
              <a:rPr lang="en-US" altLang="ko-KR" sz="1100" b="1" dirty="0" smtClean="0"/>
              <a:t>null;</a:t>
            </a:r>
          </a:p>
          <a:p>
            <a:pPr defTabSz="180000"/>
            <a:r>
              <a:rPr lang="en-US" altLang="ko-KR" sz="1100" b="1" dirty="0" smtClean="0"/>
              <a:t>	public void init()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setContentPane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b="1" dirty="0" smtClean="0"/>
              <a:t>URL </a:t>
            </a:r>
            <a:r>
              <a:rPr lang="en-US" altLang="ko-KR" sz="1100" b="1" dirty="0" err="1" smtClean="0"/>
              <a:t>audioURL</a:t>
            </a:r>
            <a:r>
              <a:rPr lang="en-US" altLang="ko-KR" sz="1100" b="1" dirty="0" smtClean="0"/>
              <a:t> = </a:t>
            </a:r>
            <a:r>
              <a:rPr lang="en-US" altLang="ko-KR" sz="1100" b="1" dirty="0" err="1" smtClean="0"/>
              <a:t>getClass</a:t>
            </a:r>
            <a:r>
              <a:rPr lang="en-US" altLang="ko-KR" sz="1100" b="1" dirty="0" smtClean="0"/>
              <a:t>().</a:t>
            </a:r>
            <a:r>
              <a:rPr lang="en-US" altLang="ko-KR" sz="1100" b="1" dirty="0" err="1" smtClean="0"/>
              <a:t>getResource</a:t>
            </a:r>
            <a:r>
              <a:rPr lang="en-US" altLang="ko-KR" sz="1100" b="1" dirty="0" smtClean="0"/>
              <a:t>("ToYou.mid");</a:t>
            </a:r>
          </a:p>
          <a:p>
            <a:pPr defTabSz="180000"/>
            <a:r>
              <a:rPr lang="en-US" altLang="ko-KR" sz="1100" b="1" dirty="0" smtClean="0"/>
              <a:t>		clip  = </a:t>
            </a:r>
            <a:r>
              <a:rPr lang="en-US" altLang="ko-KR" sz="1100" b="1" dirty="0" err="1" smtClean="0"/>
              <a:t>Applet.</a:t>
            </a:r>
            <a:r>
              <a:rPr lang="en-US" altLang="ko-KR" sz="1100" b="1" i="1" dirty="0" err="1" smtClean="0"/>
              <a:t>newAudioClip</a:t>
            </a:r>
            <a:r>
              <a:rPr lang="en-US" altLang="ko-KR" sz="1100" b="1" i="1" dirty="0" smtClean="0"/>
              <a:t>(</a:t>
            </a:r>
            <a:r>
              <a:rPr lang="en-US" altLang="ko-KR" sz="1100" b="1" i="1" dirty="0" err="1" smtClean="0"/>
              <a:t>audioURL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public void start() {</a:t>
            </a:r>
          </a:p>
          <a:p>
            <a:pPr defTabSz="180000"/>
            <a:r>
              <a:rPr lang="en-US" altLang="ko-KR" sz="1100" b="1" dirty="0" smtClean="0"/>
              <a:t>		if(clip != null) {</a:t>
            </a:r>
          </a:p>
          <a:p>
            <a:pPr defTabSz="180000"/>
            <a:r>
              <a:rPr lang="en-US" altLang="ko-KR" sz="1100" b="1" dirty="0" smtClean="0"/>
              <a:t>			</a:t>
            </a:r>
            <a:r>
              <a:rPr lang="en-US" altLang="ko-KR" sz="1100" b="1" dirty="0" err="1" smtClean="0"/>
              <a:t>clip.play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	((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)</a:t>
            </a:r>
            <a:r>
              <a:rPr lang="en-US" altLang="ko-KR" sz="1100" dirty="0" err="1" smtClean="0"/>
              <a:t>getContentPane</a:t>
            </a:r>
            <a:r>
              <a:rPr lang="en-US" altLang="ko-KR" sz="1100" dirty="0" smtClean="0"/>
              <a:t>()).</a:t>
            </a:r>
            <a:r>
              <a:rPr lang="en-US" altLang="ko-KR" sz="1100" dirty="0" err="1" smtClean="0"/>
              <a:t>setText</a:t>
            </a:r>
            <a:r>
              <a:rPr lang="en-US" altLang="ko-KR" sz="1100" dirty="0" smtClean="0"/>
              <a:t>("</a:t>
            </a:r>
            <a:r>
              <a:rPr lang="ko-KR" altLang="en-US" sz="1100" dirty="0" smtClean="0"/>
              <a:t>오디오 연주가 시작되었습니다</a:t>
            </a:r>
            <a:r>
              <a:rPr lang="en-US" altLang="ko-KR" sz="1100" dirty="0" smtClean="0"/>
              <a:t>.");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b="1" dirty="0" smtClean="0"/>
              <a:t>	public void stop() {</a:t>
            </a:r>
          </a:p>
          <a:p>
            <a:pPr defTabSz="180000"/>
            <a:r>
              <a:rPr lang="en-US" altLang="ko-KR" sz="1100" b="1" dirty="0" smtClean="0"/>
              <a:t>		if(clip != null) </a:t>
            </a:r>
            <a:r>
              <a:rPr lang="en-US" altLang="ko-KR" sz="1100" b="1" dirty="0" err="1" smtClean="0"/>
              <a:t>clip.stop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dirty="0" smtClean="0"/>
              <a:t>class 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 extends </a:t>
            </a:r>
            <a:r>
              <a:rPr lang="en-US" altLang="ko-KR" sz="1100" dirty="0" err="1" smtClean="0"/>
              <a:t>JPanel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 label = new 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add(label);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	void </a:t>
            </a:r>
            <a:r>
              <a:rPr lang="en-US" altLang="ko-KR" sz="1100" dirty="0" err="1" smtClean="0"/>
              <a:t>setText</a:t>
            </a:r>
            <a:r>
              <a:rPr lang="en-US" altLang="ko-KR" sz="1100" dirty="0" smtClean="0"/>
              <a:t>(String text)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label.setText</a:t>
            </a:r>
            <a:r>
              <a:rPr lang="en-US" altLang="ko-KR" sz="1100" dirty="0" smtClean="0"/>
              <a:t>(text);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844" y="1021085"/>
            <a:ext cx="4070345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&lt;html&gt; </a:t>
            </a:r>
          </a:p>
          <a:p>
            <a:r>
              <a:rPr lang="en-US" altLang="ko-KR" sz="1100" dirty="0" smtClean="0"/>
              <a:t>&lt;head&gt; </a:t>
            </a:r>
          </a:p>
          <a:p>
            <a:r>
              <a:rPr lang="en-US" altLang="ko-KR" sz="1100" dirty="0" smtClean="0"/>
              <a:t>&lt;title&gt; </a:t>
            </a:r>
            <a:r>
              <a:rPr lang="ko-KR" altLang="en-US" sz="1100" dirty="0" smtClean="0"/>
              <a:t>애플릿 테스트입니다</a:t>
            </a:r>
            <a:r>
              <a:rPr lang="en-US" altLang="ko-KR" sz="1100" dirty="0" smtClean="0"/>
              <a:t>.&lt;/title&gt; </a:t>
            </a:r>
          </a:p>
          <a:p>
            <a:r>
              <a:rPr lang="en-US" altLang="ko-KR" sz="1100" dirty="0" smtClean="0"/>
              <a:t>&lt;/head&gt; </a:t>
            </a:r>
          </a:p>
          <a:p>
            <a:r>
              <a:rPr lang="en-US" altLang="ko-KR" sz="1100" dirty="0" smtClean="0"/>
              <a:t>&lt;body&gt; </a:t>
            </a:r>
          </a:p>
          <a:p>
            <a:r>
              <a:rPr lang="en-US" altLang="ko-KR" sz="1100" dirty="0" smtClean="0"/>
              <a:t>&lt;applet code=</a:t>
            </a:r>
            <a:r>
              <a:rPr lang="en-US" altLang="ko-KR" sz="1100" dirty="0" err="1" smtClean="0"/>
              <a:t>AudioJAppletEx.class</a:t>
            </a:r>
            <a:r>
              <a:rPr lang="en-US" altLang="ko-KR" sz="1100" dirty="0" smtClean="0"/>
              <a:t> width=300 height=300&gt; </a:t>
            </a:r>
          </a:p>
          <a:p>
            <a:r>
              <a:rPr lang="en-US" altLang="ko-KR" sz="1100" dirty="0" smtClean="0"/>
              <a:t>&lt;/applet&gt; </a:t>
            </a:r>
          </a:p>
          <a:p>
            <a:r>
              <a:rPr lang="en-US" altLang="ko-KR" sz="1100" dirty="0" smtClean="0"/>
              <a:t>&lt;/body&gt; </a:t>
            </a:r>
          </a:p>
          <a:p>
            <a:r>
              <a:rPr lang="en-US" altLang="ko-KR" sz="1100" dirty="0" smtClean="0"/>
              <a:t>&lt;/html&gt;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42844" y="735333"/>
            <a:ext cx="1614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AudioJAppletEx.html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853" y="2867945"/>
            <a:ext cx="41243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29124" y="705130"/>
            <a:ext cx="1570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AudioJAppletEx.java</a:t>
            </a:r>
            <a:endParaRPr lang="ko-KR" altLang="en-US" sz="12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497825" y="1235913"/>
            <a:ext cx="1500198" cy="612934"/>
          </a:xfrm>
          <a:prstGeom prst="wedgeRoundRectCallout">
            <a:avLst>
              <a:gd name="adj1" fmla="val -7620"/>
              <a:gd name="adj2" fmla="val 16808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1000" dirty="0" smtClean="0"/>
              <a:t>*</a:t>
            </a:r>
            <a:r>
              <a:rPr lang="en-US" altLang="ko-KR" sz="1000" dirty="0" err="1" smtClean="0"/>
              <a:t>ToYou.mid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파일을 </a:t>
            </a:r>
            <a:r>
              <a:rPr lang="en-US" altLang="ko-KR" sz="1000" dirty="0" smtClean="0"/>
              <a:t>class</a:t>
            </a:r>
            <a:r>
              <a:rPr lang="ko-KR" altLang="en-US" sz="1000" dirty="0" smtClean="0"/>
              <a:t> 파일이 있는 디렉터리에 삽입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49245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38078" y="116632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15-2 : </a:t>
            </a:r>
            <a:r>
              <a:rPr lang="ko-KR" altLang="en-US" dirty="0" smtClean="0"/>
              <a:t>오디오 재생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중지 가능한 데스크톱 응용프로그램 작성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86248" y="714356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b="1" dirty="0" smtClean="0"/>
              <a:t>	class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AudioClip</a:t>
            </a:r>
            <a:r>
              <a:rPr lang="en-US" altLang="ko-KR" sz="1100" dirty="0" smtClean="0"/>
              <a:t> clip = </a:t>
            </a:r>
            <a:r>
              <a:rPr lang="en-US" altLang="ko-KR" sz="1100" b="1" dirty="0" smtClean="0"/>
              <a:t>null;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JButton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[]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 [2];</a:t>
            </a:r>
          </a:p>
          <a:p>
            <a:pPr defTabSz="180000"/>
            <a:endParaRPr lang="en-US" altLang="ko-KR" sz="1100" dirty="0" smtClean="0"/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MyPanel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setBackground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Color.</a:t>
            </a:r>
            <a:r>
              <a:rPr lang="en-US" altLang="ko-KR" sz="1100" i="1" dirty="0" err="1" smtClean="0"/>
              <a:t>ORANGE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setLayout</a:t>
            </a:r>
            <a:r>
              <a:rPr lang="en-US" altLang="ko-KR" sz="1100" dirty="0" smtClean="0"/>
              <a:t>(new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());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MyActionListener</a:t>
            </a:r>
            <a:r>
              <a:rPr lang="en-US" altLang="ko-KR" sz="1100" dirty="0" smtClean="0"/>
              <a:t> listener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MyActionListener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[0]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("Play");</a:t>
            </a:r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[1] = 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JButton</a:t>
            </a:r>
            <a:r>
              <a:rPr lang="en-US" altLang="ko-KR" sz="1100" b="1" dirty="0" smtClean="0"/>
              <a:t>("Stop");</a:t>
            </a:r>
          </a:p>
          <a:p>
            <a:pPr defTabSz="180000"/>
            <a:r>
              <a:rPr lang="en-US" altLang="ko-KR" sz="1100" b="1" dirty="0" smtClean="0"/>
              <a:t>			for(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&lt;</a:t>
            </a:r>
            <a:r>
              <a:rPr lang="en-US" altLang="ko-KR" sz="1100" b="1" dirty="0" err="1" smtClean="0"/>
              <a:t>btn.length</a:t>
            </a:r>
            <a:r>
              <a:rPr lang="en-US" altLang="ko-KR" sz="1100" b="1" dirty="0" smtClean="0"/>
              <a:t>; 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++) {</a:t>
            </a:r>
          </a:p>
          <a:p>
            <a:pPr defTabSz="180000"/>
            <a:r>
              <a:rPr lang="en-US" altLang="ko-KR" sz="1100" dirty="0" smtClean="0"/>
              <a:t>				add(</a:t>
            </a:r>
            <a:r>
              <a:rPr lang="en-US" altLang="ko-KR" sz="1100" dirty="0" err="1" smtClean="0"/>
              <a:t>btn</a:t>
            </a:r>
            <a:r>
              <a:rPr lang="en-US" altLang="ko-KR" sz="1100" dirty="0" smtClean="0"/>
              <a:t>[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]);</a:t>
            </a:r>
          </a:p>
          <a:p>
            <a:pPr defTabSz="180000"/>
            <a:r>
              <a:rPr lang="en-US" altLang="ko-KR" sz="1100" dirty="0" smtClean="0"/>
              <a:t>				</a:t>
            </a:r>
            <a:r>
              <a:rPr lang="en-US" altLang="ko-KR" sz="1100" b="1" dirty="0" err="1" smtClean="0"/>
              <a:t>btn</a:t>
            </a:r>
            <a:r>
              <a:rPr lang="en-US" altLang="ko-KR" sz="1100" b="1" dirty="0" smtClean="0"/>
              <a:t>[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].</a:t>
            </a:r>
            <a:r>
              <a:rPr lang="en-US" altLang="ko-KR" sz="1100" b="1" dirty="0" err="1" smtClean="0"/>
              <a:t>addActionListener</a:t>
            </a:r>
            <a:r>
              <a:rPr lang="en-US" altLang="ko-KR" sz="1100" b="1" dirty="0" smtClean="0"/>
              <a:t>(listener);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dirty="0" smtClean="0"/>
              <a:t>			</a:t>
            </a:r>
            <a:r>
              <a:rPr lang="en-US" altLang="ko-KR" sz="1100" b="1" dirty="0" smtClean="0"/>
              <a:t>URL </a:t>
            </a:r>
            <a:r>
              <a:rPr lang="en-US" altLang="ko-KR" sz="1100" b="1" dirty="0" err="1" smtClean="0"/>
              <a:t>audioURL</a:t>
            </a:r>
            <a:r>
              <a:rPr lang="en-US" altLang="ko-KR" sz="1100" b="1" dirty="0" smtClean="0"/>
              <a:t> = </a:t>
            </a:r>
            <a:r>
              <a:rPr lang="en-US" altLang="ko-KR" sz="1100" b="1" dirty="0" err="1" smtClean="0"/>
              <a:t>getClass</a:t>
            </a:r>
            <a:r>
              <a:rPr lang="en-US" altLang="ko-KR" sz="1100" b="1" dirty="0" smtClean="0"/>
              <a:t>().</a:t>
            </a:r>
            <a:r>
              <a:rPr lang="en-US" altLang="ko-KR" sz="1100" b="1" dirty="0" err="1" smtClean="0"/>
              <a:t>getResource</a:t>
            </a:r>
            <a:r>
              <a:rPr lang="en-US" altLang="ko-KR" sz="1100" b="1" dirty="0" smtClean="0"/>
              <a:t>("ToYou.mid");</a:t>
            </a:r>
          </a:p>
          <a:p>
            <a:pPr defTabSz="180000"/>
            <a:r>
              <a:rPr lang="en-US" altLang="ko-KR" sz="1100" b="1" dirty="0" smtClean="0"/>
              <a:t>			clip  = </a:t>
            </a:r>
            <a:r>
              <a:rPr lang="en-US" altLang="ko-KR" sz="1100" b="1" dirty="0" err="1" smtClean="0"/>
              <a:t>Applet.</a:t>
            </a:r>
            <a:r>
              <a:rPr lang="en-US" altLang="ko-KR" sz="1100" b="1" i="1" dirty="0" err="1" smtClean="0"/>
              <a:t>newAudioClip</a:t>
            </a:r>
            <a:r>
              <a:rPr lang="en-US" altLang="ko-KR" sz="1100" b="1" i="1" dirty="0" smtClean="0"/>
              <a:t>(</a:t>
            </a:r>
            <a:r>
              <a:rPr lang="en-US" altLang="ko-KR" sz="1100" b="1" i="1" dirty="0" err="1" smtClean="0"/>
              <a:t>audioURL</a:t>
            </a:r>
            <a:r>
              <a:rPr lang="en-US" altLang="ko-KR" sz="1100" b="1" i="1" dirty="0" smtClean="0"/>
              <a:t>);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	</a:t>
            </a:r>
            <a:r>
              <a:rPr lang="en-US" altLang="ko-KR" sz="1100" dirty="0" smtClean="0"/>
              <a:t>	class </a:t>
            </a:r>
            <a:r>
              <a:rPr lang="en-US" altLang="ko-KR" sz="1100" dirty="0" err="1" smtClean="0"/>
              <a:t>MyActionListener</a:t>
            </a:r>
            <a:r>
              <a:rPr lang="en-US" altLang="ko-KR" sz="1100" dirty="0" smtClean="0"/>
              <a:t> implements </a:t>
            </a:r>
            <a:r>
              <a:rPr lang="en-US" altLang="ko-KR" sz="1100" dirty="0" err="1" smtClean="0"/>
              <a:t>ActionListener</a:t>
            </a:r>
            <a:r>
              <a:rPr lang="en-US" altLang="ko-KR" sz="1100" dirty="0" smtClean="0"/>
              <a:t> {</a:t>
            </a:r>
          </a:p>
          <a:p>
            <a:pPr defTabSz="180000"/>
            <a:r>
              <a:rPr lang="en-US" altLang="ko-KR" sz="1100" b="1" dirty="0" smtClean="0"/>
              <a:t>			</a:t>
            </a:r>
            <a:r>
              <a:rPr lang="en-US" altLang="ko-KR" sz="1100" dirty="0" smtClean="0"/>
              <a:t>public void </a:t>
            </a:r>
            <a:r>
              <a:rPr lang="en-US" altLang="ko-KR" sz="1100" dirty="0" err="1" smtClean="0"/>
              <a:t>actionPerformed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ActionEvent</a:t>
            </a:r>
            <a:r>
              <a:rPr lang="en-US" altLang="ko-KR" sz="1100" dirty="0" smtClean="0"/>
              <a:t> e) {</a:t>
            </a:r>
          </a:p>
          <a:p>
            <a:pPr defTabSz="180000"/>
            <a:r>
              <a:rPr lang="en-US" altLang="ko-KR" sz="1100" b="1" dirty="0" smtClean="0"/>
              <a:t>			</a:t>
            </a:r>
            <a:r>
              <a:rPr lang="en-US" altLang="ko-KR" sz="1100" dirty="0" smtClean="0"/>
              <a:t>	if(</a:t>
            </a:r>
            <a:r>
              <a:rPr lang="en-US" altLang="ko-KR" sz="1100" dirty="0" err="1" smtClean="0"/>
              <a:t>e.getActionCommand</a:t>
            </a:r>
            <a:r>
              <a:rPr lang="en-US" altLang="ko-KR" sz="1100" dirty="0" smtClean="0"/>
              <a:t>().equals("Play"))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clip.play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		else</a:t>
            </a:r>
          </a:p>
          <a:p>
            <a:pPr defTabSz="180000"/>
            <a:r>
              <a:rPr lang="en-US" altLang="ko-KR" sz="1100" dirty="0" smtClean="0"/>
              <a:t>					</a:t>
            </a:r>
            <a:r>
              <a:rPr lang="en-US" altLang="ko-KR" sz="1100" b="1" dirty="0" err="1" smtClean="0"/>
              <a:t>clip.stop</a:t>
            </a:r>
            <a:r>
              <a:rPr lang="en-US" altLang="ko-KR" sz="1100" b="1" dirty="0" smtClean="0"/>
              <a:t>();</a:t>
            </a:r>
          </a:p>
          <a:p>
            <a:pPr defTabSz="180000"/>
            <a:r>
              <a:rPr lang="en-US" altLang="ko-KR" sz="1100" dirty="0" smtClean="0"/>
              <a:t>			}</a:t>
            </a:r>
          </a:p>
          <a:p>
            <a:pPr defTabSz="180000"/>
            <a:r>
              <a:rPr lang="en-US" altLang="ko-KR" sz="1100" dirty="0" smtClean="0"/>
              <a:t>		}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	public static void main(String[] </a:t>
            </a:r>
            <a:r>
              <a:rPr lang="en-US" altLang="ko-KR" sz="1100" dirty="0" err="1" smtClean="0"/>
              <a:t>args</a:t>
            </a:r>
            <a:r>
              <a:rPr lang="en-US" altLang="ko-KR" sz="1100" dirty="0" smtClean="0"/>
              <a:t>) {</a:t>
            </a:r>
          </a:p>
          <a:p>
            <a:pPr defTabSz="180000"/>
            <a:r>
              <a:rPr lang="en-US" altLang="ko-KR" sz="1100" dirty="0" smtClean="0"/>
              <a:t>		new </a:t>
            </a:r>
            <a:r>
              <a:rPr lang="en-US" altLang="ko-KR" sz="1100" dirty="0" err="1" smtClean="0"/>
              <a:t>AudioFrameEx</a:t>
            </a:r>
            <a:r>
              <a:rPr lang="en-US" altLang="ko-KR" sz="1100" dirty="0" smtClean="0"/>
              <a:t>();</a:t>
            </a:r>
          </a:p>
          <a:p>
            <a:pPr defTabSz="180000"/>
            <a:r>
              <a:rPr lang="en-US" altLang="ko-KR" sz="1100" dirty="0" smtClean="0"/>
              <a:t>	}</a:t>
            </a:r>
          </a:p>
          <a:p>
            <a:pPr defTabSz="180000"/>
            <a:r>
              <a:rPr lang="en-US" altLang="ko-KR" sz="1100" dirty="0" smtClean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4282" y="1285860"/>
            <a:ext cx="400049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java.awt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java.awt.event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javax.swing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</a:t>
            </a:r>
            <a:r>
              <a:rPr lang="en-US" altLang="ko-KR" sz="1100" b="1" dirty="0" err="1" smtClean="0"/>
              <a:t>java.applet</a:t>
            </a:r>
            <a:r>
              <a:rPr lang="en-US" altLang="ko-KR" sz="1100" b="1" dirty="0" smtClean="0"/>
              <a:t>.*;</a:t>
            </a:r>
          </a:p>
          <a:p>
            <a:pPr defTabSz="180000"/>
            <a:r>
              <a:rPr lang="en-US" altLang="ko-KR" sz="1100" b="1" dirty="0" smtClean="0"/>
              <a:t>import java.net.URL;</a:t>
            </a:r>
          </a:p>
          <a:p>
            <a:pPr defTabSz="180000"/>
            <a:endParaRPr lang="ko-KR" altLang="en-US" sz="1100" dirty="0" smtClean="0"/>
          </a:p>
          <a:p>
            <a:pPr defTabSz="180000"/>
            <a:r>
              <a:rPr lang="en-US" altLang="ko-KR" sz="1100" b="1" dirty="0" smtClean="0"/>
              <a:t>public class </a:t>
            </a:r>
            <a:r>
              <a:rPr lang="en-US" altLang="ko-KR" sz="1100" b="1" dirty="0" err="1" smtClean="0"/>
              <a:t>AudioFrameEx</a:t>
            </a:r>
            <a:r>
              <a:rPr lang="en-US" altLang="ko-KR" sz="1100" b="1" dirty="0" smtClean="0"/>
              <a:t> extends </a:t>
            </a:r>
            <a:r>
              <a:rPr lang="en-US" altLang="ko-KR" sz="1100" b="1" dirty="0" err="1" smtClean="0"/>
              <a:t>JFrame</a:t>
            </a:r>
            <a:r>
              <a:rPr lang="en-US" altLang="ko-KR" sz="1100" b="1" dirty="0" smtClean="0"/>
              <a:t>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AudioFrameEx</a:t>
            </a:r>
            <a:r>
              <a:rPr lang="en-US" altLang="ko-KR" sz="1100" dirty="0" smtClean="0"/>
              <a:t>() {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setTitle</a:t>
            </a:r>
            <a:r>
              <a:rPr lang="en-US" altLang="ko-KR" sz="1100" dirty="0" smtClean="0"/>
              <a:t>("</a:t>
            </a:r>
            <a:r>
              <a:rPr lang="en-US" altLang="ko-KR" sz="1100" dirty="0" err="1" smtClean="0"/>
              <a:t>JFrame</a:t>
            </a:r>
            <a:r>
              <a:rPr lang="ko-KR" altLang="en-US" sz="1100" dirty="0" smtClean="0"/>
              <a:t>에서 오디오 연주</a:t>
            </a:r>
            <a:r>
              <a:rPr lang="en-US" altLang="ko-KR" sz="1100" dirty="0" smtClean="0"/>
              <a:t>");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setDefaultCloseOperation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JFrame.</a:t>
            </a:r>
            <a:r>
              <a:rPr lang="en-US" altLang="ko-KR" sz="1100" i="1" dirty="0" err="1" smtClean="0"/>
              <a:t>EXIT_ON_CLOSE</a:t>
            </a:r>
            <a:r>
              <a:rPr lang="en-US" altLang="ko-KR" sz="1100" i="1" dirty="0" smtClean="0"/>
              <a:t>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setContentPane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MyPanel</a:t>
            </a:r>
            <a:r>
              <a:rPr lang="en-US" altLang="ko-KR" sz="1100" b="1" dirty="0" smtClean="0"/>
              <a:t>());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setSize</a:t>
            </a:r>
            <a:r>
              <a:rPr lang="en-US" altLang="ko-KR" sz="1100" dirty="0" smtClean="0"/>
              <a:t>(300, 150);</a:t>
            </a:r>
          </a:p>
          <a:p>
            <a:pPr defTabSz="180000"/>
            <a:r>
              <a:rPr lang="en-US" altLang="ko-KR" sz="1100" dirty="0" smtClean="0"/>
              <a:t>		</a:t>
            </a:r>
            <a:r>
              <a:rPr lang="en-US" altLang="ko-KR" sz="1100" dirty="0" err="1" smtClean="0"/>
              <a:t>setVisible</a:t>
            </a:r>
            <a:r>
              <a:rPr lang="en-US" altLang="ko-KR" sz="1100" dirty="0" smtClean="0"/>
              <a:t>(</a:t>
            </a:r>
            <a:r>
              <a:rPr lang="en-US" altLang="ko-KR" sz="1100" b="1" dirty="0" smtClean="0"/>
              <a:t>true);</a:t>
            </a:r>
          </a:p>
          <a:p>
            <a:pPr defTabSz="180000"/>
            <a:r>
              <a:rPr lang="en-US" altLang="ko-KR" sz="1100" dirty="0" smtClean="0"/>
              <a:t>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2330" y="5505822"/>
            <a:ext cx="262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Play </a:t>
            </a:r>
            <a:r>
              <a:rPr lang="ko-KR" altLang="en-US" sz="1200" dirty="0" smtClean="0"/>
              <a:t>버튼을 누르면 </a:t>
            </a:r>
            <a:r>
              <a:rPr lang="en-US" altLang="ko-KR" sz="1200" dirty="0" smtClean="0"/>
              <a:t>ToYou.mid </a:t>
            </a:r>
            <a:r>
              <a:rPr lang="ko-KR" altLang="en-US" sz="1200" dirty="0" smtClean="0"/>
              <a:t>연주</a:t>
            </a:r>
            <a:endParaRPr lang="en-US" altLang="ko-KR" sz="1200" dirty="0" smtClean="0"/>
          </a:p>
          <a:p>
            <a:r>
              <a:rPr lang="en-US" altLang="ko-KR" sz="1200" dirty="0" smtClean="0"/>
              <a:t>Stop </a:t>
            </a:r>
            <a:r>
              <a:rPr lang="ko-KR" altLang="en-US" sz="1200" dirty="0" smtClean="0"/>
              <a:t>버튼을 누르면 연주 중단</a:t>
            </a:r>
            <a:endParaRPr lang="ko-KR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857" y="4077072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5409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애플릿이 실행되는 과정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08592" y="2000240"/>
            <a:ext cx="1428760" cy="29289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461620" y="1988840"/>
            <a:ext cx="2736304" cy="292895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237352" y="2276872"/>
            <a:ext cx="2224268" cy="912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33058" y="2147105"/>
            <a:ext cx="256759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200" smtClean="0"/>
              <a:t>http://www.xxx.com/applet.html</a:t>
            </a:r>
            <a:endParaRPr lang="ko-KR" alt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51666" y="200024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ym typeface="Wingdings"/>
              </a:rPr>
              <a:t> </a:t>
            </a:r>
            <a:r>
              <a:rPr lang="en-US" altLang="ko-KR" sz="1200" dirty="0" smtClean="0"/>
              <a:t>applet.html </a:t>
            </a:r>
            <a:r>
              <a:rPr lang="ko-KR" altLang="en-US" sz="1200" dirty="0" smtClean="0"/>
              <a:t>파일 요청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25" idx="3"/>
          </p:cNvCxnSpPr>
          <p:nvPr/>
        </p:nvCxnSpPr>
        <p:spPr>
          <a:xfrm>
            <a:off x="3013348" y="2729889"/>
            <a:ext cx="2448272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1666" y="2428868"/>
            <a:ext cx="2009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ym typeface="Wingdings"/>
              </a:rPr>
              <a:t> </a:t>
            </a:r>
            <a:r>
              <a:rPr lang="en-US" altLang="ko-KR" sz="1200" smtClean="0"/>
              <a:t>applet.html</a:t>
            </a:r>
            <a:r>
              <a:rPr lang="ko-KR" altLang="en-US" sz="1200" smtClean="0"/>
              <a:t> 파일 전송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5533058" y="2560344"/>
            <a:ext cx="2567598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&lt;html&gt;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&lt;applet code=</a:t>
            </a:r>
            <a:r>
              <a:rPr lang="en-US" altLang="ko-KR" sz="1200" b="1" i="1" smtClean="0"/>
              <a:t>MyApplet.class</a:t>
            </a:r>
            <a:r>
              <a:rPr lang="en-US" altLang="ko-KR" sz="1200" smtClean="0"/>
              <a:t>&gt;</a:t>
            </a:r>
          </a:p>
          <a:p>
            <a:endParaRPr lang="en-US" altLang="ko-KR" sz="1200" smtClean="0"/>
          </a:p>
          <a:p>
            <a:r>
              <a:rPr lang="en-US" altLang="ko-KR" sz="1200" smtClean="0"/>
              <a:t>&lt;/applet&gt;</a:t>
            </a:r>
          </a:p>
          <a:p>
            <a:r>
              <a:rPr lang="en-US" altLang="ko-KR" sz="1200" smtClean="0"/>
              <a:t>&lt;/html&gt;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3451666" y="2786058"/>
            <a:ext cx="1774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ym typeface="Wingdings"/>
              </a:rPr>
              <a:t> </a:t>
            </a:r>
            <a:r>
              <a:rPr lang="en-US" altLang="ko-KR" sz="1200" dirty="0" err="1" smtClean="0"/>
              <a:t>MyApplet.class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237352" y="3063057"/>
            <a:ext cx="2440292" cy="875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1" idx="3"/>
            <a:endCxn id="22" idx="1"/>
          </p:cNvCxnSpPr>
          <p:nvPr/>
        </p:nvCxnSpPr>
        <p:spPr>
          <a:xfrm>
            <a:off x="3165914" y="4230087"/>
            <a:ext cx="2761982" cy="71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51666" y="3929066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ym typeface="Wingdings"/>
              </a:rPr>
              <a:t> </a:t>
            </a:r>
            <a:r>
              <a:rPr lang="en-US" altLang="ko-KR" sz="1200" dirty="0" err="1" smtClean="0"/>
              <a:t>MyApplet.class</a:t>
            </a:r>
            <a:r>
              <a:rPr lang="ko-KR" altLang="en-US" sz="1200" dirty="0" smtClean="0"/>
              <a:t>파일 전송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76000" y="16316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웹브라우저</a:t>
            </a:r>
            <a:endParaRPr lang="ko-KR" altLang="en-US" sz="1600" dirty="0"/>
          </a:p>
        </p:txBody>
      </p:sp>
      <p:sp>
        <p:nvSpPr>
          <p:cNvPr id="21" name="순서도: 수동 연산 20"/>
          <p:cNvSpPr/>
          <p:nvPr/>
        </p:nvSpPr>
        <p:spPr>
          <a:xfrm>
            <a:off x="5747372" y="4377077"/>
            <a:ext cx="1785950" cy="276999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JVM</a:t>
            </a:r>
            <a:endParaRPr lang="ko-KR" altLang="en-US" sz="1200" dirty="0" smtClean="0"/>
          </a:p>
        </p:txBody>
      </p:sp>
      <p:sp>
        <p:nvSpPr>
          <p:cNvPr id="22" name="순서도: 대체 처리 21"/>
          <p:cNvSpPr/>
          <p:nvPr/>
        </p:nvSpPr>
        <p:spPr>
          <a:xfrm>
            <a:off x="5927896" y="4077568"/>
            <a:ext cx="1424902" cy="306467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MyApplet </a:t>
            </a:r>
            <a:r>
              <a:rPr lang="ko-KR" altLang="en-US" sz="1200" smtClean="0"/>
              <a:t>애플릿 </a:t>
            </a:r>
            <a:endParaRPr lang="ko-KR" alt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824814" y="1285860"/>
            <a:ext cx="153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mtClean="0"/>
              <a:t>웹 서버</a:t>
            </a:r>
            <a:endParaRPr lang="en-US" altLang="ko-KR" sz="1600" smtClean="0"/>
          </a:p>
          <a:p>
            <a:r>
              <a:rPr lang="en-US" altLang="ko-KR" sz="1600" smtClean="0"/>
              <a:t>(www.xxx.com)</a:t>
            </a:r>
            <a:endParaRPr lang="ko-KR" altLang="en-US" sz="1600"/>
          </a:p>
        </p:txBody>
      </p:sp>
      <p:sp>
        <p:nvSpPr>
          <p:cNvPr id="24" name="순서도: 자기 디스크 23"/>
          <p:cNvSpPr/>
          <p:nvPr/>
        </p:nvSpPr>
        <p:spPr>
          <a:xfrm>
            <a:off x="951336" y="3160508"/>
            <a:ext cx="642942" cy="489109"/>
          </a:xfrm>
          <a:prstGeom prst="flowChartMagneticDisk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5" name="순서도: 천공 테이프 24"/>
          <p:cNvSpPr/>
          <p:nvPr/>
        </p:nvSpPr>
        <p:spPr>
          <a:xfrm>
            <a:off x="2022906" y="2500306"/>
            <a:ext cx="990442" cy="459165"/>
          </a:xfrm>
          <a:prstGeom prst="flowChartPunchedTap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applet.html</a:t>
            </a:r>
            <a:endParaRPr lang="ko-KR" altLang="en-US" sz="1200" dirty="0" smtClean="0"/>
          </a:p>
        </p:txBody>
      </p:sp>
      <p:cxnSp>
        <p:nvCxnSpPr>
          <p:cNvPr id="27" name="직선 화살표 연결선 26"/>
          <p:cNvCxnSpPr>
            <a:stCxn id="24" idx="4"/>
            <a:endCxn id="25" idx="1"/>
          </p:cNvCxnSpPr>
          <p:nvPr/>
        </p:nvCxnSpPr>
        <p:spPr>
          <a:xfrm flipV="1">
            <a:off x="1594278" y="2729889"/>
            <a:ext cx="428628" cy="67517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천공 테이프 30"/>
          <p:cNvSpPr/>
          <p:nvPr/>
        </p:nvSpPr>
        <p:spPr>
          <a:xfrm>
            <a:off x="1951468" y="4000504"/>
            <a:ext cx="1214446" cy="459165"/>
          </a:xfrm>
          <a:prstGeom prst="flowChartPunchedTap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MyApplet.class</a:t>
            </a:r>
            <a:endParaRPr lang="ko-KR" altLang="en-US" sz="1200" dirty="0" smtClean="0"/>
          </a:p>
        </p:txBody>
      </p:sp>
      <p:cxnSp>
        <p:nvCxnSpPr>
          <p:cNvPr id="32" name="직선 화살표 연결선 31"/>
          <p:cNvCxnSpPr>
            <a:stCxn id="24" idx="4"/>
            <a:endCxn id="31" idx="1"/>
          </p:cNvCxnSpPr>
          <p:nvPr/>
        </p:nvCxnSpPr>
        <p:spPr>
          <a:xfrm>
            <a:off x="1594278" y="3405063"/>
            <a:ext cx="357190" cy="82502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7584" y="5073124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이미 개발자가 </a:t>
            </a:r>
            <a:r>
              <a:rPr lang="en-US" altLang="ko-KR" sz="1200" dirty="0" smtClean="0"/>
              <a:t>applet.html </a:t>
            </a:r>
            <a:r>
              <a:rPr lang="ko-KR" altLang="en-US" sz="1200" dirty="0" smtClean="0"/>
              <a:t>파일을  작성하였음</a:t>
            </a:r>
            <a:endParaRPr lang="en-US" altLang="ko-KR" sz="12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smtClean="0"/>
              <a:t>MyApplt.java </a:t>
            </a:r>
            <a:r>
              <a:rPr lang="ko-KR" altLang="en-US" sz="1200" dirty="0" smtClean="0"/>
              <a:t>프로그램을 개발하여 </a:t>
            </a:r>
            <a:r>
              <a:rPr lang="en-US" altLang="ko-KR" sz="1200" dirty="0" err="1" smtClean="0"/>
              <a:t>MyApplet.class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파일로 </a:t>
            </a:r>
            <a:r>
              <a:rPr lang="ko-KR" altLang="en-US" sz="1200" dirty="0" err="1" smtClean="0"/>
              <a:t>컴파일하였음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188843" y="3798932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"/>
            </a:pPr>
            <a:r>
              <a:rPr lang="ko-KR" altLang="en-US" sz="1200" dirty="0" smtClean="0">
                <a:latin typeface="+mj-lt"/>
                <a:sym typeface="Wingdings"/>
              </a:rPr>
              <a:t>애플릿</a:t>
            </a:r>
            <a:endParaRPr lang="en-US" altLang="ko-KR" sz="1200" dirty="0" smtClean="0">
              <a:latin typeface="+mj-lt"/>
              <a:sym typeface="Wingdings"/>
            </a:endParaRPr>
          </a:p>
          <a:p>
            <a:r>
              <a:rPr lang="en-US" altLang="ko-KR" sz="1200" dirty="0">
                <a:latin typeface="+mj-lt"/>
                <a:sym typeface="Wingdings"/>
              </a:rPr>
              <a:t> </a:t>
            </a:r>
            <a:r>
              <a:rPr lang="en-US" altLang="ko-KR" sz="1200" dirty="0" smtClean="0">
                <a:latin typeface="+mj-lt"/>
                <a:sym typeface="Wingdings"/>
              </a:rPr>
              <a:t>    </a:t>
            </a:r>
            <a:r>
              <a:rPr lang="ko-KR" altLang="en-US" sz="1200" dirty="0" smtClean="0">
                <a:latin typeface="+mj-lt"/>
                <a:sym typeface="Wingdings"/>
              </a:rPr>
              <a:t> 실행</a:t>
            </a:r>
            <a:endParaRPr lang="ko-KR" altLang="en-US" sz="1200" dirty="0">
              <a:latin typeface="+mj-lt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137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2071670" y="3950727"/>
            <a:ext cx="3857652" cy="22145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브라우저에 의한 애플릿의 실행 과정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214678" y="2048328"/>
            <a:ext cx="1357322" cy="2724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smtClean="0"/>
              <a:t>웹 페이지 로딩</a:t>
            </a: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 flipH="1">
            <a:off x="3892547" y="2320743"/>
            <a:ext cx="792" cy="44275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4" idx="0"/>
          </p:cNvCxnSpPr>
          <p:nvPr/>
        </p:nvCxnSpPr>
        <p:spPr>
          <a:xfrm flipH="1">
            <a:off x="3893339" y="1648751"/>
            <a:ext cx="4" cy="39957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43174" y="1450397"/>
            <a:ext cx="307327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사용자가 웹 브라우저에서 웹 페이지 열기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00496" y="3119898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웹 브라우저는 애플릿 </a:t>
            </a:r>
            <a:r>
              <a:rPr lang="ko-KR" alt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생성자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호출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987824" y="2762708"/>
            <a:ext cx="1784196" cy="2724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mtClean="0"/>
              <a:t>애플릿 클래스 로딩</a:t>
            </a:r>
            <a:endParaRPr lang="ko-KR" altLang="en-US" sz="12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43240" y="3477088"/>
            <a:ext cx="1504960" cy="2724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smtClean="0"/>
              <a:t>애플릿 객체 생성</a:t>
            </a:r>
            <a:endParaRPr lang="ko-KR" altLang="en-US" sz="12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000496" y="2405518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</a:rPr>
              <a:t>JVM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이 애플릿 클래스를 로딩한다</a:t>
            </a:r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7" name="직선 화살표 연결선 36"/>
          <p:cNvCxnSpPr>
            <a:endCxn id="35" idx="0"/>
          </p:cNvCxnSpPr>
          <p:nvPr/>
        </p:nvCxnSpPr>
        <p:spPr>
          <a:xfrm>
            <a:off x="3895720" y="3037414"/>
            <a:ext cx="0" cy="43967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3214678" y="4165041"/>
            <a:ext cx="1357322" cy="2724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INIT ITIALIZED</a:t>
            </a:r>
            <a:endParaRPr lang="ko-KR" altLang="en-US" sz="1200" dirty="0" smtClean="0"/>
          </a:p>
        </p:txBody>
      </p:sp>
      <p:cxnSp>
        <p:nvCxnSpPr>
          <p:cNvPr id="41" name="직선 화살표 연결선 40"/>
          <p:cNvCxnSpPr>
            <a:stCxn id="35" idx="2"/>
            <a:endCxn id="40" idx="0"/>
          </p:cNvCxnSpPr>
          <p:nvPr/>
        </p:nvCxnSpPr>
        <p:spPr>
          <a:xfrm flipH="1">
            <a:off x="3893339" y="3749503"/>
            <a:ext cx="2381" cy="41553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071934" y="387928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</a:rPr>
              <a:t>init()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호출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00298" y="4950859"/>
            <a:ext cx="1285884" cy="2724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RUNNING </a:t>
            </a:r>
            <a:endParaRPr lang="ko-KR" altLang="en-US" sz="1200" dirty="0" smtClean="0"/>
          </a:p>
        </p:txBody>
      </p:sp>
      <p:sp>
        <p:nvSpPr>
          <p:cNvPr id="46" name="원호 45"/>
          <p:cNvSpPr/>
          <p:nvPr/>
        </p:nvSpPr>
        <p:spPr>
          <a:xfrm rot="16200000">
            <a:off x="3286116" y="4450793"/>
            <a:ext cx="914400" cy="914400"/>
          </a:xfrm>
          <a:prstGeom prst="arc">
            <a:avLst/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2411760" y="4522231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</a:rPr>
              <a:t>start()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호출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86248" y="4950859"/>
            <a:ext cx="1285884" cy="2724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STOPPED </a:t>
            </a:r>
            <a:endParaRPr lang="ko-KR" altLang="en-US" sz="1200" dirty="0" smtClean="0"/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3786182" y="5022297"/>
            <a:ext cx="500066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14744" y="4665107"/>
            <a:ext cx="94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</a:rPr>
              <a:t>stop()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호출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rot="10800000">
            <a:off x="3786182" y="5165173"/>
            <a:ext cx="500066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14744" y="5165173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</a:rPr>
              <a:t>start()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호출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286116" y="5736677"/>
            <a:ext cx="1357322" cy="2724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DESTROYED</a:t>
            </a:r>
            <a:endParaRPr lang="ko-KR" altLang="en-US" sz="1200" dirty="0" smtClean="0"/>
          </a:p>
        </p:txBody>
      </p:sp>
      <p:sp>
        <p:nvSpPr>
          <p:cNvPr id="64" name="원호 63"/>
          <p:cNvSpPr/>
          <p:nvPr/>
        </p:nvSpPr>
        <p:spPr>
          <a:xfrm rot="5400000">
            <a:off x="3536149" y="4486512"/>
            <a:ext cx="985838" cy="1485904"/>
          </a:xfrm>
          <a:prstGeom prst="arc">
            <a:avLst/>
          </a:prstGeom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TextBox 64"/>
          <p:cNvSpPr txBox="1"/>
          <p:nvPr/>
        </p:nvSpPr>
        <p:spPr>
          <a:xfrm>
            <a:off x="4643438" y="5379487"/>
            <a:ext cx="1155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</a:rPr>
              <a:t>destroy() 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호출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5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Applet </a:t>
            </a:r>
            <a:r>
              <a:rPr lang="ko-KR" altLang="en-US" smtClean="0"/>
              <a:t>클래스와</a:t>
            </a:r>
            <a:r>
              <a:rPr lang="en-US" altLang="ko-KR" smtClean="0"/>
              <a:t> JApplet </a:t>
            </a:r>
            <a:r>
              <a:rPr lang="ko-KR" altLang="en-US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Applet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java.applet.Applet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AWT</a:t>
            </a:r>
            <a:r>
              <a:rPr lang="ko-KR" altLang="en-US" dirty="0" smtClean="0"/>
              <a:t>로 작성하는 애플릿 응용프로그램의 최상위 컨테이너</a:t>
            </a:r>
          </a:p>
          <a:p>
            <a:pPr lvl="1"/>
            <a:r>
              <a:rPr lang="ko-KR" altLang="en-US" dirty="0" smtClean="0"/>
              <a:t>애플릿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Applet</a:t>
            </a:r>
            <a:r>
              <a:rPr lang="ko-KR" altLang="en-US" dirty="0" smtClean="0"/>
              <a:t>을 상속받은 클래스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Applet</a:t>
            </a:r>
            <a:r>
              <a:rPr lang="ko-KR" altLang="en-US" dirty="0" smtClean="0"/>
              <a:t>에 속한 메소드를 필요에 따라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 err="1" smtClean="0"/>
              <a:t>JApplet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javax.swing.JApplet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스윙으로 작성하는 애플릿 응용프로그램의 최상위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애플릿 작성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JApplet</a:t>
            </a:r>
            <a:r>
              <a:rPr lang="ko-KR" altLang="en-US" dirty="0" smtClean="0"/>
              <a:t>을 상속받은 클래스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Applet</a:t>
            </a:r>
            <a:r>
              <a:rPr lang="ko-KR" altLang="en-US" dirty="0" smtClean="0"/>
              <a:t>에 속한 메소드를 </a:t>
            </a:r>
            <a:r>
              <a:rPr lang="ko-KR" altLang="en-US" dirty="0" err="1" smtClean="0"/>
              <a:t>오버라이딩하여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JApplet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contentPane</a:t>
            </a:r>
            <a:r>
              <a:rPr lang="ko-KR" altLang="en-US" dirty="0" smtClean="0"/>
              <a:t>에 스윙 컴포넌트 부착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84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Applet </a:t>
            </a:r>
            <a:r>
              <a:rPr lang="ko-KR" altLang="en-US" dirty="0" smtClean="0"/>
              <a:t>클래스로 </a:t>
            </a:r>
            <a:r>
              <a:rPr lang="en-US" altLang="ko-KR" dirty="0" smtClean="0"/>
              <a:t>AWT </a:t>
            </a:r>
            <a:r>
              <a:rPr lang="ko-KR" altLang="en-US" dirty="0" smtClean="0"/>
              <a:t>애플릿 구현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857364"/>
            <a:ext cx="795982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MyApplet</a:t>
            </a:r>
            <a:r>
              <a:rPr lang="en-US" altLang="ko-KR" sz="1400" b="1" dirty="0" smtClean="0"/>
              <a:t> extends Applet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MyApplet</a:t>
            </a:r>
            <a:r>
              <a:rPr lang="en-US" altLang="ko-KR" sz="1400" dirty="0" smtClean="0"/>
              <a:t>() { ... } // </a:t>
            </a:r>
            <a:r>
              <a:rPr lang="ko-KR" altLang="en-US" sz="1400" dirty="0" smtClean="0"/>
              <a:t>애플릿을 포함하는 웹 페이지가 로딩된 후 호출되는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init() {	 ... } 	// </a:t>
            </a:r>
            <a:r>
              <a:rPr lang="ko-KR" altLang="en-US" sz="1400" dirty="0" smtClean="0"/>
              <a:t>애플릿이 처음 </a:t>
            </a:r>
            <a:r>
              <a:rPr lang="ko-KR" altLang="en-US" sz="1400" dirty="0" err="1" smtClean="0"/>
              <a:t>로드될</a:t>
            </a:r>
            <a:r>
              <a:rPr lang="ko-KR" altLang="en-US" sz="1400" dirty="0" smtClean="0"/>
              <a:t> 때 호출되는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start() { ... } 	//	 </a:t>
            </a:r>
            <a:r>
              <a:rPr lang="ko-KR" altLang="en-US" sz="1400" dirty="0" smtClean="0"/>
              <a:t>애플릿을 포함하는 웹 페이지를 방문할 때마다 호출되는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stop() { ... }	// </a:t>
            </a:r>
            <a:r>
              <a:rPr lang="ko-KR" altLang="en-US" sz="1400" dirty="0" smtClean="0"/>
              <a:t>애플릿을 포함하는 웹 페이지가 비활성화될 때 호출되는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destroy() { ... }	// </a:t>
            </a:r>
            <a:r>
              <a:rPr lang="ko-KR" altLang="en-US" sz="1400" dirty="0" err="1" smtClean="0"/>
              <a:t>웹브라우저가</a:t>
            </a:r>
            <a:r>
              <a:rPr lang="ko-KR" altLang="en-US" sz="1400" dirty="0" smtClean="0"/>
              <a:t> 종료될 때 호출되는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paint(Graphics g) { ... }	// </a:t>
            </a:r>
            <a:r>
              <a:rPr lang="ko-KR" altLang="en-US" sz="1400" dirty="0" smtClean="0"/>
              <a:t>애플릿을 그리는 </a:t>
            </a:r>
            <a:r>
              <a:rPr lang="ko-KR" altLang="en-US" sz="1400" dirty="0" err="1" smtClean="0"/>
              <a:t>메소드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852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애플릿의 생명 주기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964203" y="3429000"/>
            <a:ext cx="1169798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smtClean="0"/>
              <a:t>애플릿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호출</a:t>
            </a:r>
          </a:p>
        </p:txBody>
      </p:sp>
      <p:cxnSp>
        <p:nvCxnSpPr>
          <p:cNvPr id="5" name="직선 화살표 연결선 4"/>
          <p:cNvCxnSpPr>
            <a:stCxn id="8" idx="3"/>
            <a:endCxn id="9" idx="1"/>
          </p:cNvCxnSpPr>
          <p:nvPr/>
        </p:nvCxnSpPr>
        <p:spPr>
          <a:xfrm>
            <a:off x="3428992" y="3643314"/>
            <a:ext cx="578112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4" idx="3"/>
            <a:endCxn id="8" idx="1"/>
          </p:cNvCxnSpPr>
          <p:nvPr/>
        </p:nvCxnSpPr>
        <p:spPr>
          <a:xfrm>
            <a:off x="2134001" y="3643314"/>
            <a:ext cx="58061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81602" y="2647558"/>
            <a:ext cx="2390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olidFill>
                  <a:schemeClr val="accent1">
                    <a:lumMod val="50000"/>
                  </a:schemeClr>
                </a:solidFill>
              </a:rPr>
              <a:t>JVM</a:t>
            </a:r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에 의한 애플릿 클래스 로딩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714612" y="3429000"/>
            <a:ext cx="71438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dirty="0" err="1" smtClean="0"/>
              <a:t>init</a:t>
            </a:r>
            <a:r>
              <a:rPr lang="en-US" altLang="ko-KR" sz="1200" dirty="0" smtClean="0"/>
              <a:t>() </a:t>
            </a:r>
            <a:endParaRPr lang="ko-KR" altLang="en-US" sz="1200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07104" y="3429000"/>
            <a:ext cx="71438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start() </a:t>
            </a:r>
            <a:endParaRPr lang="ko-KR" altLang="en-US" sz="12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62948" y="4230778"/>
            <a:ext cx="71438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paint() </a:t>
            </a:r>
            <a:endParaRPr lang="ko-KR" altLang="en-US" sz="1200" dirty="0" smtClean="0"/>
          </a:p>
        </p:txBody>
      </p:sp>
      <p:cxnSp>
        <p:nvCxnSpPr>
          <p:cNvPr id="16" name="직선 화살표 연결선 15"/>
          <p:cNvCxnSpPr>
            <a:stCxn id="9" idx="3"/>
            <a:endCxn id="15" idx="1"/>
          </p:cNvCxnSpPr>
          <p:nvPr/>
        </p:nvCxnSpPr>
        <p:spPr>
          <a:xfrm>
            <a:off x="4721484" y="3643314"/>
            <a:ext cx="641464" cy="80177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168484" y="3429000"/>
            <a:ext cx="714380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stop() </a:t>
            </a:r>
            <a:endParaRPr lang="ko-KR" altLang="en-US" sz="1200" dirty="0" smtClean="0"/>
          </a:p>
        </p:txBody>
      </p:sp>
      <p:cxnSp>
        <p:nvCxnSpPr>
          <p:cNvPr id="20" name="직선 화살표 연결선 19"/>
          <p:cNvCxnSpPr>
            <a:stCxn id="9" idx="3"/>
            <a:endCxn id="19" idx="1"/>
          </p:cNvCxnSpPr>
          <p:nvPr/>
        </p:nvCxnSpPr>
        <p:spPr>
          <a:xfrm>
            <a:off x="4721484" y="3643314"/>
            <a:ext cx="144700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7311492" y="3429000"/>
            <a:ext cx="857256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destroy() </a:t>
            </a:r>
            <a:endParaRPr lang="ko-KR" altLang="en-US" sz="1200" dirty="0" smtClean="0"/>
          </a:p>
        </p:txBody>
      </p:sp>
      <p:cxnSp>
        <p:nvCxnSpPr>
          <p:cNvPr id="24" name="직선 화살표 연결선 23"/>
          <p:cNvCxnSpPr>
            <a:stCxn id="19" idx="3"/>
            <a:endCxn id="23" idx="1"/>
          </p:cNvCxnSpPr>
          <p:nvPr/>
        </p:nvCxnSpPr>
        <p:spPr>
          <a:xfrm>
            <a:off x="6882864" y="3643314"/>
            <a:ext cx="428628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원호 30"/>
          <p:cNvSpPr/>
          <p:nvPr/>
        </p:nvSpPr>
        <p:spPr>
          <a:xfrm rot="16200000">
            <a:off x="5078674" y="2454270"/>
            <a:ext cx="571504" cy="2000264"/>
          </a:xfrm>
          <a:prstGeom prst="arc">
            <a:avLst>
              <a:gd name="adj1" fmla="val 16292971"/>
              <a:gd name="adj2" fmla="val 5293790"/>
            </a:avLst>
          </a:prstGeom>
          <a:ln w="28575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220072" y="5016596"/>
            <a:ext cx="1000132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200" smtClean="0"/>
              <a:t>repaint() </a:t>
            </a:r>
            <a:endParaRPr lang="ko-KR" altLang="en-US" sz="1200" dirty="0" smtClean="0"/>
          </a:p>
        </p:txBody>
      </p:sp>
      <p:cxnSp>
        <p:nvCxnSpPr>
          <p:cNvPr id="36" name="직선 화살표 연결선 35"/>
          <p:cNvCxnSpPr>
            <a:stCxn id="34" idx="0"/>
            <a:endCxn id="15" idx="2"/>
          </p:cNvCxnSpPr>
          <p:nvPr/>
        </p:nvCxnSpPr>
        <p:spPr>
          <a:xfrm rot="5400000" flipH="1" flipV="1">
            <a:off x="5541543" y="4838001"/>
            <a:ext cx="357190" cy="15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964203" y="2571744"/>
            <a:ext cx="1169798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smtClean="0"/>
              <a:t>애플릿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클래스 로딩</a:t>
            </a:r>
            <a:endParaRPr lang="en-US" altLang="ko-KR" sz="1200" dirty="0" smtClean="0"/>
          </a:p>
        </p:txBody>
      </p:sp>
      <p:cxnSp>
        <p:nvCxnSpPr>
          <p:cNvPr id="45" name="직선 화살표 연결선 44"/>
          <p:cNvCxnSpPr>
            <a:stCxn id="44" idx="2"/>
            <a:endCxn id="4" idx="0"/>
          </p:cNvCxnSpPr>
          <p:nvPr/>
        </p:nvCxnSpPr>
        <p:spPr>
          <a:xfrm>
            <a:off x="1549102" y="3000372"/>
            <a:ext cx="0" cy="42862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964203" y="1785926"/>
            <a:ext cx="1169798" cy="4286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200" dirty="0" smtClean="0">
                <a:latin typeface="+mj-lt"/>
              </a:rPr>
              <a:t>웹 페이지 로딩</a:t>
            </a:r>
            <a:endParaRPr lang="en-US" altLang="ko-KR" sz="1200" dirty="0" smtClean="0">
              <a:latin typeface="+mj-lt"/>
            </a:endParaRPr>
          </a:p>
        </p:txBody>
      </p:sp>
      <p:cxnSp>
        <p:nvCxnSpPr>
          <p:cNvPr id="49" name="직선 화살표 연결선 48"/>
          <p:cNvCxnSpPr>
            <a:stCxn id="48" idx="2"/>
            <a:endCxn id="44" idx="0"/>
          </p:cNvCxnSpPr>
          <p:nvPr/>
        </p:nvCxnSpPr>
        <p:spPr>
          <a:xfrm>
            <a:off x="1549102" y="2214554"/>
            <a:ext cx="0" cy="35719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34001" y="1857364"/>
            <a:ext cx="281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웹브라우저에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의한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</a:rPr>
              <a:t>HTML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페이지 로딩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9592" y="3929066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웹브라우저에 의한</a:t>
            </a:r>
            <a:endParaRPr lang="en-US" altLang="ko-KR" sz="120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애플릿 객체 생성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10890" y="3929066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웹브라우저에</a:t>
            </a:r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 의한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애플릿 객체 초기화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5666" y="3929066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웹브라우저에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의한 애플릿 시작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2000" y="291147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웹 페이지로 되돌아옴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58557" y="3639327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다른 웹 페이지로 감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24707" y="452090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chemeClr val="accent1">
                    <a:lumMod val="50000"/>
                  </a:schemeClr>
                </a:solidFill>
              </a:rPr>
              <a:t>애플릿 그리기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97178" y="3900405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웹 브라우저 종료 시</a:t>
            </a:r>
            <a:endParaRPr lang="en-US" altLang="ko-KR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accent1">
                    <a:lumMod val="50000"/>
                  </a:schemeClr>
                </a:solidFill>
              </a:rPr>
              <a:t>애플릿도 함께 종료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7700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JApplet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클래스로 스윙 애플릿 구현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1628800"/>
            <a:ext cx="745691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javax.swing.JApplet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import java.awt.*;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public class </a:t>
            </a:r>
            <a:r>
              <a:rPr lang="en-US" altLang="ko-KR" sz="1400" b="1" dirty="0" err="1" smtClean="0"/>
              <a:t>MyJApplet</a:t>
            </a:r>
            <a:r>
              <a:rPr lang="en-US" altLang="ko-KR" sz="1400" b="1" dirty="0" smtClean="0"/>
              <a:t> extends </a:t>
            </a:r>
            <a:r>
              <a:rPr lang="en-US" altLang="ko-KR" sz="1400" b="1" dirty="0" err="1" smtClean="0"/>
              <a:t>JApplet</a:t>
            </a:r>
            <a:r>
              <a:rPr lang="en-US" altLang="ko-KR" sz="1400" b="1" dirty="0" smtClean="0"/>
              <a:t>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en-US" altLang="ko-KR" sz="1400" dirty="0" smtClean="0"/>
              <a:t>	public </a:t>
            </a:r>
            <a:r>
              <a:rPr lang="en-US" altLang="ko-KR" sz="1400" dirty="0" err="1" smtClean="0"/>
              <a:t>MyJApplet</a:t>
            </a:r>
            <a:r>
              <a:rPr lang="en-US" altLang="ko-KR" sz="1400" dirty="0" smtClean="0"/>
              <a:t>() { ... } // </a:t>
            </a:r>
            <a:r>
              <a:rPr lang="ko-KR" altLang="en-US" sz="1400" dirty="0" err="1" smtClean="0"/>
              <a:t>생성자</a:t>
            </a:r>
            <a:endParaRPr lang="en-US" altLang="ko-KR" sz="1400" dirty="0" smtClean="0"/>
          </a:p>
          <a:p>
            <a:pPr defTabSz="180000"/>
            <a:endParaRPr lang="ko-KR" altLang="en-US" sz="1400" dirty="0" smtClean="0"/>
          </a:p>
          <a:p>
            <a:pPr defTabSz="180000"/>
            <a:r>
              <a:rPr lang="en-US" altLang="ko-KR" sz="1400" dirty="0" smtClean="0"/>
              <a:t>	public void init() { ... } // </a:t>
            </a:r>
            <a:r>
              <a:rPr lang="ko-KR" altLang="en-US" sz="1400" dirty="0" smtClean="0"/>
              <a:t>애플릿이 처음 </a:t>
            </a:r>
            <a:r>
              <a:rPr lang="ko-KR" altLang="en-US" sz="1400" dirty="0" err="1" smtClean="0"/>
              <a:t>로드될</a:t>
            </a:r>
            <a:r>
              <a:rPr lang="ko-KR" altLang="en-US" sz="1400" dirty="0" smtClean="0"/>
              <a:t> 때 호출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start() { ... } // </a:t>
            </a:r>
            <a:r>
              <a:rPr lang="ko-KR" altLang="en-US" sz="1400" dirty="0" smtClean="0"/>
              <a:t>애플릿을 포함하는 웹 페이지 방문 때마다 호출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stop() { ... } // </a:t>
            </a:r>
            <a:r>
              <a:rPr lang="ko-KR" altLang="en-US" sz="1400" dirty="0" smtClean="0"/>
              <a:t>애플릿을 포함하는 웹 페이지가 비활성화될 때 호출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public void destroy() { ... } // </a:t>
            </a:r>
            <a:r>
              <a:rPr lang="ko-KR" altLang="en-US" sz="1400" dirty="0" smtClean="0"/>
              <a:t>웹 브라우저가 종료될 때 호출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// </a:t>
            </a:r>
            <a:r>
              <a:rPr lang="ko-KR" altLang="en-US" sz="1400" b="1" dirty="0" smtClean="0"/>
              <a:t>스윙 애플릿의 경우 </a:t>
            </a:r>
            <a:r>
              <a:rPr lang="en-US" altLang="ko-KR" sz="1400" b="1" dirty="0" err="1" smtClean="0"/>
              <a:t>JApplet</a:t>
            </a:r>
            <a:r>
              <a:rPr lang="ko-KR" altLang="en-US" sz="1400" b="1" dirty="0" smtClean="0"/>
              <a:t>의 컨텐트팬의 </a:t>
            </a:r>
            <a:r>
              <a:rPr lang="en-US" altLang="ko-KR" sz="1400" b="1" dirty="0" err="1" smtClean="0"/>
              <a:t>paintComponent</a:t>
            </a:r>
            <a:r>
              <a:rPr lang="en-US" altLang="ko-KR" sz="1400" b="1" dirty="0" smtClean="0"/>
              <a:t>()</a:t>
            </a:r>
            <a:r>
              <a:rPr lang="ko-KR" altLang="en-US" sz="1400" b="1" dirty="0" smtClean="0"/>
              <a:t>를 </a:t>
            </a:r>
            <a:r>
              <a:rPr lang="ko-KR" altLang="en-US" sz="1400" b="1" dirty="0" err="1" smtClean="0"/>
              <a:t>오버라이딩하여</a:t>
            </a:r>
            <a:endParaRPr lang="ko-KR" altLang="en-US" sz="1400" b="1" dirty="0" smtClean="0"/>
          </a:p>
          <a:p>
            <a:pPr defTabSz="180000"/>
            <a:r>
              <a:rPr lang="en-US" altLang="ko-KR" sz="1400" b="1" dirty="0" smtClean="0"/>
              <a:t>	// </a:t>
            </a:r>
            <a:r>
              <a:rPr lang="ko-KR" altLang="en-US" sz="1400" b="1" dirty="0" smtClean="0"/>
              <a:t>페인팅을 하는 것이 쉽다</a:t>
            </a:r>
            <a:r>
              <a:rPr lang="en-US" altLang="ko-KR" sz="1400" b="1" dirty="0" smtClean="0"/>
              <a:t>.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strike="sngStrike" dirty="0" smtClean="0"/>
              <a:t>public void paint(Graphics g) { ... }</a:t>
            </a:r>
            <a:r>
              <a:rPr lang="en-US" altLang="ko-KR" sz="1400" dirty="0" smtClean="0"/>
              <a:t> // paint()</a:t>
            </a:r>
            <a:r>
              <a:rPr lang="ko-KR" altLang="en-US" sz="1400" dirty="0" smtClean="0"/>
              <a:t>는 오버라이딩하지 않는 것이 좋다</a:t>
            </a:r>
            <a:r>
              <a:rPr lang="en-US" altLang="ko-KR" sz="1400" dirty="0" smtClean="0"/>
              <a:t>.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5760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 </a:t>
            </a:r>
            <a:r>
              <a:rPr lang="ko-KR" altLang="en-US" smtClean="0"/>
              <a:t>파일과 </a:t>
            </a:r>
            <a:r>
              <a:rPr lang="en-US" altLang="ko-KR" smtClean="0"/>
              <a:t>&lt;applet&gt; </a:t>
            </a:r>
            <a:r>
              <a:rPr lang="ko-KR" altLang="en-US" smtClean="0"/>
              <a:t>태그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23928" y="1428736"/>
            <a:ext cx="4896544" cy="4572000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applet </a:t>
            </a:r>
            <a:r>
              <a:rPr lang="ko-KR" altLang="en-US" dirty="0" smtClean="0"/>
              <a:t>태그의 속성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code</a:t>
            </a:r>
          </a:p>
          <a:p>
            <a:pPr lvl="2"/>
            <a:r>
              <a:rPr lang="ko-KR" altLang="en-US" dirty="0" smtClean="0"/>
              <a:t>애플릿 클래스 파일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width, height</a:t>
            </a:r>
          </a:p>
          <a:p>
            <a:pPr lvl="2"/>
            <a:r>
              <a:rPr lang="ko-KR" altLang="en-US" dirty="0" smtClean="0"/>
              <a:t>애플릿이 실행될 윈도우의 폭과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높이</a:t>
            </a:r>
            <a:endParaRPr lang="en-US" altLang="ko-KR" dirty="0"/>
          </a:p>
          <a:p>
            <a:pPr lvl="2"/>
            <a:r>
              <a:rPr lang="ko-KR" altLang="en-US" dirty="0" smtClean="0"/>
              <a:t>픽셀 단위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codebase</a:t>
            </a:r>
          </a:p>
          <a:p>
            <a:pPr lvl="2"/>
            <a:r>
              <a:rPr lang="ko-KR" altLang="en-US" dirty="0" smtClean="0"/>
              <a:t>애플릿은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파일과 같은 경로에 있지 않는 경우 클래스 파일의 디렉터리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애플릿이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과 다른 서버에 있는 경우 애플릿의 </a:t>
            </a:r>
            <a:r>
              <a:rPr lang="en-US" altLang="ko-KR" dirty="0" smtClean="0"/>
              <a:t>URL</a:t>
            </a:r>
          </a:p>
          <a:p>
            <a:pPr lvl="1"/>
            <a:r>
              <a:rPr lang="en-US" altLang="ko-KR" dirty="0" smtClean="0"/>
              <a:t>alt</a:t>
            </a:r>
          </a:p>
          <a:p>
            <a:pPr lvl="2"/>
            <a:r>
              <a:rPr lang="en-US" altLang="ko-KR" dirty="0" smtClean="0"/>
              <a:t>code</a:t>
            </a:r>
            <a:r>
              <a:rPr lang="ko-KR" altLang="en-US" dirty="0" smtClean="0"/>
              <a:t>에 지정된 애플릿 클래스 파일을 로드하지 못한 경우 대신 출력된 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속성 있음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00174"/>
            <a:ext cx="324036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&lt;applet</a:t>
            </a:r>
          </a:p>
          <a:p>
            <a:pPr defTabSz="180000"/>
            <a:r>
              <a:rPr lang="en-US" altLang="ko-KR" sz="1200" dirty="0" smtClean="0"/>
              <a:t>	code=</a:t>
            </a:r>
            <a:r>
              <a:rPr lang="ko-KR" altLang="en-US" sz="1200" dirty="0" smtClean="0"/>
              <a:t>애플릿클래스파일이름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width=</a:t>
            </a:r>
            <a:r>
              <a:rPr lang="ko-KR" altLang="en-US" sz="1200" dirty="0" smtClean="0"/>
              <a:t>애플릿이 출력되는 윈도우의 폭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height=</a:t>
            </a:r>
            <a:r>
              <a:rPr lang="ko-KR" altLang="en-US" sz="1200" dirty="0" smtClean="0"/>
              <a:t>애플릿이 출력되는 윈도우의 높이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[codebase=</a:t>
            </a:r>
            <a:r>
              <a:rPr lang="ko-KR" altLang="en-US" sz="1200" dirty="0" smtClean="0"/>
              <a:t>애플릿의 </a:t>
            </a:r>
            <a:r>
              <a:rPr lang="en-US" altLang="ko-KR" sz="1200" dirty="0" smtClean="0"/>
              <a:t>URL]</a:t>
            </a:r>
          </a:p>
          <a:p>
            <a:pPr defTabSz="180000"/>
            <a:r>
              <a:rPr lang="en-US" altLang="ko-KR" sz="1200" dirty="0" smtClean="0"/>
              <a:t>	[alt = </a:t>
            </a:r>
            <a:r>
              <a:rPr lang="ko-KR" altLang="en-US" sz="1200" dirty="0" smtClean="0"/>
              <a:t>대체 문자열</a:t>
            </a:r>
            <a:r>
              <a:rPr lang="en-US" altLang="ko-KR" sz="1200" dirty="0" smtClean="0"/>
              <a:t>]&gt;</a:t>
            </a:r>
          </a:p>
          <a:p>
            <a:pPr defTabSz="180000"/>
            <a:r>
              <a:rPr lang="en-US" altLang="ko-KR" sz="1200" dirty="0" smtClean="0"/>
              <a:t>&lt;/applet&gt;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929066"/>
            <a:ext cx="324036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&lt;applet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code=“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MyApplet.class</a:t>
            </a:r>
            <a:r>
              <a:rPr lang="en-US" altLang="ko-KR" sz="1200" dirty="0" smtClean="0">
                <a:solidFill>
                  <a:srgbClr val="FF0000"/>
                </a:solidFill>
              </a:rPr>
              <a:t>”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width=“300”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height=“300”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codebase="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appletclasses</a:t>
            </a:r>
            <a:r>
              <a:rPr lang="en-US" altLang="ko-KR" sz="1200" dirty="0" smtClean="0">
                <a:solidFill>
                  <a:srgbClr val="FF0000"/>
                </a:solidFill>
              </a:rPr>
              <a:t>/"</a:t>
            </a: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	alt ="</a:t>
            </a:r>
            <a:r>
              <a:rPr lang="ko-KR" altLang="en-US" sz="1200" dirty="0" smtClean="0">
                <a:solidFill>
                  <a:srgbClr val="FF0000"/>
                </a:solidFill>
              </a:rPr>
              <a:t>애플릿을 로딩하지 </a:t>
            </a:r>
            <a:r>
              <a:rPr lang="ko-KR" altLang="en-US" sz="1200" smtClean="0">
                <a:solidFill>
                  <a:srgbClr val="FF0000"/>
                </a:solidFill>
              </a:rPr>
              <a:t>못하였습니다</a:t>
            </a:r>
            <a:r>
              <a:rPr lang="en-US" altLang="ko-KR" sz="1200" smtClean="0">
                <a:solidFill>
                  <a:srgbClr val="FF0000"/>
                </a:solidFill>
              </a:rPr>
              <a:t>"&gt;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FF0000"/>
                </a:solidFill>
              </a:rPr>
              <a:t>&lt;/applet&gt;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06626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2589</TotalTime>
  <Words>1074</Words>
  <Application>Microsoft Office PowerPoint</Application>
  <PresentationFormat>화면 슬라이드 쇼(4:3)</PresentationFormat>
  <Paragraphs>527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가을</vt:lpstr>
      <vt:lpstr>제 15 장 애플릿, 멀티미디어</vt:lpstr>
      <vt:lpstr>자바 애플릿</vt:lpstr>
      <vt:lpstr>애플릿이 실행되는 과정</vt:lpstr>
      <vt:lpstr>웹 브라우저에 의한 애플릿의 실행 과정</vt:lpstr>
      <vt:lpstr>Applet 클래스와 JApplet 클래스</vt:lpstr>
      <vt:lpstr>Applet 클래스로 AWT 애플릿 구현</vt:lpstr>
      <vt:lpstr>애플릿의 생명 주기</vt:lpstr>
      <vt:lpstr>JApplet 클래스로 스윙 애플릿 구현</vt:lpstr>
      <vt:lpstr>HTML 파일과 &lt;applet&gt; 태그</vt:lpstr>
      <vt:lpstr>애플릿 만들기</vt:lpstr>
      <vt:lpstr>Applet로 만드는 애플릿</vt:lpstr>
      <vt:lpstr>애플릿 실행 - appletviewer를 이용한 테스트</vt:lpstr>
      <vt:lpstr>이클립스에서 애플릿뷰어로 애플릿 실행</vt:lpstr>
      <vt:lpstr>웹 브라우저를 이용한 애플릿 실행</vt:lpstr>
      <vt:lpstr>스윙으로 만드는 애플릿</vt:lpstr>
      <vt:lpstr>애플릿에 파라미터 전달하기</vt:lpstr>
      <vt:lpstr>애플릿에서 &lt;param&gt;태그의 파라미터 받기</vt:lpstr>
      <vt:lpstr>&lt;param&gt;태그로부터  파라미터를 읽는 애플릿 예제</vt:lpstr>
      <vt:lpstr>애플릿의 보안에 따른 제약</vt:lpstr>
      <vt:lpstr>애플릿에서 오디오 다루기</vt:lpstr>
      <vt:lpstr>오디오 재생</vt:lpstr>
      <vt:lpstr>예제 15-1 : 애플릿에서  오디오 연주하기</vt:lpstr>
      <vt:lpstr>예제 15-2 : 오디오 재생/중지 가능한 데스크톱 응용프로그램 작성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tu</cp:lastModifiedBy>
  <cp:revision>143</cp:revision>
  <dcterms:created xsi:type="dcterms:W3CDTF">2011-08-27T14:53:28Z</dcterms:created>
  <dcterms:modified xsi:type="dcterms:W3CDTF">2015-03-23T07:08:46Z</dcterms:modified>
</cp:coreProperties>
</file>