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8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4625" autoAdjust="0"/>
  </p:normalViewPr>
  <p:slideViewPr>
    <p:cSldViewPr>
      <p:cViewPr varScale="1">
        <p:scale>
          <a:sx n="74" d="100"/>
          <a:sy n="74" d="100"/>
        </p:scale>
        <p:origin x="-14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299BC8C-D05E-4966-90C6-DB66949B9446}" type="datetime1">
              <a:rPr lang="ko-KR" altLang="en-US" smtClean="0"/>
              <a:pPr/>
              <a:t>2015-03-23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1538" y="4038600"/>
            <a:ext cx="7767662" cy="1828800"/>
          </a:xfrm>
        </p:spPr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16 </a:t>
            </a:r>
            <a:r>
              <a:rPr lang="ko-KR" altLang="en-US" dirty="0" smtClean="0"/>
              <a:t>장 네트워크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887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자원 이름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자원 이름</a:t>
            </a:r>
            <a:endParaRPr lang="en-US" altLang="ko-KR" dirty="0" smtClean="0"/>
          </a:p>
          <a:p>
            <a:pPr lvl="1"/>
            <a:r>
              <a:rPr lang="ko-KR" altLang="en-US" dirty="0"/>
              <a:t>자원 이름은 사용되는 프로토콜에 따라서 그 구성이 </a:t>
            </a:r>
            <a:r>
              <a:rPr lang="ko-KR" altLang="en-US" dirty="0" smtClean="0"/>
              <a:t>달라짐</a:t>
            </a:r>
            <a:endParaRPr lang="en-US" altLang="ko-KR" dirty="0" smtClean="0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8675" y="2638425"/>
            <a:ext cx="748665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17658" y="4363938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</a:t>
            </a:r>
            <a:r>
              <a:rPr lang="ko-KR" altLang="en-US" dirty="0" smtClean="0"/>
              <a:t>의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93526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URL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java.net </a:t>
            </a:r>
            <a:r>
              <a:rPr lang="ko-KR" altLang="en-US" dirty="0"/>
              <a:t>패키지에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상의 자원을 지정하는 </a:t>
            </a:r>
            <a:r>
              <a:rPr lang="en-US" altLang="ko-KR" dirty="0"/>
              <a:t>URL</a:t>
            </a:r>
            <a:r>
              <a:rPr lang="ko-KR" altLang="en-US" dirty="0"/>
              <a:t>을 </a:t>
            </a:r>
            <a:r>
              <a:rPr lang="ko-KR" altLang="en-US" dirty="0" smtClean="0"/>
              <a:t>나타냄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18004723"/>
              </p:ext>
            </p:extLst>
          </p:nvPr>
        </p:nvGraphicFramePr>
        <p:xfrm>
          <a:off x="395536" y="3068961"/>
          <a:ext cx="8496944" cy="2519934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962150"/>
                <a:gridCol w="4534794"/>
              </a:tblGrid>
              <a:tr h="2230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effectLst/>
                        </a:rPr>
                        <a:t>생성자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설명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2250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URL(String spec)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문자열이 지정하는 자원에 대한 </a:t>
                      </a:r>
                      <a:r>
                        <a:rPr lang="en-US" altLang="ko-KR" sz="1200" dirty="0">
                          <a:effectLst/>
                        </a:rPr>
                        <a:t>URL </a:t>
                      </a:r>
                      <a:r>
                        <a:rPr lang="ko-KR" altLang="en-US" sz="1200" dirty="0">
                          <a:effectLst/>
                        </a:rPr>
                        <a:t>객체를 생성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5199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URL(String protocol, String host, int port, String file)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프로토콜 </a:t>
                      </a:r>
                      <a:r>
                        <a:rPr lang="ko-KR" altLang="en-US" sz="1200" dirty="0" err="1">
                          <a:effectLst/>
                        </a:rPr>
                        <a:t>식별자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호스트 주소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포트 번호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파일 이름이 지정하는 자원에 대한 </a:t>
                      </a:r>
                      <a:r>
                        <a:rPr lang="en-US" altLang="ko-KR" sz="1200" dirty="0">
                          <a:effectLst/>
                        </a:rPr>
                        <a:t>URL </a:t>
                      </a:r>
                      <a:r>
                        <a:rPr lang="ko-KR" altLang="en-US" sz="1200" dirty="0">
                          <a:effectLst/>
                        </a:rPr>
                        <a:t>객체 생성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4527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URL(String protocol, String host, String file)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프로토콜 </a:t>
                      </a:r>
                      <a:r>
                        <a:rPr lang="ko-KR" altLang="en-US" sz="1200" dirty="0" err="1">
                          <a:effectLst/>
                        </a:rPr>
                        <a:t>식별자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호스트 주소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파일 이름이 지정하는 자원에 대한 </a:t>
                      </a:r>
                      <a:r>
                        <a:rPr lang="en-US" altLang="ko-KR" sz="1200" dirty="0">
                          <a:effectLst/>
                        </a:rPr>
                        <a:t>URL </a:t>
                      </a:r>
                      <a:r>
                        <a:rPr lang="ko-KR" altLang="en-US" sz="1200" dirty="0">
                          <a:effectLst/>
                        </a:rPr>
                        <a:t>객체 생성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2250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URL(URL context, String spec)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</a:rPr>
                        <a:t>URL </a:t>
                      </a:r>
                      <a:r>
                        <a:rPr lang="ko-KR" altLang="en-US" sz="1200" dirty="0">
                          <a:effectLst/>
                        </a:rPr>
                        <a:t>객체 </a:t>
                      </a:r>
                      <a:r>
                        <a:rPr lang="en-US" altLang="ko-KR" sz="1200" dirty="0">
                          <a:effectLst/>
                        </a:rPr>
                        <a:t>context</a:t>
                      </a:r>
                      <a:r>
                        <a:rPr lang="ko-KR" altLang="en-US" sz="1200" dirty="0">
                          <a:effectLst/>
                        </a:rPr>
                        <a:t>에 대한 상대 경로가 지정하는 자원에 대한 </a:t>
                      </a:r>
                      <a:r>
                        <a:rPr lang="en-US" altLang="ko-KR" sz="1200" dirty="0">
                          <a:effectLst/>
                        </a:rPr>
                        <a:t>URL </a:t>
                      </a:r>
                      <a:r>
                        <a:rPr lang="ko-KR" altLang="en-US" sz="1200" dirty="0">
                          <a:effectLst/>
                        </a:rPr>
                        <a:t>객체 생성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78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자바의 </a:t>
            </a:r>
            <a:r>
              <a:rPr lang="en-US" altLang="ko-KR" dirty="0"/>
              <a:t>URL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28402017"/>
              </p:ext>
            </p:extLst>
          </p:nvPr>
        </p:nvGraphicFramePr>
        <p:xfrm>
          <a:off x="467544" y="1988840"/>
          <a:ext cx="8406394" cy="357682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775252"/>
                <a:gridCol w="5631142"/>
              </a:tblGrid>
              <a:tr h="2643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effectLst/>
                        </a:rPr>
                        <a:t>메소드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설명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2643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Object </a:t>
                      </a:r>
                      <a:r>
                        <a:rPr lang="en-US" sz="1200" dirty="0" err="1">
                          <a:effectLst/>
                        </a:rPr>
                        <a:t>getContent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</a:rPr>
                        <a:t>URL</a:t>
                      </a:r>
                      <a:r>
                        <a:rPr lang="ko-KR" altLang="en-US" sz="1200">
                          <a:effectLst/>
                        </a:rPr>
                        <a:t>의 컨텐트를 반환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2643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 </a:t>
                      </a:r>
                      <a:r>
                        <a:rPr lang="en-US" sz="1200" dirty="0" err="1">
                          <a:effectLst/>
                        </a:rPr>
                        <a:t>getFile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</a:rPr>
                        <a:t>URL </a:t>
                      </a:r>
                      <a:r>
                        <a:rPr lang="ko-KR" altLang="en-US" sz="1200">
                          <a:effectLst/>
                        </a:rPr>
                        <a:t>주소의 파일 이름 반환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2643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 </a:t>
                      </a:r>
                      <a:r>
                        <a:rPr lang="en-US" sz="1200" dirty="0" err="1">
                          <a:effectLst/>
                        </a:rPr>
                        <a:t>getHost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</a:rPr>
                        <a:t>URL </a:t>
                      </a:r>
                      <a:r>
                        <a:rPr lang="ko-KR" altLang="en-US" sz="1200">
                          <a:effectLst/>
                        </a:rPr>
                        <a:t>주소의 호스트 이름 반환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2643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 </a:t>
                      </a:r>
                      <a:r>
                        <a:rPr lang="en-US" sz="1200" dirty="0" err="1">
                          <a:effectLst/>
                        </a:rPr>
                        <a:t>getPath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</a:rPr>
                        <a:t>URL </a:t>
                      </a:r>
                      <a:r>
                        <a:rPr lang="ko-KR" altLang="en-US" sz="1200">
                          <a:effectLst/>
                        </a:rPr>
                        <a:t>주소의 경로 부분 반환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2643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 getPort()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</a:rPr>
                        <a:t>URL </a:t>
                      </a:r>
                      <a:r>
                        <a:rPr lang="ko-KR" altLang="en-US" sz="1200" dirty="0">
                          <a:effectLst/>
                        </a:rPr>
                        <a:t>주소의 포트 번호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2643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 getLocalPort()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소켓이 연결된 로컬 포트 번호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2643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 getPort()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소켓이 연결한 서버의 포트 번호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2643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InputStream openStream()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</a:rPr>
                        <a:t>URL</a:t>
                      </a:r>
                      <a:r>
                        <a:rPr lang="ko-KR" altLang="en-US" sz="1200" dirty="0">
                          <a:effectLst/>
                        </a:rPr>
                        <a:t>에 대해 연결을 설정하고 이 연결로부터 입력을 받을 수 있는 </a:t>
                      </a:r>
                      <a:r>
                        <a:rPr lang="en-US" altLang="ko-KR" sz="1200" dirty="0" err="1">
                          <a:effectLst/>
                        </a:rPr>
                        <a:t>InputStream</a:t>
                      </a:r>
                      <a:r>
                        <a:rPr lang="en-US" altLang="ko-KR" sz="1200" dirty="0">
                          <a:effectLst/>
                        </a:rPr>
                        <a:t> </a:t>
                      </a:r>
                      <a:r>
                        <a:rPr lang="ko-KR" altLang="en-US" sz="1200" dirty="0">
                          <a:effectLst/>
                        </a:rPr>
                        <a:t>객체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2643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200" u="none" strike="noStrike" kern="1200" baseline="0" dirty="0" err="1" smtClean="0"/>
                        <a:t>URLConnection</a:t>
                      </a:r>
                      <a:r>
                        <a:rPr kumimoji="0" lang="en-US" altLang="ko-KR" sz="1200" u="none" strike="noStrike" kern="1200" baseline="0" dirty="0" smtClean="0"/>
                        <a:t> </a:t>
                      </a:r>
                      <a:r>
                        <a:rPr kumimoji="0" lang="en-US" altLang="ko-KR" sz="1200" u="none" strike="noStrike" kern="1200" baseline="0" dirty="0" err="1" smtClean="0"/>
                        <a:t>openConnection</a:t>
                      </a:r>
                      <a:r>
                        <a:rPr kumimoji="0" lang="en-US" altLang="ko-KR" sz="1200" u="none" strike="noStrike" kern="1200" baseline="0" dirty="0" smtClean="0"/>
                        <a:t>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r>
                        <a:rPr kumimoji="0" lang="en-US" altLang="ko-KR" sz="1200" u="none" strike="noStrike" kern="1200" baseline="0" dirty="0" smtClean="0"/>
                        <a:t>URL </a:t>
                      </a:r>
                      <a:r>
                        <a:rPr kumimoji="0" lang="ko-KR" altLang="en-US" sz="1200" u="none" strike="noStrike" kern="1200" baseline="0" dirty="0" smtClean="0"/>
                        <a:t>주소의 원격 객체에 접속한 뒤 통신할 수 있는 </a:t>
                      </a:r>
                      <a:r>
                        <a:rPr kumimoji="0" lang="en-US" altLang="ko-KR" sz="1200" u="none" strike="noStrike" kern="1200" baseline="0" dirty="0" err="1" smtClean="0"/>
                        <a:t>URLConnection</a:t>
                      </a:r>
                      <a:r>
                        <a:rPr kumimoji="0" lang="en-US" altLang="ko-KR" sz="1200" u="none" strike="noStrike" kern="1200" baseline="0" dirty="0" smtClean="0"/>
                        <a:t> </a:t>
                      </a:r>
                      <a:r>
                        <a:rPr kumimoji="0" lang="ko-KR" altLang="en-US" sz="1200" u="none" strike="noStrike" kern="1200" baseline="0" dirty="0" smtClean="0"/>
                        <a:t>객체 리턴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2288" y="2584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2546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URL </a:t>
            </a:r>
            <a:r>
              <a:rPr lang="ko-KR" altLang="en-US" dirty="0" smtClean="0"/>
              <a:t>객체 생성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절대 경로로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상대 경로로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685800" lvl="2" indent="0">
              <a:buNone/>
            </a:pPr>
            <a:endParaRPr lang="en-US" altLang="ko-KR" dirty="0"/>
          </a:p>
          <a:p>
            <a:pPr marL="685800" lvl="2" indent="0">
              <a:buNone/>
            </a:pPr>
            <a:endParaRPr lang="en-US" altLang="ko-KR" dirty="0" smtClean="0"/>
          </a:p>
          <a:p>
            <a:pPr lvl="2"/>
            <a:r>
              <a:rPr lang="ko-KR" altLang="en-US" dirty="0" smtClean="0"/>
              <a:t>잘못된 </a:t>
            </a:r>
            <a:r>
              <a:rPr lang="ko-KR" altLang="en-US" dirty="0"/>
              <a:t>주소의 </a:t>
            </a:r>
            <a:r>
              <a:rPr lang="en-US" altLang="ko-KR" dirty="0"/>
              <a:t>URL</a:t>
            </a:r>
            <a:r>
              <a:rPr lang="ko-KR" altLang="en-US" dirty="0"/>
              <a:t>을 입력하면 </a:t>
            </a:r>
            <a:r>
              <a:rPr lang="en-US" altLang="ko-KR" dirty="0" err="1"/>
              <a:t>MalformedURLException</a:t>
            </a:r>
            <a:r>
              <a:rPr lang="en-US" altLang="ko-KR" dirty="0"/>
              <a:t> </a:t>
            </a:r>
            <a:r>
              <a:rPr lang="ko-KR" altLang="en-US" dirty="0" smtClean="0"/>
              <a:t>예외 발생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728" y="1857364"/>
            <a:ext cx="501181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URL </a:t>
            </a:r>
            <a:r>
              <a:rPr lang="en-US" altLang="ko-KR" sz="1400" dirty="0" err="1"/>
              <a:t>homePage</a:t>
            </a:r>
            <a:r>
              <a:rPr lang="en-US" altLang="ko-KR" sz="1400" dirty="0"/>
              <a:t> = new URL</a:t>
            </a:r>
            <a:r>
              <a:rPr lang="en-US" altLang="ko-KR" sz="1400" dirty="0" smtClean="0"/>
              <a:t>("</a:t>
            </a:r>
            <a:r>
              <a:rPr lang="en-US" altLang="ko-KR" sz="1400" dirty="0"/>
              <a:t>http://news.hankooki.com</a:t>
            </a:r>
            <a:r>
              <a:rPr lang="en-US" altLang="ko-KR" sz="1400" dirty="0" smtClean="0"/>
              <a:t>");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428728" y="2928934"/>
            <a:ext cx="504056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URL </a:t>
            </a:r>
            <a:r>
              <a:rPr lang="en-US" altLang="ko-KR" sz="1400" dirty="0" smtClean="0"/>
              <a:t>opinion </a:t>
            </a:r>
            <a:r>
              <a:rPr lang="en-US" altLang="ko-KR" sz="1400" dirty="0"/>
              <a:t>= new URL(</a:t>
            </a:r>
            <a:r>
              <a:rPr lang="en-US" altLang="ko-KR" sz="1400" dirty="0" err="1"/>
              <a:t>homePage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"</a:t>
            </a:r>
            <a:r>
              <a:rPr lang="en-US" altLang="ko-KR" sz="1400" dirty="0"/>
              <a:t>opinion/editorial.htm</a:t>
            </a:r>
            <a:r>
              <a:rPr lang="en-US" altLang="ko-KR" sz="1400" dirty="0" smtClean="0"/>
              <a:t>");</a:t>
            </a:r>
            <a:endParaRPr lang="en-US" altLang="ko-KR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2195736" y="3443049"/>
            <a:ext cx="3096344" cy="442674"/>
          </a:xfrm>
          <a:prstGeom prst="wedgeRoundRectCallout">
            <a:avLst>
              <a:gd name="adj1" fmla="val -45160"/>
              <a:gd name="adj2" fmla="val -10124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opinion</a:t>
            </a:r>
            <a:r>
              <a:rPr lang="ko-KR" altLang="en-US" sz="1000" dirty="0" smtClean="0"/>
              <a:t>이라는 </a:t>
            </a:r>
            <a:r>
              <a:rPr lang="en-US" altLang="ko-KR" sz="1000" dirty="0" smtClean="0"/>
              <a:t>URL</a:t>
            </a:r>
            <a:r>
              <a:rPr lang="ko-KR" altLang="en-US" sz="1000" dirty="0" smtClean="0"/>
              <a:t>은 결국 다음 주소 의미</a:t>
            </a:r>
            <a:endParaRPr lang="en-US" altLang="ko-KR" sz="1000" dirty="0" smtClean="0"/>
          </a:p>
          <a:p>
            <a:r>
              <a:rPr lang="en-US" altLang="ko-KR" sz="1000" dirty="0" smtClean="0"/>
              <a:t>"http://news.hankooki.com/opinion/editorial.htm"</a:t>
            </a:r>
            <a:endParaRPr lang="ko-KR" altLang="en-US" sz="1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1013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16-1 : </a:t>
            </a:r>
            <a:r>
              <a:rPr lang="en-US" altLang="ko-KR" dirty="0"/>
              <a:t>URL </a:t>
            </a:r>
            <a:r>
              <a:rPr lang="ko-KR" altLang="en-US" dirty="0" err="1" smtClean="0"/>
              <a:t>파싱하기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916832"/>
            <a:ext cx="6807700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java.net.*;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ParseURL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    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URL </a:t>
            </a:r>
            <a:r>
              <a:rPr lang="en-US" altLang="ko-KR" sz="1200" dirty="0" smtClean="0"/>
              <a:t>opinion = </a:t>
            </a:r>
            <a:r>
              <a:rPr lang="en-US" altLang="ko-KR" sz="1200" dirty="0"/>
              <a:t>null;</a:t>
            </a:r>
          </a:p>
          <a:p>
            <a:pPr defTabSz="180000"/>
            <a:r>
              <a:rPr lang="en-US" altLang="ko-KR" sz="1200" dirty="0"/>
              <a:t>		URL </a:t>
            </a:r>
            <a:r>
              <a:rPr lang="en-US" altLang="ko-KR" sz="1200" dirty="0" err="1"/>
              <a:t>homePage</a:t>
            </a:r>
            <a:r>
              <a:rPr lang="en-US" altLang="ko-KR" sz="1200" dirty="0"/>
              <a:t> = null;</a:t>
            </a:r>
          </a:p>
          <a:p>
            <a:pPr defTabSz="180000"/>
            <a:r>
              <a:rPr lang="en-US" altLang="ko-KR" sz="1200" dirty="0"/>
              <a:t>		try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homePage</a:t>
            </a:r>
            <a:r>
              <a:rPr lang="en-US" altLang="ko-KR" sz="1200" dirty="0"/>
              <a:t> = new URL("http</a:t>
            </a:r>
            <a:r>
              <a:rPr lang="en-US" altLang="ko-KR" sz="1200" dirty="0" smtClean="0"/>
              <a:t>://news.hankooki.com:80</a:t>
            </a:r>
            <a:r>
              <a:rPr lang="en-US" altLang="ko-KR" sz="1200" dirty="0"/>
              <a:t>"); // </a:t>
            </a:r>
            <a:r>
              <a:rPr lang="ko-KR" altLang="en-US" sz="1200" dirty="0"/>
              <a:t>절대 경로로 </a:t>
            </a:r>
            <a:r>
              <a:rPr lang="en-US" altLang="ko-KR" sz="1200" dirty="0"/>
              <a:t>URL </a:t>
            </a:r>
            <a:r>
              <a:rPr lang="ko-KR" altLang="en-US" sz="1200" dirty="0"/>
              <a:t>객체 생성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/>
              <a:t> opinion = new URL(</a:t>
            </a:r>
            <a:r>
              <a:rPr lang="en-US" altLang="ko-KR" sz="1200" dirty="0" err="1"/>
              <a:t>homePage</a:t>
            </a:r>
            <a:r>
              <a:rPr lang="en-US" altLang="ko-KR" sz="1200" dirty="0" smtClean="0"/>
              <a:t>,“opinion/editorial.htm"); </a:t>
            </a:r>
            <a:r>
              <a:rPr lang="en-US" altLang="ko-KR" sz="1200" dirty="0"/>
              <a:t>// </a:t>
            </a:r>
            <a:r>
              <a:rPr lang="ko-KR" altLang="en-US" sz="1200" dirty="0"/>
              <a:t>상대 경로로 </a:t>
            </a:r>
            <a:r>
              <a:rPr lang="en-US" altLang="ko-KR" sz="1200" dirty="0"/>
              <a:t>URL </a:t>
            </a:r>
            <a:r>
              <a:rPr lang="ko-KR" altLang="en-US" sz="1200" dirty="0"/>
              <a:t>객체 생성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} catch (</a:t>
            </a:r>
            <a:r>
              <a:rPr lang="en-US" altLang="ko-KR" sz="1200" dirty="0" err="1"/>
              <a:t>MalformedURLException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잘못된 </a:t>
            </a:r>
            <a:r>
              <a:rPr lang="en-US" altLang="ko-KR" sz="1200" dirty="0"/>
              <a:t>URL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/>
              <a:t>		}              </a:t>
            </a:r>
          </a:p>
          <a:p>
            <a:pPr defTabSz="180000"/>
            <a:r>
              <a:rPr lang="en-US" altLang="ko-KR" sz="1200" dirty="0"/>
              <a:t>       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("protocol = " + </a:t>
            </a:r>
            <a:r>
              <a:rPr lang="en-US" altLang="ko-KR" sz="1200" dirty="0" err="1"/>
              <a:t>opinion.getProtocol</a:t>
            </a:r>
            <a:r>
              <a:rPr lang="en-US" altLang="ko-KR" sz="1200" dirty="0"/>
              <a:t>()); // </a:t>
            </a:r>
            <a:r>
              <a:rPr lang="ko-KR" altLang="en-US" sz="1200" dirty="0"/>
              <a:t>프로토콜 출력</a:t>
            </a:r>
          </a:p>
          <a:p>
            <a:pPr defTabSz="180000"/>
            <a:r>
              <a:rPr lang="ko-KR" altLang="en-US" sz="1200" dirty="0"/>
              <a:t>       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("host = " + </a:t>
            </a:r>
            <a:r>
              <a:rPr lang="en-US" altLang="ko-KR" sz="1200" dirty="0" err="1"/>
              <a:t>opinion.getHost</a:t>
            </a:r>
            <a:r>
              <a:rPr lang="en-US" altLang="ko-KR" sz="1200" dirty="0"/>
              <a:t>()); // </a:t>
            </a:r>
            <a:r>
              <a:rPr lang="ko-KR" altLang="en-US" sz="1200" dirty="0"/>
              <a:t>호스트  이름 출력</a:t>
            </a:r>
          </a:p>
          <a:p>
            <a:pPr defTabSz="180000"/>
            <a:r>
              <a:rPr lang="ko-KR" altLang="en-US" sz="1200" dirty="0"/>
              <a:t>       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("port = " + </a:t>
            </a:r>
            <a:r>
              <a:rPr lang="en-US" altLang="ko-KR" sz="1200" dirty="0" err="1"/>
              <a:t>opinion.getPort</a:t>
            </a:r>
            <a:r>
              <a:rPr lang="en-US" altLang="ko-KR" sz="1200" dirty="0"/>
              <a:t>()); // </a:t>
            </a:r>
            <a:r>
              <a:rPr lang="ko-KR" altLang="en-US" sz="1200" dirty="0"/>
              <a:t>포트 번호 출력</a:t>
            </a:r>
          </a:p>
          <a:p>
            <a:pPr defTabSz="180000"/>
            <a:r>
              <a:rPr lang="ko-KR" altLang="en-US" sz="1200" dirty="0"/>
              <a:t>       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("path = " + </a:t>
            </a:r>
            <a:r>
              <a:rPr lang="en-US" altLang="ko-KR" sz="1200" dirty="0" err="1"/>
              <a:t>opinion.getPath</a:t>
            </a:r>
            <a:r>
              <a:rPr lang="en-US" altLang="ko-KR" sz="1200" dirty="0"/>
              <a:t>()); // </a:t>
            </a:r>
            <a:r>
              <a:rPr lang="ko-KR" altLang="en-US" sz="1200" dirty="0"/>
              <a:t>경로 부분 출력</a:t>
            </a:r>
          </a:p>
          <a:p>
            <a:pPr defTabSz="180000"/>
            <a:r>
              <a:rPr lang="ko-KR" altLang="en-US" sz="1200" dirty="0"/>
              <a:t>       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("filename = " + </a:t>
            </a:r>
            <a:r>
              <a:rPr lang="en-US" altLang="ko-KR" sz="1200" dirty="0" err="1"/>
              <a:t>opinion.getFile</a:t>
            </a:r>
            <a:r>
              <a:rPr lang="en-US" altLang="ko-KR" sz="1200" dirty="0"/>
              <a:t>()); // </a:t>
            </a:r>
            <a:r>
              <a:rPr lang="ko-KR" altLang="en-US" sz="1200" dirty="0"/>
              <a:t>파일 이름 출력</a:t>
            </a:r>
          </a:p>
          <a:p>
            <a:pPr defTabSz="180000"/>
            <a:r>
              <a:rPr lang="ko-KR" altLang="en-US" sz="1200" dirty="0"/>
              <a:t>    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71600" y="5577840"/>
            <a:ext cx="6807700" cy="1015663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protocol = http</a:t>
            </a:r>
          </a:p>
          <a:p>
            <a:r>
              <a:rPr lang="en-US" altLang="ko-KR" sz="1200" dirty="0"/>
              <a:t>host = </a:t>
            </a:r>
            <a:r>
              <a:rPr lang="en-US" altLang="ko-KR" sz="1200" dirty="0" smtClean="0"/>
              <a:t>news.hankooki.com</a:t>
            </a:r>
            <a:endParaRPr lang="en-US" altLang="ko-KR" sz="1200" dirty="0"/>
          </a:p>
          <a:p>
            <a:r>
              <a:rPr lang="en-US" altLang="ko-KR" sz="1200" dirty="0"/>
              <a:t>port = 80</a:t>
            </a:r>
          </a:p>
          <a:p>
            <a:r>
              <a:rPr lang="en-US" altLang="ko-KR" sz="1200" dirty="0"/>
              <a:t>path = </a:t>
            </a:r>
            <a:r>
              <a:rPr lang="en-US" altLang="ko-KR" sz="1200" dirty="0" smtClean="0"/>
              <a:t>/opinion/editorial.htm</a:t>
            </a:r>
            <a:endParaRPr lang="en-US" altLang="ko-KR" sz="1200" dirty="0"/>
          </a:p>
          <a:p>
            <a:r>
              <a:rPr lang="en-US" altLang="ko-KR" sz="1200" dirty="0"/>
              <a:t>filename = </a:t>
            </a:r>
            <a:r>
              <a:rPr lang="en-US" altLang="ko-KR" sz="1200" dirty="0" smtClean="0"/>
              <a:t>/opinion/editorial.htm</a:t>
            </a:r>
            <a:endParaRPr lang="en-US" altLang="ko-KR" sz="1200" dirty="0"/>
          </a:p>
        </p:txBody>
      </p:sp>
      <p:sp>
        <p:nvSpPr>
          <p:cNvPr id="9" name="직사각형 8"/>
          <p:cNvSpPr/>
          <p:nvPr/>
        </p:nvSpPr>
        <p:spPr>
          <a:xfrm>
            <a:off x="571472" y="1214422"/>
            <a:ext cx="8143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URL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이용하여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URL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구성하는 프로토콜 이름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호스트 주소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포트 번호 등 각 부분을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파싱해보자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397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70007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URL </a:t>
            </a:r>
            <a:r>
              <a:rPr lang="ko-KR" altLang="en-US" dirty="0"/>
              <a:t>객체를 이용하여 상대편으로부터 데이터 읽기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URL </a:t>
            </a:r>
            <a:r>
              <a:rPr lang="ko-KR" altLang="en-US" dirty="0" smtClean="0"/>
              <a:t>객체에서 데이터 읽기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URL </a:t>
            </a:r>
            <a:r>
              <a:rPr lang="ko-KR" altLang="en-US" dirty="0"/>
              <a:t>객체가 가리키는 주소에서 데이터를 가져올 때는 </a:t>
            </a:r>
            <a:r>
              <a:rPr lang="en-US" altLang="ko-KR" dirty="0" err="1"/>
              <a:t>openStream</a:t>
            </a:r>
            <a:r>
              <a:rPr lang="en-US" altLang="ko-KR" dirty="0"/>
              <a:t>()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2"/>
            <a:r>
              <a:rPr lang="en-US" altLang="ko-KR" dirty="0" err="1"/>
              <a:t>openStream</a:t>
            </a:r>
            <a:r>
              <a:rPr lang="en-US" altLang="ko-KR" dirty="0"/>
              <a:t>()</a:t>
            </a:r>
            <a:r>
              <a:rPr lang="ko-KR" altLang="en-US" dirty="0"/>
              <a:t>이 </a:t>
            </a:r>
            <a:r>
              <a:rPr lang="ko-KR" altLang="en-US" dirty="0" err="1"/>
              <a:t>리턴하는</a:t>
            </a:r>
            <a:r>
              <a:rPr lang="ko-KR" altLang="en-US" dirty="0"/>
              <a:t> </a:t>
            </a:r>
            <a:r>
              <a:rPr lang="en-US" altLang="ko-KR" dirty="0" err="1"/>
              <a:t>InputStream</a:t>
            </a:r>
            <a:r>
              <a:rPr lang="en-US" altLang="ko-KR" dirty="0"/>
              <a:t> </a:t>
            </a:r>
            <a:r>
              <a:rPr lang="ko-KR" altLang="en-US" dirty="0"/>
              <a:t>객체를 </a:t>
            </a:r>
            <a:r>
              <a:rPr lang="ko-KR" altLang="en-US" dirty="0" smtClean="0"/>
              <a:t>이용하여 일반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ko-KR" altLang="en-US" dirty="0"/>
              <a:t>입력을 </a:t>
            </a:r>
            <a:r>
              <a:rPr lang="ko-KR" altLang="en-US" dirty="0" smtClean="0"/>
              <a:t>수행</a:t>
            </a:r>
            <a:endParaRPr lang="ko-KR" altLang="en-US" dirty="0"/>
          </a:p>
          <a:p>
            <a:pPr marL="685800" lvl="2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4734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16-2 : </a:t>
            </a:r>
            <a:r>
              <a:rPr lang="en-US" altLang="ko-KR" dirty="0"/>
              <a:t>URL </a:t>
            </a:r>
            <a:r>
              <a:rPr lang="ko-KR" altLang="en-US" dirty="0"/>
              <a:t>주소에서 데이터 </a:t>
            </a:r>
            <a:r>
              <a:rPr lang="ko-KR" altLang="en-US" dirty="0" smtClean="0"/>
              <a:t>읽기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44" y="2060848"/>
            <a:ext cx="6013332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java.net.*;</a:t>
            </a:r>
          </a:p>
          <a:p>
            <a:pPr defTabSz="180000"/>
            <a:r>
              <a:rPr lang="en-US" altLang="ko-KR" sz="1200" dirty="0"/>
              <a:t>import java.io</a:t>
            </a:r>
            <a:r>
              <a:rPr lang="en-US" altLang="ko-KR" sz="1200" dirty="0" smtClean="0"/>
              <a:t>.*;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URLRead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    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    </a:t>
            </a:r>
            <a:r>
              <a:rPr lang="en-US" altLang="ko-KR" sz="1200" dirty="0" smtClean="0"/>
              <a:t>	</a:t>
            </a:r>
            <a:r>
              <a:rPr lang="en-US" altLang="ko-KR" sz="1200" dirty="0"/>
              <a:t>	try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			// URL </a:t>
            </a:r>
            <a:r>
              <a:rPr lang="ko-KR" altLang="en-US" sz="1200" dirty="0" smtClean="0"/>
              <a:t>객체 생성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    	</a:t>
            </a:r>
            <a:r>
              <a:rPr lang="en-US" altLang="ko-KR" sz="1200" dirty="0" smtClean="0"/>
              <a:t>	</a:t>
            </a:r>
            <a:r>
              <a:rPr lang="en-US" altLang="ko-KR" sz="1200" dirty="0"/>
              <a:t>	URL </a:t>
            </a:r>
            <a:r>
              <a:rPr lang="en-US" altLang="ko-KR" sz="1200" dirty="0" err="1"/>
              <a:t>aURL</a:t>
            </a:r>
            <a:r>
              <a:rPr lang="en-US" altLang="ko-KR" sz="1200" dirty="0"/>
              <a:t> = new URL("http://www.nate.com"); </a:t>
            </a:r>
            <a:endParaRPr lang="en-US" altLang="ko-KR" sz="1200" dirty="0" smtClean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	// URL </a:t>
            </a:r>
            <a:r>
              <a:rPr lang="ko-KR" altLang="en-US" sz="1200" dirty="0" smtClean="0"/>
              <a:t>객체에서 입력 </a:t>
            </a:r>
            <a:r>
              <a:rPr lang="ko-KR" altLang="en-US" sz="1200" dirty="0" err="1" smtClean="0"/>
              <a:t>스트림</a:t>
            </a:r>
            <a:r>
              <a:rPr lang="ko-KR" altLang="en-US" sz="1200" dirty="0" smtClean="0"/>
              <a:t> 생성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ko-KR" altLang="en-US" sz="1200" dirty="0" smtClean="0"/>
              <a:t>    </a:t>
            </a:r>
            <a:r>
              <a:rPr lang="ko-KR" altLang="en-US" sz="1200" dirty="0"/>
              <a:t>		</a:t>
            </a:r>
            <a:r>
              <a:rPr lang="en-US" altLang="ko-KR" sz="1200" dirty="0" err="1"/>
              <a:t>BufferedReader</a:t>
            </a:r>
            <a:r>
              <a:rPr lang="en-US" altLang="ko-KR" sz="1200" dirty="0"/>
              <a:t> in = 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				new </a:t>
            </a:r>
            <a:r>
              <a:rPr lang="en-US" altLang="ko-KR" sz="1200" dirty="0" err="1" smtClean="0"/>
              <a:t>BufferedReader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InputStreamReader</a:t>
            </a:r>
            <a:r>
              <a:rPr lang="en-US" altLang="ko-KR" sz="1200" dirty="0" smtClean="0"/>
              <a:t>(</a:t>
            </a:r>
          </a:p>
          <a:p>
            <a:pPr defTabSz="180000"/>
            <a:r>
              <a:rPr lang="en-US" altLang="ko-KR" sz="1200" dirty="0" smtClean="0"/>
              <a:t>														</a:t>
            </a:r>
            <a:r>
              <a:rPr lang="en-US" altLang="ko-KR" sz="1200" dirty="0" err="1" smtClean="0"/>
              <a:t>aURL.openStream</a:t>
            </a:r>
            <a:r>
              <a:rPr lang="en-US" altLang="ko-KR" sz="1200" dirty="0"/>
              <a:t>()));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ko-KR" altLang="en-US" sz="1200" dirty="0" smtClean="0"/>
              <a:t>    </a:t>
            </a:r>
            <a:r>
              <a:rPr lang="ko-KR" altLang="en-US" sz="1200" dirty="0"/>
              <a:t>		</a:t>
            </a:r>
            <a:r>
              <a:rPr lang="en-US" altLang="ko-KR" sz="1200" dirty="0"/>
              <a:t>String </a:t>
            </a:r>
            <a:r>
              <a:rPr lang="en-US" altLang="ko-KR" sz="1200" dirty="0" err="1"/>
              <a:t>inputLine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    	</a:t>
            </a:r>
            <a:r>
              <a:rPr lang="en-US" altLang="ko-KR" sz="1200" dirty="0" smtClean="0"/>
              <a:t>	</a:t>
            </a:r>
            <a:r>
              <a:rPr lang="en-US" altLang="ko-KR" sz="1200" dirty="0"/>
              <a:t>	while ((</a:t>
            </a:r>
            <a:r>
              <a:rPr lang="en-US" altLang="ko-KR" sz="1200" dirty="0" err="1"/>
              <a:t>inputLine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in.readLine</a:t>
            </a:r>
            <a:r>
              <a:rPr lang="en-US" altLang="ko-KR" sz="1200" dirty="0"/>
              <a:t>()) != null) // </a:t>
            </a:r>
            <a:r>
              <a:rPr lang="ko-KR" altLang="en-US" sz="1200" dirty="0" err="1"/>
              <a:t>한행</a:t>
            </a:r>
            <a:r>
              <a:rPr lang="ko-KR" altLang="en-US" sz="1200" dirty="0"/>
              <a:t> 씩 읽음</a:t>
            </a:r>
          </a:p>
          <a:p>
            <a:pPr defTabSz="180000"/>
            <a:r>
              <a:rPr lang="ko-KR" altLang="en-US" sz="1200" dirty="0"/>
              <a:t>    		</a:t>
            </a:r>
            <a:r>
              <a:rPr lang="en-US" altLang="ko-KR" sz="1200" dirty="0" smtClean="0"/>
              <a:t>	</a:t>
            </a:r>
            <a:r>
              <a:rPr lang="ko-KR" altLang="en-US" sz="1200" dirty="0"/>
              <a:t>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inputLine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    </a:t>
            </a:r>
            <a:r>
              <a:rPr lang="en-US" altLang="ko-KR" sz="1200" dirty="0"/>
              <a:t>		</a:t>
            </a:r>
            <a:r>
              <a:rPr lang="en-US" altLang="ko-KR" sz="1200" dirty="0" err="1"/>
              <a:t>in.close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    </a:t>
            </a:r>
            <a:r>
              <a:rPr lang="en-US" altLang="ko-KR" sz="1200" dirty="0"/>
              <a:t>	} catch (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    	</a:t>
            </a:r>
            <a:r>
              <a:rPr lang="en-US" altLang="ko-KR" sz="1200" dirty="0" smtClean="0"/>
              <a:t>	</a:t>
            </a:r>
            <a:r>
              <a:rPr lang="en-US" altLang="ko-KR" sz="1200" dirty="0"/>
              <a:t>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("URL</a:t>
            </a:r>
            <a:r>
              <a:rPr lang="ko-KR" altLang="en-US" sz="1200" dirty="0"/>
              <a:t>에서 데이터를 읽는 중 오류가 발생했습니다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    </a:t>
            </a:r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107020160" descr="EMB00001f30147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14488"/>
            <a:ext cx="4436099" cy="289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71472" y="1285860"/>
            <a:ext cx="8215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http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프로토콜로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www.nate.com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사이트에 접속한 뒤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www.nate.com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에서 보내주는 웹 페이지를 받아보자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0312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URLConnection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URLConnection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주어진 원격지의 주소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에 네트워크 접속 후 데이터를 보내거나 받을 수 있도록 하는 기능</a:t>
            </a:r>
            <a:endParaRPr lang="en-US" altLang="ko-KR" dirty="0" smtClean="0"/>
          </a:p>
          <a:p>
            <a:pPr lvl="1"/>
            <a:r>
              <a:rPr lang="en-US" altLang="ko-KR" dirty="0"/>
              <a:t>URL </a:t>
            </a:r>
            <a:r>
              <a:rPr lang="ko-KR" altLang="en-US" dirty="0"/>
              <a:t>객체 생성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URL.openConnection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err="1" smtClean="0"/>
              <a:t>URLConnection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3"/>
            <a:r>
              <a:rPr lang="ko-KR" altLang="en-US" dirty="0"/>
              <a:t>연결하기 전에 여러 가지 인자들과 요청과 관련된 속성들을 </a:t>
            </a:r>
            <a:r>
              <a:rPr lang="ko-KR" altLang="en-US" dirty="0" smtClean="0"/>
              <a:t>설정 가능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365760" lvl="1" indent="0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84350" y="3684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43042" y="3161368"/>
            <a:ext cx="595329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URL </a:t>
            </a:r>
            <a:r>
              <a:rPr lang="en-US" altLang="ko-KR" sz="1400" dirty="0" err="1"/>
              <a:t>aURL</a:t>
            </a:r>
            <a:r>
              <a:rPr lang="en-US" altLang="ko-KR" sz="1400" dirty="0"/>
              <a:t> = new URL("http://www.naver.com");</a:t>
            </a:r>
          </a:p>
          <a:p>
            <a:r>
              <a:rPr lang="en-US" altLang="ko-KR" sz="1400" dirty="0" err="1"/>
              <a:t>URLConnection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uc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aURL.openConnection</a:t>
            </a:r>
            <a:r>
              <a:rPr lang="en-US" altLang="ko-KR" sz="1400" dirty="0"/>
              <a:t>(); // </a:t>
            </a:r>
            <a:r>
              <a:rPr lang="ko-KR" altLang="en-US" sz="1400" dirty="0"/>
              <a:t>원격지와 연결한다</a:t>
            </a:r>
            <a:r>
              <a:rPr lang="en-US" altLang="ko-KR" sz="14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3042" y="4214818"/>
            <a:ext cx="595329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URL </a:t>
            </a:r>
            <a:r>
              <a:rPr lang="en-US" altLang="ko-KR" sz="1400" dirty="0" err="1"/>
              <a:t>aURL</a:t>
            </a:r>
            <a:r>
              <a:rPr lang="en-US" altLang="ko-KR" sz="1400" dirty="0"/>
              <a:t> = new URL("http://www.naver.com");</a:t>
            </a:r>
          </a:p>
          <a:p>
            <a:r>
              <a:rPr lang="en-US" altLang="ko-KR" sz="1400" dirty="0" err="1"/>
              <a:t>URLConnection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uc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URLConnection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aURL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uc.connect</a:t>
            </a:r>
            <a:r>
              <a:rPr lang="en-US" altLang="ko-KR" sz="1400" dirty="0"/>
              <a:t>(); // </a:t>
            </a:r>
            <a:r>
              <a:rPr lang="ko-KR" altLang="en-US" sz="1400" dirty="0"/>
              <a:t>원격지와 연결한다</a:t>
            </a:r>
            <a:r>
              <a:rPr lang="en-US" altLang="ko-KR" sz="1400" dirty="0"/>
              <a:t>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00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URLConnection</a:t>
            </a:r>
            <a:r>
              <a:rPr lang="en-US" altLang="ko-KR" dirty="0"/>
              <a:t> </a:t>
            </a:r>
            <a:r>
              <a:rPr lang="ko-KR" altLang="en-US" dirty="0" smtClean="0"/>
              <a:t>클래스 주요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25852054"/>
              </p:ext>
            </p:extLst>
          </p:nvPr>
        </p:nvGraphicFramePr>
        <p:xfrm>
          <a:off x="899592" y="1556792"/>
          <a:ext cx="7560840" cy="426948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201704"/>
                <a:gridCol w="4359136"/>
              </a:tblGrid>
              <a:tr h="1980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effectLst/>
                        </a:rPr>
                        <a:t>메소드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설명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1993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abstract void connect()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</a:rPr>
                        <a:t>URL</a:t>
                      </a:r>
                      <a:r>
                        <a:rPr lang="ko-KR" altLang="en-US" sz="1200">
                          <a:effectLst/>
                        </a:rPr>
                        <a:t>에 의해 참조되는 외부 리소스와 통신 연결 설정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1993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Object getContent()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</a:rPr>
                        <a:t>URL </a:t>
                      </a:r>
                      <a:r>
                        <a:rPr lang="ko-KR" altLang="en-US" sz="1200">
                          <a:effectLst/>
                        </a:rPr>
                        <a:t>연결에서 컨텐트를 가져옴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1993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 </a:t>
                      </a:r>
                      <a:r>
                        <a:rPr lang="en-US" sz="1200" dirty="0" err="1">
                          <a:effectLst/>
                        </a:rPr>
                        <a:t>getContentEncoding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컨텐트 인코딩 필드를 반환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1993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 getContentLength()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컨텐트 길이 필드 반환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1993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String getContentType()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컨텐트 타입 필드 반환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1993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boolean getDoInput()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URLConnection </a:t>
                      </a:r>
                      <a:r>
                        <a:rPr lang="ko-KR" altLang="en-US" sz="1200">
                          <a:effectLst/>
                        </a:rPr>
                        <a:t>객체의 </a:t>
                      </a:r>
                      <a:r>
                        <a:rPr lang="en-US" sz="1200">
                          <a:effectLst/>
                        </a:rPr>
                        <a:t>doInput </a:t>
                      </a:r>
                      <a:r>
                        <a:rPr lang="ko-KR" altLang="en-US" sz="1200">
                          <a:effectLst/>
                        </a:rPr>
                        <a:t>필드 값 반환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1993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boolean getDoOutput()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URLConnection </a:t>
                      </a:r>
                      <a:r>
                        <a:rPr lang="ko-KR" altLang="en-US" sz="1200">
                          <a:effectLst/>
                        </a:rPr>
                        <a:t>객체의 </a:t>
                      </a:r>
                      <a:r>
                        <a:rPr lang="en-US" sz="1200">
                          <a:effectLst/>
                        </a:rPr>
                        <a:t>doOutput </a:t>
                      </a:r>
                      <a:r>
                        <a:rPr lang="ko-KR" altLang="en-US" sz="1200">
                          <a:effectLst/>
                        </a:rPr>
                        <a:t>필드 값 반환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1993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InputStream getInputStream()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설정된 연결에서 데이터를 읽을 입력 스트림 반환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1993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OutputStream getOutputStream()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설정된 연결로 데이터를 출력할 출력 스트림 반환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1993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URL getURL()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err="1">
                          <a:effectLst/>
                        </a:rPr>
                        <a:t>URLConnection</a:t>
                      </a:r>
                      <a:r>
                        <a:rPr lang="en-US" altLang="ko-KR" sz="1200" dirty="0">
                          <a:effectLst/>
                        </a:rPr>
                        <a:t> </a:t>
                      </a:r>
                      <a:r>
                        <a:rPr lang="ko-KR" altLang="en-US" sz="1200" dirty="0">
                          <a:effectLst/>
                        </a:rPr>
                        <a:t>객체의 </a:t>
                      </a:r>
                      <a:r>
                        <a:rPr lang="en-US" altLang="ko-KR" sz="1200" dirty="0">
                          <a:effectLst/>
                        </a:rPr>
                        <a:t>URL </a:t>
                      </a:r>
                      <a:r>
                        <a:rPr lang="ko-KR" altLang="en-US" sz="1200" dirty="0">
                          <a:effectLst/>
                        </a:rPr>
                        <a:t>필드 값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1993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void setDoInput(boolean doInput)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URLConnection </a:t>
                      </a:r>
                      <a:r>
                        <a:rPr lang="ko-KR" altLang="en-US" sz="1200">
                          <a:effectLst/>
                        </a:rPr>
                        <a:t>객체의 </a:t>
                      </a:r>
                      <a:r>
                        <a:rPr lang="en-US" sz="1200">
                          <a:effectLst/>
                        </a:rPr>
                        <a:t>doInput </a:t>
                      </a:r>
                      <a:r>
                        <a:rPr lang="ko-KR" altLang="en-US" sz="1200">
                          <a:effectLst/>
                        </a:rPr>
                        <a:t>필드 값 설정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1993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void </a:t>
                      </a:r>
                      <a:r>
                        <a:rPr lang="en-US" sz="1200" dirty="0" err="1">
                          <a:effectLst/>
                        </a:rPr>
                        <a:t>setDoOutput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doOutput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URLConnection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ko-KR" altLang="en-US" sz="1200" dirty="0">
                          <a:effectLst/>
                        </a:rPr>
                        <a:t>객체의 </a:t>
                      </a:r>
                      <a:r>
                        <a:rPr lang="en-US" sz="1200" dirty="0" err="1">
                          <a:effectLst/>
                        </a:rPr>
                        <a:t>doOutput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ko-KR" altLang="en-US" sz="1200" dirty="0">
                          <a:effectLst/>
                        </a:rPr>
                        <a:t>필드 값 설정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2288" y="2146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635896" y="5661248"/>
            <a:ext cx="4572000" cy="612934"/>
          </a:xfrm>
          <a:prstGeom prst="wedgeRoundRectCallout">
            <a:avLst>
              <a:gd name="adj1" fmla="val -55731"/>
              <a:gd name="adj2" fmla="val -16040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altLang="ko-KR" sz="1000" dirty="0" err="1" smtClean="0"/>
              <a:t>doInput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필드가 </a:t>
            </a:r>
            <a:r>
              <a:rPr lang="en-US" altLang="ko-KR" sz="1000" dirty="0" smtClean="0"/>
              <a:t>true</a:t>
            </a:r>
            <a:r>
              <a:rPr lang="ko-KR" altLang="en-US" sz="1000" dirty="0" smtClean="0"/>
              <a:t>로 설정되면 </a:t>
            </a:r>
            <a:r>
              <a:rPr lang="en-US" altLang="ko-KR" sz="1000" dirty="0" err="1" smtClean="0"/>
              <a:t>URLConnection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객체로 표현되는 </a:t>
            </a:r>
            <a:r>
              <a:rPr lang="en-US" altLang="ko-KR" sz="1000" dirty="0" smtClean="0"/>
              <a:t>URL </a:t>
            </a:r>
            <a:r>
              <a:rPr lang="ko-KR" altLang="en-US" sz="1000" dirty="0" smtClean="0"/>
              <a:t>연결이 입력을 위해 사용됨을 의미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err="1" smtClean="0"/>
              <a:t>doOutput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필드가 </a:t>
            </a:r>
            <a:r>
              <a:rPr lang="en-US" altLang="ko-KR" sz="1000" dirty="0" smtClean="0"/>
              <a:t>true</a:t>
            </a:r>
            <a:r>
              <a:rPr lang="ko-KR" altLang="en-US" sz="1000" dirty="0" smtClean="0"/>
              <a:t>로 설정되면 출력을 위해 사용됨을 의미</a:t>
            </a:r>
            <a:endParaRPr lang="en-US" altLang="ko-KR" sz="1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1924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700070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URLConnection</a:t>
            </a:r>
            <a:r>
              <a:rPr lang="en-US" altLang="ko-KR" sz="2400" dirty="0"/>
              <a:t> </a:t>
            </a:r>
            <a:r>
              <a:rPr lang="ko-KR" altLang="en-US" sz="2400" dirty="0"/>
              <a:t>객체를 이용하여 원격지 데이터 받기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 err="1"/>
              <a:t>URLConnection</a:t>
            </a:r>
            <a:r>
              <a:rPr lang="en-US" altLang="ko-KR" dirty="0"/>
              <a:t> </a:t>
            </a:r>
            <a:r>
              <a:rPr lang="ko-KR" altLang="en-US" dirty="0"/>
              <a:t>객체에서 데이터 읽기</a:t>
            </a:r>
          </a:p>
          <a:p>
            <a:pPr lvl="2"/>
            <a:r>
              <a:rPr lang="en-US" altLang="ko-KR" dirty="0" err="1"/>
              <a:t>URLConnection</a:t>
            </a:r>
            <a:r>
              <a:rPr lang="en-US" altLang="ko-KR" dirty="0"/>
              <a:t> </a:t>
            </a:r>
            <a:r>
              <a:rPr lang="ko-KR" altLang="en-US" dirty="0"/>
              <a:t>객체에서 </a:t>
            </a:r>
            <a:r>
              <a:rPr lang="en-US" altLang="ko-KR" dirty="0" err="1"/>
              <a:t>getInputStream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이용하여 입력 </a:t>
            </a:r>
            <a:r>
              <a:rPr lang="ko-KR" altLang="en-US" dirty="0" err="1"/>
              <a:t>스트림을</a:t>
            </a:r>
            <a:r>
              <a:rPr lang="ko-KR" altLang="en-US" dirty="0"/>
              <a:t> 얻은 후에 </a:t>
            </a:r>
            <a:r>
              <a:rPr lang="ko-KR" altLang="en-US" dirty="0" err="1"/>
              <a:t>스트림</a:t>
            </a:r>
            <a:r>
              <a:rPr lang="ko-KR" altLang="en-US" dirty="0"/>
              <a:t> 입력을 </a:t>
            </a:r>
            <a:r>
              <a:rPr lang="ko-KR" altLang="en-US" dirty="0" smtClean="0"/>
              <a:t>수행</a:t>
            </a:r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2490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TCP/IP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5245236" cy="464347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TCP/IP </a:t>
            </a:r>
            <a:r>
              <a:rPr lang="ko-KR" altLang="en-US" dirty="0" smtClean="0"/>
              <a:t>프로토콜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TCP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Transmission Control Protocol</a:t>
            </a:r>
          </a:p>
          <a:p>
            <a:pPr lvl="1"/>
            <a:r>
              <a:rPr lang="ko-KR" altLang="en-US" dirty="0" smtClean="0"/>
              <a:t>두 시스템 간에 신뢰성 있는 데이터의 전송을 관장하는 프로토콜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TCP</a:t>
            </a:r>
            <a:r>
              <a:rPr lang="ko-KR" altLang="en-US" dirty="0" smtClean="0"/>
              <a:t>에서 동작하는 응용프로그램 사례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e-mail, FTP,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(HTTP)</a:t>
            </a:r>
            <a:r>
              <a:rPr lang="ko-KR" altLang="en-US" dirty="0" smtClean="0"/>
              <a:t> 등</a:t>
            </a:r>
            <a:endParaRPr lang="en-US" altLang="ko-KR" dirty="0" smtClean="0"/>
          </a:p>
          <a:p>
            <a:r>
              <a:rPr lang="en-US" altLang="ko-KR" dirty="0" smtClean="0"/>
              <a:t>IP</a:t>
            </a:r>
          </a:p>
          <a:p>
            <a:pPr lvl="1"/>
            <a:r>
              <a:rPr lang="en-US" altLang="ko-KR" dirty="0" smtClean="0"/>
              <a:t>Internet Protocol</a:t>
            </a:r>
          </a:p>
          <a:p>
            <a:pPr lvl="1"/>
            <a:r>
              <a:rPr lang="ko-KR" altLang="en-US" dirty="0" err="1" smtClean="0"/>
              <a:t>패킷</a:t>
            </a:r>
            <a:r>
              <a:rPr lang="ko-KR" altLang="en-US" dirty="0" smtClean="0"/>
              <a:t> 교환 네트워크에서 송신 호스트와 수신 호스트가 데이터를 주고 받는 것을 관장하는 프로토콜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TCP</a:t>
            </a:r>
            <a:r>
              <a:rPr lang="ko-KR" altLang="en-US" dirty="0" smtClean="0"/>
              <a:t>보다 하위 레벨 프로토콜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5905952" y="2357430"/>
            <a:ext cx="2952328" cy="2026838"/>
            <a:chOff x="5905952" y="2357430"/>
            <a:chExt cx="2952328" cy="2026838"/>
          </a:xfrm>
        </p:grpSpPr>
        <p:sp>
          <p:nvSpPr>
            <p:cNvPr id="4" name="TextBox 3"/>
            <p:cNvSpPr txBox="1"/>
            <p:nvPr/>
          </p:nvSpPr>
          <p:spPr>
            <a:xfrm>
              <a:off x="5905952" y="2357430"/>
              <a:ext cx="2952328" cy="5232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응용프로그램 </a:t>
              </a:r>
              <a:endParaRPr lang="en-US" altLang="ko-KR" sz="1400" dirty="0" smtClean="0"/>
            </a:p>
            <a:p>
              <a:pPr algn="ctr"/>
              <a:r>
                <a:rPr lang="en-US" altLang="ko-KR" sz="1400" dirty="0" smtClean="0"/>
                <a:t>(HTTP, e-mail, FTP, </a:t>
              </a:r>
              <a:r>
                <a:rPr lang="ko-KR" altLang="en-US" sz="1400" dirty="0" smtClean="0"/>
                <a:t>등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905952" y="2852936"/>
              <a:ext cx="2952328" cy="5232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Transport</a:t>
              </a:r>
              <a:r>
                <a:rPr lang="ko-KR" altLang="en-US" sz="1400" dirty="0" smtClean="0"/>
                <a:t> </a:t>
              </a:r>
              <a:endParaRPr lang="en-US" altLang="ko-KR" sz="1400" dirty="0" smtClean="0"/>
            </a:p>
            <a:p>
              <a:pPr algn="ctr"/>
              <a:r>
                <a:rPr lang="en-US" altLang="ko-KR" sz="1400" dirty="0" smtClean="0"/>
                <a:t>(TCP, …)</a:t>
              </a:r>
              <a:endParaRPr lang="ko-KR" altLang="en-US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05952" y="3356992"/>
              <a:ext cx="2952328" cy="5232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Network</a:t>
              </a:r>
              <a:r>
                <a:rPr lang="ko-KR" altLang="en-US" sz="1400" dirty="0" smtClean="0"/>
                <a:t> </a:t>
              </a:r>
              <a:endParaRPr lang="en-US" altLang="ko-KR" sz="1400" dirty="0" smtClean="0"/>
            </a:p>
            <a:p>
              <a:pPr algn="ctr"/>
              <a:r>
                <a:rPr lang="en-US" altLang="ko-KR" sz="1400" dirty="0" smtClean="0"/>
                <a:t>(IP, …)</a:t>
              </a:r>
              <a:endParaRPr lang="ko-KR" alt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05952" y="3861048"/>
              <a:ext cx="2952328" cy="5232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Link</a:t>
              </a:r>
              <a:r>
                <a:rPr lang="ko-KR" altLang="en-US" sz="1400" dirty="0" smtClean="0"/>
                <a:t> </a:t>
              </a:r>
              <a:endParaRPr lang="en-US" altLang="ko-KR" sz="1400" dirty="0" smtClean="0"/>
            </a:p>
            <a:p>
              <a:pPr algn="ctr"/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디바이스</a:t>
              </a: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드라이버</a:t>
              </a:r>
              <a:r>
                <a:rPr lang="en-US" altLang="ko-KR" sz="1400" dirty="0" smtClean="0"/>
                <a:t>, …)</a:t>
              </a:r>
              <a:endParaRPr lang="ko-KR" altLang="en-US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719915" y="4477587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네트워크 계층</a:t>
            </a:r>
            <a:endParaRPr lang="ko-KR" altLang="en-US" sz="14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9469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16-3 : </a:t>
            </a:r>
            <a:r>
              <a:rPr lang="en-US" altLang="ko-KR" dirty="0" err="1" smtClean="0"/>
              <a:t>URLConnection</a:t>
            </a:r>
            <a:r>
              <a:rPr lang="ko-KR" altLang="en-US" dirty="0" smtClean="0"/>
              <a:t>으로 원격지에서  </a:t>
            </a:r>
            <a:r>
              <a:rPr lang="ko-KR" altLang="en-US" dirty="0"/>
              <a:t>데이터 </a:t>
            </a:r>
            <a:r>
              <a:rPr lang="ko-KR" altLang="en-US" dirty="0" smtClean="0"/>
              <a:t>읽기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1969670"/>
            <a:ext cx="5581854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java.io.*;</a:t>
            </a:r>
          </a:p>
          <a:p>
            <a:pPr defTabSz="180000"/>
            <a:r>
              <a:rPr lang="en-US" altLang="ko-KR" sz="1200" dirty="0"/>
              <a:t>import java.net</a:t>
            </a:r>
            <a:r>
              <a:rPr lang="en-US" altLang="ko-KR" sz="1200" dirty="0" smtClean="0"/>
              <a:t>.*;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URLConnectionReader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    </a:t>
            </a:r>
            <a:r>
              <a:rPr lang="en-US" altLang="ko-KR" sz="1200" dirty="0" smtClean="0"/>
              <a:t>	try {</a:t>
            </a:r>
          </a:p>
          <a:p>
            <a:pPr defTabSz="180000"/>
            <a:r>
              <a:rPr lang="en-US" altLang="ko-KR" sz="1200" dirty="0" smtClean="0"/>
              <a:t>			// URL </a:t>
            </a:r>
            <a:r>
              <a:rPr lang="ko-KR" altLang="en-US" sz="1200" dirty="0" smtClean="0"/>
              <a:t>객체 생성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    	</a:t>
            </a:r>
            <a:r>
              <a:rPr lang="en-US" altLang="ko-KR" sz="1200" dirty="0" smtClean="0"/>
              <a:t>	URL </a:t>
            </a:r>
            <a:r>
              <a:rPr lang="en-US" altLang="ko-KR" sz="1200" dirty="0" err="1"/>
              <a:t>aURL</a:t>
            </a:r>
            <a:r>
              <a:rPr lang="en-US" altLang="ko-KR" sz="1200" dirty="0"/>
              <a:t> = new URL("http://www.daum.net"); 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	</a:t>
            </a:r>
          </a:p>
          <a:p>
            <a:pPr defTabSz="180000"/>
            <a:r>
              <a:rPr lang="en-US" altLang="ko-KR" sz="1200" dirty="0" smtClean="0"/>
              <a:t>			// URL </a:t>
            </a:r>
            <a:r>
              <a:rPr lang="ko-KR" altLang="en-US" sz="1200" dirty="0" smtClean="0"/>
              <a:t>객체에서 </a:t>
            </a:r>
            <a:r>
              <a:rPr lang="en-US" altLang="ko-KR" sz="1200" dirty="0" err="1" smtClean="0"/>
              <a:t>URLConnection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객체 생성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ko-KR" altLang="en-US" sz="1200" dirty="0" smtClean="0"/>
              <a:t>    </a:t>
            </a:r>
            <a:r>
              <a:rPr lang="ko-KR" altLang="en-US" sz="1200" dirty="0"/>
              <a:t>	</a:t>
            </a:r>
            <a:r>
              <a:rPr lang="en-US" altLang="ko-KR" sz="1200" dirty="0" err="1"/>
              <a:t>URLConnection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uc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aURL.openConnection</a:t>
            </a:r>
            <a:r>
              <a:rPr lang="en-US" altLang="ko-KR" sz="1200" dirty="0"/>
              <a:t>();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    		</a:t>
            </a:r>
            <a:r>
              <a:rPr lang="en-US" altLang="ko-KR" sz="1200" dirty="0" err="1"/>
              <a:t>BufferedReader</a:t>
            </a:r>
            <a:r>
              <a:rPr lang="en-US" altLang="ko-KR" sz="1200" dirty="0"/>
              <a:t> in </a:t>
            </a:r>
            <a:r>
              <a:rPr lang="en-US" altLang="ko-KR" sz="1200" dirty="0" smtClean="0"/>
              <a:t>=</a:t>
            </a:r>
          </a:p>
          <a:p>
            <a:pPr defTabSz="180000"/>
            <a:r>
              <a:rPr lang="en-US" altLang="ko-KR" sz="1200" dirty="0" smtClean="0"/>
              <a:t>			new </a:t>
            </a:r>
            <a:r>
              <a:rPr lang="en-US" altLang="ko-KR" sz="1200" dirty="0" err="1"/>
              <a:t>BufferedReader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InputStreamReader</a:t>
            </a:r>
            <a:r>
              <a:rPr lang="en-US" altLang="ko-KR" sz="1200" dirty="0" smtClean="0"/>
              <a:t>(</a:t>
            </a:r>
          </a:p>
          <a:p>
            <a:pPr defTabSz="180000"/>
            <a:r>
              <a:rPr lang="en-US" altLang="ko-KR" sz="1200" dirty="0" smtClean="0"/>
              <a:t>								</a:t>
            </a:r>
            <a:r>
              <a:rPr lang="en-US" altLang="ko-KR" sz="1200" dirty="0" err="1" smtClean="0"/>
              <a:t>uc.getInputStream</a:t>
            </a:r>
            <a:r>
              <a:rPr lang="en-US" altLang="ko-KR" sz="1200" dirty="0"/>
              <a:t>())); // </a:t>
            </a:r>
            <a:r>
              <a:rPr lang="ko-KR" altLang="en-US" sz="1200" dirty="0"/>
              <a:t>입력 </a:t>
            </a:r>
            <a:r>
              <a:rPr lang="ko-KR" altLang="en-US" sz="1200" dirty="0" err="1"/>
              <a:t>스트림</a:t>
            </a:r>
            <a:r>
              <a:rPr lang="ko-KR" altLang="en-US" sz="1200" dirty="0"/>
              <a:t> 생성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ko-KR" altLang="en-US" sz="1200" dirty="0" smtClean="0"/>
              <a:t>  </a:t>
            </a:r>
            <a:r>
              <a:rPr lang="en-US" altLang="ko-KR" sz="1200" dirty="0" smtClean="0"/>
              <a:t>	String </a:t>
            </a:r>
            <a:r>
              <a:rPr lang="en-US" altLang="ko-KR" sz="1200" dirty="0" err="1"/>
              <a:t>inputLine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        </a:t>
            </a:r>
          </a:p>
          <a:p>
            <a:pPr defTabSz="180000"/>
            <a:r>
              <a:rPr lang="en-US" altLang="ko-KR" sz="1200" dirty="0"/>
              <a:t>    </a:t>
            </a:r>
            <a:r>
              <a:rPr lang="en-US" altLang="ko-KR" sz="1200" dirty="0" smtClean="0"/>
              <a:t>	   	while </a:t>
            </a:r>
            <a:r>
              <a:rPr lang="en-US" altLang="ko-KR" sz="1200" dirty="0"/>
              <a:t>((</a:t>
            </a:r>
            <a:r>
              <a:rPr lang="en-US" altLang="ko-KR" sz="1200" dirty="0" err="1"/>
              <a:t>inputLine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in.readLine</a:t>
            </a:r>
            <a:r>
              <a:rPr lang="en-US" altLang="ko-KR" sz="1200" dirty="0"/>
              <a:t>()) != null) // </a:t>
            </a:r>
            <a:r>
              <a:rPr lang="ko-KR" altLang="en-US" sz="1200" dirty="0" err="1"/>
              <a:t>한행</a:t>
            </a:r>
            <a:r>
              <a:rPr lang="ko-KR" altLang="en-US" sz="1200" dirty="0"/>
              <a:t> 씩 읽음</a:t>
            </a:r>
          </a:p>
          <a:p>
            <a:pPr defTabSz="180000"/>
            <a:r>
              <a:rPr lang="ko-KR" altLang="en-US" sz="1200" dirty="0"/>
              <a:t>       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inputLine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       </a:t>
            </a:r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} </a:t>
            </a:r>
            <a:r>
              <a:rPr lang="en-US" altLang="ko-KR" sz="1200" dirty="0"/>
              <a:t>catch (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("URL</a:t>
            </a:r>
            <a:r>
              <a:rPr lang="ko-KR" altLang="en-US" sz="1200" dirty="0"/>
              <a:t>에서 데이터를 읽는 중 오류가 발생했습니다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107022640" descr="EMB00001f30147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88008"/>
            <a:ext cx="4427984" cy="289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71472" y="1302190"/>
            <a:ext cx="8286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URLConnection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객체를 이용하여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www.daum.net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에 연결하여 데이터를 읽고 화면에 출력하는 프로그램을 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576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URLConnection </a:t>
            </a:r>
            <a:r>
              <a:rPr lang="ko-KR" altLang="en-US" smtClean="0"/>
              <a:t>객체를 이용하여 원격지로 데이터 보내기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232248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err="1" smtClean="0"/>
              <a:t>URLConnection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객체에서 데이터 쓰기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서버에 데이터를 요청하여 읽어올 때 주로 </a:t>
            </a:r>
            <a:r>
              <a:rPr lang="en-US" altLang="ko-KR" dirty="0" smtClean="0"/>
              <a:t>HTTP GET </a:t>
            </a:r>
            <a:r>
              <a:rPr lang="ko-KR" altLang="en-US" dirty="0" smtClean="0"/>
              <a:t>방법 사용</a:t>
            </a:r>
          </a:p>
          <a:p>
            <a:pPr lvl="1"/>
            <a:r>
              <a:rPr lang="ko-KR" altLang="en-US" dirty="0" smtClean="0"/>
              <a:t>웹 서버에 데이터를 요청할 때 같이 처리될 데이터를 보낼 때 </a:t>
            </a:r>
            <a:r>
              <a:rPr lang="en-US" altLang="ko-KR" dirty="0" smtClean="0"/>
              <a:t>HTTP POST</a:t>
            </a:r>
          </a:p>
          <a:p>
            <a:pPr lvl="2"/>
            <a:r>
              <a:rPr lang="en-US" altLang="ko-KR" dirty="0" smtClean="0"/>
              <a:t>HTTP POST</a:t>
            </a:r>
            <a:r>
              <a:rPr lang="ko-KR" altLang="en-US" dirty="0" smtClean="0"/>
              <a:t>를 이용하면 서버에 폼 </a:t>
            </a:r>
            <a:r>
              <a:rPr lang="en-US" altLang="ko-KR" dirty="0" smtClean="0"/>
              <a:t>(form) </a:t>
            </a:r>
            <a:r>
              <a:rPr lang="ko-KR" altLang="en-US" dirty="0" smtClean="0"/>
              <a:t>데이터나 파일을 </a:t>
            </a:r>
            <a:r>
              <a:rPr lang="ko-KR" altLang="en-US" dirty="0" err="1" smtClean="0"/>
              <a:t>업로드할</a:t>
            </a:r>
            <a:r>
              <a:rPr lang="ko-KR" altLang="en-US" dirty="0" smtClean="0"/>
              <a:t>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요청과 같이 보내진 데이터를 서버가 처리하여 응답을 다시 클라이언트에 보냄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URLConnection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객체는 </a:t>
            </a:r>
            <a:r>
              <a:rPr lang="en-US" altLang="ko-KR" dirty="0" smtClean="0"/>
              <a:t>HTTP POST </a:t>
            </a:r>
            <a:r>
              <a:rPr lang="ko-KR" altLang="en-US" dirty="0" smtClean="0"/>
              <a:t>방식으로 서버에 데이터 전송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ko-KR" altLang="en-US" dirty="0" smtClean="0"/>
          </a:p>
          <a:p>
            <a:pPr lvl="2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0902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 idx="4294967295"/>
          </p:nvPr>
        </p:nvSpPr>
        <p:spPr>
          <a:xfrm>
            <a:off x="467544" y="188640"/>
            <a:ext cx="5832475" cy="68103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HTTP POST</a:t>
            </a:r>
            <a:br>
              <a:rPr lang="en-US" altLang="ko-KR" dirty="0" smtClean="0"/>
            </a:br>
            <a:r>
              <a:rPr lang="ko-KR" altLang="en-US" dirty="0" smtClean="0"/>
              <a:t>사례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47936"/>
            <a:ext cx="5539903" cy="613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79512" y="3573016"/>
            <a:ext cx="24482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/>
              <a:t>성과 이름을 입력하는 필드가 폼</a:t>
            </a:r>
            <a:r>
              <a:rPr lang="en-US" altLang="ko-KR" sz="1200" dirty="0"/>
              <a:t>(form)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/>
              <a:t>필드에 데이터를 입력한 후 </a:t>
            </a:r>
            <a:r>
              <a:rPr lang="en-US" altLang="ko-KR" sz="1200" dirty="0"/>
              <a:t>"go" </a:t>
            </a:r>
            <a:r>
              <a:rPr lang="ko-KR" altLang="en-US" sz="1200" dirty="0"/>
              <a:t>버튼을 누르면 웹 서버로 데이터를 전송해야 하는데 이 데이터를 보내는 방법이</a:t>
            </a:r>
            <a:r>
              <a:rPr lang="en-US" altLang="ko-KR" sz="1200" dirty="0"/>
              <a:t> HTTP POST</a:t>
            </a:r>
          </a:p>
        </p:txBody>
      </p:sp>
    </p:spTree>
    <p:extLst>
      <p:ext uri="{BB962C8B-B14F-4D97-AF65-F5344CB8AC3E}">
        <p14:creationId xmlns:p14="http://schemas.microsoft.com/office/powerpoint/2010/main" xmlns="" val="3738706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서버에 데이터를 보내기 </a:t>
            </a:r>
            <a:r>
              <a:rPr lang="ko-KR" altLang="en-US" dirty="0" smtClean="0"/>
              <a:t>위한 </a:t>
            </a:r>
            <a:r>
              <a:rPr lang="ko-KR" altLang="en-US" dirty="0"/>
              <a:t>단계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자바 </a:t>
            </a:r>
            <a:r>
              <a:rPr lang="ko-KR" altLang="en-US" dirty="0"/>
              <a:t>프로그램이 </a:t>
            </a:r>
            <a:r>
              <a:rPr lang="ko-KR" altLang="en-US" dirty="0" smtClean="0"/>
              <a:t>웹 서버에 </a:t>
            </a:r>
            <a:r>
              <a:rPr lang="ko-KR" altLang="en-US" dirty="0"/>
              <a:t>데이터를 보내기 </a:t>
            </a:r>
            <a:r>
              <a:rPr lang="ko-KR" altLang="en-US" dirty="0" smtClean="0"/>
              <a:t>위해서 필요한 단계</a:t>
            </a:r>
            <a:endParaRPr lang="en-US" altLang="ko-KR" dirty="0" smtClean="0"/>
          </a:p>
          <a:p>
            <a:pPr marL="1051560" lvl="2" indent="-457200">
              <a:buFont typeface="+mj-lt"/>
              <a:buAutoNum type="arabicPeriod"/>
            </a:pPr>
            <a:r>
              <a:rPr lang="en-US" altLang="ko-KR" dirty="0" smtClean="0"/>
              <a:t>URL </a:t>
            </a:r>
            <a:r>
              <a:rPr lang="ko-KR" altLang="en-US" dirty="0"/>
              <a:t>생성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altLang="ko-KR" dirty="0" smtClean="0"/>
              <a:t>URL </a:t>
            </a:r>
            <a:r>
              <a:rPr lang="ko-KR" altLang="en-US" dirty="0"/>
              <a:t>객체에서 </a:t>
            </a:r>
            <a:r>
              <a:rPr lang="en-US" altLang="ko-KR" dirty="0" err="1"/>
              <a:t>URLConnection</a:t>
            </a:r>
            <a:r>
              <a:rPr lang="en-US" altLang="ko-KR" dirty="0"/>
              <a:t> </a:t>
            </a:r>
            <a:r>
              <a:rPr lang="ko-KR" altLang="en-US" dirty="0"/>
              <a:t>객체를 얻어온다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1051560" lvl="2" indent="-457200">
              <a:buFont typeface="+mj-lt"/>
              <a:buAutoNum type="arabicPeriod"/>
            </a:pPr>
            <a:r>
              <a:rPr lang="en-US" altLang="ko-KR" dirty="0" err="1" smtClean="0"/>
              <a:t>setDoOutput</a:t>
            </a:r>
            <a:r>
              <a:rPr lang="en-US" altLang="ko-KR" dirty="0"/>
              <a:t>() </a:t>
            </a:r>
            <a:r>
              <a:rPr lang="ko-KR" altLang="en-US" dirty="0" err="1"/>
              <a:t>메소드로</a:t>
            </a:r>
            <a:r>
              <a:rPr lang="ko-KR" altLang="en-US" dirty="0"/>
              <a:t> </a:t>
            </a:r>
            <a:r>
              <a:rPr lang="en-US" altLang="ko-KR" dirty="0" err="1"/>
              <a:t>doOutput</a:t>
            </a:r>
            <a:r>
              <a:rPr lang="en-US" altLang="ko-KR" dirty="0"/>
              <a:t> </a:t>
            </a:r>
            <a:r>
              <a:rPr lang="ko-KR" altLang="en-US" dirty="0"/>
              <a:t>필드를 </a:t>
            </a:r>
            <a:r>
              <a:rPr lang="en-US" altLang="ko-KR" dirty="0"/>
              <a:t>true</a:t>
            </a:r>
            <a:r>
              <a:rPr lang="ko-KR" altLang="en-US" dirty="0"/>
              <a:t>로 설정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altLang="ko-KR" dirty="0" smtClean="0"/>
              <a:t>connect</a:t>
            </a:r>
            <a:r>
              <a:rPr lang="en-US" altLang="ko-KR" dirty="0"/>
              <a:t>() </a:t>
            </a:r>
            <a:r>
              <a:rPr lang="ko-KR" altLang="en-US" dirty="0" err="1"/>
              <a:t>메소드로</a:t>
            </a:r>
            <a:r>
              <a:rPr lang="ko-KR" altLang="en-US" dirty="0"/>
              <a:t> 연결 설정</a:t>
            </a:r>
          </a:p>
          <a:p>
            <a:pPr marL="1051560" lvl="2" indent="-457200">
              <a:buFont typeface="+mj-lt"/>
              <a:buAutoNum type="arabicPeriod"/>
            </a:pPr>
            <a:r>
              <a:rPr lang="ko-KR" altLang="en-US" dirty="0" smtClean="0"/>
              <a:t>연결에서 </a:t>
            </a:r>
            <a:r>
              <a:rPr lang="ko-KR" altLang="en-US" dirty="0"/>
              <a:t>출력 </a:t>
            </a:r>
            <a:r>
              <a:rPr lang="ko-KR" altLang="en-US" dirty="0" err="1"/>
              <a:t>스트림을</a:t>
            </a:r>
            <a:r>
              <a:rPr lang="ko-KR" altLang="en-US" dirty="0"/>
              <a:t> 얻어 온다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1051560" lvl="2" indent="-457200">
              <a:buFont typeface="+mj-lt"/>
              <a:buAutoNum type="arabicPeriod"/>
            </a:pPr>
            <a:r>
              <a:rPr lang="ko-KR" altLang="en-US" dirty="0" smtClean="0"/>
              <a:t>출력 </a:t>
            </a:r>
            <a:r>
              <a:rPr lang="ko-KR" altLang="en-US" dirty="0" err="1"/>
              <a:t>스트림에</a:t>
            </a:r>
            <a:r>
              <a:rPr lang="ko-KR" altLang="en-US" dirty="0"/>
              <a:t> 데이터를 출력</a:t>
            </a:r>
            <a:r>
              <a:rPr lang="en-US" altLang="ko-KR" dirty="0"/>
              <a:t>.</a:t>
            </a:r>
            <a:endParaRPr lang="ko-KR" altLang="en-US" dirty="0"/>
          </a:p>
          <a:p>
            <a:pPr marL="1051560" lvl="2" indent="-457200">
              <a:buFont typeface="+mj-lt"/>
              <a:buAutoNum type="arabicPeriod"/>
            </a:pPr>
            <a:r>
              <a:rPr lang="ko-KR" altLang="en-US" dirty="0" smtClean="0"/>
              <a:t>출력 </a:t>
            </a:r>
            <a:r>
              <a:rPr lang="ko-KR" altLang="en-US" dirty="0" err="1"/>
              <a:t>스트림을</a:t>
            </a:r>
            <a:r>
              <a:rPr lang="ko-KR" altLang="en-US" dirty="0"/>
              <a:t> 닫는다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2655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예제 </a:t>
            </a:r>
            <a:r>
              <a:rPr lang="en-US" altLang="ko-KR" smtClean="0"/>
              <a:t>16-4 : URLConnection</a:t>
            </a:r>
            <a:r>
              <a:rPr lang="ko-KR" altLang="en-US" smtClean="0"/>
              <a:t>을 이용하여 웹 서버에 데이터 보내기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640" y="1881648"/>
            <a:ext cx="7634475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java.io.*;</a:t>
            </a:r>
          </a:p>
          <a:p>
            <a:pPr defTabSz="180000"/>
            <a:r>
              <a:rPr lang="en-US" altLang="ko-KR" sz="1200" dirty="0"/>
              <a:t>import java.net</a:t>
            </a:r>
            <a:r>
              <a:rPr lang="en-US" altLang="ko-KR" sz="1200" dirty="0" smtClean="0"/>
              <a:t>.*;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URLConnectionWriter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try {</a:t>
            </a:r>
          </a:p>
          <a:p>
            <a:pPr defTabSz="180000"/>
            <a:r>
              <a:rPr lang="en-US" altLang="ko-KR" sz="1200" dirty="0" smtClean="0"/>
              <a:t>			// POST</a:t>
            </a:r>
            <a:r>
              <a:rPr lang="ko-KR" altLang="en-US" sz="1200" dirty="0" smtClean="0"/>
              <a:t>가 가능한 사이트 </a:t>
            </a:r>
            <a:r>
              <a:rPr lang="en-US" altLang="ko-KR" sz="1200" dirty="0" smtClean="0"/>
              <a:t>URL </a:t>
            </a:r>
            <a:r>
              <a:rPr lang="ko-KR" altLang="en-US" sz="1200" dirty="0" smtClean="0"/>
              <a:t>객체 생성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	URL </a:t>
            </a:r>
            <a:r>
              <a:rPr lang="en-US" altLang="ko-KR" sz="1200" dirty="0" err="1"/>
              <a:t>aURL</a:t>
            </a:r>
            <a:r>
              <a:rPr lang="en-US" altLang="ko-KR" sz="1200" dirty="0"/>
              <a:t> = new URL("http://www.snee.com/xml/crud/posttest.cgi");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 err="1" smtClean="0"/>
              <a:t>URLConnection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uc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aURL.openConnection</a:t>
            </a:r>
            <a:r>
              <a:rPr lang="en-US" altLang="ko-KR" sz="1200" dirty="0"/>
              <a:t>(); // </a:t>
            </a:r>
            <a:r>
              <a:rPr lang="en-US" altLang="ko-KR" sz="1200" dirty="0" err="1"/>
              <a:t>URLConnection</a:t>
            </a:r>
            <a:r>
              <a:rPr lang="en-US" altLang="ko-KR" sz="1200" dirty="0"/>
              <a:t> </a:t>
            </a:r>
            <a:r>
              <a:rPr lang="ko-KR" altLang="en-US" sz="1200" dirty="0"/>
              <a:t>객체 생성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uc.setDoOutput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 // </a:t>
            </a:r>
            <a:r>
              <a:rPr lang="ko-KR" altLang="en-US" sz="1200" dirty="0"/>
              <a:t>출력 모드 설정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OutputStreamWriter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out = new </a:t>
            </a:r>
            <a:r>
              <a:rPr lang="en-US" altLang="ko-KR" sz="1200" dirty="0" err="1"/>
              <a:t>OutputStreamWriter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uc.getOutputStream</a:t>
            </a:r>
            <a:r>
              <a:rPr lang="en-US" altLang="ko-KR" sz="1200" dirty="0"/>
              <a:t>()); // </a:t>
            </a:r>
            <a:r>
              <a:rPr lang="ko-KR" altLang="en-US" sz="1200" dirty="0"/>
              <a:t>출력 </a:t>
            </a:r>
            <a:r>
              <a:rPr lang="ko-KR" altLang="en-US" sz="1200" dirty="0" err="1"/>
              <a:t>스트림</a:t>
            </a:r>
            <a:r>
              <a:rPr lang="ko-KR" altLang="en-US" sz="1200" dirty="0"/>
              <a:t> 생성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out.write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fname</a:t>
            </a:r>
            <a:r>
              <a:rPr lang="en-US" altLang="ko-KR" sz="1200" dirty="0"/>
              <a:t>=</a:t>
            </a:r>
            <a:r>
              <a:rPr lang="en-US" altLang="ko-KR" sz="1200" dirty="0" err="1"/>
              <a:t>Kitae&amp;lname</a:t>
            </a:r>
            <a:r>
              <a:rPr lang="en-US" altLang="ko-KR" sz="1200" dirty="0"/>
              <a:t>=Hwang"); // </a:t>
            </a:r>
            <a:r>
              <a:rPr lang="ko-KR" altLang="en-US" sz="1200" dirty="0"/>
              <a:t>서버에 데이터 보내기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out.close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BufferedReader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in = new </a:t>
            </a:r>
            <a:r>
              <a:rPr lang="en-US" altLang="ko-KR" sz="1200" dirty="0" err="1"/>
              <a:t>BufferedReader</a:t>
            </a:r>
            <a:r>
              <a:rPr lang="en-US" altLang="ko-KR" sz="1200" dirty="0" smtClean="0"/>
              <a:t>(</a:t>
            </a:r>
          </a:p>
          <a:p>
            <a:pPr defTabSz="180000"/>
            <a:r>
              <a:rPr lang="en-US" altLang="ko-KR" sz="1200" dirty="0" smtClean="0"/>
              <a:t>					new </a:t>
            </a:r>
            <a:r>
              <a:rPr lang="en-US" altLang="ko-KR" sz="1200" dirty="0" err="1" smtClean="0"/>
              <a:t>InputStreamReader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uc.getInputStream</a:t>
            </a:r>
            <a:r>
              <a:rPr lang="en-US" altLang="ko-KR" sz="1200" dirty="0"/>
              <a:t>())); // </a:t>
            </a:r>
            <a:r>
              <a:rPr lang="ko-KR" altLang="en-US" sz="1200" dirty="0"/>
              <a:t>입력 </a:t>
            </a:r>
            <a:r>
              <a:rPr lang="ko-KR" altLang="en-US" sz="1200" dirty="0" err="1"/>
              <a:t>스트림</a:t>
            </a:r>
            <a:r>
              <a:rPr lang="ko-KR" altLang="en-US" sz="1200" dirty="0"/>
              <a:t> 생성 </a:t>
            </a:r>
          </a:p>
          <a:p>
            <a:pPr defTabSz="180000"/>
            <a:r>
              <a:rPr lang="en-US" altLang="ko-KR" sz="1200" dirty="0" smtClean="0"/>
              <a:t>			String </a:t>
            </a:r>
            <a:r>
              <a:rPr lang="en-US" altLang="ko-KR" sz="1200" dirty="0" err="1"/>
              <a:t>inputLine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		while </a:t>
            </a:r>
            <a:r>
              <a:rPr lang="en-US" altLang="ko-KR" sz="1200" dirty="0"/>
              <a:t>((</a:t>
            </a:r>
            <a:r>
              <a:rPr lang="en-US" altLang="ko-KR" sz="1200" dirty="0" err="1"/>
              <a:t>inputLine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in.readLine</a:t>
            </a:r>
            <a:r>
              <a:rPr lang="en-US" altLang="ko-KR" sz="1200" dirty="0"/>
              <a:t>()) != null) // </a:t>
            </a:r>
            <a:r>
              <a:rPr lang="ko-KR" altLang="en-US" sz="1200" dirty="0" err="1"/>
              <a:t>한행</a:t>
            </a:r>
            <a:r>
              <a:rPr lang="ko-KR" altLang="en-US" sz="1200" dirty="0"/>
              <a:t> 씩 읽음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inputLine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} </a:t>
            </a:r>
            <a:r>
              <a:rPr lang="en-US" altLang="ko-KR" sz="1200" dirty="0"/>
              <a:t>catch (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("URL</a:t>
            </a:r>
            <a:r>
              <a:rPr lang="ko-KR" altLang="en-US" sz="1200" dirty="0"/>
              <a:t>에 데이터를 입출력 중에 오류가 발생했습니다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smtClean="0"/>
              <a:t>}   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106831688" descr="EMB00001f30147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7620" y="5683250"/>
            <a:ext cx="5153025" cy="117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304909" y="1252982"/>
            <a:ext cx="85341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URLConnection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객체를 이용하여 웹 서버에 데이터를 보내고 웹 서버로부터 응답 데이터를 받아 화면에 출력하는 응용프로그램을 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5839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소켓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소켓 </a:t>
            </a:r>
            <a:r>
              <a:rPr lang="en-US" altLang="ko-KR" dirty="0" smtClean="0"/>
              <a:t>(socket)</a:t>
            </a:r>
          </a:p>
          <a:p>
            <a:pPr lvl="1"/>
            <a:r>
              <a:rPr lang="ko-KR" altLang="en-US" dirty="0" smtClean="0"/>
              <a:t>소켓은 네트워크 상에서 수행되는 두 프로그램 간의 양방향 통신 링크의 한쪽 끝 단을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소켓은 특정 포트 번호와 연결되어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TCP</a:t>
            </a:r>
            <a:r>
              <a:rPr lang="ko-KR" altLang="en-US" dirty="0" smtClean="0"/>
              <a:t>에서 데이터를 보낼 응용프로그램을 식별할 수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자바에서의 </a:t>
            </a:r>
            <a:r>
              <a:rPr lang="ko-KR" altLang="en-US" dirty="0" err="1" smtClean="0"/>
              <a:t>데이타</a:t>
            </a:r>
            <a:r>
              <a:rPr lang="ko-KR" altLang="en-US" dirty="0" smtClean="0"/>
              <a:t> 통신 시 소켓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소켓 종류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서버 소켓과 클라이언트 소켓</a:t>
            </a:r>
            <a:endParaRPr lang="ko-KR" altLang="en-US" dirty="0"/>
          </a:p>
        </p:txBody>
      </p:sp>
      <p:grpSp>
        <p:nvGrpSpPr>
          <p:cNvPr id="99" name="그룹 98"/>
          <p:cNvGrpSpPr/>
          <p:nvPr/>
        </p:nvGrpSpPr>
        <p:grpSpPr>
          <a:xfrm>
            <a:off x="431540" y="4437112"/>
            <a:ext cx="8388932" cy="2304256"/>
            <a:chOff x="431540" y="4437112"/>
            <a:chExt cx="8388932" cy="2304256"/>
          </a:xfrm>
        </p:grpSpPr>
        <p:sp>
          <p:nvSpPr>
            <p:cNvPr id="4" name="직사각형 3"/>
            <p:cNvSpPr/>
            <p:nvPr/>
          </p:nvSpPr>
          <p:spPr>
            <a:xfrm>
              <a:off x="431540" y="4437112"/>
              <a:ext cx="2556284" cy="23042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264188" y="4437112"/>
              <a:ext cx="2556284" cy="23042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" name="구름 5"/>
            <p:cNvSpPr/>
            <p:nvPr/>
          </p:nvSpPr>
          <p:spPr>
            <a:xfrm>
              <a:off x="4033990" y="4980737"/>
              <a:ext cx="1428760" cy="785818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인터넷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>
              <a:endCxn id="6" idx="2"/>
            </p:cNvCxnSpPr>
            <p:nvPr/>
          </p:nvCxnSpPr>
          <p:spPr>
            <a:xfrm flipV="1">
              <a:off x="2877762" y="5373646"/>
              <a:ext cx="1160660" cy="60947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1640" y="5247718"/>
              <a:ext cx="936645" cy="1019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사다리꼴 8"/>
            <p:cNvSpPr/>
            <p:nvPr/>
          </p:nvSpPr>
          <p:spPr>
            <a:xfrm rot="5400000">
              <a:off x="6406656" y="5150510"/>
              <a:ext cx="401076" cy="47158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31195" y="4950586"/>
              <a:ext cx="661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포트</a:t>
              </a:r>
              <a:endParaRPr lang="ko-KR" altLang="en-US" sz="1600" dirty="0"/>
            </a:p>
          </p:txBody>
        </p:sp>
        <p:cxnSp>
          <p:nvCxnSpPr>
            <p:cNvPr id="11" name="직선 화살표 연결선 10"/>
            <p:cNvCxnSpPr>
              <a:endCxn id="9" idx="2"/>
            </p:cNvCxnSpPr>
            <p:nvPr/>
          </p:nvCxnSpPr>
          <p:spPr>
            <a:xfrm>
              <a:off x="5400092" y="5228486"/>
              <a:ext cx="971310" cy="15781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704348" y="5321249"/>
              <a:ext cx="720080" cy="132343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웹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서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err="1" smtClean="0"/>
                <a:t>버</a:t>
              </a:r>
              <a:endParaRPr lang="en-US" altLang="ko-KR" sz="1600" dirty="0" smtClean="0"/>
            </a:p>
            <a:p>
              <a:endParaRPr lang="ko-KR" alt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8082" y="4816432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웹 브라우저</a:t>
              </a:r>
              <a:endParaRPr lang="ko-KR" alt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71402" y="5228486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ea typeface="+mj-ea"/>
                </a:rPr>
                <a:t>80</a:t>
              </a:r>
              <a:endParaRPr lang="ko-KR" altLang="en-US" sz="1600" dirty="0">
                <a:ea typeface="+mj-ea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6840252" y="5348572"/>
              <a:ext cx="942503" cy="553766"/>
            </a:xfrm>
            <a:custGeom>
              <a:avLst/>
              <a:gdLst>
                <a:gd name="T0" fmla="*/ 1927 w 2070"/>
                <a:gd name="T1" fmla="*/ 1354 h 1354"/>
                <a:gd name="T2" fmla="*/ 2070 w 2070"/>
                <a:gd name="T3" fmla="*/ 0 h 1354"/>
                <a:gd name="T4" fmla="*/ 0 w 2070"/>
                <a:gd name="T5" fmla="*/ 0 h 1354"/>
                <a:gd name="T6" fmla="*/ 117 w 2070"/>
                <a:gd name="T7" fmla="*/ 1354 h 1354"/>
                <a:gd name="T8" fmla="*/ 1927 w 2070"/>
                <a:gd name="T9" fmla="*/ 1354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0" h="1354">
                  <a:moveTo>
                    <a:pt x="1927" y="1354"/>
                  </a:moveTo>
                  <a:lnTo>
                    <a:pt x="2070" y="0"/>
                  </a:lnTo>
                  <a:lnTo>
                    <a:pt x="0" y="0"/>
                  </a:lnTo>
                  <a:lnTo>
                    <a:pt x="117" y="1354"/>
                  </a:lnTo>
                  <a:lnTo>
                    <a:pt x="1927" y="1354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7605922" y="5698663"/>
              <a:ext cx="119408" cy="168502"/>
            </a:xfrm>
            <a:custGeom>
              <a:avLst/>
              <a:gdLst>
                <a:gd name="T0" fmla="*/ 197 w 262"/>
                <a:gd name="T1" fmla="*/ 306 h 413"/>
                <a:gd name="T2" fmla="*/ 192 w 262"/>
                <a:gd name="T3" fmla="*/ 291 h 413"/>
                <a:gd name="T4" fmla="*/ 187 w 262"/>
                <a:gd name="T5" fmla="*/ 270 h 413"/>
                <a:gd name="T6" fmla="*/ 185 w 262"/>
                <a:gd name="T7" fmla="*/ 247 h 413"/>
                <a:gd name="T8" fmla="*/ 182 w 262"/>
                <a:gd name="T9" fmla="*/ 222 h 413"/>
                <a:gd name="T10" fmla="*/ 179 w 262"/>
                <a:gd name="T11" fmla="*/ 188 h 413"/>
                <a:gd name="T12" fmla="*/ 173 w 262"/>
                <a:gd name="T13" fmla="*/ 152 h 413"/>
                <a:gd name="T14" fmla="*/ 165 w 262"/>
                <a:gd name="T15" fmla="*/ 117 h 413"/>
                <a:gd name="T16" fmla="*/ 150 w 262"/>
                <a:gd name="T17" fmla="*/ 83 h 413"/>
                <a:gd name="T18" fmla="*/ 129 w 262"/>
                <a:gd name="T19" fmla="*/ 52 h 413"/>
                <a:gd name="T20" fmla="*/ 98 w 262"/>
                <a:gd name="T21" fmla="*/ 27 h 413"/>
                <a:gd name="T22" fmla="*/ 58 w 262"/>
                <a:gd name="T23" fmla="*/ 10 h 413"/>
                <a:gd name="T24" fmla="*/ 5 w 262"/>
                <a:gd name="T25" fmla="*/ 0 h 413"/>
                <a:gd name="T26" fmla="*/ 0 w 262"/>
                <a:gd name="T27" fmla="*/ 73 h 413"/>
                <a:gd name="T28" fmla="*/ 30 w 262"/>
                <a:gd name="T29" fmla="*/ 77 h 413"/>
                <a:gd name="T30" fmla="*/ 54 w 262"/>
                <a:gd name="T31" fmla="*/ 87 h 413"/>
                <a:gd name="T32" fmla="*/ 73 w 262"/>
                <a:gd name="T33" fmla="*/ 101 h 413"/>
                <a:gd name="T34" fmla="*/ 87 w 262"/>
                <a:gd name="T35" fmla="*/ 118 h 413"/>
                <a:gd name="T36" fmla="*/ 96 w 262"/>
                <a:gd name="T37" fmla="*/ 140 h 413"/>
                <a:gd name="T38" fmla="*/ 102 w 262"/>
                <a:gd name="T39" fmla="*/ 165 h 413"/>
                <a:gd name="T40" fmla="*/ 106 w 262"/>
                <a:gd name="T41" fmla="*/ 194 h 413"/>
                <a:gd name="T42" fmla="*/ 110 w 262"/>
                <a:gd name="T43" fmla="*/ 227 h 413"/>
                <a:gd name="T44" fmla="*/ 112 w 262"/>
                <a:gd name="T45" fmla="*/ 261 h 413"/>
                <a:gd name="T46" fmla="*/ 117 w 262"/>
                <a:gd name="T47" fmla="*/ 291 h 413"/>
                <a:gd name="T48" fmla="*/ 125 w 262"/>
                <a:gd name="T49" fmla="*/ 319 h 413"/>
                <a:gd name="T50" fmla="*/ 137 w 262"/>
                <a:gd name="T51" fmla="*/ 345 h 413"/>
                <a:gd name="T52" fmla="*/ 150 w 262"/>
                <a:gd name="T53" fmla="*/ 362 h 413"/>
                <a:gd name="T54" fmla="*/ 163 w 262"/>
                <a:gd name="T55" fmla="*/ 377 h 413"/>
                <a:gd name="T56" fmla="*/ 178 w 262"/>
                <a:gd name="T57" fmla="*/ 389 h 413"/>
                <a:gd name="T58" fmla="*/ 192 w 262"/>
                <a:gd name="T59" fmla="*/ 398 h 413"/>
                <a:gd name="T60" fmla="*/ 207 w 262"/>
                <a:gd name="T61" fmla="*/ 404 h 413"/>
                <a:gd name="T62" fmla="*/ 223 w 262"/>
                <a:gd name="T63" fmla="*/ 409 h 413"/>
                <a:gd name="T64" fmla="*/ 239 w 262"/>
                <a:gd name="T65" fmla="*/ 412 h 413"/>
                <a:gd name="T66" fmla="*/ 255 w 262"/>
                <a:gd name="T67" fmla="*/ 413 h 413"/>
                <a:gd name="T68" fmla="*/ 262 w 262"/>
                <a:gd name="T69" fmla="*/ 340 h 413"/>
                <a:gd name="T70" fmla="*/ 251 w 262"/>
                <a:gd name="T71" fmla="*/ 340 h 413"/>
                <a:gd name="T72" fmla="*/ 242 w 262"/>
                <a:gd name="T73" fmla="*/ 338 h 413"/>
                <a:gd name="T74" fmla="*/ 234 w 262"/>
                <a:gd name="T75" fmla="*/ 336 h 413"/>
                <a:gd name="T76" fmla="*/ 226 w 262"/>
                <a:gd name="T77" fmla="*/ 332 h 413"/>
                <a:gd name="T78" fmla="*/ 218 w 262"/>
                <a:gd name="T79" fmla="*/ 328 h 413"/>
                <a:gd name="T80" fmla="*/ 211 w 262"/>
                <a:gd name="T81" fmla="*/ 322 h 413"/>
                <a:gd name="T82" fmla="*/ 204 w 262"/>
                <a:gd name="T83" fmla="*/ 315 h 413"/>
                <a:gd name="T84" fmla="*/ 197 w 262"/>
                <a:gd name="T85" fmla="*/ 30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2" h="413">
                  <a:moveTo>
                    <a:pt x="197" y="306"/>
                  </a:moveTo>
                  <a:lnTo>
                    <a:pt x="192" y="291"/>
                  </a:lnTo>
                  <a:lnTo>
                    <a:pt x="187" y="270"/>
                  </a:lnTo>
                  <a:lnTo>
                    <a:pt x="185" y="247"/>
                  </a:lnTo>
                  <a:lnTo>
                    <a:pt x="182" y="222"/>
                  </a:lnTo>
                  <a:lnTo>
                    <a:pt x="179" y="188"/>
                  </a:lnTo>
                  <a:lnTo>
                    <a:pt x="173" y="152"/>
                  </a:lnTo>
                  <a:lnTo>
                    <a:pt x="165" y="117"/>
                  </a:lnTo>
                  <a:lnTo>
                    <a:pt x="150" y="83"/>
                  </a:lnTo>
                  <a:lnTo>
                    <a:pt x="129" y="52"/>
                  </a:lnTo>
                  <a:lnTo>
                    <a:pt x="98" y="27"/>
                  </a:lnTo>
                  <a:lnTo>
                    <a:pt x="58" y="10"/>
                  </a:lnTo>
                  <a:lnTo>
                    <a:pt x="5" y="0"/>
                  </a:lnTo>
                  <a:lnTo>
                    <a:pt x="0" y="73"/>
                  </a:lnTo>
                  <a:lnTo>
                    <a:pt x="30" y="77"/>
                  </a:lnTo>
                  <a:lnTo>
                    <a:pt x="54" y="87"/>
                  </a:lnTo>
                  <a:lnTo>
                    <a:pt x="73" y="101"/>
                  </a:lnTo>
                  <a:lnTo>
                    <a:pt x="87" y="118"/>
                  </a:lnTo>
                  <a:lnTo>
                    <a:pt x="96" y="140"/>
                  </a:lnTo>
                  <a:lnTo>
                    <a:pt x="102" y="165"/>
                  </a:lnTo>
                  <a:lnTo>
                    <a:pt x="106" y="194"/>
                  </a:lnTo>
                  <a:lnTo>
                    <a:pt x="110" y="227"/>
                  </a:lnTo>
                  <a:lnTo>
                    <a:pt x="112" y="261"/>
                  </a:lnTo>
                  <a:lnTo>
                    <a:pt x="117" y="291"/>
                  </a:lnTo>
                  <a:lnTo>
                    <a:pt x="125" y="319"/>
                  </a:lnTo>
                  <a:lnTo>
                    <a:pt x="137" y="345"/>
                  </a:lnTo>
                  <a:lnTo>
                    <a:pt x="150" y="362"/>
                  </a:lnTo>
                  <a:lnTo>
                    <a:pt x="163" y="377"/>
                  </a:lnTo>
                  <a:lnTo>
                    <a:pt x="178" y="389"/>
                  </a:lnTo>
                  <a:lnTo>
                    <a:pt x="192" y="398"/>
                  </a:lnTo>
                  <a:lnTo>
                    <a:pt x="207" y="404"/>
                  </a:lnTo>
                  <a:lnTo>
                    <a:pt x="223" y="409"/>
                  </a:lnTo>
                  <a:lnTo>
                    <a:pt x="239" y="412"/>
                  </a:lnTo>
                  <a:lnTo>
                    <a:pt x="255" y="413"/>
                  </a:lnTo>
                  <a:lnTo>
                    <a:pt x="262" y="340"/>
                  </a:lnTo>
                  <a:lnTo>
                    <a:pt x="251" y="340"/>
                  </a:lnTo>
                  <a:lnTo>
                    <a:pt x="242" y="338"/>
                  </a:lnTo>
                  <a:lnTo>
                    <a:pt x="234" y="336"/>
                  </a:lnTo>
                  <a:lnTo>
                    <a:pt x="226" y="332"/>
                  </a:lnTo>
                  <a:lnTo>
                    <a:pt x="218" y="328"/>
                  </a:lnTo>
                  <a:lnTo>
                    <a:pt x="211" y="322"/>
                  </a:lnTo>
                  <a:lnTo>
                    <a:pt x="204" y="315"/>
                  </a:lnTo>
                  <a:lnTo>
                    <a:pt x="197" y="306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6842986" y="5372293"/>
              <a:ext cx="155869" cy="172592"/>
            </a:xfrm>
            <a:custGeom>
              <a:avLst/>
              <a:gdLst>
                <a:gd name="T0" fmla="*/ 155 w 344"/>
                <a:gd name="T1" fmla="*/ 111 h 422"/>
                <a:gd name="T2" fmla="*/ 160 w 344"/>
                <a:gd name="T3" fmla="*/ 126 h 422"/>
                <a:gd name="T4" fmla="*/ 164 w 344"/>
                <a:gd name="T5" fmla="*/ 145 h 422"/>
                <a:gd name="T6" fmla="*/ 166 w 344"/>
                <a:gd name="T7" fmla="*/ 169 h 422"/>
                <a:gd name="T8" fmla="*/ 167 w 344"/>
                <a:gd name="T9" fmla="*/ 195 h 422"/>
                <a:gd name="T10" fmla="*/ 170 w 344"/>
                <a:gd name="T11" fmla="*/ 228 h 422"/>
                <a:gd name="T12" fmla="*/ 173 w 344"/>
                <a:gd name="T13" fmla="*/ 264 h 422"/>
                <a:gd name="T14" fmla="*/ 181 w 344"/>
                <a:gd name="T15" fmla="*/ 300 h 422"/>
                <a:gd name="T16" fmla="*/ 195 w 344"/>
                <a:gd name="T17" fmla="*/ 334 h 422"/>
                <a:gd name="T18" fmla="*/ 214 w 344"/>
                <a:gd name="T19" fmla="*/ 365 h 422"/>
                <a:gd name="T20" fmla="*/ 244 w 344"/>
                <a:gd name="T21" fmla="*/ 392 h 422"/>
                <a:gd name="T22" fmla="*/ 285 w 344"/>
                <a:gd name="T23" fmla="*/ 411 h 422"/>
                <a:gd name="T24" fmla="*/ 337 w 344"/>
                <a:gd name="T25" fmla="*/ 422 h 422"/>
                <a:gd name="T26" fmla="*/ 344 w 344"/>
                <a:gd name="T27" fmla="*/ 349 h 422"/>
                <a:gd name="T28" fmla="*/ 314 w 344"/>
                <a:gd name="T29" fmla="*/ 343 h 422"/>
                <a:gd name="T30" fmla="*/ 289 w 344"/>
                <a:gd name="T31" fmla="*/ 333 h 422"/>
                <a:gd name="T32" fmla="*/ 272 w 344"/>
                <a:gd name="T33" fmla="*/ 319 h 422"/>
                <a:gd name="T34" fmla="*/ 259 w 344"/>
                <a:gd name="T35" fmla="*/ 301 h 422"/>
                <a:gd name="T36" fmla="*/ 251 w 344"/>
                <a:gd name="T37" fmla="*/ 279 h 422"/>
                <a:gd name="T38" fmla="*/ 246 w 344"/>
                <a:gd name="T39" fmla="*/ 253 h 422"/>
                <a:gd name="T40" fmla="*/ 243 w 344"/>
                <a:gd name="T41" fmla="*/ 223 h 422"/>
                <a:gd name="T42" fmla="*/ 241 w 344"/>
                <a:gd name="T43" fmla="*/ 190 h 422"/>
                <a:gd name="T44" fmla="*/ 239 w 344"/>
                <a:gd name="T45" fmla="*/ 158 h 422"/>
                <a:gd name="T46" fmla="*/ 235 w 344"/>
                <a:gd name="T47" fmla="*/ 127 h 422"/>
                <a:gd name="T48" fmla="*/ 228 w 344"/>
                <a:gd name="T49" fmla="*/ 98 h 422"/>
                <a:gd name="T50" fmla="*/ 217 w 344"/>
                <a:gd name="T51" fmla="*/ 73 h 422"/>
                <a:gd name="T52" fmla="*/ 206 w 344"/>
                <a:gd name="T53" fmla="*/ 56 h 422"/>
                <a:gd name="T54" fmla="*/ 195 w 344"/>
                <a:gd name="T55" fmla="*/ 44 h 422"/>
                <a:gd name="T56" fmla="*/ 183 w 344"/>
                <a:gd name="T57" fmla="*/ 32 h 422"/>
                <a:gd name="T58" fmla="*/ 171 w 344"/>
                <a:gd name="T59" fmla="*/ 23 h 422"/>
                <a:gd name="T60" fmla="*/ 158 w 344"/>
                <a:gd name="T61" fmla="*/ 15 h 422"/>
                <a:gd name="T62" fmla="*/ 144 w 344"/>
                <a:gd name="T63" fmla="*/ 9 h 422"/>
                <a:gd name="T64" fmla="*/ 130 w 344"/>
                <a:gd name="T65" fmla="*/ 6 h 422"/>
                <a:gd name="T66" fmla="*/ 117 w 344"/>
                <a:gd name="T67" fmla="*/ 2 h 422"/>
                <a:gd name="T68" fmla="*/ 102 w 344"/>
                <a:gd name="T69" fmla="*/ 1 h 422"/>
                <a:gd name="T70" fmla="*/ 88 w 344"/>
                <a:gd name="T71" fmla="*/ 0 h 422"/>
                <a:gd name="T72" fmla="*/ 73 w 344"/>
                <a:gd name="T73" fmla="*/ 1 h 422"/>
                <a:gd name="T74" fmla="*/ 58 w 344"/>
                <a:gd name="T75" fmla="*/ 2 h 422"/>
                <a:gd name="T76" fmla="*/ 43 w 344"/>
                <a:gd name="T77" fmla="*/ 5 h 422"/>
                <a:gd name="T78" fmla="*/ 29 w 344"/>
                <a:gd name="T79" fmla="*/ 7 h 422"/>
                <a:gd name="T80" fmla="*/ 14 w 344"/>
                <a:gd name="T81" fmla="*/ 9 h 422"/>
                <a:gd name="T82" fmla="*/ 0 w 344"/>
                <a:gd name="T83" fmla="*/ 13 h 422"/>
                <a:gd name="T84" fmla="*/ 7 w 344"/>
                <a:gd name="T85" fmla="*/ 86 h 422"/>
                <a:gd name="T86" fmla="*/ 36 w 344"/>
                <a:gd name="T87" fmla="*/ 79 h 422"/>
                <a:gd name="T88" fmla="*/ 60 w 344"/>
                <a:gd name="T89" fmla="*/ 75 h 422"/>
                <a:gd name="T90" fmla="*/ 82 w 344"/>
                <a:gd name="T91" fmla="*/ 74 h 422"/>
                <a:gd name="T92" fmla="*/ 100 w 344"/>
                <a:gd name="T93" fmla="*/ 74 h 422"/>
                <a:gd name="T94" fmla="*/ 117 w 344"/>
                <a:gd name="T95" fmla="*/ 77 h 422"/>
                <a:gd name="T96" fmla="*/ 132 w 344"/>
                <a:gd name="T97" fmla="*/ 84 h 422"/>
                <a:gd name="T98" fmla="*/ 143 w 344"/>
                <a:gd name="T99" fmla="*/ 96 h 422"/>
                <a:gd name="T100" fmla="*/ 155 w 344"/>
                <a:gd name="T101" fmla="*/ 11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4" h="422">
                  <a:moveTo>
                    <a:pt x="155" y="111"/>
                  </a:moveTo>
                  <a:lnTo>
                    <a:pt x="160" y="126"/>
                  </a:lnTo>
                  <a:lnTo>
                    <a:pt x="164" y="145"/>
                  </a:lnTo>
                  <a:lnTo>
                    <a:pt x="166" y="169"/>
                  </a:lnTo>
                  <a:lnTo>
                    <a:pt x="167" y="195"/>
                  </a:lnTo>
                  <a:lnTo>
                    <a:pt x="170" y="228"/>
                  </a:lnTo>
                  <a:lnTo>
                    <a:pt x="173" y="264"/>
                  </a:lnTo>
                  <a:lnTo>
                    <a:pt x="181" y="300"/>
                  </a:lnTo>
                  <a:lnTo>
                    <a:pt x="195" y="334"/>
                  </a:lnTo>
                  <a:lnTo>
                    <a:pt x="214" y="365"/>
                  </a:lnTo>
                  <a:lnTo>
                    <a:pt x="244" y="392"/>
                  </a:lnTo>
                  <a:lnTo>
                    <a:pt x="285" y="411"/>
                  </a:lnTo>
                  <a:lnTo>
                    <a:pt x="337" y="422"/>
                  </a:lnTo>
                  <a:lnTo>
                    <a:pt x="344" y="349"/>
                  </a:lnTo>
                  <a:lnTo>
                    <a:pt x="314" y="343"/>
                  </a:lnTo>
                  <a:lnTo>
                    <a:pt x="289" y="333"/>
                  </a:lnTo>
                  <a:lnTo>
                    <a:pt x="272" y="319"/>
                  </a:lnTo>
                  <a:lnTo>
                    <a:pt x="259" y="301"/>
                  </a:lnTo>
                  <a:lnTo>
                    <a:pt x="251" y="279"/>
                  </a:lnTo>
                  <a:lnTo>
                    <a:pt x="246" y="253"/>
                  </a:lnTo>
                  <a:lnTo>
                    <a:pt x="243" y="223"/>
                  </a:lnTo>
                  <a:lnTo>
                    <a:pt x="241" y="190"/>
                  </a:lnTo>
                  <a:lnTo>
                    <a:pt x="239" y="158"/>
                  </a:lnTo>
                  <a:lnTo>
                    <a:pt x="235" y="127"/>
                  </a:lnTo>
                  <a:lnTo>
                    <a:pt x="228" y="98"/>
                  </a:lnTo>
                  <a:lnTo>
                    <a:pt x="217" y="73"/>
                  </a:lnTo>
                  <a:lnTo>
                    <a:pt x="206" y="56"/>
                  </a:lnTo>
                  <a:lnTo>
                    <a:pt x="195" y="44"/>
                  </a:lnTo>
                  <a:lnTo>
                    <a:pt x="183" y="32"/>
                  </a:lnTo>
                  <a:lnTo>
                    <a:pt x="171" y="23"/>
                  </a:lnTo>
                  <a:lnTo>
                    <a:pt x="158" y="15"/>
                  </a:lnTo>
                  <a:lnTo>
                    <a:pt x="144" y="9"/>
                  </a:lnTo>
                  <a:lnTo>
                    <a:pt x="130" y="6"/>
                  </a:lnTo>
                  <a:lnTo>
                    <a:pt x="117" y="2"/>
                  </a:lnTo>
                  <a:lnTo>
                    <a:pt x="102" y="1"/>
                  </a:lnTo>
                  <a:lnTo>
                    <a:pt x="88" y="0"/>
                  </a:lnTo>
                  <a:lnTo>
                    <a:pt x="73" y="1"/>
                  </a:lnTo>
                  <a:lnTo>
                    <a:pt x="58" y="2"/>
                  </a:lnTo>
                  <a:lnTo>
                    <a:pt x="43" y="5"/>
                  </a:lnTo>
                  <a:lnTo>
                    <a:pt x="29" y="7"/>
                  </a:lnTo>
                  <a:lnTo>
                    <a:pt x="14" y="9"/>
                  </a:lnTo>
                  <a:lnTo>
                    <a:pt x="0" y="13"/>
                  </a:lnTo>
                  <a:lnTo>
                    <a:pt x="7" y="86"/>
                  </a:lnTo>
                  <a:lnTo>
                    <a:pt x="36" y="79"/>
                  </a:lnTo>
                  <a:lnTo>
                    <a:pt x="60" y="75"/>
                  </a:lnTo>
                  <a:lnTo>
                    <a:pt x="82" y="74"/>
                  </a:lnTo>
                  <a:lnTo>
                    <a:pt x="100" y="74"/>
                  </a:lnTo>
                  <a:lnTo>
                    <a:pt x="117" y="77"/>
                  </a:lnTo>
                  <a:lnTo>
                    <a:pt x="132" y="84"/>
                  </a:lnTo>
                  <a:lnTo>
                    <a:pt x="143" y="96"/>
                  </a:lnTo>
                  <a:lnTo>
                    <a:pt x="155" y="111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8" name="Freeform 29"/>
            <p:cNvSpPr>
              <a:spLocks/>
            </p:cNvSpPr>
            <p:nvPr/>
          </p:nvSpPr>
          <p:spPr bwMode="auto">
            <a:xfrm>
              <a:off x="7328822" y="5482719"/>
              <a:ext cx="238816" cy="322280"/>
            </a:xfrm>
            <a:custGeom>
              <a:avLst/>
              <a:gdLst>
                <a:gd name="T0" fmla="*/ 80 w 523"/>
                <a:gd name="T1" fmla="*/ 779 h 790"/>
                <a:gd name="T2" fmla="*/ 99 w 523"/>
                <a:gd name="T3" fmla="*/ 786 h 790"/>
                <a:gd name="T4" fmla="*/ 121 w 523"/>
                <a:gd name="T5" fmla="*/ 790 h 790"/>
                <a:gd name="T6" fmla="*/ 144 w 523"/>
                <a:gd name="T7" fmla="*/ 789 h 790"/>
                <a:gd name="T8" fmla="*/ 167 w 523"/>
                <a:gd name="T9" fmla="*/ 784 h 790"/>
                <a:gd name="T10" fmla="*/ 191 w 523"/>
                <a:gd name="T11" fmla="*/ 776 h 790"/>
                <a:gd name="T12" fmla="*/ 215 w 523"/>
                <a:gd name="T13" fmla="*/ 763 h 790"/>
                <a:gd name="T14" fmla="*/ 241 w 523"/>
                <a:gd name="T15" fmla="*/ 748 h 790"/>
                <a:gd name="T16" fmla="*/ 265 w 523"/>
                <a:gd name="T17" fmla="*/ 730 h 790"/>
                <a:gd name="T18" fmla="*/ 290 w 523"/>
                <a:gd name="T19" fmla="*/ 708 h 790"/>
                <a:gd name="T20" fmla="*/ 315 w 523"/>
                <a:gd name="T21" fmla="*/ 684 h 790"/>
                <a:gd name="T22" fmla="*/ 340 w 523"/>
                <a:gd name="T23" fmla="*/ 657 h 790"/>
                <a:gd name="T24" fmla="*/ 363 w 523"/>
                <a:gd name="T25" fmla="*/ 627 h 790"/>
                <a:gd name="T26" fmla="*/ 386 w 523"/>
                <a:gd name="T27" fmla="*/ 595 h 790"/>
                <a:gd name="T28" fmla="*/ 409 w 523"/>
                <a:gd name="T29" fmla="*/ 560 h 790"/>
                <a:gd name="T30" fmla="*/ 430 w 523"/>
                <a:gd name="T31" fmla="*/ 524 h 790"/>
                <a:gd name="T32" fmla="*/ 449 w 523"/>
                <a:gd name="T33" fmla="*/ 484 h 790"/>
                <a:gd name="T34" fmla="*/ 482 w 523"/>
                <a:gd name="T35" fmla="*/ 405 h 790"/>
                <a:gd name="T36" fmla="*/ 506 w 523"/>
                <a:gd name="T37" fmla="*/ 328 h 790"/>
                <a:gd name="T38" fmla="*/ 520 w 523"/>
                <a:gd name="T39" fmla="*/ 254 h 790"/>
                <a:gd name="T40" fmla="*/ 523 w 523"/>
                <a:gd name="T41" fmla="*/ 186 h 790"/>
                <a:gd name="T42" fmla="*/ 518 w 523"/>
                <a:gd name="T43" fmla="*/ 126 h 790"/>
                <a:gd name="T44" fmla="*/ 503 w 523"/>
                <a:gd name="T45" fmla="*/ 75 h 790"/>
                <a:gd name="T46" fmla="*/ 479 w 523"/>
                <a:gd name="T47" fmla="*/ 36 h 790"/>
                <a:gd name="T48" fmla="*/ 445 w 523"/>
                <a:gd name="T49" fmla="*/ 11 h 790"/>
                <a:gd name="T50" fmla="*/ 425 w 523"/>
                <a:gd name="T51" fmla="*/ 4 h 790"/>
                <a:gd name="T52" fmla="*/ 403 w 523"/>
                <a:gd name="T53" fmla="*/ 0 h 790"/>
                <a:gd name="T54" fmla="*/ 380 w 523"/>
                <a:gd name="T55" fmla="*/ 2 h 790"/>
                <a:gd name="T56" fmla="*/ 357 w 523"/>
                <a:gd name="T57" fmla="*/ 6 h 790"/>
                <a:gd name="T58" fmla="*/ 333 w 523"/>
                <a:gd name="T59" fmla="*/ 14 h 790"/>
                <a:gd name="T60" fmla="*/ 309 w 523"/>
                <a:gd name="T61" fmla="*/ 27 h 790"/>
                <a:gd name="T62" fmla="*/ 283 w 523"/>
                <a:gd name="T63" fmla="*/ 42 h 790"/>
                <a:gd name="T64" fmla="*/ 259 w 523"/>
                <a:gd name="T65" fmla="*/ 60 h 790"/>
                <a:gd name="T66" fmla="*/ 234 w 523"/>
                <a:gd name="T67" fmla="*/ 82 h 790"/>
                <a:gd name="T68" fmla="*/ 210 w 523"/>
                <a:gd name="T69" fmla="*/ 106 h 790"/>
                <a:gd name="T70" fmla="*/ 184 w 523"/>
                <a:gd name="T71" fmla="*/ 133 h 790"/>
                <a:gd name="T72" fmla="*/ 161 w 523"/>
                <a:gd name="T73" fmla="*/ 163 h 790"/>
                <a:gd name="T74" fmla="*/ 138 w 523"/>
                <a:gd name="T75" fmla="*/ 195 h 790"/>
                <a:gd name="T76" fmla="*/ 115 w 523"/>
                <a:gd name="T77" fmla="*/ 230 h 790"/>
                <a:gd name="T78" fmla="*/ 94 w 523"/>
                <a:gd name="T79" fmla="*/ 267 h 790"/>
                <a:gd name="T80" fmla="*/ 75 w 523"/>
                <a:gd name="T81" fmla="*/ 306 h 790"/>
                <a:gd name="T82" fmla="*/ 41 w 523"/>
                <a:gd name="T83" fmla="*/ 385 h 790"/>
                <a:gd name="T84" fmla="*/ 18 w 523"/>
                <a:gd name="T85" fmla="*/ 462 h 790"/>
                <a:gd name="T86" fmla="*/ 5 w 523"/>
                <a:gd name="T87" fmla="*/ 536 h 790"/>
                <a:gd name="T88" fmla="*/ 0 w 523"/>
                <a:gd name="T89" fmla="*/ 604 h 790"/>
                <a:gd name="T90" fmla="*/ 6 w 523"/>
                <a:gd name="T91" fmla="*/ 664 h 790"/>
                <a:gd name="T92" fmla="*/ 21 w 523"/>
                <a:gd name="T93" fmla="*/ 715 h 790"/>
                <a:gd name="T94" fmla="*/ 45 w 523"/>
                <a:gd name="T95" fmla="*/ 754 h 790"/>
                <a:gd name="T96" fmla="*/ 80 w 523"/>
                <a:gd name="T97" fmla="*/ 779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23" h="790">
                  <a:moveTo>
                    <a:pt x="80" y="779"/>
                  </a:moveTo>
                  <a:lnTo>
                    <a:pt x="99" y="786"/>
                  </a:lnTo>
                  <a:lnTo>
                    <a:pt x="121" y="790"/>
                  </a:lnTo>
                  <a:lnTo>
                    <a:pt x="144" y="789"/>
                  </a:lnTo>
                  <a:lnTo>
                    <a:pt x="167" y="784"/>
                  </a:lnTo>
                  <a:lnTo>
                    <a:pt x="191" y="776"/>
                  </a:lnTo>
                  <a:lnTo>
                    <a:pt x="215" y="763"/>
                  </a:lnTo>
                  <a:lnTo>
                    <a:pt x="241" y="748"/>
                  </a:lnTo>
                  <a:lnTo>
                    <a:pt x="265" y="730"/>
                  </a:lnTo>
                  <a:lnTo>
                    <a:pt x="290" y="708"/>
                  </a:lnTo>
                  <a:lnTo>
                    <a:pt x="315" y="684"/>
                  </a:lnTo>
                  <a:lnTo>
                    <a:pt x="340" y="657"/>
                  </a:lnTo>
                  <a:lnTo>
                    <a:pt x="363" y="627"/>
                  </a:lnTo>
                  <a:lnTo>
                    <a:pt x="386" y="595"/>
                  </a:lnTo>
                  <a:lnTo>
                    <a:pt x="409" y="560"/>
                  </a:lnTo>
                  <a:lnTo>
                    <a:pt x="430" y="524"/>
                  </a:lnTo>
                  <a:lnTo>
                    <a:pt x="449" y="484"/>
                  </a:lnTo>
                  <a:lnTo>
                    <a:pt x="482" y="405"/>
                  </a:lnTo>
                  <a:lnTo>
                    <a:pt x="506" y="328"/>
                  </a:lnTo>
                  <a:lnTo>
                    <a:pt x="520" y="254"/>
                  </a:lnTo>
                  <a:lnTo>
                    <a:pt x="523" y="186"/>
                  </a:lnTo>
                  <a:lnTo>
                    <a:pt x="518" y="126"/>
                  </a:lnTo>
                  <a:lnTo>
                    <a:pt x="503" y="75"/>
                  </a:lnTo>
                  <a:lnTo>
                    <a:pt x="479" y="36"/>
                  </a:lnTo>
                  <a:lnTo>
                    <a:pt x="445" y="11"/>
                  </a:lnTo>
                  <a:lnTo>
                    <a:pt x="425" y="4"/>
                  </a:lnTo>
                  <a:lnTo>
                    <a:pt x="403" y="0"/>
                  </a:lnTo>
                  <a:lnTo>
                    <a:pt x="380" y="2"/>
                  </a:lnTo>
                  <a:lnTo>
                    <a:pt x="357" y="6"/>
                  </a:lnTo>
                  <a:lnTo>
                    <a:pt x="333" y="14"/>
                  </a:lnTo>
                  <a:lnTo>
                    <a:pt x="309" y="27"/>
                  </a:lnTo>
                  <a:lnTo>
                    <a:pt x="283" y="42"/>
                  </a:lnTo>
                  <a:lnTo>
                    <a:pt x="259" y="60"/>
                  </a:lnTo>
                  <a:lnTo>
                    <a:pt x="234" y="82"/>
                  </a:lnTo>
                  <a:lnTo>
                    <a:pt x="210" y="106"/>
                  </a:lnTo>
                  <a:lnTo>
                    <a:pt x="184" y="133"/>
                  </a:lnTo>
                  <a:lnTo>
                    <a:pt x="161" y="163"/>
                  </a:lnTo>
                  <a:lnTo>
                    <a:pt x="138" y="195"/>
                  </a:lnTo>
                  <a:lnTo>
                    <a:pt x="115" y="230"/>
                  </a:lnTo>
                  <a:lnTo>
                    <a:pt x="94" y="267"/>
                  </a:lnTo>
                  <a:lnTo>
                    <a:pt x="75" y="306"/>
                  </a:lnTo>
                  <a:lnTo>
                    <a:pt x="41" y="385"/>
                  </a:lnTo>
                  <a:lnTo>
                    <a:pt x="18" y="462"/>
                  </a:lnTo>
                  <a:lnTo>
                    <a:pt x="5" y="536"/>
                  </a:lnTo>
                  <a:lnTo>
                    <a:pt x="0" y="604"/>
                  </a:lnTo>
                  <a:lnTo>
                    <a:pt x="6" y="664"/>
                  </a:lnTo>
                  <a:lnTo>
                    <a:pt x="21" y="715"/>
                  </a:lnTo>
                  <a:lnTo>
                    <a:pt x="45" y="754"/>
                  </a:lnTo>
                  <a:lnTo>
                    <a:pt x="80" y="7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9" name="Freeform 30"/>
            <p:cNvSpPr>
              <a:spLocks/>
            </p:cNvSpPr>
            <p:nvPr/>
          </p:nvSpPr>
          <p:spPr bwMode="auto">
            <a:xfrm>
              <a:off x="7379867" y="5494171"/>
              <a:ext cx="288949" cy="334550"/>
            </a:xfrm>
            <a:custGeom>
              <a:avLst/>
              <a:gdLst>
                <a:gd name="T0" fmla="*/ 388 w 634"/>
                <a:gd name="T1" fmla="*/ 13 h 818"/>
                <a:gd name="T2" fmla="*/ 380 w 634"/>
                <a:gd name="T3" fmla="*/ 9 h 818"/>
                <a:gd name="T4" fmla="*/ 371 w 634"/>
                <a:gd name="T5" fmla="*/ 6 h 818"/>
                <a:gd name="T6" fmla="*/ 363 w 634"/>
                <a:gd name="T7" fmla="*/ 2 h 818"/>
                <a:gd name="T8" fmla="*/ 382 w 634"/>
                <a:gd name="T9" fmla="*/ 32 h 818"/>
                <a:gd name="T10" fmla="*/ 409 w 634"/>
                <a:gd name="T11" fmla="*/ 126 h 818"/>
                <a:gd name="T12" fmla="*/ 403 w 634"/>
                <a:gd name="T13" fmla="*/ 247 h 818"/>
                <a:gd name="T14" fmla="*/ 366 w 634"/>
                <a:gd name="T15" fmla="*/ 385 h 818"/>
                <a:gd name="T16" fmla="*/ 319 w 634"/>
                <a:gd name="T17" fmla="*/ 491 h 818"/>
                <a:gd name="T18" fmla="*/ 280 w 634"/>
                <a:gd name="T19" fmla="*/ 557 h 818"/>
                <a:gd name="T20" fmla="*/ 238 w 634"/>
                <a:gd name="T21" fmla="*/ 614 h 818"/>
                <a:gd name="T22" fmla="*/ 195 w 634"/>
                <a:gd name="T23" fmla="*/ 663 h 818"/>
                <a:gd name="T24" fmla="*/ 150 w 634"/>
                <a:gd name="T25" fmla="*/ 703 h 818"/>
                <a:gd name="T26" fmla="*/ 105 w 634"/>
                <a:gd name="T27" fmla="*/ 734 h 818"/>
                <a:gd name="T28" fmla="*/ 61 w 634"/>
                <a:gd name="T29" fmla="*/ 754 h 818"/>
                <a:gd name="T30" fmla="*/ 20 w 634"/>
                <a:gd name="T31" fmla="*/ 762 h 818"/>
                <a:gd name="T32" fmla="*/ 8 w 634"/>
                <a:gd name="T33" fmla="*/ 765 h 818"/>
                <a:gd name="T34" fmla="*/ 23 w 634"/>
                <a:gd name="T35" fmla="*/ 773 h 818"/>
                <a:gd name="T36" fmla="*/ 71 w 634"/>
                <a:gd name="T37" fmla="*/ 794 h 818"/>
                <a:gd name="T38" fmla="*/ 153 w 634"/>
                <a:gd name="T39" fmla="*/ 815 h 818"/>
                <a:gd name="T40" fmla="*/ 235 w 634"/>
                <a:gd name="T41" fmla="*/ 818 h 818"/>
                <a:gd name="T42" fmla="*/ 314 w 634"/>
                <a:gd name="T43" fmla="*/ 805 h 818"/>
                <a:gd name="T44" fmla="*/ 390 w 634"/>
                <a:gd name="T45" fmla="*/ 779 h 818"/>
                <a:gd name="T46" fmla="*/ 461 w 634"/>
                <a:gd name="T47" fmla="*/ 738 h 818"/>
                <a:gd name="T48" fmla="*/ 522 w 634"/>
                <a:gd name="T49" fmla="*/ 682 h 818"/>
                <a:gd name="T50" fmla="*/ 572 w 634"/>
                <a:gd name="T51" fmla="*/ 615 h 818"/>
                <a:gd name="T52" fmla="*/ 609 w 634"/>
                <a:gd name="T53" fmla="*/ 537 h 818"/>
                <a:gd name="T54" fmla="*/ 630 w 634"/>
                <a:gd name="T55" fmla="*/ 455 h 818"/>
                <a:gd name="T56" fmla="*/ 634 w 634"/>
                <a:gd name="T57" fmla="*/ 373 h 818"/>
                <a:gd name="T58" fmla="*/ 621 w 634"/>
                <a:gd name="T59" fmla="*/ 294 h 818"/>
                <a:gd name="T60" fmla="*/ 594 w 634"/>
                <a:gd name="T61" fmla="*/ 218 h 818"/>
                <a:gd name="T62" fmla="*/ 553 w 634"/>
                <a:gd name="T63" fmla="*/ 148 h 818"/>
                <a:gd name="T64" fmla="*/ 498 w 634"/>
                <a:gd name="T65" fmla="*/ 86 h 818"/>
                <a:gd name="T66" fmla="*/ 431 w 634"/>
                <a:gd name="T67" fmla="*/ 36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4" h="818">
                  <a:moveTo>
                    <a:pt x="393" y="15"/>
                  </a:moveTo>
                  <a:lnTo>
                    <a:pt x="388" y="13"/>
                  </a:lnTo>
                  <a:lnTo>
                    <a:pt x="385" y="10"/>
                  </a:lnTo>
                  <a:lnTo>
                    <a:pt x="380" y="9"/>
                  </a:lnTo>
                  <a:lnTo>
                    <a:pt x="375" y="7"/>
                  </a:lnTo>
                  <a:lnTo>
                    <a:pt x="371" y="6"/>
                  </a:lnTo>
                  <a:lnTo>
                    <a:pt x="367" y="4"/>
                  </a:lnTo>
                  <a:lnTo>
                    <a:pt x="363" y="2"/>
                  </a:lnTo>
                  <a:lnTo>
                    <a:pt x="358" y="0"/>
                  </a:lnTo>
                  <a:lnTo>
                    <a:pt x="382" y="32"/>
                  </a:lnTo>
                  <a:lnTo>
                    <a:pt x="400" y="75"/>
                  </a:lnTo>
                  <a:lnTo>
                    <a:pt x="409" y="126"/>
                  </a:lnTo>
                  <a:lnTo>
                    <a:pt x="410" y="183"/>
                  </a:lnTo>
                  <a:lnTo>
                    <a:pt x="403" y="247"/>
                  </a:lnTo>
                  <a:lnTo>
                    <a:pt x="389" y="313"/>
                  </a:lnTo>
                  <a:lnTo>
                    <a:pt x="366" y="385"/>
                  </a:lnTo>
                  <a:lnTo>
                    <a:pt x="336" y="456"/>
                  </a:lnTo>
                  <a:lnTo>
                    <a:pt x="319" y="491"/>
                  </a:lnTo>
                  <a:lnTo>
                    <a:pt x="299" y="524"/>
                  </a:lnTo>
                  <a:lnTo>
                    <a:pt x="280" y="557"/>
                  </a:lnTo>
                  <a:lnTo>
                    <a:pt x="260" y="585"/>
                  </a:lnTo>
                  <a:lnTo>
                    <a:pt x="238" y="614"/>
                  </a:lnTo>
                  <a:lnTo>
                    <a:pt x="217" y="640"/>
                  </a:lnTo>
                  <a:lnTo>
                    <a:pt x="195" y="663"/>
                  </a:lnTo>
                  <a:lnTo>
                    <a:pt x="173" y="684"/>
                  </a:lnTo>
                  <a:lnTo>
                    <a:pt x="150" y="703"/>
                  </a:lnTo>
                  <a:lnTo>
                    <a:pt x="128" y="720"/>
                  </a:lnTo>
                  <a:lnTo>
                    <a:pt x="105" y="734"/>
                  </a:lnTo>
                  <a:lnTo>
                    <a:pt x="83" y="746"/>
                  </a:lnTo>
                  <a:lnTo>
                    <a:pt x="61" y="754"/>
                  </a:lnTo>
                  <a:lnTo>
                    <a:pt x="40" y="759"/>
                  </a:lnTo>
                  <a:lnTo>
                    <a:pt x="20" y="762"/>
                  </a:lnTo>
                  <a:lnTo>
                    <a:pt x="0" y="761"/>
                  </a:lnTo>
                  <a:lnTo>
                    <a:pt x="8" y="765"/>
                  </a:lnTo>
                  <a:lnTo>
                    <a:pt x="16" y="769"/>
                  </a:lnTo>
                  <a:lnTo>
                    <a:pt x="23" y="773"/>
                  </a:lnTo>
                  <a:lnTo>
                    <a:pt x="31" y="778"/>
                  </a:lnTo>
                  <a:lnTo>
                    <a:pt x="71" y="794"/>
                  </a:lnTo>
                  <a:lnTo>
                    <a:pt x="112" y="807"/>
                  </a:lnTo>
                  <a:lnTo>
                    <a:pt x="153" y="815"/>
                  </a:lnTo>
                  <a:lnTo>
                    <a:pt x="193" y="818"/>
                  </a:lnTo>
                  <a:lnTo>
                    <a:pt x="235" y="818"/>
                  </a:lnTo>
                  <a:lnTo>
                    <a:pt x="275" y="814"/>
                  </a:lnTo>
                  <a:lnTo>
                    <a:pt x="314" y="805"/>
                  </a:lnTo>
                  <a:lnTo>
                    <a:pt x="354" y="794"/>
                  </a:lnTo>
                  <a:lnTo>
                    <a:pt x="390" y="779"/>
                  </a:lnTo>
                  <a:lnTo>
                    <a:pt x="427" y="759"/>
                  </a:lnTo>
                  <a:lnTo>
                    <a:pt x="461" y="738"/>
                  </a:lnTo>
                  <a:lnTo>
                    <a:pt x="493" y="711"/>
                  </a:lnTo>
                  <a:lnTo>
                    <a:pt x="522" y="682"/>
                  </a:lnTo>
                  <a:lnTo>
                    <a:pt x="549" y="651"/>
                  </a:lnTo>
                  <a:lnTo>
                    <a:pt x="572" y="615"/>
                  </a:lnTo>
                  <a:lnTo>
                    <a:pt x="593" y="577"/>
                  </a:lnTo>
                  <a:lnTo>
                    <a:pt x="609" y="537"/>
                  </a:lnTo>
                  <a:lnTo>
                    <a:pt x="622" y="497"/>
                  </a:lnTo>
                  <a:lnTo>
                    <a:pt x="630" y="455"/>
                  </a:lnTo>
                  <a:lnTo>
                    <a:pt x="634" y="415"/>
                  </a:lnTo>
                  <a:lnTo>
                    <a:pt x="634" y="373"/>
                  </a:lnTo>
                  <a:lnTo>
                    <a:pt x="629" y="333"/>
                  </a:lnTo>
                  <a:lnTo>
                    <a:pt x="621" y="294"/>
                  </a:lnTo>
                  <a:lnTo>
                    <a:pt x="609" y="255"/>
                  </a:lnTo>
                  <a:lnTo>
                    <a:pt x="594" y="218"/>
                  </a:lnTo>
                  <a:lnTo>
                    <a:pt x="575" y="181"/>
                  </a:lnTo>
                  <a:lnTo>
                    <a:pt x="553" y="148"/>
                  </a:lnTo>
                  <a:lnTo>
                    <a:pt x="526" y="115"/>
                  </a:lnTo>
                  <a:lnTo>
                    <a:pt x="498" y="86"/>
                  </a:lnTo>
                  <a:lnTo>
                    <a:pt x="467" y="59"/>
                  </a:lnTo>
                  <a:lnTo>
                    <a:pt x="431" y="36"/>
                  </a:lnTo>
                  <a:lnTo>
                    <a:pt x="393" y="15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0" name="Freeform 31"/>
            <p:cNvSpPr>
              <a:spLocks/>
            </p:cNvSpPr>
            <p:nvPr/>
          </p:nvSpPr>
          <p:spPr bwMode="auto">
            <a:xfrm>
              <a:off x="7379867" y="5494171"/>
              <a:ext cx="288949" cy="334550"/>
            </a:xfrm>
            <a:custGeom>
              <a:avLst/>
              <a:gdLst>
                <a:gd name="T0" fmla="*/ 388 w 634"/>
                <a:gd name="T1" fmla="*/ 13 h 818"/>
                <a:gd name="T2" fmla="*/ 380 w 634"/>
                <a:gd name="T3" fmla="*/ 9 h 818"/>
                <a:gd name="T4" fmla="*/ 371 w 634"/>
                <a:gd name="T5" fmla="*/ 6 h 818"/>
                <a:gd name="T6" fmla="*/ 363 w 634"/>
                <a:gd name="T7" fmla="*/ 2 h 818"/>
                <a:gd name="T8" fmla="*/ 382 w 634"/>
                <a:gd name="T9" fmla="*/ 32 h 818"/>
                <a:gd name="T10" fmla="*/ 409 w 634"/>
                <a:gd name="T11" fmla="*/ 126 h 818"/>
                <a:gd name="T12" fmla="*/ 403 w 634"/>
                <a:gd name="T13" fmla="*/ 247 h 818"/>
                <a:gd name="T14" fmla="*/ 366 w 634"/>
                <a:gd name="T15" fmla="*/ 385 h 818"/>
                <a:gd name="T16" fmla="*/ 319 w 634"/>
                <a:gd name="T17" fmla="*/ 491 h 818"/>
                <a:gd name="T18" fmla="*/ 280 w 634"/>
                <a:gd name="T19" fmla="*/ 557 h 818"/>
                <a:gd name="T20" fmla="*/ 238 w 634"/>
                <a:gd name="T21" fmla="*/ 614 h 818"/>
                <a:gd name="T22" fmla="*/ 195 w 634"/>
                <a:gd name="T23" fmla="*/ 663 h 818"/>
                <a:gd name="T24" fmla="*/ 150 w 634"/>
                <a:gd name="T25" fmla="*/ 703 h 818"/>
                <a:gd name="T26" fmla="*/ 105 w 634"/>
                <a:gd name="T27" fmla="*/ 734 h 818"/>
                <a:gd name="T28" fmla="*/ 61 w 634"/>
                <a:gd name="T29" fmla="*/ 754 h 818"/>
                <a:gd name="T30" fmla="*/ 20 w 634"/>
                <a:gd name="T31" fmla="*/ 762 h 818"/>
                <a:gd name="T32" fmla="*/ 8 w 634"/>
                <a:gd name="T33" fmla="*/ 765 h 818"/>
                <a:gd name="T34" fmla="*/ 23 w 634"/>
                <a:gd name="T35" fmla="*/ 773 h 818"/>
                <a:gd name="T36" fmla="*/ 71 w 634"/>
                <a:gd name="T37" fmla="*/ 794 h 818"/>
                <a:gd name="T38" fmla="*/ 153 w 634"/>
                <a:gd name="T39" fmla="*/ 815 h 818"/>
                <a:gd name="T40" fmla="*/ 235 w 634"/>
                <a:gd name="T41" fmla="*/ 818 h 818"/>
                <a:gd name="T42" fmla="*/ 314 w 634"/>
                <a:gd name="T43" fmla="*/ 805 h 818"/>
                <a:gd name="T44" fmla="*/ 390 w 634"/>
                <a:gd name="T45" fmla="*/ 779 h 818"/>
                <a:gd name="T46" fmla="*/ 461 w 634"/>
                <a:gd name="T47" fmla="*/ 738 h 818"/>
                <a:gd name="T48" fmla="*/ 522 w 634"/>
                <a:gd name="T49" fmla="*/ 682 h 818"/>
                <a:gd name="T50" fmla="*/ 572 w 634"/>
                <a:gd name="T51" fmla="*/ 615 h 818"/>
                <a:gd name="T52" fmla="*/ 609 w 634"/>
                <a:gd name="T53" fmla="*/ 537 h 818"/>
                <a:gd name="T54" fmla="*/ 630 w 634"/>
                <a:gd name="T55" fmla="*/ 455 h 818"/>
                <a:gd name="T56" fmla="*/ 634 w 634"/>
                <a:gd name="T57" fmla="*/ 373 h 818"/>
                <a:gd name="T58" fmla="*/ 621 w 634"/>
                <a:gd name="T59" fmla="*/ 294 h 818"/>
                <a:gd name="T60" fmla="*/ 594 w 634"/>
                <a:gd name="T61" fmla="*/ 218 h 818"/>
                <a:gd name="T62" fmla="*/ 553 w 634"/>
                <a:gd name="T63" fmla="*/ 148 h 818"/>
                <a:gd name="T64" fmla="*/ 498 w 634"/>
                <a:gd name="T65" fmla="*/ 86 h 818"/>
                <a:gd name="T66" fmla="*/ 431 w 634"/>
                <a:gd name="T67" fmla="*/ 36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4" h="818">
                  <a:moveTo>
                    <a:pt x="393" y="15"/>
                  </a:moveTo>
                  <a:lnTo>
                    <a:pt x="388" y="13"/>
                  </a:lnTo>
                  <a:lnTo>
                    <a:pt x="385" y="10"/>
                  </a:lnTo>
                  <a:lnTo>
                    <a:pt x="380" y="9"/>
                  </a:lnTo>
                  <a:lnTo>
                    <a:pt x="375" y="7"/>
                  </a:lnTo>
                  <a:lnTo>
                    <a:pt x="371" y="6"/>
                  </a:lnTo>
                  <a:lnTo>
                    <a:pt x="367" y="4"/>
                  </a:lnTo>
                  <a:lnTo>
                    <a:pt x="363" y="2"/>
                  </a:lnTo>
                  <a:lnTo>
                    <a:pt x="358" y="0"/>
                  </a:lnTo>
                  <a:lnTo>
                    <a:pt x="382" y="32"/>
                  </a:lnTo>
                  <a:lnTo>
                    <a:pt x="400" y="75"/>
                  </a:lnTo>
                  <a:lnTo>
                    <a:pt x="409" y="126"/>
                  </a:lnTo>
                  <a:lnTo>
                    <a:pt x="410" y="183"/>
                  </a:lnTo>
                  <a:lnTo>
                    <a:pt x="403" y="247"/>
                  </a:lnTo>
                  <a:lnTo>
                    <a:pt x="389" y="313"/>
                  </a:lnTo>
                  <a:lnTo>
                    <a:pt x="366" y="385"/>
                  </a:lnTo>
                  <a:lnTo>
                    <a:pt x="336" y="456"/>
                  </a:lnTo>
                  <a:lnTo>
                    <a:pt x="319" y="491"/>
                  </a:lnTo>
                  <a:lnTo>
                    <a:pt x="299" y="524"/>
                  </a:lnTo>
                  <a:lnTo>
                    <a:pt x="280" y="557"/>
                  </a:lnTo>
                  <a:lnTo>
                    <a:pt x="260" y="585"/>
                  </a:lnTo>
                  <a:lnTo>
                    <a:pt x="238" y="614"/>
                  </a:lnTo>
                  <a:lnTo>
                    <a:pt x="217" y="640"/>
                  </a:lnTo>
                  <a:lnTo>
                    <a:pt x="195" y="663"/>
                  </a:lnTo>
                  <a:lnTo>
                    <a:pt x="173" y="684"/>
                  </a:lnTo>
                  <a:lnTo>
                    <a:pt x="150" y="703"/>
                  </a:lnTo>
                  <a:lnTo>
                    <a:pt x="128" y="720"/>
                  </a:lnTo>
                  <a:lnTo>
                    <a:pt x="105" y="734"/>
                  </a:lnTo>
                  <a:lnTo>
                    <a:pt x="83" y="746"/>
                  </a:lnTo>
                  <a:lnTo>
                    <a:pt x="61" y="754"/>
                  </a:lnTo>
                  <a:lnTo>
                    <a:pt x="40" y="759"/>
                  </a:lnTo>
                  <a:lnTo>
                    <a:pt x="20" y="762"/>
                  </a:lnTo>
                  <a:lnTo>
                    <a:pt x="0" y="761"/>
                  </a:lnTo>
                  <a:lnTo>
                    <a:pt x="8" y="765"/>
                  </a:lnTo>
                  <a:lnTo>
                    <a:pt x="16" y="769"/>
                  </a:lnTo>
                  <a:lnTo>
                    <a:pt x="23" y="773"/>
                  </a:lnTo>
                  <a:lnTo>
                    <a:pt x="31" y="778"/>
                  </a:lnTo>
                  <a:lnTo>
                    <a:pt x="71" y="794"/>
                  </a:lnTo>
                  <a:lnTo>
                    <a:pt x="112" y="807"/>
                  </a:lnTo>
                  <a:lnTo>
                    <a:pt x="153" y="815"/>
                  </a:lnTo>
                  <a:lnTo>
                    <a:pt x="193" y="818"/>
                  </a:lnTo>
                  <a:lnTo>
                    <a:pt x="235" y="818"/>
                  </a:lnTo>
                  <a:lnTo>
                    <a:pt x="275" y="814"/>
                  </a:lnTo>
                  <a:lnTo>
                    <a:pt x="314" y="805"/>
                  </a:lnTo>
                  <a:lnTo>
                    <a:pt x="354" y="794"/>
                  </a:lnTo>
                  <a:lnTo>
                    <a:pt x="390" y="779"/>
                  </a:lnTo>
                  <a:lnTo>
                    <a:pt x="427" y="759"/>
                  </a:lnTo>
                  <a:lnTo>
                    <a:pt x="461" y="738"/>
                  </a:lnTo>
                  <a:lnTo>
                    <a:pt x="493" y="711"/>
                  </a:lnTo>
                  <a:lnTo>
                    <a:pt x="522" y="682"/>
                  </a:lnTo>
                  <a:lnTo>
                    <a:pt x="549" y="651"/>
                  </a:lnTo>
                  <a:lnTo>
                    <a:pt x="572" y="615"/>
                  </a:lnTo>
                  <a:lnTo>
                    <a:pt x="593" y="577"/>
                  </a:lnTo>
                  <a:lnTo>
                    <a:pt x="609" y="537"/>
                  </a:lnTo>
                  <a:lnTo>
                    <a:pt x="622" y="497"/>
                  </a:lnTo>
                  <a:lnTo>
                    <a:pt x="630" y="455"/>
                  </a:lnTo>
                  <a:lnTo>
                    <a:pt x="634" y="415"/>
                  </a:lnTo>
                  <a:lnTo>
                    <a:pt x="634" y="373"/>
                  </a:lnTo>
                  <a:lnTo>
                    <a:pt x="629" y="333"/>
                  </a:lnTo>
                  <a:lnTo>
                    <a:pt x="621" y="294"/>
                  </a:lnTo>
                  <a:lnTo>
                    <a:pt x="609" y="255"/>
                  </a:lnTo>
                  <a:lnTo>
                    <a:pt x="594" y="218"/>
                  </a:lnTo>
                  <a:lnTo>
                    <a:pt x="575" y="181"/>
                  </a:lnTo>
                  <a:lnTo>
                    <a:pt x="553" y="148"/>
                  </a:lnTo>
                  <a:lnTo>
                    <a:pt x="526" y="115"/>
                  </a:lnTo>
                  <a:lnTo>
                    <a:pt x="498" y="86"/>
                  </a:lnTo>
                  <a:lnTo>
                    <a:pt x="467" y="59"/>
                  </a:lnTo>
                  <a:lnTo>
                    <a:pt x="431" y="36"/>
                  </a:lnTo>
                  <a:lnTo>
                    <a:pt x="393" y="15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1" name="Freeform 32"/>
            <p:cNvSpPr>
              <a:spLocks/>
            </p:cNvSpPr>
            <p:nvPr/>
          </p:nvSpPr>
          <p:spPr bwMode="auto">
            <a:xfrm>
              <a:off x="7048988" y="5422189"/>
              <a:ext cx="228790" cy="327188"/>
            </a:xfrm>
            <a:custGeom>
              <a:avLst/>
              <a:gdLst>
                <a:gd name="T0" fmla="*/ 415 w 501"/>
                <a:gd name="T1" fmla="*/ 8 h 801"/>
                <a:gd name="T2" fmla="*/ 394 w 501"/>
                <a:gd name="T3" fmla="*/ 2 h 801"/>
                <a:gd name="T4" fmla="*/ 373 w 501"/>
                <a:gd name="T5" fmla="*/ 0 h 801"/>
                <a:gd name="T6" fmla="*/ 350 w 501"/>
                <a:gd name="T7" fmla="*/ 2 h 801"/>
                <a:gd name="T8" fmla="*/ 327 w 501"/>
                <a:gd name="T9" fmla="*/ 8 h 801"/>
                <a:gd name="T10" fmla="*/ 304 w 501"/>
                <a:gd name="T11" fmla="*/ 17 h 801"/>
                <a:gd name="T12" fmla="*/ 280 w 501"/>
                <a:gd name="T13" fmla="*/ 30 h 801"/>
                <a:gd name="T14" fmla="*/ 256 w 501"/>
                <a:gd name="T15" fmla="*/ 46 h 801"/>
                <a:gd name="T16" fmla="*/ 232 w 501"/>
                <a:gd name="T17" fmla="*/ 66 h 801"/>
                <a:gd name="T18" fmla="*/ 207 w 501"/>
                <a:gd name="T19" fmla="*/ 89 h 801"/>
                <a:gd name="T20" fmla="*/ 183 w 501"/>
                <a:gd name="T21" fmla="*/ 114 h 801"/>
                <a:gd name="T22" fmla="*/ 160 w 501"/>
                <a:gd name="T23" fmla="*/ 143 h 801"/>
                <a:gd name="T24" fmla="*/ 138 w 501"/>
                <a:gd name="T25" fmla="*/ 174 h 801"/>
                <a:gd name="T26" fmla="*/ 117 w 501"/>
                <a:gd name="T27" fmla="*/ 207 h 801"/>
                <a:gd name="T28" fmla="*/ 97 w 501"/>
                <a:gd name="T29" fmla="*/ 243 h 801"/>
                <a:gd name="T30" fmla="*/ 77 w 501"/>
                <a:gd name="T31" fmla="*/ 280 h 801"/>
                <a:gd name="T32" fmla="*/ 60 w 501"/>
                <a:gd name="T33" fmla="*/ 320 h 801"/>
                <a:gd name="T34" fmla="*/ 31 w 501"/>
                <a:gd name="T35" fmla="*/ 401 h 801"/>
                <a:gd name="T36" fmla="*/ 10 w 501"/>
                <a:gd name="T37" fmla="*/ 479 h 801"/>
                <a:gd name="T38" fmla="*/ 1 w 501"/>
                <a:gd name="T39" fmla="*/ 553 h 801"/>
                <a:gd name="T40" fmla="*/ 0 w 501"/>
                <a:gd name="T41" fmla="*/ 621 h 801"/>
                <a:gd name="T42" fmla="*/ 8 w 501"/>
                <a:gd name="T43" fmla="*/ 681 h 801"/>
                <a:gd name="T44" fmla="*/ 25 w 501"/>
                <a:gd name="T45" fmla="*/ 730 h 801"/>
                <a:gd name="T46" fmla="*/ 52 w 501"/>
                <a:gd name="T47" fmla="*/ 768 h 801"/>
                <a:gd name="T48" fmla="*/ 88 w 501"/>
                <a:gd name="T49" fmla="*/ 793 h 801"/>
                <a:gd name="T50" fmla="*/ 108 w 501"/>
                <a:gd name="T51" fmla="*/ 798 h 801"/>
                <a:gd name="T52" fmla="*/ 129 w 501"/>
                <a:gd name="T53" fmla="*/ 801 h 801"/>
                <a:gd name="T54" fmla="*/ 151 w 501"/>
                <a:gd name="T55" fmla="*/ 798 h 801"/>
                <a:gd name="T56" fmla="*/ 174 w 501"/>
                <a:gd name="T57" fmla="*/ 793 h 801"/>
                <a:gd name="T58" fmla="*/ 198 w 501"/>
                <a:gd name="T59" fmla="*/ 783 h 801"/>
                <a:gd name="T60" fmla="*/ 222 w 501"/>
                <a:gd name="T61" fmla="*/ 770 h 801"/>
                <a:gd name="T62" fmla="*/ 247 w 501"/>
                <a:gd name="T63" fmla="*/ 753 h 801"/>
                <a:gd name="T64" fmla="*/ 271 w 501"/>
                <a:gd name="T65" fmla="*/ 734 h 801"/>
                <a:gd name="T66" fmla="*/ 294 w 501"/>
                <a:gd name="T67" fmla="*/ 711 h 801"/>
                <a:gd name="T68" fmla="*/ 318 w 501"/>
                <a:gd name="T69" fmla="*/ 686 h 801"/>
                <a:gd name="T70" fmla="*/ 341 w 501"/>
                <a:gd name="T71" fmla="*/ 657 h 801"/>
                <a:gd name="T72" fmla="*/ 363 w 501"/>
                <a:gd name="T73" fmla="*/ 626 h 801"/>
                <a:gd name="T74" fmla="*/ 385 w 501"/>
                <a:gd name="T75" fmla="*/ 592 h 801"/>
                <a:gd name="T76" fmla="*/ 405 w 501"/>
                <a:gd name="T77" fmla="*/ 556 h 801"/>
                <a:gd name="T78" fmla="*/ 425 w 501"/>
                <a:gd name="T79" fmla="*/ 518 h 801"/>
                <a:gd name="T80" fmla="*/ 442 w 501"/>
                <a:gd name="T81" fmla="*/ 479 h 801"/>
                <a:gd name="T82" fmla="*/ 471 w 501"/>
                <a:gd name="T83" fmla="*/ 399 h 801"/>
                <a:gd name="T84" fmla="*/ 491 w 501"/>
                <a:gd name="T85" fmla="*/ 320 h 801"/>
                <a:gd name="T86" fmla="*/ 501 w 501"/>
                <a:gd name="T87" fmla="*/ 247 h 801"/>
                <a:gd name="T88" fmla="*/ 501 w 501"/>
                <a:gd name="T89" fmla="*/ 179 h 801"/>
                <a:gd name="T90" fmla="*/ 493 w 501"/>
                <a:gd name="T91" fmla="*/ 119 h 801"/>
                <a:gd name="T92" fmla="*/ 476 w 501"/>
                <a:gd name="T93" fmla="*/ 69 h 801"/>
                <a:gd name="T94" fmla="*/ 449 w 501"/>
                <a:gd name="T95" fmla="*/ 31 h 801"/>
                <a:gd name="T96" fmla="*/ 415 w 501"/>
                <a:gd name="T97" fmla="*/ 8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1" h="801">
                  <a:moveTo>
                    <a:pt x="415" y="8"/>
                  </a:moveTo>
                  <a:lnTo>
                    <a:pt x="394" y="2"/>
                  </a:lnTo>
                  <a:lnTo>
                    <a:pt x="373" y="0"/>
                  </a:lnTo>
                  <a:lnTo>
                    <a:pt x="350" y="2"/>
                  </a:lnTo>
                  <a:lnTo>
                    <a:pt x="327" y="8"/>
                  </a:lnTo>
                  <a:lnTo>
                    <a:pt x="304" y="17"/>
                  </a:lnTo>
                  <a:lnTo>
                    <a:pt x="280" y="30"/>
                  </a:lnTo>
                  <a:lnTo>
                    <a:pt x="256" y="46"/>
                  </a:lnTo>
                  <a:lnTo>
                    <a:pt x="232" y="66"/>
                  </a:lnTo>
                  <a:lnTo>
                    <a:pt x="207" y="89"/>
                  </a:lnTo>
                  <a:lnTo>
                    <a:pt x="183" y="114"/>
                  </a:lnTo>
                  <a:lnTo>
                    <a:pt x="160" y="143"/>
                  </a:lnTo>
                  <a:lnTo>
                    <a:pt x="138" y="174"/>
                  </a:lnTo>
                  <a:lnTo>
                    <a:pt x="117" y="207"/>
                  </a:lnTo>
                  <a:lnTo>
                    <a:pt x="97" y="243"/>
                  </a:lnTo>
                  <a:lnTo>
                    <a:pt x="77" y="280"/>
                  </a:lnTo>
                  <a:lnTo>
                    <a:pt x="60" y="320"/>
                  </a:lnTo>
                  <a:lnTo>
                    <a:pt x="31" y="401"/>
                  </a:lnTo>
                  <a:lnTo>
                    <a:pt x="10" y="479"/>
                  </a:lnTo>
                  <a:lnTo>
                    <a:pt x="1" y="553"/>
                  </a:lnTo>
                  <a:lnTo>
                    <a:pt x="0" y="621"/>
                  </a:lnTo>
                  <a:lnTo>
                    <a:pt x="8" y="681"/>
                  </a:lnTo>
                  <a:lnTo>
                    <a:pt x="25" y="730"/>
                  </a:lnTo>
                  <a:lnTo>
                    <a:pt x="52" y="768"/>
                  </a:lnTo>
                  <a:lnTo>
                    <a:pt x="88" y="793"/>
                  </a:lnTo>
                  <a:lnTo>
                    <a:pt x="108" y="798"/>
                  </a:lnTo>
                  <a:lnTo>
                    <a:pt x="129" y="801"/>
                  </a:lnTo>
                  <a:lnTo>
                    <a:pt x="151" y="798"/>
                  </a:lnTo>
                  <a:lnTo>
                    <a:pt x="174" y="793"/>
                  </a:lnTo>
                  <a:lnTo>
                    <a:pt x="198" y="783"/>
                  </a:lnTo>
                  <a:lnTo>
                    <a:pt x="222" y="770"/>
                  </a:lnTo>
                  <a:lnTo>
                    <a:pt x="247" y="753"/>
                  </a:lnTo>
                  <a:lnTo>
                    <a:pt x="271" y="734"/>
                  </a:lnTo>
                  <a:lnTo>
                    <a:pt x="294" y="711"/>
                  </a:lnTo>
                  <a:lnTo>
                    <a:pt x="318" y="686"/>
                  </a:lnTo>
                  <a:lnTo>
                    <a:pt x="341" y="657"/>
                  </a:lnTo>
                  <a:lnTo>
                    <a:pt x="363" y="626"/>
                  </a:lnTo>
                  <a:lnTo>
                    <a:pt x="385" y="592"/>
                  </a:lnTo>
                  <a:lnTo>
                    <a:pt x="405" y="556"/>
                  </a:lnTo>
                  <a:lnTo>
                    <a:pt x="425" y="518"/>
                  </a:lnTo>
                  <a:lnTo>
                    <a:pt x="442" y="479"/>
                  </a:lnTo>
                  <a:lnTo>
                    <a:pt x="471" y="399"/>
                  </a:lnTo>
                  <a:lnTo>
                    <a:pt x="491" y="320"/>
                  </a:lnTo>
                  <a:lnTo>
                    <a:pt x="501" y="247"/>
                  </a:lnTo>
                  <a:lnTo>
                    <a:pt x="501" y="179"/>
                  </a:lnTo>
                  <a:lnTo>
                    <a:pt x="493" y="119"/>
                  </a:lnTo>
                  <a:lnTo>
                    <a:pt x="476" y="69"/>
                  </a:lnTo>
                  <a:lnTo>
                    <a:pt x="449" y="31"/>
                  </a:lnTo>
                  <a:lnTo>
                    <a:pt x="41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2" name="Freeform 33"/>
            <p:cNvSpPr>
              <a:spLocks/>
            </p:cNvSpPr>
            <p:nvPr/>
          </p:nvSpPr>
          <p:spPr bwMode="auto">
            <a:xfrm>
              <a:off x="6941430" y="5402558"/>
              <a:ext cx="280746" cy="337004"/>
            </a:xfrm>
            <a:custGeom>
              <a:avLst/>
              <a:gdLst>
                <a:gd name="T0" fmla="*/ 264 w 615"/>
                <a:gd name="T1" fmla="*/ 811 h 822"/>
                <a:gd name="T2" fmla="*/ 273 w 615"/>
                <a:gd name="T3" fmla="*/ 814 h 822"/>
                <a:gd name="T4" fmla="*/ 281 w 615"/>
                <a:gd name="T5" fmla="*/ 818 h 822"/>
                <a:gd name="T6" fmla="*/ 290 w 615"/>
                <a:gd name="T7" fmla="*/ 821 h 822"/>
                <a:gd name="T8" fmla="*/ 268 w 615"/>
                <a:gd name="T9" fmla="*/ 791 h 822"/>
                <a:gd name="T10" fmla="*/ 238 w 615"/>
                <a:gd name="T11" fmla="*/ 700 h 822"/>
                <a:gd name="T12" fmla="*/ 237 w 615"/>
                <a:gd name="T13" fmla="*/ 579 h 822"/>
                <a:gd name="T14" fmla="*/ 267 w 615"/>
                <a:gd name="T15" fmla="*/ 440 h 822"/>
                <a:gd name="T16" fmla="*/ 311 w 615"/>
                <a:gd name="T17" fmla="*/ 332 h 822"/>
                <a:gd name="T18" fmla="*/ 346 w 615"/>
                <a:gd name="T19" fmla="*/ 265 h 822"/>
                <a:gd name="T20" fmla="*/ 384 w 615"/>
                <a:gd name="T21" fmla="*/ 205 h 822"/>
                <a:gd name="T22" fmla="*/ 425 w 615"/>
                <a:gd name="T23" fmla="*/ 154 h 822"/>
                <a:gd name="T24" fmla="*/ 468 w 615"/>
                <a:gd name="T25" fmla="*/ 111 h 822"/>
                <a:gd name="T26" fmla="*/ 511 w 615"/>
                <a:gd name="T27" fmla="*/ 79 h 822"/>
                <a:gd name="T28" fmla="*/ 554 w 615"/>
                <a:gd name="T29" fmla="*/ 57 h 822"/>
                <a:gd name="T30" fmla="*/ 596 w 615"/>
                <a:gd name="T31" fmla="*/ 47 h 822"/>
                <a:gd name="T32" fmla="*/ 607 w 615"/>
                <a:gd name="T33" fmla="*/ 42 h 822"/>
                <a:gd name="T34" fmla="*/ 592 w 615"/>
                <a:gd name="T35" fmla="*/ 35 h 822"/>
                <a:gd name="T36" fmla="*/ 544 w 615"/>
                <a:gd name="T37" fmla="*/ 17 h 822"/>
                <a:gd name="T38" fmla="*/ 461 w 615"/>
                <a:gd name="T39" fmla="*/ 1 h 822"/>
                <a:gd name="T40" fmla="*/ 379 w 615"/>
                <a:gd name="T41" fmla="*/ 2 h 822"/>
                <a:gd name="T42" fmla="*/ 298 w 615"/>
                <a:gd name="T43" fmla="*/ 18 h 822"/>
                <a:gd name="T44" fmla="*/ 223 w 615"/>
                <a:gd name="T45" fmla="*/ 48 h 822"/>
                <a:gd name="T46" fmla="*/ 157 w 615"/>
                <a:gd name="T47" fmla="*/ 93 h 822"/>
                <a:gd name="T48" fmla="*/ 98 w 615"/>
                <a:gd name="T49" fmla="*/ 151 h 822"/>
                <a:gd name="T50" fmla="*/ 51 w 615"/>
                <a:gd name="T51" fmla="*/ 219 h 822"/>
                <a:gd name="T52" fmla="*/ 17 w 615"/>
                <a:gd name="T53" fmla="*/ 298 h 822"/>
                <a:gd name="T54" fmla="*/ 1 w 615"/>
                <a:gd name="T55" fmla="*/ 381 h 822"/>
                <a:gd name="T56" fmla="*/ 1 w 615"/>
                <a:gd name="T57" fmla="*/ 463 h 822"/>
                <a:gd name="T58" fmla="*/ 17 w 615"/>
                <a:gd name="T59" fmla="*/ 542 h 822"/>
                <a:gd name="T60" fmla="*/ 48 w 615"/>
                <a:gd name="T61" fmla="*/ 617 h 822"/>
                <a:gd name="T62" fmla="*/ 93 w 615"/>
                <a:gd name="T63" fmla="*/ 685 h 822"/>
                <a:gd name="T64" fmla="*/ 151 w 615"/>
                <a:gd name="T65" fmla="*/ 744 h 822"/>
                <a:gd name="T66" fmla="*/ 220 w 615"/>
                <a:gd name="T67" fmla="*/ 791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5" h="822">
                  <a:moveTo>
                    <a:pt x="259" y="810"/>
                  </a:moveTo>
                  <a:lnTo>
                    <a:pt x="264" y="811"/>
                  </a:lnTo>
                  <a:lnTo>
                    <a:pt x="268" y="813"/>
                  </a:lnTo>
                  <a:lnTo>
                    <a:pt x="273" y="814"/>
                  </a:lnTo>
                  <a:lnTo>
                    <a:pt x="278" y="817"/>
                  </a:lnTo>
                  <a:lnTo>
                    <a:pt x="281" y="818"/>
                  </a:lnTo>
                  <a:lnTo>
                    <a:pt x="286" y="820"/>
                  </a:lnTo>
                  <a:lnTo>
                    <a:pt x="290" y="821"/>
                  </a:lnTo>
                  <a:lnTo>
                    <a:pt x="295" y="822"/>
                  </a:lnTo>
                  <a:lnTo>
                    <a:pt x="268" y="791"/>
                  </a:lnTo>
                  <a:lnTo>
                    <a:pt x="250" y="751"/>
                  </a:lnTo>
                  <a:lnTo>
                    <a:pt x="238" y="700"/>
                  </a:lnTo>
                  <a:lnTo>
                    <a:pt x="234" y="643"/>
                  </a:lnTo>
                  <a:lnTo>
                    <a:pt x="237" y="579"/>
                  </a:lnTo>
                  <a:lnTo>
                    <a:pt x="249" y="511"/>
                  </a:lnTo>
                  <a:lnTo>
                    <a:pt x="267" y="440"/>
                  </a:lnTo>
                  <a:lnTo>
                    <a:pt x="295" y="367"/>
                  </a:lnTo>
                  <a:lnTo>
                    <a:pt x="311" y="332"/>
                  </a:lnTo>
                  <a:lnTo>
                    <a:pt x="327" y="297"/>
                  </a:lnTo>
                  <a:lnTo>
                    <a:pt x="346" y="265"/>
                  </a:lnTo>
                  <a:lnTo>
                    <a:pt x="364" y="234"/>
                  </a:lnTo>
                  <a:lnTo>
                    <a:pt x="384" y="205"/>
                  </a:lnTo>
                  <a:lnTo>
                    <a:pt x="404" y="178"/>
                  </a:lnTo>
                  <a:lnTo>
                    <a:pt x="425" y="154"/>
                  </a:lnTo>
                  <a:lnTo>
                    <a:pt x="447" y="131"/>
                  </a:lnTo>
                  <a:lnTo>
                    <a:pt x="468" y="111"/>
                  </a:lnTo>
                  <a:lnTo>
                    <a:pt x="490" y="94"/>
                  </a:lnTo>
                  <a:lnTo>
                    <a:pt x="511" y="79"/>
                  </a:lnTo>
                  <a:lnTo>
                    <a:pt x="532" y="67"/>
                  </a:lnTo>
                  <a:lnTo>
                    <a:pt x="554" y="57"/>
                  </a:lnTo>
                  <a:lnTo>
                    <a:pt x="575" y="50"/>
                  </a:lnTo>
                  <a:lnTo>
                    <a:pt x="596" y="47"/>
                  </a:lnTo>
                  <a:lnTo>
                    <a:pt x="615" y="47"/>
                  </a:lnTo>
                  <a:lnTo>
                    <a:pt x="607" y="42"/>
                  </a:lnTo>
                  <a:lnTo>
                    <a:pt x="600" y="39"/>
                  </a:lnTo>
                  <a:lnTo>
                    <a:pt x="592" y="35"/>
                  </a:lnTo>
                  <a:lnTo>
                    <a:pt x="584" y="32"/>
                  </a:lnTo>
                  <a:lnTo>
                    <a:pt x="544" y="17"/>
                  </a:lnTo>
                  <a:lnTo>
                    <a:pt x="502" y="7"/>
                  </a:lnTo>
                  <a:lnTo>
                    <a:pt x="461" y="1"/>
                  </a:lnTo>
                  <a:lnTo>
                    <a:pt x="419" y="0"/>
                  </a:lnTo>
                  <a:lnTo>
                    <a:pt x="379" y="2"/>
                  </a:lnTo>
                  <a:lnTo>
                    <a:pt x="339" y="8"/>
                  </a:lnTo>
                  <a:lnTo>
                    <a:pt x="298" y="18"/>
                  </a:lnTo>
                  <a:lnTo>
                    <a:pt x="260" y="31"/>
                  </a:lnTo>
                  <a:lnTo>
                    <a:pt x="223" y="48"/>
                  </a:lnTo>
                  <a:lnTo>
                    <a:pt x="189" y="69"/>
                  </a:lnTo>
                  <a:lnTo>
                    <a:pt x="157" y="93"/>
                  </a:lnTo>
                  <a:lnTo>
                    <a:pt x="126" y="120"/>
                  </a:lnTo>
                  <a:lnTo>
                    <a:pt x="98" y="151"/>
                  </a:lnTo>
                  <a:lnTo>
                    <a:pt x="73" y="183"/>
                  </a:lnTo>
                  <a:lnTo>
                    <a:pt x="51" y="219"/>
                  </a:lnTo>
                  <a:lnTo>
                    <a:pt x="32" y="258"/>
                  </a:lnTo>
                  <a:lnTo>
                    <a:pt x="17" y="298"/>
                  </a:lnTo>
                  <a:lnTo>
                    <a:pt x="7" y="340"/>
                  </a:lnTo>
                  <a:lnTo>
                    <a:pt x="1" y="381"/>
                  </a:lnTo>
                  <a:lnTo>
                    <a:pt x="0" y="423"/>
                  </a:lnTo>
                  <a:lnTo>
                    <a:pt x="1" y="463"/>
                  </a:lnTo>
                  <a:lnTo>
                    <a:pt x="8" y="503"/>
                  </a:lnTo>
                  <a:lnTo>
                    <a:pt x="17" y="542"/>
                  </a:lnTo>
                  <a:lnTo>
                    <a:pt x="31" y="580"/>
                  </a:lnTo>
                  <a:lnTo>
                    <a:pt x="48" y="617"/>
                  </a:lnTo>
                  <a:lnTo>
                    <a:pt x="69" y="652"/>
                  </a:lnTo>
                  <a:lnTo>
                    <a:pt x="93" y="685"/>
                  </a:lnTo>
                  <a:lnTo>
                    <a:pt x="120" y="716"/>
                  </a:lnTo>
                  <a:lnTo>
                    <a:pt x="151" y="744"/>
                  </a:lnTo>
                  <a:lnTo>
                    <a:pt x="184" y="769"/>
                  </a:lnTo>
                  <a:lnTo>
                    <a:pt x="220" y="791"/>
                  </a:lnTo>
                  <a:lnTo>
                    <a:pt x="259" y="81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3" name="Freeform 34"/>
            <p:cNvSpPr>
              <a:spLocks/>
            </p:cNvSpPr>
            <p:nvPr/>
          </p:nvSpPr>
          <p:spPr bwMode="auto">
            <a:xfrm>
              <a:off x="7654232" y="5600507"/>
              <a:ext cx="8204" cy="11452"/>
            </a:xfrm>
            <a:custGeom>
              <a:avLst/>
              <a:gdLst>
                <a:gd name="T0" fmla="*/ 8 w 19"/>
                <a:gd name="T1" fmla="*/ 4 h 29"/>
                <a:gd name="T2" fmla="*/ 5 w 19"/>
                <a:gd name="T3" fmla="*/ 2 h 29"/>
                <a:gd name="T4" fmla="*/ 1 w 19"/>
                <a:gd name="T5" fmla="*/ 0 h 29"/>
                <a:gd name="T6" fmla="*/ 0 w 19"/>
                <a:gd name="T7" fmla="*/ 7 h 29"/>
                <a:gd name="T8" fmla="*/ 6 w 19"/>
                <a:gd name="T9" fmla="*/ 7 h 29"/>
                <a:gd name="T10" fmla="*/ 10 w 19"/>
                <a:gd name="T11" fmla="*/ 10 h 29"/>
                <a:gd name="T12" fmla="*/ 7 w 19"/>
                <a:gd name="T13" fmla="*/ 17 h 29"/>
                <a:gd name="T14" fmla="*/ 10 w 19"/>
                <a:gd name="T15" fmla="*/ 18 h 29"/>
                <a:gd name="T16" fmla="*/ 11 w 19"/>
                <a:gd name="T17" fmla="*/ 21 h 29"/>
                <a:gd name="T18" fmla="*/ 14 w 19"/>
                <a:gd name="T19" fmla="*/ 29 h 29"/>
                <a:gd name="T20" fmla="*/ 14 w 19"/>
                <a:gd name="T21" fmla="*/ 29 h 29"/>
                <a:gd name="T22" fmla="*/ 14 w 19"/>
                <a:gd name="T23" fmla="*/ 24 h 29"/>
                <a:gd name="T24" fmla="*/ 14 w 19"/>
                <a:gd name="T25" fmla="*/ 21 h 29"/>
                <a:gd name="T26" fmla="*/ 16 w 19"/>
                <a:gd name="T27" fmla="*/ 26 h 29"/>
                <a:gd name="T28" fmla="*/ 19 w 19"/>
                <a:gd name="T29" fmla="*/ 27 h 29"/>
                <a:gd name="T30" fmla="*/ 16 w 19"/>
                <a:gd name="T31" fmla="*/ 20 h 29"/>
                <a:gd name="T32" fmla="*/ 15 w 19"/>
                <a:gd name="T33" fmla="*/ 13 h 29"/>
                <a:gd name="T34" fmla="*/ 13 w 19"/>
                <a:gd name="T35" fmla="*/ 7 h 29"/>
                <a:gd name="T36" fmla="*/ 11 w 19"/>
                <a:gd name="T37" fmla="*/ 0 h 29"/>
                <a:gd name="T38" fmla="*/ 11 w 19"/>
                <a:gd name="T39" fmla="*/ 3 h 29"/>
                <a:gd name="T40" fmla="*/ 8 w 19"/>
                <a:gd name="T41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9">
                  <a:moveTo>
                    <a:pt x="8" y="4"/>
                  </a:moveTo>
                  <a:lnTo>
                    <a:pt x="5" y="2"/>
                  </a:lnTo>
                  <a:lnTo>
                    <a:pt x="1" y="0"/>
                  </a:lnTo>
                  <a:lnTo>
                    <a:pt x="0" y="7"/>
                  </a:lnTo>
                  <a:lnTo>
                    <a:pt x="6" y="7"/>
                  </a:lnTo>
                  <a:lnTo>
                    <a:pt x="10" y="10"/>
                  </a:lnTo>
                  <a:lnTo>
                    <a:pt x="7" y="17"/>
                  </a:lnTo>
                  <a:lnTo>
                    <a:pt x="10" y="18"/>
                  </a:lnTo>
                  <a:lnTo>
                    <a:pt x="11" y="21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4"/>
                  </a:lnTo>
                  <a:lnTo>
                    <a:pt x="14" y="21"/>
                  </a:lnTo>
                  <a:lnTo>
                    <a:pt x="16" y="26"/>
                  </a:lnTo>
                  <a:lnTo>
                    <a:pt x="19" y="27"/>
                  </a:lnTo>
                  <a:lnTo>
                    <a:pt x="16" y="20"/>
                  </a:lnTo>
                  <a:lnTo>
                    <a:pt x="15" y="13"/>
                  </a:lnTo>
                  <a:lnTo>
                    <a:pt x="13" y="7"/>
                  </a:lnTo>
                  <a:lnTo>
                    <a:pt x="11" y="0"/>
                  </a:lnTo>
                  <a:lnTo>
                    <a:pt x="11" y="3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4" name="Freeform 35"/>
            <p:cNvSpPr>
              <a:spLocks/>
            </p:cNvSpPr>
            <p:nvPr/>
          </p:nvSpPr>
          <p:spPr bwMode="auto">
            <a:xfrm>
              <a:off x="7644205" y="5596417"/>
              <a:ext cx="4558" cy="4090"/>
            </a:xfrm>
            <a:custGeom>
              <a:avLst/>
              <a:gdLst>
                <a:gd name="T0" fmla="*/ 12 w 12"/>
                <a:gd name="T1" fmla="*/ 0 h 11"/>
                <a:gd name="T2" fmla="*/ 7 w 12"/>
                <a:gd name="T3" fmla="*/ 1 h 11"/>
                <a:gd name="T4" fmla="*/ 0 w 12"/>
                <a:gd name="T5" fmla="*/ 3 h 11"/>
                <a:gd name="T6" fmla="*/ 0 w 12"/>
                <a:gd name="T7" fmla="*/ 3 h 11"/>
                <a:gd name="T8" fmla="*/ 3 w 12"/>
                <a:gd name="T9" fmla="*/ 7 h 11"/>
                <a:gd name="T10" fmla="*/ 7 w 12"/>
                <a:gd name="T11" fmla="*/ 6 h 11"/>
                <a:gd name="T12" fmla="*/ 9 w 12"/>
                <a:gd name="T13" fmla="*/ 9 h 11"/>
                <a:gd name="T14" fmla="*/ 12 w 12"/>
                <a:gd name="T15" fmla="*/ 11 h 11"/>
                <a:gd name="T16" fmla="*/ 11 w 12"/>
                <a:gd name="T17" fmla="*/ 7 h 11"/>
                <a:gd name="T18" fmla="*/ 12 w 12"/>
                <a:gd name="T19" fmla="*/ 4 h 11"/>
                <a:gd name="T20" fmla="*/ 12 w 1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1">
                  <a:moveTo>
                    <a:pt x="12" y="0"/>
                  </a:moveTo>
                  <a:lnTo>
                    <a:pt x="7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6"/>
                  </a:lnTo>
                  <a:lnTo>
                    <a:pt x="9" y="9"/>
                  </a:lnTo>
                  <a:lnTo>
                    <a:pt x="12" y="11"/>
                  </a:lnTo>
                  <a:lnTo>
                    <a:pt x="11" y="7"/>
                  </a:lnTo>
                  <a:lnTo>
                    <a:pt x="12" y="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5" name="Freeform 36"/>
            <p:cNvSpPr>
              <a:spLocks/>
            </p:cNvSpPr>
            <p:nvPr/>
          </p:nvSpPr>
          <p:spPr bwMode="auto">
            <a:xfrm>
              <a:off x="7584957" y="5662673"/>
              <a:ext cx="9115" cy="13088"/>
            </a:xfrm>
            <a:custGeom>
              <a:avLst/>
              <a:gdLst>
                <a:gd name="T0" fmla="*/ 8 w 22"/>
                <a:gd name="T1" fmla="*/ 27 h 32"/>
                <a:gd name="T2" fmla="*/ 9 w 22"/>
                <a:gd name="T3" fmla="*/ 31 h 32"/>
                <a:gd name="T4" fmla="*/ 15 w 22"/>
                <a:gd name="T5" fmla="*/ 32 h 32"/>
                <a:gd name="T6" fmla="*/ 22 w 22"/>
                <a:gd name="T7" fmla="*/ 32 h 32"/>
                <a:gd name="T8" fmla="*/ 21 w 22"/>
                <a:gd name="T9" fmla="*/ 26 h 32"/>
                <a:gd name="T10" fmla="*/ 21 w 22"/>
                <a:gd name="T11" fmla="*/ 19 h 32"/>
                <a:gd name="T12" fmla="*/ 17 w 22"/>
                <a:gd name="T13" fmla="*/ 12 h 32"/>
                <a:gd name="T14" fmla="*/ 14 w 22"/>
                <a:gd name="T15" fmla="*/ 5 h 32"/>
                <a:gd name="T16" fmla="*/ 8 w 22"/>
                <a:gd name="T17" fmla="*/ 0 h 32"/>
                <a:gd name="T18" fmla="*/ 1 w 22"/>
                <a:gd name="T19" fmla="*/ 1 h 32"/>
                <a:gd name="T20" fmla="*/ 0 w 22"/>
                <a:gd name="T21" fmla="*/ 1 h 32"/>
                <a:gd name="T22" fmla="*/ 2 w 22"/>
                <a:gd name="T23" fmla="*/ 3 h 32"/>
                <a:gd name="T24" fmla="*/ 9 w 22"/>
                <a:gd name="T25" fmla="*/ 8 h 32"/>
                <a:gd name="T26" fmla="*/ 9 w 22"/>
                <a:gd name="T27" fmla="*/ 9 h 32"/>
                <a:gd name="T28" fmla="*/ 12 w 22"/>
                <a:gd name="T29" fmla="*/ 13 h 32"/>
                <a:gd name="T30" fmla="*/ 14 w 22"/>
                <a:gd name="T31" fmla="*/ 23 h 32"/>
                <a:gd name="T32" fmla="*/ 10 w 22"/>
                <a:gd name="T33" fmla="*/ 26 h 32"/>
                <a:gd name="T34" fmla="*/ 8 w 22"/>
                <a:gd name="T35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" h="32">
                  <a:moveTo>
                    <a:pt x="8" y="27"/>
                  </a:moveTo>
                  <a:lnTo>
                    <a:pt x="9" y="31"/>
                  </a:lnTo>
                  <a:lnTo>
                    <a:pt x="15" y="32"/>
                  </a:lnTo>
                  <a:lnTo>
                    <a:pt x="22" y="32"/>
                  </a:lnTo>
                  <a:lnTo>
                    <a:pt x="21" y="26"/>
                  </a:lnTo>
                  <a:lnTo>
                    <a:pt x="21" y="19"/>
                  </a:lnTo>
                  <a:lnTo>
                    <a:pt x="17" y="12"/>
                  </a:lnTo>
                  <a:lnTo>
                    <a:pt x="14" y="5"/>
                  </a:lnTo>
                  <a:lnTo>
                    <a:pt x="8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2" y="3"/>
                  </a:lnTo>
                  <a:lnTo>
                    <a:pt x="9" y="8"/>
                  </a:lnTo>
                  <a:lnTo>
                    <a:pt x="9" y="9"/>
                  </a:lnTo>
                  <a:lnTo>
                    <a:pt x="12" y="13"/>
                  </a:lnTo>
                  <a:lnTo>
                    <a:pt x="14" y="23"/>
                  </a:lnTo>
                  <a:lnTo>
                    <a:pt x="10" y="26"/>
                  </a:lnTo>
                  <a:lnTo>
                    <a:pt x="8" y="27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6" name="Freeform 37"/>
            <p:cNvSpPr>
              <a:spLocks/>
            </p:cNvSpPr>
            <p:nvPr/>
          </p:nvSpPr>
          <p:spPr bwMode="auto">
            <a:xfrm>
              <a:off x="7589515" y="5680668"/>
              <a:ext cx="9115" cy="5726"/>
            </a:xfrm>
            <a:custGeom>
              <a:avLst/>
              <a:gdLst>
                <a:gd name="T0" fmla="*/ 15 w 20"/>
                <a:gd name="T1" fmla="*/ 4 h 14"/>
                <a:gd name="T2" fmla="*/ 13 w 20"/>
                <a:gd name="T3" fmla="*/ 0 h 14"/>
                <a:gd name="T4" fmla="*/ 11 w 20"/>
                <a:gd name="T5" fmla="*/ 0 h 14"/>
                <a:gd name="T6" fmla="*/ 10 w 20"/>
                <a:gd name="T7" fmla="*/ 3 h 14"/>
                <a:gd name="T8" fmla="*/ 7 w 20"/>
                <a:gd name="T9" fmla="*/ 3 h 14"/>
                <a:gd name="T10" fmla="*/ 5 w 20"/>
                <a:gd name="T11" fmla="*/ 0 h 14"/>
                <a:gd name="T12" fmla="*/ 2 w 20"/>
                <a:gd name="T13" fmla="*/ 2 h 14"/>
                <a:gd name="T14" fmla="*/ 0 w 20"/>
                <a:gd name="T15" fmla="*/ 3 h 14"/>
                <a:gd name="T16" fmla="*/ 4 w 20"/>
                <a:gd name="T17" fmla="*/ 6 h 14"/>
                <a:gd name="T18" fmla="*/ 9 w 20"/>
                <a:gd name="T19" fmla="*/ 11 h 14"/>
                <a:gd name="T20" fmla="*/ 17 w 20"/>
                <a:gd name="T21" fmla="*/ 13 h 14"/>
                <a:gd name="T22" fmla="*/ 20 w 20"/>
                <a:gd name="T23" fmla="*/ 14 h 14"/>
                <a:gd name="T24" fmla="*/ 19 w 20"/>
                <a:gd name="T25" fmla="*/ 8 h 14"/>
                <a:gd name="T26" fmla="*/ 15 w 20"/>
                <a:gd name="T2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4">
                  <a:moveTo>
                    <a:pt x="15" y="4"/>
                  </a:moveTo>
                  <a:lnTo>
                    <a:pt x="13" y="0"/>
                  </a:lnTo>
                  <a:lnTo>
                    <a:pt x="11" y="0"/>
                  </a:lnTo>
                  <a:lnTo>
                    <a:pt x="10" y="3"/>
                  </a:lnTo>
                  <a:lnTo>
                    <a:pt x="7" y="3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4" y="6"/>
                  </a:lnTo>
                  <a:lnTo>
                    <a:pt x="9" y="11"/>
                  </a:lnTo>
                  <a:lnTo>
                    <a:pt x="17" y="13"/>
                  </a:lnTo>
                  <a:lnTo>
                    <a:pt x="20" y="14"/>
                  </a:lnTo>
                  <a:lnTo>
                    <a:pt x="19" y="8"/>
                  </a:lnTo>
                  <a:lnTo>
                    <a:pt x="15" y="4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7" name="Freeform 38"/>
            <p:cNvSpPr>
              <a:spLocks/>
            </p:cNvSpPr>
            <p:nvPr/>
          </p:nvSpPr>
          <p:spPr bwMode="auto">
            <a:xfrm>
              <a:off x="7588603" y="5680668"/>
              <a:ext cx="912" cy="818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0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8" name="Freeform 39"/>
            <p:cNvSpPr>
              <a:spLocks/>
            </p:cNvSpPr>
            <p:nvPr/>
          </p:nvSpPr>
          <p:spPr bwMode="auto">
            <a:xfrm>
              <a:off x="7638736" y="5569424"/>
              <a:ext cx="1823" cy="818"/>
            </a:xfrm>
            <a:custGeom>
              <a:avLst/>
              <a:gdLst>
                <a:gd name="T0" fmla="*/ 0 w 4"/>
                <a:gd name="T1" fmla="*/ 0 h 4"/>
                <a:gd name="T2" fmla="*/ 0 w 4"/>
                <a:gd name="T3" fmla="*/ 2 h 4"/>
                <a:gd name="T4" fmla="*/ 4 w 4"/>
                <a:gd name="T5" fmla="*/ 4 h 4"/>
                <a:gd name="T6" fmla="*/ 0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2"/>
                  </a:lnTo>
                  <a:lnTo>
                    <a:pt x="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9" name="Freeform 40"/>
            <p:cNvSpPr>
              <a:spLocks/>
            </p:cNvSpPr>
            <p:nvPr/>
          </p:nvSpPr>
          <p:spPr bwMode="auto">
            <a:xfrm>
              <a:off x="7634178" y="5569424"/>
              <a:ext cx="10027" cy="11452"/>
            </a:xfrm>
            <a:custGeom>
              <a:avLst/>
              <a:gdLst>
                <a:gd name="T0" fmla="*/ 23 w 23"/>
                <a:gd name="T1" fmla="*/ 12 h 26"/>
                <a:gd name="T2" fmla="*/ 19 w 23"/>
                <a:gd name="T3" fmla="*/ 13 h 26"/>
                <a:gd name="T4" fmla="*/ 16 w 23"/>
                <a:gd name="T5" fmla="*/ 9 h 26"/>
                <a:gd name="T6" fmla="*/ 16 w 23"/>
                <a:gd name="T7" fmla="*/ 6 h 26"/>
                <a:gd name="T8" fmla="*/ 13 w 23"/>
                <a:gd name="T9" fmla="*/ 4 h 26"/>
                <a:gd name="T10" fmla="*/ 15 w 23"/>
                <a:gd name="T11" fmla="*/ 3 h 26"/>
                <a:gd name="T12" fmla="*/ 11 w 23"/>
                <a:gd name="T13" fmla="*/ 0 h 26"/>
                <a:gd name="T14" fmla="*/ 7 w 23"/>
                <a:gd name="T15" fmla="*/ 2 h 26"/>
                <a:gd name="T16" fmla="*/ 10 w 23"/>
                <a:gd name="T17" fmla="*/ 5 h 26"/>
                <a:gd name="T18" fmla="*/ 7 w 23"/>
                <a:gd name="T19" fmla="*/ 8 h 26"/>
                <a:gd name="T20" fmla="*/ 2 w 23"/>
                <a:gd name="T21" fmla="*/ 4 h 26"/>
                <a:gd name="T22" fmla="*/ 0 w 23"/>
                <a:gd name="T23" fmla="*/ 11 h 26"/>
                <a:gd name="T24" fmla="*/ 3 w 23"/>
                <a:gd name="T25" fmla="*/ 16 h 26"/>
                <a:gd name="T26" fmla="*/ 5 w 23"/>
                <a:gd name="T27" fmla="*/ 16 h 26"/>
                <a:gd name="T28" fmla="*/ 10 w 23"/>
                <a:gd name="T29" fmla="*/ 17 h 26"/>
                <a:gd name="T30" fmla="*/ 13 w 23"/>
                <a:gd name="T31" fmla="*/ 23 h 26"/>
                <a:gd name="T32" fmla="*/ 18 w 23"/>
                <a:gd name="T33" fmla="*/ 26 h 26"/>
                <a:gd name="T34" fmla="*/ 22 w 23"/>
                <a:gd name="T35" fmla="*/ 24 h 26"/>
                <a:gd name="T36" fmla="*/ 23 w 23"/>
                <a:gd name="T37" fmla="*/ 20 h 26"/>
                <a:gd name="T38" fmla="*/ 22 w 23"/>
                <a:gd name="T39" fmla="*/ 18 h 26"/>
                <a:gd name="T40" fmla="*/ 23 w 23"/>
                <a:gd name="T41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6">
                  <a:moveTo>
                    <a:pt x="23" y="12"/>
                  </a:moveTo>
                  <a:lnTo>
                    <a:pt x="19" y="13"/>
                  </a:lnTo>
                  <a:lnTo>
                    <a:pt x="16" y="9"/>
                  </a:lnTo>
                  <a:lnTo>
                    <a:pt x="16" y="6"/>
                  </a:lnTo>
                  <a:lnTo>
                    <a:pt x="13" y="4"/>
                  </a:lnTo>
                  <a:lnTo>
                    <a:pt x="15" y="3"/>
                  </a:lnTo>
                  <a:lnTo>
                    <a:pt x="11" y="0"/>
                  </a:lnTo>
                  <a:lnTo>
                    <a:pt x="7" y="2"/>
                  </a:lnTo>
                  <a:lnTo>
                    <a:pt x="10" y="5"/>
                  </a:lnTo>
                  <a:lnTo>
                    <a:pt x="7" y="8"/>
                  </a:lnTo>
                  <a:lnTo>
                    <a:pt x="2" y="4"/>
                  </a:lnTo>
                  <a:lnTo>
                    <a:pt x="0" y="11"/>
                  </a:lnTo>
                  <a:lnTo>
                    <a:pt x="3" y="16"/>
                  </a:lnTo>
                  <a:lnTo>
                    <a:pt x="5" y="16"/>
                  </a:lnTo>
                  <a:lnTo>
                    <a:pt x="10" y="17"/>
                  </a:lnTo>
                  <a:lnTo>
                    <a:pt x="13" y="23"/>
                  </a:lnTo>
                  <a:lnTo>
                    <a:pt x="18" y="26"/>
                  </a:lnTo>
                  <a:lnTo>
                    <a:pt x="22" y="24"/>
                  </a:lnTo>
                  <a:lnTo>
                    <a:pt x="23" y="20"/>
                  </a:lnTo>
                  <a:lnTo>
                    <a:pt x="22" y="18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0" name="Freeform 41"/>
            <p:cNvSpPr>
              <a:spLocks/>
            </p:cNvSpPr>
            <p:nvPr/>
          </p:nvSpPr>
          <p:spPr bwMode="auto">
            <a:xfrm>
              <a:off x="7637824" y="5569424"/>
              <a:ext cx="912" cy="0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2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1" name="Freeform 42"/>
            <p:cNvSpPr>
              <a:spLocks/>
            </p:cNvSpPr>
            <p:nvPr/>
          </p:nvSpPr>
          <p:spPr bwMode="auto">
            <a:xfrm>
              <a:off x="7625975" y="5710933"/>
              <a:ext cx="32814" cy="43353"/>
            </a:xfrm>
            <a:custGeom>
              <a:avLst/>
              <a:gdLst>
                <a:gd name="T0" fmla="*/ 53 w 73"/>
                <a:gd name="T1" fmla="*/ 9 h 106"/>
                <a:gd name="T2" fmla="*/ 40 w 73"/>
                <a:gd name="T3" fmla="*/ 19 h 106"/>
                <a:gd name="T4" fmla="*/ 27 w 73"/>
                <a:gd name="T5" fmla="*/ 26 h 106"/>
                <a:gd name="T6" fmla="*/ 19 w 73"/>
                <a:gd name="T7" fmla="*/ 29 h 106"/>
                <a:gd name="T8" fmla="*/ 15 w 73"/>
                <a:gd name="T9" fmla="*/ 35 h 106"/>
                <a:gd name="T10" fmla="*/ 10 w 73"/>
                <a:gd name="T11" fmla="*/ 43 h 106"/>
                <a:gd name="T12" fmla="*/ 7 w 73"/>
                <a:gd name="T13" fmla="*/ 54 h 106"/>
                <a:gd name="T14" fmla="*/ 4 w 73"/>
                <a:gd name="T15" fmla="*/ 67 h 106"/>
                <a:gd name="T16" fmla="*/ 0 w 73"/>
                <a:gd name="T17" fmla="*/ 77 h 106"/>
                <a:gd name="T18" fmla="*/ 4 w 73"/>
                <a:gd name="T19" fmla="*/ 89 h 106"/>
                <a:gd name="T20" fmla="*/ 5 w 73"/>
                <a:gd name="T21" fmla="*/ 94 h 106"/>
                <a:gd name="T22" fmla="*/ 8 w 73"/>
                <a:gd name="T23" fmla="*/ 98 h 106"/>
                <a:gd name="T24" fmla="*/ 13 w 73"/>
                <a:gd name="T25" fmla="*/ 103 h 106"/>
                <a:gd name="T26" fmla="*/ 20 w 73"/>
                <a:gd name="T27" fmla="*/ 106 h 106"/>
                <a:gd name="T28" fmla="*/ 24 w 73"/>
                <a:gd name="T29" fmla="*/ 99 h 106"/>
                <a:gd name="T30" fmla="*/ 29 w 73"/>
                <a:gd name="T31" fmla="*/ 92 h 106"/>
                <a:gd name="T32" fmla="*/ 33 w 73"/>
                <a:gd name="T33" fmla="*/ 86 h 106"/>
                <a:gd name="T34" fmla="*/ 38 w 73"/>
                <a:gd name="T35" fmla="*/ 77 h 106"/>
                <a:gd name="T36" fmla="*/ 42 w 73"/>
                <a:gd name="T37" fmla="*/ 71 h 106"/>
                <a:gd name="T38" fmla="*/ 46 w 73"/>
                <a:gd name="T39" fmla="*/ 62 h 106"/>
                <a:gd name="T40" fmla="*/ 51 w 73"/>
                <a:gd name="T41" fmla="*/ 54 h 106"/>
                <a:gd name="T42" fmla="*/ 54 w 73"/>
                <a:gd name="T43" fmla="*/ 46 h 106"/>
                <a:gd name="T44" fmla="*/ 59 w 73"/>
                <a:gd name="T45" fmla="*/ 35 h 106"/>
                <a:gd name="T46" fmla="*/ 65 w 73"/>
                <a:gd name="T47" fmla="*/ 23 h 106"/>
                <a:gd name="T48" fmla="*/ 69 w 73"/>
                <a:gd name="T49" fmla="*/ 12 h 106"/>
                <a:gd name="T50" fmla="*/ 73 w 73"/>
                <a:gd name="T51" fmla="*/ 0 h 106"/>
                <a:gd name="T52" fmla="*/ 72 w 73"/>
                <a:gd name="T53" fmla="*/ 0 h 106"/>
                <a:gd name="T54" fmla="*/ 70 w 73"/>
                <a:gd name="T55" fmla="*/ 0 h 106"/>
                <a:gd name="T56" fmla="*/ 69 w 73"/>
                <a:gd name="T57" fmla="*/ 1 h 106"/>
                <a:gd name="T58" fmla="*/ 68 w 73"/>
                <a:gd name="T59" fmla="*/ 1 h 106"/>
                <a:gd name="T60" fmla="*/ 53 w 73"/>
                <a:gd name="T61" fmla="*/ 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3" h="106">
                  <a:moveTo>
                    <a:pt x="53" y="9"/>
                  </a:moveTo>
                  <a:lnTo>
                    <a:pt x="40" y="19"/>
                  </a:lnTo>
                  <a:lnTo>
                    <a:pt x="27" y="26"/>
                  </a:lnTo>
                  <a:lnTo>
                    <a:pt x="19" y="29"/>
                  </a:lnTo>
                  <a:lnTo>
                    <a:pt x="15" y="35"/>
                  </a:lnTo>
                  <a:lnTo>
                    <a:pt x="10" y="43"/>
                  </a:lnTo>
                  <a:lnTo>
                    <a:pt x="7" y="54"/>
                  </a:lnTo>
                  <a:lnTo>
                    <a:pt x="4" y="67"/>
                  </a:lnTo>
                  <a:lnTo>
                    <a:pt x="0" y="77"/>
                  </a:lnTo>
                  <a:lnTo>
                    <a:pt x="4" y="89"/>
                  </a:lnTo>
                  <a:lnTo>
                    <a:pt x="5" y="94"/>
                  </a:lnTo>
                  <a:lnTo>
                    <a:pt x="8" y="98"/>
                  </a:lnTo>
                  <a:lnTo>
                    <a:pt x="13" y="103"/>
                  </a:lnTo>
                  <a:lnTo>
                    <a:pt x="20" y="106"/>
                  </a:lnTo>
                  <a:lnTo>
                    <a:pt x="24" y="99"/>
                  </a:lnTo>
                  <a:lnTo>
                    <a:pt x="29" y="92"/>
                  </a:lnTo>
                  <a:lnTo>
                    <a:pt x="33" y="86"/>
                  </a:lnTo>
                  <a:lnTo>
                    <a:pt x="38" y="77"/>
                  </a:lnTo>
                  <a:lnTo>
                    <a:pt x="42" y="71"/>
                  </a:lnTo>
                  <a:lnTo>
                    <a:pt x="46" y="62"/>
                  </a:lnTo>
                  <a:lnTo>
                    <a:pt x="51" y="54"/>
                  </a:lnTo>
                  <a:lnTo>
                    <a:pt x="54" y="46"/>
                  </a:lnTo>
                  <a:lnTo>
                    <a:pt x="59" y="35"/>
                  </a:lnTo>
                  <a:lnTo>
                    <a:pt x="65" y="23"/>
                  </a:lnTo>
                  <a:lnTo>
                    <a:pt x="69" y="12"/>
                  </a:lnTo>
                  <a:lnTo>
                    <a:pt x="73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9" y="1"/>
                  </a:lnTo>
                  <a:lnTo>
                    <a:pt x="68" y="1"/>
                  </a:lnTo>
                  <a:lnTo>
                    <a:pt x="53" y="9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2" name="Rectangle 43"/>
            <p:cNvSpPr>
              <a:spLocks noChangeArrowheads="1"/>
            </p:cNvSpPr>
            <p:nvPr/>
          </p:nvSpPr>
          <p:spPr bwMode="auto">
            <a:xfrm>
              <a:off x="7600453" y="5765737"/>
              <a:ext cx="912" cy="818"/>
            </a:xfrm>
            <a:prstGeom prst="rect">
              <a:avLst/>
            </a:pr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3" name="Freeform 44"/>
            <p:cNvSpPr>
              <a:spLocks/>
            </p:cNvSpPr>
            <p:nvPr/>
          </p:nvSpPr>
          <p:spPr bwMode="auto">
            <a:xfrm>
              <a:off x="7465549" y="5541613"/>
              <a:ext cx="195975" cy="256843"/>
            </a:xfrm>
            <a:custGeom>
              <a:avLst/>
              <a:gdLst>
                <a:gd name="T0" fmla="*/ 207 w 428"/>
                <a:gd name="T1" fmla="*/ 202 h 626"/>
                <a:gd name="T2" fmla="*/ 214 w 428"/>
                <a:gd name="T3" fmla="*/ 200 h 626"/>
                <a:gd name="T4" fmla="*/ 197 w 428"/>
                <a:gd name="T5" fmla="*/ 248 h 626"/>
                <a:gd name="T6" fmla="*/ 204 w 428"/>
                <a:gd name="T7" fmla="*/ 291 h 626"/>
                <a:gd name="T8" fmla="*/ 221 w 428"/>
                <a:gd name="T9" fmla="*/ 327 h 626"/>
                <a:gd name="T10" fmla="*/ 217 w 428"/>
                <a:gd name="T11" fmla="*/ 367 h 626"/>
                <a:gd name="T12" fmla="*/ 217 w 428"/>
                <a:gd name="T13" fmla="*/ 383 h 626"/>
                <a:gd name="T14" fmla="*/ 183 w 428"/>
                <a:gd name="T15" fmla="*/ 403 h 626"/>
                <a:gd name="T16" fmla="*/ 159 w 428"/>
                <a:gd name="T17" fmla="*/ 434 h 626"/>
                <a:gd name="T18" fmla="*/ 144 w 428"/>
                <a:gd name="T19" fmla="*/ 487 h 626"/>
                <a:gd name="T20" fmla="*/ 125 w 428"/>
                <a:gd name="T21" fmla="*/ 518 h 626"/>
                <a:gd name="T22" fmla="*/ 93 w 428"/>
                <a:gd name="T23" fmla="*/ 543 h 626"/>
                <a:gd name="T24" fmla="*/ 53 w 428"/>
                <a:gd name="T25" fmla="*/ 573 h 626"/>
                <a:gd name="T26" fmla="*/ 19 w 428"/>
                <a:gd name="T27" fmla="*/ 605 h 626"/>
                <a:gd name="T28" fmla="*/ 14 w 428"/>
                <a:gd name="T29" fmla="*/ 623 h 626"/>
                <a:gd name="T30" fmla="*/ 55 w 428"/>
                <a:gd name="T31" fmla="*/ 615 h 626"/>
                <a:gd name="T32" fmla="*/ 79 w 428"/>
                <a:gd name="T33" fmla="*/ 609 h 626"/>
                <a:gd name="T34" fmla="*/ 105 w 428"/>
                <a:gd name="T35" fmla="*/ 596 h 626"/>
                <a:gd name="T36" fmla="*/ 129 w 428"/>
                <a:gd name="T37" fmla="*/ 610 h 626"/>
                <a:gd name="T38" fmla="*/ 173 w 428"/>
                <a:gd name="T39" fmla="*/ 594 h 626"/>
                <a:gd name="T40" fmla="*/ 244 w 428"/>
                <a:gd name="T41" fmla="*/ 573 h 626"/>
                <a:gd name="T42" fmla="*/ 273 w 428"/>
                <a:gd name="T43" fmla="*/ 563 h 626"/>
                <a:gd name="T44" fmla="*/ 295 w 428"/>
                <a:gd name="T45" fmla="*/ 528 h 626"/>
                <a:gd name="T46" fmla="*/ 283 w 428"/>
                <a:gd name="T47" fmla="*/ 504 h 626"/>
                <a:gd name="T48" fmla="*/ 273 w 428"/>
                <a:gd name="T49" fmla="*/ 478 h 626"/>
                <a:gd name="T50" fmla="*/ 282 w 428"/>
                <a:gd name="T51" fmla="*/ 448 h 626"/>
                <a:gd name="T52" fmla="*/ 276 w 428"/>
                <a:gd name="T53" fmla="*/ 417 h 626"/>
                <a:gd name="T54" fmla="*/ 265 w 428"/>
                <a:gd name="T55" fmla="*/ 393 h 626"/>
                <a:gd name="T56" fmla="*/ 246 w 428"/>
                <a:gd name="T57" fmla="*/ 382 h 626"/>
                <a:gd name="T58" fmla="*/ 232 w 428"/>
                <a:gd name="T59" fmla="*/ 372 h 626"/>
                <a:gd name="T60" fmla="*/ 237 w 428"/>
                <a:gd name="T61" fmla="*/ 322 h 626"/>
                <a:gd name="T62" fmla="*/ 240 w 428"/>
                <a:gd name="T63" fmla="*/ 285 h 626"/>
                <a:gd name="T64" fmla="*/ 252 w 428"/>
                <a:gd name="T65" fmla="*/ 235 h 626"/>
                <a:gd name="T66" fmla="*/ 283 w 428"/>
                <a:gd name="T67" fmla="*/ 288 h 626"/>
                <a:gd name="T68" fmla="*/ 322 w 428"/>
                <a:gd name="T69" fmla="*/ 258 h 626"/>
                <a:gd name="T70" fmla="*/ 342 w 428"/>
                <a:gd name="T71" fmla="*/ 248 h 626"/>
                <a:gd name="T72" fmla="*/ 382 w 428"/>
                <a:gd name="T73" fmla="*/ 239 h 626"/>
                <a:gd name="T74" fmla="*/ 397 w 428"/>
                <a:gd name="T75" fmla="*/ 247 h 626"/>
                <a:gd name="T76" fmla="*/ 391 w 428"/>
                <a:gd name="T77" fmla="*/ 222 h 626"/>
                <a:gd name="T78" fmla="*/ 421 w 428"/>
                <a:gd name="T79" fmla="*/ 231 h 626"/>
                <a:gd name="T80" fmla="*/ 419 w 428"/>
                <a:gd name="T81" fmla="*/ 221 h 626"/>
                <a:gd name="T82" fmla="*/ 424 w 428"/>
                <a:gd name="T83" fmla="*/ 197 h 626"/>
                <a:gd name="T84" fmla="*/ 413 w 428"/>
                <a:gd name="T85" fmla="*/ 178 h 626"/>
                <a:gd name="T86" fmla="*/ 406 w 428"/>
                <a:gd name="T87" fmla="*/ 153 h 626"/>
                <a:gd name="T88" fmla="*/ 380 w 428"/>
                <a:gd name="T89" fmla="*/ 186 h 626"/>
                <a:gd name="T90" fmla="*/ 367 w 428"/>
                <a:gd name="T91" fmla="*/ 161 h 626"/>
                <a:gd name="T92" fmla="*/ 374 w 428"/>
                <a:gd name="T93" fmla="*/ 133 h 626"/>
                <a:gd name="T94" fmla="*/ 393 w 428"/>
                <a:gd name="T95" fmla="*/ 127 h 626"/>
                <a:gd name="T96" fmla="*/ 413 w 428"/>
                <a:gd name="T97" fmla="*/ 121 h 626"/>
                <a:gd name="T98" fmla="*/ 403 w 428"/>
                <a:gd name="T99" fmla="*/ 104 h 626"/>
                <a:gd name="T100" fmla="*/ 378 w 428"/>
                <a:gd name="T101" fmla="*/ 99 h 626"/>
                <a:gd name="T102" fmla="*/ 366 w 428"/>
                <a:gd name="T103" fmla="*/ 72 h 626"/>
                <a:gd name="T104" fmla="*/ 335 w 428"/>
                <a:gd name="T105" fmla="*/ 38 h 626"/>
                <a:gd name="T106" fmla="*/ 290 w 428"/>
                <a:gd name="T107" fmla="*/ 2 h 626"/>
                <a:gd name="T108" fmla="*/ 281 w 428"/>
                <a:gd name="T109" fmla="*/ 53 h 626"/>
                <a:gd name="T110" fmla="*/ 265 w 428"/>
                <a:gd name="T111" fmla="*/ 106 h 626"/>
                <a:gd name="T112" fmla="*/ 232 w 428"/>
                <a:gd name="T113" fmla="*/ 127 h 626"/>
                <a:gd name="T114" fmla="*/ 216 w 428"/>
                <a:gd name="T115" fmla="*/ 168 h 626"/>
                <a:gd name="T116" fmla="*/ 201 w 428"/>
                <a:gd name="T117" fmla="*/ 192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8" h="626">
                  <a:moveTo>
                    <a:pt x="196" y="217"/>
                  </a:moveTo>
                  <a:lnTo>
                    <a:pt x="198" y="224"/>
                  </a:lnTo>
                  <a:lnTo>
                    <a:pt x="201" y="221"/>
                  </a:lnTo>
                  <a:lnTo>
                    <a:pt x="201" y="214"/>
                  </a:lnTo>
                  <a:lnTo>
                    <a:pt x="205" y="207"/>
                  </a:lnTo>
                  <a:lnTo>
                    <a:pt x="207" y="202"/>
                  </a:lnTo>
                  <a:lnTo>
                    <a:pt x="212" y="192"/>
                  </a:lnTo>
                  <a:lnTo>
                    <a:pt x="214" y="184"/>
                  </a:lnTo>
                  <a:lnTo>
                    <a:pt x="221" y="178"/>
                  </a:lnTo>
                  <a:lnTo>
                    <a:pt x="219" y="187"/>
                  </a:lnTo>
                  <a:lnTo>
                    <a:pt x="213" y="198"/>
                  </a:lnTo>
                  <a:lnTo>
                    <a:pt x="214" y="200"/>
                  </a:lnTo>
                  <a:lnTo>
                    <a:pt x="212" y="208"/>
                  </a:lnTo>
                  <a:lnTo>
                    <a:pt x="207" y="221"/>
                  </a:lnTo>
                  <a:lnTo>
                    <a:pt x="206" y="232"/>
                  </a:lnTo>
                  <a:lnTo>
                    <a:pt x="204" y="238"/>
                  </a:lnTo>
                  <a:lnTo>
                    <a:pt x="200" y="243"/>
                  </a:lnTo>
                  <a:lnTo>
                    <a:pt x="197" y="248"/>
                  </a:lnTo>
                  <a:lnTo>
                    <a:pt x="194" y="254"/>
                  </a:lnTo>
                  <a:lnTo>
                    <a:pt x="196" y="267"/>
                  </a:lnTo>
                  <a:lnTo>
                    <a:pt x="198" y="273"/>
                  </a:lnTo>
                  <a:lnTo>
                    <a:pt x="200" y="278"/>
                  </a:lnTo>
                  <a:lnTo>
                    <a:pt x="201" y="285"/>
                  </a:lnTo>
                  <a:lnTo>
                    <a:pt x="204" y="291"/>
                  </a:lnTo>
                  <a:lnTo>
                    <a:pt x="211" y="292"/>
                  </a:lnTo>
                  <a:lnTo>
                    <a:pt x="211" y="299"/>
                  </a:lnTo>
                  <a:lnTo>
                    <a:pt x="209" y="305"/>
                  </a:lnTo>
                  <a:lnTo>
                    <a:pt x="213" y="312"/>
                  </a:lnTo>
                  <a:lnTo>
                    <a:pt x="215" y="325"/>
                  </a:lnTo>
                  <a:lnTo>
                    <a:pt x="221" y="327"/>
                  </a:lnTo>
                  <a:lnTo>
                    <a:pt x="214" y="333"/>
                  </a:lnTo>
                  <a:lnTo>
                    <a:pt x="213" y="340"/>
                  </a:lnTo>
                  <a:lnTo>
                    <a:pt x="213" y="348"/>
                  </a:lnTo>
                  <a:lnTo>
                    <a:pt x="214" y="354"/>
                  </a:lnTo>
                  <a:lnTo>
                    <a:pt x="215" y="361"/>
                  </a:lnTo>
                  <a:lnTo>
                    <a:pt x="217" y="367"/>
                  </a:lnTo>
                  <a:lnTo>
                    <a:pt x="220" y="366"/>
                  </a:lnTo>
                  <a:lnTo>
                    <a:pt x="226" y="369"/>
                  </a:lnTo>
                  <a:lnTo>
                    <a:pt x="224" y="374"/>
                  </a:lnTo>
                  <a:lnTo>
                    <a:pt x="224" y="374"/>
                  </a:lnTo>
                  <a:lnTo>
                    <a:pt x="221" y="379"/>
                  </a:lnTo>
                  <a:lnTo>
                    <a:pt x="217" y="383"/>
                  </a:lnTo>
                  <a:lnTo>
                    <a:pt x="214" y="387"/>
                  </a:lnTo>
                  <a:lnTo>
                    <a:pt x="209" y="390"/>
                  </a:lnTo>
                  <a:lnTo>
                    <a:pt x="207" y="395"/>
                  </a:lnTo>
                  <a:lnTo>
                    <a:pt x="197" y="395"/>
                  </a:lnTo>
                  <a:lnTo>
                    <a:pt x="187" y="397"/>
                  </a:lnTo>
                  <a:lnTo>
                    <a:pt x="183" y="403"/>
                  </a:lnTo>
                  <a:lnTo>
                    <a:pt x="176" y="407"/>
                  </a:lnTo>
                  <a:lnTo>
                    <a:pt x="176" y="412"/>
                  </a:lnTo>
                  <a:lnTo>
                    <a:pt x="163" y="417"/>
                  </a:lnTo>
                  <a:lnTo>
                    <a:pt x="160" y="421"/>
                  </a:lnTo>
                  <a:lnTo>
                    <a:pt x="161" y="426"/>
                  </a:lnTo>
                  <a:lnTo>
                    <a:pt x="159" y="434"/>
                  </a:lnTo>
                  <a:lnTo>
                    <a:pt x="155" y="442"/>
                  </a:lnTo>
                  <a:lnTo>
                    <a:pt x="153" y="450"/>
                  </a:lnTo>
                  <a:lnTo>
                    <a:pt x="151" y="458"/>
                  </a:lnTo>
                  <a:lnTo>
                    <a:pt x="145" y="467"/>
                  </a:lnTo>
                  <a:lnTo>
                    <a:pt x="143" y="482"/>
                  </a:lnTo>
                  <a:lnTo>
                    <a:pt x="144" y="487"/>
                  </a:lnTo>
                  <a:lnTo>
                    <a:pt x="144" y="492"/>
                  </a:lnTo>
                  <a:lnTo>
                    <a:pt x="144" y="496"/>
                  </a:lnTo>
                  <a:lnTo>
                    <a:pt x="143" y="502"/>
                  </a:lnTo>
                  <a:lnTo>
                    <a:pt x="136" y="509"/>
                  </a:lnTo>
                  <a:lnTo>
                    <a:pt x="130" y="513"/>
                  </a:lnTo>
                  <a:lnTo>
                    <a:pt x="125" y="518"/>
                  </a:lnTo>
                  <a:lnTo>
                    <a:pt x="120" y="522"/>
                  </a:lnTo>
                  <a:lnTo>
                    <a:pt x="115" y="526"/>
                  </a:lnTo>
                  <a:lnTo>
                    <a:pt x="109" y="531"/>
                  </a:lnTo>
                  <a:lnTo>
                    <a:pt x="103" y="534"/>
                  </a:lnTo>
                  <a:lnTo>
                    <a:pt x="99" y="539"/>
                  </a:lnTo>
                  <a:lnTo>
                    <a:pt x="93" y="543"/>
                  </a:lnTo>
                  <a:lnTo>
                    <a:pt x="86" y="552"/>
                  </a:lnTo>
                  <a:lnTo>
                    <a:pt x="80" y="557"/>
                  </a:lnTo>
                  <a:lnTo>
                    <a:pt x="73" y="562"/>
                  </a:lnTo>
                  <a:lnTo>
                    <a:pt x="65" y="568"/>
                  </a:lnTo>
                  <a:lnTo>
                    <a:pt x="58" y="570"/>
                  </a:lnTo>
                  <a:lnTo>
                    <a:pt x="53" y="573"/>
                  </a:lnTo>
                  <a:lnTo>
                    <a:pt x="47" y="578"/>
                  </a:lnTo>
                  <a:lnTo>
                    <a:pt x="42" y="583"/>
                  </a:lnTo>
                  <a:lnTo>
                    <a:pt x="38" y="587"/>
                  </a:lnTo>
                  <a:lnTo>
                    <a:pt x="37" y="594"/>
                  </a:lnTo>
                  <a:lnTo>
                    <a:pt x="25" y="602"/>
                  </a:lnTo>
                  <a:lnTo>
                    <a:pt x="19" y="605"/>
                  </a:lnTo>
                  <a:lnTo>
                    <a:pt x="16" y="605"/>
                  </a:lnTo>
                  <a:lnTo>
                    <a:pt x="3" y="617"/>
                  </a:lnTo>
                  <a:lnTo>
                    <a:pt x="4" y="620"/>
                  </a:lnTo>
                  <a:lnTo>
                    <a:pt x="0" y="626"/>
                  </a:lnTo>
                  <a:lnTo>
                    <a:pt x="7" y="625"/>
                  </a:lnTo>
                  <a:lnTo>
                    <a:pt x="14" y="623"/>
                  </a:lnTo>
                  <a:lnTo>
                    <a:pt x="23" y="622"/>
                  </a:lnTo>
                  <a:lnTo>
                    <a:pt x="31" y="624"/>
                  </a:lnTo>
                  <a:lnTo>
                    <a:pt x="34" y="617"/>
                  </a:lnTo>
                  <a:lnTo>
                    <a:pt x="42" y="617"/>
                  </a:lnTo>
                  <a:lnTo>
                    <a:pt x="50" y="614"/>
                  </a:lnTo>
                  <a:lnTo>
                    <a:pt x="55" y="615"/>
                  </a:lnTo>
                  <a:lnTo>
                    <a:pt x="56" y="609"/>
                  </a:lnTo>
                  <a:lnTo>
                    <a:pt x="60" y="607"/>
                  </a:lnTo>
                  <a:lnTo>
                    <a:pt x="63" y="613"/>
                  </a:lnTo>
                  <a:lnTo>
                    <a:pt x="67" y="610"/>
                  </a:lnTo>
                  <a:lnTo>
                    <a:pt x="75" y="607"/>
                  </a:lnTo>
                  <a:lnTo>
                    <a:pt x="79" y="609"/>
                  </a:lnTo>
                  <a:lnTo>
                    <a:pt x="84" y="610"/>
                  </a:lnTo>
                  <a:lnTo>
                    <a:pt x="87" y="613"/>
                  </a:lnTo>
                  <a:lnTo>
                    <a:pt x="92" y="615"/>
                  </a:lnTo>
                  <a:lnTo>
                    <a:pt x="102" y="610"/>
                  </a:lnTo>
                  <a:lnTo>
                    <a:pt x="102" y="605"/>
                  </a:lnTo>
                  <a:lnTo>
                    <a:pt x="105" y="596"/>
                  </a:lnTo>
                  <a:lnTo>
                    <a:pt x="107" y="605"/>
                  </a:lnTo>
                  <a:lnTo>
                    <a:pt x="111" y="611"/>
                  </a:lnTo>
                  <a:lnTo>
                    <a:pt x="122" y="614"/>
                  </a:lnTo>
                  <a:lnTo>
                    <a:pt x="130" y="607"/>
                  </a:lnTo>
                  <a:lnTo>
                    <a:pt x="137" y="603"/>
                  </a:lnTo>
                  <a:lnTo>
                    <a:pt x="129" y="610"/>
                  </a:lnTo>
                  <a:lnTo>
                    <a:pt x="128" y="613"/>
                  </a:lnTo>
                  <a:lnTo>
                    <a:pt x="136" y="610"/>
                  </a:lnTo>
                  <a:lnTo>
                    <a:pt x="148" y="605"/>
                  </a:lnTo>
                  <a:lnTo>
                    <a:pt x="162" y="602"/>
                  </a:lnTo>
                  <a:lnTo>
                    <a:pt x="167" y="593"/>
                  </a:lnTo>
                  <a:lnTo>
                    <a:pt x="173" y="594"/>
                  </a:lnTo>
                  <a:lnTo>
                    <a:pt x="194" y="592"/>
                  </a:lnTo>
                  <a:lnTo>
                    <a:pt x="202" y="595"/>
                  </a:lnTo>
                  <a:lnTo>
                    <a:pt x="207" y="594"/>
                  </a:lnTo>
                  <a:lnTo>
                    <a:pt x="215" y="590"/>
                  </a:lnTo>
                  <a:lnTo>
                    <a:pt x="239" y="583"/>
                  </a:lnTo>
                  <a:lnTo>
                    <a:pt x="244" y="573"/>
                  </a:lnTo>
                  <a:lnTo>
                    <a:pt x="249" y="571"/>
                  </a:lnTo>
                  <a:lnTo>
                    <a:pt x="253" y="569"/>
                  </a:lnTo>
                  <a:lnTo>
                    <a:pt x="258" y="566"/>
                  </a:lnTo>
                  <a:lnTo>
                    <a:pt x="262" y="564"/>
                  </a:lnTo>
                  <a:lnTo>
                    <a:pt x="268" y="565"/>
                  </a:lnTo>
                  <a:lnTo>
                    <a:pt x="273" y="563"/>
                  </a:lnTo>
                  <a:lnTo>
                    <a:pt x="282" y="562"/>
                  </a:lnTo>
                  <a:lnTo>
                    <a:pt x="296" y="547"/>
                  </a:lnTo>
                  <a:lnTo>
                    <a:pt x="296" y="545"/>
                  </a:lnTo>
                  <a:lnTo>
                    <a:pt x="295" y="539"/>
                  </a:lnTo>
                  <a:lnTo>
                    <a:pt x="295" y="534"/>
                  </a:lnTo>
                  <a:lnTo>
                    <a:pt x="295" y="528"/>
                  </a:lnTo>
                  <a:lnTo>
                    <a:pt x="293" y="524"/>
                  </a:lnTo>
                  <a:lnTo>
                    <a:pt x="290" y="520"/>
                  </a:lnTo>
                  <a:lnTo>
                    <a:pt x="288" y="517"/>
                  </a:lnTo>
                  <a:lnTo>
                    <a:pt x="284" y="513"/>
                  </a:lnTo>
                  <a:lnTo>
                    <a:pt x="281" y="510"/>
                  </a:lnTo>
                  <a:lnTo>
                    <a:pt x="283" y="504"/>
                  </a:lnTo>
                  <a:lnTo>
                    <a:pt x="274" y="488"/>
                  </a:lnTo>
                  <a:lnTo>
                    <a:pt x="269" y="487"/>
                  </a:lnTo>
                  <a:lnTo>
                    <a:pt x="266" y="488"/>
                  </a:lnTo>
                  <a:lnTo>
                    <a:pt x="262" y="484"/>
                  </a:lnTo>
                  <a:lnTo>
                    <a:pt x="267" y="480"/>
                  </a:lnTo>
                  <a:lnTo>
                    <a:pt x="273" y="478"/>
                  </a:lnTo>
                  <a:lnTo>
                    <a:pt x="280" y="475"/>
                  </a:lnTo>
                  <a:lnTo>
                    <a:pt x="282" y="472"/>
                  </a:lnTo>
                  <a:lnTo>
                    <a:pt x="281" y="470"/>
                  </a:lnTo>
                  <a:lnTo>
                    <a:pt x="284" y="460"/>
                  </a:lnTo>
                  <a:lnTo>
                    <a:pt x="285" y="454"/>
                  </a:lnTo>
                  <a:lnTo>
                    <a:pt x="282" y="448"/>
                  </a:lnTo>
                  <a:lnTo>
                    <a:pt x="275" y="443"/>
                  </a:lnTo>
                  <a:lnTo>
                    <a:pt x="273" y="435"/>
                  </a:lnTo>
                  <a:lnTo>
                    <a:pt x="275" y="431"/>
                  </a:lnTo>
                  <a:lnTo>
                    <a:pt x="277" y="427"/>
                  </a:lnTo>
                  <a:lnTo>
                    <a:pt x="279" y="419"/>
                  </a:lnTo>
                  <a:lnTo>
                    <a:pt x="276" y="417"/>
                  </a:lnTo>
                  <a:lnTo>
                    <a:pt x="281" y="411"/>
                  </a:lnTo>
                  <a:lnTo>
                    <a:pt x="282" y="401"/>
                  </a:lnTo>
                  <a:lnTo>
                    <a:pt x="277" y="398"/>
                  </a:lnTo>
                  <a:lnTo>
                    <a:pt x="274" y="397"/>
                  </a:lnTo>
                  <a:lnTo>
                    <a:pt x="269" y="395"/>
                  </a:lnTo>
                  <a:lnTo>
                    <a:pt x="265" y="393"/>
                  </a:lnTo>
                  <a:lnTo>
                    <a:pt x="265" y="387"/>
                  </a:lnTo>
                  <a:lnTo>
                    <a:pt x="257" y="380"/>
                  </a:lnTo>
                  <a:lnTo>
                    <a:pt x="252" y="381"/>
                  </a:lnTo>
                  <a:lnTo>
                    <a:pt x="246" y="386"/>
                  </a:lnTo>
                  <a:lnTo>
                    <a:pt x="246" y="386"/>
                  </a:lnTo>
                  <a:lnTo>
                    <a:pt x="246" y="382"/>
                  </a:lnTo>
                  <a:lnTo>
                    <a:pt x="249" y="378"/>
                  </a:lnTo>
                  <a:lnTo>
                    <a:pt x="254" y="373"/>
                  </a:lnTo>
                  <a:lnTo>
                    <a:pt x="250" y="371"/>
                  </a:lnTo>
                  <a:lnTo>
                    <a:pt x="238" y="372"/>
                  </a:lnTo>
                  <a:lnTo>
                    <a:pt x="232" y="373"/>
                  </a:lnTo>
                  <a:lnTo>
                    <a:pt x="232" y="372"/>
                  </a:lnTo>
                  <a:lnTo>
                    <a:pt x="229" y="366"/>
                  </a:lnTo>
                  <a:lnTo>
                    <a:pt x="220" y="360"/>
                  </a:lnTo>
                  <a:lnTo>
                    <a:pt x="217" y="348"/>
                  </a:lnTo>
                  <a:lnTo>
                    <a:pt x="229" y="335"/>
                  </a:lnTo>
                  <a:lnTo>
                    <a:pt x="237" y="328"/>
                  </a:lnTo>
                  <a:lnTo>
                    <a:pt x="237" y="322"/>
                  </a:lnTo>
                  <a:lnTo>
                    <a:pt x="224" y="314"/>
                  </a:lnTo>
                  <a:lnTo>
                    <a:pt x="231" y="307"/>
                  </a:lnTo>
                  <a:lnTo>
                    <a:pt x="238" y="300"/>
                  </a:lnTo>
                  <a:lnTo>
                    <a:pt x="245" y="295"/>
                  </a:lnTo>
                  <a:lnTo>
                    <a:pt x="253" y="289"/>
                  </a:lnTo>
                  <a:lnTo>
                    <a:pt x="240" y="285"/>
                  </a:lnTo>
                  <a:lnTo>
                    <a:pt x="230" y="290"/>
                  </a:lnTo>
                  <a:lnTo>
                    <a:pt x="219" y="284"/>
                  </a:lnTo>
                  <a:lnTo>
                    <a:pt x="220" y="276"/>
                  </a:lnTo>
                  <a:lnTo>
                    <a:pt x="234" y="257"/>
                  </a:lnTo>
                  <a:lnTo>
                    <a:pt x="243" y="247"/>
                  </a:lnTo>
                  <a:lnTo>
                    <a:pt x="252" y="235"/>
                  </a:lnTo>
                  <a:lnTo>
                    <a:pt x="262" y="232"/>
                  </a:lnTo>
                  <a:lnTo>
                    <a:pt x="280" y="246"/>
                  </a:lnTo>
                  <a:lnTo>
                    <a:pt x="289" y="247"/>
                  </a:lnTo>
                  <a:lnTo>
                    <a:pt x="299" y="261"/>
                  </a:lnTo>
                  <a:lnTo>
                    <a:pt x="292" y="270"/>
                  </a:lnTo>
                  <a:lnTo>
                    <a:pt x="283" y="288"/>
                  </a:lnTo>
                  <a:lnTo>
                    <a:pt x="289" y="288"/>
                  </a:lnTo>
                  <a:lnTo>
                    <a:pt x="303" y="267"/>
                  </a:lnTo>
                  <a:lnTo>
                    <a:pt x="307" y="265"/>
                  </a:lnTo>
                  <a:lnTo>
                    <a:pt x="313" y="262"/>
                  </a:lnTo>
                  <a:lnTo>
                    <a:pt x="318" y="260"/>
                  </a:lnTo>
                  <a:lnTo>
                    <a:pt x="322" y="258"/>
                  </a:lnTo>
                  <a:lnTo>
                    <a:pt x="328" y="255"/>
                  </a:lnTo>
                  <a:lnTo>
                    <a:pt x="333" y="253"/>
                  </a:lnTo>
                  <a:lnTo>
                    <a:pt x="337" y="250"/>
                  </a:lnTo>
                  <a:lnTo>
                    <a:pt x="342" y="246"/>
                  </a:lnTo>
                  <a:lnTo>
                    <a:pt x="348" y="242"/>
                  </a:lnTo>
                  <a:lnTo>
                    <a:pt x="342" y="248"/>
                  </a:lnTo>
                  <a:lnTo>
                    <a:pt x="346" y="248"/>
                  </a:lnTo>
                  <a:lnTo>
                    <a:pt x="352" y="244"/>
                  </a:lnTo>
                  <a:lnTo>
                    <a:pt x="359" y="243"/>
                  </a:lnTo>
                  <a:lnTo>
                    <a:pt x="372" y="242"/>
                  </a:lnTo>
                  <a:lnTo>
                    <a:pt x="375" y="238"/>
                  </a:lnTo>
                  <a:lnTo>
                    <a:pt x="382" y="239"/>
                  </a:lnTo>
                  <a:lnTo>
                    <a:pt x="388" y="242"/>
                  </a:lnTo>
                  <a:lnTo>
                    <a:pt x="389" y="245"/>
                  </a:lnTo>
                  <a:lnTo>
                    <a:pt x="384" y="247"/>
                  </a:lnTo>
                  <a:lnTo>
                    <a:pt x="383" y="248"/>
                  </a:lnTo>
                  <a:lnTo>
                    <a:pt x="388" y="250"/>
                  </a:lnTo>
                  <a:lnTo>
                    <a:pt x="397" y="247"/>
                  </a:lnTo>
                  <a:lnTo>
                    <a:pt x="395" y="243"/>
                  </a:lnTo>
                  <a:lnTo>
                    <a:pt x="394" y="236"/>
                  </a:lnTo>
                  <a:lnTo>
                    <a:pt x="397" y="230"/>
                  </a:lnTo>
                  <a:lnTo>
                    <a:pt x="394" y="228"/>
                  </a:lnTo>
                  <a:lnTo>
                    <a:pt x="379" y="224"/>
                  </a:lnTo>
                  <a:lnTo>
                    <a:pt x="391" y="222"/>
                  </a:lnTo>
                  <a:lnTo>
                    <a:pt x="402" y="217"/>
                  </a:lnTo>
                  <a:lnTo>
                    <a:pt x="404" y="220"/>
                  </a:lnTo>
                  <a:lnTo>
                    <a:pt x="410" y="225"/>
                  </a:lnTo>
                  <a:lnTo>
                    <a:pt x="414" y="229"/>
                  </a:lnTo>
                  <a:lnTo>
                    <a:pt x="418" y="232"/>
                  </a:lnTo>
                  <a:lnTo>
                    <a:pt x="421" y="231"/>
                  </a:lnTo>
                  <a:lnTo>
                    <a:pt x="427" y="232"/>
                  </a:lnTo>
                  <a:lnTo>
                    <a:pt x="428" y="228"/>
                  </a:lnTo>
                  <a:lnTo>
                    <a:pt x="427" y="225"/>
                  </a:lnTo>
                  <a:lnTo>
                    <a:pt x="427" y="223"/>
                  </a:lnTo>
                  <a:lnTo>
                    <a:pt x="420" y="223"/>
                  </a:lnTo>
                  <a:lnTo>
                    <a:pt x="419" y="221"/>
                  </a:lnTo>
                  <a:lnTo>
                    <a:pt x="424" y="220"/>
                  </a:lnTo>
                  <a:lnTo>
                    <a:pt x="427" y="217"/>
                  </a:lnTo>
                  <a:lnTo>
                    <a:pt x="425" y="215"/>
                  </a:lnTo>
                  <a:lnTo>
                    <a:pt x="424" y="209"/>
                  </a:lnTo>
                  <a:lnTo>
                    <a:pt x="424" y="202"/>
                  </a:lnTo>
                  <a:lnTo>
                    <a:pt x="424" y="197"/>
                  </a:lnTo>
                  <a:lnTo>
                    <a:pt x="425" y="191"/>
                  </a:lnTo>
                  <a:lnTo>
                    <a:pt x="425" y="185"/>
                  </a:lnTo>
                  <a:lnTo>
                    <a:pt x="420" y="186"/>
                  </a:lnTo>
                  <a:lnTo>
                    <a:pt x="414" y="189"/>
                  </a:lnTo>
                  <a:lnTo>
                    <a:pt x="413" y="184"/>
                  </a:lnTo>
                  <a:lnTo>
                    <a:pt x="413" y="178"/>
                  </a:lnTo>
                  <a:lnTo>
                    <a:pt x="417" y="175"/>
                  </a:lnTo>
                  <a:lnTo>
                    <a:pt x="417" y="168"/>
                  </a:lnTo>
                  <a:lnTo>
                    <a:pt x="416" y="162"/>
                  </a:lnTo>
                  <a:lnTo>
                    <a:pt x="412" y="157"/>
                  </a:lnTo>
                  <a:lnTo>
                    <a:pt x="408" y="153"/>
                  </a:lnTo>
                  <a:lnTo>
                    <a:pt x="406" y="153"/>
                  </a:lnTo>
                  <a:lnTo>
                    <a:pt x="403" y="161"/>
                  </a:lnTo>
                  <a:lnTo>
                    <a:pt x="395" y="166"/>
                  </a:lnTo>
                  <a:lnTo>
                    <a:pt x="396" y="168"/>
                  </a:lnTo>
                  <a:lnTo>
                    <a:pt x="391" y="177"/>
                  </a:lnTo>
                  <a:lnTo>
                    <a:pt x="384" y="179"/>
                  </a:lnTo>
                  <a:lnTo>
                    <a:pt x="380" y="186"/>
                  </a:lnTo>
                  <a:lnTo>
                    <a:pt x="376" y="193"/>
                  </a:lnTo>
                  <a:lnTo>
                    <a:pt x="374" y="190"/>
                  </a:lnTo>
                  <a:lnTo>
                    <a:pt x="371" y="182"/>
                  </a:lnTo>
                  <a:lnTo>
                    <a:pt x="371" y="177"/>
                  </a:lnTo>
                  <a:lnTo>
                    <a:pt x="376" y="170"/>
                  </a:lnTo>
                  <a:lnTo>
                    <a:pt x="367" y="161"/>
                  </a:lnTo>
                  <a:lnTo>
                    <a:pt x="364" y="154"/>
                  </a:lnTo>
                  <a:lnTo>
                    <a:pt x="359" y="151"/>
                  </a:lnTo>
                  <a:lnTo>
                    <a:pt x="360" y="146"/>
                  </a:lnTo>
                  <a:lnTo>
                    <a:pt x="366" y="140"/>
                  </a:lnTo>
                  <a:lnTo>
                    <a:pt x="367" y="134"/>
                  </a:lnTo>
                  <a:lnTo>
                    <a:pt x="374" y="133"/>
                  </a:lnTo>
                  <a:lnTo>
                    <a:pt x="380" y="126"/>
                  </a:lnTo>
                  <a:lnTo>
                    <a:pt x="376" y="119"/>
                  </a:lnTo>
                  <a:lnTo>
                    <a:pt x="381" y="118"/>
                  </a:lnTo>
                  <a:lnTo>
                    <a:pt x="383" y="124"/>
                  </a:lnTo>
                  <a:lnTo>
                    <a:pt x="387" y="129"/>
                  </a:lnTo>
                  <a:lnTo>
                    <a:pt x="393" y="127"/>
                  </a:lnTo>
                  <a:lnTo>
                    <a:pt x="397" y="125"/>
                  </a:lnTo>
                  <a:lnTo>
                    <a:pt x="402" y="130"/>
                  </a:lnTo>
                  <a:lnTo>
                    <a:pt x="405" y="126"/>
                  </a:lnTo>
                  <a:lnTo>
                    <a:pt x="408" y="129"/>
                  </a:lnTo>
                  <a:lnTo>
                    <a:pt x="413" y="129"/>
                  </a:lnTo>
                  <a:lnTo>
                    <a:pt x="413" y="121"/>
                  </a:lnTo>
                  <a:lnTo>
                    <a:pt x="408" y="123"/>
                  </a:lnTo>
                  <a:lnTo>
                    <a:pt x="402" y="118"/>
                  </a:lnTo>
                  <a:lnTo>
                    <a:pt x="405" y="113"/>
                  </a:lnTo>
                  <a:lnTo>
                    <a:pt x="401" y="114"/>
                  </a:lnTo>
                  <a:lnTo>
                    <a:pt x="402" y="111"/>
                  </a:lnTo>
                  <a:lnTo>
                    <a:pt x="403" y="104"/>
                  </a:lnTo>
                  <a:lnTo>
                    <a:pt x="404" y="99"/>
                  </a:lnTo>
                  <a:lnTo>
                    <a:pt x="399" y="100"/>
                  </a:lnTo>
                  <a:lnTo>
                    <a:pt x="395" y="103"/>
                  </a:lnTo>
                  <a:lnTo>
                    <a:pt x="393" y="107"/>
                  </a:lnTo>
                  <a:lnTo>
                    <a:pt x="386" y="102"/>
                  </a:lnTo>
                  <a:lnTo>
                    <a:pt x="378" y="99"/>
                  </a:lnTo>
                  <a:lnTo>
                    <a:pt x="373" y="89"/>
                  </a:lnTo>
                  <a:lnTo>
                    <a:pt x="367" y="89"/>
                  </a:lnTo>
                  <a:lnTo>
                    <a:pt x="364" y="87"/>
                  </a:lnTo>
                  <a:lnTo>
                    <a:pt x="359" y="80"/>
                  </a:lnTo>
                  <a:lnTo>
                    <a:pt x="367" y="78"/>
                  </a:lnTo>
                  <a:lnTo>
                    <a:pt x="366" y="72"/>
                  </a:lnTo>
                  <a:lnTo>
                    <a:pt x="353" y="63"/>
                  </a:lnTo>
                  <a:lnTo>
                    <a:pt x="357" y="56"/>
                  </a:lnTo>
                  <a:lnTo>
                    <a:pt x="352" y="56"/>
                  </a:lnTo>
                  <a:lnTo>
                    <a:pt x="345" y="51"/>
                  </a:lnTo>
                  <a:lnTo>
                    <a:pt x="342" y="49"/>
                  </a:lnTo>
                  <a:lnTo>
                    <a:pt x="335" y="38"/>
                  </a:lnTo>
                  <a:lnTo>
                    <a:pt x="327" y="27"/>
                  </a:lnTo>
                  <a:lnTo>
                    <a:pt x="319" y="17"/>
                  </a:lnTo>
                  <a:lnTo>
                    <a:pt x="310" y="9"/>
                  </a:lnTo>
                  <a:lnTo>
                    <a:pt x="302" y="5"/>
                  </a:lnTo>
                  <a:lnTo>
                    <a:pt x="296" y="0"/>
                  </a:lnTo>
                  <a:lnTo>
                    <a:pt x="290" y="2"/>
                  </a:lnTo>
                  <a:lnTo>
                    <a:pt x="287" y="5"/>
                  </a:lnTo>
                  <a:lnTo>
                    <a:pt x="272" y="35"/>
                  </a:lnTo>
                  <a:lnTo>
                    <a:pt x="275" y="34"/>
                  </a:lnTo>
                  <a:lnTo>
                    <a:pt x="276" y="40"/>
                  </a:lnTo>
                  <a:lnTo>
                    <a:pt x="279" y="47"/>
                  </a:lnTo>
                  <a:lnTo>
                    <a:pt x="281" y="53"/>
                  </a:lnTo>
                  <a:lnTo>
                    <a:pt x="284" y="58"/>
                  </a:lnTo>
                  <a:lnTo>
                    <a:pt x="279" y="69"/>
                  </a:lnTo>
                  <a:lnTo>
                    <a:pt x="274" y="73"/>
                  </a:lnTo>
                  <a:lnTo>
                    <a:pt x="273" y="89"/>
                  </a:lnTo>
                  <a:lnTo>
                    <a:pt x="269" y="103"/>
                  </a:lnTo>
                  <a:lnTo>
                    <a:pt x="265" y="106"/>
                  </a:lnTo>
                  <a:lnTo>
                    <a:pt x="259" y="109"/>
                  </a:lnTo>
                  <a:lnTo>
                    <a:pt x="253" y="111"/>
                  </a:lnTo>
                  <a:lnTo>
                    <a:pt x="247" y="115"/>
                  </a:lnTo>
                  <a:lnTo>
                    <a:pt x="242" y="118"/>
                  </a:lnTo>
                  <a:lnTo>
                    <a:pt x="237" y="123"/>
                  </a:lnTo>
                  <a:lnTo>
                    <a:pt x="232" y="127"/>
                  </a:lnTo>
                  <a:lnTo>
                    <a:pt x="229" y="133"/>
                  </a:lnTo>
                  <a:lnTo>
                    <a:pt x="226" y="140"/>
                  </a:lnTo>
                  <a:lnTo>
                    <a:pt x="221" y="147"/>
                  </a:lnTo>
                  <a:lnTo>
                    <a:pt x="219" y="154"/>
                  </a:lnTo>
                  <a:lnTo>
                    <a:pt x="217" y="161"/>
                  </a:lnTo>
                  <a:lnTo>
                    <a:pt x="216" y="168"/>
                  </a:lnTo>
                  <a:lnTo>
                    <a:pt x="211" y="180"/>
                  </a:lnTo>
                  <a:lnTo>
                    <a:pt x="206" y="190"/>
                  </a:lnTo>
                  <a:lnTo>
                    <a:pt x="201" y="192"/>
                  </a:lnTo>
                  <a:lnTo>
                    <a:pt x="201" y="192"/>
                  </a:lnTo>
                  <a:lnTo>
                    <a:pt x="201" y="192"/>
                  </a:lnTo>
                  <a:lnTo>
                    <a:pt x="201" y="192"/>
                  </a:lnTo>
                  <a:lnTo>
                    <a:pt x="201" y="193"/>
                  </a:lnTo>
                  <a:lnTo>
                    <a:pt x="202" y="201"/>
                  </a:lnTo>
                  <a:lnTo>
                    <a:pt x="196" y="217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4" name="Freeform 45"/>
            <p:cNvSpPr>
              <a:spLocks/>
            </p:cNvSpPr>
            <p:nvPr/>
          </p:nvSpPr>
          <p:spPr bwMode="auto">
            <a:xfrm>
              <a:off x="7072687" y="5431187"/>
              <a:ext cx="11850" cy="5726"/>
            </a:xfrm>
            <a:custGeom>
              <a:avLst/>
              <a:gdLst>
                <a:gd name="T0" fmla="*/ 0 w 26"/>
                <a:gd name="T1" fmla="*/ 6 h 13"/>
                <a:gd name="T2" fmla="*/ 3 w 26"/>
                <a:gd name="T3" fmla="*/ 11 h 13"/>
                <a:gd name="T4" fmla="*/ 10 w 26"/>
                <a:gd name="T5" fmla="*/ 11 h 13"/>
                <a:gd name="T6" fmla="*/ 16 w 26"/>
                <a:gd name="T7" fmla="*/ 13 h 13"/>
                <a:gd name="T8" fmla="*/ 19 w 26"/>
                <a:gd name="T9" fmla="*/ 11 h 13"/>
                <a:gd name="T10" fmla="*/ 25 w 26"/>
                <a:gd name="T11" fmla="*/ 10 h 13"/>
                <a:gd name="T12" fmla="*/ 26 w 26"/>
                <a:gd name="T13" fmla="*/ 8 h 13"/>
                <a:gd name="T14" fmla="*/ 24 w 26"/>
                <a:gd name="T15" fmla="*/ 7 h 13"/>
                <a:gd name="T16" fmla="*/ 18 w 26"/>
                <a:gd name="T17" fmla="*/ 2 h 13"/>
                <a:gd name="T18" fmla="*/ 11 w 26"/>
                <a:gd name="T19" fmla="*/ 3 h 13"/>
                <a:gd name="T20" fmla="*/ 12 w 26"/>
                <a:gd name="T21" fmla="*/ 0 h 13"/>
                <a:gd name="T22" fmla="*/ 3 w 26"/>
                <a:gd name="T23" fmla="*/ 3 h 13"/>
                <a:gd name="T24" fmla="*/ 3 w 26"/>
                <a:gd name="T25" fmla="*/ 3 h 13"/>
                <a:gd name="T26" fmla="*/ 0 w 26"/>
                <a:gd name="T2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13">
                  <a:moveTo>
                    <a:pt x="0" y="6"/>
                  </a:moveTo>
                  <a:lnTo>
                    <a:pt x="3" y="11"/>
                  </a:lnTo>
                  <a:lnTo>
                    <a:pt x="10" y="11"/>
                  </a:lnTo>
                  <a:lnTo>
                    <a:pt x="16" y="13"/>
                  </a:lnTo>
                  <a:lnTo>
                    <a:pt x="19" y="11"/>
                  </a:lnTo>
                  <a:lnTo>
                    <a:pt x="25" y="10"/>
                  </a:lnTo>
                  <a:lnTo>
                    <a:pt x="26" y="8"/>
                  </a:lnTo>
                  <a:lnTo>
                    <a:pt x="24" y="7"/>
                  </a:lnTo>
                  <a:lnTo>
                    <a:pt x="18" y="2"/>
                  </a:lnTo>
                  <a:lnTo>
                    <a:pt x="11" y="3"/>
                  </a:lnTo>
                  <a:lnTo>
                    <a:pt x="1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5" name="Freeform 46"/>
            <p:cNvSpPr>
              <a:spLocks/>
            </p:cNvSpPr>
            <p:nvPr/>
          </p:nvSpPr>
          <p:spPr bwMode="auto">
            <a:xfrm>
              <a:off x="7074510" y="5431187"/>
              <a:ext cx="2735" cy="1636"/>
            </a:xfrm>
            <a:custGeom>
              <a:avLst/>
              <a:gdLst>
                <a:gd name="T0" fmla="*/ 3 w 7"/>
                <a:gd name="T1" fmla="*/ 1 h 3"/>
                <a:gd name="T2" fmla="*/ 0 w 7"/>
                <a:gd name="T3" fmla="*/ 3 h 3"/>
                <a:gd name="T4" fmla="*/ 7 w 7"/>
                <a:gd name="T5" fmla="*/ 0 h 3"/>
                <a:gd name="T6" fmla="*/ 3 w 7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3" y="1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6" name="Freeform 47"/>
            <p:cNvSpPr>
              <a:spLocks/>
            </p:cNvSpPr>
            <p:nvPr/>
          </p:nvSpPr>
          <p:spPr bwMode="auto">
            <a:xfrm>
              <a:off x="7072687" y="5432823"/>
              <a:ext cx="1823" cy="818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3 w 3"/>
                <a:gd name="T5" fmla="*/ 0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7" name="Freeform 48"/>
            <p:cNvSpPr>
              <a:spLocks/>
            </p:cNvSpPr>
            <p:nvPr/>
          </p:nvSpPr>
          <p:spPr bwMode="auto">
            <a:xfrm>
              <a:off x="7054457" y="5446728"/>
              <a:ext cx="12761" cy="4908"/>
            </a:xfrm>
            <a:custGeom>
              <a:avLst/>
              <a:gdLst>
                <a:gd name="T0" fmla="*/ 11 w 26"/>
                <a:gd name="T1" fmla="*/ 12 h 12"/>
                <a:gd name="T2" fmla="*/ 16 w 26"/>
                <a:gd name="T3" fmla="*/ 8 h 12"/>
                <a:gd name="T4" fmla="*/ 26 w 26"/>
                <a:gd name="T5" fmla="*/ 5 h 12"/>
                <a:gd name="T6" fmla="*/ 23 w 26"/>
                <a:gd name="T7" fmla="*/ 0 h 12"/>
                <a:gd name="T8" fmla="*/ 17 w 26"/>
                <a:gd name="T9" fmla="*/ 1 h 12"/>
                <a:gd name="T10" fmla="*/ 15 w 26"/>
                <a:gd name="T11" fmla="*/ 0 h 12"/>
                <a:gd name="T12" fmla="*/ 9 w 26"/>
                <a:gd name="T13" fmla="*/ 2 h 12"/>
                <a:gd name="T14" fmla="*/ 10 w 26"/>
                <a:gd name="T15" fmla="*/ 5 h 12"/>
                <a:gd name="T16" fmla="*/ 4 w 26"/>
                <a:gd name="T17" fmla="*/ 6 h 12"/>
                <a:gd name="T18" fmla="*/ 0 w 26"/>
                <a:gd name="T19" fmla="*/ 7 h 12"/>
                <a:gd name="T20" fmla="*/ 4 w 26"/>
                <a:gd name="T21" fmla="*/ 10 h 12"/>
                <a:gd name="T22" fmla="*/ 11 w 26"/>
                <a:gd name="T2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12">
                  <a:moveTo>
                    <a:pt x="11" y="12"/>
                  </a:moveTo>
                  <a:lnTo>
                    <a:pt x="16" y="8"/>
                  </a:lnTo>
                  <a:lnTo>
                    <a:pt x="26" y="5"/>
                  </a:lnTo>
                  <a:lnTo>
                    <a:pt x="23" y="0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9" y="2"/>
                  </a:lnTo>
                  <a:lnTo>
                    <a:pt x="10" y="5"/>
                  </a:lnTo>
                  <a:lnTo>
                    <a:pt x="4" y="6"/>
                  </a:lnTo>
                  <a:lnTo>
                    <a:pt x="0" y="7"/>
                  </a:lnTo>
                  <a:lnTo>
                    <a:pt x="4" y="10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8" name="Freeform 49"/>
            <p:cNvSpPr>
              <a:spLocks/>
            </p:cNvSpPr>
            <p:nvPr/>
          </p:nvSpPr>
          <p:spPr bwMode="auto">
            <a:xfrm>
              <a:off x="7057192" y="5445911"/>
              <a:ext cx="20053" cy="11452"/>
            </a:xfrm>
            <a:custGeom>
              <a:avLst/>
              <a:gdLst>
                <a:gd name="T0" fmla="*/ 18 w 44"/>
                <a:gd name="T1" fmla="*/ 15 h 27"/>
                <a:gd name="T2" fmla="*/ 17 w 44"/>
                <a:gd name="T3" fmla="*/ 15 h 27"/>
                <a:gd name="T4" fmla="*/ 13 w 44"/>
                <a:gd name="T5" fmla="*/ 16 h 27"/>
                <a:gd name="T6" fmla="*/ 11 w 44"/>
                <a:gd name="T7" fmla="*/ 16 h 27"/>
                <a:gd name="T8" fmla="*/ 11 w 44"/>
                <a:gd name="T9" fmla="*/ 18 h 27"/>
                <a:gd name="T10" fmla="*/ 7 w 44"/>
                <a:gd name="T11" fmla="*/ 18 h 27"/>
                <a:gd name="T12" fmla="*/ 5 w 44"/>
                <a:gd name="T13" fmla="*/ 19 h 27"/>
                <a:gd name="T14" fmla="*/ 2 w 44"/>
                <a:gd name="T15" fmla="*/ 20 h 27"/>
                <a:gd name="T16" fmla="*/ 0 w 44"/>
                <a:gd name="T17" fmla="*/ 21 h 27"/>
                <a:gd name="T18" fmla="*/ 5 w 44"/>
                <a:gd name="T19" fmla="*/ 23 h 27"/>
                <a:gd name="T20" fmla="*/ 10 w 44"/>
                <a:gd name="T21" fmla="*/ 23 h 27"/>
                <a:gd name="T22" fmla="*/ 13 w 44"/>
                <a:gd name="T23" fmla="*/ 25 h 27"/>
                <a:gd name="T24" fmla="*/ 19 w 44"/>
                <a:gd name="T25" fmla="*/ 27 h 27"/>
                <a:gd name="T26" fmla="*/ 21 w 44"/>
                <a:gd name="T27" fmla="*/ 27 h 27"/>
                <a:gd name="T28" fmla="*/ 25 w 44"/>
                <a:gd name="T29" fmla="*/ 25 h 27"/>
                <a:gd name="T30" fmla="*/ 27 w 44"/>
                <a:gd name="T31" fmla="*/ 24 h 27"/>
                <a:gd name="T32" fmla="*/ 27 w 44"/>
                <a:gd name="T33" fmla="*/ 20 h 27"/>
                <a:gd name="T34" fmla="*/ 30 w 44"/>
                <a:gd name="T35" fmla="*/ 16 h 27"/>
                <a:gd name="T36" fmla="*/ 33 w 44"/>
                <a:gd name="T37" fmla="*/ 9 h 27"/>
                <a:gd name="T38" fmla="*/ 36 w 44"/>
                <a:gd name="T39" fmla="*/ 9 h 27"/>
                <a:gd name="T40" fmla="*/ 42 w 44"/>
                <a:gd name="T41" fmla="*/ 8 h 27"/>
                <a:gd name="T42" fmla="*/ 41 w 44"/>
                <a:gd name="T43" fmla="*/ 4 h 27"/>
                <a:gd name="T44" fmla="*/ 44 w 44"/>
                <a:gd name="T45" fmla="*/ 2 h 27"/>
                <a:gd name="T46" fmla="*/ 41 w 44"/>
                <a:gd name="T47" fmla="*/ 1 h 27"/>
                <a:gd name="T48" fmla="*/ 38 w 44"/>
                <a:gd name="T49" fmla="*/ 0 h 27"/>
                <a:gd name="T50" fmla="*/ 34 w 44"/>
                <a:gd name="T51" fmla="*/ 1 h 27"/>
                <a:gd name="T52" fmla="*/ 30 w 44"/>
                <a:gd name="T53" fmla="*/ 3 h 27"/>
                <a:gd name="T54" fmla="*/ 28 w 44"/>
                <a:gd name="T55" fmla="*/ 5 h 27"/>
                <a:gd name="T56" fmla="*/ 26 w 44"/>
                <a:gd name="T57" fmla="*/ 9 h 27"/>
                <a:gd name="T58" fmla="*/ 23 w 44"/>
                <a:gd name="T59" fmla="*/ 13 h 27"/>
                <a:gd name="T60" fmla="*/ 20 w 44"/>
                <a:gd name="T61" fmla="*/ 16 h 27"/>
                <a:gd name="T62" fmla="*/ 18 w 44"/>
                <a:gd name="T63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" h="27">
                  <a:moveTo>
                    <a:pt x="18" y="15"/>
                  </a:moveTo>
                  <a:lnTo>
                    <a:pt x="17" y="15"/>
                  </a:lnTo>
                  <a:lnTo>
                    <a:pt x="13" y="16"/>
                  </a:lnTo>
                  <a:lnTo>
                    <a:pt x="11" y="16"/>
                  </a:lnTo>
                  <a:lnTo>
                    <a:pt x="11" y="18"/>
                  </a:lnTo>
                  <a:lnTo>
                    <a:pt x="7" y="18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21"/>
                  </a:lnTo>
                  <a:lnTo>
                    <a:pt x="5" y="23"/>
                  </a:lnTo>
                  <a:lnTo>
                    <a:pt x="10" y="23"/>
                  </a:lnTo>
                  <a:lnTo>
                    <a:pt x="13" y="25"/>
                  </a:lnTo>
                  <a:lnTo>
                    <a:pt x="19" y="27"/>
                  </a:lnTo>
                  <a:lnTo>
                    <a:pt x="21" y="27"/>
                  </a:lnTo>
                  <a:lnTo>
                    <a:pt x="25" y="25"/>
                  </a:lnTo>
                  <a:lnTo>
                    <a:pt x="27" y="24"/>
                  </a:lnTo>
                  <a:lnTo>
                    <a:pt x="27" y="20"/>
                  </a:lnTo>
                  <a:lnTo>
                    <a:pt x="30" y="16"/>
                  </a:lnTo>
                  <a:lnTo>
                    <a:pt x="33" y="9"/>
                  </a:lnTo>
                  <a:lnTo>
                    <a:pt x="36" y="9"/>
                  </a:lnTo>
                  <a:lnTo>
                    <a:pt x="42" y="8"/>
                  </a:lnTo>
                  <a:lnTo>
                    <a:pt x="41" y="4"/>
                  </a:lnTo>
                  <a:lnTo>
                    <a:pt x="44" y="2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30" y="3"/>
                  </a:lnTo>
                  <a:lnTo>
                    <a:pt x="28" y="5"/>
                  </a:lnTo>
                  <a:lnTo>
                    <a:pt x="26" y="9"/>
                  </a:lnTo>
                  <a:lnTo>
                    <a:pt x="23" y="13"/>
                  </a:lnTo>
                  <a:lnTo>
                    <a:pt x="20" y="16"/>
                  </a:lnTo>
                  <a:lnTo>
                    <a:pt x="18" y="15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9" name="Freeform 50"/>
            <p:cNvSpPr>
              <a:spLocks/>
            </p:cNvSpPr>
            <p:nvPr/>
          </p:nvSpPr>
          <p:spPr bwMode="auto">
            <a:xfrm>
              <a:off x="7040785" y="5608686"/>
              <a:ext cx="912" cy="818"/>
            </a:xfrm>
            <a:custGeom>
              <a:avLst/>
              <a:gdLst>
                <a:gd name="T0" fmla="*/ 0 w 2"/>
                <a:gd name="T1" fmla="*/ 3 h 3"/>
                <a:gd name="T2" fmla="*/ 2 w 2"/>
                <a:gd name="T3" fmla="*/ 0 h 3"/>
                <a:gd name="T4" fmla="*/ 0 w 2"/>
                <a:gd name="T5" fmla="*/ 0 h 3"/>
                <a:gd name="T6" fmla="*/ 0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0" name="Freeform 51"/>
            <p:cNvSpPr>
              <a:spLocks/>
            </p:cNvSpPr>
            <p:nvPr/>
          </p:nvSpPr>
          <p:spPr bwMode="auto">
            <a:xfrm>
              <a:off x="7013439" y="5609505"/>
              <a:ext cx="27345" cy="26993"/>
            </a:xfrm>
            <a:custGeom>
              <a:avLst/>
              <a:gdLst>
                <a:gd name="T0" fmla="*/ 53 w 59"/>
                <a:gd name="T1" fmla="*/ 4 h 65"/>
                <a:gd name="T2" fmla="*/ 49 w 59"/>
                <a:gd name="T3" fmla="*/ 8 h 65"/>
                <a:gd name="T4" fmla="*/ 42 w 59"/>
                <a:gd name="T5" fmla="*/ 9 h 65"/>
                <a:gd name="T6" fmla="*/ 37 w 59"/>
                <a:gd name="T7" fmla="*/ 10 h 65"/>
                <a:gd name="T8" fmla="*/ 33 w 59"/>
                <a:gd name="T9" fmla="*/ 10 h 65"/>
                <a:gd name="T10" fmla="*/ 33 w 59"/>
                <a:gd name="T11" fmla="*/ 10 h 65"/>
                <a:gd name="T12" fmla="*/ 31 w 59"/>
                <a:gd name="T13" fmla="*/ 10 h 65"/>
                <a:gd name="T14" fmla="*/ 26 w 59"/>
                <a:gd name="T15" fmla="*/ 18 h 65"/>
                <a:gd name="T16" fmla="*/ 25 w 59"/>
                <a:gd name="T17" fmla="*/ 20 h 65"/>
                <a:gd name="T18" fmla="*/ 25 w 59"/>
                <a:gd name="T19" fmla="*/ 20 h 65"/>
                <a:gd name="T20" fmla="*/ 24 w 59"/>
                <a:gd name="T21" fmla="*/ 24 h 65"/>
                <a:gd name="T22" fmla="*/ 22 w 59"/>
                <a:gd name="T23" fmla="*/ 32 h 65"/>
                <a:gd name="T24" fmla="*/ 19 w 59"/>
                <a:gd name="T25" fmla="*/ 33 h 65"/>
                <a:gd name="T26" fmla="*/ 14 w 59"/>
                <a:gd name="T27" fmla="*/ 36 h 65"/>
                <a:gd name="T28" fmla="*/ 9 w 59"/>
                <a:gd name="T29" fmla="*/ 39 h 65"/>
                <a:gd name="T30" fmla="*/ 4 w 59"/>
                <a:gd name="T31" fmla="*/ 44 h 65"/>
                <a:gd name="T32" fmla="*/ 3 w 59"/>
                <a:gd name="T33" fmla="*/ 53 h 65"/>
                <a:gd name="T34" fmla="*/ 0 w 59"/>
                <a:gd name="T35" fmla="*/ 57 h 65"/>
                <a:gd name="T36" fmla="*/ 2 w 59"/>
                <a:gd name="T37" fmla="*/ 63 h 65"/>
                <a:gd name="T38" fmla="*/ 7 w 59"/>
                <a:gd name="T39" fmla="*/ 65 h 65"/>
                <a:gd name="T40" fmla="*/ 12 w 59"/>
                <a:gd name="T41" fmla="*/ 64 h 65"/>
                <a:gd name="T42" fmla="*/ 21 w 59"/>
                <a:gd name="T43" fmla="*/ 54 h 65"/>
                <a:gd name="T44" fmla="*/ 25 w 59"/>
                <a:gd name="T45" fmla="*/ 50 h 65"/>
                <a:gd name="T46" fmla="*/ 27 w 59"/>
                <a:gd name="T47" fmla="*/ 46 h 65"/>
                <a:gd name="T48" fmla="*/ 32 w 59"/>
                <a:gd name="T49" fmla="*/ 40 h 65"/>
                <a:gd name="T50" fmla="*/ 35 w 59"/>
                <a:gd name="T51" fmla="*/ 38 h 65"/>
                <a:gd name="T52" fmla="*/ 40 w 59"/>
                <a:gd name="T53" fmla="*/ 33 h 65"/>
                <a:gd name="T54" fmla="*/ 44 w 59"/>
                <a:gd name="T55" fmla="*/ 28 h 65"/>
                <a:gd name="T56" fmla="*/ 46 w 59"/>
                <a:gd name="T57" fmla="*/ 20 h 65"/>
                <a:gd name="T58" fmla="*/ 53 w 59"/>
                <a:gd name="T59" fmla="*/ 14 h 65"/>
                <a:gd name="T60" fmla="*/ 57 w 59"/>
                <a:gd name="T61" fmla="*/ 14 h 65"/>
                <a:gd name="T62" fmla="*/ 59 w 59"/>
                <a:gd name="T63" fmla="*/ 0 h 65"/>
                <a:gd name="T64" fmla="*/ 57 w 59"/>
                <a:gd name="T65" fmla="*/ 1 h 65"/>
                <a:gd name="T66" fmla="*/ 53 w 59"/>
                <a:gd name="T67" fmla="*/ 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65">
                  <a:moveTo>
                    <a:pt x="53" y="4"/>
                  </a:moveTo>
                  <a:lnTo>
                    <a:pt x="49" y="8"/>
                  </a:lnTo>
                  <a:lnTo>
                    <a:pt x="42" y="9"/>
                  </a:lnTo>
                  <a:lnTo>
                    <a:pt x="37" y="10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1" y="10"/>
                  </a:lnTo>
                  <a:lnTo>
                    <a:pt x="26" y="18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24" y="24"/>
                  </a:lnTo>
                  <a:lnTo>
                    <a:pt x="22" y="32"/>
                  </a:lnTo>
                  <a:lnTo>
                    <a:pt x="19" y="33"/>
                  </a:lnTo>
                  <a:lnTo>
                    <a:pt x="14" y="36"/>
                  </a:lnTo>
                  <a:lnTo>
                    <a:pt x="9" y="39"/>
                  </a:lnTo>
                  <a:lnTo>
                    <a:pt x="4" y="44"/>
                  </a:lnTo>
                  <a:lnTo>
                    <a:pt x="3" y="53"/>
                  </a:lnTo>
                  <a:lnTo>
                    <a:pt x="0" y="57"/>
                  </a:lnTo>
                  <a:lnTo>
                    <a:pt x="2" y="63"/>
                  </a:lnTo>
                  <a:lnTo>
                    <a:pt x="7" y="65"/>
                  </a:lnTo>
                  <a:lnTo>
                    <a:pt x="12" y="64"/>
                  </a:lnTo>
                  <a:lnTo>
                    <a:pt x="21" y="54"/>
                  </a:lnTo>
                  <a:lnTo>
                    <a:pt x="25" y="50"/>
                  </a:lnTo>
                  <a:lnTo>
                    <a:pt x="27" y="46"/>
                  </a:lnTo>
                  <a:lnTo>
                    <a:pt x="32" y="40"/>
                  </a:lnTo>
                  <a:lnTo>
                    <a:pt x="35" y="38"/>
                  </a:lnTo>
                  <a:lnTo>
                    <a:pt x="40" y="33"/>
                  </a:lnTo>
                  <a:lnTo>
                    <a:pt x="44" y="28"/>
                  </a:lnTo>
                  <a:lnTo>
                    <a:pt x="46" y="20"/>
                  </a:lnTo>
                  <a:lnTo>
                    <a:pt x="53" y="14"/>
                  </a:lnTo>
                  <a:lnTo>
                    <a:pt x="57" y="14"/>
                  </a:lnTo>
                  <a:lnTo>
                    <a:pt x="59" y="0"/>
                  </a:lnTo>
                  <a:lnTo>
                    <a:pt x="57" y="1"/>
                  </a:lnTo>
                  <a:lnTo>
                    <a:pt x="53" y="4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1" name="Freeform 52"/>
            <p:cNvSpPr>
              <a:spLocks/>
            </p:cNvSpPr>
            <p:nvPr/>
          </p:nvSpPr>
          <p:spPr bwMode="auto">
            <a:xfrm>
              <a:off x="6965129" y="5447547"/>
              <a:ext cx="173187" cy="190587"/>
            </a:xfrm>
            <a:custGeom>
              <a:avLst/>
              <a:gdLst>
                <a:gd name="T0" fmla="*/ 360 w 380"/>
                <a:gd name="T1" fmla="*/ 24 h 466"/>
                <a:gd name="T2" fmla="*/ 372 w 380"/>
                <a:gd name="T3" fmla="*/ 21 h 466"/>
                <a:gd name="T4" fmla="*/ 345 w 380"/>
                <a:gd name="T5" fmla="*/ 0 h 466"/>
                <a:gd name="T6" fmla="*/ 315 w 380"/>
                <a:gd name="T7" fmla="*/ 1 h 466"/>
                <a:gd name="T8" fmla="*/ 286 w 380"/>
                <a:gd name="T9" fmla="*/ 1 h 466"/>
                <a:gd name="T10" fmla="*/ 275 w 380"/>
                <a:gd name="T11" fmla="*/ 15 h 466"/>
                <a:gd name="T12" fmla="*/ 275 w 380"/>
                <a:gd name="T13" fmla="*/ 30 h 466"/>
                <a:gd name="T14" fmla="*/ 298 w 380"/>
                <a:gd name="T15" fmla="*/ 35 h 466"/>
                <a:gd name="T16" fmla="*/ 280 w 380"/>
                <a:gd name="T17" fmla="*/ 39 h 466"/>
                <a:gd name="T18" fmla="*/ 246 w 380"/>
                <a:gd name="T19" fmla="*/ 24 h 466"/>
                <a:gd name="T20" fmla="*/ 216 w 380"/>
                <a:gd name="T21" fmla="*/ 25 h 466"/>
                <a:gd name="T22" fmla="*/ 198 w 380"/>
                <a:gd name="T23" fmla="*/ 23 h 466"/>
                <a:gd name="T24" fmla="*/ 184 w 380"/>
                <a:gd name="T25" fmla="*/ 42 h 466"/>
                <a:gd name="T26" fmla="*/ 162 w 380"/>
                <a:gd name="T27" fmla="*/ 31 h 466"/>
                <a:gd name="T28" fmla="*/ 141 w 380"/>
                <a:gd name="T29" fmla="*/ 55 h 466"/>
                <a:gd name="T30" fmla="*/ 166 w 380"/>
                <a:gd name="T31" fmla="*/ 62 h 466"/>
                <a:gd name="T32" fmla="*/ 191 w 380"/>
                <a:gd name="T33" fmla="*/ 57 h 466"/>
                <a:gd name="T34" fmla="*/ 218 w 380"/>
                <a:gd name="T35" fmla="*/ 58 h 466"/>
                <a:gd name="T36" fmla="*/ 219 w 380"/>
                <a:gd name="T37" fmla="*/ 90 h 466"/>
                <a:gd name="T38" fmla="*/ 227 w 380"/>
                <a:gd name="T39" fmla="*/ 85 h 466"/>
                <a:gd name="T40" fmla="*/ 229 w 380"/>
                <a:gd name="T41" fmla="*/ 76 h 466"/>
                <a:gd name="T42" fmla="*/ 236 w 380"/>
                <a:gd name="T43" fmla="*/ 67 h 466"/>
                <a:gd name="T44" fmla="*/ 231 w 380"/>
                <a:gd name="T45" fmla="*/ 98 h 466"/>
                <a:gd name="T46" fmla="*/ 234 w 380"/>
                <a:gd name="T47" fmla="*/ 108 h 466"/>
                <a:gd name="T48" fmla="*/ 254 w 380"/>
                <a:gd name="T49" fmla="*/ 96 h 466"/>
                <a:gd name="T50" fmla="*/ 254 w 380"/>
                <a:gd name="T51" fmla="*/ 122 h 466"/>
                <a:gd name="T52" fmla="*/ 268 w 380"/>
                <a:gd name="T53" fmla="*/ 132 h 466"/>
                <a:gd name="T54" fmla="*/ 242 w 380"/>
                <a:gd name="T55" fmla="*/ 146 h 466"/>
                <a:gd name="T56" fmla="*/ 207 w 380"/>
                <a:gd name="T57" fmla="*/ 126 h 466"/>
                <a:gd name="T58" fmla="*/ 184 w 380"/>
                <a:gd name="T59" fmla="*/ 99 h 466"/>
                <a:gd name="T60" fmla="*/ 191 w 380"/>
                <a:gd name="T61" fmla="*/ 92 h 466"/>
                <a:gd name="T62" fmla="*/ 143 w 380"/>
                <a:gd name="T63" fmla="*/ 67 h 466"/>
                <a:gd name="T64" fmla="*/ 114 w 380"/>
                <a:gd name="T65" fmla="*/ 69 h 466"/>
                <a:gd name="T66" fmla="*/ 71 w 380"/>
                <a:gd name="T67" fmla="*/ 91 h 466"/>
                <a:gd name="T68" fmla="*/ 64 w 380"/>
                <a:gd name="T69" fmla="*/ 95 h 466"/>
                <a:gd name="T70" fmla="*/ 60 w 380"/>
                <a:gd name="T71" fmla="*/ 97 h 466"/>
                <a:gd name="T72" fmla="*/ 23 w 380"/>
                <a:gd name="T73" fmla="*/ 134 h 466"/>
                <a:gd name="T74" fmla="*/ 11 w 380"/>
                <a:gd name="T75" fmla="*/ 180 h 466"/>
                <a:gd name="T76" fmla="*/ 27 w 380"/>
                <a:gd name="T77" fmla="*/ 211 h 466"/>
                <a:gd name="T78" fmla="*/ 57 w 380"/>
                <a:gd name="T79" fmla="*/ 217 h 466"/>
                <a:gd name="T80" fmla="*/ 68 w 380"/>
                <a:gd name="T81" fmla="*/ 249 h 466"/>
                <a:gd name="T82" fmla="*/ 57 w 380"/>
                <a:gd name="T83" fmla="*/ 289 h 466"/>
                <a:gd name="T84" fmla="*/ 40 w 380"/>
                <a:gd name="T85" fmla="*/ 327 h 466"/>
                <a:gd name="T86" fmla="*/ 16 w 380"/>
                <a:gd name="T87" fmla="*/ 385 h 466"/>
                <a:gd name="T88" fmla="*/ 0 w 380"/>
                <a:gd name="T89" fmla="*/ 453 h 466"/>
                <a:gd name="T90" fmla="*/ 44 w 380"/>
                <a:gd name="T91" fmla="*/ 461 h 466"/>
                <a:gd name="T92" fmla="*/ 82 w 380"/>
                <a:gd name="T93" fmla="*/ 429 h 466"/>
                <a:gd name="T94" fmla="*/ 107 w 380"/>
                <a:gd name="T95" fmla="*/ 405 h 466"/>
                <a:gd name="T96" fmla="*/ 133 w 380"/>
                <a:gd name="T97" fmla="*/ 385 h 466"/>
                <a:gd name="T98" fmla="*/ 159 w 380"/>
                <a:gd name="T99" fmla="*/ 338 h 466"/>
                <a:gd name="T100" fmla="*/ 207 w 380"/>
                <a:gd name="T101" fmla="*/ 314 h 466"/>
                <a:gd name="T102" fmla="*/ 233 w 380"/>
                <a:gd name="T103" fmla="*/ 286 h 466"/>
                <a:gd name="T104" fmla="*/ 213 w 380"/>
                <a:gd name="T105" fmla="*/ 233 h 466"/>
                <a:gd name="T106" fmla="*/ 231 w 380"/>
                <a:gd name="T107" fmla="*/ 167 h 466"/>
                <a:gd name="T108" fmla="*/ 245 w 380"/>
                <a:gd name="T109" fmla="*/ 163 h 466"/>
                <a:gd name="T110" fmla="*/ 237 w 380"/>
                <a:gd name="T111" fmla="*/ 191 h 466"/>
                <a:gd name="T112" fmla="*/ 224 w 380"/>
                <a:gd name="T113" fmla="*/ 249 h 466"/>
                <a:gd name="T114" fmla="*/ 236 w 380"/>
                <a:gd name="T115" fmla="*/ 265 h 466"/>
                <a:gd name="T116" fmla="*/ 243 w 380"/>
                <a:gd name="T117" fmla="*/ 258 h 466"/>
                <a:gd name="T118" fmla="*/ 324 w 380"/>
                <a:gd name="T119" fmla="*/ 107 h 466"/>
                <a:gd name="T120" fmla="*/ 374 w 380"/>
                <a:gd name="T121" fmla="*/ 3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0" h="466">
                  <a:moveTo>
                    <a:pt x="374" y="37"/>
                  </a:moveTo>
                  <a:lnTo>
                    <a:pt x="364" y="38"/>
                  </a:lnTo>
                  <a:lnTo>
                    <a:pt x="359" y="36"/>
                  </a:lnTo>
                  <a:lnTo>
                    <a:pt x="359" y="31"/>
                  </a:lnTo>
                  <a:lnTo>
                    <a:pt x="360" y="24"/>
                  </a:lnTo>
                  <a:lnTo>
                    <a:pt x="363" y="27"/>
                  </a:lnTo>
                  <a:lnTo>
                    <a:pt x="366" y="31"/>
                  </a:lnTo>
                  <a:lnTo>
                    <a:pt x="375" y="32"/>
                  </a:lnTo>
                  <a:lnTo>
                    <a:pt x="377" y="27"/>
                  </a:lnTo>
                  <a:lnTo>
                    <a:pt x="372" y="21"/>
                  </a:lnTo>
                  <a:lnTo>
                    <a:pt x="368" y="14"/>
                  </a:lnTo>
                  <a:lnTo>
                    <a:pt x="365" y="8"/>
                  </a:lnTo>
                  <a:lnTo>
                    <a:pt x="360" y="2"/>
                  </a:lnTo>
                  <a:lnTo>
                    <a:pt x="352" y="0"/>
                  </a:lnTo>
                  <a:lnTo>
                    <a:pt x="345" y="0"/>
                  </a:lnTo>
                  <a:lnTo>
                    <a:pt x="340" y="0"/>
                  </a:lnTo>
                  <a:lnTo>
                    <a:pt x="334" y="1"/>
                  </a:lnTo>
                  <a:lnTo>
                    <a:pt x="328" y="1"/>
                  </a:lnTo>
                  <a:lnTo>
                    <a:pt x="322" y="1"/>
                  </a:lnTo>
                  <a:lnTo>
                    <a:pt x="315" y="1"/>
                  </a:lnTo>
                  <a:lnTo>
                    <a:pt x="310" y="1"/>
                  </a:lnTo>
                  <a:lnTo>
                    <a:pt x="304" y="1"/>
                  </a:lnTo>
                  <a:lnTo>
                    <a:pt x="298" y="1"/>
                  </a:lnTo>
                  <a:lnTo>
                    <a:pt x="291" y="1"/>
                  </a:lnTo>
                  <a:lnTo>
                    <a:pt x="286" y="1"/>
                  </a:lnTo>
                  <a:lnTo>
                    <a:pt x="280" y="4"/>
                  </a:lnTo>
                  <a:lnTo>
                    <a:pt x="274" y="6"/>
                  </a:lnTo>
                  <a:lnTo>
                    <a:pt x="267" y="9"/>
                  </a:lnTo>
                  <a:lnTo>
                    <a:pt x="268" y="13"/>
                  </a:lnTo>
                  <a:lnTo>
                    <a:pt x="275" y="15"/>
                  </a:lnTo>
                  <a:lnTo>
                    <a:pt x="281" y="14"/>
                  </a:lnTo>
                  <a:lnTo>
                    <a:pt x="277" y="17"/>
                  </a:lnTo>
                  <a:lnTo>
                    <a:pt x="272" y="22"/>
                  </a:lnTo>
                  <a:lnTo>
                    <a:pt x="269" y="28"/>
                  </a:lnTo>
                  <a:lnTo>
                    <a:pt x="275" y="30"/>
                  </a:lnTo>
                  <a:lnTo>
                    <a:pt x="279" y="28"/>
                  </a:lnTo>
                  <a:lnTo>
                    <a:pt x="287" y="25"/>
                  </a:lnTo>
                  <a:lnTo>
                    <a:pt x="294" y="25"/>
                  </a:lnTo>
                  <a:lnTo>
                    <a:pt x="299" y="28"/>
                  </a:lnTo>
                  <a:lnTo>
                    <a:pt x="298" y="35"/>
                  </a:lnTo>
                  <a:lnTo>
                    <a:pt x="291" y="38"/>
                  </a:lnTo>
                  <a:lnTo>
                    <a:pt x="289" y="38"/>
                  </a:lnTo>
                  <a:lnTo>
                    <a:pt x="284" y="42"/>
                  </a:lnTo>
                  <a:lnTo>
                    <a:pt x="280" y="43"/>
                  </a:lnTo>
                  <a:lnTo>
                    <a:pt x="280" y="39"/>
                  </a:lnTo>
                  <a:lnTo>
                    <a:pt x="274" y="37"/>
                  </a:lnTo>
                  <a:lnTo>
                    <a:pt x="269" y="35"/>
                  </a:lnTo>
                  <a:lnTo>
                    <a:pt x="261" y="31"/>
                  </a:lnTo>
                  <a:lnTo>
                    <a:pt x="252" y="25"/>
                  </a:lnTo>
                  <a:lnTo>
                    <a:pt x="246" y="24"/>
                  </a:lnTo>
                  <a:lnTo>
                    <a:pt x="241" y="25"/>
                  </a:lnTo>
                  <a:lnTo>
                    <a:pt x="239" y="23"/>
                  </a:lnTo>
                  <a:lnTo>
                    <a:pt x="233" y="25"/>
                  </a:lnTo>
                  <a:lnTo>
                    <a:pt x="224" y="27"/>
                  </a:lnTo>
                  <a:lnTo>
                    <a:pt x="216" y="25"/>
                  </a:lnTo>
                  <a:lnTo>
                    <a:pt x="209" y="24"/>
                  </a:lnTo>
                  <a:lnTo>
                    <a:pt x="207" y="22"/>
                  </a:lnTo>
                  <a:lnTo>
                    <a:pt x="204" y="28"/>
                  </a:lnTo>
                  <a:lnTo>
                    <a:pt x="201" y="25"/>
                  </a:lnTo>
                  <a:lnTo>
                    <a:pt x="198" y="23"/>
                  </a:lnTo>
                  <a:lnTo>
                    <a:pt x="196" y="23"/>
                  </a:lnTo>
                  <a:lnTo>
                    <a:pt x="194" y="28"/>
                  </a:lnTo>
                  <a:lnTo>
                    <a:pt x="194" y="32"/>
                  </a:lnTo>
                  <a:lnTo>
                    <a:pt x="192" y="36"/>
                  </a:lnTo>
                  <a:lnTo>
                    <a:pt x="184" y="42"/>
                  </a:lnTo>
                  <a:lnTo>
                    <a:pt x="178" y="40"/>
                  </a:lnTo>
                  <a:lnTo>
                    <a:pt x="175" y="38"/>
                  </a:lnTo>
                  <a:lnTo>
                    <a:pt x="171" y="36"/>
                  </a:lnTo>
                  <a:lnTo>
                    <a:pt x="168" y="32"/>
                  </a:lnTo>
                  <a:lnTo>
                    <a:pt x="162" y="31"/>
                  </a:lnTo>
                  <a:lnTo>
                    <a:pt x="159" y="34"/>
                  </a:lnTo>
                  <a:lnTo>
                    <a:pt x="153" y="39"/>
                  </a:lnTo>
                  <a:lnTo>
                    <a:pt x="144" y="43"/>
                  </a:lnTo>
                  <a:lnTo>
                    <a:pt x="140" y="50"/>
                  </a:lnTo>
                  <a:lnTo>
                    <a:pt x="141" y="55"/>
                  </a:lnTo>
                  <a:lnTo>
                    <a:pt x="144" y="60"/>
                  </a:lnTo>
                  <a:lnTo>
                    <a:pt x="148" y="62"/>
                  </a:lnTo>
                  <a:lnTo>
                    <a:pt x="154" y="65"/>
                  </a:lnTo>
                  <a:lnTo>
                    <a:pt x="160" y="65"/>
                  </a:lnTo>
                  <a:lnTo>
                    <a:pt x="166" y="62"/>
                  </a:lnTo>
                  <a:lnTo>
                    <a:pt x="171" y="60"/>
                  </a:lnTo>
                  <a:lnTo>
                    <a:pt x="176" y="57"/>
                  </a:lnTo>
                  <a:lnTo>
                    <a:pt x="180" y="57"/>
                  </a:lnTo>
                  <a:lnTo>
                    <a:pt x="183" y="55"/>
                  </a:lnTo>
                  <a:lnTo>
                    <a:pt x="191" y="57"/>
                  </a:lnTo>
                  <a:lnTo>
                    <a:pt x="197" y="55"/>
                  </a:lnTo>
                  <a:lnTo>
                    <a:pt x="203" y="57"/>
                  </a:lnTo>
                  <a:lnTo>
                    <a:pt x="207" y="58"/>
                  </a:lnTo>
                  <a:lnTo>
                    <a:pt x="214" y="58"/>
                  </a:lnTo>
                  <a:lnTo>
                    <a:pt x="218" y="58"/>
                  </a:lnTo>
                  <a:lnTo>
                    <a:pt x="218" y="64"/>
                  </a:lnTo>
                  <a:lnTo>
                    <a:pt x="220" y="69"/>
                  </a:lnTo>
                  <a:lnTo>
                    <a:pt x="222" y="75"/>
                  </a:lnTo>
                  <a:lnTo>
                    <a:pt x="221" y="83"/>
                  </a:lnTo>
                  <a:lnTo>
                    <a:pt x="219" y="90"/>
                  </a:lnTo>
                  <a:lnTo>
                    <a:pt x="216" y="93"/>
                  </a:lnTo>
                  <a:lnTo>
                    <a:pt x="218" y="92"/>
                  </a:lnTo>
                  <a:lnTo>
                    <a:pt x="223" y="91"/>
                  </a:lnTo>
                  <a:lnTo>
                    <a:pt x="224" y="87"/>
                  </a:lnTo>
                  <a:lnTo>
                    <a:pt x="227" y="85"/>
                  </a:lnTo>
                  <a:lnTo>
                    <a:pt x="228" y="87"/>
                  </a:lnTo>
                  <a:lnTo>
                    <a:pt x="229" y="89"/>
                  </a:lnTo>
                  <a:lnTo>
                    <a:pt x="231" y="87"/>
                  </a:lnTo>
                  <a:lnTo>
                    <a:pt x="230" y="82"/>
                  </a:lnTo>
                  <a:lnTo>
                    <a:pt x="229" y="76"/>
                  </a:lnTo>
                  <a:lnTo>
                    <a:pt x="228" y="70"/>
                  </a:lnTo>
                  <a:lnTo>
                    <a:pt x="228" y="62"/>
                  </a:lnTo>
                  <a:lnTo>
                    <a:pt x="233" y="59"/>
                  </a:lnTo>
                  <a:lnTo>
                    <a:pt x="235" y="62"/>
                  </a:lnTo>
                  <a:lnTo>
                    <a:pt x="236" y="67"/>
                  </a:lnTo>
                  <a:lnTo>
                    <a:pt x="238" y="69"/>
                  </a:lnTo>
                  <a:lnTo>
                    <a:pt x="236" y="80"/>
                  </a:lnTo>
                  <a:lnTo>
                    <a:pt x="234" y="87"/>
                  </a:lnTo>
                  <a:lnTo>
                    <a:pt x="234" y="91"/>
                  </a:lnTo>
                  <a:lnTo>
                    <a:pt x="231" y="98"/>
                  </a:lnTo>
                  <a:lnTo>
                    <a:pt x="231" y="100"/>
                  </a:lnTo>
                  <a:lnTo>
                    <a:pt x="228" y="102"/>
                  </a:lnTo>
                  <a:lnTo>
                    <a:pt x="226" y="107"/>
                  </a:lnTo>
                  <a:lnTo>
                    <a:pt x="229" y="112"/>
                  </a:lnTo>
                  <a:lnTo>
                    <a:pt x="234" y="108"/>
                  </a:lnTo>
                  <a:lnTo>
                    <a:pt x="236" y="103"/>
                  </a:lnTo>
                  <a:lnTo>
                    <a:pt x="241" y="97"/>
                  </a:lnTo>
                  <a:lnTo>
                    <a:pt x="244" y="97"/>
                  </a:lnTo>
                  <a:lnTo>
                    <a:pt x="249" y="91"/>
                  </a:lnTo>
                  <a:lnTo>
                    <a:pt x="254" y="96"/>
                  </a:lnTo>
                  <a:lnTo>
                    <a:pt x="256" y="99"/>
                  </a:lnTo>
                  <a:lnTo>
                    <a:pt x="250" y="107"/>
                  </a:lnTo>
                  <a:lnTo>
                    <a:pt x="247" y="110"/>
                  </a:lnTo>
                  <a:lnTo>
                    <a:pt x="246" y="122"/>
                  </a:lnTo>
                  <a:lnTo>
                    <a:pt x="254" y="122"/>
                  </a:lnTo>
                  <a:lnTo>
                    <a:pt x="258" y="126"/>
                  </a:lnTo>
                  <a:lnTo>
                    <a:pt x="260" y="128"/>
                  </a:lnTo>
                  <a:lnTo>
                    <a:pt x="264" y="129"/>
                  </a:lnTo>
                  <a:lnTo>
                    <a:pt x="268" y="130"/>
                  </a:lnTo>
                  <a:lnTo>
                    <a:pt x="268" y="132"/>
                  </a:lnTo>
                  <a:lnTo>
                    <a:pt x="260" y="138"/>
                  </a:lnTo>
                  <a:lnTo>
                    <a:pt x="252" y="144"/>
                  </a:lnTo>
                  <a:lnTo>
                    <a:pt x="250" y="146"/>
                  </a:lnTo>
                  <a:lnTo>
                    <a:pt x="246" y="148"/>
                  </a:lnTo>
                  <a:lnTo>
                    <a:pt x="242" y="146"/>
                  </a:lnTo>
                  <a:lnTo>
                    <a:pt x="242" y="145"/>
                  </a:lnTo>
                  <a:lnTo>
                    <a:pt x="233" y="142"/>
                  </a:lnTo>
                  <a:lnTo>
                    <a:pt x="224" y="136"/>
                  </a:lnTo>
                  <a:lnTo>
                    <a:pt x="215" y="127"/>
                  </a:lnTo>
                  <a:lnTo>
                    <a:pt x="207" y="126"/>
                  </a:lnTo>
                  <a:lnTo>
                    <a:pt x="198" y="127"/>
                  </a:lnTo>
                  <a:lnTo>
                    <a:pt x="193" y="118"/>
                  </a:lnTo>
                  <a:lnTo>
                    <a:pt x="188" y="107"/>
                  </a:lnTo>
                  <a:lnTo>
                    <a:pt x="184" y="99"/>
                  </a:lnTo>
                  <a:lnTo>
                    <a:pt x="184" y="99"/>
                  </a:lnTo>
                  <a:lnTo>
                    <a:pt x="184" y="99"/>
                  </a:lnTo>
                  <a:lnTo>
                    <a:pt x="184" y="99"/>
                  </a:lnTo>
                  <a:lnTo>
                    <a:pt x="184" y="99"/>
                  </a:lnTo>
                  <a:lnTo>
                    <a:pt x="184" y="97"/>
                  </a:lnTo>
                  <a:lnTo>
                    <a:pt x="191" y="92"/>
                  </a:lnTo>
                  <a:lnTo>
                    <a:pt x="186" y="88"/>
                  </a:lnTo>
                  <a:lnTo>
                    <a:pt x="178" y="82"/>
                  </a:lnTo>
                  <a:lnTo>
                    <a:pt x="173" y="80"/>
                  </a:lnTo>
                  <a:lnTo>
                    <a:pt x="160" y="75"/>
                  </a:lnTo>
                  <a:lnTo>
                    <a:pt x="143" y="67"/>
                  </a:lnTo>
                  <a:lnTo>
                    <a:pt x="141" y="62"/>
                  </a:lnTo>
                  <a:lnTo>
                    <a:pt x="138" y="64"/>
                  </a:lnTo>
                  <a:lnTo>
                    <a:pt x="130" y="65"/>
                  </a:lnTo>
                  <a:lnTo>
                    <a:pt x="122" y="66"/>
                  </a:lnTo>
                  <a:lnTo>
                    <a:pt x="114" y="69"/>
                  </a:lnTo>
                  <a:lnTo>
                    <a:pt x="105" y="73"/>
                  </a:lnTo>
                  <a:lnTo>
                    <a:pt x="97" y="77"/>
                  </a:lnTo>
                  <a:lnTo>
                    <a:pt x="88" y="82"/>
                  </a:lnTo>
                  <a:lnTo>
                    <a:pt x="79" y="87"/>
                  </a:lnTo>
                  <a:lnTo>
                    <a:pt x="71" y="91"/>
                  </a:lnTo>
                  <a:lnTo>
                    <a:pt x="70" y="92"/>
                  </a:lnTo>
                  <a:lnTo>
                    <a:pt x="69" y="92"/>
                  </a:lnTo>
                  <a:lnTo>
                    <a:pt x="67" y="93"/>
                  </a:lnTo>
                  <a:lnTo>
                    <a:pt x="65" y="95"/>
                  </a:lnTo>
                  <a:lnTo>
                    <a:pt x="64" y="95"/>
                  </a:lnTo>
                  <a:lnTo>
                    <a:pt x="64" y="95"/>
                  </a:lnTo>
                  <a:lnTo>
                    <a:pt x="64" y="95"/>
                  </a:lnTo>
                  <a:lnTo>
                    <a:pt x="64" y="96"/>
                  </a:lnTo>
                  <a:lnTo>
                    <a:pt x="62" y="97"/>
                  </a:lnTo>
                  <a:lnTo>
                    <a:pt x="60" y="97"/>
                  </a:lnTo>
                  <a:lnTo>
                    <a:pt x="59" y="98"/>
                  </a:lnTo>
                  <a:lnTo>
                    <a:pt x="56" y="99"/>
                  </a:lnTo>
                  <a:lnTo>
                    <a:pt x="45" y="111"/>
                  </a:lnTo>
                  <a:lnTo>
                    <a:pt x="34" y="123"/>
                  </a:lnTo>
                  <a:lnTo>
                    <a:pt x="23" y="134"/>
                  </a:lnTo>
                  <a:lnTo>
                    <a:pt x="16" y="138"/>
                  </a:lnTo>
                  <a:lnTo>
                    <a:pt x="14" y="145"/>
                  </a:lnTo>
                  <a:lnTo>
                    <a:pt x="11" y="155"/>
                  </a:lnTo>
                  <a:lnTo>
                    <a:pt x="11" y="166"/>
                  </a:lnTo>
                  <a:lnTo>
                    <a:pt x="11" y="180"/>
                  </a:lnTo>
                  <a:lnTo>
                    <a:pt x="10" y="190"/>
                  </a:lnTo>
                  <a:lnTo>
                    <a:pt x="16" y="201"/>
                  </a:lnTo>
                  <a:lnTo>
                    <a:pt x="18" y="205"/>
                  </a:lnTo>
                  <a:lnTo>
                    <a:pt x="22" y="209"/>
                  </a:lnTo>
                  <a:lnTo>
                    <a:pt x="27" y="211"/>
                  </a:lnTo>
                  <a:lnTo>
                    <a:pt x="33" y="212"/>
                  </a:lnTo>
                  <a:lnTo>
                    <a:pt x="40" y="214"/>
                  </a:lnTo>
                  <a:lnTo>
                    <a:pt x="47" y="216"/>
                  </a:lnTo>
                  <a:lnTo>
                    <a:pt x="53" y="216"/>
                  </a:lnTo>
                  <a:lnTo>
                    <a:pt x="57" y="217"/>
                  </a:lnTo>
                  <a:lnTo>
                    <a:pt x="62" y="220"/>
                  </a:lnTo>
                  <a:lnTo>
                    <a:pt x="62" y="228"/>
                  </a:lnTo>
                  <a:lnTo>
                    <a:pt x="69" y="233"/>
                  </a:lnTo>
                  <a:lnTo>
                    <a:pt x="71" y="241"/>
                  </a:lnTo>
                  <a:lnTo>
                    <a:pt x="68" y="249"/>
                  </a:lnTo>
                  <a:lnTo>
                    <a:pt x="61" y="257"/>
                  </a:lnTo>
                  <a:lnTo>
                    <a:pt x="57" y="261"/>
                  </a:lnTo>
                  <a:lnTo>
                    <a:pt x="57" y="272"/>
                  </a:lnTo>
                  <a:lnTo>
                    <a:pt x="56" y="282"/>
                  </a:lnTo>
                  <a:lnTo>
                    <a:pt x="57" y="289"/>
                  </a:lnTo>
                  <a:lnTo>
                    <a:pt x="54" y="296"/>
                  </a:lnTo>
                  <a:lnTo>
                    <a:pt x="52" y="303"/>
                  </a:lnTo>
                  <a:lnTo>
                    <a:pt x="48" y="310"/>
                  </a:lnTo>
                  <a:lnTo>
                    <a:pt x="46" y="318"/>
                  </a:lnTo>
                  <a:lnTo>
                    <a:pt x="40" y="327"/>
                  </a:lnTo>
                  <a:lnTo>
                    <a:pt x="33" y="337"/>
                  </a:lnTo>
                  <a:lnTo>
                    <a:pt x="27" y="346"/>
                  </a:lnTo>
                  <a:lnTo>
                    <a:pt x="23" y="355"/>
                  </a:lnTo>
                  <a:lnTo>
                    <a:pt x="19" y="365"/>
                  </a:lnTo>
                  <a:lnTo>
                    <a:pt x="16" y="385"/>
                  </a:lnTo>
                  <a:lnTo>
                    <a:pt x="7" y="406"/>
                  </a:lnTo>
                  <a:lnTo>
                    <a:pt x="7" y="416"/>
                  </a:lnTo>
                  <a:lnTo>
                    <a:pt x="4" y="430"/>
                  </a:lnTo>
                  <a:lnTo>
                    <a:pt x="1" y="447"/>
                  </a:lnTo>
                  <a:lnTo>
                    <a:pt x="0" y="453"/>
                  </a:lnTo>
                  <a:lnTo>
                    <a:pt x="6" y="460"/>
                  </a:lnTo>
                  <a:lnTo>
                    <a:pt x="14" y="461"/>
                  </a:lnTo>
                  <a:lnTo>
                    <a:pt x="26" y="466"/>
                  </a:lnTo>
                  <a:lnTo>
                    <a:pt x="33" y="460"/>
                  </a:lnTo>
                  <a:lnTo>
                    <a:pt x="44" y="461"/>
                  </a:lnTo>
                  <a:lnTo>
                    <a:pt x="56" y="451"/>
                  </a:lnTo>
                  <a:lnTo>
                    <a:pt x="65" y="437"/>
                  </a:lnTo>
                  <a:lnTo>
                    <a:pt x="68" y="437"/>
                  </a:lnTo>
                  <a:lnTo>
                    <a:pt x="77" y="435"/>
                  </a:lnTo>
                  <a:lnTo>
                    <a:pt x="82" y="429"/>
                  </a:lnTo>
                  <a:lnTo>
                    <a:pt x="86" y="422"/>
                  </a:lnTo>
                  <a:lnTo>
                    <a:pt x="90" y="416"/>
                  </a:lnTo>
                  <a:lnTo>
                    <a:pt x="93" y="409"/>
                  </a:lnTo>
                  <a:lnTo>
                    <a:pt x="101" y="407"/>
                  </a:lnTo>
                  <a:lnTo>
                    <a:pt x="107" y="405"/>
                  </a:lnTo>
                  <a:lnTo>
                    <a:pt x="114" y="402"/>
                  </a:lnTo>
                  <a:lnTo>
                    <a:pt x="118" y="400"/>
                  </a:lnTo>
                  <a:lnTo>
                    <a:pt x="124" y="397"/>
                  </a:lnTo>
                  <a:lnTo>
                    <a:pt x="129" y="391"/>
                  </a:lnTo>
                  <a:lnTo>
                    <a:pt x="133" y="385"/>
                  </a:lnTo>
                  <a:lnTo>
                    <a:pt x="139" y="377"/>
                  </a:lnTo>
                  <a:lnTo>
                    <a:pt x="138" y="368"/>
                  </a:lnTo>
                  <a:lnTo>
                    <a:pt x="144" y="349"/>
                  </a:lnTo>
                  <a:lnTo>
                    <a:pt x="152" y="340"/>
                  </a:lnTo>
                  <a:lnTo>
                    <a:pt x="159" y="338"/>
                  </a:lnTo>
                  <a:lnTo>
                    <a:pt x="165" y="334"/>
                  </a:lnTo>
                  <a:lnTo>
                    <a:pt x="170" y="331"/>
                  </a:lnTo>
                  <a:lnTo>
                    <a:pt x="177" y="326"/>
                  </a:lnTo>
                  <a:lnTo>
                    <a:pt x="196" y="320"/>
                  </a:lnTo>
                  <a:lnTo>
                    <a:pt x="207" y="314"/>
                  </a:lnTo>
                  <a:lnTo>
                    <a:pt x="218" y="301"/>
                  </a:lnTo>
                  <a:lnTo>
                    <a:pt x="227" y="297"/>
                  </a:lnTo>
                  <a:lnTo>
                    <a:pt x="229" y="293"/>
                  </a:lnTo>
                  <a:lnTo>
                    <a:pt x="230" y="289"/>
                  </a:lnTo>
                  <a:lnTo>
                    <a:pt x="233" y="286"/>
                  </a:lnTo>
                  <a:lnTo>
                    <a:pt x="234" y="281"/>
                  </a:lnTo>
                  <a:lnTo>
                    <a:pt x="228" y="280"/>
                  </a:lnTo>
                  <a:lnTo>
                    <a:pt x="215" y="266"/>
                  </a:lnTo>
                  <a:lnTo>
                    <a:pt x="212" y="251"/>
                  </a:lnTo>
                  <a:lnTo>
                    <a:pt x="213" y="233"/>
                  </a:lnTo>
                  <a:lnTo>
                    <a:pt x="219" y="213"/>
                  </a:lnTo>
                  <a:lnTo>
                    <a:pt x="220" y="196"/>
                  </a:lnTo>
                  <a:lnTo>
                    <a:pt x="223" y="187"/>
                  </a:lnTo>
                  <a:lnTo>
                    <a:pt x="228" y="176"/>
                  </a:lnTo>
                  <a:lnTo>
                    <a:pt x="231" y="167"/>
                  </a:lnTo>
                  <a:lnTo>
                    <a:pt x="236" y="158"/>
                  </a:lnTo>
                  <a:lnTo>
                    <a:pt x="236" y="158"/>
                  </a:lnTo>
                  <a:lnTo>
                    <a:pt x="237" y="158"/>
                  </a:lnTo>
                  <a:lnTo>
                    <a:pt x="238" y="167"/>
                  </a:lnTo>
                  <a:lnTo>
                    <a:pt x="245" y="163"/>
                  </a:lnTo>
                  <a:lnTo>
                    <a:pt x="245" y="163"/>
                  </a:lnTo>
                  <a:lnTo>
                    <a:pt x="242" y="168"/>
                  </a:lnTo>
                  <a:lnTo>
                    <a:pt x="241" y="176"/>
                  </a:lnTo>
                  <a:lnTo>
                    <a:pt x="238" y="183"/>
                  </a:lnTo>
                  <a:lnTo>
                    <a:pt x="237" y="191"/>
                  </a:lnTo>
                  <a:lnTo>
                    <a:pt x="236" y="198"/>
                  </a:lnTo>
                  <a:lnTo>
                    <a:pt x="230" y="210"/>
                  </a:lnTo>
                  <a:lnTo>
                    <a:pt x="228" y="223"/>
                  </a:lnTo>
                  <a:lnTo>
                    <a:pt x="227" y="235"/>
                  </a:lnTo>
                  <a:lnTo>
                    <a:pt x="224" y="249"/>
                  </a:lnTo>
                  <a:lnTo>
                    <a:pt x="222" y="262"/>
                  </a:lnTo>
                  <a:lnTo>
                    <a:pt x="223" y="266"/>
                  </a:lnTo>
                  <a:lnTo>
                    <a:pt x="227" y="266"/>
                  </a:lnTo>
                  <a:lnTo>
                    <a:pt x="231" y="265"/>
                  </a:lnTo>
                  <a:lnTo>
                    <a:pt x="236" y="265"/>
                  </a:lnTo>
                  <a:lnTo>
                    <a:pt x="241" y="264"/>
                  </a:lnTo>
                  <a:lnTo>
                    <a:pt x="241" y="263"/>
                  </a:lnTo>
                  <a:lnTo>
                    <a:pt x="242" y="261"/>
                  </a:lnTo>
                  <a:lnTo>
                    <a:pt x="242" y="259"/>
                  </a:lnTo>
                  <a:lnTo>
                    <a:pt x="243" y="258"/>
                  </a:lnTo>
                  <a:lnTo>
                    <a:pt x="257" y="225"/>
                  </a:lnTo>
                  <a:lnTo>
                    <a:pt x="273" y="194"/>
                  </a:lnTo>
                  <a:lnTo>
                    <a:pt x="289" y="164"/>
                  </a:lnTo>
                  <a:lnTo>
                    <a:pt x="306" y="135"/>
                  </a:lnTo>
                  <a:lnTo>
                    <a:pt x="324" y="107"/>
                  </a:lnTo>
                  <a:lnTo>
                    <a:pt x="342" y="82"/>
                  </a:lnTo>
                  <a:lnTo>
                    <a:pt x="360" y="59"/>
                  </a:lnTo>
                  <a:lnTo>
                    <a:pt x="380" y="37"/>
                  </a:lnTo>
                  <a:lnTo>
                    <a:pt x="379" y="37"/>
                  </a:lnTo>
                  <a:lnTo>
                    <a:pt x="374" y="37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2" name="Freeform 53"/>
            <p:cNvSpPr>
              <a:spLocks/>
            </p:cNvSpPr>
            <p:nvPr/>
          </p:nvSpPr>
          <p:spPr bwMode="auto">
            <a:xfrm>
              <a:off x="7140139" y="5459816"/>
              <a:ext cx="1823" cy="1636"/>
            </a:xfrm>
            <a:custGeom>
              <a:avLst/>
              <a:gdLst>
                <a:gd name="T0" fmla="*/ 0 w 5"/>
                <a:gd name="T1" fmla="*/ 5 h 5"/>
                <a:gd name="T2" fmla="*/ 1 w 5"/>
                <a:gd name="T3" fmla="*/ 4 h 5"/>
                <a:gd name="T4" fmla="*/ 3 w 5"/>
                <a:gd name="T5" fmla="*/ 2 h 5"/>
                <a:gd name="T6" fmla="*/ 4 w 5"/>
                <a:gd name="T7" fmla="*/ 1 h 5"/>
                <a:gd name="T8" fmla="*/ 5 w 5"/>
                <a:gd name="T9" fmla="*/ 0 h 5"/>
                <a:gd name="T10" fmla="*/ 4 w 5"/>
                <a:gd name="T11" fmla="*/ 0 h 5"/>
                <a:gd name="T12" fmla="*/ 0 w 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1" y="4"/>
                  </a:lnTo>
                  <a:lnTo>
                    <a:pt x="3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3" name="Rectangle 54"/>
            <p:cNvSpPr>
              <a:spLocks noChangeArrowheads="1"/>
            </p:cNvSpPr>
            <p:nvPr/>
          </p:nvSpPr>
          <p:spPr bwMode="auto">
            <a:xfrm>
              <a:off x="6953279" y="5553065"/>
              <a:ext cx="912" cy="818"/>
            </a:xfrm>
            <a:prstGeom prst="rect">
              <a:avLst/>
            </a:pr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4" name="Freeform 55"/>
            <p:cNvSpPr>
              <a:spLocks/>
            </p:cNvSpPr>
            <p:nvPr/>
          </p:nvSpPr>
          <p:spPr bwMode="auto">
            <a:xfrm>
              <a:off x="6941430" y="5542431"/>
              <a:ext cx="11850" cy="21267"/>
            </a:xfrm>
            <a:custGeom>
              <a:avLst/>
              <a:gdLst>
                <a:gd name="T0" fmla="*/ 5 w 24"/>
                <a:gd name="T1" fmla="*/ 48 h 52"/>
                <a:gd name="T2" fmla="*/ 14 w 24"/>
                <a:gd name="T3" fmla="*/ 45 h 52"/>
                <a:gd name="T4" fmla="*/ 24 w 24"/>
                <a:gd name="T5" fmla="*/ 27 h 52"/>
                <a:gd name="T6" fmla="*/ 23 w 24"/>
                <a:gd name="T7" fmla="*/ 25 h 52"/>
                <a:gd name="T8" fmla="*/ 21 w 24"/>
                <a:gd name="T9" fmla="*/ 20 h 52"/>
                <a:gd name="T10" fmla="*/ 18 w 24"/>
                <a:gd name="T11" fmla="*/ 15 h 52"/>
                <a:gd name="T12" fmla="*/ 17 w 24"/>
                <a:gd name="T13" fmla="*/ 10 h 52"/>
                <a:gd name="T14" fmla="*/ 15 w 24"/>
                <a:gd name="T15" fmla="*/ 6 h 52"/>
                <a:gd name="T16" fmla="*/ 13 w 24"/>
                <a:gd name="T17" fmla="*/ 4 h 52"/>
                <a:gd name="T18" fmla="*/ 11 w 24"/>
                <a:gd name="T19" fmla="*/ 2 h 52"/>
                <a:gd name="T20" fmla="*/ 9 w 24"/>
                <a:gd name="T21" fmla="*/ 1 h 52"/>
                <a:gd name="T22" fmla="*/ 7 w 24"/>
                <a:gd name="T23" fmla="*/ 0 h 52"/>
                <a:gd name="T24" fmla="*/ 5 w 24"/>
                <a:gd name="T25" fmla="*/ 12 h 52"/>
                <a:gd name="T26" fmla="*/ 2 w 24"/>
                <a:gd name="T27" fmla="*/ 25 h 52"/>
                <a:gd name="T28" fmla="*/ 1 w 24"/>
                <a:gd name="T29" fmla="*/ 39 h 52"/>
                <a:gd name="T30" fmla="*/ 0 w 24"/>
                <a:gd name="T31" fmla="*/ 52 h 52"/>
                <a:gd name="T32" fmla="*/ 1 w 24"/>
                <a:gd name="T33" fmla="*/ 52 h 52"/>
                <a:gd name="T34" fmla="*/ 5 w 24"/>
                <a:gd name="T35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52">
                  <a:moveTo>
                    <a:pt x="5" y="48"/>
                  </a:moveTo>
                  <a:lnTo>
                    <a:pt x="14" y="45"/>
                  </a:lnTo>
                  <a:lnTo>
                    <a:pt x="24" y="27"/>
                  </a:lnTo>
                  <a:lnTo>
                    <a:pt x="23" y="25"/>
                  </a:lnTo>
                  <a:lnTo>
                    <a:pt x="21" y="20"/>
                  </a:lnTo>
                  <a:lnTo>
                    <a:pt x="18" y="15"/>
                  </a:lnTo>
                  <a:lnTo>
                    <a:pt x="17" y="10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2"/>
                  </a:lnTo>
                  <a:lnTo>
                    <a:pt x="2" y="25"/>
                  </a:lnTo>
                  <a:lnTo>
                    <a:pt x="1" y="39"/>
                  </a:lnTo>
                  <a:lnTo>
                    <a:pt x="0" y="52"/>
                  </a:lnTo>
                  <a:lnTo>
                    <a:pt x="1" y="52"/>
                  </a:lnTo>
                  <a:lnTo>
                    <a:pt x="5" y="48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5" name="Freeform 56"/>
            <p:cNvSpPr>
              <a:spLocks/>
            </p:cNvSpPr>
            <p:nvPr/>
          </p:nvSpPr>
          <p:spPr bwMode="auto">
            <a:xfrm>
              <a:off x="7051723" y="5612777"/>
              <a:ext cx="3646" cy="3272"/>
            </a:xfrm>
            <a:custGeom>
              <a:avLst/>
              <a:gdLst>
                <a:gd name="T0" fmla="*/ 0 w 8"/>
                <a:gd name="T1" fmla="*/ 2 h 6"/>
                <a:gd name="T2" fmla="*/ 0 w 8"/>
                <a:gd name="T3" fmla="*/ 2 h 6"/>
                <a:gd name="T4" fmla="*/ 2 w 8"/>
                <a:gd name="T5" fmla="*/ 4 h 6"/>
                <a:gd name="T6" fmla="*/ 7 w 8"/>
                <a:gd name="T7" fmla="*/ 6 h 6"/>
                <a:gd name="T8" fmla="*/ 7 w 8"/>
                <a:gd name="T9" fmla="*/ 4 h 6"/>
                <a:gd name="T10" fmla="*/ 7 w 8"/>
                <a:gd name="T11" fmla="*/ 3 h 6"/>
                <a:gd name="T12" fmla="*/ 7 w 8"/>
                <a:gd name="T13" fmla="*/ 1 h 6"/>
                <a:gd name="T14" fmla="*/ 8 w 8"/>
                <a:gd name="T15" fmla="*/ 0 h 6"/>
                <a:gd name="T16" fmla="*/ 7 w 8"/>
                <a:gd name="T17" fmla="*/ 0 h 6"/>
                <a:gd name="T18" fmla="*/ 0 w 8"/>
                <a:gd name="T1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6">
                  <a:moveTo>
                    <a:pt x="0" y="2"/>
                  </a:moveTo>
                  <a:lnTo>
                    <a:pt x="0" y="2"/>
                  </a:lnTo>
                  <a:lnTo>
                    <a:pt x="2" y="4"/>
                  </a:lnTo>
                  <a:lnTo>
                    <a:pt x="7" y="6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1"/>
                  </a:lnTo>
                  <a:lnTo>
                    <a:pt x="8" y="0"/>
                  </a:lnTo>
                  <a:lnTo>
                    <a:pt x="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6" name="Freeform 57"/>
            <p:cNvSpPr>
              <a:spLocks/>
            </p:cNvSpPr>
            <p:nvPr/>
          </p:nvSpPr>
          <p:spPr bwMode="auto">
            <a:xfrm>
              <a:off x="7352522" y="5506440"/>
              <a:ext cx="191417" cy="274838"/>
            </a:xfrm>
            <a:custGeom>
              <a:avLst/>
              <a:gdLst>
                <a:gd name="T0" fmla="*/ 408 w 420"/>
                <a:gd name="T1" fmla="*/ 146 h 673"/>
                <a:gd name="T2" fmla="*/ 386 w 420"/>
                <a:gd name="T3" fmla="*/ 273 h 673"/>
                <a:gd name="T4" fmla="*/ 331 w 420"/>
                <a:gd name="T5" fmla="*/ 416 h 673"/>
                <a:gd name="T6" fmla="*/ 292 w 420"/>
                <a:gd name="T7" fmla="*/ 484 h 673"/>
                <a:gd name="T8" fmla="*/ 251 w 420"/>
                <a:gd name="T9" fmla="*/ 544 h 673"/>
                <a:gd name="T10" fmla="*/ 207 w 420"/>
                <a:gd name="T11" fmla="*/ 592 h 673"/>
                <a:gd name="T12" fmla="*/ 165 w 420"/>
                <a:gd name="T13" fmla="*/ 630 h 673"/>
                <a:gd name="T14" fmla="*/ 123 w 420"/>
                <a:gd name="T15" fmla="*/ 653 h 673"/>
                <a:gd name="T16" fmla="*/ 93 w 420"/>
                <a:gd name="T17" fmla="*/ 660 h 673"/>
                <a:gd name="T18" fmla="*/ 71 w 420"/>
                <a:gd name="T19" fmla="*/ 659 h 673"/>
                <a:gd name="T20" fmla="*/ 53 w 420"/>
                <a:gd name="T21" fmla="*/ 651 h 673"/>
                <a:gd name="T22" fmla="*/ 13 w 420"/>
                <a:gd name="T23" fmla="*/ 553 h 673"/>
                <a:gd name="T24" fmla="*/ 38 w 420"/>
                <a:gd name="T25" fmla="*/ 386 h 673"/>
                <a:gd name="T26" fmla="*/ 102 w 420"/>
                <a:gd name="T27" fmla="*/ 234 h 673"/>
                <a:gd name="T28" fmla="*/ 142 w 420"/>
                <a:gd name="T29" fmla="*/ 168 h 673"/>
                <a:gd name="T30" fmla="*/ 184 w 420"/>
                <a:gd name="T31" fmla="*/ 112 h 673"/>
                <a:gd name="T32" fmla="*/ 227 w 420"/>
                <a:gd name="T33" fmla="*/ 67 h 673"/>
                <a:gd name="T34" fmla="*/ 269 w 420"/>
                <a:gd name="T35" fmla="*/ 35 h 673"/>
                <a:gd name="T36" fmla="*/ 311 w 420"/>
                <a:gd name="T37" fmla="*/ 16 h 673"/>
                <a:gd name="T38" fmla="*/ 334 w 420"/>
                <a:gd name="T39" fmla="*/ 13 h 673"/>
                <a:gd name="T40" fmla="*/ 356 w 420"/>
                <a:gd name="T41" fmla="*/ 16 h 673"/>
                <a:gd name="T42" fmla="*/ 373 w 420"/>
                <a:gd name="T43" fmla="*/ 27 h 673"/>
                <a:gd name="T44" fmla="*/ 388 w 420"/>
                <a:gd name="T45" fmla="*/ 45 h 673"/>
                <a:gd name="T46" fmla="*/ 386 w 420"/>
                <a:gd name="T47" fmla="*/ 21 h 673"/>
                <a:gd name="T48" fmla="*/ 367 w 420"/>
                <a:gd name="T49" fmla="*/ 7 h 673"/>
                <a:gd name="T50" fmla="*/ 344 w 420"/>
                <a:gd name="T51" fmla="*/ 0 h 673"/>
                <a:gd name="T52" fmla="*/ 317 w 420"/>
                <a:gd name="T53" fmla="*/ 1 h 673"/>
                <a:gd name="T54" fmla="*/ 280 w 420"/>
                <a:gd name="T55" fmla="*/ 14 h 673"/>
                <a:gd name="T56" fmla="*/ 235 w 420"/>
                <a:gd name="T57" fmla="*/ 44 h 673"/>
                <a:gd name="T58" fmla="*/ 190 w 420"/>
                <a:gd name="T59" fmla="*/ 85 h 673"/>
                <a:gd name="T60" fmla="*/ 146 w 420"/>
                <a:gd name="T61" fmla="*/ 139 h 673"/>
                <a:gd name="T62" fmla="*/ 105 w 420"/>
                <a:gd name="T63" fmla="*/ 204 h 673"/>
                <a:gd name="T64" fmla="*/ 48 w 420"/>
                <a:gd name="T65" fmla="*/ 319 h 673"/>
                <a:gd name="T66" fmla="*/ 1 w 420"/>
                <a:gd name="T67" fmla="*/ 507 h 673"/>
                <a:gd name="T68" fmla="*/ 23 w 420"/>
                <a:gd name="T69" fmla="*/ 637 h 673"/>
                <a:gd name="T70" fmla="*/ 61 w 420"/>
                <a:gd name="T71" fmla="*/ 669 h 673"/>
                <a:gd name="T72" fmla="*/ 85 w 420"/>
                <a:gd name="T73" fmla="*/ 673 h 673"/>
                <a:gd name="T74" fmla="*/ 113 w 420"/>
                <a:gd name="T75" fmla="*/ 669 h 673"/>
                <a:gd name="T76" fmla="*/ 155 w 420"/>
                <a:gd name="T77" fmla="*/ 651 h 673"/>
                <a:gd name="T78" fmla="*/ 200 w 420"/>
                <a:gd name="T79" fmla="*/ 618 h 673"/>
                <a:gd name="T80" fmla="*/ 245 w 420"/>
                <a:gd name="T81" fmla="*/ 570 h 673"/>
                <a:gd name="T82" fmla="*/ 289 w 420"/>
                <a:gd name="T83" fmla="*/ 513 h 673"/>
                <a:gd name="T84" fmla="*/ 329 w 420"/>
                <a:gd name="T85" fmla="*/ 446 h 673"/>
                <a:gd name="T86" fmla="*/ 385 w 420"/>
                <a:gd name="T87" fmla="*/ 322 h 673"/>
                <a:gd name="T88" fmla="*/ 418 w 420"/>
                <a:gd name="T89" fmla="*/ 183 h 673"/>
                <a:gd name="T90" fmla="*/ 413 w 420"/>
                <a:gd name="T91" fmla="*/ 74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0" h="673">
                  <a:moveTo>
                    <a:pt x="402" y="80"/>
                  </a:moveTo>
                  <a:lnTo>
                    <a:pt x="407" y="111"/>
                  </a:lnTo>
                  <a:lnTo>
                    <a:pt x="408" y="146"/>
                  </a:lnTo>
                  <a:lnTo>
                    <a:pt x="404" y="186"/>
                  </a:lnTo>
                  <a:lnTo>
                    <a:pt x="397" y="228"/>
                  </a:lnTo>
                  <a:lnTo>
                    <a:pt x="386" y="273"/>
                  </a:lnTo>
                  <a:lnTo>
                    <a:pt x="372" y="319"/>
                  </a:lnTo>
                  <a:lnTo>
                    <a:pt x="352" y="368"/>
                  </a:lnTo>
                  <a:lnTo>
                    <a:pt x="331" y="416"/>
                  </a:lnTo>
                  <a:lnTo>
                    <a:pt x="318" y="439"/>
                  </a:lnTo>
                  <a:lnTo>
                    <a:pt x="305" y="462"/>
                  </a:lnTo>
                  <a:lnTo>
                    <a:pt x="292" y="484"/>
                  </a:lnTo>
                  <a:lnTo>
                    <a:pt x="279" y="505"/>
                  </a:lnTo>
                  <a:lnTo>
                    <a:pt x="265" y="524"/>
                  </a:lnTo>
                  <a:lnTo>
                    <a:pt x="251" y="544"/>
                  </a:lnTo>
                  <a:lnTo>
                    <a:pt x="236" y="561"/>
                  </a:lnTo>
                  <a:lnTo>
                    <a:pt x="222" y="577"/>
                  </a:lnTo>
                  <a:lnTo>
                    <a:pt x="207" y="592"/>
                  </a:lnTo>
                  <a:lnTo>
                    <a:pt x="193" y="606"/>
                  </a:lnTo>
                  <a:lnTo>
                    <a:pt x="178" y="619"/>
                  </a:lnTo>
                  <a:lnTo>
                    <a:pt x="165" y="630"/>
                  </a:lnTo>
                  <a:lnTo>
                    <a:pt x="151" y="640"/>
                  </a:lnTo>
                  <a:lnTo>
                    <a:pt x="136" y="648"/>
                  </a:lnTo>
                  <a:lnTo>
                    <a:pt x="123" y="653"/>
                  </a:lnTo>
                  <a:lnTo>
                    <a:pt x="109" y="658"/>
                  </a:lnTo>
                  <a:lnTo>
                    <a:pt x="101" y="660"/>
                  </a:lnTo>
                  <a:lnTo>
                    <a:pt x="93" y="660"/>
                  </a:lnTo>
                  <a:lnTo>
                    <a:pt x="86" y="661"/>
                  </a:lnTo>
                  <a:lnTo>
                    <a:pt x="78" y="660"/>
                  </a:lnTo>
                  <a:lnTo>
                    <a:pt x="71" y="659"/>
                  </a:lnTo>
                  <a:lnTo>
                    <a:pt x="64" y="657"/>
                  </a:lnTo>
                  <a:lnTo>
                    <a:pt x="59" y="654"/>
                  </a:lnTo>
                  <a:lnTo>
                    <a:pt x="53" y="651"/>
                  </a:lnTo>
                  <a:lnTo>
                    <a:pt x="32" y="629"/>
                  </a:lnTo>
                  <a:lnTo>
                    <a:pt x="18" y="596"/>
                  </a:lnTo>
                  <a:lnTo>
                    <a:pt x="13" y="553"/>
                  </a:lnTo>
                  <a:lnTo>
                    <a:pt x="14" y="502"/>
                  </a:lnTo>
                  <a:lnTo>
                    <a:pt x="23" y="447"/>
                  </a:lnTo>
                  <a:lnTo>
                    <a:pt x="38" y="386"/>
                  </a:lnTo>
                  <a:lnTo>
                    <a:pt x="61" y="322"/>
                  </a:lnTo>
                  <a:lnTo>
                    <a:pt x="90" y="257"/>
                  </a:lnTo>
                  <a:lnTo>
                    <a:pt x="102" y="234"/>
                  </a:lnTo>
                  <a:lnTo>
                    <a:pt x="115" y="211"/>
                  </a:lnTo>
                  <a:lnTo>
                    <a:pt x="128" y="189"/>
                  </a:lnTo>
                  <a:lnTo>
                    <a:pt x="142" y="168"/>
                  </a:lnTo>
                  <a:lnTo>
                    <a:pt x="155" y="149"/>
                  </a:lnTo>
                  <a:lnTo>
                    <a:pt x="169" y="129"/>
                  </a:lnTo>
                  <a:lnTo>
                    <a:pt x="184" y="112"/>
                  </a:lnTo>
                  <a:lnTo>
                    <a:pt x="198" y="96"/>
                  </a:lnTo>
                  <a:lnTo>
                    <a:pt x="213" y="81"/>
                  </a:lnTo>
                  <a:lnTo>
                    <a:pt x="227" y="67"/>
                  </a:lnTo>
                  <a:lnTo>
                    <a:pt x="242" y="54"/>
                  </a:lnTo>
                  <a:lnTo>
                    <a:pt x="256" y="44"/>
                  </a:lnTo>
                  <a:lnTo>
                    <a:pt x="269" y="35"/>
                  </a:lnTo>
                  <a:lnTo>
                    <a:pt x="284" y="27"/>
                  </a:lnTo>
                  <a:lnTo>
                    <a:pt x="297" y="21"/>
                  </a:lnTo>
                  <a:lnTo>
                    <a:pt x="311" y="16"/>
                  </a:lnTo>
                  <a:lnTo>
                    <a:pt x="319" y="14"/>
                  </a:lnTo>
                  <a:lnTo>
                    <a:pt x="327" y="13"/>
                  </a:lnTo>
                  <a:lnTo>
                    <a:pt x="334" y="13"/>
                  </a:lnTo>
                  <a:lnTo>
                    <a:pt x="342" y="13"/>
                  </a:lnTo>
                  <a:lnTo>
                    <a:pt x="349" y="14"/>
                  </a:lnTo>
                  <a:lnTo>
                    <a:pt x="356" y="16"/>
                  </a:lnTo>
                  <a:lnTo>
                    <a:pt x="362" y="18"/>
                  </a:lnTo>
                  <a:lnTo>
                    <a:pt x="367" y="22"/>
                  </a:lnTo>
                  <a:lnTo>
                    <a:pt x="373" y="27"/>
                  </a:lnTo>
                  <a:lnTo>
                    <a:pt x="379" y="32"/>
                  </a:lnTo>
                  <a:lnTo>
                    <a:pt x="383" y="38"/>
                  </a:lnTo>
                  <a:lnTo>
                    <a:pt x="388" y="45"/>
                  </a:lnTo>
                  <a:lnTo>
                    <a:pt x="395" y="32"/>
                  </a:lnTo>
                  <a:lnTo>
                    <a:pt x="390" y="27"/>
                  </a:lnTo>
                  <a:lnTo>
                    <a:pt x="386" y="21"/>
                  </a:lnTo>
                  <a:lnTo>
                    <a:pt x="380" y="16"/>
                  </a:lnTo>
                  <a:lnTo>
                    <a:pt x="374" y="12"/>
                  </a:lnTo>
                  <a:lnTo>
                    <a:pt x="367" y="7"/>
                  </a:lnTo>
                  <a:lnTo>
                    <a:pt x="359" y="3"/>
                  </a:lnTo>
                  <a:lnTo>
                    <a:pt x="352" y="1"/>
                  </a:lnTo>
                  <a:lnTo>
                    <a:pt x="344" y="0"/>
                  </a:lnTo>
                  <a:lnTo>
                    <a:pt x="335" y="0"/>
                  </a:lnTo>
                  <a:lnTo>
                    <a:pt x="327" y="0"/>
                  </a:lnTo>
                  <a:lnTo>
                    <a:pt x="317" y="1"/>
                  </a:lnTo>
                  <a:lnTo>
                    <a:pt x="307" y="3"/>
                  </a:lnTo>
                  <a:lnTo>
                    <a:pt x="294" y="8"/>
                  </a:lnTo>
                  <a:lnTo>
                    <a:pt x="280" y="14"/>
                  </a:lnTo>
                  <a:lnTo>
                    <a:pt x="265" y="22"/>
                  </a:lnTo>
                  <a:lnTo>
                    <a:pt x="250" y="32"/>
                  </a:lnTo>
                  <a:lnTo>
                    <a:pt x="235" y="44"/>
                  </a:lnTo>
                  <a:lnTo>
                    <a:pt x="220" y="56"/>
                  </a:lnTo>
                  <a:lnTo>
                    <a:pt x="205" y="70"/>
                  </a:lnTo>
                  <a:lnTo>
                    <a:pt x="190" y="85"/>
                  </a:lnTo>
                  <a:lnTo>
                    <a:pt x="175" y="103"/>
                  </a:lnTo>
                  <a:lnTo>
                    <a:pt x="161" y="121"/>
                  </a:lnTo>
                  <a:lnTo>
                    <a:pt x="146" y="139"/>
                  </a:lnTo>
                  <a:lnTo>
                    <a:pt x="132" y="160"/>
                  </a:lnTo>
                  <a:lnTo>
                    <a:pt x="119" y="182"/>
                  </a:lnTo>
                  <a:lnTo>
                    <a:pt x="105" y="204"/>
                  </a:lnTo>
                  <a:lnTo>
                    <a:pt x="92" y="227"/>
                  </a:lnTo>
                  <a:lnTo>
                    <a:pt x="79" y="251"/>
                  </a:lnTo>
                  <a:lnTo>
                    <a:pt x="48" y="319"/>
                  </a:lnTo>
                  <a:lnTo>
                    <a:pt x="25" y="386"/>
                  </a:lnTo>
                  <a:lnTo>
                    <a:pt x="9" y="448"/>
                  </a:lnTo>
                  <a:lnTo>
                    <a:pt x="1" y="507"/>
                  </a:lnTo>
                  <a:lnTo>
                    <a:pt x="0" y="559"/>
                  </a:lnTo>
                  <a:lnTo>
                    <a:pt x="8" y="603"/>
                  </a:lnTo>
                  <a:lnTo>
                    <a:pt x="23" y="637"/>
                  </a:lnTo>
                  <a:lnTo>
                    <a:pt x="46" y="661"/>
                  </a:lnTo>
                  <a:lnTo>
                    <a:pt x="53" y="666"/>
                  </a:lnTo>
                  <a:lnTo>
                    <a:pt x="61" y="669"/>
                  </a:lnTo>
                  <a:lnTo>
                    <a:pt x="68" y="672"/>
                  </a:lnTo>
                  <a:lnTo>
                    <a:pt x="76" y="673"/>
                  </a:lnTo>
                  <a:lnTo>
                    <a:pt x="85" y="673"/>
                  </a:lnTo>
                  <a:lnTo>
                    <a:pt x="93" y="673"/>
                  </a:lnTo>
                  <a:lnTo>
                    <a:pt x="104" y="672"/>
                  </a:lnTo>
                  <a:lnTo>
                    <a:pt x="113" y="669"/>
                  </a:lnTo>
                  <a:lnTo>
                    <a:pt x="127" y="665"/>
                  </a:lnTo>
                  <a:lnTo>
                    <a:pt x="140" y="659"/>
                  </a:lnTo>
                  <a:lnTo>
                    <a:pt x="155" y="651"/>
                  </a:lnTo>
                  <a:lnTo>
                    <a:pt x="170" y="641"/>
                  </a:lnTo>
                  <a:lnTo>
                    <a:pt x="185" y="630"/>
                  </a:lnTo>
                  <a:lnTo>
                    <a:pt x="200" y="618"/>
                  </a:lnTo>
                  <a:lnTo>
                    <a:pt x="215" y="603"/>
                  </a:lnTo>
                  <a:lnTo>
                    <a:pt x="230" y="588"/>
                  </a:lnTo>
                  <a:lnTo>
                    <a:pt x="245" y="570"/>
                  </a:lnTo>
                  <a:lnTo>
                    <a:pt x="260" y="553"/>
                  </a:lnTo>
                  <a:lnTo>
                    <a:pt x="274" y="534"/>
                  </a:lnTo>
                  <a:lnTo>
                    <a:pt x="289" y="513"/>
                  </a:lnTo>
                  <a:lnTo>
                    <a:pt x="303" y="492"/>
                  </a:lnTo>
                  <a:lnTo>
                    <a:pt x="317" y="469"/>
                  </a:lnTo>
                  <a:lnTo>
                    <a:pt x="329" y="446"/>
                  </a:lnTo>
                  <a:lnTo>
                    <a:pt x="342" y="422"/>
                  </a:lnTo>
                  <a:lnTo>
                    <a:pt x="365" y="371"/>
                  </a:lnTo>
                  <a:lnTo>
                    <a:pt x="385" y="322"/>
                  </a:lnTo>
                  <a:lnTo>
                    <a:pt x="400" y="273"/>
                  </a:lnTo>
                  <a:lnTo>
                    <a:pt x="411" y="227"/>
                  </a:lnTo>
                  <a:lnTo>
                    <a:pt x="418" y="183"/>
                  </a:lnTo>
                  <a:lnTo>
                    <a:pt x="420" y="143"/>
                  </a:lnTo>
                  <a:lnTo>
                    <a:pt x="419" y="106"/>
                  </a:lnTo>
                  <a:lnTo>
                    <a:pt x="413" y="74"/>
                  </a:lnTo>
                  <a:lnTo>
                    <a:pt x="402" y="8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7" name="Freeform 58"/>
            <p:cNvSpPr>
              <a:spLocks/>
            </p:cNvSpPr>
            <p:nvPr/>
          </p:nvSpPr>
          <p:spPr bwMode="auto">
            <a:xfrm>
              <a:off x="7529355" y="5519528"/>
              <a:ext cx="11850" cy="18814"/>
            </a:xfrm>
            <a:custGeom>
              <a:avLst/>
              <a:gdLst>
                <a:gd name="T0" fmla="*/ 14 w 25"/>
                <a:gd name="T1" fmla="*/ 48 h 48"/>
                <a:gd name="T2" fmla="*/ 25 w 25"/>
                <a:gd name="T3" fmla="*/ 42 h 48"/>
                <a:gd name="T4" fmla="*/ 22 w 25"/>
                <a:gd name="T5" fmla="*/ 30 h 48"/>
                <a:gd name="T6" fmla="*/ 17 w 25"/>
                <a:gd name="T7" fmla="*/ 19 h 48"/>
                <a:gd name="T8" fmla="*/ 13 w 25"/>
                <a:gd name="T9" fmla="*/ 10 h 48"/>
                <a:gd name="T10" fmla="*/ 7 w 25"/>
                <a:gd name="T11" fmla="*/ 0 h 48"/>
                <a:gd name="T12" fmla="*/ 0 w 25"/>
                <a:gd name="T13" fmla="*/ 13 h 48"/>
                <a:gd name="T14" fmla="*/ 5 w 25"/>
                <a:gd name="T15" fmla="*/ 20 h 48"/>
                <a:gd name="T16" fmla="*/ 8 w 25"/>
                <a:gd name="T17" fmla="*/ 28 h 48"/>
                <a:gd name="T18" fmla="*/ 12 w 25"/>
                <a:gd name="T19" fmla="*/ 37 h 48"/>
                <a:gd name="T20" fmla="*/ 14 w 25"/>
                <a:gd name="T2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48">
                  <a:moveTo>
                    <a:pt x="14" y="48"/>
                  </a:moveTo>
                  <a:lnTo>
                    <a:pt x="25" y="42"/>
                  </a:lnTo>
                  <a:lnTo>
                    <a:pt x="22" y="30"/>
                  </a:lnTo>
                  <a:lnTo>
                    <a:pt x="17" y="19"/>
                  </a:lnTo>
                  <a:lnTo>
                    <a:pt x="13" y="1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5" y="20"/>
                  </a:lnTo>
                  <a:lnTo>
                    <a:pt x="8" y="28"/>
                  </a:lnTo>
                  <a:lnTo>
                    <a:pt x="12" y="37"/>
                  </a:lnTo>
                  <a:lnTo>
                    <a:pt x="14" y="48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8" name="Freeform 59"/>
            <p:cNvSpPr>
              <a:spLocks/>
            </p:cNvSpPr>
            <p:nvPr/>
          </p:nvSpPr>
          <p:spPr bwMode="auto">
            <a:xfrm>
              <a:off x="7332468" y="5517892"/>
              <a:ext cx="155869" cy="98975"/>
            </a:xfrm>
            <a:custGeom>
              <a:avLst/>
              <a:gdLst>
                <a:gd name="T0" fmla="*/ 50 w 341"/>
                <a:gd name="T1" fmla="*/ 0 h 243"/>
                <a:gd name="T2" fmla="*/ 27 w 341"/>
                <a:gd name="T3" fmla="*/ 49 h 243"/>
                <a:gd name="T4" fmla="*/ 68 w 341"/>
                <a:gd name="T5" fmla="*/ 69 h 243"/>
                <a:gd name="T6" fmla="*/ 75 w 341"/>
                <a:gd name="T7" fmla="*/ 61 h 243"/>
                <a:gd name="T8" fmla="*/ 83 w 341"/>
                <a:gd name="T9" fmla="*/ 56 h 243"/>
                <a:gd name="T10" fmla="*/ 92 w 341"/>
                <a:gd name="T11" fmla="*/ 55 h 243"/>
                <a:gd name="T12" fmla="*/ 101 w 341"/>
                <a:gd name="T13" fmla="*/ 57 h 243"/>
                <a:gd name="T14" fmla="*/ 110 w 341"/>
                <a:gd name="T15" fmla="*/ 63 h 243"/>
                <a:gd name="T16" fmla="*/ 115 w 341"/>
                <a:gd name="T17" fmla="*/ 72 h 243"/>
                <a:gd name="T18" fmla="*/ 116 w 341"/>
                <a:gd name="T19" fmla="*/ 82 h 243"/>
                <a:gd name="T20" fmla="*/ 114 w 341"/>
                <a:gd name="T21" fmla="*/ 92 h 243"/>
                <a:gd name="T22" fmla="*/ 111 w 341"/>
                <a:gd name="T23" fmla="*/ 97 h 243"/>
                <a:gd name="T24" fmla="*/ 107 w 341"/>
                <a:gd name="T25" fmla="*/ 101 h 243"/>
                <a:gd name="T26" fmla="*/ 103 w 341"/>
                <a:gd name="T27" fmla="*/ 104 h 243"/>
                <a:gd name="T28" fmla="*/ 98 w 341"/>
                <a:gd name="T29" fmla="*/ 106 h 243"/>
                <a:gd name="T30" fmla="*/ 93 w 341"/>
                <a:gd name="T31" fmla="*/ 108 h 243"/>
                <a:gd name="T32" fmla="*/ 89 w 341"/>
                <a:gd name="T33" fmla="*/ 108 h 243"/>
                <a:gd name="T34" fmla="*/ 83 w 341"/>
                <a:gd name="T35" fmla="*/ 107 h 243"/>
                <a:gd name="T36" fmla="*/ 78 w 341"/>
                <a:gd name="T37" fmla="*/ 106 h 243"/>
                <a:gd name="T38" fmla="*/ 70 w 341"/>
                <a:gd name="T39" fmla="*/ 99 h 243"/>
                <a:gd name="T40" fmla="*/ 65 w 341"/>
                <a:gd name="T41" fmla="*/ 90 h 243"/>
                <a:gd name="T42" fmla="*/ 63 w 341"/>
                <a:gd name="T43" fmla="*/ 79 h 243"/>
                <a:gd name="T44" fmla="*/ 68 w 341"/>
                <a:gd name="T45" fmla="*/ 69 h 243"/>
                <a:gd name="T46" fmla="*/ 27 w 341"/>
                <a:gd name="T47" fmla="*/ 49 h 243"/>
                <a:gd name="T48" fmla="*/ 0 w 341"/>
                <a:gd name="T49" fmla="*/ 104 h 243"/>
                <a:gd name="T50" fmla="*/ 292 w 341"/>
                <a:gd name="T51" fmla="*/ 243 h 243"/>
                <a:gd name="T52" fmla="*/ 341 w 341"/>
                <a:gd name="T53" fmla="*/ 138 h 243"/>
                <a:gd name="T54" fmla="*/ 50 w 341"/>
                <a:gd name="T55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1" h="243">
                  <a:moveTo>
                    <a:pt x="50" y="0"/>
                  </a:moveTo>
                  <a:lnTo>
                    <a:pt x="27" y="49"/>
                  </a:lnTo>
                  <a:lnTo>
                    <a:pt x="68" y="69"/>
                  </a:lnTo>
                  <a:lnTo>
                    <a:pt x="75" y="61"/>
                  </a:lnTo>
                  <a:lnTo>
                    <a:pt x="83" y="56"/>
                  </a:lnTo>
                  <a:lnTo>
                    <a:pt x="92" y="55"/>
                  </a:lnTo>
                  <a:lnTo>
                    <a:pt x="101" y="57"/>
                  </a:lnTo>
                  <a:lnTo>
                    <a:pt x="110" y="63"/>
                  </a:lnTo>
                  <a:lnTo>
                    <a:pt x="115" y="72"/>
                  </a:lnTo>
                  <a:lnTo>
                    <a:pt x="116" y="82"/>
                  </a:lnTo>
                  <a:lnTo>
                    <a:pt x="114" y="92"/>
                  </a:lnTo>
                  <a:lnTo>
                    <a:pt x="111" y="97"/>
                  </a:lnTo>
                  <a:lnTo>
                    <a:pt x="107" y="101"/>
                  </a:lnTo>
                  <a:lnTo>
                    <a:pt x="103" y="104"/>
                  </a:lnTo>
                  <a:lnTo>
                    <a:pt x="98" y="106"/>
                  </a:lnTo>
                  <a:lnTo>
                    <a:pt x="93" y="108"/>
                  </a:lnTo>
                  <a:lnTo>
                    <a:pt x="89" y="108"/>
                  </a:lnTo>
                  <a:lnTo>
                    <a:pt x="83" y="107"/>
                  </a:lnTo>
                  <a:lnTo>
                    <a:pt x="78" y="106"/>
                  </a:lnTo>
                  <a:lnTo>
                    <a:pt x="70" y="99"/>
                  </a:lnTo>
                  <a:lnTo>
                    <a:pt x="65" y="90"/>
                  </a:lnTo>
                  <a:lnTo>
                    <a:pt x="63" y="79"/>
                  </a:lnTo>
                  <a:lnTo>
                    <a:pt x="68" y="69"/>
                  </a:lnTo>
                  <a:lnTo>
                    <a:pt x="27" y="49"/>
                  </a:lnTo>
                  <a:lnTo>
                    <a:pt x="0" y="104"/>
                  </a:lnTo>
                  <a:lnTo>
                    <a:pt x="292" y="243"/>
                  </a:lnTo>
                  <a:lnTo>
                    <a:pt x="341" y="138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9" name="Freeform 60"/>
            <p:cNvSpPr>
              <a:spLocks/>
            </p:cNvSpPr>
            <p:nvPr/>
          </p:nvSpPr>
          <p:spPr bwMode="auto">
            <a:xfrm>
              <a:off x="7284158" y="5608686"/>
              <a:ext cx="155869" cy="99792"/>
            </a:xfrm>
            <a:custGeom>
              <a:avLst/>
              <a:gdLst>
                <a:gd name="T0" fmla="*/ 51 w 342"/>
                <a:gd name="T1" fmla="*/ 0 h 243"/>
                <a:gd name="T2" fmla="*/ 27 w 342"/>
                <a:gd name="T3" fmla="*/ 50 h 243"/>
                <a:gd name="T4" fmla="*/ 68 w 342"/>
                <a:gd name="T5" fmla="*/ 69 h 243"/>
                <a:gd name="T6" fmla="*/ 72 w 342"/>
                <a:gd name="T7" fmla="*/ 65 h 243"/>
                <a:gd name="T8" fmla="*/ 75 w 342"/>
                <a:gd name="T9" fmla="*/ 61 h 243"/>
                <a:gd name="T10" fmla="*/ 78 w 342"/>
                <a:gd name="T11" fmla="*/ 59 h 243"/>
                <a:gd name="T12" fmla="*/ 83 w 342"/>
                <a:gd name="T13" fmla="*/ 57 h 243"/>
                <a:gd name="T14" fmla="*/ 88 w 342"/>
                <a:gd name="T15" fmla="*/ 56 h 243"/>
                <a:gd name="T16" fmla="*/ 93 w 342"/>
                <a:gd name="T17" fmla="*/ 56 h 243"/>
                <a:gd name="T18" fmla="*/ 98 w 342"/>
                <a:gd name="T19" fmla="*/ 57 h 243"/>
                <a:gd name="T20" fmla="*/ 103 w 342"/>
                <a:gd name="T21" fmla="*/ 58 h 243"/>
                <a:gd name="T22" fmla="*/ 111 w 342"/>
                <a:gd name="T23" fmla="*/ 64 h 243"/>
                <a:gd name="T24" fmla="*/ 115 w 342"/>
                <a:gd name="T25" fmla="*/ 73 h 243"/>
                <a:gd name="T26" fmla="*/ 116 w 342"/>
                <a:gd name="T27" fmla="*/ 83 h 243"/>
                <a:gd name="T28" fmla="*/ 114 w 342"/>
                <a:gd name="T29" fmla="*/ 94 h 243"/>
                <a:gd name="T30" fmla="*/ 111 w 342"/>
                <a:gd name="T31" fmla="*/ 98 h 243"/>
                <a:gd name="T32" fmla="*/ 107 w 342"/>
                <a:gd name="T33" fmla="*/ 102 h 243"/>
                <a:gd name="T34" fmla="*/ 104 w 342"/>
                <a:gd name="T35" fmla="*/ 105 h 243"/>
                <a:gd name="T36" fmla="*/ 99 w 342"/>
                <a:gd name="T37" fmla="*/ 106 h 243"/>
                <a:gd name="T38" fmla="*/ 95 w 342"/>
                <a:gd name="T39" fmla="*/ 109 h 243"/>
                <a:gd name="T40" fmla="*/ 89 w 342"/>
                <a:gd name="T41" fmla="*/ 109 h 243"/>
                <a:gd name="T42" fmla="*/ 84 w 342"/>
                <a:gd name="T43" fmla="*/ 107 h 243"/>
                <a:gd name="T44" fmla="*/ 78 w 342"/>
                <a:gd name="T45" fmla="*/ 106 h 243"/>
                <a:gd name="T46" fmla="*/ 70 w 342"/>
                <a:gd name="T47" fmla="*/ 99 h 243"/>
                <a:gd name="T48" fmla="*/ 65 w 342"/>
                <a:gd name="T49" fmla="*/ 90 h 243"/>
                <a:gd name="T50" fmla="*/ 63 w 342"/>
                <a:gd name="T51" fmla="*/ 80 h 243"/>
                <a:gd name="T52" fmla="*/ 68 w 342"/>
                <a:gd name="T53" fmla="*/ 69 h 243"/>
                <a:gd name="T54" fmla="*/ 27 w 342"/>
                <a:gd name="T55" fmla="*/ 50 h 243"/>
                <a:gd name="T56" fmla="*/ 0 w 342"/>
                <a:gd name="T57" fmla="*/ 105 h 243"/>
                <a:gd name="T58" fmla="*/ 293 w 342"/>
                <a:gd name="T59" fmla="*/ 243 h 243"/>
                <a:gd name="T60" fmla="*/ 342 w 342"/>
                <a:gd name="T61" fmla="*/ 138 h 243"/>
                <a:gd name="T62" fmla="*/ 51 w 342"/>
                <a:gd name="T6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2" h="243">
                  <a:moveTo>
                    <a:pt x="51" y="0"/>
                  </a:moveTo>
                  <a:lnTo>
                    <a:pt x="27" y="50"/>
                  </a:lnTo>
                  <a:lnTo>
                    <a:pt x="68" y="69"/>
                  </a:lnTo>
                  <a:lnTo>
                    <a:pt x="72" y="65"/>
                  </a:lnTo>
                  <a:lnTo>
                    <a:pt x="75" y="61"/>
                  </a:lnTo>
                  <a:lnTo>
                    <a:pt x="78" y="59"/>
                  </a:lnTo>
                  <a:lnTo>
                    <a:pt x="83" y="57"/>
                  </a:lnTo>
                  <a:lnTo>
                    <a:pt x="88" y="56"/>
                  </a:lnTo>
                  <a:lnTo>
                    <a:pt x="93" y="56"/>
                  </a:lnTo>
                  <a:lnTo>
                    <a:pt x="98" y="57"/>
                  </a:lnTo>
                  <a:lnTo>
                    <a:pt x="103" y="58"/>
                  </a:lnTo>
                  <a:lnTo>
                    <a:pt x="111" y="64"/>
                  </a:lnTo>
                  <a:lnTo>
                    <a:pt x="115" y="73"/>
                  </a:lnTo>
                  <a:lnTo>
                    <a:pt x="116" y="83"/>
                  </a:lnTo>
                  <a:lnTo>
                    <a:pt x="114" y="94"/>
                  </a:lnTo>
                  <a:lnTo>
                    <a:pt x="111" y="98"/>
                  </a:lnTo>
                  <a:lnTo>
                    <a:pt x="107" y="102"/>
                  </a:lnTo>
                  <a:lnTo>
                    <a:pt x="104" y="105"/>
                  </a:lnTo>
                  <a:lnTo>
                    <a:pt x="99" y="106"/>
                  </a:lnTo>
                  <a:lnTo>
                    <a:pt x="95" y="109"/>
                  </a:lnTo>
                  <a:lnTo>
                    <a:pt x="89" y="109"/>
                  </a:lnTo>
                  <a:lnTo>
                    <a:pt x="84" y="107"/>
                  </a:lnTo>
                  <a:lnTo>
                    <a:pt x="78" y="106"/>
                  </a:lnTo>
                  <a:lnTo>
                    <a:pt x="70" y="99"/>
                  </a:lnTo>
                  <a:lnTo>
                    <a:pt x="65" y="90"/>
                  </a:lnTo>
                  <a:lnTo>
                    <a:pt x="63" y="80"/>
                  </a:lnTo>
                  <a:lnTo>
                    <a:pt x="68" y="69"/>
                  </a:lnTo>
                  <a:lnTo>
                    <a:pt x="27" y="50"/>
                  </a:lnTo>
                  <a:lnTo>
                    <a:pt x="0" y="105"/>
                  </a:lnTo>
                  <a:lnTo>
                    <a:pt x="293" y="243"/>
                  </a:lnTo>
                  <a:lnTo>
                    <a:pt x="342" y="138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0" name="Freeform 61"/>
            <p:cNvSpPr>
              <a:spLocks/>
            </p:cNvSpPr>
            <p:nvPr/>
          </p:nvSpPr>
          <p:spPr bwMode="auto">
            <a:xfrm>
              <a:off x="7071776" y="5445911"/>
              <a:ext cx="182302" cy="279746"/>
            </a:xfrm>
            <a:custGeom>
              <a:avLst/>
              <a:gdLst>
                <a:gd name="T0" fmla="*/ 387 w 399"/>
                <a:gd name="T1" fmla="*/ 127 h 684"/>
                <a:gd name="T2" fmla="*/ 374 w 399"/>
                <a:gd name="T3" fmla="*/ 261 h 684"/>
                <a:gd name="T4" fmla="*/ 323 w 399"/>
                <a:gd name="T5" fmla="*/ 415 h 684"/>
                <a:gd name="T6" fmla="*/ 289 w 399"/>
                <a:gd name="T7" fmla="*/ 486 h 684"/>
                <a:gd name="T8" fmla="*/ 251 w 399"/>
                <a:gd name="T9" fmla="*/ 547 h 684"/>
                <a:gd name="T10" fmla="*/ 209 w 399"/>
                <a:gd name="T11" fmla="*/ 598 h 684"/>
                <a:gd name="T12" fmla="*/ 169 w 399"/>
                <a:gd name="T13" fmla="*/ 637 h 684"/>
                <a:gd name="T14" fmla="*/ 128 w 399"/>
                <a:gd name="T15" fmla="*/ 662 h 684"/>
                <a:gd name="T16" fmla="*/ 99 w 399"/>
                <a:gd name="T17" fmla="*/ 671 h 684"/>
                <a:gd name="T18" fmla="*/ 77 w 399"/>
                <a:gd name="T19" fmla="*/ 671 h 684"/>
                <a:gd name="T20" fmla="*/ 58 w 399"/>
                <a:gd name="T21" fmla="*/ 664 h 684"/>
                <a:gd name="T22" fmla="*/ 12 w 399"/>
                <a:gd name="T23" fmla="*/ 568 h 684"/>
                <a:gd name="T24" fmla="*/ 31 w 399"/>
                <a:gd name="T25" fmla="*/ 399 h 684"/>
                <a:gd name="T26" fmla="*/ 87 w 399"/>
                <a:gd name="T27" fmla="*/ 244 h 684"/>
                <a:gd name="T28" fmla="*/ 123 w 399"/>
                <a:gd name="T29" fmla="*/ 177 h 684"/>
                <a:gd name="T30" fmla="*/ 162 w 399"/>
                <a:gd name="T31" fmla="*/ 119 h 684"/>
                <a:gd name="T32" fmla="*/ 204 w 399"/>
                <a:gd name="T33" fmla="*/ 72 h 684"/>
                <a:gd name="T34" fmla="*/ 245 w 399"/>
                <a:gd name="T35" fmla="*/ 36 h 684"/>
                <a:gd name="T36" fmla="*/ 285 w 399"/>
                <a:gd name="T37" fmla="*/ 17 h 684"/>
                <a:gd name="T38" fmla="*/ 308 w 399"/>
                <a:gd name="T39" fmla="*/ 12 h 684"/>
                <a:gd name="T40" fmla="*/ 329 w 399"/>
                <a:gd name="T41" fmla="*/ 15 h 684"/>
                <a:gd name="T42" fmla="*/ 345 w 399"/>
                <a:gd name="T43" fmla="*/ 24 h 684"/>
                <a:gd name="T44" fmla="*/ 359 w 399"/>
                <a:gd name="T45" fmla="*/ 36 h 684"/>
                <a:gd name="T46" fmla="*/ 357 w 399"/>
                <a:gd name="T47" fmla="*/ 17 h 684"/>
                <a:gd name="T48" fmla="*/ 341 w 399"/>
                <a:gd name="T49" fmla="*/ 5 h 684"/>
                <a:gd name="T50" fmla="*/ 316 w 399"/>
                <a:gd name="T51" fmla="*/ 0 h 684"/>
                <a:gd name="T52" fmla="*/ 290 w 399"/>
                <a:gd name="T53" fmla="*/ 2 h 684"/>
                <a:gd name="T54" fmla="*/ 253 w 399"/>
                <a:gd name="T55" fmla="*/ 17 h 684"/>
                <a:gd name="T56" fmla="*/ 210 w 399"/>
                <a:gd name="T57" fmla="*/ 48 h 684"/>
                <a:gd name="T58" fmla="*/ 168 w 399"/>
                <a:gd name="T59" fmla="*/ 93 h 684"/>
                <a:gd name="T60" fmla="*/ 126 w 399"/>
                <a:gd name="T61" fmla="*/ 149 h 684"/>
                <a:gd name="T62" fmla="*/ 87 w 399"/>
                <a:gd name="T63" fmla="*/ 215 h 684"/>
                <a:gd name="T64" fmla="*/ 37 w 399"/>
                <a:gd name="T65" fmla="*/ 333 h 684"/>
                <a:gd name="T66" fmla="*/ 0 w 399"/>
                <a:gd name="T67" fmla="*/ 523 h 684"/>
                <a:gd name="T68" fmla="*/ 27 w 399"/>
                <a:gd name="T69" fmla="*/ 652 h 684"/>
                <a:gd name="T70" fmla="*/ 66 w 399"/>
                <a:gd name="T71" fmla="*/ 682 h 684"/>
                <a:gd name="T72" fmla="*/ 91 w 399"/>
                <a:gd name="T73" fmla="*/ 684 h 684"/>
                <a:gd name="T74" fmla="*/ 118 w 399"/>
                <a:gd name="T75" fmla="*/ 679 h 684"/>
                <a:gd name="T76" fmla="*/ 160 w 399"/>
                <a:gd name="T77" fmla="*/ 659 h 684"/>
                <a:gd name="T78" fmla="*/ 204 w 399"/>
                <a:gd name="T79" fmla="*/ 623 h 684"/>
                <a:gd name="T80" fmla="*/ 246 w 399"/>
                <a:gd name="T81" fmla="*/ 575 h 684"/>
                <a:gd name="T82" fmla="*/ 287 w 399"/>
                <a:gd name="T83" fmla="*/ 515 h 684"/>
                <a:gd name="T84" fmla="*/ 323 w 399"/>
                <a:gd name="T85" fmla="*/ 445 h 684"/>
                <a:gd name="T86" fmla="*/ 374 w 399"/>
                <a:gd name="T87" fmla="*/ 313 h 684"/>
                <a:gd name="T88" fmla="*/ 399 w 399"/>
                <a:gd name="T89" fmla="*/ 165 h 684"/>
                <a:gd name="T90" fmla="*/ 384 w 399"/>
                <a:gd name="T91" fmla="*/ 55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9" h="684">
                  <a:moveTo>
                    <a:pt x="374" y="62"/>
                  </a:moveTo>
                  <a:lnTo>
                    <a:pt x="383" y="92"/>
                  </a:lnTo>
                  <a:lnTo>
                    <a:pt x="387" y="127"/>
                  </a:lnTo>
                  <a:lnTo>
                    <a:pt x="387" y="169"/>
                  </a:lnTo>
                  <a:lnTo>
                    <a:pt x="383" y="213"/>
                  </a:lnTo>
                  <a:lnTo>
                    <a:pt x="374" y="261"/>
                  </a:lnTo>
                  <a:lnTo>
                    <a:pt x="361" y="311"/>
                  </a:lnTo>
                  <a:lnTo>
                    <a:pt x="344" y="362"/>
                  </a:lnTo>
                  <a:lnTo>
                    <a:pt x="323" y="415"/>
                  </a:lnTo>
                  <a:lnTo>
                    <a:pt x="312" y="440"/>
                  </a:lnTo>
                  <a:lnTo>
                    <a:pt x="300" y="463"/>
                  </a:lnTo>
                  <a:lnTo>
                    <a:pt x="289" y="486"/>
                  </a:lnTo>
                  <a:lnTo>
                    <a:pt x="276" y="507"/>
                  </a:lnTo>
                  <a:lnTo>
                    <a:pt x="263" y="527"/>
                  </a:lnTo>
                  <a:lnTo>
                    <a:pt x="251" y="547"/>
                  </a:lnTo>
                  <a:lnTo>
                    <a:pt x="237" y="565"/>
                  </a:lnTo>
                  <a:lnTo>
                    <a:pt x="223" y="583"/>
                  </a:lnTo>
                  <a:lnTo>
                    <a:pt x="209" y="598"/>
                  </a:lnTo>
                  <a:lnTo>
                    <a:pt x="196" y="613"/>
                  </a:lnTo>
                  <a:lnTo>
                    <a:pt x="182" y="625"/>
                  </a:lnTo>
                  <a:lnTo>
                    <a:pt x="169" y="637"/>
                  </a:lnTo>
                  <a:lnTo>
                    <a:pt x="155" y="647"/>
                  </a:lnTo>
                  <a:lnTo>
                    <a:pt x="141" y="656"/>
                  </a:lnTo>
                  <a:lnTo>
                    <a:pt x="128" y="662"/>
                  </a:lnTo>
                  <a:lnTo>
                    <a:pt x="115" y="668"/>
                  </a:lnTo>
                  <a:lnTo>
                    <a:pt x="107" y="670"/>
                  </a:lnTo>
                  <a:lnTo>
                    <a:pt x="99" y="671"/>
                  </a:lnTo>
                  <a:lnTo>
                    <a:pt x="92" y="672"/>
                  </a:lnTo>
                  <a:lnTo>
                    <a:pt x="84" y="672"/>
                  </a:lnTo>
                  <a:lnTo>
                    <a:pt x="77" y="671"/>
                  </a:lnTo>
                  <a:lnTo>
                    <a:pt x="70" y="670"/>
                  </a:lnTo>
                  <a:lnTo>
                    <a:pt x="64" y="668"/>
                  </a:lnTo>
                  <a:lnTo>
                    <a:pt x="58" y="664"/>
                  </a:lnTo>
                  <a:lnTo>
                    <a:pt x="37" y="642"/>
                  </a:lnTo>
                  <a:lnTo>
                    <a:pt x="20" y="610"/>
                  </a:lnTo>
                  <a:lnTo>
                    <a:pt x="12" y="568"/>
                  </a:lnTo>
                  <a:lnTo>
                    <a:pt x="12" y="517"/>
                  </a:lnTo>
                  <a:lnTo>
                    <a:pt x="18" y="460"/>
                  </a:lnTo>
                  <a:lnTo>
                    <a:pt x="31" y="399"/>
                  </a:lnTo>
                  <a:lnTo>
                    <a:pt x="49" y="335"/>
                  </a:lnTo>
                  <a:lnTo>
                    <a:pt x="76" y="268"/>
                  </a:lnTo>
                  <a:lnTo>
                    <a:pt x="87" y="244"/>
                  </a:lnTo>
                  <a:lnTo>
                    <a:pt x="99" y="221"/>
                  </a:lnTo>
                  <a:lnTo>
                    <a:pt x="110" y="199"/>
                  </a:lnTo>
                  <a:lnTo>
                    <a:pt x="123" y="177"/>
                  </a:lnTo>
                  <a:lnTo>
                    <a:pt x="136" y="156"/>
                  </a:lnTo>
                  <a:lnTo>
                    <a:pt x="149" y="137"/>
                  </a:lnTo>
                  <a:lnTo>
                    <a:pt x="162" y="119"/>
                  </a:lnTo>
                  <a:lnTo>
                    <a:pt x="176" y="102"/>
                  </a:lnTo>
                  <a:lnTo>
                    <a:pt x="190" y="86"/>
                  </a:lnTo>
                  <a:lnTo>
                    <a:pt x="204" y="72"/>
                  </a:lnTo>
                  <a:lnTo>
                    <a:pt x="217" y="58"/>
                  </a:lnTo>
                  <a:lnTo>
                    <a:pt x="231" y="47"/>
                  </a:lnTo>
                  <a:lnTo>
                    <a:pt x="245" y="36"/>
                  </a:lnTo>
                  <a:lnTo>
                    <a:pt x="259" y="28"/>
                  </a:lnTo>
                  <a:lnTo>
                    <a:pt x="273" y="21"/>
                  </a:lnTo>
                  <a:lnTo>
                    <a:pt x="285" y="17"/>
                  </a:lnTo>
                  <a:lnTo>
                    <a:pt x="293" y="15"/>
                  </a:lnTo>
                  <a:lnTo>
                    <a:pt x="300" y="13"/>
                  </a:lnTo>
                  <a:lnTo>
                    <a:pt x="308" y="12"/>
                  </a:lnTo>
                  <a:lnTo>
                    <a:pt x="315" y="12"/>
                  </a:lnTo>
                  <a:lnTo>
                    <a:pt x="322" y="13"/>
                  </a:lnTo>
                  <a:lnTo>
                    <a:pt x="329" y="15"/>
                  </a:lnTo>
                  <a:lnTo>
                    <a:pt x="335" y="17"/>
                  </a:lnTo>
                  <a:lnTo>
                    <a:pt x="341" y="20"/>
                  </a:lnTo>
                  <a:lnTo>
                    <a:pt x="345" y="24"/>
                  </a:lnTo>
                  <a:lnTo>
                    <a:pt x="350" y="27"/>
                  </a:lnTo>
                  <a:lnTo>
                    <a:pt x="354" y="32"/>
                  </a:lnTo>
                  <a:lnTo>
                    <a:pt x="359" y="36"/>
                  </a:lnTo>
                  <a:lnTo>
                    <a:pt x="366" y="25"/>
                  </a:lnTo>
                  <a:lnTo>
                    <a:pt x="361" y="20"/>
                  </a:lnTo>
                  <a:lnTo>
                    <a:pt x="357" y="17"/>
                  </a:lnTo>
                  <a:lnTo>
                    <a:pt x="352" y="12"/>
                  </a:lnTo>
                  <a:lnTo>
                    <a:pt x="348" y="9"/>
                  </a:lnTo>
                  <a:lnTo>
                    <a:pt x="341" y="5"/>
                  </a:lnTo>
                  <a:lnTo>
                    <a:pt x="333" y="3"/>
                  </a:lnTo>
                  <a:lnTo>
                    <a:pt x="325" y="1"/>
                  </a:lnTo>
                  <a:lnTo>
                    <a:pt x="316" y="0"/>
                  </a:lnTo>
                  <a:lnTo>
                    <a:pt x="308" y="0"/>
                  </a:lnTo>
                  <a:lnTo>
                    <a:pt x="299" y="0"/>
                  </a:lnTo>
                  <a:lnTo>
                    <a:pt x="290" y="2"/>
                  </a:lnTo>
                  <a:lnTo>
                    <a:pt x="281" y="4"/>
                  </a:lnTo>
                  <a:lnTo>
                    <a:pt x="267" y="10"/>
                  </a:lnTo>
                  <a:lnTo>
                    <a:pt x="253" y="17"/>
                  </a:lnTo>
                  <a:lnTo>
                    <a:pt x="239" y="26"/>
                  </a:lnTo>
                  <a:lnTo>
                    <a:pt x="224" y="36"/>
                  </a:lnTo>
                  <a:lnTo>
                    <a:pt x="210" y="48"/>
                  </a:lnTo>
                  <a:lnTo>
                    <a:pt x="196" y="62"/>
                  </a:lnTo>
                  <a:lnTo>
                    <a:pt x="182" y="77"/>
                  </a:lnTo>
                  <a:lnTo>
                    <a:pt x="168" y="93"/>
                  </a:lnTo>
                  <a:lnTo>
                    <a:pt x="153" y="110"/>
                  </a:lnTo>
                  <a:lnTo>
                    <a:pt x="139" y="129"/>
                  </a:lnTo>
                  <a:lnTo>
                    <a:pt x="126" y="149"/>
                  </a:lnTo>
                  <a:lnTo>
                    <a:pt x="113" y="170"/>
                  </a:lnTo>
                  <a:lnTo>
                    <a:pt x="100" y="192"/>
                  </a:lnTo>
                  <a:lnTo>
                    <a:pt x="87" y="215"/>
                  </a:lnTo>
                  <a:lnTo>
                    <a:pt x="76" y="239"/>
                  </a:lnTo>
                  <a:lnTo>
                    <a:pt x="64" y="263"/>
                  </a:lnTo>
                  <a:lnTo>
                    <a:pt x="37" y="333"/>
                  </a:lnTo>
                  <a:lnTo>
                    <a:pt x="17" y="401"/>
                  </a:lnTo>
                  <a:lnTo>
                    <a:pt x="4" y="464"/>
                  </a:lnTo>
                  <a:lnTo>
                    <a:pt x="0" y="523"/>
                  </a:lnTo>
                  <a:lnTo>
                    <a:pt x="1" y="575"/>
                  </a:lnTo>
                  <a:lnTo>
                    <a:pt x="10" y="618"/>
                  </a:lnTo>
                  <a:lnTo>
                    <a:pt x="27" y="652"/>
                  </a:lnTo>
                  <a:lnTo>
                    <a:pt x="52" y="675"/>
                  </a:lnTo>
                  <a:lnTo>
                    <a:pt x="58" y="678"/>
                  </a:lnTo>
                  <a:lnTo>
                    <a:pt x="66" y="682"/>
                  </a:lnTo>
                  <a:lnTo>
                    <a:pt x="75" y="684"/>
                  </a:lnTo>
                  <a:lnTo>
                    <a:pt x="83" y="684"/>
                  </a:lnTo>
                  <a:lnTo>
                    <a:pt x="91" y="684"/>
                  </a:lnTo>
                  <a:lnTo>
                    <a:pt x="100" y="684"/>
                  </a:lnTo>
                  <a:lnTo>
                    <a:pt x="109" y="682"/>
                  </a:lnTo>
                  <a:lnTo>
                    <a:pt x="118" y="679"/>
                  </a:lnTo>
                  <a:lnTo>
                    <a:pt x="132" y="674"/>
                  </a:lnTo>
                  <a:lnTo>
                    <a:pt x="146" y="667"/>
                  </a:lnTo>
                  <a:lnTo>
                    <a:pt x="160" y="659"/>
                  </a:lnTo>
                  <a:lnTo>
                    <a:pt x="175" y="648"/>
                  </a:lnTo>
                  <a:lnTo>
                    <a:pt x="189" y="637"/>
                  </a:lnTo>
                  <a:lnTo>
                    <a:pt x="204" y="623"/>
                  </a:lnTo>
                  <a:lnTo>
                    <a:pt x="217" y="608"/>
                  </a:lnTo>
                  <a:lnTo>
                    <a:pt x="232" y="592"/>
                  </a:lnTo>
                  <a:lnTo>
                    <a:pt x="246" y="575"/>
                  </a:lnTo>
                  <a:lnTo>
                    <a:pt x="260" y="556"/>
                  </a:lnTo>
                  <a:lnTo>
                    <a:pt x="273" y="535"/>
                  </a:lnTo>
                  <a:lnTo>
                    <a:pt x="287" y="515"/>
                  </a:lnTo>
                  <a:lnTo>
                    <a:pt x="299" y="493"/>
                  </a:lnTo>
                  <a:lnTo>
                    <a:pt x="312" y="470"/>
                  </a:lnTo>
                  <a:lnTo>
                    <a:pt x="323" y="445"/>
                  </a:lnTo>
                  <a:lnTo>
                    <a:pt x="335" y="421"/>
                  </a:lnTo>
                  <a:lnTo>
                    <a:pt x="357" y="366"/>
                  </a:lnTo>
                  <a:lnTo>
                    <a:pt x="374" y="313"/>
                  </a:lnTo>
                  <a:lnTo>
                    <a:pt x="388" y="261"/>
                  </a:lnTo>
                  <a:lnTo>
                    <a:pt x="396" y="212"/>
                  </a:lnTo>
                  <a:lnTo>
                    <a:pt x="399" y="165"/>
                  </a:lnTo>
                  <a:lnTo>
                    <a:pt x="399" y="124"/>
                  </a:lnTo>
                  <a:lnTo>
                    <a:pt x="394" y="86"/>
                  </a:lnTo>
                  <a:lnTo>
                    <a:pt x="384" y="55"/>
                  </a:lnTo>
                  <a:lnTo>
                    <a:pt x="374" y="6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1" name="Freeform 62"/>
            <p:cNvSpPr>
              <a:spLocks/>
            </p:cNvSpPr>
            <p:nvPr/>
          </p:nvSpPr>
          <p:spPr bwMode="auto">
            <a:xfrm>
              <a:off x="7235848" y="5455726"/>
              <a:ext cx="11850" cy="15542"/>
            </a:xfrm>
            <a:custGeom>
              <a:avLst/>
              <a:gdLst>
                <a:gd name="T0" fmla="*/ 15 w 25"/>
                <a:gd name="T1" fmla="*/ 37 h 37"/>
                <a:gd name="T2" fmla="*/ 25 w 25"/>
                <a:gd name="T3" fmla="*/ 30 h 37"/>
                <a:gd name="T4" fmla="*/ 22 w 25"/>
                <a:gd name="T5" fmla="*/ 22 h 37"/>
                <a:gd name="T6" fmla="*/ 17 w 25"/>
                <a:gd name="T7" fmla="*/ 14 h 37"/>
                <a:gd name="T8" fmla="*/ 12 w 25"/>
                <a:gd name="T9" fmla="*/ 7 h 37"/>
                <a:gd name="T10" fmla="*/ 7 w 25"/>
                <a:gd name="T11" fmla="*/ 0 h 37"/>
                <a:gd name="T12" fmla="*/ 0 w 25"/>
                <a:gd name="T13" fmla="*/ 11 h 37"/>
                <a:gd name="T14" fmla="*/ 5 w 25"/>
                <a:gd name="T15" fmla="*/ 17 h 37"/>
                <a:gd name="T16" fmla="*/ 8 w 25"/>
                <a:gd name="T17" fmla="*/ 23 h 37"/>
                <a:gd name="T18" fmla="*/ 12 w 25"/>
                <a:gd name="T19" fmla="*/ 30 h 37"/>
                <a:gd name="T20" fmla="*/ 15 w 25"/>
                <a:gd name="T2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37">
                  <a:moveTo>
                    <a:pt x="15" y="37"/>
                  </a:moveTo>
                  <a:lnTo>
                    <a:pt x="25" y="30"/>
                  </a:lnTo>
                  <a:lnTo>
                    <a:pt x="22" y="22"/>
                  </a:lnTo>
                  <a:lnTo>
                    <a:pt x="17" y="14"/>
                  </a:lnTo>
                  <a:lnTo>
                    <a:pt x="12" y="7"/>
                  </a:lnTo>
                  <a:lnTo>
                    <a:pt x="7" y="0"/>
                  </a:lnTo>
                  <a:lnTo>
                    <a:pt x="0" y="11"/>
                  </a:lnTo>
                  <a:lnTo>
                    <a:pt x="5" y="17"/>
                  </a:lnTo>
                  <a:lnTo>
                    <a:pt x="8" y="23"/>
                  </a:lnTo>
                  <a:lnTo>
                    <a:pt x="12" y="30"/>
                  </a:lnTo>
                  <a:lnTo>
                    <a:pt x="15" y="37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2" name="Freeform 63"/>
            <p:cNvSpPr>
              <a:spLocks/>
            </p:cNvSpPr>
            <p:nvPr/>
          </p:nvSpPr>
          <p:spPr bwMode="auto">
            <a:xfrm>
              <a:off x="7120086" y="5596417"/>
              <a:ext cx="48310" cy="61348"/>
            </a:xfrm>
            <a:custGeom>
              <a:avLst/>
              <a:gdLst>
                <a:gd name="T0" fmla="*/ 65 w 106"/>
                <a:gd name="T1" fmla="*/ 0 h 151"/>
                <a:gd name="T2" fmla="*/ 0 w 106"/>
                <a:gd name="T3" fmla="*/ 151 h 151"/>
                <a:gd name="T4" fmla="*/ 43 w 106"/>
                <a:gd name="T5" fmla="*/ 151 h 151"/>
                <a:gd name="T6" fmla="*/ 106 w 106"/>
                <a:gd name="T7" fmla="*/ 0 h 151"/>
                <a:gd name="T8" fmla="*/ 65 w 106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51">
                  <a:moveTo>
                    <a:pt x="65" y="0"/>
                  </a:moveTo>
                  <a:lnTo>
                    <a:pt x="0" y="151"/>
                  </a:lnTo>
                  <a:lnTo>
                    <a:pt x="43" y="151"/>
                  </a:lnTo>
                  <a:lnTo>
                    <a:pt x="106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3" name="Freeform 64"/>
            <p:cNvSpPr>
              <a:spLocks/>
            </p:cNvSpPr>
            <p:nvPr/>
          </p:nvSpPr>
          <p:spPr bwMode="auto">
            <a:xfrm>
              <a:off x="7164750" y="5506440"/>
              <a:ext cx="47399" cy="58894"/>
            </a:xfrm>
            <a:custGeom>
              <a:avLst/>
              <a:gdLst>
                <a:gd name="T0" fmla="*/ 0 w 104"/>
                <a:gd name="T1" fmla="*/ 144 h 144"/>
                <a:gd name="T2" fmla="*/ 43 w 104"/>
                <a:gd name="T3" fmla="*/ 144 h 144"/>
                <a:gd name="T4" fmla="*/ 104 w 104"/>
                <a:gd name="T5" fmla="*/ 0 h 144"/>
                <a:gd name="T6" fmla="*/ 63 w 104"/>
                <a:gd name="T7" fmla="*/ 0 h 144"/>
                <a:gd name="T8" fmla="*/ 0 w 104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44">
                  <a:moveTo>
                    <a:pt x="0" y="144"/>
                  </a:moveTo>
                  <a:lnTo>
                    <a:pt x="43" y="144"/>
                  </a:lnTo>
                  <a:lnTo>
                    <a:pt x="104" y="0"/>
                  </a:lnTo>
                  <a:lnTo>
                    <a:pt x="63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92929" y="5499940"/>
              <a:ext cx="661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포트</a:t>
              </a:r>
              <a:endParaRPr lang="ko-KR" altLang="en-US" sz="1600" dirty="0"/>
            </a:p>
          </p:txBody>
        </p:sp>
        <p:sp>
          <p:nvSpPr>
            <p:cNvPr id="55" name="사다리꼴 54"/>
            <p:cNvSpPr/>
            <p:nvPr/>
          </p:nvSpPr>
          <p:spPr>
            <a:xfrm rot="16200000">
              <a:off x="2404432" y="5704520"/>
              <a:ext cx="401076" cy="54968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267343" y="5798456"/>
              <a:ext cx="794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ea typeface="+mj-ea"/>
                </a:rPr>
                <a:t>4289</a:t>
              </a:r>
              <a:endParaRPr lang="ko-KR" altLang="en-US" sz="1600" dirty="0">
                <a:ea typeface="+mj-ea"/>
              </a:endParaRPr>
            </a:p>
          </p:txBody>
        </p:sp>
        <p:sp>
          <p:nvSpPr>
            <p:cNvPr id="57" name="Freeform 10"/>
            <p:cNvSpPr>
              <a:spLocks/>
            </p:cNvSpPr>
            <p:nvPr/>
          </p:nvSpPr>
          <p:spPr bwMode="auto">
            <a:xfrm rot="10800000">
              <a:off x="1489673" y="5482719"/>
              <a:ext cx="942503" cy="553766"/>
            </a:xfrm>
            <a:custGeom>
              <a:avLst/>
              <a:gdLst>
                <a:gd name="T0" fmla="*/ 1927 w 2070"/>
                <a:gd name="T1" fmla="*/ 1354 h 1354"/>
                <a:gd name="T2" fmla="*/ 2070 w 2070"/>
                <a:gd name="T3" fmla="*/ 0 h 1354"/>
                <a:gd name="T4" fmla="*/ 0 w 2070"/>
                <a:gd name="T5" fmla="*/ 0 h 1354"/>
                <a:gd name="T6" fmla="*/ 117 w 2070"/>
                <a:gd name="T7" fmla="*/ 1354 h 1354"/>
                <a:gd name="T8" fmla="*/ 1927 w 2070"/>
                <a:gd name="T9" fmla="*/ 1354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0" h="1354">
                  <a:moveTo>
                    <a:pt x="1927" y="1354"/>
                  </a:moveTo>
                  <a:lnTo>
                    <a:pt x="2070" y="0"/>
                  </a:lnTo>
                  <a:lnTo>
                    <a:pt x="0" y="0"/>
                  </a:lnTo>
                  <a:lnTo>
                    <a:pt x="117" y="1354"/>
                  </a:lnTo>
                  <a:lnTo>
                    <a:pt x="1927" y="1354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8" name="Freeform 12"/>
            <p:cNvSpPr>
              <a:spLocks/>
            </p:cNvSpPr>
            <p:nvPr/>
          </p:nvSpPr>
          <p:spPr bwMode="auto">
            <a:xfrm rot="10800000">
              <a:off x="2174258" y="5840172"/>
              <a:ext cx="155869" cy="172592"/>
            </a:xfrm>
            <a:custGeom>
              <a:avLst/>
              <a:gdLst>
                <a:gd name="T0" fmla="*/ 155 w 344"/>
                <a:gd name="T1" fmla="*/ 111 h 422"/>
                <a:gd name="T2" fmla="*/ 160 w 344"/>
                <a:gd name="T3" fmla="*/ 126 h 422"/>
                <a:gd name="T4" fmla="*/ 164 w 344"/>
                <a:gd name="T5" fmla="*/ 145 h 422"/>
                <a:gd name="T6" fmla="*/ 166 w 344"/>
                <a:gd name="T7" fmla="*/ 169 h 422"/>
                <a:gd name="T8" fmla="*/ 167 w 344"/>
                <a:gd name="T9" fmla="*/ 195 h 422"/>
                <a:gd name="T10" fmla="*/ 170 w 344"/>
                <a:gd name="T11" fmla="*/ 228 h 422"/>
                <a:gd name="T12" fmla="*/ 173 w 344"/>
                <a:gd name="T13" fmla="*/ 264 h 422"/>
                <a:gd name="T14" fmla="*/ 181 w 344"/>
                <a:gd name="T15" fmla="*/ 300 h 422"/>
                <a:gd name="T16" fmla="*/ 195 w 344"/>
                <a:gd name="T17" fmla="*/ 334 h 422"/>
                <a:gd name="T18" fmla="*/ 214 w 344"/>
                <a:gd name="T19" fmla="*/ 365 h 422"/>
                <a:gd name="T20" fmla="*/ 244 w 344"/>
                <a:gd name="T21" fmla="*/ 392 h 422"/>
                <a:gd name="T22" fmla="*/ 285 w 344"/>
                <a:gd name="T23" fmla="*/ 411 h 422"/>
                <a:gd name="T24" fmla="*/ 337 w 344"/>
                <a:gd name="T25" fmla="*/ 422 h 422"/>
                <a:gd name="T26" fmla="*/ 344 w 344"/>
                <a:gd name="T27" fmla="*/ 349 h 422"/>
                <a:gd name="T28" fmla="*/ 314 w 344"/>
                <a:gd name="T29" fmla="*/ 343 h 422"/>
                <a:gd name="T30" fmla="*/ 289 w 344"/>
                <a:gd name="T31" fmla="*/ 333 h 422"/>
                <a:gd name="T32" fmla="*/ 272 w 344"/>
                <a:gd name="T33" fmla="*/ 319 h 422"/>
                <a:gd name="T34" fmla="*/ 259 w 344"/>
                <a:gd name="T35" fmla="*/ 301 h 422"/>
                <a:gd name="T36" fmla="*/ 251 w 344"/>
                <a:gd name="T37" fmla="*/ 279 h 422"/>
                <a:gd name="T38" fmla="*/ 246 w 344"/>
                <a:gd name="T39" fmla="*/ 253 h 422"/>
                <a:gd name="T40" fmla="*/ 243 w 344"/>
                <a:gd name="T41" fmla="*/ 223 h 422"/>
                <a:gd name="T42" fmla="*/ 241 w 344"/>
                <a:gd name="T43" fmla="*/ 190 h 422"/>
                <a:gd name="T44" fmla="*/ 239 w 344"/>
                <a:gd name="T45" fmla="*/ 158 h 422"/>
                <a:gd name="T46" fmla="*/ 235 w 344"/>
                <a:gd name="T47" fmla="*/ 127 h 422"/>
                <a:gd name="T48" fmla="*/ 228 w 344"/>
                <a:gd name="T49" fmla="*/ 98 h 422"/>
                <a:gd name="T50" fmla="*/ 217 w 344"/>
                <a:gd name="T51" fmla="*/ 73 h 422"/>
                <a:gd name="T52" fmla="*/ 206 w 344"/>
                <a:gd name="T53" fmla="*/ 56 h 422"/>
                <a:gd name="T54" fmla="*/ 195 w 344"/>
                <a:gd name="T55" fmla="*/ 44 h 422"/>
                <a:gd name="T56" fmla="*/ 183 w 344"/>
                <a:gd name="T57" fmla="*/ 32 h 422"/>
                <a:gd name="T58" fmla="*/ 171 w 344"/>
                <a:gd name="T59" fmla="*/ 23 h 422"/>
                <a:gd name="T60" fmla="*/ 158 w 344"/>
                <a:gd name="T61" fmla="*/ 15 h 422"/>
                <a:gd name="T62" fmla="*/ 144 w 344"/>
                <a:gd name="T63" fmla="*/ 9 h 422"/>
                <a:gd name="T64" fmla="*/ 130 w 344"/>
                <a:gd name="T65" fmla="*/ 6 h 422"/>
                <a:gd name="T66" fmla="*/ 117 w 344"/>
                <a:gd name="T67" fmla="*/ 2 h 422"/>
                <a:gd name="T68" fmla="*/ 102 w 344"/>
                <a:gd name="T69" fmla="*/ 1 h 422"/>
                <a:gd name="T70" fmla="*/ 88 w 344"/>
                <a:gd name="T71" fmla="*/ 0 h 422"/>
                <a:gd name="T72" fmla="*/ 73 w 344"/>
                <a:gd name="T73" fmla="*/ 1 h 422"/>
                <a:gd name="T74" fmla="*/ 58 w 344"/>
                <a:gd name="T75" fmla="*/ 2 h 422"/>
                <a:gd name="T76" fmla="*/ 43 w 344"/>
                <a:gd name="T77" fmla="*/ 5 h 422"/>
                <a:gd name="T78" fmla="*/ 29 w 344"/>
                <a:gd name="T79" fmla="*/ 7 h 422"/>
                <a:gd name="T80" fmla="*/ 14 w 344"/>
                <a:gd name="T81" fmla="*/ 9 h 422"/>
                <a:gd name="T82" fmla="*/ 0 w 344"/>
                <a:gd name="T83" fmla="*/ 13 h 422"/>
                <a:gd name="T84" fmla="*/ 7 w 344"/>
                <a:gd name="T85" fmla="*/ 86 h 422"/>
                <a:gd name="T86" fmla="*/ 36 w 344"/>
                <a:gd name="T87" fmla="*/ 79 h 422"/>
                <a:gd name="T88" fmla="*/ 60 w 344"/>
                <a:gd name="T89" fmla="*/ 75 h 422"/>
                <a:gd name="T90" fmla="*/ 82 w 344"/>
                <a:gd name="T91" fmla="*/ 74 h 422"/>
                <a:gd name="T92" fmla="*/ 100 w 344"/>
                <a:gd name="T93" fmla="*/ 74 h 422"/>
                <a:gd name="T94" fmla="*/ 117 w 344"/>
                <a:gd name="T95" fmla="*/ 77 h 422"/>
                <a:gd name="T96" fmla="*/ 132 w 344"/>
                <a:gd name="T97" fmla="*/ 84 h 422"/>
                <a:gd name="T98" fmla="*/ 143 w 344"/>
                <a:gd name="T99" fmla="*/ 96 h 422"/>
                <a:gd name="T100" fmla="*/ 155 w 344"/>
                <a:gd name="T101" fmla="*/ 11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4" h="422">
                  <a:moveTo>
                    <a:pt x="155" y="111"/>
                  </a:moveTo>
                  <a:lnTo>
                    <a:pt x="160" y="126"/>
                  </a:lnTo>
                  <a:lnTo>
                    <a:pt x="164" y="145"/>
                  </a:lnTo>
                  <a:lnTo>
                    <a:pt x="166" y="169"/>
                  </a:lnTo>
                  <a:lnTo>
                    <a:pt x="167" y="195"/>
                  </a:lnTo>
                  <a:lnTo>
                    <a:pt x="170" y="228"/>
                  </a:lnTo>
                  <a:lnTo>
                    <a:pt x="173" y="264"/>
                  </a:lnTo>
                  <a:lnTo>
                    <a:pt x="181" y="300"/>
                  </a:lnTo>
                  <a:lnTo>
                    <a:pt x="195" y="334"/>
                  </a:lnTo>
                  <a:lnTo>
                    <a:pt x="214" y="365"/>
                  </a:lnTo>
                  <a:lnTo>
                    <a:pt x="244" y="392"/>
                  </a:lnTo>
                  <a:lnTo>
                    <a:pt x="285" y="411"/>
                  </a:lnTo>
                  <a:lnTo>
                    <a:pt x="337" y="422"/>
                  </a:lnTo>
                  <a:lnTo>
                    <a:pt x="344" y="349"/>
                  </a:lnTo>
                  <a:lnTo>
                    <a:pt x="314" y="343"/>
                  </a:lnTo>
                  <a:lnTo>
                    <a:pt x="289" y="333"/>
                  </a:lnTo>
                  <a:lnTo>
                    <a:pt x="272" y="319"/>
                  </a:lnTo>
                  <a:lnTo>
                    <a:pt x="259" y="301"/>
                  </a:lnTo>
                  <a:lnTo>
                    <a:pt x="251" y="279"/>
                  </a:lnTo>
                  <a:lnTo>
                    <a:pt x="246" y="253"/>
                  </a:lnTo>
                  <a:lnTo>
                    <a:pt x="243" y="223"/>
                  </a:lnTo>
                  <a:lnTo>
                    <a:pt x="241" y="190"/>
                  </a:lnTo>
                  <a:lnTo>
                    <a:pt x="239" y="158"/>
                  </a:lnTo>
                  <a:lnTo>
                    <a:pt x="235" y="127"/>
                  </a:lnTo>
                  <a:lnTo>
                    <a:pt x="228" y="98"/>
                  </a:lnTo>
                  <a:lnTo>
                    <a:pt x="217" y="73"/>
                  </a:lnTo>
                  <a:lnTo>
                    <a:pt x="206" y="56"/>
                  </a:lnTo>
                  <a:lnTo>
                    <a:pt x="195" y="44"/>
                  </a:lnTo>
                  <a:lnTo>
                    <a:pt x="183" y="32"/>
                  </a:lnTo>
                  <a:lnTo>
                    <a:pt x="171" y="23"/>
                  </a:lnTo>
                  <a:lnTo>
                    <a:pt x="158" y="15"/>
                  </a:lnTo>
                  <a:lnTo>
                    <a:pt x="144" y="9"/>
                  </a:lnTo>
                  <a:lnTo>
                    <a:pt x="130" y="6"/>
                  </a:lnTo>
                  <a:lnTo>
                    <a:pt x="117" y="2"/>
                  </a:lnTo>
                  <a:lnTo>
                    <a:pt x="102" y="1"/>
                  </a:lnTo>
                  <a:lnTo>
                    <a:pt x="88" y="0"/>
                  </a:lnTo>
                  <a:lnTo>
                    <a:pt x="73" y="1"/>
                  </a:lnTo>
                  <a:lnTo>
                    <a:pt x="58" y="2"/>
                  </a:lnTo>
                  <a:lnTo>
                    <a:pt x="43" y="5"/>
                  </a:lnTo>
                  <a:lnTo>
                    <a:pt x="29" y="7"/>
                  </a:lnTo>
                  <a:lnTo>
                    <a:pt x="14" y="9"/>
                  </a:lnTo>
                  <a:lnTo>
                    <a:pt x="0" y="13"/>
                  </a:lnTo>
                  <a:lnTo>
                    <a:pt x="7" y="86"/>
                  </a:lnTo>
                  <a:lnTo>
                    <a:pt x="36" y="79"/>
                  </a:lnTo>
                  <a:lnTo>
                    <a:pt x="60" y="75"/>
                  </a:lnTo>
                  <a:lnTo>
                    <a:pt x="82" y="74"/>
                  </a:lnTo>
                  <a:lnTo>
                    <a:pt x="100" y="74"/>
                  </a:lnTo>
                  <a:lnTo>
                    <a:pt x="117" y="77"/>
                  </a:lnTo>
                  <a:lnTo>
                    <a:pt x="132" y="84"/>
                  </a:lnTo>
                  <a:lnTo>
                    <a:pt x="143" y="96"/>
                  </a:lnTo>
                  <a:lnTo>
                    <a:pt x="155" y="111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 rot="10800000">
              <a:off x="1895335" y="5635680"/>
              <a:ext cx="228790" cy="327188"/>
            </a:xfrm>
            <a:custGeom>
              <a:avLst/>
              <a:gdLst>
                <a:gd name="T0" fmla="*/ 415 w 501"/>
                <a:gd name="T1" fmla="*/ 8 h 801"/>
                <a:gd name="T2" fmla="*/ 394 w 501"/>
                <a:gd name="T3" fmla="*/ 2 h 801"/>
                <a:gd name="T4" fmla="*/ 373 w 501"/>
                <a:gd name="T5" fmla="*/ 0 h 801"/>
                <a:gd name="T6" fmla="*/ 350 w 501"/>
                <a:gd name="T7" fmla="*/ 2 h 801"/>
                <a:gd name="T8" fmla="*/ 327 w 501"/>
                <a:gd name="T9" fmla="*/ 8 h 801"/>
                <a:gd name="T10" fmla="*/ 304 w 501"/>
                <a:gd name="T11" fmla="*/ 17 h 801"/>
                <a:gd name="T12" fmla="*/ 280 w 501"/>
                <a:gd name="T13" fmla="*/ 30 h 801"/>
                <a:gd name="T14" fmla="*/ 256 w 501"/>
                <a:gd name="T15" fmla="*/ 46 h 801"/>
                <a:gd name="T16" fmla="*/ 232 w 501"/>
                <a:gd name="T17" fmla="*/ 66 h 801"/>
                <a:gd name="T18" fmla="*/ 207 w 501"/>
                <a:gd name="T19" fmla="*/ 89 h 801"/>
                <a:gd name="T20" fmla="*/ 183 w 501"/>
                <a:gd name="T21" fmla="*/ 114 h 801"/>
                <a:gd name="T22" fmla="*/ 160 w 501"/>
                <a:gd name="T23" fmla="*/ 143 h 801"/>
                <a:gd name="T24" fmla="*/ 138 w 501"/>
                <a:gd name="T25" fmla="*/ 174 h 801"/>
                <a:gd name="T26" fmla="*/ 117 w 501"/>
                <a:gd name="T27" fmla="*/ 207 h 801"/>
                <a:gd name="T28" fmla="*/ 97 w 501"/>
                <a:gd name="T29" fmla="*/ 243 h 801"/>
                <a:gd name="T30" fmla="*/ 77 w 501"/>
                <a:gd name="T31" fmla="*/ 280 h 801"/>
                <a:gd name="T32" fmla="*/ 60 w 501"/>
                <a:gd name="T33" fmla="*/ 320 h 801"/>
                <a:gd name="T34" fmla="*/ 31 w 501"/>
                <a:gd name="T35" fmla="*/ 401 h 801"/>
                <a:gd name="T36" fmla="*/ 10 w 501"/>
                <a:gd name="T37" fmla="*/ 479 h 801"/>
                <a:gd name="T38" fmla="*/ 1 w 501"/>
                <a:gd name="T39" fmla="*/ 553 h 801"/>
                <a:gd name="T40" fmla="*/ 0 w 501"/>
                <a:gd name="T41" fmla="*/ 621 h 801"/>
                <a:gd name="T42" fmla="*/ 8 w 501"/>
                <a:gd name="T43" fmla="*/ 681 h 801"/>
                <a:gd name="T44" fmla="*/ 25 w 501"/>
                <a:gd name="T45" fmla="*/ 730 h 801"/>
                <a:gd name="T46" fmla="*/ 52 w 501"/>
                <a:gd name="T47" fmla="*/ 768 h 801"/>
                <a:gd name="T48" fmla="*/ 88 w 501"/>
                <a:gd name="T49" fmla="*/ 793 h 801"/>
                <a:gd name="T50" fmla="*/ 108 w 501"/>
                <a:gd name="T51" fmla="*/ 798 h 801"/>
                <a:gd name="T52" fmla="*/ 129 w 501"/>
                <a:gd name="T53" fmla="*/ 801 h 801"/>
                <a:gd name="T54" fmla="*/ 151 w 501"/>
                <a:gd name="T55" fmla="*/ 798 h 801"/>
                <a:gd name="T56" fmla="*/ 174 w 501"/>
                <a:gd name="T57" fmla="*/ 793 h 801"/>
                <a:gd name="T58" fmla="*/ 198 w 501"/>
                <a:gd name="T59" fmla="*/ 783 h 801"/>
                <a:gd name="T60" fmla="*/ 222 w 501"/>
                <a:gd name="T61" fmla="*/ 770 h 801"/>
                <a:gd name="T62" fmla="*/ 247 w 501"/>
                <a:gd name="T63" fmla="*/ 753 h 801"/>
                <a:gd name="T64" fmla="*/ 271 w 501"/>
                <a:gd name="T65" fmla="*/ 734 h 801"/>
                <a:gd name="T66" fmla="*/ 294 w 501"/>
                <a:gd name="T67" fmla="*/ 711 h 801"/>
                <a:gd name="T68" fmla="*/ 318 w 501"/>
                <a:gd name="T69" fmla="*/ 686 h 801"/>
                <a:gd name="T70" fmla="*/ 341 w 501"/>
                <a:gd name="T71" fmla="*/ 657 h 801"/>
                <a:gd name="T72" fmla="*/ 363 w 501"/>
                <a:gd name="T73" fmla="*/ 626 h 801"/>
                <a:gd name="T74" fmla="*/ 385 w 501"/>
                <a:gd name="T75" fmla="*/ 592 h 801"/>
                <a:gd name="T76" fmla="*/ 405 w 501"/>
                <a:gd name="T77" fmla="*/ 556 h 801"/>
                <a:gd name="T78" fmla="*/ 425 w 501"/>
                <a:gd name="T79" fmla="*/ 518 h 801"/>
                <a:gd name="T80" fmla="*/ 442 w 501"/>
                <a:gd name="T81" fmla="*/ 479 h 801"/>
                <a:gd name="T82" fmla="*/ 471 w 501"/>
                <a:gd name="T83" fmla="*/ 399 h 801"/>
                <a:gd name="T84" fmla="*/ 491 w 501"/>
                <a:gd name="T85" fmla="*/ 320 h 801"/>
                <a:gd name="T86" fmla="*/ 501 w 501"/>
                <a:gd name="T87" fmla="*/ 247 h 801"/>
                <a:gd name="T88" fmla="*/ 501 w 501"/>
                <a:gd name="T89" fmla="*/ 179 h 801"/>
                <a:gd name="T90" fmla="*/ 493 w 501"/>
                <a:gd name="T91" fmla="*/ 119 h 801"/>
                <a:gd name="T92" fmla="*/ 476 w 501"/>
                <a:gd name="T93" fmla="*/ 69 h 801"/>
                <a:gd name="T94" fmla="*/ 449 w 501"/>
                <a:gd name="T95" fmla="*/ 31 h 801"/>
                <a:gd name="T96" fmla="*/ 415 w 501"/>
                <a:gd name="T97" fmla="*/ 8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1" h="801">
                  <a:moveTo>
                    <a:pt x="415" y="8"/>
                  </a:moveTo>
                  <a:lnTo>
                    <a:pt x="394" y="2"/>
                  </a:lnTo>
                  <a:lnTo>
                    <a:pt x="373" y="0"/>
                  </a:lnTo>
                  <a:lnTo>
                    <a:pt x="350" y="2"/>
                  </a:lnTo>
                  <a:lnTo>
                    <a:pt x="327" y="8"/>
                  </a:lnTo>
                  <a:lnTo>
                    <a:pt x="304" y="17"/>
                  </a:lnTo>
                  <a:lnTo>
                    <a:pt x="280" y="30"/>
                  </a:lnTo>
                  <a:lnTo>
                    <a:pt x="256" y="46"/>
                  </a:lnTo>
                  <a:lnTo>
                    <a:pt x="232" y="66"/>
                  </a:lnTo>
                  <a:lnTo>
                    <a:pt x="207" y="89"/>
                  </a:lnTo>
                  <a:lnTo>
                    <a:pt x="183" y="114"/>
                  </a:lnTo>
                  <a:lnTo>
                    <a:pt x="160" y="143"/>
                  </a:lnTo>
                  <a:lnTo>
                    <a:pt x="138" y="174"/>
                  </a:lnTo>
                  <a:lnTo>
                    <a:pt x="117" y="207"/>
                  </a:lnTo>
                  <a:lnTo>
                    <a:pt x="97" y="243"/>
                  </a:lnTo>
                  <a:lnTo>
                    <a:pt x="77" y="280"/>
                  </a:lnTo>
                  <a:lnTo>
                    <a:pt x="60" y="320"/>
                  </a:lnTo>
                  <a:lnTo>
                    <a:pt x="31" y="401"/>
                  </a:lnTo>
                  <a:lnTo>
                    <a:pt x="10" y="479"/>
                  </a:lnTo>
                  <a:lnTo>
                    <a:pt x="1" y="553"/>
                  </a:lnTo>
                  <a:lnTo>
                    <a:pt x="0" y="621"/>
                  </a:lnTo>
                  <a:lnTo>
                    <a:pt x="8" y="681"/>
                  </a:lnTo>
                  <a:lnTo>
                    <a:pt x="25" y="730"/>
                  </a:lnTo>
                  <a:lnTo>
                    <a:pt x="52" y="768"/>
                  </a:lnTo>
                  <a:lnTo>
                    <a:pt x="88" y="793"/>
                  </a:lnTo>
                  <a:lnTo>
                    <a:pt x="108" y="798"/>
                  </a:lnTo>
                  <a:lnTo>
                    <a:pt x="129" y="801"/>
                  </a:lnTo>
                  <a:lnTo>
                    <a:pt x="151" y="798"/>
                  </a:lnTo>
                  <a:lnTo>
                    <a:pt x="174" y="793"/>
                  </a:lnTo>
                  <a:lnTo>
                    <a:pt x="198" y="783"/>
                  </a:lnTo>
                  <a:lnTo>
                    <a:pt x="222" y="770"/>
                  </a:lnTo>
                  <a:lnTo>
                    <a:pt x="247" y="753"/>
                  </a:lnTo>
                  <a:lnTo>
                    <a:pt x="271" y="734"/>
                  </a:lnTo>
                  <a:lnTo>
                    <a:pt x="294" y="711"/>
                  </a:lnTo>
                  <a:lnTo>
                    <a:pt x="318" y="686"/>
                  </a:lnTo>
                  <a:lnTo>
                    <a:pt x="341" y="657"/>
                  </a:lnTo>
                  <a:lnTo>
                    <a:pt x="363" y="626"/>
                  </a:lnTo>
                  <a:lnTo>
                    <a:pt x="385" y="592"/>
                  </a:lnTo>
                  <a:lnTo>
                    <a:pt x="405" y="556"/>
                  </a:lnTo>
                  <a:lnTo>
                    <a:pt x="425" y="518"/>
                  </a:lnTo>
                  <a:lnTo>
                    <a:pt x="442" y="479"/>
                  </a:lnTo>
                  <a:lnTo>
                    <a:pt x="471" y="399"/>
                  </a:lnTo>
                  <a:lnTo>
                    <a:pt x="491" y="320"/>
                  </a:lnTo>
                  <a:lnTo>
                    <a:pt x="501" y="247"/>
                  </a:lnTo>
                  <a:lnTo>
                    <a:pt x="501" y="179"/>
                  </a:lnTo>
                  <a:lnTo>
                    <a:pt x="493" y="119"/>
                  </a:lnTo>
                  <a:lnTo>
                    <a:pt x="476" y="69"/>
                  </a:lnTo>
                  <a:lnTo>
                    <a:pt x="449" y="31"/>
                  </a:lnTo>
                  <a:lnTo>
                    <a:pt x="41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0" name="Freeform 33"/>
            <p:cNvSpPr>
              <a:spLocks/>
            </p:cNvSpPr>
            <p:nvPr/>
          </p:nvSpPr>
          <p:spPr bwMode="auto">
            <a:xfrm rot="10800000">
              <a:off x="1950937" y="5645495"/>
              <a:ext cx="280746" cy="337004"/>
            </a:xfrm>
            <a:custGeom>
              <a:avLst/>
              <a:gdLst>
                <a:gd name="T0" fmla="*/ 264 w 615"/>
                <a:gd name="T1" fmla="*/ 811 h 822"/>
                <a:gd name="T2" fmla="*/ 273 w 615"/>
                <a:gd name="T3" fmla="*/ 814 h 822"/>
                <a:gd name="T4" fmla="*/ 281 w 615"/>
                <a:gd name="T5" fmla="*/ 818 h 822"/>
                <a:gd name="T6" fmla="*/ 290 w 615"/>
                <a:gd name="T7" fmla="*/ 821 h 822"/>
                <a:gd name="T8" fmla="*/ 268 w 615"/>
                <a:gd name="T9" fmla="*/ 791 h 822"/>
                <a:gd name="T10" fmla="*/ 238 w 615"/>
                <a:gd name="T11" fmla="*/ 700 h 822"/>
                <a:gd name="T12" fmla="*/ 237 w 615"/>
                <a:gd name="T13" fmla="*/ 579 h 822"/>
                <a:gd name="T14" fmla="*/ 267 w 615"/>
                <a:gd name="T15" fmla="*/ 440 h 822"/>
                <a:gd name="T16" fmla="*/ 311 w 615"/>
                <a:gd name="T17" fmla="*/ 332 h 822"/>
                <a:gd name="T18" fmla="*/ 346 w 615"/>
                <a:gd name="T19" fmla="*/ 265 h 822"/>
                <a:gd name="T20" fmla="*/ 384 w 615"/>
                <a:gd name="T21" fmla="*/ 205 h 822"/>
                <a:gd name="T22" fmla="*/ 425 w 615"/>
                <a:gd name="T23" fmla="*/ 154 h 822"/>
                <a:gd name="T24" fmla="*/ 468 w 615"/>
                <a:gd name="T25" fmla="*/ 111 h 822"/>
                <a:gd name="T26" fmla="*/ 511 w 615"/>
                <a:gd name="T27" fmla="*/ 79 h 822"/>
                <a:gd name="T28" fmla="*/ 554 w 615"/>
                <a:gd name="T29" fmla="*/ 57 h 822"/>
                <a:gd name="T30" fmla="*/ 596 w 615"/>
                <a:gd name="T31" fmla="*/ 47 h 822"/>
                <a:gd name="T32" fmla="*/ 607 w 615"/>
                <a:gd name="T33" fmla="*/ 42 h 822"/>
                <a:gd name="T34" fmla="*/ 592 w 615"/>
                <a:gd name="T35" fmla="*/ 35 h 822"/>
                <a:gd name="T36" fmla="*/ 544 w 615"/>
                <a:gd name="T37" fmla="*/ 17 h 822"/>
                <a:gd name="T38" fmla="*/ 461 w 615"/>
                <a:gd name="T39" fmla="*/ 1 h 822"/>
                <a:gd name="T40" fmla="*/ 379 w 615"/>
                <a:gd name="T41" fmla="*/ 2 h 822"/>
                <a:gd name="T42" fmla="*/ 298 w 615"/>
                <a:gd name="T43" fmla="*/ 18 h 822"/>
                <a:gd name="T44" fmla="*/ 223 w 615"/>
                <a:gd name="T45" fmla="*/ 48 h 822"/>
                <a:gd name="T46" fmla="*/ 157 w 615"/>
                <a:gd name="T47" fmla="*/ 93 h 822"/>
                <a:gd name="T48" fmla="*/ 98 w 615"/>
                <a:gd name="T49" fmla="*/ 151 h 822"/>
                <a:gd name="T50" fmla="*/ 51 w 615"/>
                <a:gd name="T51" fmla="*/ 219 h 822"/>
                <a:gd name="T52" fmla="*/ 17 w 615"/>
                <a:gd name="T53" fmla="*/ 298 h 822"/>
                <a:gd name="T54" fmla="*/ 1 w 615"/>
                <a:gd name="T55" fmla="*/ 381 h 822"/>
                <a:gd name="T56" fmla="*/ 1 w 615"/>
                <a:gd name="T57" fmla="*/ 463 h 822"/>
                <a:gd name="T58" fmla="*/ 17 w 615"/>
                <a:gd name="T59" fmla="*/ 542 h 822"/>
                <a:gd name="T60" fmla="*/ 48 w 615"/>
                <a:gd name="T61" fmla="*/ 617 h 822"/>
                <a:gd name="T62" fmla="*/ 93 w 615"/>
                <a:gd name="T63" fmla="*/ 685 h 822"/>
                <a:gd name="T64" fmla="*/ 151 w 615"/>
                <a:gd name="T65" fmla="*/ 744 h 822"/>
                <a:gd name="T66" fmla="*/ 220 w 615"/>
                <a:gd name="T67" fmla="*/ 791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5" h="822">
                  <a:moveTo>
                    <a:pt x="259" y="810"/>
                  </a:moveTo>
                  <a:lnTo>
                    <a:pt x="264" y="811"/>
                  </a:lnTo>
                  <a:lnTo>
                    <a:pt x="268" y="813"/>
                  </a:lnTo>
                  <a:lnTo>
                    <a:pt x="273" y="814"/>
                  </a:lnTo>
                  <a:lnTo>
                    <a:pt x="278" y="817"/>
                  </a:lnTo>
                  <a:lnTo>
                    <a:pt x="281" y="818"/>
                  </a:lnTo>
                  <a:lnTo>
                    <a:pt x="286" y="820"/>
                  </a:lnTo>
                  <a:lnTo>
                    <a:pt x="290" y="821"/>
                  </a:lnTo>
                  <a:lnTo>
                    <a:pt x="295" y="822"/>
                  </a:lnTo>
                  <a:lnTo>
                    <a:pt x="268" y="791"/>
                  </a:lnTo>
                  <a:lnTo>
                    <a:pt x="250" y="751"/>
                  </a:lnTo>
                  <a:lnTo>
                    <a:pt x="238" y="700"/>
                  </a:lnTo>
                  <a:lnTo>
                    <a:pt x="234" y="643"/>
                  </a:lnTo>
                  <a:lnTo>
                    <a:pt x="237" y="579"/>
                  </a:lnTo>
                  <a:lnTo>
                    <a:pt x="249" y="511"/>
                  </a:lnTo>
                  <a:lnTo>
                    <a:pt x="267" y="440"/>
                  </a:lnTo>
                  <a:lnTo>
                    <a:pt x="295" y="367"/>
                  </a:lnTo>
                  <a:lnTo>
                    <a:pt x="311" y="332"/>
                  </a:lnTo>
                  <a:lnTo>
                    <a:pt x="327" y="297"/>
                  </a:lnTo>
                  <a:lnTo>
                    <a:pt x="346" y="265"/>
                  </a:lnTo>
                  <a:lnTo>
                    <a:pt x="364" y="234"/>
                  </a:lnTo>
                  <a:lnTo>
                    <a:pt x="384" y="205"/>
                  </a:lnTo>
                  <a:lnTo>
                    <a:pt x="404" y="178"/>
                  </a:lnTo>
                  <a:lnTo>
                    <a:pt x="425" y="154"/>
                  </a:lnTo>
                  <a:lnTo>
                    <a:pt x="447" y="131"/>
                  </a:lnTo>
                  <a:lnTo>
                    <a:pt x="468" y="111"/>
                  </a:lnTo>
                  <a:lnTo>
                    <a:pt x="490" y="94"/>
                  </a:lnTo>
                  <a:lnTo>
                    <a:pt x="511" y="79"/>
                  </a:lnTo>
                  <a:lnTo>
                    <a:pt x="532" y="67"/>
                  </a:lnTo>
                  <a:lnTo>
                    <a:pt x="554" y="57"/>
                  </a:lnTo>
                  <a:lnTo>
                    <a:pt x="575" y="50"/>
                  </a:lnTo>
                  <a:lnTo>
                    <a:pt x="596" y="47"/>
                  </a:lnTo>
                  <a:lnTo>
                    <a:pt x="615" y="47"/>
                  </a:lnTo>
                  <a:lnTo>
                    <a:pt x="607" y="42"/>
                  </a:lnTo>
                  <a:lnTo>
                    <a:pt x="600" y="39"/>
                  </a:lnTo>
                  <a:lnTo>
                    <a:pt x="592" y="35"/>
                  </a:lnTo>
                  <a:lnTo>
                    <a:pt x="584" y="32"/>
                  </a:lnTo>
                  <a:lnTo>
                    <a:pt x="544" y="17"/>
                  </a:lnTo>
                  <a:lnTo>
                    <a:pt x="502" y="7"/>
                  </a:lnTo>
                  <a:lnTo>
                    <a:pt x="461" y="1"/>
                  </a:lnTo>
                  <a:lnTo>
                    <a:pt x="419" y="0"/>
                  </a:lnTo>
                  <a:lnTo>
                    <a:pt x="379" y="2"/>
                  </a:lnTo>
                  <a:lnTo>
                    <a:pt x="339" y="8"/>
                  </a:lnTo>
                  <a:lnTo>
                    <a:pt x="298" y="18"/>
                  </a:lnTo>
                  <a:lnTo>
                    <a:pt x="260" y="31"/>
                  </a:lnTo>
                  <a:lnTo>
                    <a:pt x="223" y="48"/>
                  </a:lnTo>
                  <a:lnTo>
                    <a:pt x="189" y="69"/>
                  </a:lnTo>
                  <a:lnTo>
                    <a:pt x="157" y="93"/>
                  </a:lnTo>
                  <a:lnTo>
                    <a:pt x="126" y="120"/>
                  </a:lnTo>
                  <a:lnTo>
                    <a:pt x="98" y="151"/>
                  </a:lnTo>
                  <a:lnTo>
                    <a:pt x="73" y="183"/>
                  </a:lnTo>
                  <a:lnTo>
                    <a:pt x="51" y="219"/>
                  </a:lnTo>
                  <a:lnTo>
                    <a:pt x="32" y="258"/>
                  </a:lnTo>
                  <a:lnTo>
                    <a:pt x="17" y="298"/>
                  </a:lnTo>
                  <a:lnTo>
                    <a:pt x="7" y="340"/>
                  </a:lnTo>
                  <a:lnTo>
                    <a:pt x="1" y="381"/>
                  </a:lnTo>
                  <a:lnTo>
                    <a:pt x="0" y="423"/>
                  </a:lnTo>
                  <a:lnTo>
                    <a:pt x="1" y="463"/>
                  </a:lnTo>
                  <a:lnTo>
                    <a:pt x="8" y="503"/>
                  </a:lnTo>
                  <a:lnTo>
                    <a:pt x="17" y="542"/>
                  </a:lnTo>
                  <a:lnTo>
                    <a:pt x="31" y="580"/>
                  </a:lnTo>
                  <a:lnTo>
                    <a:pt x="48" y="617"/>
                  </a:lnTo>
                  <a:lnTo>
                    <a:pt x="69" y="652"/>
                  </a:lnTo>
                  <a:lnTo>
                    <a:pt x="93" y="685"/>
                  </a:lnTo>
                  <a:lnTo>
                    <a:pt x="120" y="716"/>
                  </a:lnTo>
                  <a:lnTo>
                    <a:pt x="151" y="744"/>
                  </a:lnTo>
                  <a:lnTo>
                    <a:pt x="184" y="769"/>
                  </a:lnTo>
                  <a:lnTo>
                    <a:pt x="220" y="791"/>
                  </a:lnTo>
                  <a:lnTo>
                    <a:pt x="259" y="81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1" name="Freeform 45"/>
            <p:cNvSpPr>
              <a:spLocks/>
            </p:cNvSpPr>
            <p:nvPr/>
          </p:nvSpPr>
          <p:spPr bwMode="auto">
            <a:xfrm rot="10800000">
              <a:off x="2088576" y="5948144"/>
              <a:ext cx="11850" cy="5726"/>
            </a:xfrm>
            <a:custGeom>
              <a:avLst/>
              <a:gdLst>
                <a:gd name="T0" fmla="*/ 0 w 26"/>
                <a:gd name="T1" fmla="*/ 6 h 13"/>
                <a:gd name="T2" fmla="*/ 3 w 26"/>
                <a:gd name="T3" fmla="*/ 11 h 13"/>
                <a:gd name="T4" fmla="*/ 10 w 26"/>
                <a:gd name="T5" fmla="*/ 11 h 13"/>
                <a:gd name="T6" fmla="*/ 16 w 26"/>
                <a:gd name="T7" fmla="*/ 13 h 13"/>
                <a:gd name="T8" fmla="*/ 19 w 26"/>
                <a:gd name="T9" fmla="*/ 11 h 13"/>
                <a:gd name="T10" fmla="*/ 25 w 26"/>
                <a:gd name="T11" fmla="*/ 10 h 13"/>
                <a:gd name="T12" fmla="*/ 26 w 26"/>
                <a:gd name="T13" fmla="*/ 8 h 13"/>
                <a:gd name="T14" fmla="*/ 24 w 26"/>
                <a:gd name="T15" fmla="*/ 7 h 13"/>
                <a:gd name="T16" fmla="*/ 18 w 26"/>
                <a:gd name="T17" fmla="*/ 2 h 13"/>
                <a:gd name="T18" fmla="*/ 11 w 26"/>
                <a:gd name="T19" fmla="*/ 3 h 13"/>
                <a:gd name="T20" fmla="*/ 12 w 26"/>
                <a:gd name="T21" fmla="*/ 0 h 13"/>
                <a:gd name="T22" fmla="*/ 3 w 26"/>
                <a:gd name="T23" fmla="*/ 3 h 13"/>
                <a:gd name="T24" fmla="*/ 3 w 26"/>
                <a:gd name="T25" fmla="*/ 3 h 13"/>
                <a:gd name="T26" fmla="*/ 0 w 26"/>
                <a:gd name="T2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13">
                  <a:moveTo>
                    <a:pt x="0" y="6"/>
                  </a:moveTo>
                  <a:lnTo>
                    <a:pt x="3" y="11"/>
                  </a:lnTo>
                  <a:lnTo>
                    <a:pt x="10" y="11"/>
                  </a:lnTo>
                  <a:lnTo>
                    <a:pt x="16" y="13"/>
                  </a:lnTo>
                  <a:lnTo>
                    <a:pt x="19" y="11"/>
                  </a:lnTo>
                  <a:lnTo>
                    <a:pt x="25" y="10"/>
                  </a:lnTo>
                  <a:lnTo>
                    <a:pt x="26" y="8"/>
                  </a:lnTo>
                  <a:lnTo>
                    <a:pt x="24" y="7"/>
                  </a:lnTo>
                  <a:lnTo>
                    <a:pt x="18" y="2"/>
                  </a:lnTo>
                  <a:lnTo>
                    <a:pt x="11" y="3"/>
                  </a:lnTo>
                  <a:lnTo>
                    <a:pt x="1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2" name="Freeform 46"/>
            <p:cNvSpPr>
              <a:spLocks/>
            </p:cNvSpPr>
            <p:nvPr/>
          </p:nvSpPr>
          <p:spPr bwMode="auto">
            <a:xfrm rot="10800000">
              <a:off x="2095868" y="5952234"/>
              <a:ext cx="2735" cy="1636"/>
            </a:xfrm>
            <a:custGeom>
              <a:avLst/>
              <a:gdLst>
                <a:gd name="T0" fmla="*/ 3 w 7"/>
                <a:gd name="T1" fmla="*/ 1 h 3"/>
                <a:gd name="T2" fmla="*/ 0 w 7"/>
                <a:gd name="T3" fmla="*/ 3 h 3"/>
                <a:gd name="T4" fmla="*/ 7 w 7"/>
                <a:gd name="T5" fmla="*/ 0 h 3"/>
                <a:gd name="T6" fmla="*/ 3 w 7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3" y="1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3" name="Freeform 47"/>
            <p:cNvSpPr>
              <a:spLocks/>
            </p:cNvSpPr>
            <p:nvPr/>
          </p:nvSpPr>
          <p:spPr bwMode="auto">
            <a:xfrm rot="10800000">
              <a:off x="2098603" y="5951416"/>
              <a:ext cx="1823" cy="818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3 w 3"/>
                <a:gd name="T5" fmla="*/ 0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4" name="Freeform 48"/>
            <p:cNvSpPr>
              <a:spLocks/>
            </p:cNvSpPr>
            <p:nvPr/>
          </p:nvSpPr>
          <p:spPr bwMode="auto">
            <a:xfrm rot="10800000">
              <a:off x="2105895" y="5933421"/>
              <a:ext cx="12761" cy="4908"/>
            </a:xfrm>
            <a:custGeom>
              <a:avLst/>
              <a:gdLst>
                <a:gd name="T0" fmla="*/ 11 w 26"/>
                <a:gd name="T1" fmla="*/ 12 h 12"/>
                <a:gd name="T2" fmla="*/ 16 w 26"/>
                <a:gd name="T3" fmla="*/ 8 h 12"/>
                <a:gd name="T4" fmla="*/ 26 w 26"/>
                <a:gd name="T5" fmla="*/ 5 h 12"/>
                <a:gd name="T6" fmla="*/ 23 w 26"/>
                <a:gd name="T7" fmla="*/ 0 h 12"/>
                <a:gd name="T8" fmla="*/ 17 w 26"/>
                <a:gd name="T9" fmla="*/ 1 h 12"/>
                <a:gd name="T10" fmla="*/ 15 w 26"/>
                <a:gd name="T11" fmla="*/ 0 h 12"/>
                <a:gd name="T12" fmla="*/ 9 w 26"/>
                <a:gd name="T13" fmla="*/ 2 h 12"/>
                <a:gd name="T14" fmla="*/ 10 w 26"/>
                <a:gd name="T15" fmla="*/ 5 h 12"/>
                <a:gd name="T16" fmla="*/ 4 w 26"/>
                <a:gd name="T17" fmla="*/ 6 h 12"/>
                <a:gd name="T18" fmla="*/ 0 w 26"/>
                <a:gd name="T19" fmla="*/ 7 h 12"/>
                <a:gd name="T20" fmla="*/ 4 w 26"/>
                <a:gd name="T21" fmla="*/ 10 h 12"/>
                <a:gd name="T22" fmla="*/ 11 w 26"/>
                <a:gd name="T2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12">
                  <a:moveTo>
                    <a:pt x="11" y="12"/>
                  </a:moveTo>
                  <a:lnTo>
                    <a:pt x="16" y="8"/>
                  </a:lnTo>
                  <a:lnTo>
                    <a:pt x="26" y="5"/>
                  </a:lnTo>
                  <a:lnTo>
                    <a:pt x="23" y="0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9" y="2"/>
                  </a:lnTo>
                  <a:lnTo>
                    <a:pt x="10" y="5"/>
                  </a:lnTo>
                  <a:lnTo>
                    <a:pt x="4" y="6"/>
                  </a:lnTo>
                  <a:lnTo>
                    <a:pt x="0" y="7"/>
                  </a:lnTo>
                  <a:lnTo>
                    <a:pt x="4" y="10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5" name="Freeform 49"/>
            <p:cNvSpPr>
              <a:spLocks/>
            </p:cNvSpPr>
            <p:nvPr/>
          </p:nvSpPr>
          <p:spPr bwMode="auto">
            <a:xfrm rot="10800000">
              <a:off x="2095868" y="5927694"/>
              <a:ext cx="20053" cy="11452"/>
            </a:xfrm>
            <a:custGeom>
              <a:avLst/>
              <a:gdLst>
                <a:gd name="T0" fmla="*/ 18 w 44"/>
                <a:gd name="T1" fmla="*/ 15 h 27"/>
                <a:gd name="T2" fmla="*/ 17 w 44"/>
                <a:gd name="T3" fmla="*/ 15 h 27"/>
                <a:gd name="T4" fmla="*/ 13 w 44"/>
                <a:gd name="T5" fmla="*/ 16 h 27"/>
                <a:gd name="T6" fmla="*/ 11 w 44"/>
                <a:gd name="T7" fmla="*/ 16 h 27"/>
                <a:gd name="T8" fmla="*/ 11 w 44"/>
                <a:gd name="T9" fmla="*/ 18 h 27"/>
                <a:gd name="T10" fmla="*/ 7 w 44"/>
                <a:gd name="T11" fmla="*/ 18 h 27"/>
                <a:gd name="T12" fmla="*/ 5 w 44"/>
                <a:gd name="T13" fmla="*/ 19 h 27"/>
                <a:gd name="T14" fmla="*/ 2 w 44"/>
                <a:gd name="T15" fmla="*/ 20 h 27"/>
                <a:gd name="T16" fmla="*/ 0 w 44"/>
                <a:gd name="T17" fmla="*/ 21 h 27"/>
                <a:gd name="T18" fmla="*/ 5 w 44"/>
                <a:gd name="T19" fmla="*/ 23 h 27"/>
                <a:gd name="T20" fmla="*/ 10 w 44"/>
                <a:gd name="T21" fmla="*/ 23 h 27"/>
                <a:gd name="T22" fmla="*/ 13 w 44"/>
                <a:gd name="T23" fmla="*/ 25 h 27"/>
                <a:gd name="T24" fmla="*/ 19 w 44"/>
                <a:gd name="T25" fmla="*/ 27 h 27"/>
                <a:gd name="T26" fmla="*/ 21 w 44"/>
                <a:gd name="T27" fmla="*/ 27 h 27"/>
                <a:gd name="T28" fmla="*/ 25 w 44"/>
                <a:gd name="T29" fmla="*/ 25 h 27"/>
                <a:gd name="T30" fmla="*/ 27 w 44"/>
                <a:gd name="T31" fmla="*/ 24 h 27"/>
                <a:gd name="T32" fmla="*/ 27 w 44"/>
                <a:gd name="T33" fmla="*/ 20 h 27"/>
                <a:gd name="T34" fmla="*/ 30 w 44"/>
                <a:gd name="T35" fmla="*/ 16 h 27"/>
                <a:gd name="T36" fmla="*/ 33 w 44"/>
                <a:gd name="T37" fmla="*/ 9 h 27"/>
                <a:gd name="T38" fmla="*/ 36 w 44"/>
                <a:gd name="T39" fmla="*/ 9 h 27"/>
                <a:gd name="T40" fmla="*/ 42 w 44"/>
                <a:gd name="T41" fmla="*/ 8 h 27"/>
                <a:gd name="T42" fmla="*/ 41 w 44"/>
                <a:gd name="T43" fmla="*/ 4 h 27"/>
                <a:gd name="T44" fmla="*/ 44 w 44"/>
                <a:gd name="T45" fmla="*/ 2 h 27"/>
                <a:gd name="T46" fmla="*/ 41 w 44"/>
                <a:gd name="T47" fmla="*/ 1 h 27"/>
                <a:gd name="T48" fmla="*/ 38 w 44"/>
                <a:gd name="T49" fmla="*/ 0 h 27"/>
                <a:gd name="T50" fmla="*/ 34 w 44"/>
                <a:gd name="T51" fmla="*/ 1 h 27"/>
                <a:gd name="T52" fmla="*/ 30 w 44"/>
                <a:gd name="T53" fmla="*/ 3 h 27"/>
                <a:gd name="T54" fmla="*/ 28 w 44"/>
                <a:gd name="T55" fmla="*/ 5 h 27"/>
                <a:gd name="T56" fmla="*/ 26 w 44"/>
                <a:gd name="T57" fmla="*/ 9 h 27"/>
                <a:gd name="T58" fmla="*/ 23 w 44"/>
                <a:gd name="T59" fmla="*/ 13 h 27"/>
                <a:gd name="T60" fmla="*/ 20 w 44"/>
                <a:gd name="T61" fmla="*/ 16 h 27"/>
                <a:gd name="T62" fmla="*/ 18 w 44"/>
                <a:gd name="T63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" h="27">
                  <a:moveTo>
                    <a:pt x="18" y="15"/>
                  </a:moveTo>
                  <a:lnTo>
                    <a:pt x="17" y="15"/>
                  </a:lnTo>
                  <a:lnTo>
                    <a:pt x="13" y="16"/>
                  </a:lnTo>
                  <a:lnTo>
                    <a:pt x="11" y="16"/>
                  </a:lnTo>
                  <a:lnTo>
                    <a:pt x="11" y="18"/>
                  </a:lnTo>
                  <a:lnTo>
                    <a:pt x="7" y="18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21"/>
                  </a:lnTo>
                  <a:lnTo>
                    <a:pt x="5" y="23"/>
                  </a:lnTo>
                  <a:lnTo>
                    <a:pt x="10" y="23"/>
                  </a:lnTo>
                  <a:lnTo>
                    <a:pt x="13" y="25"/>
                  </a:lnTo>
                  <a:lnTo>
                    <a:pt x="19" y="27"/>
                  </a:lnTo>
                  <a:lnTo>
                    <a:pt x="21" y="27"/>
                  </a:lnTo>
                  <a:lnTo>
                    <a:pt x="25" y="25"/>
                  </a:lnTo>
                  <a:lnTo>
                    <a:pt x="27" y="24"/>
                  </a:lnTo>
                  <a:lnTo>
                    <a:pt x="27" y="20"/>
                  </a:lnTo>
                  <a:lnTo>
                    <a:pt x="30" y="16"/>
                  </a:lnTo>
                  <a:lnTo>
                    <a:pt x="33" y="9"/>
                  </a:lnTo>
                  <a:lnTo>
                    <a:pt x="36" y="9"/>
                  </a:lnTo>
                  <a:lnTo>
                    <a:pt x="42" y="8"/>
                  </a:lnTo>
                  <a:lnTo>
                    <a:pt x="41" y="4"/>
                  </a:lnTo>
                  <a:lnTo>
                    <a:pt x="44" y="2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30" y="3"/>
                  </a:lnTo>
                  <a:lnTo>
                    <a:pt x="28" y="5"/>
                  </a:lnTo>
                  <a:lnTo>
                    <a:pt x="26" y="9"/>
                  </a:lnTo>
                  <a:lnTo>
                    <a:pt x="23" y="13"/>
                  </a:lnTo>
                  <a:lnTo>
                    <a:pt x="20" y="16"/>
                  </a:lnTo>
                  <a:lnTo>
                    <a:pt x="18" y="15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6" name="Freeform 50"/>
            <p:cNvSpPr>
              <a:spLocks/>
            </p:cNvSpPr>
            <p:nvPr/>
          </p:nvSpPr>
          <p:spPr bwMode="auto">
            <a:xfrm rot="10800000">
              <a:off x="2131416" y="5775553"/>
              <a:ext cx="912" cy="818"/>
            </a:xfrm>
            <a:custGeom>
              <a:avLst/>
              <a:gdLst>
                <a:gd name="T0" fmla="*/ 0 w 2"/>
                <a:gd name="T1" fmla="*/ 3 h 3"/>
                <a:gd name="T2" fmla="*/ 2 w 2"/>
                <a:gd name="T3" fmla="*/ 0 h 3"/>
                <a:gd name="T4" fmla="*/ 0 w 2"/>
                <a:gd name="T5" fmla="*/ 0 h 3"/>
                <a:gd name="T6" fmla="*/ 0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7" name="Freeform 51"/>
            <p:cNvSpPr>
              <a:spLocks/>
            </p:cNvSpPr>
            <p:nvPr/>
          </p:nvSpPr>
          <p:spPr bwMode="auto">
            <a:xfrm rot="10800000">
              <a:off x="2132329" y="5748559"/>
              <a:ext cx="27345" cy="26993"/>
            </a:xfrm>
            <a:custGeom>
              <a:avLst/>
              <a:gdLst>
                <a:gd name="T0" fmla="*/ 53 w 59"/>
                <a:gd name="T1" fmla="*/ 4 h 65"/>
                <a:gd name="T2" fmla="*/ 49 w 59"/>
                <a:gd name="T3" fmla="*/ 8 h 65"/>
                <a:gd name="T4" fmla="*/ 42 w 59"/>
                <a:gd name="T5" fmla="*/ 9 h 65"/>
                <a:gd name="T6" fmla="*/ 37 w 59"/>
                <a:gd name="T7" fmla="*/ 10 h 65"/>
                <a:gd name="T8" fmla="*/ 33 w 59"/>
                <a:gd name="T9" fmla="*/ 10 h 65"/>
                <a:gd name="T10" fmla="*/ 33 w 59"/>
                <a:gd name="T11" fmla="*/ 10 h 65"/>
                <a:gd name="T12" fmla="*/ 31 w 59"/>
                <a:gd name="T13" fmla="*/ 10 h 65"/>
                <a:gd name="T14" fmla="*/ 26 w 59"/>
                <a:gd name="T15" fmla="*/ 18 h 65"/>
                <a:gd name="T16" fmla="*/ 25 w 59"/>
                <a:gd name="T17" fmla="*/ 20 h 65"/>
                <a:gd name="T18" fmla="*/ 25 w 59"/>
                <a:gd name="T19" fmla="*/ 20 h 65"/>
                <a:gd name="T20" fmla="*/ 24 w 59"/>
                <a:gd name="T21" fmla="*/ 24 h 65"/>
                <a:gd name="T22" fmla="*/ 22 w 59"/>
                <a:gd name="T23" fmla="*/ 32 h 65"/>
                <a:gd name="T24" fmla="*/ 19 w 59"/>
                <a:gd name="T25" fmla="*/ 33 h 65"/>
                <a:gd name="T26" fmla="*/ 14 w 59"/>
                <a:gd name="T27" fmla="*/ 36 h 65"/>
                <a:gd name="T28" fmla="*/ 9 w 59"/>
                <a:gd name="T29" fmla="*/ 39 h 65"/>
                <a:gd name="T30" fmla="*/ 4 w 59"/>
                <a:gd name="T31" fmla="*/ 44 h 65"/>
                <a:gd name="T32" fmla="*/ 3 w 59"/>
                <a:gd name="T33" fmla="*/ 53 h 65"/>
                <a:gd name="T34" fmla="*/ 0 w 59"/>
                <a:gd name="T35" fmla="*/ 57 h 65"/>
                <a:gd name="T36" fmla="*/ 2 w 59"/>
                <a:gd name="T37" fmla="*/ 63 h 65"/>
                <a:gd name="T38" fmla="*/ 7 w 59"/>
                <a:gd name="T39" fmla="*/ 65 h 65"/>
                <a:gd name="T40" fmla="*/ 12 w 59"/>
                <a:gd name="T41" fmla="*/ 64 h 65"/>
                <a:gd name="T42" fmla="*/ 21 w 59"/>
                <a:gd name="T43" fmla="*/ 54 h 65"/>
                <a:gd name="T44" fmla="*/ 25 w 59"/>
                <a:gd name="T45" fmla="*/ 50 h 65"/>
                <a:gd name="T46" fmla="*/ 27 w 59"/>
                <a:gd name="T47" fmla="*/ 46 h 65"/>
                <a:gd name="T48" fmla="*/ 32 w 59"/>
                <a:gd name="T49" fmla="*/ 40 h 65"/>
                <a:gd name="T50" fmla="*/ 35 w 59"/>
                <a:gd name="T51" fmla="*/ 38 h 65"/>
                <a:gd name="T52" fmla="*/ 40 w 59"/>
                <a:gd name="T53" fmla="*/ 33 h 65"/>
                <a:gd name="T54" fmla="*/ 44 w 59"/>
                <a:gd name="T55" fmla="*/ 28 h 65"/>
                <a:gd name="T56" fmla="*/ 46 w 59"/>
                <a:gd name="T57" fmla="*/ 20 h 65"/>
                <a:gd name="T58" fmla="*/ 53 w 59"/>
                <a:gd name="T59" fmla="*/ 14 h 65"/>
                <a:gd name="T60" fmla="*/ 57 w 59"/>
                <a:gd name="T61" fmla="*/ 14 h 65"/>
                <a:gd name="T62" fmla="*/ 59 w 59"/>
                <a:gd name="T63" fmla="*/ 0 h 65"/>
                <a:gd name="T64" fmla="*/ 57 w 59"/>
                <a:gd name="T65" fmla="*/ 1 h 65"/>
                <a:gd name="T66" fmla="*/ 53 w 59"/>
                <a:gd name="T67" fmla="*/ 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65">
                  <a:moveTo>
                    <a:pt x="53" y="4"/>
                  </a:moveTo>
                  <a:lnTo>
                    <a:pt x="49" y="8"/>
                  </a:lnTo>
                  <a:lnTo>
                    <a:pt x="42" y="9"/>
                  </a:lnTo>
                  <a:lnTo>
                    <a:pt x="37" y="10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1" y="10"/>
                  </a:lnTo>
                  <a:lnTo>
                    <a:pt x="26" y="18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24" y="24"/>
                  </a:lnTo>
                  <a:lnTo>
                    <a:pt x="22" y="32"/>
                  </a:lnTo>
                  <a:lnTo>
                    <a:pt x="19" y="33"/>
                  </a:lnTo>
                  <a:lnTo>
                    <a:pt x="14" y="36"/>
                  </a:lnTo>
                  <a:lnTo>
                    <a:pt x="9" y="39"/>
                  </a:lnTo>
                  <a:lnTo>
                    <a:pt x="4" y="44"/>
                  </a:lnTo>
                  <a:lnTo>
                    <a:pt x="3" y="53"/>
                  </a:lnTo>
                  <a:lnTo>
                    <a:pt x="0" y="57"/>
                  </a:lnTo>
                  <a:lnTo>
                    <a:pt x="2" y="63"/>
                  </a:lnTo>
                  <a:lnTo>
                    <a:pt x="7" y="65"/>
                  </a:lnTo>
                  <a:lnTo>
                    <a:pt x="12" y="64"/>
                  </a:lnTo>
                  <a:lnTo>
                    <a:pt x="21" y="54"/>
                  </a:lnTo>
                  <a:lnTo>
                    <a:pt x="25" y="50"/>
                  </a:lnTo>
                  <a:lnTo>
                    <a:pt x="27" y="46"/>
                  </a:lnTo>
                  <a:lnTo>
                    <a:pt x="32" y="40"/>
                  </a:lnTo>
                  <a:lnTo>
                    <a:pt x="35" y="38"/>
                  </a:lnTo>
                  <a:lnTo>
                    <a:pt x="40" y="33"/>
                  </a:lnTo>
                  <a:lnTo>
                    <a:pt x="44" y="28"/>
                  </a:lnTo>
                  <a:lnTo>
                    <a:pt x="46" y="20"/>
                  </a:lnTo>
                  <a:lnTo>
                    <a:pt x="53" y="14"/>
                  </a:lnTo>
                  <a:lnTo>
                    <a:pt x="57" y="14"/>
                  </a:lnTo>
                  <a:lnTo>
                    <a:pt x="59" y="0"/>
                  </a:lnTo>
                  <a:lnTo>
                    <a:pt x="57" y="1"/>
                  </a:lnTo>
                  <a:lnTo>
                    <a:pt x="53" y="4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auto">
            <a:xfrm rot="10800000">
              <a:off x="2034797" y="5746923"/>
              <a:ext cx="173187" cy="190587"/>
            </a:xfrm>
            <a:custGeom>
              <a:avLst/>
              <a:gdLst>
                <a:gd name="T0" fmla="*/ 360 w 380"/>
                <a:gd name="T1" fmla="*/ 24 h 466"/>
                <a:gd name="T2" fmla="*/ 372 w 380"/>
                <a:gd name="T3" fmla="*/ 21 h 466"/>
                <a:gd name="T4" fmla="*/ 345 w 380"/>
                <a:gd name="T5" fmla="*/ 0 h 466"/>
                <a:gd name="T6" fmla="*/ 315 w 380"/>
                <a:gd name="T7" fmla="*/ 1 h 466"/>
                <a:gd name="T8" fmla="*/ 286 w 380"/>
                <a:gd name="T9" fmla="*/ 1 h 466"/>
                <a:gd name="T10" fmla="*/ 275 w 380"/>
                <a:gd name="T11" fmla="*/ 15 h 466"/>
                <a:gd name="T12" fmla="*/ 275 w 380"/>
                <a:gd name="T13" fmla="*/ 30 h 466"/>
                <a:gd name="T14" fmla="*/ 298 w 380"/>
                <a:gd name="T15" fmla="*/ 35 h 466"/>
                <a:gd name="T16" fmla="*/ 280 w 380"/>
                <a:gd name="T17" fmla="*/ 39 h 466"/>
                <a:gd name="T18" fmla="*/ 246 w 380"/>
                <a:gd name="T19" fmla="*/ 24 h 466"/>
                <a:gd name="T20" fmla="*/ 216 w 380"/>
                <a:gd name="T21" fmla="*/ 25 h 466"/>
                <a:gd name="T22" fmla="*/ 198 w 380"/>
                <a:gd name="T23" fmla="*/ 23 h 466"/>
                <a:gd name="T24" fmla="*/ 184 w 380"/>
                <a:gd name="T25" fmla="*/ 42 h 466"/>
                <a:gd name="T26" fmla="*/ 162 w 380"/>
                <a:gd name="T27" fmla="*/ 31 h 466"/>
                <a:gd name="T28" fmla="*/ 141 w 380"/>
                <a:gd name="T29" fmla="*/ 55 h 466"/>
                <a:gd name="T30" fmla="*/ 166 w 380"/>
                <a:gd name="T31" fmla="*/ 62 h 466"/>
                <a:gd name="T32" fmla="*/ 191 w 380"/>
                <a:gd name="T33" fmla="*/ 57 h 466"/>
                <a:gd name="T34" fmla="*/ 218 w 380"/>
                <a:gd name="T35" fmla="*/ 58 h 466"/>
                <a:gd name="T36" fmla="*/ 219 w 380"/>
                <a:gd name="T37" fmla="*/ 90 h 466"/>
                <a:gd name="T38" fmla="*/ 227 w 380"/>
                <a:gd name="T39" fmla="*/ 85 h 466"/>
                <a:gd name="T40" fmla="*/ 229 w 380"/>
                <a:gd name="T41" fmla="*/ 76 h 466"/>
                <a:gd name="T42" fmla="*/ 236 w 380"/>
                <a:gd name="T43" fmla="*/ 67 h 466"/>
                <a:gd name="T44" fmla="*/ 231 w 380"/>
                <a:gd name="T45" fmla="*/ 98 h 466"/>
                <a:gd name="T46" fmla="*/ 234 w 380"/>
                <a:gd name="T47" fmla="*/ 108 h 466"/>
                <a:gd name="T48" fmla="*/ 254 w 380"/>
                <a:gd name="T49" fmla="*/ 96 h 466"/>
                <a:gd name="T50" fmla="*/ 254 w 380"/>
                <a:gd name="T51" fmla="*/ 122 h 466"/>
                <a:gd name="T52" fmla="*/ 268 w 380"/>
                <a:gd name="T53" fmla="*/ 132 h 466"/>
                <a:gd name="T54" fmla="*/ 242 w 380"/>
                <a:gd name="T55" fmla="*/ 146 h 466"/>
                <a:gd name="T56" fmla="*/ 207 w 380"/>
                <a:gd name="T57" fmla="*/ 126 h 466"/>
                <a:gd name="T58" fmla="*/ 184 w 380"/>
                <a:gd name="T59" fmla="*/ 99 h 466"/>
                <a:gd name="T60" fmla="*/ 191 w 380"/>
                <a:gd name="T61" fmla="*/ 92 h 466"/>
                <a:gd name="T62" fmla="*/ 143 w 380"/>
                <a:gd name="T63" fmla="*/ 67 h 466"/>
                <a:gd name="T64" fmla="*/ 114 w 380"/>
                <a:gd name="T65" fmla="*/ 69 h 466"/>
                <a:gd name="T66" fmla="*/ 71 w 380"/>
                <a:gd name="T67" fmla="*/ 91 h 466"/>
                <a:gd name="T68" fmla="*/ 64 w 380"/>
                <a:gd name="T69" fmla="*/ 95 h 466"/>
                <a:gd name="T70" fmla="*/ 60 w 380"/>
                <a:gd name="T71" fmla="*/ 97 h 466"/>
                <a:gd name="T72" fmla="*/ 23 w 380"/>
                <a:gd name="T73" fmla="*/ 134 h 466"/>
                <a:gd name="T74" fmla="*/ 11 w 380"/>
                <a:gd name="T75" fmla="*/ 180 h 466"/>
                <a:gd name="T76" fmla="*/ 27 w 380"/>
                <a:gd name="T77" fmla="*/ 211 h 466"/>
                <a:gd name="T78" fmla="*/ 57 w 380"/>
                <a:gd name="T79" fmla="*/ 217 h 466"/>
                <a:gd name="T80" fmla="*/ 68 w 380"/>
                <a:gd name="T81" fmla="*/ 249 h 466"/>
                <a:gd name="T82" fmla="*/ 57 w 380"/>
                <a:gd name="T83" fmla="*/ 289 h 466"/>
                <a:gd name="T84" fmla="*/ 40 w 380"/>
                <a:gd name="T85" fmla="*/ 327 h 466"/>
                <a:gd name="T86" fmla="*/ 16 w 380"/>
                <a:gd name="T87" fmla="*/ 385 h 466"/>
                <a:gd name="T88" fmla="*/ 0 w 380"/>
                <a:gd name="T89" fmla="*/ 453 h 466"/>
                <a:gd name="T90" fmla="*/ 44 w 380"/>
                <a:gd name="T91" fmla="*/ 461 h 466"/>
                <a:gd name="T92" fmla="*/ 82 w 380"/>
                <a:gd name="T93" fmla="*/ 429 h 466"/>
                <a:gd name="T94" fmla="*/ 107 w 380"/>
                <a:gd name="T95" fmla="*/ 405 h 466"/>
                <a:gd name="T96" fmla="*/ 133 w 380"/>
                <a:gd name="T97" fmla="*/ 385 h 466"/>
                <a:gd name="T98" fmla="*/ 159 w 380"/>
                <a:gd name="T99" fmla="*/ 338 h 466"/>
                <a:gd name="T100" fmla="*/ 207 w 380"/>
                <a:gd name="T101" fmla="*/ 314 h 466"/>
                <a:gd name="T102" fmla="*/ 233 w 380"/>
                <a:gd name="T103" fmla="*/ 286 h 466"/>
                <a:gd name="T104" fmla="*/ 213 w 380"/>
                <a:gd name="T105" fmla="*/ 233 h 466"/>
                <a:gd name="T106" fmla="*/ 231 w 380"/>
                <a:gd name="T107" fmla="*/ 167 h 466"/>
                <a:gd name="T108" fmla="*/ 245 w 380"/>
                <a:gd name="T109" fmla="*/ 163 h 466"/>
                <a:gd name="T110" fmla="*/ 237 w 380"/>
                <a:gd name="T111" fmla="*/ 191 h 466"/>
                <a:gd name="T112" fmla="*/ 224 w 380"/>
                <a:gd name="T113" fmla="*/ 249 h 466"/>
                <a:gd name="T114" fmla="*/ 236 w 380"/>
                <a:gd name="T115" fmla="*/ 265 h 466"/>
                <a:gd name="T116" fmla="*/ 243 w 380"/>
                <a:gd name="T117" fmla="*/ 258 h 466"/>
                <a:gd name="T118" fmla="*/ 324 w 380"/>
                <a:gd name="T119" fmla="*/ 107 h 466"/>
                <a:gd name="T120" fmla="*/ 374 w 380"/>
                <a:gd name="T121" fmla="*/ 3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0" h="466">
                  <a:moveTo>
                    <a:pt x="374" y="37"/>
                  </a:moveTo>
                  <a:lnTo>
                    <a:pt x="364" y="38"/>
                  </a:lnTo>
                  <a:lnTo>
                    <a:pt x="359" y="36"/>
                  </a:lnTo>
                  <a:lnTo>
                    <a:pt x="359" y="31"/>
                  </a:lnTo>
                  <a:lnTo>
                    <a:pt x="360" y="24"/>
                  </a:lnTo>
                  <a:lnTo>
                    <a:pt x="363" y="27"/>
                  </a:lnTo>
                  <a:lnTo>
                    <a:pt x="366" y="31"/>
                  </a:lnTo>
                  <a:lnTo>
                    <a:pt x="375" y="32"/>
                  </a:lnTo>
                  <a:lnTo>
                    <a:pt x="377" y="27"/>
                  </a:lnTo>
                  <a:lnTo>
                    <a:pt x="372" y="21"/>
                  </a:lnTo>
                  <a:lnTo>
                    <a:pt x="368" y="14"/>
                  </a:lnTo>
                  <a:lnTo>
                    <a:pt x="365" y="8"/>
                  </a:lnTo>
                  <a:lnTo>
                    <a:pt x="360" y="2"/>
                  </a:lnTo>
                  <a:lnTo>
                    <a:pt x="352" y="0"/>
                  </a:lnTo>
                  <a:lnTo>
                    <a:pt x="345" y="0"/>
                  </a:lnTo>
                  <a:lnTo>
                    <a:pt x="340" y="0"/>
                  </a:lnTo>
                  <a:lnTo>
                    <a:pt x="334" y="1"/>
                  </a:lnTo>
                  <a:lnTo>
                    <a:pt x="328" y="1"/>
                  </a:lnTo>
                  <a:lnTo>
                    <a:pt x="322" y="1"/>
                  </a:lnTo>
                  <a:lnTo>
                    <a:pt x="315" y="1"/>
                  </a:lnTo>
                  <a:lnTo>
                    <a:pt x="310" y="1"/>
                  </a:lnTo>
                  <a:lnTo>
                    <a:pt x="304" y="1"/>
                  </a:lnTo>
                  <a:lnTo>
                    <a:pt x="298" y="1"/>
                  </a:lnTo>
                  <a:lnTo>
                    <a:pt x="291" y="1"/>
                  </a:lnTo>
                  <a:lnTo>
                    <a:pt x="286" y="1"/>
                  </a:lnTo>
                  <a:lnTo>
                    <a:pt x="280" y="4"/>
                  </a:lnTo>
                  <a:lnTo>
                    <a:pt x="274" y="6"/>
                  </a:lnTo>
                  <a:lnTo>
                    <a:pt x="267" y="9"/>
                  </a:lnTo>
                  <a:lnTo>
                    <a:pt x="268" y="13"/>
                  </a:lnTo>
                  <a:lnTo>
                    <a:pt x="275" y="15"/>
                  </a:lnTo>
                  <a:lnTo>
                    <a:pt x="281" y="14"/>
                  </a:lnTo>
                  <a:lnTo>
                    <a:pt x="277" y="17"/>
                  </a:lnTo>
                  <a:lnTo>
                    <a:pt x="272" y="22"/>
                  </a:lnTo>
                  <a:lnTo>
                    <a:pt x="269" y="28"/>
                  </a:lnTo>
                  <a:lnTo>
                    <a:pt x="275" y="30"/>
                  </a:lnTo>
                  <a:lnTo>
                    <a:pt x="279" y="28"/>
                  </a:lnTo>
                  <a:lnTo>
                    <a:pt x="287" y="25"/>
                  </a:lnTo>
                  <a:lnTo>
                    <a:pt x="294" y="25"/>
                  </a:lnTo>
                  <a:lnTo>
                    <a:pt x="299" y="28"/>
                  </a:lnTo>
                  <a:lnTo>
                    <a:pt x="298" y="35"/>
                  </a:lnTo>
                  <a:lnTo>
                    <a:pt x="291" y="38"/>
                  </a:lnTo>
                  <a:lnTo>
                    <a:pt x="289" y="38"/>
                  </a:lnTo>
                  <a:lnTo>
                    <a:pt x="284" y="42"/>
                  </a:lnTo>
                  <a:lnTo>
                    <a:pt x="280" y="43"/>
                  </a:lnTo>
                  <a:lnTo>
                    <a:pt x="280" y="39"/>
                  </a:lnTo>
                  <a:lnTo>
                    <a:pt x="274" y="37"/>
                  </a:lnTo>
                  <a:lnTo>
                    <a:pt x="269" y="35"/>
                  </a:lnTo>
                  <a:lnTo>
                    <a:pt x="261" y="31"/>
                  </a:lnTo>
                  <a:lnTo>
                    <a:pt x="252" y="25"/>
                  </a:lnTo>
                  <a:lnTo>
                    <a:pt x="246" y="24"/>
                  </a:lnTo>
                  <a:lnTo>
                    <a:pt x="241" y="25"/>
                  </a:lnTo>
                  <a:lnTo>
                    <a:pt x="239" y="23"/>
                  </a:lnTo>
                  <a:lnTo>
                    <a:pt x="233" y="25"/>
                  </a:lnTo>
                  <a:lnTo>
                    <a:pt x="224" y="27"/>
                  </a:lnTo>
                  <a:lnTo>
                    <a:pt x="216" y="25"/>
                  </a:lnTo>
                  <a:lnTo>
                    <a:pt x="209" y="24"/>
                  </a:lnTo>
                  <a:lnTo>
                    <a:pt x="207" y="22"/>
                  </a:lnTo>
                  <a:lnTo>
                    <a:pt x="204" y="28"/>
                  </a:lnTo>
                  <a:lnTo>
                    <a:pt x="201" y="25"/>
                  </a:lnTo>
                  <a:lnTo>
                    <a:pt x="198" y="23"/>
                  </a:lnTo>
                  <a:lnTo>
                    <a:pt x="196" y="23"/>
                  </a:lnTo>
                  <a:lnTo>
                    <a:pt x="194" y="28"/>
                  </a:lnTo>
                  <a:lnTo>
                    <a:pt x="194" y="32"/>
                  </a:lnTo>
                  <a:lnTo>
                    <a:pt x="192" y="36"/>
                  </a:lnTo>
                  <a:lnTo>
                    <a:pt x="184" y="42"/>
                  </a:lnTo>
                  <a:lnTo>
                    <a:pt x="178" y="40"/>
                  </a:lnTo>
                  <a:lnTo>
                    <a:pt x="175" y="38"/>
                  </a:lnTo>
                  <a:lnTo>
                    <a:pt x="171" y="36"/>
                  </a:lnTo>
                  <a:lnTo>
                    <a:pt x="168" y="32"/>
                  </a:lnTo>
                  <a:lnTo>
                    <a:pt x="162" y="31"/>
                  </a:lnTo>
                  <a:lnTo>
                    <a:pt x="159" y="34"/>
                  </a:lnTo>
                  <a:lnTo>
                    <a:pt x="153" y="39"/>
                  </a:lnTo>
                  <a:lnTo>
                    <a:pt x="144" y="43"/>
                  </a:lnTo>
                  <a:lnTo>
                    <a:pt x="140" y="50"/>
                  </a:lnTo>
                  <a:lnTo>
                    <a:pt x="141" y="55"/>
                  </a:lnTo>
                  <a:lnTo>
                    <a:pt x="144" y="60"/>
                  </a:lnTo>
                  <a:lnTo>
                    <a:pt x="148" y="62"/>
                  </a:lnTo>
                  <a:lnTo>
                    <a:pt x="154" y="65"/>
                  </a:lnTo>
                  <a:lnTo>
                    <a:pt x="160" y="65"/>
                  </a:lnTo>
                  <a:lnTo>
                    <a:pt x="166" y="62"/>
                  </a:lnTo>
                  <a:lnTo>
                    <a:pt x="171" y="60"/>
                  </a:lnTo>
                  <a:lnTo>
                    <a:pt x="176" y="57"/>
                  </a:lnTo>
                  <a:lnTo>
                    <a:pt x="180" y="57"/>
                  </a:lnTo>
                  <a:lnTo>
                    <a:pt x="183" y="55"/>
                  </a:lnTo>
                  <a:lnTo>
                    <a:pt x="191" y="57"/>
                  </a:lnTo>
                  <a:lnTo>
                    <a:pt x="197" y="55"/>
                  </a:lnTo>
                  <a:lnTo>
                    <a:pt x="203" y="57"/>
                  </a:lnTo>
                  <a:lnTo>
                    <a:pt x="207" y="58"/>
                  </a:lnTo>
                  <a:lnTo>
                    <a:pt x="214" y="58"/>
                  </a:lnTo>
                  <a:lnTo>
                    <a:pt x="218" y="58"/>
                  </a:lnTo>
                  <a:lnTo>
                    <a:pt x="218" y="64"/>
                  </a:lnTo>
                  <a:lnTo>
                    <a:pt x="220" y="69"/>
                  </a:lnTo>
                  <a:lnTo>
                    <a:pt x="222" y="75"/>
                  </a:lnTo>
                  <a:lnTo>
                    <a:pt x="221" y="83"/>
                  </a:lnTo>
                  <a:lnTo>
                    <a:pt x="219" y="90"/>
                  </a:lnTo>
                  <a:lnTo>
                    <a:pt x="216" y="93"/>
                  </a:lnTo>
                  <a:lnTo>
                    <a:pt x="218" y="92"/>
                  </a:lnTo>
                  <a:lnTo>
                    <a:pt x="223" y="91"/>
                  </a:lnTo>
                  <a:lnTo>
                    <a:pt x="224" y="87"/>
                  </a:lnTo>
                  <a:lnTo>
                    <a:pt x="227" y="85"/>
                  </a:lnTo>
                  <a:lnTo>
                    <a:pt x="228" y="87"/>
                  </a:lnTo>
                  <a:lnTo>
                    <a:pt x="229" y="89"/>
                  </a:lnTo>
                  <a:lnTo>
                    <a:pt x="231" y="87"/>
                  </a:lnTo>
                  <a:lnTo>
                    <a:pt x="230" y="82"/>
                  </a:lnTo>
                  <a:lnTo>
                    <a:pt x="229" y="76"/>
                  </a:lnTo>
                  <a:lnTo>
                    <a:pt x="228" y="70"/>
                  </a:lnTo>
                  <a:lnTo>
                    <a:pt x="228" y="62"/>
                  </a:lnTo>
                  <a:lnTo>
                    <a:pt x="233" y="59"/>
                  </a:lnTo>
                  <a:lnTo>
                    <a:pt x="235" y="62"/>
                  </a:lnTo>
                  <a:lnTo>
                    <a:pt x="236" y="67"/>
                  </a:lnTo>
                  <a:lnTo>
                    <a:pt x="238" y="69"/>
                  </a:lnTo>
                  <a:lnTo>
                    <a:pt x="236" y="80"/>
                  </a:lnTo>
                  <a:lnTo>
                    <a:pt x="234" y="87"/>
                  </a:lnTo>
                  <a:lnTo>
                    <a:pt x="234" y="91"/>
                  </a:lnTo>
                  <a:lnTo>
                    <a:pt x="231" y="98"/>
                  </a:lnTo>
                  <a:lnTo>
                    <a:pt x="231" y="100"/>
                  </a:lnTo>
                  <a:lnTo>
                    <a:pt x="228" y="102"/>
                  </a:lnTo>
                  <a:lnTo>
                    <a:pt x="226" y="107"/>
                  </a:lnTo>
                  <a:lnTo>
                    <a:pt x="229" y="112"/>
                  </a:lnTo>
                  <a:lnTo>
                    <a:pt x="234" y="108"/>
                  </a:lnTo>
                  <a:lnTo>
                    <a:pt x="236" y="103"/>
                  </a:lnTo>
                  <a:lnTo>
                    <a:pt x="241" y="97"/>
                  </a:lnTo>
                  <a:lnTo>
                    <a:pt x="244" y="97"/>
                  </a:lnTo>
                  <a:lnTo>
                    <a:pt x="249" y="91"/>
                  </a:lnTo>
                  <a:lnTo>
                    <a:pt x="254" y="96"/>
                  </a:lnTo>
                  <a:lnTo>
                    <a:pt x="256" y="99"/>
                  </a:lnTo>
                  <a:lnTo>
                    <a:pt x="250" y="107"/>
                  </a:lnTo>
                  <a:lnTo>
                    <a:pt x="247" y="110"/>
                  </a:lnTo>
                  <a:lnTo>
                    <a:pt x="246" y="122"/>
                  </a:lnTo>
                  <a:lnTo>
                    <a:pt x="254" y="122"/>
                  </a:lnTo>
                  <a:lnTo>
                    <a:pt x="258" y="126"/>
                  </a:lnTo>
                  <a:lnTo>
                    <a:pt x="260" y="128"/>
                  </a:lnTo>
                  <a:lnTo>
                    <a:pt x="264" y="129"/>
                  </a:lnTo>
                  <a:lnTo>
                    <a:pt x="268" y="130"/>
                  </a:lnTo>
                  <a:lnTo>
                    <a:pt x="268" y="132"/>
                  </a:lnTo>
                  <a:lnTo>
                    <a:pt x="260" y="138"/>
                  </a:lnTo>
                  <a:lnTo>
                    <a:pt x="252" y="144"/>
                  </a:lnTo>
                  <a:lnTo>
                    <a:pt x="250" y="146"/>
                  </a:lnTo>
                  <a:lnTo>
                    <a:pt x="246" y="148"/>
                  </a:lnTo>
                  <a:lnTo>
                    <a:pt x="242" y="146"/>
                  </a:lnTo>
                  <a:lnTo>
                    <a:pt x="242" y="145"/>
                  </a:lnTo>
                  <a:lnTo>
                    <a:pt x="233" y="142"/>
                  </a:lnTo>
                  <a:lnTo>
                    <a:pt x="224" y="136"/>
                  </a:lnTo>
                  <a:lnTo>
                    <a:pt x="215" y="127"/>
                  </a:lnTo>
                  <a:lnTo>
                    <a:pt x="207" y="126"/>
                  </a:lnTo>
                  <a:lnTo>
                    <a:pt x="198" y="127"/>
                  </a:lnTo>
                  <a:lnTo>
                    <a:pt x="193" y="118"/>
                  </a:lnTo>
                  <a:lnTo>
                    <a:pt x="188" y="107"/>
                  </a:lnTo>
                  <a:lnTo>
                    <a:pt x="184" y="99"/>
                  </a:lnTo>
                  <a:lnTo>
                    <a:pt x="184" y="99"/>
                  </a:lnTo>
                  <a:lnTo>
                    <a:pt x="184" y="99"/>
                  </a:lnTo>
                  <a:lnTo>
                    <a:pt x="184" y="99"/>
                  </a:lnTo>
                  <a:lnTo>
                    <a:pt x="184" y="99"/>
                  </a:lnTo>
                  <a:lnTo>
                    <a:pt x="184" y="97"/>
                  </a:lnTo>
                  <a:lnTo>
                    <a:pt x="191" y="92"/>
                  </a:lnTo>
                  <a:lnTo>
                    <a:pt x="186" y="88"/>
                  </a:lnTo>
                  <a:lnTo>
                    <a:pt x="178" y="82"/>
                  </a:lnTo>
                  <a:lnTo>
                    <a:pt x="173" y="80"/>
                  </a:lnTo>
                  <a:lnTo>
                    <a:pt x="160" y="75"/>
                  </a:lnTo>
                  <a:lnTo>
                    <a:pt x="143" y="67"/>
                  </a:lnTo>
                  <a:lnTo>
                    <a:pt x="141" y="62"/>
                  </a:lnTo>
                  <a:lnTo>
                    <a:pt x="138" y="64"/>
                  </a:lnTo>
                  <a:lnTo>
                    <a:pt x="130" y="65"/>
                  </a:lnTo>
                  <a:lnTo>
                    <a:pt x="122" y="66"/>
                  </a:lnTo>
                  <a:lnTo>
                    <a:pt x="114" y="69"/>
                  </a:lnTo>
                  <a:lnTo>
                    <a:pt x="105" y="73"/>
                  </a:lnTo>
                  <a:lnTo>
                    <a:pt x="97" y="77"/>
                  </a:lnTo>
                  <a:lnTo>
                    <a:pt x="88" y="82"/>
                  </a:lnTo>
                  <a:lnTo>
                    <a:pt x="79" y="87"/>
                  </a:lnTo>
                  <a:lnTo>
                    <a:pt x="71" y="91"/>
                  </a:lnTo>
                  <a:lnTo>
                    <a:pt x="70" y="92"/>
                  </a:lnTo>
                  <a:lnTo>
                    <a:pt x="69" y="92"/>
                  </a:lnTo>
                  <a:lnTo>
                    <a:pt x="67" y="93"/>
                  </a:lnTo>
                  <a:lnTo>
                    <a:pt x="65" y="95"/>
                  </a:lnTo>
                  <a:lnTo>
                    <a:pt x="64" y="95"/>
                  </a:lnTo>
                  <a:lnTo>
                    <a:pt x="64" y="95"/>
                  </a:lnTo>
                  <a:lnTo>
                    <a:pt x="64" y="95"/>
                  </a:lnTo>
                  <a:lnTo>
                    <a:pt x="64" y="96"/>
                  </a:lnTo>
                  <a:lnTo>
                    <a:pt x="62" y="97"/>
                  </a:lnTo>
                  <a:lnTo>
                    <a:pt x="60" y="97"/>
                  </a:lnTo>
                  <a:lnTo>
                    <a:pt x="59" y="98"/>
                  </a:lnTo>
                  <a:lnTo>
                    <a:pt x="56" y="99"/>
                  </a:lnTo>
                  <a:lnTo>
                    <a:pt x="45" y="111"/>
                  </a:lnTo>
                  <a:lnTo>
                    <a:pt x="34" y="123"/>
                  </a:lnTo>
                  <a:lnTo>
                    <a:pt x="23" y="134"/>
                  </a:lnTo>
                  <a:lnTo>
                    <a:pt x="16" y="138"/>
                  </a:lnTo>
                  <a:lnTo>
                    <a:pt x="14" y="145"/>
                  </a:lnTo>
                  <a:lnTo>
                    <a:pt x="11" y="155"/>
                  </a:lnTo>
                  <a:lnTo>
                    <a:pt x="11" y="166"/>
                  </a:lnTo>
                  <a:lnTo>
                    <a:pt x="11" y="180"/>
                  </a:lnTo>
                  <a:lnTo>
                    <a:pt x="10" y="190"/>
                  </a:lnTo>
                  <a:lnTo>
                    <a:pt x="16" y="201"/>
                  </a:lnTo>
                  <a:lnTo>
                    <a:pt x="18" y="205"/>
                  </a:lnTo>
                  <a:lnTo>
                    <a:pt x="22" y="209"/>
                  </a:lnTo>
                  <a:lnTo>
                    <a:pt x="27" y="211"/>
                  </a:lnTo>
                  <a:lnTo>
                    <a:pt x="33" y="212"/>
                  </a:lnTo>
                  <a:lnTo>
                    <a:pt x="40" y="214"/>
                  </a:lnTo>
                  <a:lnTo>
                    <a:pt x="47" y="216"/>
                  </a:lnTo>
                  <a:lnTo>
                    <a:pt x="53" y="216"/>
                  </a:lnTo>
                  <a:lnTo>
                    <a:pt x="57" y="217"/>
                  </a:lnTo>
                  <a:lnTo>
                    <a:pt x="62" y="220"/>
                  </a:lnTo>
                  <a:lnTo>
                    <a:pt x="62" y="228"/>
                  </a:lnTo>
                  <a:lnTo>
                    <a:pt x="69" y="233"/>
                  </a:lnTo>
                  <a:lnTo>
                    <a:pt x="71" y="241"/>
                  </a:lnTo>
                  <a:lnTo>
                    <a:pt x="68" y="249"/>
                  </a:lnTo>
                  <a:lnTo>
                    <a:pt x="61" y="257"/>
                  </a:lnTo>
                  <a:lnTo>
                    <a:pt x="57" y="261"/>
                  </a:lnTo>
                  <a:lnTo>
                    <a:pt x="57" y="272"/>
                  </a:lnTo>
                  <a:lnTo>
                    <a:pt x="56" y="282"/>
                  </a:lnTo>
                  <a:lnTo>
                    <a:pt x="57" y="289"/>
                  </a:lnTo>
                  <a:lnTo>
                    <a:pt x="54" y="296"/>
                  </a:lnTo>
                  <a:lnTo>
                    <a:pt x="52" y="303"/>
                  </a:lnTo>
                  <a:lnTo>
                    <a:pt x="48" y="310"/>
                  </a:lnTo>
                  <a:lnTo>
                    <a:pt x="46" y="318"/>
                  </a:lnTo>
                  <a:lnTo>
                    <a:pt x="40" y="327"/>
                  </a:lnTo>
                  <a:lnTo>
                    <a:pt x="33" y="337"/>
                  </a:lnTo>
                  <a:lnTo>
                    <a:pt x="27" y="346"/>
                  </a:lnTo>
                  <a:lnTo>
                    <a:pt x="23" y="355"/>
                  </a:lnTo>
                  <a:lnTo>
                    <a:pt x="19" y="365"/>
                  </a:lnTo>
                  <a:lnTo>
                    <a:pt x="16" y="385"/>
                  </a:lnTo>
                  <a:lnTo>
                    <a:pt x="7" y="406"/>
                  </a:lnTo>
                  <a:lnTo>
                    <a:pt x="7" y="416"/>
                  </a:lnTo>
                  <a:lnTo>
                    <a:pt x="4" y="430"/>
                  </a:lnTo>
                  <a:lnTo>
                    <a:pt x="1" y="447"/>
                  </a:lnTo>
                  <a:lnTo>
                    <a:pt x="0" y="453"/>
                  </a:lnTo>
                  <a:lnTo>
                    <a:pt x="6" y="460"/>
                  </a:lnTo>
                  <a:lnTo>
                    <a:pt x="14" y="461"/>
                  </a:lnTo>
                  <a:lnTo>
                    <a:pt x="26" y="466"/>
                  </a:lnTo>
                  <a:lnTo>
                    <a:pt x="33" y="460"/>
                  </a:lnTo>
                  <a:lnTo>
                    <a:pt x="44" y="461"/>
                  </a:lnTo>
                  <a:lnTo>
                    <a:pt x="56" y="451"/>
                  </a:lnTo>
                  <a:lnTo>
                    <a:pt x="65" y="437"/>
                  </a:lnTo>
                  <a:lnTo>
                    <a:pt x="68" y="437"/>
                  </a:lnTo>
                  <a:lnTo>
                    <a:pt x="77" y="435"/>
                  </a:lnTo>
                  <a:lnTo>
                    <a:pt x="82" y="429"/>
                  </a:lnTo>
                  <a:lnTo>
                    <a:pt x="86" y="422"/>
                  </a:lnTo>
                  <a:lnTo>
                    <a:pt x="90" y="416"/>
                  </a:lnTo>
                  <a:lnTo>
                    <a:pt x="93" y="409"/>
                  </a:lnTo>
                  <a:lnTo>
                    <a:pt x="101" y="407"/>
                  </a:lnTo>
                  <a:lnTo>
                    <a:pt x="107" y="405"/>
                  </a:lnTo>
                  <a:lnTo>
                    <a:pt x="114" y="402"/>
                  </a:lnTo>
                  <a:lnTo>
                    <a:pt x="118" y="400"/>
                  </a:lnTo>
                  <a:lnTo>
                    <a:pt x="124" y="397"/>
                  </a:lnTo>
                  <a:lnTo>
                    <a:pt x="129" y="391"/>
                  </a:lnTo>
                  <a:lnTo>
                    <a:pt x="133" y="385"/>
                  </a:lnTo>
                  <a:lnTo>
                    <a:pt x="139" y="377"/>
                  </a:lnTo>
                  <a:lnTo>
                    <a:pt x="138" y="368"/>
                  </a:lnTo>
                  <a:lnTo>
                    <a:pt x="144" y="349"/>
                  </a:lnTo>
                  <a:lnTo>
                    <a:pt x="152" y="340"/>
                  </a:lnTo>
                  <a:lnTo>
                    <a:pt x="159" y="338"/>
                  </a:lnTo>
                  <a:lnTo>
                    <a:pt x="165" y="334"/>
                  </a:lnTo>
                  <a:lnTo>
                    <a:pt x="170" y="331"/>
                  </a:lnTo>
                  <a:lnTo>
                    <a:pt x="177" y="326"/>
                  </a:lnTo>
                  <a:lnTo>
                    <a:pt x="196" y="320"/>
                  </a:lnTo>
                  <a:lnTo>
                    <a:pt x="207" y="314"/>
                  </a:lnTo>
                  <a:lnTo>
                    <a:pt x="218" y="301"/>
                  </a:lnTo>
                  <a:lnTo>
                    <a:pt x="227" y="297"/>
                  </a:lnTo>
                  <a:lnTo>
                    <a:pt x="229" y="293"/>
                  </a:lnTo>
                  <a:lnTo>
                    <a:pt x="230" y="289"/>
                  </a:lnTo>
                  <a:lnTo>
                    <a:pt x="233" y="286"/>
                  </a:lnTo>
                  <a:lnTo>
                    <a:pt x="234" y="281"/>
                  </a:lnTo>
                  <a:lnTo>
                    <a:pt x="228" y="280"/>
                  </a:lnTo>
                  <a:lnTo>
                    <a:pt x="215" y="266"/>
                  </a:lnTo>
                  <a:lnTo>
                    <a:pt x="212" y="251"/>
                  </a:lnTo>
                  <a:lnTo>
                    <a:pt x="213" y="233"/>
                  </a:lnTo>
                  <a:lnTo>
                    <a:pt x="219" y="213"/>
                  </a:lnTo>
                  <a:lnTo>
                    <a:pt x="220" y="196"/>
                  </a:lnTo>
                  <a:lnTo>
                    <a:pt x="223" y="187"/>
                  </a:lnTo>
                  <a:lnTo>
                    <a:pt x="228" y="176"/>
                  </a:lnTo>
                  <a:lnTo>
                    <a:pt x="231" y="167"/>
                  </a:lnTo>
                  <a:lnTo>
                    <a:pt x="236" y="158"/>
                  </a:lnTo>
                  <a:lnTo>
                    <a:pt x="236" y="158"/>
                  </a:lnTo>
                  <a:lnTo>
                    <a:pt x="237" y="158"/>
                  </a:lnTo>
                  <a:lnTo>
                    <a:pt x="238" y="167"/>
                  </a:lnTo>
                  <a:lnTo>
                    <a:pt x="245" y="163"/>
                  </a:lnTo>
                  <a:lnTo>
                    <a:pt x="245" y="163"/>
                  </a:lnTo>
                  <a:lnTo>
                    <a:pt x="242" y="168"/>
                  </a:lnTo>
                  <a:lnTo>
                    <a:pt x="241" y="176"/>
                  </a:lnTo>
                  <a:lnTo>
                    <a:pt x="238" y="183"/>
                  </a:lnTo>
                  <a:lnTo>
                    <a:pt x="237" y="191"/>
                  </a:lnTo>
                  <a:lnTo>
                    <a:pt x="236" y="198"/>
                  </a:lnTo>
                  <a:lnTo>
                    <a:pt x="230" y="210"/>
                  </a:lnTo>
                  <a:lnTo>
                    <a:pt x="228" y="223"/>
                  </a:lnTo>
                  <a:lnTo>
                    <a:pt x="227" y="235"/>
                  </a:lnTo>
                  <a:lnTo>
                    <a:pt x="224" y="249"/>
                  </a:lnTo>
                  <a:lnTo>
                    <a:pt x="222" y="262"/>
                  </a:lnTo>
                  <a:lnTo>
                    <a:pt x="223" y="266"/>
                  </a:lnTo>
                  <a:lnTo>
                    <a:pt x="227" y="266"/>
                  </a:lnTo>
                  <a:lnTo>
                    <a:pt x="231" y="265"/>
                  </a:lnTo>
                  <a:lnTo>
                    <a:pt x="236" y="265"/>
                  </a:lnTo>
                  <a:lnTo>
                    <a:pt x="241" y="264"/>
                  </a:lnTo>
                  <a:lnTo>
                    <a:pt x="241" y="263"/>
                  </a:lnTo>
                  <a:lnTo>
                    <a:pt x="242" y="261"/>
                  </a:lnTo>
                  <a:lnTo>
                    <a:pt x="242" y="259"/>
                  </a:lnTo>
                  <a:lnTo>
                    <a:pt x="243" y="258"/>
                  </a:lnTo>
                  <a:lnTo>
                    <a:pt x="257" y="225"/>
                  </a:lnTo>
                  <a:lnTo>
                    <a:pt x="273" y="194"/>
                  </a:lnTo>
                  <a:lnTo>
                    <a:pt x="289" y="164"/>
                  </a:lnTo>
                  <a:lnTo>
                    <a:pt x="306" y="135"/>
                  </a:lnTo>
                  <a:lnTo>
                    <a:pt x="324" y="107"/>
                  </a:lnTo>
                  <a:lnTo>
                    <a:pt x="342" y="82"/>
                  </a:lnTo>
                  <a:lnTo>
                    <a:pt x="360" y="59"/>
                  </a:lnTo>
                  <a:lnTo>
                    <a:pt x="380" y="37"/>
                  </a:lnTo>
                  <a:lnTo>
                    <a:pt x="379" y="37"/>
                  </a:lnTo>
                  <a:lnTo>
                    <a:pt x="374" y="37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9" name="Rectangle 54"/>
            <p:cNvSpPr>
              <a:spLocks noChangeArrowheads="1"/>
            </p:cNvSpPr>
            <p:nvPr/>
          </p:nvSpPr>
          <p:spPr bwMode="auto">
            <a:xfrm rot="10800000">
              <a:off x="2218922" y="5831174"/>
              <a:ext cx="912" cy="818"/>
            </a:xfrm>
            <a:prstGeom prst="rect">
              <a:avLst/>
            </a:pr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0" name="Freeform 55"/>
            <p:cNvSpPr>
              <a:spLocks/>
            </p:cNvSpPr>
            <p:nvPr/>
          </p:nvSpPr>
          <p:spPr bwMode="auto">
            <a:xfrm rot="10800000">
              <a:off x="2219833" y="5821359"/>
              <a:ext cx="11850" cy="21267"/>
            </a:xfrm>
            <a:custGeom>
              <a:avLst/>
              <a:gdLst>
                <a:gd name="T0" fmla="*/ 5 w 24"/>
                <a:gd name="T1" fmla="*/ 48 h 52"/>
                <a:gd name="T2" fmla="*/ 14 w 24"/>
                <a:gd name="T3" fmla="*/ 45 h 52"/>
                <a:gd name="T4" fmla="*/ 24 w 24"/>
                <a:gd name="T5" fmla="*/ 27 h 52"/>
                <a:gd name="T6" fmla="*/ 23 w 24"/>
                <a:gd name="T7" fmla="*/ 25 h 52"/>
                <a:gd name="T8" fmla="*/ 21 w 24"/>
                <a:gd name="T9" fmla="*/ 20 h 52"/>
                <a:gd name="T10" fmla="*/ 18 w 24"/>
                <a:gd name="T11" fmla="*/ 15 h 52"/>
                <a:gd name="T12" fmla="*/ 17 w 24"/>
                <a:gd name="T13" fmla="*/ 10 h 52"/>
                <a:gd name="T14" fmla="*/ 15 w 24"/>
                <a:gd name="T15" fmla="*/ 6 h 52"/>
                <a:gd name="T16" fmla="*/ 13 w 24"/>
                <a:gd name="T17" fmla="*/ 4 h 52"/>
                <a:gd name="T18" fmla="*/ 11 w 24"/>
                <a:gd name="T19" fmla="*/ 2 h 52"/>
                <a:gd name="T20" fmla="*/ 9 w 24"/>
                <a:gd name="T21" fmla="*/ 1 h 52"/>
                <a:gd name="T22" fmla="*/ 7 w 24"/>
                <a:gd name="T23" fmla="*/ 0 h 52"/>
                <a:gd name="T24" fmla="*/ 5 w 24"/>
                <a:gd name="T25" fmla="*/ 12 h 52"/>
                <a:gd name="T26" fmla="*/ 2 w 24"/>
                <a:gd name="T27" fmla="*/ 25 h 52"/>
                <a:gd name="T28" fmla="*/ 1 w 24"/>
                <a:gd name="T29" fmla="*/ 39 h 52"/>
                <a:gd name="T30" fmla="*/ 0 w 24"/>
                <a:gd name="T31" fmla="*/ 52 h 52"/>
                <a:gd name="T32" fmla="*/ 1 w 24"/>
                <a:gd name="T33" fmla="*/ 52 h 52"/>
                <a:gd name="T34" fmla="*/ 5 w 24"/>
                <a:gd name="T35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52">
                  <a:moveTo>
                    <a:pt x="5" y="48"/>
                  </a:moveTo>
                  <a:lnTo>
                    <a:pt x="14" y="45"/>
                  </a:lnTo>
                  <a:lnTo>
                    <a:pt x="24" y="27"/>
                  </a:lnTo>
                  <a:lnTo>
                    <a:pt x="23" y="25"/>
                  </a:lnTo>
                  <a:lnTo>
                    <a:pt x="21" y="20"/>
                  </a:lnTo>
                  <a:lnTo>
                    <a:pt x="18" y="15"/>
                  </a:lnTo>
                  <a:lnTo>
                    <a:pt x="17" y="10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2"/>
                  </a:lnTo>
                  <a:lnTo>
                    <a:pt x="2" y="25"/>
                  </a:lnTo>
                  <a:lnTo>
                    <a:pt x="1" y="39"/>
                  </a:lnTo>
                  <a:lnTo>
                    <a:pt x="0" y="52"/>
                  </a:lnTo>
                  <a:lnTo>
                    <a:pt x="1" y="52"/>
                  </a:lnTo>
                  <a:lnTo>
                    <a:pt x="5" y="48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1" name="Freeform 56"/>
            <p:cNvSpPr>
              <a:spLocks/>
            </p:cNvSpPr>
            <p:nvPr/>
          </p:nvSpPr>
          <p:spPr bwMode="auto">
            <a:xfrm rot="10800000">
              <a:off x="2117744" y="5769008"/>
              <a:ext cx="3646" cy="3272"/>
            </a:xfrm>
            <a:custGeom>
              <a:avLst/>
              <a:gdLst>
                <a:gd name="T0" fmla="*/ 0 w 8"/>
                <a:gd name="T1" fmla="*/ 2 h 6"/>
                <a:gd name="T2" fmla="*/ 0 w 8"/>
                <a:gd name="T3" fmla="*/ 2 h 6"/>
                <a:gd name="T4" fmla="*/ 2 w 8"/>
                <a:gd name="T5" fmla="*/ 4 h 6"/>
                <a:gd name="T6" fmla="*/ 7 w 8"/>
                <a:gd name="T7" fmla="*/ 6 h 6"/>
                <a:gd name="T8" fmla="*/ 7 w 8"/>
                <a:gd name="T9" fmla="*/ 4 h 6"/>
                <a:gd name="T10" fmla="*/ 7 w 8"/>
                <a:gd name="T11" fmla="*/ 3 h 6"/>
                <a:gd name="T12" fmla="*/ 7 w 8"/>
                <a:gd name="T13" fmla="*/ 1 h 6"/>
                <a:gd name="T14" fmla="*/ 8 w 8"/>
                <a:gd name="T15" fmla="*/ 0 h 6"/>
                <a:gd name="T16" fmla="*/ 7 w 8"/>
                <a:gd name="T17" fmla="*/ 0 h 6"/>
                <a:gd name="T18" fmla="*/ 0 w 8"/>
                <a:gd name="T1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6">
                  <a:moveTo>
                    <a:pt x="0" y="2"/>
                  </a:moveTo>
                  <a:lnTo>
                    <a:pt x="0" y="2"/>
                  </a:lnTo>
                  <a:lnTo>
                    <a:pt x="2" y="4"/>
                  </a:lnTo>
                  <a:lnTo>
                    <a:pt x="7" y="6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1"/>
                  </a:lnTo>
                  <a:lnTo>
                    <a:pt x="8" y="0"/>
                  </a:lnTo>
                  <a:lnTo>
                    <a:pt x="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2" name="Freeform 61"/>
            <p:cNvSpPr>
              <a:spLocks/>
            </p:cNvSpPr>
            <p:nvPr/>
          </p:nvSpPr>
          <p:spPr bwMode="auto">
            <a:xfrm rot="10800000">
              <a:off x="1919035" y="5659400"/>
              <a:ext cx="182302" cy="279746"/>
            </a:xfrm>
            <a:custGeom>
              <a:avLst/>
              <a:gdLst>
                <a:gd name="T0" fmla="*/ 387 w 399"/>
                <a:gd name="T1" fmla="*/ 127 h 684"/>
                <a:gd name="T2" fmla="*/ 374 w 399"/>
                <a:gd name="T3" fmla="*/ 261 h 684"/>
                <a:gd name="T4" fmla="*/ 323 w 399"/>
                <a:gd name="T5" fmla="*/ 415 h 684"/>
                <a:gd name="T6" fmla="*/ 289 w 399"/>
                <a:gd name="T7" fmla="*/ 486 h 684"/>
                <a:gd name="T8" fmla="*/ 251 w 399"/>
                <a:gd name="T9" fmla="*/ 547 h 684"/>
                <a:gd name="T10" fmla="*/ 209 w 399"/>
                <a:gd name="T11" fmla="*/ 598 h 684"/>
                <a:gd name="T12" fmla="*/ 169 w 399"/>
                <a:gd name="T13" fmla="*/ 637 h 684"/>
                <a:gd name="T14" fmla="*/ 128 w 399"/>
                <a:gd name="T15" fmla="*/ 662 h 684"/>
                <a:gd name="T16" fmla="*/ 99 w 399"/>
                <a:gd name="T17" fmla="*/ 671 h 684"/>
                <a:gd name="T18" fmla="*/ 77 w 399"/>
                <a:gd name="T19" fmla="*/ 671 h 684"/>
                <a:gd name="T20" fmla="*/ 58 w 399"/>
                <a:gd name="T21" fmla="*/ 664 h 684"/>
                <a:gd name="T22" fmla="*/ 12 w 399"/>
                <a:gd name="T23" fmla="*/ 568 h 684"/>
                <a:gd name="T24" fmla="*/ 31 w 399"/>
                <a:gd name="T25" fmla="*/ 399 h 684"/>
                <a:gd name="T26" fmla="*/ 87 w 399"/>
                <a:gd name="T27" fmla="*/ 244 h 684"/>
                <a:gd name="T28" fmla="*/ 123 w 399"/>
                <a:gd name="T29" fmla="*/ 177 h 684"/>
                <a:gd name="T30" fmla="*/ 162 w 399"/>
                <a:gd name="T31" fmla="*/ 119 h 684"/>
                <a:gd name="T32" fmla="*/ 204 w 399"/>
                <a:gd name="T33" fmla="*/ 72 h 684"/>
                <a:gd name="T34" fmla="*/ 245 w 399"/>
                <a:gd name="T35" fmla="*/ 36 h 684"/>
                <a:gd name="T36" fmla="*/ 285 w 399"/>
                <a:gd name="T37" fmla="*/ 17 h 684"/>
                <a:gd name="T38" fmla="*/ 308 w 399"/>
                <a:gd name="T39" fmla="*/ 12 h 684"/>
                <a:gd name="T40" fmla="*/ 329 w 399"/>
                <a:gd name="T41" fmla="*/ 15 h 684"/>
                <a:gd name="T42" fmla="*/ 345 w 399"/>
                <a:gd name="T43" fmla="*/ 24 h 684"/>
                <a:gd name="T44" fmla="*/ 359 w 399"/>
                <a:gd name="T45" fmla="*/ 36 h 684"/>
                <a:gd name="T46" fmla="*/ 357 w 399"/>
                <a:gd name="T47" fmla="*/ 17 h 684"/>
                <a:gd name="T48" fmla="*/ 341 w 399"/>
                <a:gd name="T49" fmla="*/ 5 h 684"/>
                <a:gd name="T50" fmla="*/ 316 w 399"/>
                <a:gd name="T51" fmla="*/ 0 h 684"/>
                <a:gd name="T52" fmla="*/ 290 w 399"/>
                <a:gd name="T53" fmla="*/ 2 h 684"/>
                <a:gd name="T54" fmla="*/ 253 w 399"/>
                <a:gd name="T55" fmla="*/ 17 h 684"/>
                <a:gd name="T56" fmla="*/ 210 w 399"/>
                <a:gd name="T57" fmla="*/ 48 h 684"/>
                <a:gd name="T58" fmla="*/ 168 w 399"/>
                <a:gd name="T59" fmla="*/ 93 h 684"/>
                <a:gd name="T60" fmla="*/ 126 w 399"/>
                <a:gd name="T61" fmla="*/ 149 h 684"/>
                <a:gd name="T62" fmla="*/ 87 w 399"/>
                <a:gd name="T63" fmla="*/ 215 h 684"/>
                <a:gd name="T64" fmla="*/ 37 w 399"/>
                <a:gd name="T65" fmla="*/ 333 h 684"/>
                <a:gd name="T66" fmla="*/ 0 w 399"/>
                <a:gd name="T67" fmla="*/ 523 h 684"/>
                <a:gd name="T68" fmla="*/ 27 w 399"/>
                <a:gd name="T69" fmla="*/ 652 h 684"/>
                <a:gd name="T70" fmla="*/ 66 w 399"/>
                <a:gd name="T71" fmla="*/ 682 h 684"/>
                <a:gd name="T72" fmla="*/ 91 w 399"/>
                <a:gd name="T73" fmla="*/ 684 h 684"/>
                <a:gd name="T74" fmla="*/ 118 w 399"/>
                <a:gd name="T75" fmla="*/ 679 h 684"/>
                <a:gd name="T76" fmla="*/ 160 w 399"/>
                <a:gd name="T77" fmla="*/ 659 h 684"/>
                <a:gd name="T78" fmla="*/ 204 w 399"/>
                <a:gd name="T79" fmla="*/ 623 h 684"/>
                <a:gd name="T80" fmla="*/ 246 w 399"/>
                <a:gd name="T81" fmla="*/ 575 h 684"/>
                <a:gd name="T82" fmla="*/ 287 w 399"/>
                <a:gd name="T83" fmla="*/ 515 h 684"/>
                <a:gd name="T84" fmla="*/ 323 w 399"/>
                <a:gd name="T85" fmla="*/ 445 h 684"/>
                <a:gd name="T86" fmla="*/ 374 w 399"/>
                <a:gd name="T87" fmla="*/ 313 h 684"/>
                <a:gd name="T88" fmla="*/ 399 w 399"/>
                <a:gd name="T89" fmla="*/ 165 h 684"/>
                <a:gd name="T90" fmla="*/ 384 w 399"/>
                <a:gd name="T91" fmla="*/ 55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9" h="684">
                  <a:moveTo>
                    <a:pt x="374" y="62"/>
                  </a:moveTo>
                  <a:lnTo>
                    <a:pt x="383" y="92"/>
                  </a:lnTo>
                  <a:lnTo>
                    <a:pt x="387" y="127"/>
                  </a:lnTo>
                  <a:lnTo>
                    <a:pt x="387" y="169"/>
                  </a:lnTo>
                  <a:lnTo>
                    <a:pt x="383" y="213"/>
                  </a:lnTo>
                  <a:lnTo>
                    <a:pt x="374" y="261"/>
                  </a:lnTo>
                  <a:lnTo>
                    <a:pt x="361" y="311"/>
                  </a:lnTo>
                  <a:lnTo>
                    <a:pt x="344" y="362"/>
                  </a:lnTo>
                  <a:lnTo>
                    <a:pt x="323" y="415"/>
                  </a:lnTo>
                  <a:lnTo>
                    <a:pt x="312" y="440"/>
                  </a:lnTo>
                  <a:lnTo>
                    <a:pt x="300" y="463"/>
                  </a:lnTo>
                  <a:lnTo>
                    <a:pt x="289" y="486"/>
                  </a:lnTo>
                  <a:lnTo>
                    <a:pt x="276" y="507"/>
                  </a:lnTo>
                  <a:lnTo>
                    <a:pt x="263" y="527"/>
                  </a:lnTo>
                  <a:lnTo>
                    <a:pt x="251" y="547"/>
                  </a:lnTo>
                  <a:lnTo>
                    <a:pt x="237" y="565"/>
                  </a:lnTo>
                  <a:lnTo>
                    <a:pt x="223" y="583"/>
                  </a:lnTo>
                  <a:lnTo>
                    <a:pt x="209" y="598"/>
                  </a:lnTo>
                  <a:lnTo>
                    <a:pt x="196" y="613"/>
                  </a:lnTo>
                  <a:lnTo>
                    <a:pt x="182" y="625"/>
                  </a:lnTo>
                  <a:lnTo>
                    <a:pt x="169" y="637"/>
                  </a:lnTo>
                  <a:lnTo>
                    <a:pt x="155" y="647"/>
                  </a:lnTo>
                  <a:lnTo>
                    <a:pt x="141" y="656"/>
                  </a:lnTo>
                  <a:lnTo>
                    <a:pt x="128" y="662"/>
                  </a:lnTo>
                  <a:lnTo>
                    <a:pt x="115" y="668"/>
                  </a:lnTo>
                  <a:lnTo>
                    <a:pt x="107" y="670"/>
                  </a:lnTo>
                  <a:lnTo>
                    <a:pt x="99" y="671"/>
                  </a:lnTo>
                  <a:lnTo>
                    <a:pt x="92" y="672"/>
                  </a:lnTo>
                  <a:lnTo>
                    <a:pt x="84" y="672"/>
                  </a:lnTo>
                  <a:lnTo>
                    <a:pt x="77" y="671"/>
                  </a:lnTo>
                  <a:lnTo>
                    <a:pt x="70" y="670"/>
                  </a:lnTo>
                  <a:lnTo>
                    <a:pt x="64" y="668"/>
                  </a:lnTo>
                  <a:lnTo>
                    <a:pt x="58" y="664"/>
                  </a:lnTo>
                  <a:lnTo>
                    <a:pt x="37" y="642"/>
                  </a:lnTo>
                  <a:lnTo>
                    <a:pt x="20" y="610"/>
                  </a:lnTo>
                  <a:lnTo>
                    <a:pt x="12" y="568"/>
                  </a:lnTo>
                  <a:lnTo>
                    <a:pt x="12" y="517"/>
                  </a:lnTo>
                  <a:lnTo>
                    <a:pt x="18" y="460"/>
                  </a:lnTo>
                  <a:lnTo>
                    <a:pt x="31" y="399"/>
                  </a:lnTo>
                  <a:lnTo>
                    <a:pt x="49" y="335"/>
                  </a:lnTo>
                  <a:lnTo>
                    <a:pt x="76" y="268"/>
                  </a:lnTo>
                  <a:lnTo>
                    <a:pt x="87" y="244"/>
                  </a:lnTo>
                  <a:lnTo>
                    <a:pt x="99" y="221"/>
                  </a:lnTo>
                  <a:lnTo>
                    <a:pt x="110" y="199"/>
                  </a:lnTo>
                  <a:lnTo>
                    <a:pt x="123" y="177"/>
                  </a:lnTo>
                  <a:lnTo>
                    <a:pt x="136" y="156"/>
                  </a:lnTo>
                  <a:lnTo>
                    <a:pt x="149" y="137"/>
                  </a:lnTo>
                  <a:lnTo>
                    <a:pt x="162" y="119"/>
                  </a:lnTo>
                  <a:lnTo>
                    <a:pt x="176" y="102"/>
                  </a:lnTo>
                  <a:lnTo>
                    <a:pt x="190" y="86"/>
                  </a:lnTo>
                  <a:lnTo>
                    <a:pt x="204" y="72"/>
                  </a:lnTo>
                  <a:lnTo>
                    <a:pt x="217" y="58"/>
                  </a:lnTo>
                  <a:lnTo>
                    <a:pt x="231" y="47"/>
                  </a:lnTo>
                  <a:lnTo>
                    <a:pt x="245" y="36"/>
                  </a:lnTo>
                  <a:lnTo>
                    <a:pt x="259" y="28"/>
                  </a:lnTo>
                  <a:lnTo>
                    <a:pt x="273" y="21"/>
                  </a:lnTo>
                  <a:lnTo>
                    <a:pt x="285" y="17"/>
                  </a:lnTo>
                  <a:lnTo>
                    <a:pt x="293" y="15"/>
                  </a:lnTo>
                  <a:lnTo>
                    <a:pt x="300" y="13"/>
                  </a:lnTo>
                  <a:lnTo>
                    <a:pt x="308" y="12"/>
                  </a:lnTo>
                  <a:lnTo>
                    <a:pt x="315" y="12"/>
                  </a:lnTo>
                  <a:lnTo>
                    <a:pt x="322" y="13"/>
                  </a:lnTo>
                  <a:lnTo>
                    <a:pt x="329" y="15"/>
                  </a:lnTo>
                  <a:lnTo>
                    <a:pt x="335" y="17"/>
                  </a:lnTo>
                  <a:lnTo>
                    <a:pt x="341" y="20"/>
                  </a:lnTo>
                  <a:lnTo>
                    <a:pt x="345" y="24"/>
                  </a:lnTo>
                  <a:lnTo>
                    <a:pt x="350" y="27"/>
                  </a:lnTo>
                  <a:lnTo>
                    <a:pt x="354" y="32"/>
                  </a:lnTo>
                  <a:lnTo>
                    <a:pt x="359" y="36"/>
                  </a:lnTo>
                  <a:lnTo>
                    <a:pt x="366" y="25"/>
                  </a:lnTo>
                  <a:lnTo>
                    <a:pt x="361" y="20"/>
                  </a:lnTo>
                  <a:lnTo>
                    <a:pt x="357" y="17"/>
                  </a:lnTo>
                  <a:lnTo>
                    <a:pt x="352" y="12"/>
                  </a:lnTo>
                  <a:lnTo>
                    <a:pt x="348" y="9"/>
                  </a:lnTo>
                  <a:lnTo>
                    <a:pt x="341" y="5"/>
                  </a:lnTo>
                  <a:lnTo>
                    <a:pt x="333" y="3"/>
                  </a:lnTo>
                  <a:lnTo>
                    <a:pt x="325" y="1"/>
                  </a:lnTo>
                  <a:lnTo>
                    <a:pt x="316" y="0"/>
                  </a:lnTo>
                  <a:lnTo>
                    <a:pt x="308" y="0"/>
                  </a:lnTo>
                  <a:lnTo>
                    <a:pt x="299" y="0"/>
                  </a:lnTo>
                  <a:lnTo>
                    <a:pt x="290" y="2"/>
                  </a:lnTo>
                  <a:lnTo>
                    <a:pt x="281" y="4"/>
                  </a:lnTo>
                  <a:lnTo>
                    <a:pt x="267" y="10"/>
                  </a:lnTo>
                  <a:lnTo>
                    <a:pt x="253" y="17"/>
                  </a:lnTo>
                  <a:lnTo>
                    <a:pt x="239" y="26"/>
                  </a:lnTo>
                  <a:lnTo>
                    <a:pt x="224" y="36"/>
                  </a:lnTo>
                  <a:lnTo>
                    <a:pt x="210" y="48"/>
                  </a:lnTo>
                  <a:lnTo>
                    <a:pt x="196" y="62"/>
                  </a:lnTo>
                  <a:lnTo>
                    <a:pt x="182" y="77"/>
                  </a:lnTo>
                  <a:lnTo>
                    <a:pt x="168" y="93"/>
                  </a:lnTo>
                  <a:lnTo>
                    <a:pt x="153" y="110"/>
                  </a:lnTo>
                  <a:lnTo>
                    <a:pt x="139" y="129"/>
                  </a:lnTo>
                  <a:lnTo>
                    <a:pt x="126" y="149"/>
                  </a:lnTo>
                  <a:lnTo>
                    <a:pt x="113" y="170"/>
                  </a:lnTo>
                  <a:lnTo>
                    <a:pt x="100" y="192"/>
                  </a:lnTo>
                  <a:lnTo>
                    <a:pt x="87" y="215"/>
                  </a:lnTo>
                  <a:lnTo>
                    <a:pt x="76" y="239"/>
                  </a:lnTo>
                  <a:lnTo>
                    <a:pt x="64" y="263"/>
                  </a:lnTo>
                  <a:lnTo>
                    <a:pt x="37" y="333"/>
                  </a:lnTo>
                  <a:lnTo>
                    <a:pt x="17" y="401"/>
                  </a:lnTo>
                  <a:lnTo>
                    <a:pt x="4" y="464"/>
                  </a:lnTo>
                  <a:lnTo>
                    <a:pt x="0" y="523"/>
                  </a:lnTo>
                  <a:lnTo>
                    <a:pt x="1" y="575"/>
                  </a:lnTo>
                  <a:lnTo>
                    <a:pt x="10" y="618"/>
                  </a:lnTo>
                  <a:lnTo>
                    <a:pt x="27" y="652"/>
                  </a:lnTo>
                  <a:lnTo>
                    <a:pt x="52" y="675"/>
                  </a:lnTo>
                  <a:lnTo>
                    <a:pt x="58" y="678"/>
                  </a:lnTo>
                  <a:lnTo>
                    <a:pt x="66" y="682"/>
                  </a:lnTo>
                  <a:lnTo>
                    <a:pt x="75" y="684"/>
                  </a:lnTo>
                  <a:lnTo>
                    <a:pt x="83" y="684"/>
                  </a:lnTo>
                  <a:lnTo>
                    <a:pt x="91" y="684"/>
                  </a:lnTo>
                  <a:lnTo>
                    <a:pt x="100" y="684"/>
                  </a:lnTo>
                  <a:lnTo>
                    <a:pt x="109" y="682"/>
                  </a:lnTo>
                  <a:lnTo>
                    <a:pt x="118" y="679"/>
                  </a:lnTo>
                  <a:lnTo>
                    <a:pt x="132" y="674"/>
                  </a:lnTo>
                  <a:lnTo>
                    <a:pt x="146" y="667"/>
                  </a:lnTo>
                  <a:lnTo>
                    <a:pt x="160" y="659"/>
                  </a:lnTo>
                  <a:lnTo>
                    <a:pt x="175" y="648"/>
                  </a:lnTo>
                  <a:lnTo>
                    <a:pt x="189" y="637"/>
                  </a:lnTo>
                  <a:lnTo>
                    <a:pt x="204" y="623"/>
                  </a:lnTo>
                  <a:lnTo>
                    <a:pt x="217" y="608"/>
                  </a:lnTo>
                  <a:lnTo>
                    <a:pt x="232" y="592"/>
                  </a:lnTo>
                  <a:lnTo>
                    <a:pt x="246" y="575"/>
                  </a:lnTo>
                  <a:lnTo>
                    <a:pt x="260" y="556"/>
                  </a:lnTo>
                  <a:lnTo>
                    <a:pt x="273" y="535"/>
                  </a:lnTo>
                  <a:lnTo>
                    <a:pt x="287" y="515"/>
                  </a:lnTo>
                  <a:lnTo>
                    <a:pt x="299" y="493"/>
                  </a:lnTo>
                  <a:lnTo>
                    <a:pt x="312" y="470"/>
                  </a:lnTo>
                  <a:lnTo>
                    <a:pt x="323" y="445"/>
                  </a:lnTo>
                  <a:lnTo>
                    <a:pt x="335" y="421"/>
                  </a:lnTo>
                  <a:lnTo>
                    <a:pt x="357" y="366"/>
                  </a:lnTo>
                  <a:lnTo>
                    <a:pt x="374" y="313"/>
                  </a:lnTo>
                  <a:lnTo>
                    <a:pt x="388" y="261"/>
                  </a:lnTo>
                  <a:lnTo>
                    <a:pt x="396" y="212"/>
                  </a:lnTo>
                  <a:lnTo>
                    <a:pt x="399" y="165"/>
                  </a:lnTo>
                  <a:lnTo>
                    <a:pt x="399" y="124"/>
                  </a:lnTo>
                  <a:lnTo>
                    <a:pt x="394" y="86"/>
                  </a:lnTo>
                  <a:lnTo>
                    <a:pt x="384" y="55"/>
                  </a:lnTo>
                  <a:lnTo>
                    <a:pt x="374" y="6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3" name="Freeform 63"/>
            <p:cNvSpPr>
              <a:spLocks/>
            </p:cNvSpPr>
            <p:nvPr/>
          </p:nvSpPr>
          <p:spPr bwMode="auto">
            <a:xfrm rot="10800000">
              <a:off x="2004717" y="5727292"/>
              <a:ext cx="48310" cy="61348"/>
            </a:xfrm>
            <a:custGeom>
              <a:avLst/>
              <a:gdLst>
                <a:gd name="T0" fmla="*/ 65 w 106"/>
                <a:gd name="T1" fmla="*/ 0 h 151"/>
                <a:gd name="T2" fmla="*/ 0 w 106"/>
                <a:gd name="T3" fmla="*/ 151 h 151"/>
                <a:gd name="T4" fmla="*/ 43 w 106"/>
                <a:gd name="T5" fmla="*/ 151 h 151"/>
                <a:gd name="T6" fmla="*/ 106 w 106"/>
                <a:gd name="T7" fmla="*/ 0 h 151"/>
                <a:gd name="T8" fmla="*/ 65 w 106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51">
                  <a:moveTo>
                    <a:pt x="65" y="0"/>
                  </a:moveTo>
                  <a:lnTo>
                    <a:pt x="0" y="151"/>
                  </a:lnTo>
                  <a:lnTo>
                    <a:pt x="43" y="151"/>
                  </a:lnTo>
                  <a:lnTo>
                    <a:pt x="106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1488285" y="5502094"/>
              <a:ext cx="485876" cy="411439"/>
              <a:chOff x="1223062" y="4365764"/>
              <a:chExt cx="485876" cy="411439"/>
            </a:xfrm>
          </p:grpSpPr>
          <p:sp>
            <p:nvSpPr>
              <p:cNvPr id="75" name="Freeform 11"/>
              <p:cNvSpPr>
                <a:spLocks/>
              </p:cNvSpPr>
              <p:nvPr/>
            </p:nvSpPr>
            <p:spPr bwMode="auto">
              <a:xfrm rot="10800000">
                <a:off x="1223062" y="4365764"/>
                <a:ext cx="119408" cy="168502"/>
              </a:xfrm>
              <a:custGeom>
                <a:avLst/>
                <a:gdLst>
                  <a:gd name="T0" fmla="*/ 197 w 262"/>
                  <a:gd name="T1" fmla="*/ 306 h 413"/>
                  <a:gd name="T2" fmla="*/ 192 w 262"/>
                  <a:gd name="T3" fmla="*/ 291 h 413"/>
                  <a:gd name="T4" fmla="*/ 187 w 262"/>
                  <a:gd name="T5" fmla="*/ 270 h 413"/>
                  <a:gd name="T6" fmla="*/ 185 w 262"/>
                  <a:gd name="T7" fmla="*/ 247 h 413"/>
                  <a:gd name="T8" fmla="*/ 182 w 262"/>
                  <a:gd name="T9" fmla="*/ 222 h 413"/>
                  <a:gd name="T10" fmla="*/ 179 w 262"/>
                  <a:gd name="T11" fmla="*/ 188 h 413"/>
                  <a:gd name="T12" fmla="*/ 173 w 262"/>
                  <a:gd name="T13" fmla="*/ 152 h 413"/>
                  <a:gd name="T14" fmla="*/ 165 w 262"/>
                  <a:gd name="T15" fmla="*/ 117 h 413"/>
                  <a:gd name="T16" fmla="*/ 150 w 262"/>
                  <a:gd name="T17" fmla="*/ 83 h 413"/>
                  <a:gd name="T18" fmla="*/ 129 w 262"/>
                  <a:gd name="T19" fmla="*/ 52 h 413"/>
                  <a:gd name="T20" fmla="*/ 98 w 262"/>
                  <a:gd name="T21" fmla="*/ 27 h 413"/>
                  <a:gd name="T22" fmla="*/ 58 w 262"/>
                  <a:gd name="T23" fmla="*/ 10 h 413"/>
                  <a:gd name="T24" fmla="*/ 5 w 262"/>
                  <a:gd name="T25" fmla="*/ 0 h 413"/>
                  <a:gd name="T26" fmla="*/ 0 w 262"/>
                  <a:gd name="T27" fmla="*/ 73 h 413"/>
                  <a:gd name="T28" fmla="*/ 30 w 262"/>
                  <a:gd name="T29" fmla="*/ 77 h 413"/>
                  <a:gd name="T30" fmla="*/ 54 w 262"/>
                  <a:gd name="T31" fmla="*/ 87 h 413"/>
                  <a:gd name="T32" fmla="*/ 73 w 262"/>
                  <a:gd name="T33" fmla="*/ 101 h 413"/>
                  <a:gd name="T34" fmla="*/ 87 w 262"/>
                  <a:gd name="T35" fmla="*/ 118 h 413"/>
                  <a:gd name="T36" fmla="*/ 96 w 262"/>
                  <a:gd name="T37" fmla="*/ 140 h 413"/>
                  <a:gd name="T38" fmla="*/ 102 w 262"/>
                  <a:gd name="T39" fmla="*/ 165 h 413"/>
                  <a:gd name="T40" fmla="*/ 106 w 262"/>
                  <a:gd name="T41" fmla="*/ 194 h 413"/>
                  <a:gd name="T42" fmla="*/ 110 w 262"/>
                  <a:gd name="T43" fmla="*/ 227 h 413"/>
                  <a:gd name="T44" fmla="*/ 112 w 262"/>
                  <a:gd name="T45" fmla="*/ 261 h 413"/>
                  <a:gd name="T46" fmla="*/ 117 w 262"/>
                  <a:gd name="T47" fmla="*/ 291 h 413"/>
                  <a:gd name="T48" fmla="*/ 125 w 262"/>
                  <a:gd name="T49" fmla="*/ 319 h 413"/>
                  <a:gd name="T50" fmla="*/ 137 w 262"/>
                  <a:gd name="T51" fmla="*/ 345 h 413"/>
                  <a:gd name="T52" fmla="*/ 150 w 262"/>
                  <a:gd name="T53" fmla="*/ 362 h 413"/>
                  <a:gd name="T54" fmla="*/ 163 w 262"/>
                  <a:gd name="T55" fmla="*/ 377 h 413"/>
                  <a:gd name="T56" fmla="*/ 178 w 262"/>
                  <a:gd name="T57" fmla="*/ 389 h 413"/>
                  <a:gd name="T58" fmla="*/ 192 w 262"/>
                  <a:gd name="T59" fmla="*/ 398 h 413"/>
                  <a:gd name="T60" fmla="*/ 207 w 262"/>
                  <a:gd name="T61" fmla="*/ 404 h 413"/>
                  <a:gd name="T62" fmla="*/ 223 w 262"/>
                  <a:gd name="T63" fmla="*/ 409 h 413"/>
                  <a:gd name="T64" fmla="*/ 239 w 262"/>
                  <a:gd name="T65" fmla="*/ 412 h 413"/>
                  <a:gd name="T66" fmla="*/ 255 w 262"/>
                  <a:gd name="T67" fmla="*/ 413 h 413"/>
                  <a:gd name="T68" fmla="*/ 262 w 262"/>
                  <a:gd name="T69" fmla="*/ 340 h 413"/>
                  <a:gd name="T70" fmla="*/ 251 w 262"/>
                  <a:gd name="T71" fmla="*/ 340 h 413"/>
                  <a:gd name="T72" fmla="*/ 242 w 262"/>
                  <a:gd name="T73" fmla="*/ 338 h 413"/>
                  <a:gd name="T74" fmla="*/ 234 w 262"/>
                  <a:gd name="T75" fmla="*/ 336 h 413"/>
                  <a:gd name="T76" fmla="*/ 226 w 262"/>
                  <a:gd name="T77" fmla="*/ 332 h 413"/>
                  <a:gd name="T78" fmla="*/ 218 w 262"/>
                  <a:gd name="T79" fmla="*/ 328 h 413"/>
                  <a:gd name="T80" fmla="*/ 211 w 262"/>
                  <a:gd name="T81" fmla="*/ 322 h 413"/>
                  <a:gd name="T82" fmla="*/ 204 w 262"/>
                  <a:gd name="T83" fmla="*/ 315 h 413"/>
                  <a:gd name="T84" fmla="*/ 197 w 262"/>
                  <a:gd name="T85" fmla="*/ 306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2" h="413">
                    <a:moveTo>
                      <a:pt x="197" y="306"/>
                    </a:moveTo>
                    <a:lnTo>
                      <a:pt x="192" y="291"/>
                    </a:lnTo>
                    <a:lnTo>
                      <a:pt x="187" y="270"/>
                    </a:lnTo>
                    <a:lnTo>
                      <a:pt x="185" y="247"/>
                    </a:lnTo>
                    <a:lnTo>
                      <a:pt x="182" y="222"/>
                    </a:lnTo>
                    <a:lnTo>
                      <a:pt x="179" y="188"/>
                    </a:lnTo>
                    <a:lnTo>
                      <a:pt x="173" y="152"/>
                    </a:lnTo>
                    <a:lnTo>
                      <a:pt x="165" y="117"/>
                    </a:lnTo>
                    <a:lnTo>
                      <a:pt x="150" y="83"/>
                    </a:lnTo>
                    <a:lnTo>
                      <a:pt x="129" y="52"/>
                    </a:lnTo>
                    <a:lnTo>
                      <a:pt x="98" y="27"/>
                    </a:lnTo>
                    <a:lnTo>
                      <a:pt x="58" y="10"/>
                    </a:lnTo>
                    <a:lnTo>
                      <a:pt x="5" y="0"/>
                    </a:lnTo>
                    <a:lnTo>
                      <a:pt x="0" y="73"/>
                    </a:lnTo>
                    <a:lnTo>
                      <a:pt x="30" y="77"/>
                    </a:lnTo>
                    <a:lnTo>
                      <a:pt x="54" y="87"/>
                    </a:lnTo>
                    <a:lnTo>
                      <a:pt x="73" y="101"/>
                    </a:lnTo>
                    <a:lnTo>
                      <a:pt x="87" y="118"/>
                    </a:lnTo>
                    <a:lnTo>
                      <a:pt x="96" y="140"/>
                    </a:lnTo>
                    <a:lnTo>
                      <a:pt x="102" y="165"/>
                    </a:lnTo>
                    <a:lnTo>
                      <a:pt x="106" y="194"/>
                    </a:lnTo>
                    <a:lnTo>
                      <a:pt x="110" y="227"/>
                    </a:lnTo>
                    <a:lnTo>
                      <a:pt x="112" y="261"/>
                    </a:lnTo>
                    <a:lnTo>
                      <a:pt x="117" y="291"/>
                    </a:lnTo>
                    <a:lnTo>
                      <a:pt x="125" y="319"/>
                    </a:lnTo>
                    <a:lnTo>
                      <a:pt x="137" y="345"/>
                    </a:lnTo>
                    <a:lnTo>
                      <a:pt x="150" y="362"/>
                    </a:lnTo>
                    <a:lnTo>
                      <a:pt x="163" y="377"/>
                    </a:lnTo>
                    <a:lnTo>
                      <a:pt x="178" y="389"/>
                    </a:lnTo>
                    <a:lnTo>
                      <a:pt x="192" y="398"/>
                    </a:lnTo>
                    <a:lnTo>
                      <a:pt x="207" y="404"/>
                    </a:lnTo>
                    <a:lnTo>
                      <a:pt x="223" y="409"/>
                    </a:lnTo>
                    <a:lnTo>
                      <a:pt x="239" y="412"/>
                    </a:lnTo>
                    <a:lnTo>
                      <a:pt x="255" y="413"/>
                    </a:lnTo>
                    <a:lnTo>
                      <a:pt x="262" y="340"/>
                    </a:lnTo>
                    <a:lnTo>
                      <a:pt x="251" y="340"/>
                    </a:lnTo>
                    <a:lnTo>
                      <a:pt x="242" y="338"/>
                    </a:lnTo>
                    <a:lnTo>
                      <a:pt x="234" y="336"/>
                    </a:lnTo>
                    <a:lnTo>
                      <a:pt x="226" y="332"/>
                    </a:lnTo>
                    <a:lnTo>
                      <a:pt x="218" y="328"/>
                    </a:lnTo>
                    <a:lnTo>
                      <a:pt x="211" y="322"/>
                    </a:lnTo>
                    <a:lnTo>
                      <a:pt x="204" y="315"/>
                    </a:lnTo>
                    <a:lnTo>
                      <a:pt x="197" y="306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76" name="Freeform 29"/>
              <p:cNvSpPr>
                <a:spLocks/>
              </p:cNvSpPr>
              <p:nvPr/>
            </p:nvSpPr>
            <p:spPr bwMode="auto">
              <a:xfrm rot="10800000">
                <a:off x="1380754" y="4427930"/>
                <a:ext cx="238816" cy="322280"/>
              </a:xfrm>
              <a:custGeom>
                <a:avLst/>
                <a:gdLst>
                  <a:gd name="T0" fmla="*/ 80 w 523"/>
                  <a:gd name="T1" fmla="*/ 779 h 790"/>
                  <a:gd name="T2" fmla="*/ 99 w 523"/>
                  <a:gd name="T3" fmla="*/ 786 h 790"/>
                  <a:gd name="T4" fmla="*/ 121 w 523"/>
                  <a:gd name="T5" fmla="*/ 790 h 790"/>
                  <a:gd name="T6" fmla="*/ 144 w 523"/>
                  <a:gd name="T7" fmla="*/ 789 h 790"/>
                  <a:gd name="T8" fmla="*/ 167 w 523"/>
                  <a:gd name="T9" fmla="*/ 784 h 790"/>
                  <a:gd name="T10" fmla="*/ 191 w 523"/>
                  <a:gd name="T11" fmla="*/ 776 h 790"/>
                  <a:gd name="T12" fmla="*/ 215 w 523"/>
                  <a:gd name="T13" fmla="*/ 763 h 790"/>
                  <a:gd name="T14" fmla="*/ 241 w 523"/>
                  <a:gd name="T15" fmla="*/ 748 h 790"/>
                  <a:gd name="T16" fmla="*/ 265 w 523"/>
                  <a:gd name="T17" fmla="*/ 730 h 790"/>
                  <a:gd name="T18" fmla="*/ 290 w 523"/>
                  <a:gd name="T19" fmla="*/ 708 h 790"/>
                  <a:gd name="T20" fmla="*/ 315 w 523"/>
                  <a:gd name="T21" fmla="*/ 684 h 790"/>
                  <a:gd name="T22" fmla="*/ 340 w 523"/>
                  <a:gd name="T23" fmla="*/ 657 h 790"/>
                  <a:gd name="T24" fmla="*/ 363 w 523"/>
                  <a:gd name="T25" fmla="*/ 627 h 790"/>
                  <a:gd name="T26" fmla="*/ 386 w 523"/>
                  <a:gd name="T27" fmla="*/ 595 h 790"/>
                  <a:gd name="T28" fmla="*/ 409 w 523"/>
                  <a:gd name="T29" fmla="*/ 560 h 790"/>
                  <a:gd name="T30" fmla="*/ 430 w 523"/>
                  <a:gd name="T31" fmla="*/ 524 h 790"/>
                  <a:gd name="T32" fmla="*/ 449 w 523"/>
                  <a:gd name="T33" fmla="*/ 484 h 790"/>
                  <a:gd name="T34" fmla="*/ 482 w 523"/>
                  <a:gd name="T35" fmla="*/ 405 h 790"/>
                  <a:gd name="T36" fmla="*/ 506 w 523"/>
                  <a:gd name="T37" fmla="*/ 328 h 790"/>
                  <a:gd name="T38" fmla="*/ 520 w 523"/>
                  <a:gd name="T39" fmla="*/ 254 h 790"/>
                  <a:gd name="T40" fmla="*/ 523 w 523"/>
                  <a:gd name="T41" fmla="*/ 186 h 790"/>
                  <a:gd name="T42" fmla="*/ 518 w 523"/>
                  <a:gd name="T43" fmla="*/ 126 h 790"/>
                  <a:gd name="T44" fmla="*/ 503 w 523"/>
                  <a:gd name="T45" fmla="*/ 75 h 790"/>
                  <a:gd name="T46" fmla="*/ 479 w 523"/>
                  <a:gd name="T47" fmla="*/ 36 h 790"/>
                  <a:gd name="T48" fmla="*/ 445 w 523"/>
                  <a:gd name="T49" fmla="*/ 11 h 790"/>
                  <a:gd name="T50" fmla="*/ 425 w 523"/>
                  <a:gd name="T51" fmla="*/ 4 h 790"/>
                  <a:gd name="T52" fmla="*/ 403 w 523"/>
                  <a:gd name="T53" fmla="*/ 0 h 790"/>
                  <a:gd name="T54" fmla="*/ 380 w 523"/>
                  <a:gd name="T55" fmla="*/ 2 h 790"/>
                  <a:gd name="T56" fmla="*/ 357 w 523"/>
                  <a:gd name="T57" fmla="*/ 6 h 790"/>
                  <a:gd name="T58" fmla="*/ 333 w 523"/>
                  <a:gd name="T59" fmla="*/ 14 h 790"/>
                  <a:gd name="T60" fmla="*/ 309 w 523"/>
                  <a:gd name="T61" fmla="*/ 27 h 790"/>
                  <a:gd name="T62" fmla="*/ 283 w 523"/>
                  <a:gd name="T63" fmla="*/ 42 h 790"/>
                  <a:gd name="T64" fmla="*/ 259 w 523"/>
                  <a:gd name="T65" fmla="*/ 60 h 790"/>
                  <a:gd name="T66" fmla="*/ 234 w 523"/>
                  <a:gd name="T67" fmla="*/ 82 h 790"/>
                  <a:gd name="T68" fmla="*/ 210 w 523"/>
                  <a:gd name="T69" fmla="*/ 106 h 790"/>
                  <a:gd name="T70" fmla="*/ 184 w 523"/>
                  <a:gd name="T71" fmla="*/ 133 h 790"/>
                  <a:gd name="T72" fmla="*/ 161 w 523"/>
                  <a:gd name="T73" fmla="*/ 163 h 790"/>
                  <a:gd name="T74" fmla="*/ 138 w 523"/>
                  <a:gd name="T75" fmla="*/ 195 h 790"/>
                  <a:gd name="T76" fmla="*/ 115 w 523"/>
                  <a:gd name="T77" fmla="*/ 230 h 790"/>
                  <a:gd name="T78" fmla="*/ 94 w 523"/>
                  <a:gd name="T79" fmla="*/ 267 h 790"/>
                  <a:gd name="T80" fmla="*/ 75 w 523"/>
                  <a:gd name="T81" fmla="*/ 306 h 790"/>
                  <a:gd name="T82" fmla="*/ 41 w 523"/>
                  <a:gd name="T83" fmla="*/ 385 h 790"/>
                  <a:gd name="T84" fmla="*/ 18 w 523"/>
                  <a:gd name="T85" fmla="*/ 462 h 790"/>
                  <a:gd name="T86" fmla="*/ 5 w 523"/>
                  <a:gd name="T87" fmla="*/ 536 h 790"/>
                  <a:gd name="T88" fmla="*/ 0 w 523"/>
                  <a:gd name="T89" fmla="*/ 604 h 790"/>
                  <a:gd name="T90" fmla="*/ 6 w 523"/>
                  <a:gd name="T91" fmla="*/ 664 h 790"/>
                  <a:gd name="T92" fmla="*/ 21 w 523"/>
                  <a:gd name="T93" fmla="*/ 715 h 790"/>
                  <a:gd name="T94" fmla="*/ 45 w 523"/>
                  <a:gd name="T95" fmla="*/ 754 h 790"/>
                  <a:gd name="T96" fmla="*/ 80 w 523"/>
                  <a:gd name="T97" fmla="*/ 779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23" h="790">
                    <a:moveTo>
                      <a:pt x="80" y="779"/>
                    </a:moveTo>
                    <a:lnTo>
                      <a:pt x="99" y="786"/>
                    </a:lnTo>
                    <a:lnTo>
                      <a:pt x="121" y="790"/>
                    </a:lnTo>
                    <a:lnTo>
                      <a:pt x="144" y="789"/>
                    </a:lnTo>
                    <a:lnTo>
                      <a:pt x="167" y="784"/>
                    </a:lnTo>
                    <a:lnTo>
                      <a:pt x="191" y="776"/>
                    </a:lnTo>
                    <a:lnTo>
                      <a:pt x="215" y="763"/>
                    </a:lnTo>
                    <a:lnTo>
                      <a:pt x="241" y="748"/>
                    </a:lnTo>
                    <a:lnTo>
                      <a:pt x="265" y="730"/>
                    </a:lnTo>
                    <a:lnTo>
                      <a:pt x="290" y="708"/>
                    </a:lnTo>
                    <a:lnTo>
                      <a:pt x="315" y="684"/>
                    </a:lnTo>
                    <a:lnTo>
                      <a:pt x="340" y="657"/>
                    </a:lnTo>
                    <a:lnTo>
                      <a:pt x="363" y="627"/>
                    </a:lnTo>
                    <a:lnTo>
                      <a:pt x="386" y="595"/>
                    </a:lnTo>
                    <a:lnTo>
                      <a:pt x="409" y="560"/>
                    </a:lnTo>
                    <a:lnTo>
                      <a:pt x="430" y="524"/>
                    </a:lnTo>
                    <a:lnTo>
                      <a:pt x="449" y="484"/>
                    </a:lnTo>
                    <a:lnTo>
                      <a:pt x="482" y="405"/>
                    </a:lnTo>
                    <a:lnTo>
                      <a:pt x="506" y="328"/>
                    </a:lnTo>
                    <a:lnTo>
                      <a:pt x="520" y="254"/>
                    </a:lnTo>
                    <a:lnTo>
                      <a:pt x="523" y="186"/>
                    </a:lnTo>
                    <a:lnTo>
                      <a:pt x="518" y="126"/>
                    </a:lnTo>
                    <a:lnTo>
                      <a:pt x="503" y="75"/>
                    </a:lnTo>
                    <a:lnTo>
                      <a:pt x="479" y="36"/>
                    </a:lnTo>
                    <a:lnTo>
                      <a:pt x="445" y="11"/>
                    </a:lnTo>
                    <a:lnTo>
                      <a:pt x="425" y="4"/>
                    </a:lnTo>
                    <a:lnTo>
                      <a:pt x="403" y="0"/>
                    </a:lnTo>
                    <a:lnTo>
                      <a:pt x="380" y="2"/>
                    </a:lnTo>
                    <a:lnTo>
                      <a:pt x="357" y="6"/>
                    </a:lnTo>
                    <a:lnTo>
                      <a:pt x="333" y="14"/>
                    </a:lnTo>
                    <a:lnTo>
                      <a:pt x="309" y="27"/>
                    </a:lnTo>
                    <a:lnTo>
                      <a:pt x="283" y="42"/>
                    </a:lnTo>
                    <a:lnTo>
                      <a:pt x="259" y="60"/>
                    </a:lnTo>
                    <a:lnTo>
                      <a:pt x="234" y="82"/>
                    </a:lnTo>
                    <a:lnTo>
                      <a:pt x="210" y="106"/>
                    </a:lnTo>
                    <a:lnTo>
                      <a:pt x="184" y="133"/>
                    </a:lnTo>
                    <a:lnTo>
                      <a:pt x="161" y="163"/>
                    </a:lnTo>
                    <a:lnTo>
                      <a:pt x="138" y="195"/>
                    </a:lnTo>
                    <a:lnTo>
                      <a:pt x="115" y="230"/>
                    </a:lnTo>
                    <a:lnTo>
                      <a:pt x="94" y="267"/>
                    </a:lnTo>
                    <a:lnTo>
                      <a:pt x="75" y="306"/>
                    </a:lnTo>
                    <a:lnTo>
                      <a:pt x="41" y="385"/>
                    </a:lnTo>
                    <a:lnTo>
                      <a:pt x="18" y="462"/>
                    </a:lnTo>
                    <a:lnTo>
                      <a:pt x="5" y="536"/>
                    </a:lnTo>
                    <a:lnTo>
                      <a:pt x="0" y="604"/>
                    </a:lnTo>
                    <a:lnTo>
                      <a:pt x="6" y="664"/>
                    </a:lnTo>
                    <a:lnTo>
                      <a:pt x="21" y="715"/>
                    </a:lnTo>
                    <a:lnTo>
                      <a:pt x="45" y="754"/>
                    </a:lnTo>
                    <a:lnTo>
                      <a:pt x="80" y="7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77" name="Freeform 30"/>
              <p:cNvSpPr>
                <a:spLocks/>
              </p:cNvSpPr>
              <p:nvPr/>
            </p:nvSpPr>
            <p:spPr bwMode="auto">
              <a:xfrm rot="10800000">
                <a:off x="1279576" y="4404208"/>
                <a:ext cx="288949" cy="334550"/>
              </a:xfrm>
              <a:custGeom>
                <a:avLst/>
                <a:gdLst>
                  <a:gd name="T0" fmla="*/ 388 w 634"/>
                  <a:gd name="T1" fmla="*/ 13 h 818"/>
                  <a:gd name="T2" fmla="*/ 380 w 634"/>
                  <a:gd name="T3" fmla="*/ 9 h 818"/>
                  <a:gd name="T4" fmla="*/ 371 w 634"/>
                  <a:gd name="T5" fmla="*/ 6 h 818"/>
                  <a:gd name="T6" fmla="*/ 363 w 634"/>
                  <a:gd name="T7" fmla="*/ 2 h 818"/>
                  <a:gd name="T8" fmla="*/ 382 w 634"/>
                  <a:gd name="T9" fmla="*/ 32 h 818"/>
                  <a:gd name="T10" fmla="*/ 409 w 634"/>
                  <a:gd name="T11" fmla="*/ 126 h 818"/>
                  <a:gd name="T12" fmla="*/ 403 w 634"/>
                  <a:gd name="T13" fmla="*/ 247 h 818"/>
                  <a:gd name="T14" fmla="*/ 366 w 634"/>
                  <a:gd name="T15" fmla="*/ 385 h 818"/>
                  <a:gd name="T16" fmla="*/ 319 w 634"/>
                  <a:gd name="T17" fmla="*/ 491 h 818"/>
                  <a:gd name="T18" fmla="*/ 280 w 634"/>
                  <a:gd name="T19" fmla="*/ 557 h 818"/>
                  <a:gd name="T20" fmla="*/ 238 w 634"/>
                  <a:gd name="T21" fmla="*/ 614 h 818"/>
                  <a:gd name="T22" fmla="*/ 195 w 634"/>
                  <a:gd name="T23" fmla="*/ 663 h 818"/>
                  <a:gd name="T24" fmla="*/ 150 w 634"/>
                  <a:gd name="T25" fmla="*/ 703 h 818"/>
                  <a:gd name="T26" fmla="*/ 105 w 634"/>
                  <a:gd name="T27" fmla="*/ 734 h 818"/>
                  <a:gd name="T28" fmla="*/ 61 w 634"/>
                  <a:gd name="T29" fmla="*/ 754 h 818"/>
                  <a:gd name="T30" fmla="*/ 20 w 634"/>
                  <a:gd name="T31" fmla="*/ 762 h 818"/>
                  <a:gd name="T32" fmla="*/ 8 w 634"/>
                  <a:gd name="T33" fmla="*/ 765 h 818"/>
                  <a:gd name="T34" fmla="*/ 23 w 634"/>
                  <a:gd name="T35" fmla="*/ 773 h 818"/>
                  <a:gd name="T36" fmla="*/ 71 w 634"/>
                  <a:gd name="T37" fmla="*/ 794 h 818"/>
                  <a:gd name="T38" fmla="*/ 153 w 634"/>
                  <a:gd name="T39" fmla="*/ 815 h 818"/>
                  <a:gd name="T40" fmla="*/ 235 w 634"/>
                  <a:gd name="T41" fmla="*/ 818 h 818"/>
                  <a:gd name="T42" fmla="*/ 314 w 634"/>
                  <a:gd name="T43" fmla="*/ 805 h 818"/>
                  <a:gd name="T44" fmla="*/ 390 w 634"/>
                  <a:gd name="T45" fmla="*/ 779 h 818"/>
                  <a:gd name="T46" fmla="*/ 461 w 634"/>
                  <a:gd name="T47" fmla="*/ 738 h 818"/>
                  <a:gd name="T48" fmla="*/ 522 w 634"/>
                  <a:gd name="T49" fmla="*/ 682 h 818"/>
                  <a:gd name="T50" fmla="*/ 572 w 634"/>
                  <a:gd name="T51" fmla="*/ 615 h 818"/>
                  <a:gd name="T52" fmla="*/ 609 w 634"/>
                  <a:gd name="T53" fmla="*/ 537 h 818"/>
                  <a:gd name="T54" fmla="*/ 630 w 634"/>
                  <a:gd name="T55" fmla="*/ 455 h 818"/>
                  <a:gd name="T56" fmla="*/ 634 w 634"/>
                  <a:gd name="T57" fmla="*/ 373 h 818"/>
                  <a:gd name="T58" fmla="*/ 621 w 634"/>
                  <a:gd name="T59" fmla="*/ 294 h 818"/>
                  <a:gd name="T60" fmla="*/ 594 w 634"/>
                  <a:gd name="T61" fmla="*/ 218 h 818"/>
                  <a:gd name="T62" fmla="*/ 553 w 634"/>
                  <a:gd name="T63" fmla="*/ 148 h 818"/>
                  <a:gd name="T64" fmla="*/ 498 w 634"/>
                  <a:gd name="T65" fmla="*/ 86 h 818"/>
                  <a:gd name="T66" fmla="*/ 431 w 634"/>
                  <a:gd name="T67" fmla="*/ 36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34" h="818">
                    <a:moveTo>
                      <a:pt x="393" y="15"/>
                    </a:moveTo>
                    <a:lnTo>
                      <a:pt x="388" y="13"/>
                    </a:lnTo>
                    <a:lnTo>
                      <a:pt x="385" y="10"/>
                    </a:lnTo>
                    <a:lnTo>
                      <a:pt x="380" y="9"/>
                    </a:lnTo>
                    <a:lnTo>
                      <a:pt x="375" y="7"/>
                    </a:lnTo>
                    <a:lnTo>
                      <a:pt x="371" y="6"/>
                    </a:lnTo>
                    <a:lnTo>
                      <a:pt x="367" y="4"/>
                    </a:lnTo>
                    <a:lnTo>
                      <a:pt x="363" y="2"/>
                    </a:lnTo>
                    <a:lnTo>
                      <a:pt x="358" y="0"/>
                    </a:lnTo>
                    <a:lnTo>
                      <a:pt x="382" y="32"/>
                    </a:lnTo>
                    <a:lnTo>
                      <a:pt x="400" y="75"/>
                    </a:lnTo>
                    <a:lnTo>
                      <a:pt x="409" y="126"/>
                    </a:lnTo>
                    <a:lnTo>
                      <a:pt x="410" y="183"/>
                    </a:lnTo>
                    <a:lnTo>
                      <a:pt x="403" y="247"/>
                    </a:lnTo>
                    <a:lnTo>
                      <a:pt x="389" y="313"/>
                    </a:lnTo>
                    <a:lnTo>
                      <a:pt x="366" y="385"/>
                    </a:lnTo>
                    <a:lnTo>
                      <a:pt x="336" y="456"/>
                    </a:lnTo>
                    <a:lnTo>
                      <a:pt x="319" y="491"/>
                    </a:lnTo>
                    <a:lnTo>
                      <a:pt x="299" y="524"/>
                    </a:lnTo>
                    <a:lnTo>
                      <a:pt x="280" y="557"/>
                    </a:lnTo>
                    <a:lnTo>
                      <a:pt x="260" y="585"/>
                    </a:lnTo>
                    <a:lnTo>
                      <a:pt x="238" y="614"/>
                    </a:lnTo>
                    <a:lnTo>
                      <a:pt x="217" y="640"/>
                    </a:lnTo>
                    <a:lnTo>
                      <a:pt x="195" y="663"/>
                    </a:lnTo>
                    <a:lnTo>
                      <a:pt x="173" y="684"/>
                    </a:lnTo>
                    <a:lnTo>
                      <a:pt x="150" y="703"/>
                    </a:lnTo>
                    <a:lnTo>
                      <a:pt x="128" y="720"/>
                    </a:lnTo>
                    <a:lnTo>
                      <a:pt x="105" y="734"/>
                    </a:lnTo>
                    <a:lnTo>
                      <a:pt x="83" y="746"/>
                    </a:lnTo>
                    <a:lnTo>
                      <a:pt x="61" y="754"/>
                    </a:lnTo>
                    <a:lnTo>
                      <a:pt x="40" y="759"/>
                    </a:lnTo>
                    <a:lnTo>
                      <a:pt x="20" y="762"/>
                    </a:lnTo>
                    <a:lnTo>
                      <a:pt x="0" y="761"/>
                    </a:lnTo>
                    <a:lnTo>
                      <a:pt x="8" y="765"/>
                    </a:lnTo>
                    <a:lnTo>
                      <a:pt x="16" y="769"/>
                    </a:lnTo>
                    <a:lnTo>
                      <a:pt x="23" y="773"/>
                    </a:lnTo>
                    <a:lnTo>
                      <a:pt x="31" y="778"/>
                    </a:lnTo>
                    <a:lnTo>
                      <a:pt x="71" y="794"/>
                    </a:lnTo>
                    <a:lnTo>
                      <a:pt x="112" y="807"/>
                    </a:lnTo>
                    <a:lnTo>
                      <a:pt x="153" y="815"/>
                    </a:lnTo>
                    <a:lnTo>
                      <a:pt x="193" y="818"/>
                    </a:lnTo>
                    <a:lnTo>
                      <a:pt x="235" y="818"/>
                    </a:lnTo>
                    <a:lnTo>
                      <a:pt x="275" y="814"/>
                    </a:lnTo>
                    <a:lnTo>
                      <a:pt x="314" y="805"/>
                    </a:lnTo>
                    <a:lnTo>
                      <a:pt x="354" y="794"/>
                    </a:lnTo>
                    <a:lnTo>
                      <a:pt x="390" y="779"/>
                    </a:lnTo>
                    <a:lnTo>
                      <a:pt x="427" y="759"/>
                    </a:lnTo>
                    <a:lnTo>
                      <a:pt x="461" y="738"/>
                    </a:lnTo>
                    <a:lnTo>
                      <a:pt x="493" y="711"/>
                    </a:lnTo>
                    <a:lnTo>
                      <a:pt x="522" y="682"/>
                    </a:lnTo>
                    <a:lnTo>
                      <a:pt x="549" y="651"/>
                    </a:lnTo>
                    <a:lnTo>
                      <a:pt x="572" y="615"/>
                    </a:lnTo>
                    <a:lnTo>
                      <a:pt x="593" y="577"/>
                    </a:lnTo>
                    <a:lnTo>
                      <a:pt x="609" y="537"/>
                    </a:lnTo>
                    <a:lnTo>
                      <a:pt x="622" y="497"/>
                    </a:lnTo>
                    <a:lnTo>
                      <a:pt x="630" y="455"/>
                    </a:lnTo>
                    <a:lnTo>
                      <a:pt x="634" y="415"/>
                    </a:lnTo>
                    <a:lnTo>
                      <a:pt x="634" y="373"/>
                    </a:lnTo>
                    <a:lnTo>
                      <a:pt x="629" y="333"/>
                    </a:lnTo>
                    <a:lnTo>
                      <a:pt x="621" y="294"/>
                    </a:lnTo>
                    <a:lnTo>
                      <a:pt x="609" y="255"/>
                    </a:lnTo>
                    <a:lnTo>
                      <a:pt x="594" y="218"/>
                    </a:lnTo>
                    <a:lnTo>
                      <a:pt x="575" y="181"/>
                    </a:lnTo>
                    <a:lnTo>
                      <a:pt x="553" y="148"/>
                    </a:lnTo>
                    <a:lnTo>
                      <a:pt x="526" y="115"/>
                    </a:lnTo>
                    <a:lnTo>
                      <a:pt x="498" y="86"/>
                    </a:lnTo>
                    <a:lnTo>
                      <a:pt x="467" y="59"/>
                    </a:lnTo>
                    <a:lnTo>
                      <a:pt x="431" y="36"/>
                    </a:lnTo>
                    <a:lnTo>
                      <a:pt x="393" y="15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78" name="Freeform 31"/>
              <p:cNvSpPr>
                <a:spLocks/>
              </p:cNvSpPr>
              <p:nvPr/>
            </p:nvSpPr>
            <p:spPr bwMode="auto">
              <a:xfrm rot="10800000">
                <a:off x="1279576" y="4404208"/>
                <a:ext cx="288949" cy="334550"/>
              </a:xfrm>
              <a:custGeom>
                <a:avLst/>
                <a:gdLst>
                  <a:gd name="T0" fmla="*/ 388 w 634"/>
                  <a:gd name="T1" fmla="*/ 13 h 818"/>
                  <a:gd name="T2" fmla="*/ 380 w 634"/>
                  <a:gd name="T3" fmla="*/ 9 h 818"/>
                  <a:gd name="T4" fmla="*/ 371 w 634"/>
                  <a:gd name="T5" fmla="*/ 6 h 818"/>
                  <a:gd name="T6" fmla="*/ 363 w 634"/>
                  <a:gd name="T7" fmla="*/ 2 h 818"/>
                  <a:gd name="T8" fmla="*/ 382 w 634"/>
                  <a:gd name="T9" fmla="*/ 32 h 818"/>
                  <a:gd name="T10" fmla="*/ 409 w 634"/>
                  <a:gd name="T11" fmla="*/ 126 h 818"/>
                  <a:gd name="T12" fmla="*/ 403 w 634"/>
                  <a:gd name="T13" fmla="*/ 247 h 818"/>
                  <a:gd name="T14" fmla="*/ 366 w 634"/>
                  <a:gd name="T15" fmla="*/ 385 h 818"/>
                  <a:gd name="T16" fmla="*/ 319 w 634"/>
                  <a:gd name="T17" fmla="*/ 491 h 818"/>
                  <a:gd name="T18" fmla="*/ 280 w 634"/>
                  <a:gd name="T19" fmla="*/ 557 h 818"/>
                  <a:gd name="T20" fmla="*/ 238 w 634"/>
                  <a:gd name="T21" fmla="*/ 614 h 818"/>
                  <a:gd name="T22" fmla="*/ 195 w 634"/>
                  <a:gd name="T23" fmla="*/ 663 h 818"/>
                  <a:gd name="T24" fmla="*/ 150 w 634"/>
                  <a:gd name="T25" fmla="*/ 703 h 818"/>
                  <a:gd name="T26" fmla="*/ 105 w 634"/>
                  <a:gd name="T27" fmla="*/ 734 h 818"/>
                  <a:gd name="T28" fmla="*/ 61 w 634"/>
                  <a:gd name="T29" fmla="*/ 754 h 818"/>
                  <a:gd name="T30" fmla="*/ 20 w 634"/>
                  <a:gd name="T31" fmla="*/ 762 h 818"/>
                  <a:gd name="T32" fmla="*/ 8 w 634"/>
                  <a:gd name="T33" fmla="*/ 765 h 818"/>
                  <a:gd name="T34" fmla="*/ 23 w 634"/>
                  <a:gd name="T35" fmla="*/ 773 h 818"/>
                  <a:gd name="T36" fmla="*/ 71 w 634"/>
                  <a:gd name="T37" fmla="*/ 794 h 818"/>
                  <a:gd name="T38" fmla="*/ 153 w 634"/>
                  <a:gd name="T39" fmla="*/ 815 h 818"/>
                  <a:gd name="T40" fmla="*/ 235 w 634"/>
                  <a:gd name="T41" fmla="*/ 818 h 818"/>
                  <a:gd name="T42" fmla="*/ 314 w 634"/>
                  <a:gd name="T43" fmla="*/ 805 h 818"/>
                  <a:gd name="T44" fmla="*/ 390 w 634"/>
                  <a:gd name="T45" fmla="*/ 779 h 818"/>
                  <a:gd name="T46" fmla="*/ 461 w 634"/>
                  <a:gd name="T47" fmla="*/ 738 h 818"/>
                  <a:gd name="T48" fmla="*/ 522 w 634"/>
                  <a:gd name="T49" fmla="*/ 682 h 818"/>
                  <a:gd name="T50" fmla="*/ 572 w 634"/>
                  <a:gd name="T51" fmla="*/ 615 h 818"/>
                  <a:gd name="T52" fmla="*/ 609 w 634"/>
                  <a:gd name="T53" fmla="*/ 537 h 818"/>
                  <a:gd name="T54" fmla="*/ 630 w 634"/>
                  <a:gd name="T55" fmla="*/ 455 h 818"/>
                  <a:gd name="T56" fmla="*/ 634 w 634"/>
                  <a:gd name="T57" fmla="*/ 373 h 818"/>
                  <a:gd name="T58" fmla="*/ 621 w 634"/>
                  <a:gd name="T59" fmla="*/ 294 h 818"/>
                  <a:gd name="T60" fmla="*/ 594 w 634"/>
                  <a:gd name="T61" fmla="*/ 218 h 818"/>
                  <a:gd name="T62" fmla="*/ 553 w 634"/>
                  <a:gd name="T63" fmla="*/ 148 h 818"/>
                  <a:gd name="T64" fmla="*/ 498 w 634"/>
                  <a:gd name="T65" fmla="*/ 86 h 818"/>
                  <a:gd name="T66" fmla="*/ 431 w 634"/>
                  <a:gd name="T67" fmla="*/ 36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34" h="818">
                    <a:moveTo>
                      <a:pt x="393" y="15"/>
                    </a:moveTo>
                    <a:lnTo>
                      <a:pt x="388" y="13"/>
                    </a:lnTo>
                    <a:lnTo>
                      <a:pt x="385" y="10"/>
                    </a:lnTo>
                    <a:lnTo>
                      <a:pt x="380" y="9"/>
                    </a:lnTo>
                    <a:lnTo>
                      <a:pt x="375" y="7"/>
                    </a:lnTo>
                    <a:lnTo>
                      <a:pt x="371" y="6"/>
                    </a:lnTo>
                    <a:lnTo>
                      <a:pt x="367" y="4"/>
                    </a:lnTo>
                    <a:lnTo>
                      <a:pt x="363" y="2"/>
                    </a:lnTo>
                    <a:lnTo>
                      <a:pt x="358" y="0"/>
                    </a:lnTo>
                    <a:lnTo>
                      <a:pt x="382" y="32"/>
                    </a:lnTo>
                    <a:lnTo>
                      <a:pt x="400" y="75"/>
                    </a:lnTo>
                    <a:lnTo>
                      <a:pt x="409" y="126"/>
                    </a:lnTo>
                    <a:lnTo>
                      <a:pt x="410" y="183"/>
                    </a:lnTo>
                    <a:lnTo>
                      <a:pt x="403" y="247"/>
                    </a:lnTo>
                    <a:lnTo>
                      <a:pt x="389" y="313"/>
                    </a:lnTo>
                    <a:lnTo>
                      <a:pt x="366" y="385"/>
                    </a:lnTo>
                    <a:lnTo>
                      <a:pt x="336" y="456"/>
                    </a:lnTo>
                    <a:lnTo>
                      <a:pt x="319" y="491"/>
                    </a:lnTo>
                    <a:lnTo>
                      <a:pt x="299" y="524"/>
                    </a:lnTo>
                    <a:lnTo>
                      <a:pt x="280" y="557"/>
                    </a:lnTo>
                    <a:lnTo>
                      <a:pt x="260" y="585"/>
                    </a:lnTo>
                    <a:lnTo>
                      <a:pt x="238" y="614"/>
                    </a:lnTo>
                    <a:lnTo>
                      <a:pt x="217" y="640"/>
                    </a:lnTo>
                    <a:lnTo>
                      <a:pt x="195" y="663"/>
                    </a:lnTo>
                    <a:lnTo>
                      <a:pt x="173" y="684"/>
                    </a:lnTo>
                    <a:lnTo>
                      <a:pt x="150" y="703"/>
                    </a:lnTo>
                    <a:lnTo>
                      <a:pt x="128" y="720"/>
                    </a:lnTo>
                    <a:lnTo>
                      <a:pt x="105" y="734"/>
                    </a:lnTo>
                    <a:lnTo>
                      <a:pt x="83" y="746"/>
                    </a:lnTo>
                    <a:lnTo>
                      <a:pt x="61" y="754"/>
                    </a:lnTo>
                    <a:lnTo>
                      <a:pt x="40" y="759"/>
                    </a:lnTo>
                    <a:lnTo>
                      <a:pt x="20" y="762"/>
                    </a:lnTo>
                    <a:lnTo>
                      <a:pt x="0" y="761"/>
                    </a:lnTo>
                    <a:lnTo>
                      <a:pt x="8" y="765"/>
                    </a:lnTo>
                    <a:lnTo>
                      <a:pt x="16" y="769"/>
                    </a:lnTo>
                    <a:lnTo>
                      <a:pt x="23" y="773"/>
                    </a:lnTo>
                    <a:lnTo>
                      <a:pt x="31" y="778"/>
                    </a:lnTo>
                    <a:lnTo>
                      <a:pt x="71" y="794"/>
                    </a:lnTo>
                    <a:lnTo>
                      <a:pt x="112" y="807"/>
                    </a:lnTo>
                    <a:lnTo>
                      <a:pt x="153" y="815"/>
                    </a:lnTo>
                    <a:lnTo>
                      <a:pt x="193" y="818"/>
                    </a:lnTo>
                    <a:lnTo>
                      <a:pt x="235" y="818"/>
                    </a:lnTo>
                    <a:lnTo>
                      <a:pt x="275" y="814"/>
                    </a:lnTo>
                    <a:lnTo>
                      <a:pt x="314" y="805"/>
                    </a:lnTo>
                    <a:lnTo>
                      <a:pt x="354" y="794"/>
                    </a:lnTo>
                    <a:lnTo>
                      <a:pt x="390" y="779"/>
                    </a:lnTo>
                    <a:lnTo>
                      <a:pt x="427" y="759"/>
                    </a:lnTo>
                    <a:lnTo>
                      <a:pt x="461" y="738"/>
                    </a:lnTo>
                    <a:lnTo>
                      <a:pt x="493" y="711"/>
                    </a:lnTo>
                    <a:lnTo>
                      <a:pt x="522" y="682"/>
                    </a:lnTo>
                    <a:lnTo>
                      <a:pt x="549" y="651"/>
                    </a:lnTo>
                    <a:lnTo>
                      <a:pt x="572" y="615"/>
                    </a:lnTo>
                    <a:lnTo>
                      <a:pt x="593" y="577"/>
                    </a:lnTo>
                    <a:lnTo>
                      <a:pt x="609" y="537"/>
                    </a:lnTo>
                    <a:lnTo>
                      <a:pt x="622" y="497"/>
                    </a:lnTo>
                    <a:lnTo>
                      <a:pt x="630" y="455"/>
                    </a:lnTo>
                    <a:lnTo>
                      <a:pt x="634" y="415"/>
                    </a:lnTo>
                    <a:lnTo>
                      <a:pt x="634" y="373"/>
                    </a:lnTo>
                    <a:lnTo>
                      <a:pt x="629" y="333"/>
                    </a:lnTo>
                    <a:lnTo>
                      <a:pt x="621" y="294"/>
                    </a:lnTo>
                    <a:lnTo>
                      <a:pt x="609" y="255"/>
                    </a:lnTo>
                    <a:lnTo>
                      <a:pt x="594" y="218"/>
                    </a:lnTo>
                    <a:lnTo>
                      <a:pt x="575" y="181"/>
                    </a:lnTo>
                    <a:lnTo>
                      <a:pt x="553" y="148"/>
                    </a:lnTo>
                    <a:lnTo>
                      <a:pt x="526" y="115"/>
                    </a:lnTo>
                    <a:lnTo>
                      <a:pt x="498" y="86"/>
                    </a:lnTo>
                    <a:lnTo>
                      <a:pt x="467" y="59"/>
                    </a:lnTo>
                    <a:lnTo>
                      <a:pt x="431" y="36"/>
                    </a:lnTo>
                    <a:lnTo>
                      <a:pt x="393" y="15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79" name="Freeform 34"/>
              <p:cNvSpPr>
                <a:spLocks/>
              </p:cNvSpPr>
              <p:nvPr/>
            </p:nvSpPr>
            <p:spPr bwMode="auto">
              <a:xfrm rot="10800000">
                <a:off x="1285956" y="4620970"/>
                <a:ext cx="8204" cy="11452"/>
              </a:xfrm>
              <a:custGeom>
                <a:avLst/>
                <a:gdLst>
                  <a:gd name="T0" fmla="*/ 8 w 19"/>
                  <a:gd name="T1" fmla="*/ 4 h 29"/>
                  <a:gd name="T2" fmla="*/ 5 w 19"/>
                  <a:gd name="T3" fmla="*/ 2 h 29"/>
                  <a:gd name="T4" fmla="*/ 1 w 19"/>
                  <a:gd name="T5" fmla="*/ 0 h 29"/>
                  <a:gd name="T6" fmla="*/ 0 w 19"/>
                  <a:gd name="T7" fmla="*/ 7 h 29"/>
                  <a:gd name="T8" fmla="*/ 6 w 19"/>
                  <a:gd name="T9" fmla="*/ 7 h 29"/>
                  <a:gd name="T10" fmla="*/ 10 w 19"/>
                  <a:gd name="T11" fmla="*/ 10 h 29"/>
                  <a:gd name="T12" fmla="*/ 7 w 19"/>
                  <a:gd name="T13" fmla="*/ 17 h 29"/>
                  <a:gd name="T14" fmla="*/ 10 w 19"/>
                  <a:gd name="T15" fmla="*/ 18 h 29"/>
                  <a:gd name="T16" fmla="*/ 11 w 19"/>
                  <a:gd name="T17" fmla="*/ 21 h 29"/>
                  <a:gd name="T18" fmla="*/ 14 w 19"/>
                  <a:gd name="T19" fmla="*/ 29 h 29"/>
                  <a:gd name="T20" fmla="*/ 14 w 19"/>
                  <a:gd name="T21" fmla="*/ 29 h 29"/>
                  <a:gd name="T22" fmla="*/ 14 w 19"/>
                  <a:gd name="T23" fmla="*/ 24 h 29"/>
                  <a:gd name="T24" fmla="*/ 14 w 19"/>
                  <a:gd name="T25" fmla="*/ 21 h 29"/>
                  <a:gd name="T26" fmla="*/ 16 w 19"/>
                  <a:gd name="T27" fmla="*/ 26 h 29"/>
                  <a:gd name="T28" fmla="*/ 19 w 19"/>
                  <a:gd name="T29" fmla="*/ 27 h 29"/>
                  <a:gd name="T30" fmla="*/ 16 w 19"/>
                  <a:gd name="T31" fmla="*/ 20 h 29"/>
                  <a:gd name="T32" fmla="*/ 15 w 19"/>
                  <a:gd name="T33" fmla="*/ 13 h 29"/>
                  <a:gd name="T34" fmla="*/ 13 w 19"/>
                  <a:gd name="T35" fmla="*/ 7 h 29"/>
                  <a:gd name="T36" fmla="*/ 11 w 19"/>
                  <a:gd name="T37" fmla="*/ 0 h 29"/>
                  <a:gd name="T38" fmla="*/ 11 w 19"/>
                  <a:gd name="T39" fmla="*/ 3 h 29"/>
                  <a:gd name="T40" fmla="*/ 8 w 19"/>
                  <a:gd name="T41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29">
                    <a:moveTo>
                      <a:pt x="8" y="4"/>
                    </a:moveTo>
                    <a:lnTo>
                      <a:pt x="5" y="2"/>
                    </a:lnTo>
                    <a:lnTo>
                      <a:pt x="1" y="0"/>
                    </a:lnTo>
                    <a:lnTo>
                      <a:pt x="0" y="7"/>
                    </a:lnTo>
                    <a:lnTo>
                      <a:pt x="6" y="7"/>
                    </a:lnTo>
                    <a:lnTo>
                      <a:pt x="10" y="10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1" y="21"/>
                    </a:lnTo>
                    <a:lnTo>
                      <a:pt x="14" y="29"/>
                    </a:lnTo>
                    <a:lnTo>
                      <a:pt x="14" y="29"/>
                    </a:lnTo>
                    <a:lnTo>
                      <a:pt x="14" y="24"/>
                    </a:lnTo>
                    <a:lnTo>
                      <a:pt x="14" y="21"/>
                    </a:lnTo>
                    <a:lnTo>
                      <a:pt x="16" y="26"/>
                    </a:lnTo>
                    <a:lnTo>
                      <a:pt x="19" y="27"/>
                    </a:lnTo>
                    <a:lnTo>
                      <a:pt x="16" y="20"/>
                    </a:lnTo>
                    <a:lnTo>
                      <a:pt x="15" y="13"/>
                    </a:lnTo>
                    <a:lnTo>
                      <a:pt x="13" y="7"/>
                    </a:lnTo>
                    <a:lnTo>
                      <a:pt x="11" y="0"/>
                    </a:lnTo>
                    <a:lnTo>
                      <a:pt x="11" y="3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0" name="Freeform 35"/>
              <p:cNvSpPr>
                <a:spLocks/>
              </p:cNvSpPr>
              <p:nvPr/>
            </p:nvSpPr>
            <p:spPr bwMode="auto">
              <a:xfrm rot="10800000">
                <a:off x="1299629" y="4632422"/>
                <a:ext cx="4558" cy="4090"/>
              </a:xfrm>
              <a:custGeom>
                <a:avLst/>
                <a:gdLst>
                  <a:gd name="T0" fmla="*/ 12 w 12"/>
                  <a:gd name="T1" fmla="*/ 0 h 11"/>
                  <a:gd name="T2" fmla="*/ 7 w 12"/>
                  <a:gd name="T3" fmla="*/ 1 h 11"/>
                  <a:gd name="T4" fmla="*/ 0 w 12"/>
                  <a:gd name="T5" fmla="*/ 3 h 11"/>
                  <a:gd name="T6" fmla="*/ 0 w 12"/>
                  <a:gd name="T7" fmla="*/ 3 h 11"/>
                  <a:gd name="T8" fmla="*/ 3 w 12"/>
                  <a:gd name="T9" fmla="*/ 7 h 11"/>
                  <a:gd name="T10" fmla="*/ 7 w 12"/>
                  <a:gd name="T11" fmla="*/ 6 h 11"/>
                  <a:gd name="T12" fmla="*/ 9 w 12"/>
                  <a:gd name="T13" fmla="*/ 9 h 11"/>
                  <a:gd name="T14" fmla="*/ 12 w 12"/>
                  <a:gd name="T15" fmla="*/ 11 h 11"/>
                  <a:gd name="T16" fmla="*/ 11 w 12"/>
                  <a:gd name="T17" fmla="*/ 7 h 11"/>
                  <a:gd name="T18" fmla="*/ 12 w 12"/>
                  <a:gd name="T19" fmla="*/ 4 h 11"/>
                  <a:gd name="T20" fmla="*/ 12 w 12"/>
                  <a:gd name="T2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1">
                    <a:moveTo>
                      <a:pt x="12" y="0"/>
                    </a:moveTo>
                    <a:lnTo>
                      <a:pt x="7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7"/>
                    </a:lnTo>
                    <a:lnTo>
                      <a:pt x="7" y="6"/>
                    </a:lnTo>
                    <a:lnTo>
                      <a:pt x="9" y="9"/>
                    </a:lnTo>
                    <a:lnTo>
                      <a:pt x="12" y="11"/>
                    </a:lnTo>
                    <a:lnTo>
                      <a:pt x="11" y="7"/>
                    </a:lnTo>
                    <a:lnTo>
                      <a:pt x="12" y="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1" name="Freeform 36"/>
              <p:cNvSpPr>
                <a:spLocks/>
              </p:cNvSpPr>
              <p:nvPr/>
            </p:nvSpPr>
            <p:spPr bwMode="auto">
              <a:xfrm rot="10800000">
                <a:off x="1354320" y="4557168"/>
                <a:ext cx="9115" cy="13088"/>
              </a:xfrm>
              <a:custGeom>
                <a:avLst/>
                <a:gdLst>
                  <a:gd name="T0" fmla="*/ 8 w 22"/>
                  <a:gd name="T1" fmla="*/ 27 h 32"/>
                  <a:gd name="T2" fmla="*/ 9 w 22"/>
                  <a:gd name="T3" fmla="*/ 31 h 32"/>
                  <a:gd name="T4" fmla="*/ 15 w 22"/>
                  <a:gd name="T5" fmla="*/ 32 h 32"/>
                  <a:gd name="T6" fmla="*/ 22 w 22"/>
                  <a:gd name="T7" fmla="*/ 32 h 32"/>
                  <a:gd name="T8" fmla="*/ 21 w 22"/>
                  <a:gd name="T9" fmla="*/ 26 h 32"/>
                  <a:gd name="T10" fmla="*/ 21 w 22"/>
                  <a:gd name="T11" fmla="*/ 19 h 32"/>
                  <a:gd name="T12" fmla="*/ 17 w 22"/>
                  <a:gd name="T13" fmla="*/ 12 h 32"/>
                  <a:gd name="T14" fmla="*/ 14 w 22"/>
                  <a:gd name="T15" fmla="*/ 5 h 32"/>
                  <a:gd name="T16" fmla="*/ 8 w 22"/>
                  <a:gd name="T17" fmla="*/ 0 h 32"/>
                  <a:gd name="T18" fmla="*/ 1 w 22"/>
                  <a:gd name="T19" fmla="*/ 1 h 32"/>
                  <a:gd name="T20" fmla="*/ 0 w 22"/>
                  <a:gd name="T21" fmla="*/ 1 h 32"/>
                  <a:gd name="T22" fmla="*/ 2 w 22"/>
                  <a:gd name="T23" fmla="*/ 3 h 32"/>
                  <a:gd name="T24" fmla="*/ 9 w 22"/>
                  <a:gd name="T25" fmla="*/ 8 h 32"/>
                  <a:gd name="T26" fmla="*/ 9 w 22"/>
                  <a:gd name="T27" fmla="*/ 9 h 32"/>
                  <a:gd name="T28" fmla="*/ 12 w 22"/>
                  <a:gd name="T29" fmla="*/ 13 h 32"/>
                  <a:gd name="T30" fmla="*/ 14 w 22"/>
                  <a:gd name="T31" fmla="*/ 23 h 32"/>
                  <a:gd name="T32" fmla="*/ 10 w 22"/>
                  <a:gd name="T33" fmla="*/ 26 h 32"/>
                  <a:gd name="T34" fmla="*/ 8 w 22"/>
                  <a:gd name="T35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" h="32">
                    <a:moveTo>
                      <a:pt x="8" y="27"/>
                    </a:moveTo>
                    <a:lnTo>
                      <a:pt x="9" y="31"/>
                    </a:lnTo>
                    <a:lnTo>
                      <a:pt x="15" y="32"/>
                    </a:lnTo>
                    <a:lnTo>
                      <a:pt x="22" y="32"/>
                    </a:lnTo>
                    <a:lnTo>
                      <a:pt x="21" y="26"/>
                    </a:lnTo>
                    <a:lnTo>
                      <a:pt x="21" y="19"/>
                    </a:lnTo>
                    <a:lnTo>
                      <a:pt x="17" y="12"/>
                    </a:lnTo>
                    <a:lnTo>
                      <a:pt x="14" y="5"/>
                    </a:lnTo>
                    <a:lnTo>
                      <a:pt x="8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2" y="3"/>
                    </a:lnTo>
                    <a:lnTo>
                      <a:pt x="9" y="8"/>
                    </a:lnTo>
                    <a:lnTo>
                      <a:pt x="9" y="9"/>
                    </a:lnTo>
                    <a:lnTo>
                      <a:pt x="12" y="13"/>
                    </a:lnTo>
                    <a:lnTo>
                      <a:pt x="14" y="23"/>
                    </a:lnTo>
                    <a:lnTo>
                      <a:pt x="10" y="26"/>
                    </a:lnTo>
                    <a:lnTo>
                      <a:pt x="8" y="27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2" name="Freeform 37"/>
              <p:cNvSpPr>
                <a:spLocks/>
              </p:cNvSpPr>
              <p:nvPr/>
            </p:nvSpPr>
            <p:spPr bwMode="auto">
              <a:xfrm rot="10800000">
                <a:off x="1349762" y="4546535"/>
                <a:ext cx="9115" cy="5726"/>
              </a:xfrm>
              <a:custGeom>
                <a:avLst/>
                <a:gdLst>
                  <a:gd name="T0" fmla="*/ 15 w 20"/>
                  <a:gd name="T1" fmla="*/ 4 h 14"/>
                  <a:gd name="T2" fmla="*/ 13 w 20"/>
                  <a:gd name="T3" fmla="*/ 0 h 14"/>
                  <a:gd name="T4" fmla="*/ 11 w 20"/>
                  <a:gd name="T5" fmla="*/ 0 h 14"/>
                  <a:gd name="T6" fmla="*/ 10 w 20"/>
                  <a:gd name="T7" fmla="*/ 3 h 14"/>
                  <a:gd name="T8" fmla="*/ 7 w 20"/>
                  <a:gd name="T9" fmla="*/ 3 h 14"/>
                  <a:gd name="T10" fmla="*/ 5 w 20"/>
                  <a:gd name="T11" fmla="*/ 0 h 14"/>
                  <a:gd name="T12" fmla="*/ 2 w 20"/>
                  <a:gd name="T13" fmla="*/ 2 h 14"/>
                  <a:gd name="T14" fmla="*/ 0 w 20"/>
                  <a:gd name="T15" fmla="*/ 3 h 14"/>
                  <a:gd name="T16" fmla="*/ 4 w 20"/>
                  <a:gd name="T17" fmla="*/ 6 h 14"/>
                  <a:gd name="T18" fmla="*/ 9 w 20"/>
                  <a:gd name="T19" fmla="*/ 11 h 14"/>
                  <a:gd name="T20" fmla="*/ 17 w 20"/>
                  <a:gd name="T21" fmla="*/ 13 h 14"/>
                  <a:gd name="T22" fmla="*/ 20 w 20"/>
                  <a:gd name="T23" fmla="*/ 14 h 14"/>
                  <a:gd name="T24" fmla="*/ 19 w 20"/>
                  <a:gd name="T25" fmla="*/ 8 h 14"/>
                  <a:gd name="T26" fmla="*/ 15 w 20"/>
                  <a:gd name="T27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4">
                    <a:moveTo>
                      <a:pt x="15" y="4"/>
                    </a:moveTo>
                    <a:lnTo>
                      <a:pt x="13" y="0"/>
                    </a:lnTo>
                    <a:lnTo>
                      <a:pt x="11" y="0"/>
                    </a:lnTo>
                    <a:lnTo>
                      <a:pt x="10" y="3"/>
                    </a:lnTo>
                    <a:lnTo>
                      <a:pt x="7" y="3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4" y="6"/>
                    </a:lnTo>
                    <a:lnTo>
                      <a:pt x="9" y="11"/>
                    </a:lnTo>
                    <a:lnTo>
                      <a:pt x="17" y="13"/>
                    </a:lnTo>
                    <a:lnTo>
                      <a:pt x="20" y="14"/>
                    </a:lnTo>
                    <a:lnTo>
                      <a:pt x="19" y="8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3" name="Freeform 38"/>
              <p:cNvSpPr>
                <a:spLocks/>
              </p:cNvSpPr>
              <p:nvPr/>
            </p:nvSpPr>
            <p:spPr bwMode="auto">
              <a:xfrm rot="10800000">
                <a:off x="1358877" y="4551443"/>
                <a:ext cx="912" cy="818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0 h 2"/>
                  <a:gd name="T6" fmla="*/ 0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lnTo>
                      <a:pt x="1" y="1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4" name="Freeform 39"/>
              <p:cNvSpPr>
                <a:spLocks/>
              </p:cNvSpPr>
              <p:nvPr/>
            </p:nvSpPr>
            <p:spPr bwMode="auto">
              <a:xfrm rot="10800000">
                <a:off x="1307833" y="4662687"/>
                <a:ext cx="1823" cy="818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5" name="Freeform 40"/>
              <p:cNvSpPr>
                <a:spLocks/>
              </p:cNvSpPr>
              <p:nvPr/>
            </p:nvSpPr>
            <p:spPr bwMode="auto">
              <a:xfrm rot="10800000">
                <a:off x="1304187" y="4652053"/>
                <a:ext cx="10027" cy="11452"/>
              </a:xfrm>
              <a:custGeom>
                <a:avLst/>
                <a:gdLst>
                  <a:gd name="T0" fmla="*/ 23 w 23"/>
                  <a:gd name="T1" fmla="*/ 12 h 26"/>
                  <a:gd name="T2" fmla="*/ 19 w 23"/>
                  <a:gd name="T3" fmla="*/ 13 h 26"/>
                  <a:gd name="T4" fmla="*/ 16 w 23"/>
                  <a:gd name="T5" fmla="*/ 9 h 26"/>
                  <a:gd name="T6" fmla="*/ 16 w 23"/>
                  <a:gd name="T7" fmla="*/ 6 h 26"/>
                  <a:gd name="T8" fmla="*/ 13 w 23"/>
                  <a:gd name="T9" fmla="*/ 4 h 26"/>
                  <a:gd name="T10" fmla="*/ 15 w 23"/>
                  <a:gd name="T11" fmla="*/ 3 h 26"/>
                  <a:gd name="T12" fmla="*/ 11 w 23"/>
                  <a:gd name="T13" fmla="*/ 0 h 26"/>
                  <a:gd name="T14" fmla="*/ 7 w 23"/>
                  <a:gd name="T15" fmla="*/ 2 h 26"/>
                  <a:gd name="T16" fmla="*/ 10 w 23"/>
                  <a:gd name="T17" fmla="*/ 5 h 26"/>
                  <a:gd name="T18" fmla="*/ 7 w 23"/>
                  <a:gd name="T19" fmla="*/ 8 h 26"/>
                  <a:gd name="T20" fmla="*/ 2 w 23"/>
                  <a:gd name="T21" fmla="*/ 4 h 26"/>
                  <a:gd name="T22" fmla="*/ 0 w 23"/>
                  <a:gd name="T23" fmla="*/ 11 h 26"/>
                  <a:gd name="T24" fmla="*/ 3 w 23"/>
                  <a:gd name="T25" fmla="*/ 16 h 26"/>
                  <a:gd name="T26" fmla="*/ 5 w 23"/>
                  <a:gd name="T27" fmla="*/ 16 h 26"/>
                  <a:gd name="T28" fmla="*/ 10 w 23"/>
                  <a:gd name="T29" fmla="*/ 17 h 26"/>
                  <a:gd name="T30" fmla="*/ 13 w 23"/>
                  <a:gd name="T31" fmla="*/ 23 h 26"/>
                  <a:gd name="T32" fmla="*/ 18 w 23"/>
                  <a:gd name="T33" fmla="*/ 26 h 26"/>
                  <a:gd name="T34" fmla="*/ 22 w 23"/>
                  <a:gd name="T35" fmla="*/ 24 h 26"/>
                  <a:gd name="T36" fmla="*/ 23 w 23"/>
                  <a:gd name="T37" fmla="*/ 20 h 26"/>
                  <a:gd name="T38" fmla="*/ 22 w 23"/>
                  <a:gd name="T39" fmla="*/ 18 h 26"/>
                  <a:gd name="T40" fmla="*/ 23 w 23"/>
                  <a:gd name="T41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" h="26">
                    <a:moveTo>
                      <a:pt x="23" y="12"/>
                    </a:moveTo>
                    <a:lnTo>
                      <a:pt x="19" y="13"/>
                    </a:lnTo>
                    <a:lnTo>
                      <a:pt x="16" y="9"/>
                    </a:lnTo>
                    <a:lnTo>
                      <a:pt x="16" y="6"/>
                    </a:lnTo>
                    <a:lnTo>
                      <a:pt x="13" y="4"/>
                    </a:lnTo>
                    <a:lnTo>
                      <a:pt x="15" y="3"/>
                    </a:lnTo>
                    <a:lnTo>
                      <a:pt x="11" y="0"/>
                    </a:lnTo>
                    <a:lnTo>
                      <a:pt x="7" y="2"/>
                    </a:lnTo>
                    <a:lnTo>
                      <a:pt x="10" y="5"/>
                    </a:lnTo>
                    <a:lnTo>
                      <a:pt x="7" y="8"/>
                    </a:lnTo>
                    <a:lnTo>
                      <a:pt x="2" y="4"/>
                    </a:lnTo>
                    <a:lnTo>
                      <a:pt x="0" y="11"/>
                    </a:lnTo>
                    <a:lnTo>
                      <a:pt x="3" y="16"/>
                    </a:lnTo>
                    <a:lnTo>
                      <a:pt x="5" y="16"/>
                    </a:lnTo>
                    <a:lnTo>
                      <a:pt x="10" y="17"/>
                    </a:lnTo>
                    <a:lnTo>
                      <a:pt x="13" y="23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3" y="20"/>
                    </a:lnTo>
                    <a:lnTo>
                      <a:pt x="22" y="18"/>
                    </a:lnTo>
                    <a:lnTo>
                      <a:pt x="23" y="12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6" name="Freeform 41"/>
              <p:cNvSpPr>
                <a:spLocks/>
              </p:cNvSpPr>
              <p:nvPr/>
            </p:nvSpPr>
            <p:spPr bwMode="auto">
              <a:xfrm rot="10800000">
                <a:off x="1309656" y="4663505"/>
                <a:ext cx="912" cy="0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2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7" name="Freeform 42"/>
              <p:cNvSpPr>
                <a:spLocks/>
              </p:cNvSpPr>
              <p:nvPr/>
            </p:nvSpPr>
            <p:spPr bwMode="auto">
              <a:xfrm rot="10800000">
                <a:off x="1289603" y="4478643"/>
                <a:ext cx="32814" cy="43353"/>
              </a:xfrm>
              <a:custGeom>
                <a:avLst/>
                <a:gdLst>
                  <a:gd name="T0" fmla="*/ 53 w 73"/>
                  <a:gd name="T1" fmla="*/ 9 h 106"/>
                  <a:gd name="T2" fmla="*/ 40 w 73"/>
                  <a:gd name="T3" fmla="*/ 19 h 106"/>
                  <a:gd name="T4" fmla="*/ 27 w 73"/>
                  <a:gd name="T5" fmla="*/ 26 h 106"/>
                  <a:gd name="T6" fmla="*/ 19 w 73"/>
                  <a:gd name="T7" fmla="*/ 29 h 106"/>
                  <a:gd name="T8" fmla="*/ 15 w 73"/>
                  <a:gd name="T9" fmla="*/ 35 h 106"/>
                  <a:gd name="T10" fmla="*/ 10 w 73"/>
                  <a:gd name="T11" fmla="*/ 43 h 106"/>
                  <a:gd name="T12" fmla="*/ 7 w 73"/>
                  <a:gd name="T13" fmla="*/ 54 h 106"/>
                  <a:gd name="T14" fmla="*/ 4 w 73"/>
                  <a:gd name="T15" fmla="*/ 67 h 106"/>
                  <a:gd name="T16" fmla="*/ 0 w 73"/>
                  <a:gd name="T17" fmla="*/ 77 h 106"/>
                  <a:gd name="T18" fmla="*/ 4 w 73"/>
                  <a:gd name="T19" fmla="*/ 89 h 106"/>
                  <a:gd name="T20" fmla="*/ 5 w 73"/>
                  <a:gd name="T21" fmla="*/ 94 h 106"/>
                  <a:gd name="T22" fmla="*/ 8 w 73"/>
                  <a:gd name="T23" fmla="*/ 98 h 106"/>
                  <a:gd name="T24" fmla="*/ 13 w 73"/>
                  <a:gd name="T25" fmla="*/ 103 h 106"/>
                  <a:gd name="T26" fmla="*/ 20 w 73"/>
                  <a:gd name="T27" fmla="*/ 106 h 106"/>
                  <a:gd name="T28" fmla="*/ 24 w 73"/>
                  <a:gd name="T29" fmla="*/ 99 h 106"/>
                  <a:gd name="T30" fmla="*/ 29 w 73"/>
                  <a:gd name="T31" fmla="*/ 92 h 106"/>
                  <a:gd name="T32" fmla="*/ 33 w 73"/>
                  <a:gd name="T33" fmla="*/ 86 h 106"/>
                  <a:gd name="T34" fmla="*/ 38 w 73"/>
                  <a:gd name="T35" fmla="*/ 77 h 106"/>
                  <a:gd name="T36" fmla="*/ 42 w 73"/>
                  <a:gd name="T37" fmla="*/ 71 h 106"/>
                  <a:gd name="T38" fmla="*/ 46 w 73"/>
                  <a:gd name="T39" fmla="*/ 62 h 106"/>
                  <a:gd name="T40" fmla="*/ 51 w 73"/>
                  <a:gd name="T41" fmla="*/ 54 h 106"/>
                  <a:gd name="T42" fmla="*/ 54 w 73"/>
                  <a:gd name="T43" fmla="*/ 46 h 106"/>
                  <a:gd name="T44" fmla="*/ 59 w 73"/>
                  <a:gd name="T45" fmla="*/ 35 h 106"/>
                  <a:gd name="T46" fmla="*/ 65 w 73"/>
                  <a:gd name="T47" fmla="*/ 23 h 106"/>
                  <a:gd name="T48" fmla="*/ 69 w 73"/>
                  <a:gd name="T49" fmla="*/ 12 h 106"/>
                  <a:gd name="T50" fmla="*/ 73 w 73"/>
                  <a:gd name="T51" fmla="*/ 0 h 106"/>
                  <a:gd name="T52" fmla="*/ 72 w 73"/>
                  <a:gd name="T53" fmla="*/ 0 h 106"/>
                  <a:gd name="T54" fmla="*/ 70 w 73"/>
                  <a:gd name="T55" fmla="*/ 0 h 106"/>
                  <a:gd name="T56" fmla="*/ 69 w 73"/>
                  <a:gd name="T57" fmla="*/ 1 h 106"/>
                  <a:gd name="T58" fmla="*/ 68 w 73"/>
                  <a:gd name="T59" fmla="*/ 1 h 106"/>
                  <a:gd name="T60" fmla="*/ 53 w 73"/>
                  <a:gd name="T61" fmla="*/ 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3" h="106">
                    <a:moveTo>
                      <a:pt x="53" y="9"/>
                    </a:moveTo>
                    <a:lnTo>
                      <a:pt x="40" y="19"/>
                    </a:lnTo>
                    <a:lnTo>
                      <a:pt x="27" y="26"/>
                    </a:lnTo>
                    <a:lnTo>
                      <a:pt x="19" y="29"/>
                    </a:lnTo>
                    <a:lnTo>
                      <a:pt x="15" y="35"/>
                    </a:lnTo>
                    <a:lnTo>
                      <a:pt x="10" y="43"/>
                    </a:lnTo>
                    <a:lnTo>
                      <a:pt x="7" y="54"/>
                    </a:lnTo>
                    <a:lnTo>
                      <a:pt x="4" y="67"/>
                    </a:lnTo>
                    <a:lnTo>
                      <a:pt x="0" y="77"/>
                    </a:lnTo>
                    <a:lnTo>
                      <a:pt x="4" y="89"/>
                    </a:lnTo>
                    <a:lnTo>
                      <a:pt x="5" y="94"/>
                    </a:lnTo>
                    <a:lnTo>
                      <a:pt x="8" y="98"/>
                    </a:lnTo>
                    <a:lnTo>
                      <a:pt x="13" y="103"/>
                    </a:lnTo>
                    <a:lnTo>
                      <a:pt x="20" y="106"/>
                    </a:lnTo>
                    <a:lnTo>
                      <a:pt x="24" y="99"/>
                    </a:lnTo>
                    <a:lnTo>
                      <a:pt x="29" y="92"/>
                    </a:lnTo>
                    <a:lnTo>
                      <a:pt x="33" y="86"/>
                    </a:lnTo>
                    <a:lnTo>
                      <a:pt x="38" y="77"/>
                    </a:lnTo>
                    <a:lnTo>
                      <a:pt x="42" y="71"/>
                    </a:lnTo>
                    <a:lnTo>
                      <a:pt x="46" y="62"/>
                    </a:lnTo>
                    <a:lnTo>
                      <a:pt x="51" y="54"/>
                    </a:lnTo>
                    <a:lnTo>
                      <a:pt x="54" y="46"/>
                    </a:lnTo>
                    <a:lnTo>
                      <a:pt x="59" y="35"/>
                    </a:lnTo>
                    <a:lnTo>
                      <a:pt x="65" y="23"/>
                    </a:lnTo>
                    <a:lnTo>
                      <a:pt x="69" y="12"/>
                    </a:lnTo>
                    <a:lnTo>
                      <a:pt x="73" y="0"/>
                    </a:lnTo>
                    <a:lnTo>
                      <a:pt x="72" y="0"/>
                    </a:lnTo>
                    <a:lnTo>
                      <a:pt x="70" y="0"/>
                    </a:lnTo>
                    <a:lnTo>
                      <a:pt x="69" y="1"/>
                    </a:lnTo>
                    <a:lnTo>
                      <a:pt x="68" y="1"/>
                    </a:lnTo>
                    <a:lnTo>
                      <a:pt x="53" y="9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8" name="Rectangle 43"/>
              <p:cNvSpPr>
                <a:spLocks noChangeArrowheads="1"/>
              </p:cNvSpPr>
              <p:nvPr/>
            </p:nvSpPr>
            <p:spPr bwMode="auto">
              <a:xfrm rot="10800000">
                <a:off x="1347027" y="4466374"/>
                <a:ext cx="912" cy="818"/>
              </a:xfrm>
              <a:prstGeom prst="rect">
                <a:avLst/>
              </a:pr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9" name="Freeform 44"/>
              <p:cNvSpPr>
                <a:spLocks/>
              </p:cNvSpPr>
              <p:nvPr/>
            </p:nvSpPr>
            <p:spPr bwMode="auto">
              <a:xfrm rot="10800000">
                <a:off x="1286868" y="4434473"/>
                <a:ext cx="195975" cy="256843"/>
              </a:xfrm>
              <a:custGeom>
                <a:avLst/>
                <a:gdLst>
                  <a:gd name="T0" fmla="*/ 207 w 428"/>
                  <a:gd name="T1" fmla="*/ 202 h 626"/>
                  <a:gd name="T2" fmla="*/ 214 w 428"/>
                  <a:gd name="T3" fmla="*/ 200 h 626"/>
                  <a:gd name="T4" fmla="*/ 197 w 428"/>
                  <a:gd name="T5" fmla="*/ 248 h 626"/>
                  <a:gd name="T6" fmla="*/ 204 w 428"/>
                  <a:gd name="T7" fmla="*/ 291 h 626"/>
                  <a:gd name="T8" fmla="*/ 221 w 428"/>
                  <a:gd name="T9" fmla="*/ 327 h 626"/>
                  <a:gd name="T10" fmla="*/ 217 w 428"/>
                  <a:gd name="T11" fmla="*/ 367 h 626"/>
                  <a:gd name="T12" fmla="*/ 217 w 428"/>
                  <a:gd name="T13" fmla="*/ 383 h 626"/>
                  <a:gd name="T14" fmla="*/ 183 w 428"/>
                  <a:gd name="T15" fmla="*/ 403 h 626"/>
                  <a:gd name="T16" fmla="*/ 159 w 428"/>
                  <a:gd name="T17" fmla="*/ 434 h 626"/>
                  <a:gd name="T18" fmla="*/ 144 w 428"/>
                  <a:gd name="T19" fmla="*/ 487 h 626"/>
                  <a:gd name="T20" fmla="*/ 125 w 428"/>
                  <a:gd name="T21" fmla="*/ 518 h 626"/>
                  <a:gd name="T22" fmla="*/ 93 w 428"/>
                  <a:gd name="T23" fmla="*/ 543 h 626"/>
                  <a:gd name="T24" fmla="*/ 53 w 428"/>
                  <a:gd name="T25" fmla="*/ 573 h 626"/>
                  <a:gd name="T26" fmla="*/ 19 w 428"/>
                  <a:gd name="T27" fmla="*/ 605 h 626"/>
                  <a:gd name="T28" fmla="*/ 14 w 428"/>
                  <a:gd name="T29" fmla="*/ 623 h 626"/>
                  <a:gd name="T30" fmla="*/ 55 w 428"/>
                  <a:gd name="T31" fmla="*/ 615 h 626"/>
                  <a:gd name="T32" fmla="*/ 79 w 428"/>
                  <a:gd name="T33" fmla="*/ 609 h 626"/>
                  <a:gd name="T34" fmla="*/ 105 w 428"/>
                  <a:gd name="T35" fmla="*/ 596 h 626"/>
                  <a:gd name="T36" fmla="*/ 129 w 428"/>
                  <a:gd name="T37" fmla="*/ 610 h 626"/>
                  <a:gd name="T38" fmla="*/ 173 w 428"/>
                  <a:gd name="T39" fmla="*/ 594 h 626"/>
                  <a:gd name="T40" fmla="*/ 244 w 428"/>
                  <a:gd name="T41" fmla="*/ 573 h 626"/>
                  <a:gd name="T42" fmla="*/ 273 w 428"/>
                  <a:gd name="T43" fmla="*/ 563 h 626"/>
                  <a:gd name="T44" fmla="*/ 295 w 428"/>
                  <a:gd name="T45" fmla="*/ 528 h 626"/>
                  <a:gd name="T46" fmla="*/ 283 w 428"/>
                  <a:gd name="T47" fmla="*/ 504 h 626"/>
                  <a:gd name="T48" fmla="*/ 273 w 428"/>
                  <a:gd name="T49" fmla="*/ 478 h 626"/>
                  <a:gd name="T50" fmla="*/ 282 w 428"/>
                  <a:gd name="T51" fmla="*/ 448 h 626"/>
                  <a:gd name="T52" fmla="*/ 276 w 428"/>
                  <a:gd name="T53" fmla="*/ 417 h 626"/>
                  <a:gd name="T54" fmla="*/ 265 w 428"/>
                  <a:gd name="T55" fmla="*/ 393 h 626"/>
                  <a:gd name="T56" fmla="*/ 246 w 428"/>
                  <a:gd name="T57" fmla="*/ 382 h 626"/>
                  <a:gd name="T58" fmla="*/ 232 w 428"/>
                  <a:gd name="T59" fmla="*/ 372 h 626"/>
                  <a:gd name="T60" fmla="*/ 237 w 428"/>
                  <a:gd name="T61" fmla="*/ 322 h 626"/>
                  <a:gd name="T62" fmla="*/ 240 w 428"/>
                  <a:gd name="T63" fmla="*/ 285 h 626"/>
                  <a:gd name="T64" fmla="*/ 252 w 428"/>
                  <a:gd name="T65" fmla="*/ 235 h 626"/>
                  <a:gd name="T66" fmla="*/ 283 w 428"/>
                  <a:gd name="T67" fmla="*/ 288 h 626"/>
                  <a:gd name="T68" fmla="*/ 322 w 428"/>
                  <a:gd name="T69" fmla="*/ 258 h 626"/>
                  <a:gd name="T70" fmla="*/ 342 w 428"/>
                  <a:gd name="T71" fmla="*/ 248 h 626"/>
                  <a:gd name="T72" fmla="*/ 382 w 428"/>
                  <a:gd name="T73" fmla="*/ 239 h 626"/>
                  <a:gd name="T74" fmla="*/ 397 w 428"/>
                  <a:gd name="T75" fmla="*/ 247 h 626"/>
                  <a:gd name="T76" fmla="*/ 391 w 428"/>
                  <a:gd name="T77" fmla="*/ 222 h 626"/>
                  <a:gd name="T78" fmla="*/ 421 w 428"/>
                  <a:gd name="T79" fmla="*/ 231 h 626"/>
                  <a:gd name="T80" fmla="*/ 419 w 428"/>
                  <a:gd name="T81" fmla="*/ 221 h 626"/>
                  <a:gd name="T82" fmla="*/ 424 w 428"/>
                  <a:gd name="T83" fmla="*/ 197 h 626"/>
                  <a:gd name="T84" fmla="*/ 413 w 428"/>
                  <a:gd name="T85" fmla="*/ 178 h 626"/>
                  <a:gd name="T86" fmla="*/ 406 w 428"/>
                  <a:gd name="T87" fmla="*/ 153 h 626"/>
                  <a:gd name="T88" fmla="*/ 380 w 428"/>
                  <a:gd name="T89" fmla="*/ 186 h 626"/>
                  <a:gd name="T90" fmla="*/ 367 w 428"/>
                  <a:gd name="T91" fmla="*/ 161 h 626"/>
                  <a:gd name="T92" fmla="*/ 374 w 428"/>
                  <a:gd name="T93" fmla="*/ 133 h 626"/>
                  <a:gd name="T94" fmla="*/ 393 w 428"/>
                  <a:gd name="T95" fmla="*/ 127 h 626"/>
                  <a:gd name="T96" fmla="*/ 413 w 428"/>
                  <a:gd name="T97" fmla="*/ 121 h 626"/>
                  <a:gd name="T98" fmla="*/ 403 w 428"/>
                  <a:gd name="T99" fmla="*/ 104 h 626"/>
                  <a:gd name="T100" fmla="*/ 378 w 428"/>
                  <a:gd name="T101" fmla="*/ 99 h 626"/>
                  <a:gd name="T102" fmla="*/ 366 w 428"/>
                  <a:gd name="T103" fmla="*/ 72 h 626"/>
                  <a:gd name="T104" fmla="*/ 335 w 428"/>
                  <a:gd name="T105" fmla="*/ 38 h 626"/>
                  <a:gd name="T106" fmla="*/ 290 w 428"/>
                  <a:gd name="T107" fmla="*/ 2 h 626"/>
                  <a:gd name="T108" fmla="*/ 281 w 428"/>
                  <a:gd name="T109" fmla="*/ 53 h 626"/>
                  <a:gd name="T110" fmla="*/ 265 w 428"/>
                  <a:gd name="T111" fmla="*/ 106 h 626"/>
                  <a:gd name="T112" fmla="*/ 232 w 428"/>
                  <a:gd name="T113" fmla="*/ 127 h 626"/>
                  <a:gd name="T114" fmla="*/ 216 w 428"/>
                  <a:gd name="T115" fmla="*/ 168 h 626"/>
                  <a:gd name="T116" fmla="*/ 201 w 428"/>
                  <a:gd name="T117" fmla="*/ 192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8" h="626">
                    <a:moveTo>
                      <a:pt x="196" y="217"/>
                    </a:moveTo>
                    <a:lnTo>
                      <a:pt x="198" y="224"/>
                    </a:lnTo>
                    <a:lnTo>
                      <a:pt x="201" y="221"/>
                    </a:lnTo>
                    <a:lnTo>
                      <a:pt x="201" y="214"/>
                    </a:lnTo>
                    <a:lnTo>
                      <a:pt x="205" y="207"/>
                    </a:lnTo>
                    <a:lnTo>
                      <a:pt x="207" y="202"/>
                    </a:lnTo>
                    <a:lnTo>
                      <a:pt x="212" y="192"/>
                    </a:lnTo>
                    <a:lnTo>
                      <a:pt x="214" y="184"/>
                    </a:lnTo>
                    <a:lnTo>
                      <a:pt x="221" y="178"/>
                    </a:lnTo>
                    <a:lnTo>
                      <a:pt x="219" y="187"/>
                    </a:lnTo>
                    <a:lnTo>
                      <a:pt x="213" y="198"/>
                    </a:lnTo>
                    <a:lnTo>
                      <a:pt x="214" y="200"/>
                    </a:lnTo>
                    <a:lnTo>
                      <a:pt x="212" y="208"/>
                    </a:lnTo>
                    <a:lnTo>
                      <a:pt x="207" y="221"/>
                    </a:lnTo>
                    <a:lnTo>
                      <a:pt x="206" y="232"/>
                    </a:lnTo>
                    <a:lnTo>
                      <a:pt x="204" y="238"/>
                    </a:lnTo>
                    <a:lnTo>
                      <a:pt x="200" y="243"/>
                    </a:lnTo>
                    <a:lnTo>
                      <a:pt x="197" y="248"/>
                    </a:lnTo>
                    <a:lnTo>
                      <a:pt x="194" y="254"/>
                    </a:lnTo>
                    <a:lnTo>
                      <a:pt x="196" y="267"/>
                    </a:lnTo>
                    <a:lnTo>
                      <a:pt x="198" y="273"/>
                    </a:lnTo>
                    <a:lnTo>
                      <a:pt x="200" y="278"/>
                    </a:lnTo>
                    <a:lnTo>
                      <a:pt x="201" y="285"/>
                    </a:lnTo>
                    <a:lnTo>
                      <a:pt x="204" y="291"/>
                    </a:lnTo>
                    <a:lnTo>
                      <a:pt x="211" y="292"/>
                    </a:lnTo>
                    <a:lnTo>
                      <a:pt x="211" y="299"/>
                    </a:lnTo>
                    <a:lnTo>
                      <a:pt x="209" y="305"/>
                    </a:lnTo>
                    <a:lnTo>
                      <a:pt x="213" y="312"/>
                    </a:lnTo>
                    <a:lnTo>
                      <a:pt x="215" y="325"/>
                    </a:lnTo>
                    <a:lnTo>
                      <a:pt x="221" y="327"/>
                    </a:lnTo>
                    <a:lnTo>
                      <a:pt x="214" y="333"/>
                    </a:lnTo>
                    <a:lnTo>
                      <a:pt x="213" y="340"/>
                    </a:lnTo>
                    <a:lnTo>
                      <a:pt x="213" y="348"/>
                    </a:lnTo>
                    <a:lnTo>
                      <a:pt x="214" y="354"/>
                    </a:lnTo>
                    <a:lnTo>
                      <a:pt x="215" y="361"/>
                    </a:lnTo>
                    <a:lnTo>
                      <a:pt x="217" y="367"/>
                    </a:lnTo>
                    <a:lnTo>
                      <a:pt x="220" y="366"/>
                    </a:lnTo>
                    <a:lnTo>
                      <a:pt x="226" y="369"/>
                    </a:lnTo>
                    <a:lnTo>
                      <a:pt x="224" y="374"/>
                    </a:lnTo>
                    <a:lnTo>
                      <a:pt x="224" y="374"/>
                    </a:lnTo>
                    <a:lnTo>
                      <a:pt x="221" y="379"/>
                    </a:lnTo>
                    <a:lnTo>
                      <a:pt x="217" y="383"/>
                    </a:lnTo>
                    <a:lnTo>
                      <a:pt x="214" y="387"/>
                    </a:lnTo>
                    <a:lnTo>
                      <a:pt x="209" y="390"/>
                    </a:lnTo>
                    <a:lnTo>
                      <a:pt x="207" y="395"/>
                    </a:lnTo>
                    <a:lnTo>
                      <a:pt x="197" y="395"/>
                    </a:lnTo>
                    <a:lnTo>
                      <a:pt x="187" y="397"/>
                    </a:lnTo>
                    <a:lnTo>
                      <a:pt x="183" y="403"/>
                    </a:lnTo>
                    <a:lnTo>
                      <a:pt x="176" y="407"/>
                    </a:lnTo>
                    <a:lnTo>
                      <a:pt x="176" y="412"/>
                    </a:lnTo>
                    <a:lnTo>
                      <a:pt x="163" y="417"/>
                    </a:lnTo>
                    <a:lnTo>
                      <a:pt x="160" y="421"/>
                    </a:lnTo>
                    <a:lnTo>
                      <a:pt x="161" y="426"/>
                    </a:lnTo>
                    <a:lnTo>
                      <a:pt x="159" y="434"/>
                    </a:lnTo>
                    <a:lnTo>
                      <a:pt x="155" y="442"/>
                    </a:lnTo>
                    <a:lnTo>
                      <a:pt x="153" y="450"/>
                    </a:lnTo>
                    <a:lnTo>
                      <a:pt x="151" y="458"/>
                    </a:lnTo>
                    <a:lnTo>
                      <a:pt x="145" y="467"/>
                    </a:lnTo>
                    <a:lnTo>
                      <a:pt x="143" y="482"/>
                    </a:lnTo>
                    <a:lnTo>
                      <a:pt x="144" y="487"/>
                    </a:lnTo>
                    <a:lnTo>
                      <a:pt x="144" y="492"/>
                    </a:lnTo>
                    <a:lnTo>
                      <a:pt x="144" y="496"/>
                    </a:lnTo>
                    <a:lnTo>
                      <a:pt x="143" y="502"/>
                    </a:lnTo>
                    <a:lnTo>
                      <a:pt x="136" y="509"/>
                    </a:lnTo>
                    <a:lnTo>
                      <a:pt x="130" y="513"/>
                    </a:lnTo>
                    <a:lnTo>
                      <a:pt x="125" y="518"/>
                    </a:lnTo>
                    <a:lnTo>
                      <a:pt x="120" y="522"/>
                    </a:lnTo>
                    <a:lnTo>
                      <a:pt x="115" y="526"/>
                    </a:lnTo>
                    <a:lnTo>
                      <a:pt x="109" y="531"/>
                    </a:lnTo>
                    <a:lnTo>
                      <a:pt x="103" y="534"/>
                    </a:lnTo>
                    <a:lnTo>
                      <a:pt x="99" y="539"/>
                    </a:lnTo>
                    <a:lnTo>
                      <a:pt x="93" y="543"/>
                    </a:lnTo>
                    <a:lnTo>
                      <a:pt x="86" y="552"/>
                    </a:lnTo>
                    <a:lnTo>
                      <a:pt x="80" y="557"/>
                    </a:lnTo>
                    <a:lnTo>
                      <a:pt x="73" y="562"/>
                    </a:lnTo>
                    <a:lnTo>
                      <a:pt x="65" y="568"/>
                    </a:lnTo>
                    <a:lnTo>
                      <a:pt x="58" y="570"/>
                    </a:lnTo>
                    <a:lnTo>
                      <a:pt x="53" y="573"/>
                    </a:lnTo>
                    <a:lnTo>
                      <a:pt x="47" y="578"/>
                    </a:lnTo>
                    <a:lnTo>
                      <a:pt x="42" y="583"/>
                    </a:lnTo>
                    <a:lnTo>
                      <a:pt x="38" y="587"/>
                    </a:lnTo>
                    <a:lnTo>
                      <a:pt x="37" y="594"/>
                    </a:lnTo>
                    <a:lnTo>
                      <a:pt x="25" y="602"/>
                    </a:lnTo>
                    <a:lnTo>
                      <a:pt x="19" y="605"/>
                    </a:lnTo>
                    <a:lnTo>
                      <a:pt x="16" y="605"/>
                    </a:lnTo>
                    <a:lnTo>
                      <a:pt x="3" y="617"/>
                    </a:lnTo>
                    <a:lnTo>
                      <a:pt x="4" y="620"/>
                    </a:lnTo>
                    <a:lnTo>
                      <a:pt x="0" y="626"/>
                    </a:lnTo>
                    <a:lnTo>
                      <a:pt x="7" y="625"/>
                    </a:lnTo>
                    <a:lnTo>
                      <a:pt x="14" y="623"/>
                    </a:lnTo>
                    <a:lnTo>
                      <a:pt x="23" y="622"/>
                    </a:lnTo>
                    <a:lnTo>
                      <a:pt x="31" y="624"/>
                    </a:lnTo>
                    <a:lnTo>
                      <a:pt x="34" y="617"/>
                    </a:lnTo>
                    <a:lnTo>
                      <a:pt x="42" y="617"/>
                    </a:lnTo>
                    <a:lnTo>
                      <a:pt x="50" y="614"/>
                    </a:lnTo>
                    <a:lnTo>
                      <a:pt x="55" y="615"/>
                    </a:lnTo>
                    <a:lnTo>
                      <a:pt x="56" y="609"/>
                    </a:lnTo>
                    <a:lnTo>
                      <a:pt x="60" y="607"/>
                    </a:lnTo>
                    <a:lnTo>
                      <a:pt x="63" y="613"/>
                    </a:lnTo>
                    <a:lnTo>
                      <a:pt x="67" y="610"/>
                    </a:lnTo>
                    <a:lnTo>
                      <a:pt x="75" y="607"/>
                    </a:lnTo>
                    <a:lnTo>
                      <a:pt x="79" y="609"/>
                    </a:lnTo>
                    <a:lnTo>
                      <a:pt x="84" y="610"/>
                    </a:lnTo>
                    <a:lnTo>
                      <a:pt x="87" y="613"/>
                    </a:lnTo>
                    <a:lnTo>
                      <a:pt x="92" y="615"/>
                    </a:lnTo>
                    <a:lnTo>
                      <a:pt x="102" y="610"/>
                    </a:lnTo>
                    <a:lnTo>
                      <a:pt x="102" y="605"/>
                    </a:lnTo>
                    <a:lnTo>
                      <a:pt x="105" y="596"/>
                    </a:lnTo>
                    <a:lnTo>
                      <a:pt x="107" y="605"/>
                    </a:lnTo>
                    <a:lnTo>
                      <a:pt x="111" y="611"/>
                    </a:lnTo>
                    <a:lnTo>
                      <a:pt x="122" y="614"/>
                    </a:lnTo>
                    <a:lnTo>
                      <a:pt x="130" y="607"/>
                    </a:lnTo>
                    <a:lnTo>
                      <a:pt x="137" y="603"/>
                    </a:lnTo>
                    <a:lnTo>
                      <a:pt x="129" y="610"/>
                    </a:lnTo>
                    <a:lnTo>
                      <a:pt x="128" y="613"/>
                    </a:lnTo>
                    <a:lnTo>
                      <a:pt x="136" y="610"/>
                    </a:lnTo>
                    <a:lnTo>
                      <a:pt x="148" y="605"/>
                    </a:lnTo>
                    <a:lnTo>
                      <a:pt x="162" y="602"/>
                    </a:lnTo>
                    <a:lnTo>
                      <a:pt x="167" y="593"/>
                    </a:lnTo>
                    <a:lnTo>
                      <a:pt x="173" y="594"/>
                    </a:lnTo>
                    <a:lnTo>
                      <a:pt x="194" y="592"/>
                    </a:lnTo>
                    <a:lnTo>
                      <a:pt x="202" y="595"/>
                    </a:lnTo>
                    <a:lnTo>
                      <a:pt x="207" y="594"/>
                    </a:lnTo>
                    <a:lnTo>
                      <a:pt x="215" y="590"/>
                    </a:lnTo>
                    <a:lnTo>
                      <a:pt x="239" y="583"/>
                    </a:lnTo>
                    <a:lnTo>
                      <a:pt x="244" y="573"/>
                    </a:lnTo>
                    <a:lnTo>
                      <a:pt x="249" y="571"/>
                    </a:lnTo>
                    <a:lnTo>
                      <a:pt x="253" y="569"/>
                    </a:lnTo>
                    <a:lnTo>
                      <a:pt x="258" y="566"/>
                    </a:lnTo>
                    <a:lnTo>
                      <a:pt x="262" y="564"/>
                    </a:lnTo>
                    <a:lnTo>
                      <a:pt x="268" y="565"/>
                    </a:lnTo>
                    <a:lnTo>
                      <a:pt x="273" y="563"/>
                    </a:lnTo>
                    <a:lnTo>
                      <a:pt x="282" y="562"/>
                    </a:lnTo>
                    <a:lnTo>
                      <a:pt x="296" y="547"/>
                    </a:lnTo>
                    <a:lnTo>
                      <a:pt x="296" y="545"/>
                    </a:lnTo>
                    <a:lnTo>
                      <a:pt x="295" y="539"/>
                    </a:lnTo>
                    <a:lnTo>
                      <a:pt x="295" y="534"/>
                    </a:lnTo>
                    <a:lnTo>
                      <a:pt x="295" y="528"/>
                    </a:lnTo>
                    <a:lnTo>
                      <a:pt x="293" y="524"/>
                    </a:lnTo>
                    <a:lnTo>
                      <a:pt x="290" y="520"/>
                    </a:lnTo>
                    <a:lnTo>
                      <a:pt x="288" y="517"/>
                    </a:lnTo>
                    <a:lnTo>
                      <a:pt x="284" y="513"/>
                    </a:lnTo>
                    <a:lnTo>
                      <a:pt x="281" y="510"/>
                    </a:lnTo>
                    <a:lnTo>
                      <a:pt x="283" y="504"/>
                    </a:lnTo>
                    <a:lnTo>
                      <a:pt x="274" y="488"/>
                    </a:lnTo>
                    <a:lnTo>
                      <a:pt x="269" y="487"/>
                    </a:lnTo>
                    <a:lnTo>
                      <a:pt x="266" y="488"/>
                    </a:lnTo>
                    <a:lnTo>
                      <a:pt x="262" y="484"/>
                    </a:lnTo>
                    <a:lnTo>
                      <a:pt x="267" y="480"/>
                    </a:lnTo>
                    <a:lnTo>
                      <a:pt x="273" y="478"/>
                    </a:lnTo>
                    <a:lnTo>
                      <a:pt x="280" y="475"/>
                    </a:lnTo>
                    <a:lnTo>
                      <a:pt x="282" y="472"/>
                    </a:lnTo>
                    <a:lnTo>
                      <a:pt x="281" y="470"/>
                    </a:lnTo>
                    <a:lnTo>
                      <a:pt x="284" y="460"/>
                    </a:lnTo>
                    <a:lnTo>
                      <a:pt x="285" y="454"/>
                    </a:lnTo>
                    <a:lnTo>
                      <a:pt x="282" y="448"/>
                    </a:lnTo>
                    <a:lnTo>
                      <a:pt x="275" y="443"/>
                    </a:lnTo>
                    <a:lnTo>
                      <a:pt x="273" y="435"/>
                    </a:lnTo>
                    <a:lnTo>
                      <a:pt x="275" y="431"/>
                    </a:lnTo>
                    <a:lnTo>
                      <a:pt x="277" y="427"/>
                    </a:lnTo>
                    <a:lnTo>
                      <a:pt x="279" y="419"/>
                    </a:lnTo>
                    <a:lnTo>
                      <a:pt x="276" y="417"/>
                    </a:lnTo>
                    <a:lnTo>
                      <a:pt x="281" y="411"/>
                    </a:lnTo>
                    <a:lnTo>
                      <a:pt x="282" y="401"/>
                    </a:lnTo>
                    <a:lnTo>
                      <a:pt x="277" y="398"/>
                    </a:lnTo>
                    <a:lnTo>
                      <a:pt x="274" y="397"/>
                    </a:lnTo>
                    <a:lnTo>
                      <a:pt x="269" y="395"/>
                    </a:lnTo>
                    <a:lnTo>
                      <a:pt x="265" y="393"/>
                    </a:lnTo>
                    <a:lnTo>
                      <a:pt x="265" y="387"/>
                    </a:lnTo>
                    <a:lnTo>
                      <a:pt x="257" y="380"/>
                    </a:lnTo>
                    <a:lnTo>
                      <a:pt x="252" y="381"/>
                    </a:lnTo>
                    <a:lnTo>
                      <a:pt x="246" y="386"/>
                    </a:lnTo>
                    <a:lnTo>
                      <a:pt x="246" y="386"/>
                    </a:lnTo>
                    <a:lnTo>
                      <a:pt x="246" y="382"/>
                    </a:lnTo>
                    <a:lnTo>
                      <a:pt x="249" y="378"/>
                    </a:lnTo>
                    <a:lnTo>
                      <a:pt x="254" y="373"/>
                    </a:lnTo>
                    <a:lnTo>
                      <a:pt x="250" y="371"/>
                    </a:lnTo>
                    <a:lnTo>
                      <a:pt x="238" y="372"/>
                    </a:lnTo>
                    <a:lnTo>
                      <a:pt x="232" y="373"/>
                    </a:lnTo>
                    <a:lnTo>
                      <a:pt x="232" y="372"/>
                    </a:lnTo>
                    <a:lnTo>
                      <a:pt x="229" y="366"/>
                    </a:lnTo>
                    <a:lnTo>
                      <a:pt x="220" y="360"/>
                    </a:lnTo>
                    <a:lnTo>
                      <a:pt x="217" y="348"/>
                    </a:lnTo>
                    <a:lnTo>
                      <a:pt x="229" y="335"/>
                    </a:lnTo>
                    <a:lnTo>
                      <a:pt x="237" y="328"/>
                    </a:lnTo>
                    <a:lnTo>
                      <a:pt x="237" y="322"/>
                    </a:lnTo>
                    <a:lnTo>
                      <a:pt x="224" y="314"/>
                    </a:lnTo>
                    <a:lnTo>
                      <a:pt x="231" y="307"/>
                    </a:lnTo>
                    <a:lnTo>
                      <a:pt x="238" y="300"/>
                    </a:lnTo>
                    <a:lnTo>
                      <a:pt x="245" y="295"/>
                    </a:lnTo>
                    <a:lnTo>
                      <a:pt x="253" y="289"/>
                    </a:lnTo>
                    <a:lnTo>
                      <a:pt x="240" y="285"/>
                    </a:lnTo>
                    <a:lnTo>
                      <a:pt x="230" y="290"/>
                    </a:lnTo>
                    <a:lnTo>
                      <a:pt x="219" y="284"/>
                    </a:lnTo>
                    <a:lnTo>
                      <a:pt x="220" y="276"/>
                    </a:lnTo>
                    <a:lnTo>
                      <a:pt x="234" y="257"/>
                    </a:lnTo>
                    <a:lnTo>
                      <a:pt x="243" y="247"/>
                    </a:lnTo>
                    <a:lnTo>
                      <a:pt x="252" y="235"/>
                    </a:lnTo>
                    <a:lnTo>
                      <a:pt x="262" y="232"/>
                    </a:lnTo>
                    <a:lnTo>
                      <a:pt x="280" y="246"/>
                    </a:lnTo>
                    <a:lnTo>
                      <a:pt x="289" y="247"/>
                    </a:lnTo>
                    <a:lnTo>
                      <a:pt x="299" y="261"/>
                    </a:lnTo>
                    <a:lnTo>
                      <a:pt x="292" y="270"/>
                    </a:lnTo>
                    <a:lnTo>
                      <a:pt x="283" y="288"/>
                    </a:lnTo>
                    <a:lnTo>
                      <a:pt x="289" y="288"/>
                    </a:lnTo>
                    <a:lnTo>
                      <a:pt x="303" y="267"/>
                    </a:lnTo>
                    <a:lnTo>
                      <a:pt x="307" y="265"/>
                    </a:lnTo>
                    <a:lnTo>
                      <a:pt x="313" y="262"/>
                    </a:lnTo>
                    <a:lnTo>
                      <a:pt x="318" y="260"/>
                    </a:lnTo>
                    <a:lnTo>
                      <a:pt x="322" y="258"/>
                    </a:lnTo>
                    <a:lnTo>
                      <a:pt x="328" y="255"/>
                    </a:lnTo>
                    <a:lnTo>
                      <a:pt x="333" y="253"/>
                    </a:lnTo>
                    <a:lnTo>
                      <a:pt x="337" y="250"/>
                    </a:lnTo>
                    <a:lnTo>
                      <a:pt x="342" y="246"/>
                    </a:lnTo>
                    <a:lnTo>
                      <a:pt x="348" y="242"/>
                    </a:lnTo>
                    <a:lnTo>
                      <a:pt x="342" y="248"/>
                    </a:lnTo>
                    <a:lnTo>
                      <a:pt x="346" y="248"/>
                    </a:lnTo>
                    <a:lnTo>
                      <a:pt x="352" y="244"/>
                    </a:lnTo>
                    <a:lnTo>
                      <a:pt x="359" y="243"/>
                    </a:lnTo>
                    <a:lnTo>
                      <a:pt x="372" y="242"/>
                    </a:lnTo>
                    <a:lnTo>
                      <a:pt x="375" y="238"/>
                    </a:lnTo>
                    <a:lnTo>
                      <a:pt x="382" y="239"/>
                    </a:lnTo>
                    <a:lnTo>
                      <a:pt x="388" y="242"/>
                    </a:lnTo>
                    <a:lnTo>
                      <a:pt x="389" y="245"/>
                    </a:lnTo>
                    <a:lnTo>
                      <a:pt x="384" y="247"/>
                    </a:lnTo>
                    <a:lnTo>
                      <a:pt x="383" y="248"/>
                    </a:lnTo>
                    <a:lnTo>
                      <a:pt x="388" y="250"/>
                    </a:lnTo>
                    <a:lnTo>
                      <a:pt x="397" y="247"/>
                    </a:lnTo>
                    <a:lnTo>
                      <a:pt x="395" y="243"/>
                    </a:lnTo>
                    <a:lnTo>
                      <a:pt x="394" y="236"/>
                    </a:lnTo>
                    <a:lnTo>
                      <a:pt x="397" y="230"/>
                    </a:lnTo>
                    <a:lnTo>
                      <a:pt x="394" y="228"/>
                    </a:lnTo>
                    <a:lnTo>
                      <a:pt x="379" y="224"/>
                    </a:lnTo>
                    <a:lnTo>
                      <a:pt x="391" y="222"/>
                    </a:lnTo>
                    <a:lnTo>
                      <a:pt x="402" y="217"/>
                    </a:lnTo>
                    <a:lnTo>
                      <a:pt x="404" y="220"/>
                    </a:lnTo>
                    <a:lnTo>
                      <a:pt x="410" y="225"/>
                    </a:lnTo>
                    <a:lnTo>
                      <a:pt x="414" y="229"/>
                    </a:lnTo>
                    <a:lnTo>
                      <a:pt x="418" y="232"/>
                    </a:lnTo>
                    <a:lnTo>
                      <a:pt x="421" y="231"/>
                    </a:lnTo>
                    <a:lnTo>
                      <a:pt x="427" y="232"/>
                    </a:lnTo>
                    <a:lnTo>
                      <a:pt x="428" y="228"/>
                    </a:lnTo>
                    <a:lnTo>
                      <a:pt x="427" y="225"/>
                    </a:lnTo>
                    <a:lnTo>
                      <a:pt x="427" y="223"/>
                    </a:lnTo>
                    <a:lnTo>
                      <a:pt x="420" y="223"/>
                    </a:lnTo>
                    <a:lnTo>
                      <a:pt x="419" y="221"/>
                    </a:lnTo>
                    <a:lnTo>
                      <a:pt x="424" y="220"/>
                    </a:lnTo>
                    <a:lnTo>
                      <a:pt x="427" y="217"/>
                    </a:lnTo>
                    <a:lnTo>
                      <a:pt x="425" y="215"/>
                    </a:lnTo>
                    <a:lnTo>
                      <a:pt x="424" y="209"/>
                    </a:lnTo>
                    <a:lnTo>
                      <a:pt x="424" y="202"/>
                    </a:lnTo>
                    <a:lnTo>
                      <a:pt x="424" y="197"/>
                    </a:lnTo>
                    <a:lnTo>
                      <a:pt x="425" y="191"/>
                    </a:lnTo>
                    <a:lnTo>
                      <a:pt x="425" y="185"/>
                    </a:lnTo>
                    <a:lnTo>
                      <a:pt x="420" y="186"/>
                    </a:lnTo>
                    <a:lnTo>
                      <a:pt x="414" y="189"/>
                    </a:lnTo>
                    <a:lnTo>
                      <a:pt x="413" y="184"/>
                    </a:lnTo>
                    <a:lnTo>
                      <a:pt x="413" y="178"/>
                    </a:lnTo>
                    <a:lnTo>
                      <a:pt x="417" y="175"/>
                    </a:lnTo>
                    <a:lnTo>
                      <a:pt x="417" y="168"/>
                    </a:lnTo>
                    <a:lnTo>
                      <a:pt x="416" y="162"/>
                    </a:lnTo>
                    <a:lnTo>
                      <a:pt x="412" y="157"/>
                    </a:lnTo>
                    <a:lnTo>
                      <a:pt x="408" y="153"/>
                    </a:lnTo>
                    <a:lnTo>
                      <a:pt x="406" y="153"/>
                    </a:lnTo>
                    <a:lnTo>
                      <a:pt x="403" y="161"/>
                    </a:lnTo>
                    <a:lnTo>
                      <a:pt x="395" y="166"/>
                    </a:lnTo>
                    <a:lnTo>
                      <a:pt x="396" y="168"/>
                    </a:lnTo>
                    <a:lnTo>
                      <a:pt x="391" y="177"/>
                    </a:lnTo>
                    <a:lnTo>
                      <a:pt x="384" y="179"/>
                    </a:lnTo>
                    <a:lnTo>
                      <a:pt x="380" y="186"/>
                    </a:lnTo>
                    <a:lnTo>
                      <a:pt x="376" y="193"/>
                    </a:lnTo>
                    <a:lnTo>
                      <a:pt x="374" y="190"/>
                    </a:lnTo>
                    <a:lnTo>
                      <a:pt x="371" y="182"/>
                    </a:lnTo>
                    <a:lnTo>
                      <a:pt x="371" y="177"/>
                    </a:lnTo>
                    <a:lnTo>
                      <a:pt x="376" y="170"/>
                    </a:lnTo>
                    <a:lnTo>
                      <a:pt x="367" y="161"/>
                    </a:lnTo>
                    <a:lnTo>
                      <a:pt x="364" y="154"/>
                    </a:lnTo>
                    <a:lnTo>
                      <a:pt x="359" y="151"/>
                    </a:lnTo>
                    <a:lnTo>
                      <a:pt x="360" y="146"/>
                    </a:lnTo>
                    <a:lnTo>
                      <a:pt x="366" y="140"/>
                    </a:lnTo>
                    <a:lnTo>
                      <a:pt x="367" y="134"/>
                    </a:lnTo>
                    <a:lnTo>
                      <a:pt x="374" y="133"/>
                    </a:lnTo>
                    <a:lnTo>
                      <a:pt x="380" y="126"/>
                    </a:lnTo>
                    <a:lnTo>
                      <a:pt x="376" y="119"/>
                    </a:lnTo>
                    <a:lnTo>
                      <a:pt x="381" y="118"/>
                    </a:lnTo>
                    <a:lnTo>
                      <a:pt x="383" y="124"/>
                    </a:lnTo>
                    <a:lnTo>
                      <a:pt x="387" y="129"/>
                    </a:lnTo>
                    <a:lnTo>
                      <a:pt x="393" y="127"/>
                    </a:lnTo>
                    <a:lnTo>
                      <a:pt x="397" y="125"/>
                    </a:lnTo>
                    <a:lnTo>
                      <a:pt x="402" y="130"/>
                    </a:lnTo>
                    <a:lnTo>
                      <a:pt x="405" y="126"/>
                    </a:lnTo>
                    <a:lnTo>
                      <a:pt x="408" y="129"/>
                    </a:lnTo>
                    <a:lnTo>
                      <a:pt x="413" y="129"/>
                    </a:lnTo>
                    <a:lnTo>
                      <a:pt x="413" y="121"/>
                    </a:lnTo>
                    <a:lnTo>
                      <a:pt x="408" y="123"/>
                    </a:lnTo>
                    <a:lnTo>
                      <a:pt x="402" y="118"/>
                    </a:lnTo>
                    <a:lnTo>
                      <a:pt x="405" y="113"/>
                    </a:lnTo>
                    <a:lnTo>
                      <a:pt x="401" y="114"/>
                    </a:lnTo>
                    <a:lnTo>
                      <a:pt x="402" y="111"/>
                    </a:lnTo>
                    <a:lnTo>
                      <a:pt x="403" y="104"/>
                    </a:lnTo>
                    <a:lnTo>
                      <a:pt x="404" y="99"/>
                    </a:lnTo>
                    <a:lnTo>
                      <a:pt x="399" y="100"/>
                    </a:lnTo>
                    <a:lnTo>
                      <a:pt x="395" y="103"/>
                    </a:lnTo>
                    <a:lnTo>
                      <a:pt x="393" y="107"/>
                    </a:lnTo>
                    <a:lnTo>
                      <a:pt x="386" y="102"/>
                    </a:lnTo>
                    <a:lnTo>
                      <a:pt x="378" y="99"/>
                    </a:lnTo>
                    <a:lnTo>
                      <a:pt x="373" y="89"/>
                    </a:lnTo>
                    <a:lnTo>
                      <a:pt x="367" y="89"/>
                    </a:lnTo>
                    <a:lnTo>
                      <a:pt x="364" y="87"/>
                    </a:lnTo>
                    <a:lnTo>
                      <a:pt x="359" y="80"/>
                    </a:lnTo>
                    <a:lnTo>
                      <a:pt x="367" y="78"/>
                    </a:lnTo>
                    <a:lnTo>
                      <a:pt x="366" y="72"/>
                    </a:lnTo>
                    <a:lnTo>
                      <a:pt x="353" y="63"/>
                    </a:lnTo>
                    <a:lnTo>
                      <a:pt x="357" y="56"/>
                    </a:lnTo>
                    <a:lnTo>
                      <a:pt x="352" y="56"/>
                    </a:lnTo>
                    <a:lnTo>
                      <a:pt x="345" y="51"/>
                    </a:lnTo>
                    <a:lnTo>
                      <a:pt x="342" y="49"/>
                    </a:lnTo>
                    <a:lnTo>
                      <a:pt x="335" y="38"/>
                    </a:lnTo>
                    <a:lnTo>
                      <a:pt x="327" y="27"/>
                    </a:lnTo>
                    <a:lnTo>
                      <a:pt x="319" y="17"/>
                    </a:lnTo>
                    <a:lnTo>
                      <a:pt x="310" y="9"/>
                    </a:lnTo>
                    <a:lnTo>
                      <a:pt x="302" y="5"/>
                    </a:lnTo>
                    <a:lnTo>
                      <a:pt x="296" y="0"/>
                    </a:lnTo>
                    <a:lnTo>
                      <a:pt x="290" y="2"/>
                    </a:lnTo>
                    <a:lnTo>
                      <a:pt x="287" y="5"/>
                    </a:lnTo>
                    <a:lnTo>
                      <a:pt x="272" y="35"/>
                    </a:lnTo>
                    <a:lnTo>
                      <a:pt x="275" y="34"/>
                    </a:lnTo>
                    <a:lnTo>
                      <a:pt x="276" y="40"/>
                    </a:lnTo>
                    <a:lnTo>
                      <a:pt x="279" y="47"/>
                    </a:lnTo>
                    <a:lnTo>
                      <a:pt x="281" y="53"/>
                    </a:lnTo>
                    <a:lnTo>
                      <a:pt x="284" y="58"/>
                    </a:lnTo>
                    <a:lnTo>
                      <a:pt x="279" y="69"/>
                    </a:lnTo>
                    <a:lnTo>
                      <a:pt x="274" y="73"/>
                    </a:lnTo>
                    <a:lnTo>
                      <a:pt x="273" y="89"/>
                    </a:lnTo>
                    <a:lnTo>
                      <a:pt x="269" y="103"/>
                    </a:lnTo>
                    <a:lnTo>
                      <a:pt x="265" y="106"/>
                    </a:lnTo>
                    <a:lnTo>
                      <a:pt x="259" y="109"/>
                    </a:lnTo>
                    <a:lnTo>
                      <a:pt x="253" y="111"/>
                    </a:lnTo>
                    <a:lnTo>
                      <a:pt x="247" y="115"/>
                    </a:lnTo>
                    <a:lnTo>
                      <a:pt x="242" y="118"/>
                    </a:lnTo>
                    <a:lnTo>
                      <a:pt x="237" y="123"/>
                    </a:lnTo>
                    <a:lnTo>
                      <a:pt x="232" y="127"/>
                    </a:lnTo>
                    <a:lnTo>
                      <a:pt x="229" y="133"/>
                    </a:lnTo>
                    <a:lnTo>
                      <a:pt x="226" y="140"/>
                    </a:lnTo>
                    <a:lnTo>
                      <a:pt x="221" y="147"/>
                    </a:lnTo>
                    <a:lnTo>
                      <a:pt x="219" y="154"/>
                    </a:lnTo>
                    <a:lnTo>
                      <a:pt x="217" y="161"/>
                    </a:lnTo>
                    <a:lnTo>
                      <a:pt x="216" y="168"/>
                    </a:lnTo>
                    <a:lnTo>
                      <a:pt x="211" y="180"/>
                    </a:lnTo>
                    <a:lnTo>
                      <a:pt x="206" y="190"/>
                    </a:lnTo>
                    <a:lnTo>
                      <a:pt x="201" y="192"/>
                    </a:lnTo>
                    <a:lnTo>
                      <a:pt x="201" y="192"/>
                    </a:lnTo>
                    <a:lnTo>
                      <a:pt x="201" y="192"/>
                    </a:lnTo>
                    <a:lnTo>
                      <a:pt x="201" y="192"/>
                    </a:lnTo>
                    <a:lnTo>
                      <a:pt x="201" y="193"/>
                    </a:lnTo>
                    <a:lnTo>
                      <a:pt x="202" y="201"/>
                    </a:lnTo>
                    <a:lnTo>
                      <a:pt x="196" y="217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0" name="Freeform 53"/>
              <p:cNvSpPr>
                <a:spLocks/>
              </p:cNvSpPr>
              <p:nvPr/>
            </p:nvSpPr>
            <p:spPr bwMode="auto">
              <a:xfrm rot="10800000">
                <a:off x="1707115" y="4771477"/>
                <a:ext cx="1823" cy="1636"/>
              </a:xfrm>
              <a:custGeom>
                <a:avLst/>
                <a:gdLst>
                  <a:gd name="T0" fmla="*/ 0 w 5"/>
                  <a:gd name="T1" fmla="*/ 5 h 5"/>
                  <a:gd name="T2" fmla="*/ 1 w 5"/>
                  <a:gd name="T3" fmla="*/ 4 h 5"/>
                  <a:gd name="T4" fmla="*/ 3 w 5"/>
                  <a:gd name="T5" fmla="*/ 2 h 5"/>
                  <a:gd name="T6" fmla="*/ 4 w 5"/>
                  <a:gd name="T7" fmla="*/ 1 h 5"/>
                  <a:gd name="T8" fmla="*/ 5 w 5"/>
                  <a:gd name="T9" fmla="*/ 0 h 5"/>
                  <a:gd name="T10" fmla="*/ 4 w 5"/>
                  <a:gd name="T11" fmla="*/ 0 h 5"/>
                  <a:gd name="T12" fmla="*/ 0 w 5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0" y="5"/>
                    </a:moveTo>
                    <a:lnTo>
                      <a:pt x="1" y="4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1" name="Freeform 57"/>
              <p:cNvSpPr>
                <a:spLocks/>
              </p:cNvSpPr>
              <p:nvPr/>
            </p:nvSpPr>
            <p:spPr bwMode="auto">
              <a:xfrm rot="10800000">
                <a:off x="1404453" y="4451651"/>
                <a:ext cx="191417" cy="274838"/>
              </a:xfrm>
              <a:custGeom>
                <a:avLst/>
                <a:gdLst>
                  <a:gd name="T0" fmla="*/ 408 w 420"/>
                  <a:gd name="T1" fmla="*/ 146 h 673"/>
                  <a:gd name="T2" fmla="*/ 386 w 420"/>
                  <a:gd name="T3" fmla="*/ 273 h 673"/>
                  <a:gd name="T4" fmla="*/ 331 w 420"/>
                  <a:gd name="T5" fmla="*/ 416 h 673"/>
                  <a:gd name="T6" fmla="*/ 292 w 420"/>
                  <a:gd name="T7" fmla="*/ 484 h 673"/>
                  <a:gd name="T8" fmla="*/ 251 w 420"/>
                  <a:gd name="T9" fmla="*/ 544 h 673"/>
                  <a:gd name="T10" fmla="*/ 207 w 420"/>
                  <a:gd name="T11" fmla="*/ 592 h 673"/>
                  <a:gd name="T12" fmla="*/ 165 w 420"/>
                  <a:gd name="T13" fmla="*/ 630 h 673"/>
                  <a:gd name="T14" fmla="*/ 123 w 420"/>
                  <a:gd name="T15" fmla="*/ 653 h 673"/>
                  <a:gd name="T16" fmla="*/ 93 w 420"/>
                  <a:gd name="T17" fmla="*/ 660 h 673"/>
                  <a:gd name="T18" fmla="*/ 71 w 420"/>
                  <a:gd name="T19" fmla="*/ 659 h 673"/>
                  <a:gd name="T20" fmla="*/ 53 w 420"/>
                  <a:gd name="T21" fmla="*/ 651 h 673"/>
                  <a:gd name="T22" fmla="*/ 13 w 420"/>
                  <a:gd name="T23" fmla="*/ 553 h 673"/>
                  <a:gd name="T24" fmla="*/ 38 w 420"/>
                  <a:gd name="T25" fmla="*/ 386 h 673"/>
                  <a:gd name="T26" fmla="*/ 102 w 420"/>
                  <a:gd name="T27" fmla="*/ 234 h 673"/>
                  <a:gd name="T28" fmla="*/ 142 w 420"/>
                  <a:gd name="T29" fmla="*/ 168 h 673"/>
                  <a:gd name="T30" fmla="*/ 184 w 420"/>
                  <a:gd name="T31" fmla="*/ 112 h 673"/>
                  <a:gd name="T32" fmla="*/ 227 w 420"/>
                  <a:gd name="T33" fmla="*/ 67 h 673"/>
                  <a:gd name="T34" fmla="*/ 269 w 420"/>
                  <a:gd name="T35" fmla="*/ 35 h 673"/>
                  <a:gd name="T36" fmla="*/ 311 w 420"/>
                  <a:gd name="T37" fmla="*/ 16 h 673"/>
                  <a:gd name="T38" fmla="*/ 334 w 420"/>
                  <a:gd name="T39" fmla="*/ 13 h 673"/>
                  <a:gd name="T40" fmla="*/ 356 w 420"/>
                  <a:gd name="T41" fmla="*/ 16 h 673"/>
                  <a:gd name="T42" fmla="*/ 373 w 420"/>
                  <a:gd name="T43" fmla="*/ 27 h 673"/>
                  <a:gd name="T44" fmla="*/ 388 w 420"/>
                  <a:gd name="T45" fmla="*/ 45 h 673"/>
                  <a:gd name="T46" fmla="*/ 386 w 420"/>
                  <a:gd name="T47" fmla="*/ 21 h 673"/>
                  <a:gd name="T48" fmla="*/ 367 w 420"/>
                  <a:gd name="T49" fmla="*/ 7 h 673"/>
                  <a:gd name="T50" fmla="*/ 344 w 420"/>
                  <a:gd name="T51" fmla="*/ 0 h 673"/>
                  <a:gd name="T52" fmla="*/ 317 w 420"/>
                  <a:gd name="T53" fmla="*/ 1 h 673"/>
                  <a:gd name="T54" fmla="*/ 280 w 420"/>
                  <a:gd name="T55" fmla="*/ 14 h 673"/>
                  <a:gd name="T56" fmla="*/ 235 w 420"/>
                  <a:gd name="T57" fmla="*/ 44 h 673"/>
                  <a:gd name="T58" fmla="*/ 190 w 420"/>
                  <a:gd name="T59" fmla="*/ 85 h 673"/>
                  <a:gd name="T60" fmla="*/ 146 w 420"/>
                  <a:gd name="T61" fmla="*/ 139 h 673"/>
                  <a:gd name="T62" fmla="*/ 105 w 420"/>
                  <a:gd name="T63" fmla="*/ 204 h 673"/>
                  <a:gd name="T64" fmla="*/ 48 w 420"/>
                  <a:gd name="T65" fmla="*/ 319 h 673"/>
                  <a:gd name="T66" fmla="*/ 1 w 420"/>
                  <a:gd name="T67" fmla="*/ 507 h 673"/>
                  <a:gd name="T68" fmla="*/ 23 w 420"/>
                  <a:gd name="T69" fmla="*/ 637 h 673"/>
                  <a:gd name="T70" fmla="*/ 61 w 420"/>
                  <a:gd name="T71" fmla="*/ 669 h 673"/>
                  <a:gd name="T72" fmla="*/ 85 w 420"/>
                  <a:gd name="T73" fmla="*/ 673 h 673"/>
                  <a:gd name="T74" fmla="*/ 113 w 420"/>
                  <a:gd name="T75" fmla="*/ 669 h 673"/>
                  <a:gd name="T76" fmla="*/ 155 w 420"/>
                  <a:gd name="T77" fmla="*/ 651 h 673"/>
                  <a:gd name="T78" fmla="*/ 200 w 420"/>
                  <a:gd name="T79" fmla="*/ 618 h 673"/>
                  <a:gd name="T80" fmla="*/ 245 w 420"/>
                  <a:gd name="T81" fmla="*/ 570 h 673"/>
                  <a:gd name="T82" fmla="*/ 289 w 420"/>
                  <a:gd name="T83" fmla="*/ 513 h 673"/>
                  <a:gd name="T84" fmla="*/ 329 w 420"/>
                  <a:gd name="T85" fmla="*/ 446 h 673"/>
                  <a:gd name="T86" fmla="*/ 385 w 420"/>
                  <a:gd name="T87" fmla="*/ 322 h 673"/>
                  <a:gd name="T88" fmla="*/ 418 w 420"/>
                  <a:gd name="T89" fmla="*/ 183 h 673"/>
                  <a:gd name="T90" fmla="*/ 413 w 420"/>
                  <a:gd name="T91" fmla="*/ 74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0" h="673">
                    <a:moveTo>
                      <a:pt x="402" y="80"/>
                    </a:moveTo>
                    <a:lnTo>
                      <a:pt x="407" y="111"/>
                    </a:lnTo>
                    <a:lnTo>
                      <a:pt x="408" y="146"/>
                    </a:lnTo>
                    <a:lnTo>
                      <a:pt x="404" y="186"/>
                    </a:lnTo>
                    <a:lnTo>
                      <a:pt x="397" y="228"/>
                    </a:lnTo>
                    <a:lnTo>
                      <a:pt x="386" y="273"/>
                    </a:lnTo>
                    <a:lnTo>
                      <a:pt x="372" y="319"/>
                    </a:lnTo>
                    <a:lnTo>
                      <a:pt x="352" y="368"/>
                    </a:lnTo>
                    <a:lnTo>
                      <a:pt x="331" y="416"/>
                    </a:lnTo>
                    <a:lnTo>
                      <a:pt x="318" y="439"/>
                    </a:lnTo>
                    <a:lnTo>
                      <a:pt x="305" y="462"/>
                    </a:lnTo>
                    <a:lnTo>
                      <a:pt x="292" y="484"/>
                    </a:lnTo>
                    <a:lnTo>
                      <a:pt x="279" y="505"/>
                    </a:lnTo>
                    <a:lnTo>
                      <a:pt x="265" y="524"/>
                    </a:lnTo>
                    <a:lnTo>
                      <a:pt x="251" y="544"/>
                    </a:lnTo>
                    <a:lnTo>
                      <a:pt x="236" y="561"/>
                    </a:lnTo>
                    <a:lnTo>
                      <a:pt x="222" y="577"/>
                    </a:lnTo>
                    <a:lnTo>
                      <a:pt x="207" y="592"/>
                    </a:lnTo>
                    <a:lnTo>
                      <a:pt x="193" y="606"/>
                    </a:lnTo>
                    <a:lnTo>
                      <a:pt x="178" y="619"/>
                    </a:lnTo>
                    <a:lnTo>
                      <a:pt x="165" y="630"/>
                    </a:lnTo>
                    <a:lnTo>
                      <a:pt x="151" y="640"/>
                    </a:lnTo>
                    <a:lnTo>
                      <a:pt x="136" y="648"/>
                    </a:lnTo>
                    <a:lnTo>
                      <a:pt x="123" y="653"/>
                    </a:lnTo>
                    <a:lnTo>
                      <a:pt x="109" y="658"/>
                    </a:lnTo>
                    <a:lnTo>
                      <a:pt x="101" y="660"/>
                    </a:lnTo>
                    <a:lnTo>
                      <a:pt x="93" y="660"/>
                    </a:lnTo>
                    <a:lnTo>
                      <a:pt x="86" y="661"/>
                    </a:lnTo>
                    <a:lnTo>
                      <a:pt x="78" y="660"/>
                    </a:lnTo>
                    <a:lnTo>
                      <a:pt x="71" y="659"/>
                    </a:lnTo>
                    <a:lnTo>
                      <a:pt x="64" y="657"/>
                    </a:lnTo>
                    <a:lnTo>
                      <a:pt x="59" y="654"/>
                    </a:lnTo>
                    <a:lnTo>
                      <a:pt x="53" y="651"/>
                    </a:lnTo>
                    <a:lnTo>
                      <a:pt x="32" y="629"/>
                    </a:lnTo>
                    <a:lnTo>
                      <a:pt x="18" y="596"/>
                    </a:lnTo>
                    <a:lnTo>
                      <a:pt x="13" y="553"/>
                    </a:lnTo>
                    <a:lnTo>
                      <a:pt x="14" y="502"/>
                    </a:lnTo>
                    <a:lnTo>
                      <a:pt x="23" y="447"/>
                    </a:lnTo>
                    <a:lnTo>
                      <a:pt x="38" y="386"/>
                    </a:lnTo>
                    <a:lnTo>
                      <a:pt x="61" y="322"/>
                    </a:lnTo>
                    <a:lnTo>
                      <a:pt x="90" y="257"/>
                    </a:lnTo>
                    <a:lnTo>
                      <a:pt x="102" y="234"/>
                    </a:lnTo>
                    <a:lnTo>
                      <a:pt x="115" y="211"/>
                    </a:lnTo>
                    <a:lnTo>
                      <a:pt x="128" y="189"/>
                    </a:lnTo>
                    <a:lnTo>
                      <a:pt x="142" y="168"/>
                    </a:lnTo>
                    <a:lnTo>
                      <a:pt x="155" y="149"/>
                    </a:lnTo>
                    <a:lnTo>
                      <a:pt x="169" y="129"/>
                    </a:lnTo>
                    <a:lnTo>
                      <a:pt x="184" y="112"/>
                    </a:lnTo>
                    <a:lnTo>
                      <a:pt x="198" y="96"/>
                    </a:lnTo>
                    <a:lnTo>
                      <a:pt x="213" y="81"/>
                    </a:lnTo>
                    <a:lnTo>
                      <a:pt x="227" y="67"/>
                    </a:lnTo>
                    <a:lnTo>
                      <a:pt x="242" y="54"/>
                    </a:lnTo>
                    <a:lnTo>
                      <a:pt x="256" y="44"/>
                    </a:lnTo>
                    <a:lnTo>
                      <a:pt x="269" y="35"/>
                    </a:lnTo>
                    <a:lnTo>
                      <a:pt x="284" y="27"/>
                    </a:lnTo>
                    <a:lnTo>
                      <a:pt x="297" y="21"/>
                    </a:lnTo>
                    <a:lnTo>
                      <a:pt x="311" y="16"/>
                    </a:lnTo>
                    <a:lnTo>
                      <a:pt x="319" y="14"/>
                    </a:lnTo>
                    <a:lnTo>
                      <a:pt x="327" y="13"/>
                    </a:lnTo>
                    <a:lnTo>
                      <a:pt x="334" y="13"/>
                    </a:lnTo>
                    <a:lnTo>
                      <a:pt x="342" y="13"/>
                    </a:lnTo>
                    <a:lnTo>
                      <a:pt x="349" y="14"/>
                    </a:lnTo>
                    <a:lnTo>
                      <a:pt x="356" y="16"/>
                    </a:lnTo>
                    <a:lnTo>
                      <a:pt x="362" y="18"/>
                    </a:lnTo>
                    <a:lnTo>
                      <a:pt x="367" y="22"/>
                    </a:lnTo>
                    <a:lnTo>
                      <a:pt x="373" y="27"/>
                    </a:lnTo>
                    <a:lnTo>
                      <a:pt x="379" y="32"/>
                    </a:lnTo>
                    <a:lnTo>
                      <a:pt x="383" y="38"/>
                    </a:lnTo>
                    <a:lnTo>
                      <a:pt x="388" y="45"/>
                    </a:lnTo>
                    <a:lnTo>
                      <a:pt x="395" y="32"/>
                    </a:lnTo>
                    <a:lnTo>
                      <a:pt x="390" y="27"/>
                    </a:lnTo>
                    <a:lnTo>
                      <a:pt x="386" y="21"/>
                    </a:lnTo>
                    <a:lnTo>
                      <a:pt x="380" y="16"/>
                    </a:lnTo>
                    <a:lnTo>
                      <a:pt x="374" y="12"/>
                    </a:lnTo>
                    <a:lnTo>
                      <a:pt x="367" y="7"/>
                    </a:lnTo>
                    <a:lnTo>
                      <a:pt x="359" y="3"/>
                    </a:lnTo>
                    <a:lnTo>
                      <a:pt x="352" y="1"/>
                    </a:lnTo>
                    <a:lnTo>
                      <a:pt x="344" y="0"/>
                    </a:lnTo>
                    <a:lnTo>
                      <a:pt x="335" y="0"/>
                    </a:lnTo>
                    <a:lnTo>
                      <a:pt x="327" y="0"/>
                    </a:lnTo>
                    <a:lnTo>
                      <a:pt x="317" y="1"/>
                    </a:lnTo>
                    <a:lnTo>
                      <a:pt x="307" y="3"/>
                    </a:lnTo>
                    <a:lnTo>
                      <a:pt x="294" y="8"/>
                    </a:lnTo>
                    <a:lnTo>
                      <a:pt x="280" y="14"/>
                    </a:lnTo>
                    <a:lnTo>
                      <a:pt x="265" y="22"/>
                    </a:lnTo>
                    <a:lnTo>
                      <a:pt x="250" y="32"/>
                    </a:lnTo>
                    <a:lnTo>
                      <a:pt x="235" y="44"/>
                    </a:lnTo>
                    <a:lnTo>
                      <a:pt x="220" y="56"/>
                    </a:lnTo>
                    <a:lnTo>
                      <a:pt x="205" y="70"/>
                    </a:lnTo>
                    <a:lnTo>
                      <a:pt x="190" y="85"/>
                    </a:lnTo>
                    <a:lnTo>
                      <a:pt x="175" y="103"/>
                    </a:lnTo>
                    <a:lnTo>
                      <a:pt x="161" y="121"/>
                    </a:lnTo>
                    <a:lnTo>
                      <a:pt x="146" y="139"/>
                    </a:lnTo>
                    <a:lnTo>
                      <a:pt x="132" y="160"/>
                    </a:lnTo>
                    <a:lnTo>
                      <a:pt x="119" y="182"/>
                    </a:lnTo>
                    <a:lnTo>
                      <a:pt x="105" y="204"/>
                    </a:lnTo>
                    <a:lnTo>
                      <a:pt x="92" y="227"/>
                    </a:lnTo>
                    <a:lnTo>
                      <a:pt x="79" y="251"/>
                    </a:lnTo>
                    <a:lnTo>
                      <a:pt x="48" y="319"/>
                    </a:lnTo>
                    <a:lnTo>
                      <a:pt x="25" y="386"/>
                    </a:lnTo>
                    <a:lnTo>
                      <a:pt x="9" y="448"/>
                    </a:lnTo>
                    <a:lnTo>
                      <a:pt x="1" y="507"/>
                    </a:lnTo>
                    <a:lnTo>
                      <a:pt x="0" y="559"/>
                    </a:lnTo>
                    <a:lnTo>
                      <a:pt x="8" y="603"/>
                    </a:lnTo>
                    <a:lnTo>
                      <a:pt x="23" y="637"/>
                    </a:lnTo>
                    <a:lnTo>
                      <a:pt x="46" y="661"/>
                    </a:lnTo>
                    <a:lnTo>
                      <a:pt x="53" y="666"/>
                    </a:lnTo>
                    <a:lnTo>
                      <a:pt x="61" y="669"/>
                    </a:lnTo>
                    <a:lnTo>
                      <a:pt x="68" y="672"/>
                    </a:lnTo>
                    <a:lnTo>
                      <a:pt x="76" y="673"/>
                    </a:lnTo>
                    <a:lnTo>
                      <a:pt x="85" y="673"/>
                    </a:lnTo>
                    <a:lnTo>
                      <a:pt x="93" y="673"/>
                    </a:lnTo>
                    <a:lnTo>
                      <a:pt x="104" y="672"/>
                    </a:lnTo>
                    <a:lnTo>
                      <a:pt x="113" y="669"/>
                    </a:lnTo>
                    <a:lnTo>
                      <a:pt x="127" y="665"/>
                    </a:lnTo>
                    <a:lnTo>
                      <a:pt x="140" y="659"/>
                    </a:lnTo>
                    <a:lnTo>
                      <a:pt x="155" y="651"/>
                    </a:lnTo>
                    <a:lnTo>
                      <a:pt x="170" y="641"/>
                    </a:lnTo>
                    <a:lnTo>
                      <a:pt x="185" y="630"/>
                    </a:lnTo>
                    <a:lnTo>
                      <a:pt x="200" y="618"/>
                    </a:lnTo>
                    <a:lnTo>
                      <a:pt x="215" y="603"/>
                    </a:lnTo>
                    <a:lnTo>
                      <a:pt x="230" y="588"/>
                    </a:lnTo>
                    <a:lnTo>
                      <a:pt x="245" y="570"/>
                    </a:lnTo>
                    <a:lnTo>
                      <a:pt x="260" y="553"/>
                    </a:lnTo>
                    <a:lnTo>
                      <a:pt x="274" y="534"/>
                    </a:lnTo>
                    <a:lnTo>
                      <a:pt x="289" y="513"/>
                    </a:lnTo>
                    <a:lnTo>
                      <a:pt x="303" y="492"/>
                    </a:lnTo>
                    <a:lnTo>
                      <a:pt x="317" y="469"/>
                    </a:lnTo>
                    <a:lnTo>
                      <a:pt x="329" y="446"/>
                    </a:lnTo>
                    <a:lnTo>
                      <a:pt x="342" y="422"/>
                    </a:lnTo>
                    <a:lnTo>
                      <a:pt x="365" y="371"/>
                    </a:lnTo>
                    <a:lnTo>
                      <a:pt x="385" y="322"/>
                    </a:lnTo>
                    <a:lnTo>
                      <a:pt x="400" y="273"/>
                    </a:lnTo>
                    <a:lnTo>
                      <a:pt x="411" y="227"/>
                    </a:lnTo>
                    <a:lnTo>
                      <a:pt x="418" y="183"/>
                    </a:lnTo>
                    <a:lnTo>
                      <a:pt x="420" y="143"/>
                    </a:lnTo>
                    <a:lnTo>
                      <a:pt x="419" y="106"/>
                    </a:lnTo>
                    <a:lnTo>
                      <a:pt x="413" y="74"/>
                    </a:lnTo>
                    <a:lnTo>
                      <a:pt x="402" y="8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2" name="Freeform 58"/>
              <p:cNvSpPr>
                <a:spLocks/>
              </p:cNvSpPr>
              <p:nvPr/>
            </p:nvSpPr>
            <p:spPr bwMode="auto">
              <a:xfrm rot="10800000">
                <a:off x="1407187" y="4694587"/>
                <a:ext cx="11850" cy="18814"/>
              </a:xfrm>
              <a:custGeom>
                <a:avLst/>
                <a:gdLst>
                  <a:gd name="T0" fmla="*/ 14 w 25"/>
                  <a:gd name="T1" fmla="*/ 48 h 48"/>
                  <a:gd name="T2" fmla="*/ 25 w 25"/>
                  <a:gd name="T3" fmla="*/ 42 h 48"/>
                  <a:gd name="T4" fmla="*/ 22 w 25"/>
                  <a:gd name="T5" fmla="*/ 30 h 48"/>
                  <a:gd name="T6" fmla="*/ 17 w 25"/>
                  <a:gd name="T7" fmla="*/ 19 h 48"/>
                  <a:gd name="T8" fmla="*/ 13 w 25"/>
                  <a:gd name="T9" fmla="*/ 10 h 48"/>
                  <a:gd name="T10" fmla="*/ 7 w 25"/>
                  <a:gd name="T11" fmla="*/ 0 h 48"/>
                  <a:gd name="T12" fmla="*/ 0 w 25"/>
                  <a:gd name="T13" fmla="*/ 13 h 48"/>
                  <a:gd name="T14" fmla="*/ 5 w 25"/>
                  <a:gd name="T15" fmla="*/ 20 h 48"/>
                  <a:gd name="T16" fmla="*/ 8 w 25"/>
                  <a:gd name="T17" fmla="*/ 28 h 48"/>
                  <a:gd name="T18" fmla="*/ 12 w 25"/>
                  <a:gd name="T19" fmla="*/ 37 h 48"/>
                  <a:gd name="T20" fmla="*/ 14 w 25"/>
                  <a:gd name="T21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48">
                    <a:moveTo>
                      <a:pt x="14" y="48"/>
                    </a:moveTo>
                    <a:lnTo>
                      <a:pt x="25" y="42"/>
                    </a:lnTo>
                    <a:lnTo>
                      <a:pt x="22" y="30"/>
                    </a:lnTo>
                    <a:lnTo>
                      <a:pt x="17" y="19"/>
                    </a:lnTo>
                    <a:lnTo>
                      <a:pt x="13" y="10"/>
                    </a:lnTo>
                    <a:lnTo>
                      <a:pt x="7" y="0"/>
                    </a:lnTo>
                    <a:lnTo>
                      <a:pt x="0" y="13"/>
                    </a:lnTo>
                    <a:lnTo>
                      <a:pt x="5" y="20"/>
                    </a:lnTo>
                    <a:lnTo>
                      <a:pt x="8" y="28"/>
                    </a:lnTo>
                    <a:lnTo>
                      <a:pt x="12" y="37"/>
                    </a:lnTo>
                    <a:lnTo>
                      <a:pt x="14" y="48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3" name="Freeform 59"/>
              <p:cNvSpPr>
                <a:spLocks/>
              </p:cNvSpPr>
              <p:nvPr/>
            </p:nvSpPr>
            <p:spPr bwMode="auto">
              <a:xfrm rot="10800000">
                <a:off x="1460055" y="4616062"/>
                <a:ext cx="155869" cy="98975"/>
              </a:xfrm>
              <a:custGeom>
                <a:avLst/>
                <a:gdLst>
                  <a:gd name="T0" fmla="*/ 50 w 341"/>
                  <a:gd name="T1" fmla="*/ 0 h 243"/>
                  <a:gd name="T2" fmla="*/ 27 w 341"/>
                  <a:gd name="T3" fmla="*/ 49 h 243"/>
                  <a:gd name="T4" fmla="*/ 68 w 341"/>
                  <a:gd name="T5" fmla="*/ 69 h 243"/>
                  <a:gd name="T6" fmla="*/ 75 w 341"/>
                  <a:gd name="T7" fmla="*/ 61 h 243"/>
                  <a:gd name="T8" fmla="*/ 83 w 341"/>
                  <a:gd name="T9" fmla="*/ 56 h 243"/>
                  <a:gd name="T10" fmla="*/ 92 w 341"/>
                  <a:gd name="T11" fmla="*/ 55 h 243"/>
                  <a:gd name="T12" fmla="*/ 101 w 341"/>
                  <a:gd name="T13" fmla="*/ 57 h 243"/>
                  <a:gd name="T14" fmla="*/ 110 w 341"/>
                  <a:gd name="T15" fmla="*/ 63 h 243"/>
                  <a:gd name="T16" fmla="*/ 115 w 341"/>
                  <a:gd name="T17" fmla="*/ 72 h 243"/>
                  <a:gd name="T18" fmla="*/ 116 w 341"/>
                  <a:gd name="T19" fmla="*/ 82 h 243"/>
                  <a:gd name="T20" fmla="*/ 114 w 341"/>
                  <a:gd name="T21" fmla="*/ 92 h 243"/>
                  <a:gd name="T22" fmla="*/ 111 w 341"/>
                  <a:gd name="T23" fmla="*/ 97 h 243"/>
                  <a:gd name="T24" fmla="*/ 107 w 341"/>
                  <a:gd name="T25" fmla="*/ 101 h 243"/>
                  <a:gd name="T26" fmla="*/ 103 w 341"/>
                  <a:gd name="T27" fmla="*/ 104 h 243"/>
                  <a:gd name="T28" fmla="*/ 98 w 341"/>
                  <a:gd name="T29" fmla="*/ 106 h 243"/>
                  <a:gd name="T30" fmla="*/ 93 w 341"/>
                  <a:gd name="T31" fmla="*/ 108 h 243"/>
                  <a:gd name="T32" fmla="*/ 89 w 341"/>
                  <a:gd name="T33" fmla="*/ 108 h 243"/>
                  <a:gd name="T34" fmla="*/ 83 w 341"/>
                  <a:gd name="T35" fmla="*/ 107 h 243"/>
                  <a:gd name="T36" fmla="*/ 78 w 341"/>
                  <a:gd name="T37" fmla="*/ 106 h 243"/>
                  <a:gd name="T38" fmla="*/ 70 w 341"/>
                  <a:gd name="T39" fmla="*/ 99 h 243"/>
                  <a:gd name="T40" fmla="*/ 65 w 341"/>
                  <a:gd name="T41" fmla="*/ 90 h 243"/>
                  <a:gd name="T42" fmla="*/ 63 w 341"/>
                  <a:gd name="T43" fmla="*/ 79 h 243"/>
                  <a:gd name="T44" fmla="*/ 68 w 341"/>
                  <a:gd name="T45" fmla="*/ 69 h 243"/>
                  <a:gd name="T46" fmla="*/ 27 w 341"/>
                  <a:gd name="T47" fmla="*/ 49 h 243"/>
                  <a:gd name="T48" fmla="*/ 0 w 341"/>
                  <a:gd name="T49" fmla="*/ 104 h 243"/>
                  <a:gd name="T50" fmla="*/ 292 w 341"/>
                  <a:gd name="T51" fmla="*/ 243 h 243"/>
                  <a:gd name="T52" fmla="*/ 341 w 341"/>
                  <a:gd name="T53" fmla="*/ 138 h 243"/>
                  <a:gd name="T54" fmla="*/ 50 w 341"/>
                  <a:gd name="T55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41" h="243">
                    <a:moveTo>
                      <a:pt x="50" y="0"/>
                    </a:moveTo>
                    <a:lnTo>
                      <a:pt x="27" y="49"/>
                    </a:lnTo>
                    <a:lnTo>
                      <a:pt x="68" y="69"/>
                    </a:lnTo>
                    <a:lnTo>
                      <a:pt x="75" y="61"/>
                    </a:lnTo>
                    <a:lnTo>
                      <a:pt x="83" y="56"/>
                    </a:lnTo>
                    <a:lnTo>
                      <a:pt x="92" y="55"/>
                    </a:lnTo>
                    <a:lnTo>
                      <a:pt x="101" y="57"/>
                    </a:lnTo>
                    <a:lnTo>
                      <a:pt x="110" y="63"/>
                    </a:lnTo>
                    <a:lnTo>
                      <a:pt x="115" y="72"/>
                    </a:lnTo>
                    <a:lnTo>
                      <a:pt x="116" y="82"/>
                    </a:lnTo>
                    <a:lnTo>
                      <a:pt x="114" y="92"/>
                    </a:lnTo>
                    <a:lnTo>
                      <a:pt x="111" y="97"/>
                    </a:lnTo>
                    <a:lnTo>
                      <a:pt x="107" y="101"/>
                    </a:lnTo>
                    <a:lnTo>
                      <a:pt x="103" y="104"/>
                    </a:lnTo>
                    <a:lnTo>
                      <a:pt x="98" y="106"/>
                    </a:lnTo>
                    <a:lnTo>
                      <a:pt x="93" y="108"/>
                    </a:lnTo>
                    <a:lnTo>
                      <a:pt x="89" y="108"/>
                    </a:lnTo>
                    <a:lnTo>
                      <a:pt x="83" y="107"/>
                    </a:lnTo>
                    <a:lnTo>
                      <a:pt x="78" y="106"/>
                    </a:lnTo>
                    <a:lnTo>
                      <a:pt x="70" y="99"/>
                    </a:lnTo>
                    <a:lnTo>
                      <a:pt x="65" y="90"/>
                    </a:lnTo>
                    <a:lnTo>
                      <a:pt x="63" y="79"/>
                    </a:lnTo>
                    <a:lnTo>
                      <a:pt x="68" y="69"/>
                    </a:lnTo>
                    <a:lnTo>
                      <a:pt x="27" y="49"/>
                    </a:lnTo>
                    <a:lnTo>
                      <a:pt x="0" y="104"/>
                    </a:lnTo>
                    <a:lnTo>
                      <a:pt x="292" y="243"/>
                    </a:lnTo>
                    <a:lnTo>
                      <a:pt x="341" y="138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4" name="Freeform 60"/>
              <p:cNvSpPr>
                <a:spLocks/>
              </p:cNvSpPr>
              <p:nvPr/>
            </p:nvSpPr>
            <p:spPr bwMode="auto">
              <a:xfrm rot="10800000">
                <a:off x="1508365" y="4524451"/>
                <a:ext cx="155869" cy="99792"/>
              </a:xfrm>
              <a:custGeom>
                <a:avLst/>
                <a:gdLst>
                  <a:gd name="T0" fmla="*/ 51 w 342"/>
                  <a:gd name="T1" fmla="*/ 0 h 243"/>
                  <a:gd name="T2" fmla="*/ 27 w 342"/>
                  <a:gd name="T3" fmla="*/ 50 h 243"/>
                  <a:gd name="T4" fmla="*/ 68 w 342"/>
                  <a:gd name="T5" fmla="*/ 69 h 243"/>
                  <a:gd name="T6" fmla="*/ 72 w 342"/>
                  <a:gd name="T7" fmla="*/ 65 h 243"/>
                  <a:gd name="T8" fmla="*/ 75 w 342"/>
                  <a:gd name="T9" fmla="*/ 61 h 243"/>
                  <a:gd name="T10" fmla="*/ 78 w 342"/>
                  <a:gd name="T11" fmla="*/ 59 h 243"/>
                  <a:gd name="T12" fmla="*/ 83 w 342"/>
                  <a:gd name="T13" fmla="*/ 57 h 243"/>
                  <a:gd name="T14" fmla="*/ 88 w 342"/>
                  <a:gd name="T15" fmla="*/ 56 h 243"/>
                  <a:gd name="T16" fmla="*/ 93 w 342"/>
                  <a:gd name="T17" fmla="*/ 56 h 243"/>
                  <a:gd name="T18" fmla="*/ 98 w 342"/>
                  <a:gd name="T19" fmla="*/ 57 h 243"/>
                  <a:gd name="T20" fmla="*/ 103 w 342"/>
                  <a:gd name="T21" fmla="*/ 58 h 243"/>
                  <a:gd name="T22" fmla="*/ 111 w 342"/>
                  <a:gd name="T23" fmla="*/ 64 h 243"/>
                  <a:gd name="T24" fmla="*/ 115 w 342"/>
                  <a:gd name="T25" fmla="*/ 73 h 243"/>
                  <a:gd name="T26" fmla="*/ 116 w 342"/>
                  <a:gd name="T27" fmla="*/ 83 h 243"/>
                  <a:gd name="T28" fmla="*/ 114 w 342"/>
                  <a:gd name="T29" fmla="*/ 94 h 243"/>
                  <a:gd name="T30" fmla="*/ 111 w 342"/>
                  <a:gd name="T31" fmla="*/ 98 h 243"/>
                  <a:gd name="T32" fmla="*/ 107 w 342"/>
                  <a:gd name="T33" fmla="*/ 102 h 243"/>
                  <a:gd name="T34" fmla="*/ 104 w 342"/>
                  <a:gd name="T35" fmla="*/ 105 h 243"/>
                  <a:gd name="T36" fmla="*/ 99 w 342"/>
                  <a:gd name="T37" fmla="*/ 106 h 243"/>
                  <a:gd name="T38" fmla="*/ 95 w 342"/>
                  <a:gd name="T39" fmla="*/ 109 h 243"/>
                  <a:gd name="T40" fmla="*/ 89 w 342"/>
                  <a:gd name="T41" fmla="*/ 109 h 243"/>
                  <a:gd name="T42" fmla="*/ 84 w 342"/>
                  <a:gd name="T43" fmla="*/ 107 h 243"/>
                  <a:gd name="T44" fmla="*/ 78 w 342"/>
                  <a:gd name="T45" fmla="*/ 106 h 243"/>
                  <a:gd name="T46" fmla="*/ 70 w 342"/>
                  <a:gd name="T47" fmla="*/ 99 h 243"/>
                  <a:gd name="T48" fmla="*/ 65 w 342"/>
                  <a:gd name="T49" fmla="*/ 90 h 243"/>
                  <a:gd name="T50" fmla="*/ 63 w 342"/>
                  <a:gd name="T51" fmla="*/ 80 h 243"/>
                  <a:gd name="T52" fmla="*/ 68 w 342"/>
                  <a:gd name="T53" fmla="*/ 69 h 243"/>
                  <a:gd name="T54" fmla="*/ 27 w 342"/>
                  <a:gd name="T55" fmla="*/ 50 h 243"/>
                  <a:gd name="T56" fmla="*/ 0 w 342"/>
                  <a:gd name="T57" fmla="*/ 105 h 243"/>
                  <a:gd name="T58" fmla="*/ 293 w 342"/>
                  <a:gd name="T59" fmla="*/ 243 h 243"/>
                  <a:gd name="T60" fmla="*/ 342 w 342"/>
                  <a:gd name="T61" fmla="*/ 138 h 243"/>
                  <a:gd name="T62" fmla="*/ 51 w 342"/>
                  <a:gd name="T63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42" h="243">
                    <a:moveTo>
                      <a:pt x="51" y="0"/>
                    </a:moveTo>
                    <a:lnTo>
                      <a:pt x="27" y="50"/>
                    </a:lnTo>
                    <a:lnTo>
                      <a:pt x="68" y="69"/>
                    </a:lnTo>
                    <a:lnTo>
                      <a:pt x="72" y="65"/>
                    </a:lnTo>
                    <a:lnTo>
                      <a:pt x="75" y="61"/>
                    </a:lnTo>
                    <a:lnTo>
                      <a:pt x="78" y="59"/>
                    </a:lnTo>
                    <a:lnTo>
                      <a:pt x="83" y="57"/>
                    </a:lnTo>
                    <a:lnTo>
                      <a:pt x="88" y="56"/>
                    </a:lnTo>
                    <a:lnTo>
                      <a:pt x="93" y="56"/>
                    </a:lnTo>
                    <a:lnTo>
                      <a:pt x="98" y="57"/>
                    </a:lnTo>
                    <a:lnTo>
                      <a:pt x="103" y="58"/>
                    </a:lnTo>
                    <a:lnTo>
                      <a:pt x="111" y="64"/>
                    </a:lnTo>
                    <a:lnTo>
                      <a:pt x="115" y="73"/>
                    </a:lnTo>
                    <a:lnTo>
                      <a:pt x="116" y="83"/>
                    </a:lnTo>
                    <a:lnTo>
                      <a:pt x="114" y="94"/>
                    </a:lnTo>
                    <a:lnTo>
                      <a:pt x="111" y="98"/>
                    </a:lnTo>
                    <a:lnTo>
                      <a:pt x="107" y="102"/>
                    </a:lnTo>
                    <a:lnTo>
                      <a:pt x="104" y="105"/>
                    </a:lnTo>
                    <a:lnTo>
                      <a:pt x="99" y="106"/>
                    </a:lnTo>
                    <a:lnTo>
                      <a:pt x="95" y="109"/>
                    </a:lnTo>
                    <a:lnTo>
                      <a:pt x="89" y="109"/>
                    </a:lnTo>
                    <a:lnTo>
                      <a:pt x="84" y="107"/>
                    </a:lnTo>
                    <a:lnTo>
                      <a:pt x="78" y="106"/>
                    </a:lnTo>
                    <a:lnTo>
                      <a:pt x="70" y="99"/>
                    </a:lnTo>
                    <a:lnTo>
                      <a:pt x="65" y="90"/>
                    </a:lnTo>
                    <a:lnTo>
                      <a:pt x="63" y="80"/>
                    </a:lnTo>
                    <a:lnTo>
                      <a:pt x="68" y="69"/>
                    </a:lnTo>
                    <a:lnTo>
                      <a:pt x="27" y="50"/>
                    </a:lnTo>
                    <a:lnTo>
                      <a:pt x="0" y="105"/>
                    </a:lnTo>
                    <a:lnTo>
                      <a:pt x="293" y="243"/>
                    </a:lnTo>
                    <a:lnTo>
                      <a:pt x="342" y="138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5" name="Freeform 62"/>
              <p:cNvSpPr>
                <a:spLocks/>
              </p:cNvSpPr>
              <p:nvPr/>
            </p:nvSpPr>
            <p:spPr bwMode="auto">
              <a:xfrm rot="10800000">
                <a:off x="1601379" y="4761661"/>
                <a:ext cx="11850" cy="15542"/>
              </a:xfrm>
              <a:custGeom>
                <a:avLst/>
                <a:gdLst>
                  <a:gd name="T0" fmla="*/ 15 w 25"/>
                  <a:gd name="T1" fmla="*/ 37 h 37"/>
                  <a:gd name="T2" fmla="*/ 25 w 25"/>
                  <a:gd name="T3" fmla="*/ 30 h 37"/>
                  <a:gd name="T4" fmla="*/ 22 w 25"/>
                  <a:gd name="T5" fmla="*/ 22 h 37"/>
                  <a:gd name="T6" fmla="*/ 17 w 25"/>
                  <a:gd name="T7" fmla="*/ 14 h 37"/>
                  <a:gd name="T8" fmla="*/ 12 w 25"/>
                  <a:gd name="T9" fmla="*/ 7 h 37"/>
                  <a:gd name="T10" fmla="*/ 7 w 25"/>
                  <a:gd name="T11" fmla="*/ 0 h 37"/>
                  <a:gd name="T12" fmla="*/ 0 w 25"/>
                  <a:gd name="T13" fmla="*/ 11 h 37"/>
                  <a:gd name="T14" fmla="*/ 5 w 25"/>
                  <a:gd name="T15" fmla="*/ 17 h 37"/>
                  <a:gd name="T16" fmla="*/ 8 w 25"/>
                  <a:gd name="T17" fmla="*/ 23 h 37"/>
                  <a:gd name="T18" fmla="*/ 12 w 25"/>
                  <a:gd name="T19" fmla="*/ 30 h 37"/>
                  <a:gd name="T20" fmla="*/ 15 w 25"/>
                  <a:gd name="T2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7">
                    <a:moveTo>
                      <a:pt x="15" y="37"/>
                    </a:moveTo>
                    <a:lnTo>
                      <a:pt x="25" y="30"/>
                    </a:lnTo>
                    <a:lnTo>
                      <a:pt x="22" y="22"/>
                    </a:lnTo>
                    <a:lnTo>
                      <a:pt x="17" y="14"/>
                    </a:lnTo>
                    <a:lnTo>
                      <a:pt x="12" y="7"/>
                    </a:lnTo>
                    <a:lnTo>
                      <a:pt x="7" y="0"/>
                    </a:lnTo>
                    <a:lnTo>
                      <a:pt x="0" y="11"/>
                    </a:lnTo>
                    <a:lnTo>
                      <a:pt x="5" y="17"/>
                    </a:lnTo>
                    <a:lnTo>
                      <a:pt x="8" y="23"/>
                    </a:lnTo>
                    <a:lnTo>
                      <a:pt x="12" y="30"/>
                    </a:lnTo>
                    <a:lnTo>
                      <a:pt x="15" y="37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6" name="Freeform 64"/>
              <p:cNvSpPr>
                <a:spLocks/>
              </p:cNvSpPr>
              <p:nvPr/>
            </p:nvSpPr>
            <p:spPr bwMode="auto">
              <a:xfrm rot="10800000">
                <a:off x="1636928" y="4667595"/>
                <a:ext cx="47399" cy="58894"/>
              </a:xfrm>
              <a:custGeom>
                <a:avLst/>
                <a:gdLst>
                  <a:gd name="T0" fmla="*/ 0 w 104"/>
                  <a:gd name="T1" fmla="*/ 144 h 144"/>
                  <a:gd name="T2" fmla="*/ 43 w 104"/>
                  <a:gd name="T3" fmla="*/ 144 h 144"/>
                  <a:gd name="T4" fmla="*/ 104 w 104"/>
                  <a:gd name="T5" fmla="*/ 0 h 144"/>
                  <a:gd name="T6" fmla="*/ 63 w 104"/>
                  <a:gd name="T7" fmla="*/ 0 h 144"/>
                  <a:gd name="T8" fmla="*/ 0 w 104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44">
                    <a:moveTo>
                      <a:pt x="0" y="144"/>
                    </a:moveTo>
                    <a:lnTo>
                      <a:pt x="43" y="144"/>
                    </a:lnTo>
                    <a:lnTo>
                      <a:pt x="104" y="0"/>
                    </a:lnTo>
                    <a:lnTo>
                      <a:pt x="63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7140139" y="5148560"/>
              <a:ext cx="661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소켓</a:t>
              </a:r>
              <a:endParaRPr lang="ko-KR" altLang="en-US" sz="16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731077" y="5282995"/>
              <a:ext cx="661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/>
                <a:t>소켓</a:t>
              </a:r>
              <a:endParaRPr lang="ko-KR" altLang="en-US" sz="1600" dirty="0"/>
            </a:p>
          </p:txBody>
        </p:sp>
      </p:grpSp>
      <p:sp>
        <p:nvSpPr>
          <p:cNvPr id="100" name="슬라이드 번호 개체 틀 9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0098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600" dirty="0"/>
              <a:t>소켓을 이용한 서버 클라이언트 통신 프로그램의 </a:t>
            </a:r>
            <a:r>
              <a:rPr lang="ko-KR" altLang="en-US" sz="2600" dirty="0" smtClean="0"/>
              <a:t>구조</a:t>
            </a:r>
            <a:endParaRPr lang="ko-KR" altLang="en-US" sz="2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357298"/>
            <a:ext cx="74866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9302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Socket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클라이언트 소켓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Socket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 소켓에 사용되는 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java.net </a:t>
            </a:r>
            <a:r>
              <a:rPr lang="ko-KR" altLang="en-US" dirty="0" smtClean="0"/>
              <a:t>패키지에 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주요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91342308"/>
              </p:ext>
            </p:extLst>
          </p:nvPr>
        </p:nvGraphicFramePr>
        <p:xfrm>
          <a:off x="899592" y="3212976"/>
          <a:ext cx="7605488" cy="120142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962018"/>
                <a:gridCol w="4643470"/>
              </a:tblGrid>
              <a:tr h="3721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생성</a:t>
                      </a:r>
                      <a:r>
                        <a:rPr lang="ko-KR" altLang="en-US" sz="1200" baseline="0" dirty="0" err="1" smtClean="0"/>
                        <a:t>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/>
                        <a:t>Socket(</a:t>
                      </a:r>
                      <a:r>
                        <a:rPr kumimoji="0" lang="en-US" altLang="ko-KR" sz="1200" kern="1200" dirty="0" err="1" smtClean="0"/>
                        <a:t>InetAddress</a:t>
                      </a:r>
                      <a:r>
                        <a:rPr kumimoji="0" lang="en-US" altLang="ko-KR" sz="1200" kern="1200" dirty="0" smtClean="0"/>
                        <a:t> address, </a:t>
                      </a:r>
                      <a:r>
                        <a:rPr kumimoji="0" lang="en-US" altLang="ko-KR" sz="1200" kern="1200" dirty="0" err="1" smtClean="0"/>
                        <a:t>int</a:t>
                      </a:r>
                      <a:r>
                        <a:rPr kumimoji="0" lang="en-US" altLang="ko-KR" sz="1200" kern="1200" dirty="0" smtClean="0"/>
                        <a:t> port) </a:t>
                      </a:r>
                      <a:endParaRPr lang="ko-KR" altLang="en-US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소켓을 생성하여 지정된 </a:t>
                      </a:r>
                      <a:r>
                        <a:rPr lang="en-US" altLang="ko-KR" sz="1200" dirty="0" smtClean="0"/>
                        <a:t>IP </a:t>
                      </a:r>
                      <a:r>
                        <a:rPr lang="ko-KR" altLang="en-US" sz="1200" dirty="0" smtClean="0"/>
                        <a:t>주소와 포트 번호에 연결한다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/>
                        <a:t>Socket(String host, </a:t>
                      </a:r>
                      <a:r>
                        <a:rPr kumimoji="0" lang="en-US" altLang="ko-KR" sz="1200" kern="1200" dirty="0" err="1" smtClean="0"/>
                        <a:t>int</a:t>
                      </a:r>
                      <a:r>
                        <a:rPr kumimoji="0" lang="en-US" altLang="ko-KR" sz="1200" kern="1200" dirty="0" smtClean="0"/>
                        <a:t> port)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소켓을 생성하여 지정된 호스트와 포트 번호에 연결한다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호스트 이름이 </a:t>
                      </a:r>
                      <a:r>
                        <a:rPr lang="en-US" altLang="ko-KR" sz="1200" dirty="0" smtClean="0"/>
                        <a:t>null</a:t>
                      </a:r>
                      <a:r>
                        <a:rPr lang="ko-KR" altLang="en-US" sz="1200" dirty="0" smtClean="0"/>
                        <a:t>인 경우는 루프백</a:t>
                      </a:r>
                      <a:r>
                        <a:rPr lang="en-US" altLang="ko-KR" sz="1200" dirty="0" smtClean="0"/>
                        <a:t>(loopback)</a:t>
                      </a:r>
                      <a:r>
                        <a:rPr lang="ko-KR" altLang="en-US" sz="1200" dirty="0" smtClean="0"/>
                        <a:t> 주소로 가정한다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3127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Socket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클라이언트 소켓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196752"/>
            <a:ext cx="8153400" cy="5286412"/>
          </a:xfrm>
        </p:spPr>
        <p:txBody>
          <a:bodyPr/>
          <a:lstStyle/>
          <a:p>
            <a:pPr lvl="1"/>
            <a:r>
              <a:rPr lang="ko-KR" altLang="en-US" dirty="0" smtClean="0"/>
              <a:t>주요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04161477"/>
              </p:ext>
            </p:extLst>
          </p:nvPr>
        </p:nvGraphicFramePr>
        <p:xfrm>
          <a:off x="827584" y="1988840"/>
          <a:ext cx="7128792" cy="35661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096344"/>
                <a:gridCol w="4032448"/>
              </a:tblGrid>
              <a:tr h="2248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메소드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void</a:t>
                      </a:r>
                      <a:r>
                        <a:rPr lang="en-US" altLang="ko-KR" sz="1200" baseline="0" dirty="0" smtClean="0"/>
                        <a:t> close()</a:t>
                      </a:r>
                      <a:endParaRPr lang="ko-KR" altLang="en-US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소켓을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닫는다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22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void connect(</a:t>
                      </a:r>
                      <a:r>
                        <a:rPr lang="en-US" altLang="ko-KR" sz="1200" dirty="0" err="1" smtClean="0"/>
                        <a:t>SocketAddress</a:t>
                      </a:r>
                      <a:r>
                        <a:rPr lang="en-US" altLang="ko-KR" sz="1200" dirty="0" smtClean="0"/>
                        <a:t> endpoint)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소켓을 서버에 연결</a:t>
                      </a:r>
                      <a:endParaRPr lang="ko-KR" altLang="en-US" sz="1200" dirty="0"/>
                    </a:p>
                  </a:txBody>
                  <a:tcPr/>
                </a:tc>
              </a:tr>
              <a:tr h="22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InetAddress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getInetAddress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소켓이 연결한 서버의 주소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2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InputStream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getInputStream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소켓에 대한 입력 </a:t>
                      </a:r>
                      <a:r>
                        <a:rPr lang="ko-KR" altLang="en-US" sz="1200" dirty="0" err="1" smtClean="0"/>
                        <a:t>스트림</a:t>
                      </a:r>
                      <a:r>
                        <a:rPr lang="ko-KR" altLang="en-US" sz="1200" dirty="0" smtClean="0"/>
                        <a:t>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2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err="1" smtClean="0"/>
                        <a:t>InetAddress</a:t>
                      </a:r>
                      <a:r>
                        <a:rPr kumimoji="0" lang="en-US" altLang="ko-KR" sz="1200" kern="1200" dirty="0" smtClean="0"/>
                        <a:t> </a:t>
                      </a:r>
                      <a:r>
                        <a:rPr kumimoji="0" lang="en-US" altLang="ko-KR" sz="1200" kern="1200" dirty="0" err="1" smtClean="0"/>
                        <a:t>getLocalAddress</a:t>
                      </a:r>
                      <a:r>
                        <a:rPr kumimoji="0" lang="en-US" altLang="ko-KR" sz="1200" kern="1200" dirty="0" smtClean="0"/>
                        <a:t>()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소켓이 연결된 로컬 주소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2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getLocalPort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소켓이 연결된 로컬 포트 번호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2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getPort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소켓이 연결한 서버의 포트 번호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2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OutputStream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getOutputStream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소켓에 대한 출력 </a:t>
                      </a:r>
                      <a:r>
                        <a:rPr lang="ko-KR" altLang="en-US" sz="1200" dirty="0" err="1" smtClean="0"/>
                        <a:t>스트림</a:t>
                      </a:r>
                      <a:r>
                        <a:rPr lang="ko-KR" altLang="en-US" sz="1200" dirty="0" smtClean="0"/>
                        <a:t>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2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boolean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isBound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소켓이 로컬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주소에 연결되어있으면 </a:t>
                      </a:r>
                      <a:r>
                        <a:rPr lang="en-US" altLang="ko-KR" sz="1200" dirty="0" smtClean="0"/>
                        <a:t>true </a:t>
                      </a:r>
                      <a:r>
                        <a:rPr lang="ko-KR" altLang="en-US" sz="1200" dirty="0" smtClean="0"/>
                        <a:t>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2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boolean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isConnected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소켓이 서버에 연결되어 있으면 </a:t>
                      </a:r>
                      <a:r>
                        <a:rPr lang="en-US" altLang="ko-KR" sz="1200" dirty="0" smtClean="0"/>
                        <a:t>true </a:t>
                      </a:r>
                      <a:r>
                        <a:rPr lang="ko-KR" altLang="en-US" sz="1200" dirty="0" smtClean="0"/>
                        <a:t>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2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boolean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isClosed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소켓이 닫혀있으면 </a:t>
                      </a:r>
                      <a:r>
                        <a:rPr lang="en-US" altLang="ko-KR" sz="1200" dirty="0" smtClean="0"/>
                        <a:t>true </a:t>
                      </a:r>
                      <a:r>
                        <a:rPr lang="ko-KR" altLang="en-US" sz="1200" dirty="0" smtClean="0"/>
                        <a:t>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2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/>
                        <a:t>void </a:t>
                      </a:r>
                      <a:r>
                        <a:rPr kumimoji="0" lang="en-US" altLang="ko-KR" sz="1200" kern="1200" dirty="0" err="1" smtClean="0"/>
                        <a:t>setSoTimeout</a:t>
                      </a:r>
                      <a:r>
                        <a:rPr kumimoji="0" lang="en-US" altLang="ko-KR" sz="1200" kern="1200" dirty="0" smtClean="0"/>
                        <a:t>(</a:t>
                      </a:r>
                      <a:r>
                        <a:rPr kumimoji="0" lang="en-US" altLang="ko-KR" sz="1200" kern="1200" dirty="0" err="1" smtClean="0"/>
                        <a:t>int</a:t>
                      </a:r>
                      <a:r>
                        <a:rPr kumimoji="0" lang="en-US" altLang="ko-KR" sz="1200" kern="1200" dirty="0" smtClean="0"/>
                        <a:t> timeout)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데이터 읽기 타임아웃 시간 지정</a:t>
                      </a:r>
                      <a:r>
                        <a:rPr lang="en-US" altLang="ko-KR" sz="1200" dirty="0" smtClean="0"/>
                        <a:t>. 0</a:t>
                      </a:r>
                      <a:r>
                        <a:rPr lang="ko-KR" altLang="en-US" sz="1200" dirty="0" smtClean="0"/>
                        <a:t>이면 타임아웃 해제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687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소켓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 접속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입출력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ko-KR" altLang="en-US" dirty="0" smtClean="0"/>
              <a:t>클라이언트 </a:t>
            </a:r>
            <a:r>
              <a:rPr lang="ko-KR" altLang="en-US" dirty="0"/>
              <a:t>소켓 </a:t>
            </a:r>
            <a:r>
              <a:rPr lang="ko-KR" altLang="en-US" dirty="0" smtClean="0"/>
              <a:t>생성                                                                   </a:t>
            </a:r>
            <a:r>
              <a:rPr lang="ko-KR" altLang="en-US" dirty="0"/>
              <a:t>및 서버에 </a:t>
            </a:r>
            <a:r>
              <a:rPr lang="ko-KR" altLang="en-US" dirty="0" smtClean="0"/>
              <a:t>접속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Socket </a:t>
            </a:r>
            <a:r>
              <a:rPr lang="ko-KR" altLang="en-US" dirty="0"/>
              <a:t>객체의 생성되면 곧 바로 </a:t>
            </a:r>
            <a:r>
              <a:rPr lang="en-US" altLang="ko-KR" dirty="0"/>
              <a:t>128.12.1.1</a:t>
            </a:r>
            <a:r>
              <a:rPr lang="ko-KR" altLang="en-US" dirty="0"/>
              <a:t>의 주소로 자동 </a:t>
            </a:r>
            <a:r>
              <a:rPr lang="ko-KR" altLang="en-US" dirty="0" smtClean="0"/>
              <a:t>접속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</a:t>
            </a:r>
            <a:r>
              <a:rPr lang="ko-KR" altLang="en-US" dirty="0"/>
              <a:t>입출력 </a:t>
            </a:r>
            <a:r>
              <a:rPr lang="ko-KR" altLang="en-US" dirty="0" err="1"/>
              <a:t>스트림</a:t>
            </a:r>
            <a:r>
              <a:rPr lang="ko-KR" altLang="en-US" dirty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365760" lvl="1" indent="0">
              <a:buNone/>
            </a:pPr>
            <a:endParaRPr lang="en-US" altLang="ko-KR" dirty="0" smtClean="0"/>
          </a:p>
          <a:p>
            <a:pPr marL="365760" lvl="1" indent="0">
              <a:buNone/>
            </a:pPr>
            <a:endParaRPr lang="en-US" altLang="ko-KR" dirty="0" smtClean="0"/>
          </a:p>
          <a:p>
            <a:pPr marL="365760" lvl="1" indent="0">
              <a:buNone/>
            </a:pPr>
            <a:endParaRPr lang="en-US" altLang="ko-KR" dirty="0"/>
          </a:p>
          <a:p>
            <a:pPr lvl="2"/>
            <a:r>
              <a:rPr lang="ko-KR" altLang="en-US" dirty="0" smtClean="0"/>
              <a:t>일반 </a:t>
            </a:r>
            <a:r>
              <a:rPr lang="ko-KR" altLang="en-US" dirty="0" err="1"/>
              <a:t>스트림을</a:t>
            </a:r>
            <a:r>
              <a:rPr lang="ko-KR" altLang="en-US" dirty="0"/>
              <a:t> </a:t>
            </a:r>
            <a:r>
              <a:rPr lang="ko-KR" altLang="en-US" dirty="0" smtClean="0"/>
              <a:t>입출력 하는 </a:t>
            </a:r>
            <a:r>
              <a:rPr lang="ko-KR" altLang="en-US" dirty="0"/>
              <a:t>방식과 </a:t>
            </a:r>
            <a:r>
              <a:rPr lang="ko-KR" altLang="en-US" dirty="0" smtClean="0"/>
              <a:t>동일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서버로 데이터 전송</a:t>
            </a:r>
          </a:p>
          <a:p>
            <a:pPr lvl="2"/>
            <a:r>
              <a:rPr lang="en-US" altLang="ko-KR" dirty="0" smtClean="0"/>
              <a:t>flush()</a:t>
            </a:r>
            <a:r>
              <a:rPr lang="ko-KR" altLang="en-US" dirty="0" smtClean="0"/>
              <a:t>를 호출하면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속에 데이터를                                                              남기지 않고 모두 전송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서버로부터 데이터 수신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네트워크 접속 종료</a:t>
            </a:r>
          </a:p>
          <a:p>
            <a:pPr lvl="1"/>
            <a:endParaRPr lang="ko-KR" altLang="en-US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92322" y="1428736"/>
            <a:ext cx="418539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Socket </a:t>
            </a:r>
            <a:r>
              <a:rPr lang="en-US" altLang="ko-KR" sz="1200" dirty="0" err="1"/>
              <a:t>clientSocket</a:t>
            </a:r>
            <a:r>
              <a:rPr lang="en-US" altLang="ko-KR" sz="1200" dirty="0"/>
              <a:t> = new Socket("128.12.1.1", 5550);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9672" y="2780928"/>
            <a:ext cx="685804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BufferedReader</a:t>
            </a:r>
            <a:r>
              <a:rPr lang="en-US" altLang="ko-KR" sz="1200" dirty="0"/>
              <a:t> in = new </a:t>
            </a:r>
            <a:r>
              <a:rPr lang="en-US" altLang="ko-KR" sz="1200" dirty="0" err="1"/>
              <a:t>BufferedReader</a:t>
            </a:r>
            <a:r>
              <a:rPr lang="en-US" altLang="ko-KR" sz="1200" dirty="0" smtClean="0"/>
              <a:t>(</a:t>
            </a:r>
          </a:p>
          <a:p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InputStreamReader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clientSocket.getInputStream</a:t>
            </a:r>
            <a:r>
              <a:rPr lang="en-US" altLang="ko-KR" sz="1200" dirty="0"/>
              <a:t>()));</a:t>
            </a:r>
          </a:p>
          <a:p>
            <a:r>
              <a:rPr lang="en-US" altLang="ko-KR" sz="1200" dirty="0" err="1"/>
              <a:t>BufferedWriter</a:t>
            </a:r>
            <a:r>
              <a:rPr lang="en-US" altLang="ko-KR" sz="1200" dirty="0"/>
              <a:t> out = new </a:t>
            </a:r>
            <a:r>
              <a:rPr lang="en-US" altLang="ko-KR" sz="1200" dirty="0" err="1"/>
              <a:t>BufferedWriter</a:t>
            </a:r>
            <a:r>
              <a:rPr lang="en-US" altLang="ko-KR" sz="1200" dirty="0" smtClean="0"/>
              <a:t>(</a:t>
            </a:r>
          </a:p>
          <a:p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OutputStreamWriter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clientSocket.getOutputStream</a:t>
            </a:r>
            <a:r>
              <a:rPr lang="en-US" altLang="ko-KR" sz="1200" dirty="0"/>
              <a:t>()));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39952" y="5447900"/>
            <a:ext cx="433776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x = </a:t>
            </a:r>
            <a:r>
              <a:rPr lang="en-US" altLang="ko-KR" sz="1200" dirty="0" err="1"/>
              <a:t>in.read</a:t>
            </a:r>
            <a:r>
              <a:rPr lang="en-US" altLang="ko-KR" sz="1200" dirty="0"/>
              <a:t>(); </a:t>
            </a:r>
            <a:r>
              <a:rPr lang="en-US" altLang="ko-KR" sz="1200" dirty="0" smtClean="0"/>
              <a:t>	// </a:t>
            </a:r>
            <a:r>
              <a:rPr lang="ko-KR" altLang="en-US" sz="1200" dirty="0"/>
              <a:t>서버로부터 한 개의 문자 수신 </a:t>
            </a:r>
          </a:p>
          <a:p>
            <a:r>
              <a:rPr lang="en-US" altLang="ko-KR" sz="1200" dirty="0"/>
              <a:t>String line = </a:t>
            </a:r>
            <a:r>
              <a:rPr lang="en-US" altLang="ko-KR" sz="1200" dirty="0" err="1"/>
              <a:t>in.readline</a:t>
            </a:r>
            <a:r>
              <a:rPr lang="en-US" altLang="ko-KR" sz="1200" dirty="0"/>
              <a:t>(); //</a:t>
            </a:r>
            <a:r>
              <a:rPr lang="ko-KR" altLang="en-US" sz="1200" dirty="0"/>
              <a:t>서버로부터 한 행의 문자열 수신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58949" y="6233718"/>
            <a:ext cx="1718771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clientSocket.close</a:t>
            </a:r>
            <a:r>
              <a:rPr lang="en-US" altLang="ko-KR" sz="1200" dirty="0"/>
              <a:t>();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18234" y="4507009"/>
            <a:ext cx="205948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out.write</a:t>
            </a:r>
            <a:r>
              <a:rPr lang="en-US" altLang="ko-KR" sz="1200" dirty="0"/>
              <a:t>("hello"+"\n");</a:t>
            </a:r>
          </a:p>
          <a:p>
            <a:r>
              <a:rPr lang="en-US" altLang="ko-KR" sz="1200" dirty="0" err="1"/>
              <a:t>out.flush</a:t>
            </a:r>
            <a:r>
              <a:rPr lang="en-US" altLang="ko-KR" sz="12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xmlns="" val="359692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28641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IP </a:t>
            </a:r>
            <a:r>
              <a:rPr lang="ko-KR" altLang="en-US" dirty="0" smtClean="0"/>
              <a:t>주소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상에서 유일하게 식별될 수 있는 컴퓨터 주소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숫자로 구성된 주소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4</a:t>
            </a:r>
            <a:r>
              <a:rPr lang="ko-KR" altLang="en-US" dirty="0" smtClean="0"/>
              <a:t>개의 숫자가 </a:t>
            </a:r>
            <a:r>
              <a:rPr lang="en-US" altLang="ko-KR" dirty="0" smtClean="0"/>
              <a:t>‘.’</a:t>
            </a:r>
            <a:r>
              <a:rPr lang="ko-KR" altLang="en-US" dirty="0" smtClean="0"/>
              <a:t>으로 연결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예</a:t>
            </a:r>
            <a:r>
              <a:rPr lang="en-US" altLang="ko-KR" dirty="0" smtClean="0"/>
              <a:t>) 192.156.11.15</a:t>
            </a:r>
          </a:p>
          <a:p>
            <a:pPr lvl="1"/>
            <a:r>
              <a:rPr lang="ko-KR" altLang="en-US" dirty="0"/>
              <a:t>숫자로 된 주소는 기억하기 </a:t>
            </a:r>
            <a:r>
              <a:rPr lang="ko-KR" altLang="en-US" dirty="0" smtClean="0"/>
              <a:t>어려우므로 </a:t>
            </a:r>
            <a:r>
              <a:rPr lang="en-US" altLang="ko-KR" sz="2000" dirty="0"/>
              <a:t>www.naver.com</a:t>
            </a:r>
            <a:r>
              <a:rPr lang="ko-KR" altLang="en-US" dirty="0"/>
              <a:t>과 같은 문자열로 구성된 도메인 이름으로 바꿔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en-US" altLang="ko-KR" sz="1400" dirty="0" smtClean="0"/>
              <a:t>DNS</a:t>
            </a:r>
            <a:r>
              <a:rPr lang="en-US" altLang="ko-KR" dirty="0" smtClean="0"/>
              <a:t>(</a:t>
            </a:r>
            <a:r>
              <a:rPr lang="en-US" altLang="ko-KR" sz="1400" dirty="0" smtClean="0"/>
              <a:t>Domain </a:t>
            </a:r>
            <a:r>
              <a:rPr lang="en-US" altLang="ko-KR" sz="1400" dirty="0"/>
              <a:t>Name Server</a:t>
            </a:r>
            <a:r>
              <a:rPr lang="en-US" altLang="ko-KR" dirty="0" smtClean="0"/>
              <a:t>)</a:t>
            </a:r>
          </a:p>
          <a:p>
            <a:pPr lvl="3"/>
            <a:r>
              <a:rPr lang="ko-KR" altLang="en-US" dirty="0"/>
              <a:t>문자열로 구성된 도메인 이름을 </a:t>
            </a:r>
            <a:r>
              <a:rPr lang="ko-KR" altLang="en-US" dirty="0" smtClean="0"/>
              <a:t>숫자로 구성된 </a:t>
            </a:r>
            <a:r>
              <a:rPr lang="en-US" altLang="ko-KR" sz="1600" dirty="0"/>
              <a:t>IP </a:t>
            </a:r>
            <a:r>
              <a:rPr lang="ko-KR" altLang="en-US" dirty="0"/>
              <a:t>주소로 자동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현재는 </a:t>
            </a:r>
            <a:r>
              <a:rPr lang="en-US" altLang="ko-KR" dirty="0" smtClean="0"/>
              <a:t>32</a:t>
            </a:r>
            <a:r>
              <a:rPr lang="ko-KR" altLang="en-US" dirty="0" smtClean="0"/>
              <a:t>비트의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4(IPv4)</a:t>
            </a:r>
            <a:r>
              <a:rPr lang="ko-KR" altLang="en-US" dirty="0" smtClean="0"/>
              <a:t>가 사용되고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IP </a:t>
            </a:r>
            <a:r>
              <a:rPr lang="ko-KR" altLang="en-US" dirty="0" smtClean="0"/>
              <a:t>주소 고갈로 인해 </a:t>
            </a:r>
            <a:r>
              <a:rPr lang="en-US" altLang="ko-KR" dirty="0" smtClean="0"/>
              <a:t>128</a:t>
            </a:r>
            <a:r>
              <a:rPr lang="ko-KR" altLang="en-US" dirty="0" smtClean="0"/>
              <a:t>비트의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6(IPv6)</a:t>
            </a:r>
            <a:r>
              <a:rPr lang="ko-KR" altLang="en-US" dirty="0" smtClean="0"/>
              <a:t>이 점점 사용되는 추세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 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7049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ServerSocket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서버 소켓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57176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ServerSocket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 소켓에 사용되는 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java.net </a:t>
            </a:r>
            <a:r>
              <a:rPr lang="ko-KR" altLang="en-US" dirty="0" smtClean="0"/>
              <a:t>패키지에 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주요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주요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9757598"/>
              </p:ext>
            </p:extLst>
          </p:nvPr>
        </p:nvGraphicFramePr>
        <p:xfrm>
          <a:off x="2771800" y="2564904"/>
          <a:ext cx="5734990" cy="74422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867853"/>
                <a:gridCol w="3867137"/>
              </a:tblGrid>
              <a:tr h="3721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생성</a:t>
                      </a:r>
                      <a:r>
                        <a:rPr lang="ko-KR" altLang="en-US" sz="1200" baseline="0" dirty="0" err="1" smtClean="0"/>
                        <a:t>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err="1" smtClean="0"/>
                        <a:t>ServerSocket</a:t>
                      </a:r>
                      <a:r>
                        <a:rPr kumimoji="0" lang="en-US" altLang="ko-KR" sz="1200" kern="1200" dirty="0" smtClean="0"/>
                        <a:t>(</a:t>
                      </a:r>
                      <a:r>
                        <a:rPr kumimoji="0" lang="en-US" altLang="ko-KR" sz="1200" kern="1200" dirty="0" err="1" smtClean="0"/>
                        <a:t>int</a:t>
                      </a:r>
                      <a:r>
                        <a:rPr kumimoji="0" lang="en-US" altLang="ko-KR" sz="1200" kern="1200" dirty="0" smtClean="0"/>
                        <a:t> port) </a:t>
                      </a:r>
                      <a:endParaRPr lang="ko-KR" altLang="en-US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소켓을 생성하여 지정된 포트 번호에 연결한다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89882692"/>
              </p:ext>
            </p:extLst>
          </p:nvPr>
        </p:nvGraphicFramePr>
        <p:xfrm>
          <a:off x="683568" y="3933056"/>
          <a:ext cx="8175282" cy="21945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93645"/>
                <a:gridCol w="5681637"/>
              </a:tblGrid>
              <a:tr h="2217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메소드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17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Socket</a:t>
                      </a:r>
                      <a:r>
                        <a:rPr lang="en-US" altLang="ko-KR" sz="1200" baseline="0" dirty="0" smtClean="0"/>
                        <a:t> accept()</a:t>
                      </a:r>
                      <a:endParaRPr lang="ko-KR" altLang="en-US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연결 요청을 기다리다 연결 요청이 들어오면 수락하고  새 </a:t>
                      </a:r>
                      <a:r>
                        <a:rPr lang="en-US" altLang="ko-KR" sz="1200" dirty="0" smtClean="0"/>
                        <a:t>Socket </a:t>
                      </a:r>
                      <a:r>
                        <a:rPr lang="ko-KR" altLang="en-US" sz="1200" dirty="0" smtClean="0"/>
                        <a:t>객체를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217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void</a:t>
                      </a:r>
                      <a:r>
                        <a:rPr lang="en-US" altLang="ko-KR" sz="1200" baseline="0" dirty="0" smtClean="0"/>
                        <a:t> close()</a:t>
                      </a:r>
                      <a:endParaRPr lang="ko-KR" altLang="en-US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서버 소켓을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닫는다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2217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InetAddress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getInetAddress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서버 소켓에 연결된 로컬 주소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217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getLocalPort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서버 소켓이</a:t>
                      </a:r>
                      <a:r>
                        <a:rPr lang="ko-KR" altLang="en-US" sz="1200" baseline="0" dirty="0" smtClean="0"/>
                        <a:t> 연결 요청을 </a:t>
                      </a:r>
                      <a:r>
                        <a:rPr lang="ko-KR" altLang="en-US" sz="1200" baseline="0" dirty="0" err="1" smtClean="0"/>
                        <a:t>모니터링하는</a:t>
                      </a:r>
                      <a:r>
                        <a:rPr lang="ko-KR" altLang="en-US" sz="1200" baseline="0" dirty="0" smtClean="0"/>
                        <a:t> 포트 번호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217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boolean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isBound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서버 소켓이 로컬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주소에 연결되어있으면 </a:t>
                      </a:r>
                      <a:r>
                        <a:rPr lang="en-US" altLang="ko-KR" sz="1200" dirty="0" smtClean="0"/>
                        <a:t>true </a:t>
                      </a:r>
                      <a:r>
                        <a:rPr lang="ko-KR" altLang="en-US" sz="1200" dirty="0" smtClean="0"/>
                        <a:t>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217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boolean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isClosed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서버 소켓이 닫혀있으면 </a:t>
                      </a:r>
                      <a:r>
                        <a:rPr lang="en-US" altLang="ko-KR" sz="1200" dirty="0" smtClean="0"/>
                        <a:t>true </a:t>
                      </a:r>
                      <a:r>
                        <a:rPr lang="ko-KR" altLang="en-US" sz="1200" dirty="0" smtClean="0"/>
                        <a:t>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217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/>
                        <a:t>void </a:t>
                      </a:r>
                      <a:r>
                        <a:rPr kumimoji="0" lang="en-US" altLang="ko-KR" sz="1200" kern="1200" dirty="0" err="1" smtClean="0"/>
                        <a:t>setSoTimeout</a:t>
                      </a:r>
                      <a:r>
                        <a:rPr kumimoji="0" lang="en-US" altLang="ko-KR" sz="1200" kern="1200" dirty="0" smtClean="0"/>
                        <a:t>(</a:t>
                      </a:r>
                      <a:r>
                        <a:rPr kumimoji="0" lang="en-US" altLang="ko-KR" sz="1200" kern="1200" dirty="0" err="1" smtClean="0"/>
                        <a:t>int</a:t>
                      </a:r>
                      <a:r>
                        <a:rPr kumimoji="0" lang="en-US" altLang="ko-KR" sz="1200" kern="1200" dirty="0" smtClean="0"/>
                        <a:t> timeout)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accept()</a:t>
                      </a:r>
                      <a:r>
                        <a:rPr lang="ko-KR" altLang="en-US" sz="1200" dirty="0" smtClean="0"/>
                        <a:t>에 대한 타임 아웃 시간 지정</a:t>
                      </a:r>
                      <a:r>
                        <a:rPr lang="en-US" altLang="ko-KR" sz="1200" dirty="0" smtClean="0"/>
                        <a:t>. 0</a:t>
                      </a:r>
                      <a:r>
                        <a:rPr lang="ko-KR" altLang="en-US" sz="1200" dirty="0" smtClean="0"/>
                        <a:t>이면 타임아웃이 해제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4258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클라이언트와 서버 연결 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클라이언트와 서버 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서버는 서버 소켓으로 들어오는 연결 요청을 기다림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클라이언트가 서버에게 연결 요청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서버가 연결 요청 수락하고 새로운 소켓을 만들어 클라이언트와 연결 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475656" y="2132856"/>
            <a:ext cx="1656184" cy="720080"/>
            <a:chOff x="1475656" y="2132856"/>
            <a:chExt cx="1656184" cy="720080"/>
          </a:xfrm>
        </p:grpSpPr>
        <p:sp>
          <p:nvSpPr>
            <p:cNvPr id="4" name="직사각형 3"/>
            <p:cNvSpPr/>
            <p:nvPr/>
          </p:nvSpPr>
          <p:spPr>
            <a:xfrm>
              <a:off x="1475656" y="2204864"/>
              <a:ext cx="936104" cy="5760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서버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57926" y="2204864"/>
              <a:ext cx="257369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eaVert" wrap="square" lIns="72000" tIns="36000" rIns="0" bIns="0" rtlCol="0" anchor="ctr">
              <a:spAutoFit/>
            </a:bodyPr>
            <a:lstStyle/>
            <a:p>
              <a:pPr algn="ctr"/>
              <a:r>
                <a:rPr lang="ko-KR" altLang="en-US" sz="1200" dirty="0" smtClean="0"/>
                <a:t>포트</a:t>
              </a:r>
              <a:endParaRPr lang="ko-KR" altLang="en-US" sz="1200" dirty="0"/>
            </a:p>
          </p:txBody>
        </p:sp>
        <p:sp>
          <p:nvSpPr>
            <p:cNvPr id="8" name="사다리꼴 7"/>
            <p:cNvSpPr/>
            <p:nvPr/>
          </p:nvSpPr>
          <p:spPr>
            <a:xfrm rot="16200000">
              <a:off x="2591780" y="2312876"/>
              <a:ext cx="720080" cy="360040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listen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475656" y="3356992"/>
            <a:ext cx="1656184" cy="720080"/>
            <a:chOff x="1475656" y="3356992"/>
            <a:chExt cx="1656184" cy="720080"/>
          </a:xfrm>
        </p:grpSpPr>
        <p:sp>
          <p:nvSpPr>
            <p:cNvPr id="9" name="직사각형 8"/>
            <p:cNvSpPr/>
            <p:nvPr/>
          </p:nvSpPr>
          <p:spPr>
            <a:xfrm>
              <a:off x="1475656" y="3429000"/>
              <a:ext cx="936104" cy="5760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서버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926" y="3429000"/>
              <a:ext cx="257369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eaVert" wrap="square" lIns="72000" tIns="36000" rIns="0" bIns="0" rtlCol="0" anchor="ctr">
              <a:spAutoFit/>
            </a:bodyPr>
            <a:lstStyle/>
            <a:p>
              <a:pPr algn="ctr"/>
              <a:r>
                <a:rPr lang="ko-KR" altLang="en-US" sz="1200" dirty="0" smtClean="0"/>
                <a:t>포트</a:t>
              </a:r>
              <a:endParaRPr lang="ko-KR" altLang="en-US" sz="1200" dirty="0"/>
            </a:p>
          </p:txBody>
        </p:sp>
        <p:sp>
          <p:nvSpPr>
            <p:cNvPr id="11" name="사다리꼴 10"/>
            <p:cNvSpPr/>
            <p:nvPr/>
          </p:nvSpPr>
          <p:spPr>
            <a:xfrm rot="16200000">
              <a:off x="2591780" y="3537012"/>
              <a:ext cx="720080" cy="360040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listen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4798362" y="3429000"/>
            <a:ext cx="114179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클라이언트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74150" y="3429000"/>
            <a:ext cx="257369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lIns="72000" tIns="36000" rIns="0" bIns="0" rtlCol="0" anchor="ctr">
            <a:spAutoFit/>
          </a:bodyPr>
          <a:lstStyle/>
          <a:p>
            <a:pPr algn="ctr"/>
            <a:r>
              <a:rPr lang="ko-KR" altLang="en-US" sz="1200" dirty="0" smtClean="0"/>
              <a:t>포트</a:t>
            </a:r>
            <a:endParaRPr lang="ko-KR" altLang="en-US" sz="1200" dirty="0"/>
          </a:p>
        </p:txBody>
      </p:sp>
      <p:sp>
        <p:nvSpPr>
          <p:cNvPr id="23" name="자유형 22"/>
          <p:cNvSpPr/>
          <p:nvPr/>
        </p:nvSpPr>
        <p:spPr>
          <a:xfrm>
            <a:off x="3131389" y="3479321"/>
            <a:ext cx="1293962" cy="406879"/>
          </a:xfrm>
          <a:custGeom>
            <a:avLst/>
            <a:gdLst>
              <a:gd name="connsiteX0" fmla="*/ 1293962 w 1293962"/>
              <a:gd name="connsiteY0" fmla="*/ 230037 h 406879"/>
              <a:gd name="connsiteX1" fmla="*/ 905773 w 1293962"/>
              <a:gd name="connsiteY1" fmla="*/ 23004 h 406879"/>
              <a:gd name="connsiteX2" fmla="*/ 414068 w 1293962"/>
              <a:gd name="connsiteY2" fmla="*/ 368060 h 406879"/>
              <a:gd name="connsiteX3" fmla="*/ 0 w 1293962"/>
              <a:gd name="connsiteY3" fmla="*/ 255917 h 406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962" h="406879">
                <a:moveTo>
                  <a:pt x="1293962" y="230037"/>
                </a:moveTo>
                <a:cubicBezTo>
                  <a:pt x="1173192" y="115018"/>
                  <a:pt x="1052422" y="0"/>
                  <a:pt x="905773" y="23004"/>
                </a:cubicBezTo>
                <a:cubicBezTo>
                  <a:pt x="759124" y="46008"/>
                  <a:pt x="565030" y="329241"/>
                  <a:pt x="414068" y="368060"/>
                </a:cubicBezTo>
                <a:cubicBezTo>
                  <a:pt x="263106" y="406879"/>
                  <a:pt x="131553" y="331398"/>
                  <a:pt x="0" y="255917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3563888" y="378904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/>
              <a:t>연결 요청</a:t>
            </a:r>
            <a:endParaRPr lang="ko-KR" altLang="en-US" sz="1200"/>
          </a:p>
        </p:txBody>
      </p:sp>
      <p:grpSp>
        <p:nvGrpSpPr>
          <p:cNvPr id="14" name="그룹 13"/>
          <p:cNvGrpSpPr/>
          <p:nvPr/>
        </p:nvGrpSpPr>
        <p:grpSpPr>
          <a:xfrm>
            <a:off x="1475656" y="5301209"/>
            <a:ext cx="1656184" cy="720080"/>
            <a:chOff x="1475656" y="5301209"/>
            <a:chExt cx="1656184" cy="720080"/>
          </a:xfrm>
        </p:grpSpPr>
        <p:sp>
          <p:nvSpPr>
            <p:cNvPr id="25" name="직사각형 24"/>
            <p:cNvSpPr/>
            <p:nvPr/>
          </p:nvSpPr>
          <p:spPr>
            <a:xfrm>
              <a:off x="1475656" y="5373217"/>
              <a:ext cx="936104" cy="5760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서버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57926" y="5373217"/>
              <a:ext cx="257369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eaVert" wrap="square" lIns="72000" tIns="36000" rIns="0" bIns="0" rtlCol="0" anchor="ctr">
              <a:spAutoFit/>
            </a:bodyPr>
            <a:lstStyle/>
            <a:p>
              <a:pPr algn="ctr"/>
              <a:r>
                <a:rPr lang="ko-KR" altLang="en-US" sz="1200" dirty="0" smtClean="0"/>
                <a:t>포트</a:t>
              </a:r>
              <a:endParaRPr lang="ko-KR" altLang="en-US" sz="1200" dirty="0"/>
            </a:p>
          </p:txBody>
        </p:sp>
        <p:sp>
          <p:nvSpPr>
            <p:cNvPr id="27" name="사다리꼴 26"/>
            <p:cNvSpPr/>
            <p:nvPr/>
          </p:nvSpPr>
          <p:spPr>
            <a:xfrm rot="16200000">
              <a:off x="2591780" y="5481229"/>
              <a:ext cx="720080" cy="360040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listen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4798362" y="5373217"/>
            <a:ext cx="114179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클라이언트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74150" y="5373217"/>
            <a:ext cx="257369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lIns="72000" tIns="36000" rIns="0" bIns="0" rtlCol="0" anchor="ctr">
            <a:spAutoFit/>
          </a:bodyPr>
          <a:lstStyle/>
          <a:p>
            <a:pPr algn="ctr"/>
            <a:r>
              <a:rPr lang="ko-KR" altLang="en-US" sz="1200" dirty="0" smtClean="0"/>
              <a:t>포트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491880" y="5661248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연결 </a:t>
            </a:r>
            <a:endParaRPr lang="ko-KR" altLang="en-US" sz="1200" dirty="0"/>
          </a:p>
        </p:txBody>
      </p:sp>
      <p:sp>
        <p:nvSpPr>
          <p:cNvPr id="33" name="자유형 32"/>
          <p:cNvSpPr/>
          <p:nvPr/>
        </p:nvSpPr>
        <p:spPr>
          <a:xfrm>
            <a:off x="2536166" y="5644309"/>
            <a:ext cx="1889185" cy="567905"/>
          </a:xfrm>
          <a:custGeom>
            <a:avLst/>
            <a:gdLst>
              <a:gd name="connsiteX0" fmla="*/ 1889185 w 1889185"/>
              <a:gd name="connsiteY0" fmla="*/ 0 h 567905"/>
              <a:gd name="connsiteX1" fmla="*/ 759125 w 1889185"/>
              <a:gd name="connsiteY1" fmla="*/ 483079 h 567905"/>
              <a:gd name="connsiteX2" fmla="*/ 198408 w 1889185"/>
              <a:gd name="connsiteY2" fmla="*/ 508958 h 567905"/>
              <a:gd name="connsiteX3" fmla="*/ 0 w 1889185"/>
              <a:gd name="connsiteY3" fmla="*/ 319177 h 567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9185" h="567905">
                <a:moveTo>
                  <a:pt x="1889185" y="0"/>
                </a:moveTo>
                <a:cubicBezTo>
                  <a:pt x="1465053" y="199126"/>
                  <a:pt x="1040921" y="398253"/>
                  <a:pt x="759125" y="483079"/>
                </a:cubicBezTo>
                <a:cubicBezTo>
                  <a:pt x="477329" y="567905"/>
                  <a:pt x="324929" y="536275"/>
                  <a:pt x="198408" y="508958"/>
                </a:cubicBezTo>
                <a:cubicBezTo>
                  <a:pt x="71887" y="481641"/>
                  <a:pt x="20128" y="350807"/>
                  <a:pt x="0" y="319177"/>
                </a:cubicBezTo>
              </a:path>
            </a:pathLst>
          </a:cu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4335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ko-KR" altLang="en-US" dirty="0" smtClean="0"/>
              <a:t>서버 </a:t>
            </a:r>
            <a:r>
              <a:rPr lang="ko-KR" altLang="en-US" dirty="0"/>
              <a:t>소켓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이미 사용 중인 포트 번호를 지정하면 오류가 발생</a:t>
            </a:r>
          </a:p>
          <a:p>
            <a:pPr lvl="1"/>
            <a:r>
              <a:rPr lang="ko-KR" altLang="en-US" dirty="0" smtClean="0"/>
              <a:t>클라이언트로부터 </a:t>
            </a:r>
            <a:r>
              <a:rPr lang="ko-KR" altLang="en-US" dirty="0"/>
              <a:t>접속 </a:t>
            </a:r>
            <a:r>
              <a:rPr lang="ko-KR" altLang="en-US" dirty="0" smtClean="0"/>
              <a:t>기다림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accept</a:t>
            </a:r>
            <a:r>
              <a:rPr lang="en-US" altLang="ko-KR" dirty="0"/>
              <a:t>() </a:t>
            </a:r>
            <a:r>
              <a:rPr lang="ko-KR" altLang="en-US" dirty="0" err="1"/>
              <a:t>메소드는</a:t>
            </a:r>
            <a:r>
              <a:rPr lang="ko-KR" altLang="en-US" dirty="0"/>
              <a:t> 연결 요청이 오면 새로운 </a:t>
            </a:r>
            <a:r>
              <a:rPr lang="en-US" altLang="ko-KR" dirty="0"/>
              <a:t>Socket </a:t>
            </a:r>
            <a:r>
              <a:rPr lang="ko-KR" altLang="en-US" dirty="0" smtClean="0"/>
              <a:t>객체 반환</a:t>
            </a:r>
            <a:endParaRPr lang="en-US" altLang="ko-KR" dirty="0" smtClean="0"/>
          </a:p>
          <a:p>
            <a:pPr lvl="2"/>
            <a:r>
              <a:rPr lang="ko-KR" altLang="en-US" dirty="0"/>
              <a:t>서버에서 클라이언트와의 데이터 통신은 새로 만들어진 </a:t>
            </a:r>
            <a:r>
              <a:rPr lang="en-US" altLang="ko-KR" dirty="0"/>
              <a:t>Socket </a:t>
            </a:r>
            <a:r>
              <a:rPr lang="ko-KR" altLang="en-US" dirty="0"/>
              <a:t>객체를 통해서 </a:t>
            </a:r>
            <a:r>
              <a:rPr lang="ko-KR" altLang="en-US" dirty="0" smtClean="0"/>
              <a:t>이루어짐</a:t>
            </a:r>
            <a:endParaRPr lang="en-US" altLang="ko-KR" dirty="0"/>
          </a:p>
          <a:p>
            <a:pPr lvl="2"/>
            <a:r>
              <a:rPr lang="en-US" altLang="ko-KR" dirty="0" err="1"/>
              <a:t>ServerSocket</a:t>
            </a:r>
            <a:r>
              <a:rPr lang="en-US" altLang="ko-KR" dirty="0"/>
              <a:t> </a:t>
            </a:r>
            <a:r>
              <a:rPr lang="ko-KR" altLang="en-US" dirty="0"/>
              <a:t>클래스는 </a:t>
            </a:r>
            <a:r>
              <a:rPr lang="en-US" altLang="ko-KR" dirty="0"/>
              <a:t>Socket </a:t>
            </a:r>
            <a:r>
              <a:rPr lang="ko-KR" altLang="en-US" dirty="0"/>
              <a:t>클래스와 달리 주어진 연결에 대해 입출력 </a:t>
            </a:r>
            <a:r>
              <a:rPr lang="ko-KR" altLang="en-US" dirty="0" err="1"/>
              <a:t>스트림을</a:t>
            </a:r>
            <a:r>
              <a:rPr lang="ko-KR" altLang="en-US" dirty="0"/>
              <a:t> 만들어주는 </a:t>
            </a:r>
            <a:r>
              <a:rPr lang="ko-KR" altLang="en-US" dirty="0" err="1"/>
              <a:t>메소드가</a:t>
            </a:r>
            <a:r>
              <a:rPr lang="ko-KR" altLang="en-US" dirty="0"/>
              <a:t> </a:t>
            </a:r>
            <a:r>
              <a:rPr lang="ko-KR" altLang="en-US" dirty="0" smtClean="0"/>
              <a:t>없음</a:t>
            </a:r>
            <a:endParaRPr lang="ko-KR" altLang="en-US" dirty="0"/>
          </a:p>
          <a:p>
            <a:pPr lvl="1"/>
            <a:r>
              <a:rPr lang="ko-KR" altLang="en-US" dirty="0" smtClean="0"/>
              <a:t>네트워크 </a:t>
            </a:r>
            <a:r>
              <a:rPr lang="ko-KR" altLang="en-US" dirty="0"/>
              <a:t>입출력 </a:t>
            </a:r>
            <a:r>
              <a:rPr lang="ko-KR" altLang="en-US" dirty="0" err="1"/>
              <a:t>스트림</a:t>
            </a:r>
            <a:r>
              <a:rPr lang="ko-KR" altLang="en-US" dirty="0"/>
              <a:t> 생성</a:t>
            </a:r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/>
              <a:t>accept() </a:t>
            </a:r>
            <a:r>
              <a:rPr lang="ko-KR" altLang="en-US" dirty="0" err="1"/>
              <a:t>메소드에서</a:t>
            </a:r>
            <a:r>
              <a:rPr lang="ko-KR" altLang="en-US" dirty="0"/>
              <a:t> 얻은 </a:t>
            </a:r>
            <a:r>
              <a:rPr lang="en-US" altLang="ko-KR" dirty="0"/>
              <a:t>Socket </a:t>
            </a:r>
            <a:r>
              <a:rPr lang="ko-KR" altLang="en-US" dirty="0"/>
              <a:t>객체의 </a:t>
            </a:r>
            <a:r>
              <a:rPr lang="en-US" altLang="ko-KR" dirty="0" err="1"/>
              <a:t>getInputStream</a:t>
            </a:r>
            <a:r>
              <a:rPr lang="en-US" altLang="ko-KR" dirty="0"/>
              <a:t>()</a:t>
            </a:r>
            <a:r>
              <a:rPr lang="ko-KR" altLang="en-US" dirty="0"/>
              <a:t>과 </a:t>
            </a:r>
            <a:r>
              <a:rPr lang="en-US" altLang="ko-KR" dirty="0" err="1"/>
              <a:t>getOutputStream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이용하여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2"/>
            <a:r>
              <a:rPr lang="ko-KR" altLang="en-US" dirty="0"/>
              <a:t>일반 </a:t>
            </a:r>
            <a:r>
              <a:rPr lang="ko-KR" altLang="en-US" dirty="0" err="1"/>
              <a:t>스트림을</a:t>
            </a:r>
            <a:r>
              <a:rPr lang="ko-KR" altLang="en-US" dirty="0"/>
              <a:t> </a:t>
            </a:r>
            <a:r>
              <a:rPr lang="ko-KR" altLang="en-US" dirty="0" err="1"/>
              <a:t>입출력하는</a:t>
            </a:r>
            <a:r>
              <a:rPr lang="ko-KR" altLang="en-US" dirty="0"/>
              <a:t> 방식과 동일하게 네트워크 </a:t>
            </a:r>
            <a:r>
              <a:rPr lang="ko-KR" altLang="en-US" dirty="0" smtClean="0"/>
              <a:t>데이터 입출력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8378" y="1628800"/>
            <a:ext cx="465177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ServerSocket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serverSocket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ServerSocket</a:t>
            </a:r>
            <a:r>
              <a:rPr lang="en-US" altLang="ko-KR" sz="1200" dirty="0"/>
              <a:t>(5550);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8378" y="2636912"/>
            <a:ext cx="331236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Socket </a:t>
            </a:r>
            <a:r>
              <a:rPr lang="en-US" altLang="ko-KR" sz="1200" dirty="0" err="1"/>
              <a:t>socket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serverSocket.accept</a:t>
            </a:r>
            <a:r>
              <a:rPr lang="en-US" altLang="ko-KR" sz="1200" dirty="0"/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8378" y="4788441"/>
            <a:ext cx="698477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BufferedReader</a:t>
            </a:r>
            <a:r>
              <a:rPr lang="en-US" altLang="ko-KR" sz="1200" dirty="0"/>
              <a:t> in = new </a:t>
            </a:r>
            <a:r>
              <a:rPr lang="en-US" altLang="ko-KR" sz="1200" dirty="0" err="1" smtClean="0"/>
              <a:t>BufferedReader</a:t>
            </a:r>
            <a:r>
              <a:rPr lang="en-US" altLang="ko-KR" sz="1200" dirty="0" smtClean="0"/>
              <a:t>(new </a:t>
            </a:r>
            <a:r>
              <a:rPr lang="en-US" altLang="ko-KR" sz="1200" dirty="0" err="1" smtClean="0"/>
              <a:t>InputStreamReader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socket.getInputStream</a:t>
            </a:r>
            <a:r>
              <a:rPr lang="en-US" altLang="ko-KR" sz="1200" dirty="0"/>
              <a:t>()));</a:t>
            </a:r>
          </a:p>
          <a:p>
            <a:r>
              <a:rPr lang="en-US" altLang="ko-KR" sz="1200" dirty="0" err="1"/>
              <a:t>BufferedWriter</a:t>
            </a:r>
            <a:r>
              <a:rPr lang="en-US" altLang="ko-KR" sz="1200" dirty="0"/>
              <a:t> out = new </a:t>
            </a:r>
            <a:r>
              <a:rPr lang="en-US" altLang="ko-KR" sz="1200" dirty="0" err="1"/>
              <a:t>BufferedWriter</a:t>
            </a:r>
            <a:r>
              <a:rPr lang="en-US" altLang="ko-KR" sz="1200" dirty="0"/>
              <a:t>(new </a:t>
            </a:r>
            <a:r>
              <a:rPr lang="en-US" altLang="ko-KR" sz="1200" dirty="0" err="1" smtClean="0"/>
              <a:t>OutputStreamWriter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socket.getOutputStream</a:t>
            </a:r>
            <a:r>
              <a:rPr lang="en-US" altLang="ko-KR" sz="1200" dirty="0"/>
              <a:t>()));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70007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소켓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클라이언트 접속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입출력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00231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클라이언트로 데이터 송수신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ko-KR" altLang="en-US" dirty="0" smtClean="0"/>
              <a:t>클라이언트로부터 데이터 수신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클라이언트로 </a:t>
            </a:r>
            <a:r>
              <a:rPr lang="ko-KR" altLang="en-US" dirty="0"/>
              <a:t>데이터 </a:t>
            </a:r>
            <a:r>
              <a:rPr lang="ko-KR" altLang="en-US" dirty="0" smtClean="0"/>
              <a:t>전송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en-US" altLang="ko-KR" dirty="0" smtClean="0"/>
              <a:t>flush</a:t>
            </a:r>
            <a:r>
              <a:rPr lang="en-US" altLang="ko-KR" dirty="0"/>
              <a:t>()</a:t>
            </a:r>
            <a:r>
              <a:rPr lang="ko-KR" altLang="en-US" dirty="0"/>
              <a:t>를 호출하면 </a:t>
            </a:r>
            <a:r>
              <a:rPr lang="ko-KR" altLang="en-US" dirty="0" err="1"/>
              <a:t>스트림</a:t>
            </a:r>
            <a:r>
              <a:rPr lang="ko-KR" altLang="en-US" dirty="0"/>
              <a:t> 속에 데이터를 남기지 말고 모두 </a:t>
            </a:r>
            <a:r>
              <a:rPr lang="ko-KR" altLang="en-US" dirty="0" smtClean="0"/>
              <a:t>전송</a:t>
            </a:r>
          </a:p>
          <a:p>
            <a:pPr lvl="1"/>
            <a:r>
              <a:rPr lang="ko-KR" altLang="en-US" dirty="0"/>
              <a:t>네트워크 접속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lvl="1"/>
            <a:endParaRPr lang="en-US" altLang="ko-KR" b="1" dirty="0"/>
          </a:p>
          <a:p>
            <a:pPr lvl="1"/>
            <a:r>
              <a:rPr lang="ko-KR" altLang="en-US" dirty="0" smtClean="0"/>
              <a:t>서버 </a:t>
            </a:r>
            <a:r>
              <a:rPr lang="ko-KR" altLang="en-US" dirty="0"/>
              <a:t>응용프로그램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더 </a:t>
            </a:r>
            <a:r>
              <a:rPr lang="ko-KR" altLang="en-US" dirty="0"/>
              <a:t>이상 클라이언트의 접속을 받지 않고 서버 응용 프로그램을 종료하고자 하는 경우 </a:t>
            </a:r>
            <a:r>
              <a:rPr lang="en-US" altLang="ko-KR" dirty="0" err="1" smtClean="0"/>
              <a:t>ServerSocket</a:t>
            </a:r>
            <a:r>
              <a:rPr lang="ko-KR" altLang="en-US" dirty="0" smtClean="0"/>
              <a:t> </a:t>
            </a:r>
            <a:r>
              <a:rPr lang="ko-KR" altLang="en-US" dirty="0"/>
              <a:t>종료</a:t>
            </a:r>
          </a:p>
          <a:p>
            <a:pPr lvl="1"/>
            <a:endParaRPr lang="ko-KR" altLang="en-US" dirty="0"/>
          </a:p>
          <a:p>
            <a:pPr marL="365760" lvl="1" indent="0">
              <a:buNone/>
            </a:pPr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9012" y="1700808"/>
            <a:ext cx="501181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x = </a:t>
            </a:r>
            <a:r>
              <a:rPr lang="en-US" altLang="ko-KR" sz="1200" dirty="0" err="1"/>
              <a:t>in.read</a:t>
            </a:r>
            <a:r>
              <a:rPr lang="en-US" altLang="ko-KR" sz="1200" dirty="0"/>
              <a:t>(); </a:t>
            </a:r>
            <a:r>
              <a:rPr lang="en-US" altLang="ko-KR" sz="1200" dirty="0" smtClean="0"/>
              <a:t>              // </a:t>
            </a:r>
            <a:r>
              <a:rPr lang="ko-KR" altLang="en-US" sz="1200" dirty="0"/>
              <a:t>클라이언트로부터 한 개의 문자 수신 </a:t>
            </a:r>
          </a:p>
          <a:p>
            <a:r>
              <a:rPr lang="en-US" altLang="ko-KR" sz="1200" dirty="0"/>
              <a:t>String line = </a:t>
            </a:r>
            <a:r>
              <a:rPr lang="en-US" altLang="ko-KR" sz="1200" dirty="0" err="1"/>
              <a:t>in.readline</a:t>
            </a:r>
            <a:r>
              <a:rPr lang="en-US" altLang="ko-KR" sz="1200" dirty="0"/>
              <a:t>(); //</a:t>
            </a:r>
            <a:r>
              <a:rPr lang="ko-KR" altLang="en-US" sz="1200" dirty="0"/>
              <a:t>클라이언트로부터 한 행의 문자열 수신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5656" y="2852936"/>
            <a:ext cx="265487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out.write</a:t>
            </a:r>
            <a:r>
              <a:rPr lang="en-US" altLang="ko-KR" sz="1200" dirty="0"/>
              <a:t>("Hi!, Client"+"\n");</a:t>
            </a:r>
          </a:p>
          <a:p>
            <a:r>
              <a:rPr lang="en-US" altLang="ko-KR" sz="1200" dirty="0" err="1"/>
              <a:t>out.flush</a:t>
            </a:r>
            <a:r>
              <a:rPr lang="en-US" altLang="ko-KR" sz="1200" dirty="0"/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60267" y="4149080"/>
            <a:ext cx="133685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socket.close</a:t>
            </a:r>
            <a:r>
              <a:rPr lang="en-US" altLang="ko-KR" sz="1200" dirty="0"/>
              <a:t>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8728" y="4941168"/>
            <a:ext cx="180020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serverSocket.close</a:t>
            </a:r>
            <a:r>
              <a:rPr lang="en-US" altLang="ko-KR" sz="1200" dirty="0"/>
              <a:t>();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0935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소켓을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클라이언트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서버 채팅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간단한 채팅 프로그램 예제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서버와 클라이언트가 </a:t>
            </a:r>
            <a:r>
              <a:rPr lang="en-US" altLang="ko-KR" dirty="0" smtClean="0"/>
              <a:t>1:1</a:t>
            </a:r>
            <a:r>
              <a:rPr lang="ko-KR" altLang="en-US" dirty="0" smtClean="0"/>
              <a:t>로 채팅 하는 간단한 예제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서버와 클라이언트 간의 메시지 구분을 위해 서버는 메시지 앞에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&gt;”</a:t>
            </a:r>
            <a:r>
              <a:rPr lang="ko-KR" altLang="en-US" dirty="0" smtClean="0"/>
              <a:t>을 접두어로 붙여 메시지를 전송하며 클라이언트는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&gt;”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접두어로</a:t>
            </a:r>
            <a:r>
              <a:rPr lang="ko-KR" altLang="en-US" dirty="0" smtClean="0"/>
              <a:t> 붙여 메시지 전송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서버와 클라이언트가 번갈아 가면서 메시지 전송 및 수신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클라이언트가 </a:t>
            </a:r>
            <a:r>
              <a:rPr lang="en-US" altLang="ko-KR" dirty="0" smtClean="0"/>
              <a:t>bye</a:t>
            </a:r>
            <a:r>
              <a:rPr lang="ko-KR" altLang="en-US" dirty="0" smtClean="0"/>
              <a:t>를 보내면 프로그램 종료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3929066"/>
            <a:ext cx="6143668" cy="2724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33272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프로그램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서버 소켓 생성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시스템에서 사용되지 않은 포트 번호로 서버 소켓 생성</a:t>
            </a:r>
            <a:endParaRPr lang="en-US" altLang="ko-KR" dirty="0" smtClean="0"/>
          </a:p>
          <a:p>
            <a:r>
              <a:rPr lang="ko-KR" altLang="en-US" dirty="0" smtClean="0"/>
              <a:t>클라이언트 요청 대기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클라이언트가 연결 요청이 올 때까지 소켓 기다림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포트 번호로 연결 요청이 오면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수락과 함께 새로운 소켓을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새 소켓으로 클라이언트와 통신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소켓의 포트 번호는 자동으로 할당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2976" y="1793709"/>
            <a:ext cx="439248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ServerSocket</a:t>
            </a:r>
            <a:r>
              <a:rPr lang="en-US" altLang="ko-KR" sz="1400" dirty="0" smtClean="0"/>
              <a:t> listener = new </a:t>
            </a:r>
            <a:r>
              <a:rPr lang="en-US" altLang="ko-KR" sz="1400" dirty="0" err="1" smtClean="0"/>
              <a:t>ServerSocket</a:t>
            </a:r>
            <a:r>
              <a:rPr lang="en-US" altLang="ko-KR" sz="1400" dirty="0" smtClean="0"/>
              <a:t>(9999);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2976" y="3068960"/>
            <a:ext cx="37444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Socket </a:t>
            </a:r>
            <a:r>
              <a:rPr lang="en-US" altLang="ko-KR" sz="1400" dirty="0" err="1" smtClean="0"/>
              <a:t>socket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listener.accept</a:t>
            </a:r>
            <a:r>
              <a:rPr lang="en-US" altLang="ko-KR" sz="1400" dirty="0" smtClean="0"/>
              <a:t>();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43019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클라이언트와 통신을 위한 입출력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스트림을</a:t>
            </a:r>
            <a:r>
              <a:rPr lang="ko-KR" altLang="en-US" dirty="0" smtClean="0"/>
              <a:t> 생성하여 클라이언트와 </a:t>
            </a:r>
            <a:r>
              <a:rPr lang="ko-KR" altLang="en-US" dirty="0"/>
              <a:t>데이터 </a:t>
            </a:r>
            <a:r>
              <a:rPr lang="ko-KR" altLang="en-US" dirty="0" smtClean="0"/>
              <a:t>송수신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데이터의 종류에 따라 바이트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또는 문자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채팅과 같이 문자열을 송수신하는 경우는 문자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효율적 입출력을 위하여 버퍼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(Buffered Stream)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ko-KR" altLang="en-US" dirty="0" smtClean="0"/>
              <a:t>클라이언트의 데이터 수신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스트림</a:t>
            </a:r>
            <a:r>
              <a:rPr lang="ko-KR" altLang="en-US" dirty="0" smtClean="0"/>
              <a:t> 생성 이후는 데이터 입력 받는 방법과 동일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클라이언트에서 한 행의 문자열을 보내올 때까지 기다림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4414" y="1780075"/>
            <a:ext cx="727280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BufferedReader</a:t>
            </a:r>
            <a:r>
              <a:rPr lang="en-US" altLang="ko-KR" sz="1200" dirty="0" smtClean="0"/>
              <a:t> in = new </a:t>
            </a:r>
            <a:r>
              <a:rPr lang="en-US" altLang="ko-KR" sz="1200" dirty="0" err="1" smtClean="0"/>
              <a:t>BufferedReader</a:t>
            </a:r>
            <a:r>
              <a:rPr lang="en-US" altLang="ko-KR" sz="1200" dirty="0" smtClean="0"/>
              <a:t>(new </a:t>
            </a:r>
            <a:r>
              <a:rPr lang="en-US" altLang="ko-KR" sz="1200" dirty="0" err="1" smtClean="0"/>
              <a:t>InputStreamReader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socket.getInputStream</a:t>
            </a:r>
            <a:r>
              <a:rPr lang="en-US" altLang="ko-KR" sz="1200" dirty="0" smtClean="0"/>
              <a:t>()));</a:t>
            </a:r>
          </a:p>
          <a:p>
            <a:r>
              <a:rPr lang="en-US" altLang="ko-KR" sz="1200" dirty="0" err="1" smtClean="0"/>
              <a:t>BufferedWriter</a:t>
            </a:r>
            <a:r>
              <a:rPr lang="en-US" altLang="ko-KR" sz="1200" dirty="0" smtClean="0"/>
              <a:t> out = new </a:t>
            </a:r>
            <a:r>
              <a:rPr lang="en-US" altLang="ko-KR" sz="1200" dirty="0" err="1" smtClean="0"/>
              <a:t>BufferedWriter</a:t>
            </a:r>
            <a:r>
              <a:rPr lang="en-US" altLang="ko-KR" sz="1200" dirty="0" smtClean="0"/>
              <a:t>(new </a:t>
            </a:r>
            <a:r>
              <a:rPr lang="en-US" altLang="ko-KR" sz="1200" dirty="0" err="1" smtClean="0"/>
              <a:t>OutputStreamWriter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socket.getOutputStream</a:t>
            </a:r>
            <a:r>
              <a:rPr lang="en-US" altLang="ko-KR" sz="1200" dirty="0" smtClean="0"/>
              <a:t>()));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1285" y="4509120"/>
            <a:ext cx="309634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String </a:t>
            </a:r>
            <a:r>
              <a:rPr lang="en-US" altLang="ko-KR" sz="1200" dirty="0" err="1" smtClean="0"/>
              <a:t>inputMessage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in.readLine</a:t>
            </a:r>
            <a:r>
              <a:rPr lang="en-US" altLang="ko-KR" sz="1200" dirty="0" smtClean="0"/>
              <a:t>();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47304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클라이언트에 데이터 송신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스트림</a:t>
            </a:r>
            <a:r>
              <a:rPr lang="ko-KR" altLang="en-US" dirty="0" smtClean="0"/>
              <a:t> 생성 이후는 일반 데이터를 출력하는 방법과 동일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콘솔에서 입력 받은 문자열을 클라이언트로 송신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flush()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스트림의</a:t>
            </a:r>
            <a:r>
              <a:rPr lang="ko-KR" altLang="en-US" dirty="0" smtClean="0"/>
              <a:t> 모든 데이터를 클라이언트로 송신</a:t>
            </a:r>
            <a:endParaRPr lang="en-US" altLang="ko-KR" dirty="0" smtClean="0"/>
          </a:p>
          <a:p>
            <a:r>
              <a:rPr lang="ko-KR" altLang="en-US" dirty="0" smtClean="0"/>
              <a:t>연결 종료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데이터의 송수신이 끝나면 소켓을 닫아야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소켓을 닫으면 소켓의 입출력 </a:t>
            </a:r>
            <a:r>
              <a:rPr lang="ko-KR" altLang="en-US" dirty="0" err="1" smtClean="0"/>
              <a:t>스트림도</a:t>
            </a:r>
            <a:r>
              <a:rPr lang="ko-KR" altLang="en-US" dirty="0" smtClean="0"/>
              <a:t> 같이 닫힘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 소켓을 닫으면 클라이언트 연결 요청을 받을 수 없음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772816"/>
            <a:ext cx="403244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String </a:t>
            </a:r>
            <a:r>
              <a:rPr lang="en-US" altLang="ko-KR" sz="1400" dirty="0" err="1" smtClean="0"/>
              <a:t>outputMessage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stin.readLine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err="1" smtClean="0"/>
              <a:t>out.write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서버</a:t>
            </a:r>
            <a:r>
              <a:rPr lang="en-US" altLang="ko-KR" sz="1400" dirty="0" smtClean="0"/>
              <a:t>&gt;"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+ </a:t>
            </a:r>
            <a:r>
              <a:rPr lang="en-US" altLang="ko-KR" sz="1400" dirty="0" err="1" smtClean="0"/>
              <a:t>outputMessage</a:t>
            </a:r>
            <a:r>
              <a:rPr lang="en-US" altLang="ko-KR" sz="1400" dirty="0" smtClean="0"/>
              <a:t>+"\n");</a:t>
            </a:r>
          </a:p>
          <a:p>
            <a:r>
              <a:rPr lang="en-US" altLang="ko-KR" sz="1400" dirty="0" err="1" smtClean="0"/>
              <a:t>out.flush</a:t>
            </a:r>
            <a:r>
              <a:rPr lang="en-US" altLang="ko-KR" sz="1400" dirty="0" smtClean="0"/>
              <a:t>();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0137" y="4365104"/>
            <a:ext cx="144016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socket.close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err="1" smtClean="0"/>
              <a:t>listener.close</a:t>
            </a:r>
            <a:r>
              <a:rPr lang="en-US" altLang="ko-KR" sz="1400" dirty="0" smtClean="0"/>
              <a:t>();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66889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클라이언트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연결 요청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소켓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서버의 호스트 주소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서버가 연결 요청을 </a:t>
            </a:r>
            <a:r>
              <a:rPr lang="ko-KR" altLang="en-US" dirty="0" err="1" smtClean="0"/>
              <a:t>모니터링하는</a:t>
            </a:r>
            <a:r>
              <a:rPr lang="ko-KR" altLang="en-US" dirty="0" smtClean="0"/>
              <a:t> 포트 번호로 소켓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예제는 </a:t>
            </a:r>
            <a:r>
              <a:rPr lang="ko-KR" altLang="en-US" dirty="0"/>
              <a:t>호스트 이름을 </a:t>
            </a:r>
            <a:r>
              <a:rPr lang="en-US" altLang="ko-KR" dirty="0"/>
              <a:t>“</a:t>
            </a:r>
            <a:r>
              <a:rPr lang="en-US" altLang="ko-KR" dirty="0" err="1"/>
              <a:t>localhost</a:t>
            </a:r>
            <a:r>
              <a:rPr lang="en-US" altLang="ko-KR" dirty="0"/>
              <a:t>”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지정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동일한 시스템에서 서버와 클라이언트가 동작하기 때문</a:t>
            </a:r>
            <a:endParaRPr lang="en-US" altLang="ko-KR" dirty="0" smtClean="0"/>
          </a:p>
          <a:p>
            <a:r>
              <a:rPr lang="ko-KR" altLang="en-US" dirty="0" smtClean="0"/>
              <a:t>클라이언트와 통신을 위한 입출력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/>
              <a:t>스트림을</a:t>
            </a:r>
            <a:r>
              <a:rPr lang="ko-KR" altLang="en-US" dirty="0"/>
              <a:t> 생성하여 </a:t>
            </a:r>
            <a:r>
              <a:rPr lang="ko-KR" altLang="en-US" dirty="0" smtClean="0"/>
              <a:t>서버와 데이터 송수신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데이터의 종류에 따라 바이트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또는 문자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채팅과 같이 문자열을 송수신하는 경우는 문자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효율적 입출력을 위하여 버퍼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(Buffered Stream)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15616" y="1783849"/>
            <a:ext cx="367240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socket = new Socket("</a:t>
            </a:r>
            <a:r>
              <a:rPr lang="en-US" altLang="ko-KR" sz="1200" dirty="0" err="1" smtClean="0"/>
              <a:t>localhost</a:t>
            </a:r>
            <a:r>
              <a:rPr lang="en-US" altLang="ko-KR" sz="1200" dirty="0" smtClean="0"/>
              <a:t>", 9999);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9954" y="4099768"/>
            <a:ext cx="734481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BufferedReader</a:t>
            </a:r>
            <a:r>
              <a:rPr lang="en-US" altLang="ko-KR" sz="1200" dirty="0" smtClean="0"/>
              <a:t> in = new </a:t>
            </a:r>
            <a:r>
              <a:rPr lang="en-US" altLang="ko-KR" sz="1200" dirty="0" err="1" smtClean="0"/>
              <a:t>BufferedReader</a:t>
            </a:r>
            <a:r>
              <a:rPr lang="en-US" altLang="ko-KR" sz="1200" dirty="0" smtClean="0"/>
              <a:t>(new </a:t>
            </a:r>
            <a:r>
              <a:rPr lang="en-US" altLang="ko-KR" sz="1200" dirty="0" err="1" smtClean="0"/>
              <a:t>InputStreamReader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socket.getInputStream</a:t>
            </a:r>
            <a:r>
              <a:rPr lang="en-US" altLang="ko-KR" sz="1200" dirty="0" smtClean="0"/>
              <a:t>()));</a:t>
            </a:r>
          </a:p>
          <a:p>
            <a:r>
              <a:rPr lang="en-US" altLang="ko-KR" sz="1200" dirty="0" err="1" smtClean="0"/>
              <a:t>BufferedWriter</a:t>
            </a:r>
            <a:r>
              <a:rPr lang="en-US" altLang="ko-KR" sz="1200" dirty="0" smtClean="0"/>
              <a:t> out = new </a:t>
            </a:r>
            <a:r>
              <a:rPr lang="en-US" altLang="ko-KR" sz="1200" dirty="0" err="1" smtClean="0"/>
              <a:t>BufferedWriter</a:t>
            </a:r>
            <a:r>
              <a:rPr lang="en-US" altLang="ko-KR" sz="1200" dirty="0" smtClean="0"/>
              <a:t>(new </a:t>
            </a:r>
            <a:r>
              <a:rPr lang="en-US" altLang="ko-KR" sz="1200" dirty="0" err="1" smtClean="0"/>
              <a:t>OutputStreamWriter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socket.getOutputStream</a:t>
            </a:r>
            <a:r>
              <a:rPr lang="en-US" altLang="ko-KR" sz="1200" dirty="0" smtClean="0"/>
              <a:t>()));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0960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클라이언트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/>
            <a:r>
              <a:rPr lang="ko-KR" altLang="en-US" dirty="0" smtClean="0"/>
              <a:t>서버에 데이터 송신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err="1" smtClean="0"/>
              <a:t>스트림</a:t>
            </a:r>
            <a:r>
              <a:rPr lang="ko-KR" altLang="en-US" dirty="0" smtClean="0"/>
              <a:t> 생성 이후는 데이터 출력 방법과 동일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콘솔에서 입력 받은 문자열을 서버로 송신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flush()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스트림의</a:t>
            </a:r>
            <a:r>
              <a:rPr lang="ko-KR" altLang="en-US" dirty="0" smtClean="0"/>
              <a:t> 모든 데이터를 서버로 송신</a:t>
            </a:r>
            <a:endParaRPr lang="en-US" altLang="ko-KR" dirty="0" smtClean="0"/>
          </a:p>
          <a:p>
            <a:r>
              <a:rPr lang="ko-KR" altLang="en-US" dirty="0" smtClean="0"/>
              <a:t>클라이언트의 데이터 수신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스트림</a:t>
            </a:r>
            <a:r>
              <a:rPr lang="ko-KR" altLang="en-US" dirty="0" smtClean="0"/>
              <a:t> 생성 이후는 데이터 입력 방법과 동일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서버에서 한 행의 문자열을 보내올 때까지 기다림</a:t>
            </a:r>
            <a:endParaRPr lang="en-US" altLang="ko-KR" dirty="0" smtClean="0"/>
          </a:p>
          <a:p>
            <a:r>
              <a:rPr lang="ko-KR" altLang="en-US" dirty="0" smtClean="0"/>
              <a:t>연결 종료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데이터의 송수신이 끝나면 소켓을 닫아야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소켓을 닫으면 소켓의 입출력 </a:t>
            </a:r>
            <a:r>
              <a:rPr lang="ko-KR" altLang="en-US" dirty="0" err="1" smtClean="0"/>
              <a:t>스트림도</a:t>
            </a:r>
            <a:r>
              <a:rPr lang="ko-KR" altLang="en-US" dirty="0" smtClean="0"/>
              <a:t> 같이 닫힘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6224" y="1661899"/>
            <a:ext cx="482453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String </a:t>
            </a:r>
            <a:r>
              <a:rPr lang="en-US" altLang="ko-KR" sz="1400" dirty="0" err="1" smtClean="0"/>
              <a:t>outputMessage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stin.readLine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err="1" smtClean="0"/>
              <a:t>out.write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클라이언트</a:t>
            </a:r>
            <a:r>
              <a:rPr lang="en-US" altLang="ko-KR" sz="1400" dirty="0" smtClean="0"/>
              <a:t>&gt;"+</a:t>
            </a:r>
            <a:r>
              <a:rPr lang="en-US" altLang="ko-KR" sz="1400" dirty="0" err="1" smtClean="0"/>
              <a:t>outputMessage</a:t>
            </a:r>
            <a:r>
              <a:rPr lang="en-US" altLang="ko-KR" sz="1400" dirty="0" smtClean="0"/>
              <a:t>+"\n");</a:t>
            </a:r>
          </a:p>
          <a:p>
            <a:r>
              <a:rPr lang="en-US" altLang="ko-KR" sz="1400" dirty="0" err="1" smtClean="0"/>
              <a:t>out.flush</a:t>
            </a:r>
            <a:r>
              <a:rPr lang="en-US" altLang="ko-KR" sz="1400" dirty="0" smtClean="0"/>
              <a:t>();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7724" y="3861048"/>
            <a:ext cx="309634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String </a:t>
            </a:r>
            <a:r>
              <a:rPr lang="en-US" altLang="ko-KR" sz="1400" dirty="0" err="1" smtClean="0"/>
              <a:t>inputMessage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in.readLine</a:t>
            </a:r>
            <a:r>
              <a:rPr lang="en-US" altLang="ko-KR" sz="1400" dirty="0" smtClean="0"/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7724" y="5301208"/>
            <a:ext cx="144016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socket.close</a:t>
            </a:r>
            <a:r>
              <a:rPr lang="en-US" altLang="ko-KR" sz="1400" dirty="0" smtClean="0"/>
              <a:t>();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04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64605" y="1988840"/>
            <a:ext cx="6446837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컴퓨터의 </a:t>
            </a:r>
            <a:r>
              <a:rPr lang="en-US" altLang="ko-KR" dirty="0"/>
              <a:t>IP </a:t>
            </a:r>
            <a:r>
              <a:rPr lang="ko-KR" altLang="en-US" dirty="0"/>
              <a:t>주소 확인하기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내 컴퓨터의 윈도우에서 명령창을 열어 </a:t>
            </a:r>
            <a:r>
              <a:rPr lang="en-US" altLang="ko-KR" dirty="0" err="1" smtClean="0"/>
              <a:t>ipconfig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 수행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35846" y="4733690"/>
            <a:ext cx="345638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5935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서버 프로그램을 먼저 실행시켜 서버 소켓으로 연결 요청을 모니터링 하며 대기</a:t>
            </a:r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86013"/>
            <a:ext cx="36290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786314" y="2500306"/>
            <a:ext cx="466745" cy="272415"/>
          </a:xfrm>
          <a:prstGeom prst="wedgeRoundRectCallout">
            <a:avLst>
              <a:gd name="adj1" fmla="val -83953"/>
              <a:gd name="adj2" fmla="val -15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서버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34092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클라이언트 프로그램을 실행하여 서버와 연결을 설정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2976" y="2000240"/>
            <a:ext cx="36290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1538" y="4357694"/>
            <a:ext cx="36290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929190" y="4643446"/>
            <a:ext cx="466745" cy="272415"/>
          </a:xfrm>
          <a:prstGeom prst="wedgeRoundRectCallout">
            <a:avLst>
              <a:gd name="adj1" fmla="val -83953"/>
              <a:gd name="adj2" fmla="val -15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서버</a:t>
            </a:r>
            <a:endParaRPr lang="ko-KR" altLang="en-US" sz="10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000628" y="2214554"/>
            <a:ext cx="849828" cy="272415"/>
          </a:xfrm>
          <a:prstGeom prst="wedgeRoundRectCallout">
            <a:avLst>
              <a:gd name="adj1" fmla="val -83953"/>
              <a:gd name="adj2" fmla="val -15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클라이언트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185008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클라이언트에서 먼저 시작하여 번갈아 가면서 순서대로 메시지를 주고받도록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07016304" descr="EMB00001f3013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0100" y="2285992"/>
            <a:ext cx="3776591" cy="217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107016304" descr="EMB00001f3013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0100" y="4500570"/>
            <a:ext cx="3776374" cy="217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929190" y="2500306"/>
            <a:ext cx="466745" cy="272415"/>
          </a:xfrm>
          <a:prstGeom prst="wedgeRoundRectCallout">
            <a:avLst>
              <a:gd name="adj1" fmla="val -83953"/>
              <a:gd name="adj2" fmla="val -15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서버</a:t>
            </a:r>
            <a:endParaRPr lang="ko-KR" altLang="en-US" sz="1000" dirty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5000628" y="4572008"/>
            <a:ext cx="849828" cy="272415"/>
          </a:xfrm>
          <a:prstGeom prst="wedgeRoundRectCallout">
            <a:avLst>
              <a:gd name="adj1" fmla="val -83953"/>
              <a:gd name="adj2" fmla="val -15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클라이언트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4587428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클라이언트에서 </a:t>
            </a:r>
            <a:r>
              <a:rPr lang="en-US" altLang="ko-KR" dirty="0"/>
              <a:t>bye</a:t>
            </a:r>
            <a:r>
              <a:rPr lang="ko-KR" altLang="en-US" dirty="0"/>
              <a:t>를 입력하여 채팅 종료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107016304" descr="EMB00001f30130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1539" y="1857364"/>
            <a:ext cx="4074706" cy="234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107016304" descr="EMB00001f30130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1539" y="4408813"/>
            <a:ext cx="4071966" cy="234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5357818" y="4714884"/>
            <a:ext cx="466745" cy="272415"/>
          </a:xfrm>
          <a:prstGeom prst="wedgeRoundRectCallout">
            <a:avLst>
              <a:gd name="adj1" fmla="val -83953"/>
              <a:gd name="adj2" fmla="val -15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서버</a:t>
            </a:r>
            <a:endParaRPr lang="ko-KR" altLang="en-US" sz="1000" dirty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5429256" y="2285992"/>
            <a:ext cx="849828" cy="272415"/>
          </a:xfrm>
          <a:prstGeom prst="wedgeRoundRectCallout">
            <a:avLst>
              <a:gd name="adj1" fmla="val -83953"/>
              <a:gd name="adj2" fmla="val -15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클라이언트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268661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7966" y="3357561"/>
            <a:ext cx="4018333" cy="305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279832" cy="516747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포트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통신하는 프로그램 간에 가상의 </a:t>
            </a:r>
            <a:r>
              <a:rPr lang="ko-KR" altLang="en-US" dirty="0" err="1" smtClean="0"/>
              <a:t>연결단인</a:t>
            </a:r>
            <a:r>
              <a:rPr lang="ko-KR" altLang="en-US" dirty="0" smtClean="0"/>
              <a:t> 포트 생성</a:t>
            </a:r>
            <a:endParaRPr lang="en-US" altLang="ko-KR" dirty="0" smtClean="0"/>
          </a:p>
          <a:p>
            <a:pPr lvl="2"/>
            <a:r>
              <a:rPr lang="en-US" altLang="ko-KR" dirty="0"/>
              <a:t>IP </a:t>
            </a:r>
            <a:r>
              <a:rPr lang="ko-KR" altLang="en-US" dirty="0"/>
              <a:t>주소는 네트워크 상의 컴퓨터 또는 시스템을 식별하는 주소</a:t>
            </a:r>
            <a:endParaRPr lang="en-US" altLang="ko-KR" dirty="0"/>
          </a:p>
          <a:p>
            <a:pPr lvl="2"/>
            <a:r>
              <a:rPr lang="ko-KR" altLang="en-US" dirty="0" smtClean="0"/>
              <a:t>포트 번호를 이용하여 통신할 응용프로그램 식별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/>
              <a:t>응용프로그램은 하나 </a:t>
            </a:r>
            <a:r>
              <a:rPr lang="ko-KR" altLang="en-US" dirty="0" smtClean="0"/>
              <a:t>이상의 포트 생성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포트를 이용하여 상대방 응용프로그램과 데이터 교환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잘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알려진 포트</a:t>
            </a:r>
            <a:r>
              <a:rPr lang="en-US" altLang="ko-KR" dirty="0" smtClean="0"/>
              <a:t>(well-know ports)</a:t>
            </a:r>
          </a:p>
          <a:p>
            <a:pPr lvl="2"/>
            <a:r>
              <a:rPr lang="ko-KR" altLang="en-US" dirty="0" smtClean="0"/>
              <a:t>시스템이 사용하는 포트 번호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잘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알려진 응용프로그램에서                                                        사용하는 포트 번호</a:t>
            </a:r>
            <a:endParaRPr lang="en-US" altLang="ko-KR" dirty="0" smtClean="0"/>
          </a:p>
          <a:p>
            <a:pPr lvl="3"/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1023 </a:t>
            </a:r>
            <a:r>
              <a:rPr lang="ko-KR" altLang="en-US" dirty="0"/>
              <a:t>사이의 포트 번호</a:t>
            </a:r>
            <a:endParaRPr lang="en-US" altLang="ko-KR" dirty="0"/>
          </a:p>
          <a:p>
            <a:pPr lvl="3"/>
            <a:r>
              <a:rPr lang="en-US" altLang="ko-KR" dirty="0" smtClean="0"/>
              <a:t>ex) </a:t>
            </a:r>
            <a:r>
              <a:rPr lang="ko-KR" altLang="en-US" dirty="0" smtClean="0"/>
              <a:t>텔넷 </a:t>
            </a:r>
            <a:r>
              <a:rPr lang="en-US" altLang="ko-KR" dirty="0" smtClean="0"/>
              <a:t>23, HTTP 80, FTP 21</a:t>
            </a:r>
          </a:p>
          <a:p>
            <a:pPr lvl="2"/>
            <a:r>
              <a:rPr lang="ko-KR" altLang="en-US" dirty="0" smtClean="0"/>
              <a:t>잘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알려진 포트 번호는 </a:t>
            </a:r>
            <a:endParaRPr lang="en-US" altLang="ko-KR" dirty="0" smtClean="0"/>
          </a:p>
          <a:p>
            <a:pPr marL="685800" lvl="2" indent="0">
              <a:buNone/>
            </a:pPr>
            <a:r>
              <a:rPr lang="ko-KR" altLang="en-US" dirty="0" smtClean="0"/>
              <a:t>   개발자가 사용하지 않는 것이 좋음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충돌 가능성 있음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412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포트를 </a:t>
            </a:r>
            <a:r>
              <a:rPr lang="ko-KR" altLang="en-US" dirty="0"/>
              <a:t>이용한 통신</a:t>
            </a:r>
          </a:p>
        </p:txBody>
      </p:sp>
      <p:sp>
        <p:nvSpPr>
          <p:cNvPr id="277" name="슬라이드 번호 개체 틀 27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74143"/>
            <a:ext cx="83820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3499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URL</a:t>
            </a:r>
            <a:r>
              <a:rPr lang="ko-KR" altLang="en-US" dirty="0" smtClean="0"/>
              <a:t>을 이용한 웹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URL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/>
              <a:t>URL</a:t>
            </a:r>
            <a:r>
              <a:rPr lang="ko-KR" altLang="en-US" dirty="0"/>
              <a:t>은 </a:t>
            </a:r>
            <a:r>
              <a:rPr lang="en-US" altLang="ko-KR" dirty="0"/>
              <a:t>Uniform Resource </a:t>
            </a:r>
            <a:r>
              <a:rPr lang="en-US" altLang="ko-KR" dirty="0" smtClean="0"/>
              <a:t>Locator</a:t>
            </a:r>
          </a:p>
          <a:p>
            <a:pPr lvl="1"/>
            <a:r>
              <a:rPr lang="ko-KR" altLang="en-US" dirty="0" smtClean="0"/>
              <a:t>인터넷 </a:t>
            </a:r>
            <a:r>
              <a:rPr lang="ko-KR" altLang="en-US" dirty="0"/>
              <a:t>상의 리소스에 대한 </a:t>
            </a:r>
            <a:r>
              <a:rPr lang="ko-KR" altLang="en-US" dirty="0" smtClean="0"/>
              <a:t>주소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r>
              <a:rPr lang="en-US" altLang="ko-KR" dirty="0" smtClean="0"/>
              <a:t>URL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28428" y="3437756"/>
            <a:ext cx="504825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039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43046"/>
            <a:ext cx="5645373" cy="5166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브라우저 주소창의 </a:t>
            </a:r>
            <a:r>
              <a:rPr lang="en-US" altLang="ko-KR" dirty="0"/>
              <a:t>URL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526997" y="1803880"/>
            <a:ext cx="136815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327197" y="129982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URL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8" name="꺾인 연결선 7"/>
          <p:cNvCxnSpPr>
            <a:stCxn id="6" idx="1"/>
          </p:cNvCxnSpPr>
          <p:nvPr/>
        </p:nvCxnSpPr>
        <p:spPr>
          <a:xfrm rot="10800000" flipV="1">
            <a:off x="3895149" y="1484490"/>
            <a:ext cx="432048" cy="427402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56943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756" y="228600"/>
            <a:ext cx="8964488" cy="70007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프로토콜 </a:t>
            </a:r>
            <a:r>
              <a:rPr lang="ko-KR" altLang="en-US" dirty="0" err="1" smtClean="0"/>
              <a:t>식별자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7631760" cy="150019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프로토콜 </a:t>
            </a:r>
            <a:r>
              <a:rPr lang="ko-KR" altLang="en-US" dirty="0" err="1" smtClean="0"/>
              <a:t>식별자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인터넷상의 자원을 가져올 때 사용되는 통신 프로토콜 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HTTP,</a:t>
            </a:r>
            <a:r>
              <a:rPr lang="ko-KR" altLang="en-US" dirty="0" smtClean="0"/>
              <a:t> </a:t>
            </a:r>
            <a:r>
              <a:rPr lang="en-US" altLang="ko-KR" dirty="0" smtClean="0"/>
              <a:t>FTP, TELNET</a:t>
            </a:r>
          </a:p>
          <a:p>
            <a:pPr lvl="1"/>
            <a:r>
              <a:rPr lang="ko-KR" altLang="en-US" sz="2100" dirty="0"/>
              <a:t>대부분의 브라우저들은 </a:t>
            </a:r>
            <a:r>
              <a:rPr lang="en-US" altLang="ko-KR" sz="2100" dirty="0"/>
              <a:t>HTTP </a:t>
            </a:r>
            <a:r>
              <a:rPr lang="ko-KR" altLang="en-US" sz="2100" dirty="0"/>
              <a:t>외 다른 </a:t>
            </a:r>
            <a:r>
              <a:rPr lang="ko-KR" altLang="en-US" sz="2100" dirty="0" smtClean="0"/>
              <a:t>프로토콜도 </a:t>
            </a:r>
            <a:r>
              <a:rPr lang="ko-KR" altLang="en-US" sz="2100" dirty="0"/>
              <a:t>지원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1670" y="2786058"/>
            <a:ext cx="4536504" cy="3918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08603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2616</TotalTime>
  <Words>2331</Words>
  <Application>Microsoft Office PowerPoint</Application>
  <PresentationFormat>화면 슬라이드 쇼(4:3)</PresentationFormat>
  <Paragraphs>651</Paragraphs>
  <Slides>43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가을</vt:lpstr>
      <vt:lpstr>제 16 장 네트워크</vt:lpstr>
      <vt:lpstr>TCP/IP 소개</vt:lpstr>
      <vt:lpstr>IP 주소</vt:lpstr>
      <vt:lpstr>내 컴퓨터의 IP 주소 확인하기</vt:lpstr>
      <vt:lpstr>포트</vt:lpstr>
      <vt:lpstr>포트를 이용한 통신</vt:lpstr>
      <vt:lpstr>URL을 이용한 웹 프로그래밍</vt:lpstr>
      <vt:lpstr>웹 브라우저 주소창의 URL</vt:lpstr>
      <vt:lpstr>프로토콜 식별자</vt:lpstr>
      <vt:lpstr>자원 이름</vt:lpstr>
      <vt:lpstr>자바의 URL 클래스</vt:lpstr>
      <vt:lpstr>자바의 URL 클래스</vt:lpstr>
      <vt:lpstr>URL 객체 생성 방법</vt:lpstr>
      <vt:lpstr>예제 16-1 : URL 파싱하기</vt:lpstr>
      <vt:lpstr>URL 객체를 이용하여 상대편으로부터 데이터 읽기</vt:lpstr>
      <vt:lpstr>예제 16-2 : URL 주소에서 데이터 읽기</vt:lpstr>
      <vt:lpstr>URLConnection 클래스</vt:lpstr>
      <vt:lpstr>URLConnection 클래스 주요 메소드</vt:lpstr>
      <vt:lpstr>URLConnection 객체를 이용하여 원격지 데이터 받기</vt:lpstr>
      <vt:lpstr>예제 16-3 : URLConnection으로 원격지에서  데이터 읽기</vt:lpstr>
      <vt:lpstr>URLConnection 객체를 이용하여 원격지로 데이터 보내기</vt:lpstr>
      <vt:lpstr>HTTP POST 사례</vt:lpstr>
      <vt:lpstr>서버에 데이터를 보내기 위한 단계</vt:lpstr>
      <vt:lpstr>예제 16-4 : URLConnection을 이용하여 웹 서버에 데이터 보내기</vt:lpstr>
      <vt:lpstr>소켓 프로그래밍</vt:lpstr>
      <vt:lpstr>소켓을 이용한 서버 클라이언트 통신 프로그램의 구조</vt:lpstr>
      <vt:lpstr>Socket 클래스, 클라이언트 소켓</vt:lpstr>
      <vt:lpstr>Socket 클래스, 클라이언트 소켓</vt:lpstr>
      <vt:lpstr>소켓 생성, 서버 접속, 입출력 스트림 생성</vt:lpstr>
      <vt:lpstr>ServerSocket 클래스, 서버 소켓</vt:lpstr>
      <vt:lpstr>클라이언트와 서버 연결 순서</vt:lpstr>
      <vt:lpstr>소켓 생성, 클라이언트 접속, 입출력 스트림 생성</vt:lpstr>
      <vt:lpstr>클라이언트로 데이터 송수신</vt:lpstr>
      <vt:lpstr>소켓을 이용한 클라이언트/서버 채팅 예제</vt:lpstr>
      <vt:lpstr>서버 프로그램</vt:lpstr>
      <vt:lpstr>서버 프로그램</vt:lpstr>
      <vt:lpstr>서버 프로그램</vt:lpstr>
      <vt:lpstr>클라이언트 프로그램</vt:lpstr>
      <vt:lpstr>클라이언트 프로그램</vt:lpstr>
      <vt:lpstr>예제 실행</vt:lpstr>
      <vt:lpstr>예제 실행</vt:lpstr>
      <vt:lpstr>예제 실행</vt:lpstr>
      <vt:lpstr>예제 실행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tu</cp:lastModifiedBy>
  <cp:revision>147</cp:revision>
  <dcterms:created xsi:type="dcterms:W3CDTF">2011-08-27T14:53:28Z</dcterms:created>
  <dcterms:modified xsi:type="dcterms:W3CDTF">2015-03-23T07:09:11Z</dcterms:modified>
</cp:coreProperties>
</file>