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4038600"/>
            <a:ext cx="7767662" cy="1828800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17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76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7096" y="2060848"/>
            <a:ext cx="4752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Typical </a:t>
            </a:r>
            <a:r>
              <a:rPr lang="ko-KR" altLang="en-US" dirty="0" smtClean="0"/>
              <a:t>타입으로 설치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085168" y="3068960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01392" y="2852936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실습용으로는 </a:t>
            </a:r>
            <a:r>
              <a:rPr lang="en-US" altLang="ko-KR" sz="1400" dirty="0" smtClean="0"/>
              <a:t>typical</a:t>
            </a:r>
            <a:r>
              <a:rPr lang="ko-KR" altLang="en-US" sz="1400" dirty="0" smtClean="0"/>
              <a:t>이면 충분</a:t>
            </a:r>
            <a:endParaRPr lang="ko-KR" altLang="en-US" sz="1400" dirty="0"/>
          </a:p>
        </p:txBody>
      </p:sp>
      <p:cxnSp>
        <p:nvCxnSpPr>
          <p:cNvPr id="8" name="구부러진 연결선 7"/>
          <p:cNvCxnSpPr>
            <a:stCxn id="6" idx="1"/>
            <a:endCxn id="5" idx="6"/>
          </p:cNvCxnSpPr>
          <p:nvPr/>
        </p:nvCxnSpPr>
        <p:spPr>
          <a:xfrm rot="10800000" flipV="1">
            <a:off x="2877256" y="3006824"/>
            <a:ext cx="1224136" cy="2061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88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21532"/>
            <a:ext cx="4752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완료 및 서버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36119" y="4605486"/>
            <a:ext cx="26642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48487" y="36693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서버 설정 선택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6300415" y="3823270"/>
            <a:ext cx="648072" cy="9262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58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69765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서버 설정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691680" y="4077072"/>
            <a:ext cx="16561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3789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표준 설정 선택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3347864" y="3942928"/>
            <a:ext cx="360040" cy="2421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94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9283" y="2123073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691680" y="3140968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08" y="29141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서버가 윈도우 서비스로 동작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3491880" y="3175774"/>
            <a:ext cx="2952328" cy="10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691680" y="4365104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60232" y="462671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환경변수에 경로 포함</a:t>
            </a:r>
            <a:endParaRPr lang="ko-KR" altLang="en-US" sz="1400" dirty="0"/>
          </a:p>
        </p:txBody>
      </p:sp>
      <p:cxnSp>
        <p:nvCxnSpPr>
          <p:cNvPr id="14" name="구부러진 연결선 13"/>
          <p:cNvCxnSpPr>
            <a:stCxn id="13" idx="1"/>
            <a:endCxn id="12" idx="6"/>
          </p:cNvCxnSpPr>
          <p:nvPr/>
        </p:nvCxnSpPr>
        <p:spPr>
          <a:xfrm rot="10800000">
            <a:off x="4139952" y="4509120"/>
            <a:ext cx="2520280" cy="3792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203848" y="4077072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6660232" y="366829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수동으로 서버 시작 시킴</a:t>
            </a:r>
            <a:endParaRPr lang="ko-KR" altLang="en-US" sz="1400" dirty="0"/>
          </a:p>
        </p:txBody>
      </p:sp>
      <p:cxnSp>
        <p:nvCxnSpPr>
          <p:cNvPr id="24" name="구부러진 연결선 23"/>
          <p:cNvCxnSpPr>
            <a:stCxn id="23" idx="1"/>
            <a:endCxn id="22" idx="6"/>
          </p:cNvCxnSpPr>
          <p:nvPr/>
        </p:nvCxnSpPr>
        <p:spPr>
          <a:xfrm rot="10800000" flipV="1">
            <a:off x="5652120" y="3929900"/>
            <a:ext cx="1008112" cy="291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5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계정 생성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4293096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407707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실습용으로 익명 계정 생성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3275856" y="4230960"/>
            <a:ext cx="216024" cy="2061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57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03" y="1396722"/>
            <a:ext cx="774044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71600" y="278092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59625" y="76470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다운로드 페이지에서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용 </a:t>
            </a:r>
            <a:r>
              <a:rPr lang="en-US" altLang="ko-KR" sz="1400" dirty="0" smtClean="0"/>
              <a:t>Connector 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cxnSp>
        <p:nvCxnSpPr>
          <p:cNvPr id="9" name="구부러진 연결선 6"/>
          <p:cNvCxnSpPr>
            <a:stCxn id="8" idx="1"/>
            <a:endCxn id="7" idx="6"/>
          </p:cNvCxnSpPr>
          <p:nvPr/>
        </p:nvCxnSpPr>
        <p:spPr>
          <a:xfrm rot="10800000" flipV="1">
            <a:off x="1979713" y="1026314"/>
            <a:ext cx="2679913" cy="193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53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드라이버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109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용 드라이버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ZIP</a:t>
            </a:r>
            <a:r>
              <a:rPr lang="ko-KR" altLang="en-US" dirty="0" smtClean="0"/>
              <a:t>을 풀어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 디렉터리 밑의 </a:t>
            </a:r>
            <a:r>
              <a:rPr lang="en-US" altLang="ko-KR" dirty="0" smtClean="0"/>
              <a:t>JRE\LIB\EXT </a:t>
            </a:r>
            <a:r>
              <a:rPr lang="ko-KR" altLang="en-US" dirty="0" smtClean="0"/>
              <a:t>디렉터리에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만 설치한 경우는 </a:t>
            </a:r>
            <a:r>
              <a:rPr lang="en-US" altLang="ko-KR" dirty="0" smtClean="0"/>
              <a:t>JRE </a:t>
            </a:r>
            <a:r>
              <a:rPr lang="ko-KR" altLang="en-US" dirty="0" smtClean="0"/>
              <a:t>설치 디렉터리 밑의 </a:t>
            </a:r>
            <a:r>
              <a:rPr lang="en-US" altLang="ko-KR" dirty="0" smtClean="0"/>
              <a:t>LIB\EXT </a:t>
            </a:r>
            <a:r>
              <a:rPr lang="ko-KR" altLang="en-US" dirty="0" smtClean="0"/>
              <a:t>디렉터리에 복사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53755"/>
            <a:ext cx="77628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44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214333" cy="406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실행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35462" y="5119368"/>
            <a:ext cx="34563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서비스 관리자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서비스로 동작하게 설정하였으므로 제어판</a:t>
            </a:r>
            <a:r>
              <a:rPr lang="en-US" altLang="ko-KR" dirty="0" smtClean="0"/>
              <a:t>\</a:t>
            </a:r>
            <a:r>
              <a:rPr lang="ko-KR" altLang="en-US" dirty="0" smtClean="0"/>
              <a:t>시스템 및 보안</a:t>
            </a:r>
            <a:r>
              <a:rPr lang="en-US" altLang="ko-KR" dirty="0" smtClean="0"/>
              <a:t>\</a:t>
            </a:r>
            <a:r>
              <a:rPr lang="ko-KR" altLang="en-US" dirty="0" smtClean="0"/>
              <a:t>관리 도구에서 서비스 관리자를 실행하여 실행 상태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관리자에서 수동으로 실행 시작 및 중지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43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실습용 데이터베이스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디렉터리의</a:t>
            </a:r>
            <a:r>
              <a:rPr lang="en-US" altLang="ko-KR" dirty="0" smtClean="0"/>
              <a:t> bin\mysqladmin.exe </a:t>
            </a:r>
            <a:r>
              <a:rPr lang="ko-KR" altLang="en-US" dirty="0" smtClean="0"/>
              <a:t>프로그램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-u </a:t>
            </a:r>
            <a:r>
              <a:rPr lang="ko-KR" altLang="en-US" dirty="0" smtClean="0"/>
              <a:t>옵션은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명령 수행을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 명령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sampledb</a:t>
            </a:r>
            <a:r>
              <a:rPr lang="ko-KR" altLang="en-US" dirty="0" smtClean="0"/>
              <a:t>는 생성할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9096464" descr="EMB000023e81e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7202" y="2204864"/>
            <a:ext cx="435090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90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베이스 접속 및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디렉터리의</a:t>
            </a:r>
            <a:r>
              <a:rPr lang="en-US" altLang="ko-KR" dirty="0" smtClean="0"/>
              <a:t> bin\mysql.exe</a:t>
            </a:r>
            <a:r>
              <a:rPr lang="ko-KR" altLang="en-US" dirty="0" smtClean="0"/>
              <a:t>로 생성된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-u </a:t>
            </a:r>
            <a:r>
              <a:rPr lang="ko-KR" altLang="en-US" dirty="0" smtClean="0"/>
              <a:t>옵션은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명령 수행을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 명령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sampledb</a:t>
            </a:r>
            <a:r>
              <a:rPr lang="ko-KR" altLang="en-US" dirty="0" smtClean="0"/>
              <a:t>는 사용할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5216192" descr="EMB000023e81e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204864"/>
            <a:ext cx="6624737" cy="28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80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데이터베이스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응용 시스템들의 통합된 정보들을 저장하여 운영할 수 있는 공용 데이터들의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갱신을 효율적으로 수행할 수 있도록 데이터를 고도로 조직화하여 저장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2"/>
            <a:r>
              <a:rPr lang="ko-KR" altLang="en-US" dirty="0" err="1" smtClean="0"/>
              <a:t>오라클</a:t>
            </a:r>
            <a:r>
              <a:rPr lang="en-US" altLang="ko-KR" dirty="0" smtClean="0"/>
              <a:t>(Oracle), </a:t>
            </a:r>
            <a:r>
              <a:rPr lang="ko-KR" altLang="en-US" dirty="0" smtClean="0"/>
              <a:t>마이크로소프트의 </a:t>
            </a:r>
            <a:r>
              <a:rPr lang="en-US" altLang="ko-KR" dirty="0" smtClean="0"/>
              <a:t>SQL Server,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IBM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DB2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데이터베이스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들의 관계를 테이블로 표현한 데이터베이스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이 되며 테이블의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은 하나의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를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사용되는 대부분의 데이터베이스는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 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 프로그래밍에 쓰이는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객체의 형태로 표현하는 데이터베이스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오브젝트 데이터베이스</a:t>
            </a:r>
            <a:r>
              <a:rPr lang="en-US" altLang="ko-KR" dirty="0" smtClean="0"/>
              <a:t>(object database)</a:t>
            </a:r>
            <a:r>
              <a:rPr lang="ko-KR" altLang="en-US" dirty="0" smtClean="0"/>
              <a:t>라고도 부른다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71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저장을 위해 테이블을 생성</a:t>
            </a:r>
            <a:endParaRPr lang="en-US" altLang="ko-KR" dirty="0" smtClean="0"/>
          </a:p>
          <a:p>
            <a:r>
              <a:rPr lang="ko-KR" altLang="en-US" dirty="0" smtClean="0"/>
              <a:t>다음과 같은 구조의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r>
              <a:rPr lang="ko-KR" altLang="en-US" dirty="0" smtClean="0"/>
              <a:t>저장할 데이터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3909187"/>
              </p:ext>
            </p:extLst>
          </p:nvPr>
        </p:nvGraphicFramePr>
        <p:xfrm>
          <a:off x="3707904" y="4725144"/>
          <a:ext cx="432048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1091011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김철수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컴퓨터시스템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0792012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최고봉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멀티미디어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0494013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컴퓨터공학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4157285"/>
              </p:ext>
            </p:extLst>
          </p:nvPr>
        </p:nvGraphicFramePr>
        <p:xfrm>
          <a:off x="971600" y="2348880"/>
          <a:ext cx="4320480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char(7)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varchar</a:t>
                      </a:r>
                      <a:r>
                        <a:rPr lang="en-US" altLang="ko-KR" sz="1200" dirty="0" smtClean="0"/>
                        <a:t>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varchar</a:t>
                      </a:r>
                      <a:r>
                        <a:rPr lang="en-US" altLang="ko-KR" sz="1200" dirty="0" smtClean="0"/>
                        <a:t>(20)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65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45550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문으로 테이블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z="2100" dirty="0" smtClean="0"/>
              <a:t>create </a:t>
            </a:r>
            <a:r>
              <a:rPr lang="en-US" altLang="ko-KR" sz="2100" dirty="0"/>
              <a:t>table </a:t>
            </a:r>
            <a:r>
              <a:rPr lang="ko-KR" altLang="en-US" dirty="0"/>
              <a:t>다음에 테이블 이름 지정</a:t>
            </a:r>
          </a:p>
          <a:p>
            <a:pPr lvl="1"/>
            <a:r>
              <a:rPr lang="ko-KR" altLang="en-US" dirty="0" smtClean="0"/>
              <a:t>열 </a:t>
            </a:r>
            <a:r>
              <a:rPr lang="ko-KR" altLang="en-US" dirty="0"/>
              <a:t>이름 데이터 타입</a:t>
            </a:r>
            <a:r>
              <a:rPr lang="en-US" altLang="ko-KR" dirty="0"/>
              <a:t>(</a:t>
            </a:r>
            <a:r>
              <a:rPr lang="ko-KR" altLang="en-US" dirty="0"/>
              <a:t>데이터 크기</a:t>
            </a:r>
            <a:r>
              <a:rPr lang="en-US" altLang="ko-KR" dirty="0"/>
              <a:t>)</a:t>
            </a:r>
            <a:r>
              <a:rPr lang="ko-KR" altLang="en-US" dirty="0"/>
              <a:t>을 콤마로 분리하여 나열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 null</a:t>
            </a:r>
            <a:r>
              <a:rPr lang="ko-KR" altLang="en-US" dirty="0" smtClean="0"/>
              <a:t>은 행의 데이터에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값이 올 수 없음을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key</a:t>
            </a:r>
            <a:r>
              <a:rPr lang="ko-KR" altLang="en-US" dirty="0" smtClean="0"/>
              <a:t>는 키로 사용될 행 지정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smtClean="0"/>
              <a:t>명령</a:t>
            </a:r>
            <a:r>
              <a:rPr lang="ko-KR" altLang="en-US" dirty="0"/>
              <a:t>은</a:t>
            </a:r>
            <a:r>
              <a:rPr lang="ko-KR" altLang="en-US" dirty="0" smtClean="0"/>
              <a:t> 생성된 테이블의 구조 표시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28800"/>
            <a:ext cx="637063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7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/>
              <a:t>문으로 테이블의 데이터 추가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다음에 테이블 이름 지정</a:t>
            </a:r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이름 다음 괄호 안에 열 이름을 콤마로 구분하여 나열</a:t>
            </a:r>
          </a:p>
          <a:p>
            <a:pPr lvl="1"/>
            <a:r>
              <a:rPr lang="en-US" altLang="ko-KR" dirty="0" smtClean="0"/>
              <a:t>values </a:t>
            </a:r>
            <a:r>
              <a:rPr lang="ko-KR" altLang="en-US" dirty="0"/>
              <a:t>다음 괄호 안에 열의 값들을 콤마로 구분하여 나열</a:t>
            </a:r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/>
              <a:t>타입의 데이터는 단일 인용 부호로 묶어서 표시함에 유의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75846552" descr="EMB000023e81ec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434" y="1844824"/>
            <a:ext cx="68159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71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문으로 테이블 내의 데이터 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다음에는 데이터를 추출할 열 이름을 콤마로 분리하여 나열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열에 대해 데이터를 추출할 때는 *</a:t>
            </a:r>
            <a:r>
              <a:rPr lang="ko-KR" altLang="en-US" dirty="0" err="1"/>
              <a:t>를</a:t>
            </a:r>
            <a:r>
              <a:rPr lang="ko-KR" altLang="en-US" dirty="0"/>
              <a:t> 열 이름 대신 사용</a:t>
            </a:r>
          </a:p>
          <a:p>
            <a:pPr lvl="1"/>
            <a:r>
              <a:rPr lang="en-US" altLang="ko-KR" dirty="0" smtClean="0"/>
              <a:t>from </a:t>
            </a:r>
            <a:r>
              <a:rPr lang="ko-KR" altLang="en-US" dirty="0"/>
              <a:t>다음에 테이블 이름을 지정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/>
              <a:t>다음에 검색 조건 지정</a:t>
            </a:r>
            <a:r>
              <a:rPr lang="en-US" altLang="ko-KR" dirty="0"/>
              <a:t>. </a:t>
            </a:r>
            <a:r>
              <a:rPr lang="ko-KR" altLang="en-US" dirty="0"/>
              <a:t>위의 예에서 </a:t>
            </a:r>
            <a:r>
              <a:rPr lang="en-US" altLang="ko-KR" dirty="0" err="1"/>
              <a:t>dept</a:t>
            </a:r>
            <a:r>
              <a:rPr lang="en-US" altLang="ko-KR" dirty="0"/>
              <a:t> </a:t>
            </a:r>
            <a:r>
              <a:rPr lang="ko-KR" altLang="en-US" dirty="0"/>
              <a:t>값이‘컴퓨터공학’인 레코드 검색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/>
              <a:t>는 생략 가능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562376" cy="301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9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문을 이용하여 데이터 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update </a:t>
            </a:r>
            <a:r>
              <a:rPr lang="ko-KR" altLang="en-US" dirty="0"/>
              <a:t>다음에는 테이블 이름 지정</a:t>
            </a:r>
          </a:p>
          <a:p>
            <a:pPr lvl="1"/>
            <a:r>
              <a:rPr lang="en-US" altLang="ko-KR" dirty="0" smtClean="0"/>
              <a:t>set </a:t>
            </a:r>
            <a:r>
              <a:rPr lang="ko-KR" altLang="en-US" dirty="0"/>
              <a:t>다음에 수정할 열의 이름과 값을 콤마로 분리하여 나열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/>
              <a:t>다음에는 검색 조건을 지정</a:t>
            </a:r>
            <a:r>
              <a:rPr lang="en-US" altLang="ko-KR" dirty="0"/>
              <a:t>. </a:t>
            </a:r>
            <a:r>
              <a:rPr lang="ko-KR" altLang="en-US" dirty="0"/>
              <a:t>위의 예에서는 </a:t>
            </a:r>
            <a:r>
              <a:rPr lang="en-US" altLang="ko-KR" dirty="0"/>
              <a:t>name </a:t>
            </a:r>
            <a:r>
              <a:rPr lang="ko-KR" altLang="en-US" dirty="0"/>
              <a:t>값이‘최고봉’인 </a:t>
            </a:r>
            <a:r>
              <a:rPr lang="ko-KR" altLang="en-US" dirty="0" smtClean="0"/>
              <a:t>레코드의 데이터 </a:t>
            </a:r>
            <a:r>
              <a:rPr lang="ko-KR" altLang="en-US" dirty="0"/>
              <a:t>수정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/>
              <a:t>는 생략 가능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659" y="1772816"/>
            <a:ext cx="6370637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95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레코드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문을 이용하여 데이터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delete from </a:t>
            </a:r>
            <a:r>
              <a:rPr lang="ko-KR" altLang="en-US" dirty="0"/>
              <a:t>다음에는 테이블 이름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다음에는 검색 조건을 지정</a:t>
            </a:r>
            <a:r>
              <a:rPr lang="en-US" altLang="ko-KR" dirty="0"/>
              <a:t>. </a:t>
            </a:r>
            <a:r>
              <a:rPr lang="ko-KR" altLang="en-US" dirty="0"/>
              <a:t>위의 예에서는 </a:t>
            </a:r>
            <a:r>
              <a:rPr lang="en-US" altLang="ko-KR" dirty="0"/>
              <a:t>name </a:t>
            </a:r>
            <a:r>
              <a:rPr lang="ko-KR" altLang="en-US" dirty="0"/>
              <a:t>값이‘최고봉’인 </a:t>
            </a:r>
            <a:r>
              <a:rPr lang="ko-KR" altLang="en-US" dirty="0" smtClean="0"/>
              <a:t>레코드 삭제</a:t>
            </a:r>
            <a:endParaRPr lang="en-US" altLang="ko-KR" dirty="0" smtClean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는 생략 가능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667" y="1916832"/>
            <a:ext cx="63706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Class.forName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동적으로 자바 클래스 로딩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클래스인 </a:t>
            </a:r>
            <a:r>
              <a:rPr lang="en-US" altLang="ko-KR" i="1" dirty="0" err="1" smtClean="0"/>
              <a:t>com.mysql.jdbc.Driver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드라이버의 클래스 이름은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드라이버마다 다를 수 있으므로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문서 참조할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자동으로 드라이버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생성하여 </a:t>
            </a:r>
            <a:r>
              <a:rPr lang="en-US" altLang="ko-KR" dirty="0" err="1" smtClean="0"/>
              <a:t>DriverManager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드라이버가 없으면 </a:t>
            </a:r>
            <a:r>
              <a:rPr lang="en-US" altLang="ko-KR" dirty="0" err="1" smtClean="0"/>
              <a:t>ClassNotFoundException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132856"/>
            <a:ext cx="58326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try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Class.</a:t>
            </a:r>
            <a:r>
              <a:rPr lang="en-US" altLang="ko-KR" sz="1600" i="1" dirty="0" err="1" smtClean="0"/>
              <a:t>forName</a:t>
            </a:r>
            <a:r>
              <a:rPr lang="en-US" altLang="ko-KR" sz="1600" i="1" dirty="0" smtClean="0"/>
              <a:t>("</a:t>
            </a:r>
            <a:r>
              <a:rPr lang="en-US" altLang="ko-KR" sz="1600" i="1" dirty="0" err="1" smtClean="0"/>
              <a:t>com.mysql.jdbc.Driver</a:t>
            </a:r>
            <a:r>
              <a:rPr lang="en-US" altLang="ko-KR" sz="1600" i="1" dirty="0" smtClean="0"/>
              <a:t>");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 catch (</a:t>
            </a:r>
            <a:r>
              <a:rPr lang="en-US" altLang="ko-KR" sz="1600" dirty="0" err="1" smtClean="0"/>
              <a:t>ClassNotFoundException</a:t>
            </a:r>
            <a:r>
              <a:rPr lang="en-US" altLang="ko-KR" sz="1600" dirty="0" smtClean="0"/>
              <a:t> e)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e.printStackTrace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9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응용프로그램과 </a:t>
            </a:r>
            <a:r>
              <a:rPr lang="en-US" altLang="ko-KR" dirty="0"/>
              <a:t>JDBC</a:t>
            </a:r>
            <a:r>
              <a:rPr lang="ko-KR" altLang="en-US" dirty="0"/>
              <a:t>의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DriverManager</a:t>
            </a:r>
            <a:r>
              <a:rPr lang="ko-KR" altLang="en-US" dirty="0" smtClean="0"/>
              <a:t>는 자바 어플리케이션을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드라이버에 연결시켜주는 클래스로서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연결하여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getConnection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이후에 지정되는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형식은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따라 다르므로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문서를 참조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서버가 같은 컴퓨터에서 동작하므로 서버 주소를 </a:t>
            </a:r>
            <a:r>
              <a:rPr lang="en-US" altLang="ko-KR" dirty="0" err="1" smtClean="0"/>
              <a:t>localhost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MySQL</a:t>
            </a:r>
            <a:r>
              <a:rPr lang="ko-KR" altLang="en-US" dirty="0" smtClean="0"/>
              <a:t>의 경우 디폴트로 </a:t>
            </a:r>
            <a:r>
              <a:rPr lang="en-US" altLang="ko-KR" dirty="0" smtClean="0"/>
              <a:t>3306 </a:t>
            </a:r>
            <a:r>
              <a:rPr lang="ko-KR" altLang="en-US" dirty="0" smtClean="0"/>
              <a:t>포트를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sampledb</a:t>
            </a:r>
            <a:r>
              <a:rPr lang="ko-KR" altLang="en-US" dirty="0" smtClean="0"/>
              <a:t>는 앞서 생성한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“root”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로그인할 계정 이름이며</a:t>
            </a:r>
            <a:r>
              <a:rPr lang="en-US" altLang="ko-KR" dirty="0" smtClean="0"/>
              <a:t>, “”</a:t>
            </a:r>
            <a:r>
              <a:rPr lang="ko-KR" altLang="en-US" dirty="0" smtClean="0"/>
              <a:t>는 계정 패스워드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60444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try {</a:t>
            </a:r>
          </a:p>
          <a:p>
            <a:pPr defTabSz="180000"/>
            <a:r>
              <a:rPr lang="en-US" altLang="ko-KR" sz="1400" dirty="0" smtClean="0"/>
              <a:t>	 Connection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DriverManager.</a:t>
            </a:r>
            <a:r>
              <a:rPr lang="en-US" altLang="ko-KR" sz="1400" i="1" dirty="0" err="1" smtClean="0"/>
              <a:t>getConnection</a:t>
            </a:r>
            <a:r>
              <a:rPr lang="en-US" altLang="ko-KR" sz="1400" i="1" dirty="0" smtClean="0"/>
              <a:t>("</a:t>
            </a:r>
            <a:r>
              <a:rPr lang="en-US" altLang="ko-KR" sz="1400" i="1" dirty="0" err="1" smtClean="0"/>
              <a:t>jdbc:mysql</a:t>
            </a:r>
            <a:r>
              <a:rPr lang="en-US" altLang="ko-KR" sz="1400" i="1" dirty="0" smtClean="0"/>
              <a:t>://localhost:3306/</a:t>
            </a:r>
            <a:r>
              <a:rPr lang="en-US" altLang="ko-KR" sz="1400" i="1" dirty="0" err="1" smtClean="0"/>
              <a:t>sampledb</a:t>
            </a:r>
            <a:r>
              <a:rPr lang="en-US" altLang="ko-KR" sz="1400" i="1" dirty="0" smtClean="0"/>
              <a:t>", "root","");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 catch (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e.printStackTrace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79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17-1 : </a:t>
            </a:r>
            <a:r>
              <a:rPr lang="en-US" altLang="ko-KR" dirty="0" err="1" smtClean="0"/>
              <a:t>sampledb</a:t>
            </a:r>
            <a:r>
              <a:rPr lang="ko-KR" altLang="en-US" dirty="0"/>
              <a:t>의 데이터베이스 연결하는 </a:t>
            </a:r>
            <a:r>
              <a:rPr lang="en-US" altLang="ko-KR" dirty="0"/>
              <a:t>JDBC </a:t>
            </a:r>
            <a:r>
              <a:rPr lang="ko-KR" altLang="en-US" dirty="0"/>
              <a:t>프로그램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928802"/>
            <a:ext cx="80648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java.sql.Connection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java.sql.SQLException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JDBC_Ex1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com.mysql.jdbc.Driver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Connection 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://localhost:3306/</a:t>
            </a:r>
            <a:r>
              <a:rPr lang="en-US" altLang="ko-KR" sz="1200" dirty="0" err="1"/>
              <a:t>sampledb</a:t>
            </a:r>
            <a:r>
              <a:rPr lang="en-US" altLang="ko-KR" sz="1200" dirty="0"/>
              <a:t>", "root","");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("DB </a:t>
            </a:r>
            <a:r>
              <a:rPr lang="ko-KR" altLang="en-US" sz="1200" dirty="0"/>
              <a:t>연결 완료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ClassNotFoundException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("JDBC </a:t>
            </a:r>
            <a:r>
              <a:rPr lang="ko-KR" altLang="en-US" sz="1200" dirty="0"/>
              <a:t>드라이버 로드 에러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("DB </a:t>
            </a:r>
            <a:r>
              <a:rPr lang="ko-KR" altLang="en-US" sz="1200" dirty="0"/>
              <a:t>연결 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");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55025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또는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5508325"/>
            <a:ext cx="167013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연결 오류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4885" y="5533286"/>
            <a:ext cx="167013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연결 </a:t>
            </a:r>
            <a:r>
              <a:rPr lang="ko-KR" altLang="en-US" sz="1400" dirty="0" smtClean="0"/>
              <a:t>완료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285860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JDBC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sampledb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데이터베이스에 연결하는 자바 응용프로그램을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56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Stetement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문을 실행하기 위해서는 </a:t>
            </a:r>
            <a:r>
              <a:rPr lang="en-US" altLang="ko-KR" dirty="0"/>
              <a:t>Statement </a:t>
            </a:r>
            <a:r>
              <a:rPr lang="ko-KR" altLang="en-US" dirty="0"/>
              <a:t>클래스를 이용</a:t>
            </a:r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데이터 검색을 위해 </a:t>
            </a:r>
            <a:r>
              <a:rPr lang="en-US" altLang="ko-KR" dirty="0" err="1"/>
              <a:t>executeQuery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삭제와 </a:t>
            </a:r>
            <a:r>
              <a:rPr lang="ko-KR" altLang="en-US" dirty="0" smtClean="0"/>
              <a:t>같은 </a:t>
            </a:r>
            <a:r>
              <a:rPr lang="ko-KR" altLang="en-US" dirty="0"/>
              <a:t>데이터 변경은 </a:t>
            </a:r>
            <a:r>
              <a:rPr lang="en-US" altLang="ko-KR" dirty="0" err="1"/>
              <a:t>executeUpdate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  <a:p>
            <a:pPr lvl="2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6775580"/>
              </p:ext>
            </p:extLst>
          </p:nvPr>
        </p:nvGraphicFramePr>
        <p:xfrm>
          <a:off x="1043608" y="2694115"/>
          <a:ext cx="7416824" cy="16062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808312"/>
                <a:gridCol w="4608512"/>
              </a:tblGrid>
              <a:tr h="262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62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ResultSet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executeQuery</a:t>
                      </a:r>
                      <a:r>
                        <a:rPr lang="en-US" sz="1200" dirty="0">
                          <a:effectLst/>
                        </a:rPr>
                        <a:t>(String </a:t>
                      </a:r>
                      <a:r>
                        <a:rPr lang="en-US" sz="1200" dirty="0" err="1">
                          <a:effectLst/>
                        </a:rPr>
                        <a:t>sql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주어진 </a:t>
                      </a:r>
                      <a:r>
                        <a:rPr lang="en-US" altLang="ko-KR" sz="1200">
                          <a:effectLst/>
                        </a:rPr>
                        <a:t>SQL</a:t>
                      </a:r>
                      <a:r>
                        <a:rPr lang="ko-KR" altLang="en-US" sz="1200">
                          <a:effectLst/>
                        </a:rPr>
                        <a:t>문을 실행하고 결과는 </a:t>
                      </a:r>
                      <a:r>
                        <a:rPr lang="en-US" altLang="ko-KR" sz="1200">
                          <a:effectLst/>
                        </a:rPr>
                        <a:t>ResultSet </a:t>
                      </a:r>
                      <a:r>
                        <a:rPr lang="ko-KR" altLang="en-US" sz="1200">
                          <a:effectLst/>
                        </a:rPr>
                        <a:t>객체에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503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executeUpdate</a:t>
                      </a:r>
                      <a:r>
                        <a:rPr lang="en-US" sz="1200" dirty="0">
                          <a:effectLst/>
                        </a:rPr>
                        <a:t>(String </a:t>
                      </a:r>
                      <a:r>
                        <a:rPr lang="en-US" sz="1200" dirty="0" err="1">
                          <a:effectLst/>
                        </a:rPr>
                        <a:t>sql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INSERT, UPDATE, </a:t>
                      </a:r>
                      <a:r>
                        <a:rPr lang="ko-KR" altLang="en-US" sz="1200" dirty="0">
                          <a:effectLst/>
                        </a:rPr>
                        <a:t>또는 </a:t>
                      </a:r>
                      <a:r>
                        <a:rPr lang="en-US" altLang="ko-KR" sz="1200" dirty="0">
                          <a:effectLst/>
                        </a:rPr>
                        <a:t>DELETE</a:t>
                      </a:r>
                      <a:r>
                        <a:rPr lang="ko-KR" altLang="en-US" sz="1200" dirty="0">
                          <a:effectLst/>
                        </a:rPr>
                        <a:t>과 같은 </a:t>
                      </a:r>
                      <a:r>
                        <a:rPr lang="en-US" altLang="ko-KR" sz="1200" dirty="0">
                          <a:effectLst/>
                        </a:rPr>
                        <a:t>SQL</a:t>
                      </a:r>
                      <a:r>
                        <a:rPr lang="ko-KR" altLang="en-US" sz="1200" dirty="0">
                          <a:effectLst/>
                        </a:rPr>
                        <a:t>문을 실행하고</a:t>
                      </a:r>
                      <a:r>
                        <a:rPr lang="en-US" altLang="ko-KR" sz="1200" dirty="0">
                          <a:effectLst/>
                        </a:rPr>
                        <a:t>, SQL</a:t>
                      </a:r>
                      <a:r>
                        <a:rPr lang="ko-KR" altLang="en-US" sz="1200" dirty="0">
                          <a:effectLst/>
                        </a:rPr>
                        <a:t>문 실행으로 영향을 받은 행의 개수나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62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close()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Statement </a:t>
                      </a:r>
                      <a:r>
                        <a:rPr lang="ko-KR" altLang="en-US" sz="1200" dirty="0">
                          <a:effectLst/>
                        </a:rPr>
                        <a:t>객체의 데이터베이스와 </a:t>
                      </a:r>
                      <a:r>
                        <a:rPr lang="en-US" altLang="ko-KR" sz="1200" dirty="0">
                          <a:effectLst/>
                        </a:rPr>
                        <a:t>JDBC </a:t>
                      </a:r>
                      <a:r>
                        <a:rPr lang="ko-KR" altLang="en-US" sz="1200" dirty="0">
                          <a:effectLst/>
                        </a:rPr>
                        <a:t>리소스를 즉시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25650" y="3040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8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기업 </a:t>
            </a:r>
            <a:r>
              <a:rPr lang="ko-KR" altLang="en-US" dirty="0"/>
              <a:t>내의 </a:t>
            </a:r>
            <a:r>
              <a:rPr lang="ko-KR" altLang="en-US" dirty="0" smtClean="0"/>
              <a:t>데이터베이스 사례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523281" cy="50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065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 실행 결과를 얻어오기 위해서는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클래스를 이용</a:t>
            </a:r>
          </a:p>
          <a:p>
            <a:pPr lvl="1"/>
            <a:r>
              <a:rPr lang="ko-KR" altLang="en-US" dirty="0"/>
              <a:t>현재 데이터의 행</a:t>
            </a:r>
            <a:r>
              <a:rPr lang="en-US" altLang="ko-KR" dirty="0"/>
              <a:t>(</a:t>
            </a:r>
            <a:r>
              <a:rPr lang="ko-KR" altLang="en-US" dirty="0"/>
              <a:t>레코드 위치</a:t>
            </a:r>
            <a:r>
              <a:rPr lang="en-US" altLang="ko-KR" dirty="0"/>
              <a:t>)</a:t>
            </a:r>
            <a:r>
              <a:rPr lang="ko-KR" altLang="en-US" dirty="0"/>
              <a:t>을 가리키는 커서</a:t>
            </a:r>
            <a:r>
              <a:rPr lang="en-US" altLang="ko-KR" dirty="0"/>
              <a:t>(cursor)</a:t>
            </a:r>
            <a:r>
              <a:rPr lang="ko-KR" altLang="en-US" dirty="0"/>
              <a:t>를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커서의 초기 </a:t>
            </a:r>
            <a:r>
              <a:rPr lang="ko-KR" altLang="en-US" dirty="0"/>
              <a:t>값은 첫 번째 행 이전을 </a:t>
            </a:r>
            <a:r>
              <a:rPr lang="ko-KR" altLang="en-US" dirty="0" smtClean="0"/>
              <a:t>가리킴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6015772"/>
              </p:ext>
            </p:extLst>
          </p:nvPr>
        </p:nvGraphicFramePr>
        <p:xfrm>
          <a:off x="683568" y="2636912"/>
          <a:ext cx="8106124" cy="419785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20280"/>
                <a:gridCol w="5585844"/>
              </a:tblGrid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first()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첫 번째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last()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마지막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next()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다음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previous()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이전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absolute(int row)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커서를 지정된 행으로 이동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isFirst()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첫 번째 행이면 </a:t>
                      </a:r>
                      <a:r>
                        <a:rPr lang="en-US" altLang="ko-KR" sz="1200">
                          <a:effectLst/>
                        </a:rPr>
                        <a:t>true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isLast()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마지막 행이면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close()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ResultSet </a:t>
                      </a:r>
                      <a:r>
                        <a:rPr lang="ko-KR" altLang="en-US" sz="1200">
                          <a:effectLst/>
                        </a:rPr>
                        <a:t>객체의 데이터베이스와 </a:t>
                      </a:r>
                      <a:r>
                        <a:rPr lang="en-US" altLang="ko-KR" sz="1200">
                          <a:effectLst/>
                        </a:rPr>
                        <a:t>JDBC </a:t>
                      </a:r>
                      <a:r>
                        <a:rPr lang="ko-KR" altLang="en-US" sz="1200">
                          <a:effectLst/>
                        </a:rPr>
                        <a:t>리소스를 즉시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468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Xxx getXxx(String columnLable)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Xxx</a:t>
                      </a:r>
                      <a:r>
                        <a:rPr lang="ko-KR" altLang="en-US" sz="1200" dirty="0">
                          <a:effectLst/>
                        </a:rPr>
                        <a:t>는 해당 데이터 타입을 나타내며 현재 행에서 지정된 열 이름에 해당하는 데이터를 </a:t>
                      </a:r>
                      <a:r>
                        <a:rPr lang="ko-KR" altLang="en-US" sz="1200" dirty="0" smtClean="0">
                          <a:effectLst/>
                        </a:rPr>
                        <a:t>반환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예를 들어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en-US" altLang="ko-KR" sz="1200" dirty="0" err="1">
                          <a:effectLst/>
                        </a:rPr>
                        <a:t>int</a:t>
                      </a:r>
                      <a:r>
                        <a:rPr lang="ko-KR" altLang="en-US" sz="1200" dirty="0">
                          <a:effectLst/>
                        </a:rPr>
                        <a:t>형 데이터를 읽는 </a:t>
                      </a:r>
                      <a:r>
                        <a:rPr lang="ko-KR" altLang="en-US" sz="1200" dirty="0" err="1">
                          <a:effectLst/>
                        </a:rPr>
                        <a:t>메소드는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 err="1">
                          <a:effectLst/>
                        </a:rPr>
                        <a:t>getInt</a:t>
                      </a:r>
                      <a:r>
                        <a:rPr lang="en-US" altLang="ko-KR" sz="1200" dirty="0">
                          <a:effectLst/>
                        </a:rPr>
                        <a:t>()</a:t>
                      </a:r>
                      <a:r>
                        <a:rPr lang="ko-KR" altLang="en-US" sz="1200" dirty="0">
                          <a:effectLst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468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 </a:t>
                      </a:r>
                      <a:r>
                        <a:rPr lang="en-US" sz="1200" dirty="0" err="1">
                          <a:effectLst/>
                        </a:rPr>
                        <a:t>getXxx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columnIndex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Xxx</a:t>
                      </a:r>
                      <a:r>
                        <a:rPr lang="ko-KR" altLang="en-US" sz="1200" dirty="0">
                          <a:effectLst/>
                        </a:rPr>
                        <a:t>는 해당 데이터 타입을 나타내며 현재 행에서 지정된 열 인덱스에 해당하는 데이터를 </a:t>
                      </a:r>
                      <a:r>
                        <a:rPr lang="ko-KR" altLang="en-US" sz="1200" dirty="0" smtClean="0">
                          <a:effectLst/>
                        </a:rPr>
                        <a:t>반환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예를 들어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en-US" altLang="ko-KR" sz="1200" dirty="0" err="1">
                          <a:effectLst/>
                        </a:rPr>
                        <a:t>int</a:t>
                      </a:r>
                      <a:r>
                        <a:rPr lang="ko-KR" altLang="en-US" sz="1200" dirty="0">
                          <a:effectLst/>
                        </a:rPr>
                        <a:t>형 데이터를 읽는 </a:t>
                      </a:r>
                      <a:r>
                        <a:rPr lang="ko-KR" altLang="en-US" sz="1200" dirty="0" err="1">
                          <a:effectLst/>
                        </a:rPr>
                        <a:t>메소드는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 err="1">
                          <a:effectLst/>
                        </a:rPr>
                        <a:t>getInt</a:t>
                      </a:r>
                      <a:r>
                        <a:rPr lang="en-US" altLang="ko-KR" sz="1200" dirty="0">
                          <a:effectLst/>
                        </a:rPr>
                        <a:t>()</a:t>
                      </a:r>
                      <a:r>
                        <a:rPr lang="ko-KR" altLang="en-US" sz="1200" dirty="0">
                          <a:effectLst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5650" y="1573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50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테이블의 </a:t>
            </a:r>
            <a:r>
              <a:rPr lang="ko-KR" altLang="en-US" dirty="0"/>
              <a:t>모든 데이터 검색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문의 실행하여 실행 결과를 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테이블에서 모든 행의 모든 열을 읽어 결과를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특정 열만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열만 읽을 경우는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이용하여 특정 열의 이름 지정</a:t>
            </a:r>
            <a:endParaRPr lang="en-US" altLang="ko-KR" dirty="0" smtClean="0"/>
          </a:p>
          <a:p>
            <a:r>
              <a:rPr lang="ko-KR" altLang="en-US" dirty="0" smtClean="0"/>
              <a:t>조건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/>
              <a:t>문에서 </a:t>
            </a:r>
            <a:r>
              <a:rPr lang="en-US" altLang="ko-KR" dirty="0"/>
              <a:t>where</a:t>
            </a:r>
            <a:r>
              <a:rPr lang="ko-KR" altLang="en-US" dirty="0"/>
              <a:t>절을 이용하여 조건에 맞는 데이터 검색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62646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Statement stmt = </a:t>
            </a:r>
            <a:r>
              <a:rPr lang="en-US" altLang="ko-KR" sz="1400" dirty="0" err="1" smtClean="0"/>
              <a:t>conn.createStatement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("select * from student");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944" y="4235896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("select name, id from student");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5435351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("select name, id, dept from student where id='0494013'");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45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351840" cy="37085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검색된 데이터의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Statement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에서 읽어온 데이터를 추출 및 조작할 수 있는 방법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next()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다음 행으로 이동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7406" y="1628800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while (</a:t>
            </a:r>
            <a:r>
              <a:rPr lang="en-US" altLang="ko-KR" sz="1400" dirty="0" err="1" smtClean="0"/>
              <a:t>rs.next</a:t>
            </a:r>
            <a:r>
              <a:rPr lang="en-US" altLang="ko-KR" sz="1400" dirty="0" smtClean="0"/>
              <a:t>())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("name"));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("id"));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("dept"));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rs.close</a:t>
            </a:r>
            <a:r>
              <a:rPr lang="en-US" altLang="ko-KR" sz="1400" dirty="0" smtClean="0"/>
              <a:t>();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8252015"/>
              </p:ext>
            </p:extLst>
          </p:nvPr>
        </p:nvGraphicFramePr>
        <p:xfrm>
          <a:off x="1763688" y="5088159"/>
          <a:ext cx="3005286" cy="11125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79"/>
                <a:gridCol w="1283445"/>
                <a:gridCol w="10017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컴퓨터시스템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1091011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최고봉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멀티미디어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0792012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이기자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0494013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구부러진 연결선 8"/>
          <p:cNvCxnSpPr>
            <a:stCxn id="10" idx="1"/>
          </p:cNvCxnSpPr>
          <p:nvPr/>
        </p:nvCxnSpPr>
        <p:spPr>
          <a:xfrm rot="10800000" flipV="1">
            <a:off x="4716015" y="4777555"/>
            <a:ext cx="1584176" cy="2061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1" y="462366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13" name="구부러진 연결선 12"/>
          <p:cNvCxnSpPr>
            <a:stCxn id="14" idx="1"/>
          </p:cNvCxnSpPr>
          <p:nvPr/>
        </p:nvCxnSpPr>
        <p:spPr>
          <a:xfrm rot="10800000" flipV="1">
            <a:off x="4788023" y="5025228"/>
            <a:ext cx="1571114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9137" y="4871339"/>
            <a:ext cx="1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16" name="구부러진 연결선 15"/>
          <p:cNvCxnSpPr>
            <a:stCxn id="17" idx="1"/>
          </p:cNvCxnSpPr>
          <p:nvPr/>
        </p:nvCxnSpPr>
        <p:spPr>
          <a:xfrm rot="10800000" flipV="1">
            <a:off x="4788024" y="5385267"/>
            <a:ext cx="1571114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9138" y="5231378"/>
            <a:ext cx="1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18" name="구부러진 연결선 17"/>
          <p:cNvCxnSpPr>
            <a:stCxn id="19" idx="1"/>
          </p:cNvCxnSpPr>
          <p:nvPr/>
        </p:nvCxnSpPr>
        <p:spPr>
          <a:xfrm rot="10800000" flipV="1">
            <a:off x="4788024" y="5745307"/>
            <a:ext cx="1571114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59138" y="5591418"/>
            <a:ext cx="1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20" name="구부러진 연결선 19"/>
          <p:cNvCxnSpPr/>
          <p:nvPr/>
        </p:nvCxnSpPr>
        <p:spPr>
          <a:xfrm rot="10800000" flipV="1">
            <a:off x="4788033" y="6033339"/>
            <a:ext cx="1571105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9137" y="5899195"/>
            <a:ext cx="1309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false</a:t>
            </a:r>
            <a:endParaRPr lang="ko-KR" altLang="en-US" sz="1400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6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ResultSet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데이터 타입으로 열 값을 읽어옴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인자로 열의 이름이나 인덱스를 줄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의 데이터 타입에 해당하는 자바 데이터 타입으로 데이터를 읽어야 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모든 데이터 타입에 대해 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읽을 수 있으나 사용할 때는 해당 데이터 타입으로 변환해서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ko-KR" altLang="en-US" dirty="0" smtClean="0"/>
              <a:t>에서 모든 데이터를 다 읽어들인 후에는 </a:t>
            </a:r>
            <a:r>
              <a:rPr lang="en-US" altLang="ko-KR" dirty="0" smtClean="0"/>
              <a:t>close()</a:t>
            </a:r>
            <a:r>
              <a:rPr lang="ko-KR" altLang="en-US" dirty="0" smtClean="0"/>
              <a:t>를 호출하여 자원 해제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55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처리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코드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MySQL</a:t>
            </a:r>
            <a:r>
              <a:rPr lang="ko-KR" altLang="en-US" dirty="0" smtClean="0"/>
              <a:t>의 </a:t>
            </a:r>
            <a:r>
              <a:rPr lang="ko-KR" altLang="en-US" dirty="0"/>
              <a:t>문자 </a:t>
            </a:r>
            <a:r>
              <a:rPr lang="ko-KR" altLang="en-US" dirty="0" smtClean="0"/>
              <a:t>집합은 </a:t>
            </a:r>
            <a:r>
              <a:rPr lang="en-US" altLang="ko-KR" dirty="0" smtClean="0"/>
              <a:t>ISO-8859-1</a:t>
            </a:r>
          </a:p>
          <a:p>
            <a:pPr lvl="2"/>
            <a:r>
              <a:rPr lang="en-US" altLang="ko-KR" dirty="0" smtClean="0"/>
              <a:t>Unicode</a:t>
            </a:r>
            <a:r>
              <a:rPr lang="ko-KR" altLang="en-US" dirty="0"/>
              <a:t>를 사용하는 자바에서 </a:t>
            </a:r>
            <a:r>
              <a:rPr lang="ko-KR" altLang="en-US" dirty="0" smtClean="0"/>
              <a:t>한글이 깨져 출력</a:t>
            </a:r>
            <a:endParaRPr lang="en-US" altLang="ko-KR" dirty="0"/>
          </a:p>
          <a:p>
            <a:pPr lvl="2"/>
            <a:r>
              <a:rPr lang="en-US" altLang="ko-KR" dirty="0" smtClean="0"/>
              <a:t>ISO-8859-1</a:t>
            </a:r>
            <a:r>
              <a:rPr lang="ko-KR" altLang="en-US" dirty="0"/>
              <a:t>를 </a:t>
            </a:r>
            <a:r>
              <a:rPr lang="en-US" altLang="ko-KR" dirty="0"/>
              <a:t>Unicode</a:t>
            </a:r>
            <a:r>
              <a:rPr lang="ko-KR" altLang="en-US" dirty="0"/>
              <a:t>로 변환하여 </a:t>
            </a:r>
            <a:r>
              <a:rPr lang="ko-KR" altLang="en-US" dirty="0" smtClean="0"/>
              <a:t>출력해야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반대로 </a:t>
            </a:r>
            <a:r>
              <a:rPr lang="en-US" altLang="ko-KR" dirty="0"/>
              <a:t>MySQL</a:t>
            </a:r>
            <a:r>
              <a:rPr lang="ko-KR" altLang="en-US" dirty="0"/>
              <a:t>에서 사용될 한글이 포함된 문자열은 </a:t>
            </a:r>
            <a:r>
              <a:rPr lang="en-US" altLang="ko-KR" dirty="0"/>
              <a:t>Unicode</a:t>
            </a:r>
            <a:r>
              <a:rPr lang="ko-KR" altLang="en-US" dirty="0"/>
              <a:t>에서 </a:t>
            </a:r>
            <a:r>
              <a:rPr lang="en-US" altLang="ko-KR" dirty="0"/>
              <a:t>ISO-8859-1</a:t>
            </a:r>
            <a:r>
              <a:rPr lang="ko-KR" altLang="en-US" dirty="0"/>
              <a:t>로 변환해야 </a:t>
            </a:r>
            <a:r>
              <a:rPr lang="en-US" altLang="ko-KR" dirty="0"/>
              <a:t>MySQL</a:t>
            </a:r>
            <a:r>
              <a:rPr lang="ko-KR" altLang="en-US" dirty="0"/>
              <a:t>에서 정상적으로 처리됨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3668" y="2924944"/>
            <a:ext cx="58326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ISO_8859_1String = 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("name"); </a:t>
            </a:r>
            <a:endParaRPr lang="en-US" altLang="ko-KR" sz="1400" dirty="0" smtClean="0"/>
          </a:p>
          <a:p>
            <a:r>
              <a:rPr lang="en-US" altLang="ko-KR" sz="1400" b="1" dirty="0" smtClean="0"/>
              <a:t>byte </a:t>
            </a:r>
            <a:r>
              <a:rPr lang="en-US" altLang="ko-KR" sz="1400" b="1" dirty="0"/>
              <a:t>[] </a:t>
            </a:r>
            <a:r>
              <a:rPr lang="en-US" altLang="ko-KR" sz="1400" b="1" dirty="0" err="1"/>
              <a:t>UnicodeBytes</a:t>
            </a:r>
            <a:r>
              <a:rPr lang="en-US" altLang="ko-KR" sz="1400" b="1" dirty="0"/>
              <a:t> = ISO_8859_1String.getBytes("ISO-8859-1"); </a:t>
            </a:r>
            <a:endParaRPr lang="ko-KR" altLang="en-US" sz="1400" b="1" dirty="0"/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UnicodeString</a:t>
            </a:r>
            <a:r>
              <a:rPr lang="en-US" altLang="ko-KR" sz="1400" dirty="0"/>
              <a:t> = new String(</a:t>
            </a:r>
            <a:r>
              <a:rPr lang="en-US" altLang="ko-KR" sz="1400" dirty="0" err="1"/>
              <a:t>UnicodeBytes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UnicodeString</a:t>
            </a:r>
            <a:r>
              <a:rPr lang="en-US" altLang="ko-KR" sz="1400" dirty="0"/>
              <a:t>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97152"/>
            <a:ext cx="80648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byte [] </a:t>
            </a:r>
            <a:r>
              <a:rPr lang="en-US" altLang="ko-KR" sz="1400" dirty="0" err="1"/>
              <a:t>UnicodeBytes</a:t>
            </a:r>
            <a:r>
              <a:rPr lang="en-US" altLang="ko-KR" sz="1400" dirty="0"/>
              <a:t> 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".</a:t>
            </a:r>
            <a:r>
              <a:rPr lang="en-US" altLang="ko-KR" sz="1400" dirty="0" err="1"/>
              <a:t>getBytes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r>
              <a:rPr lang="en-US" altLang="ko-KR" sz="1400" b="1" dirty="0"/>
              <a:t>String IOS_8859_1String = new String(</a:t>
            </a:r>
            <a:r>
              <a:rPr lang="en-US" altLang="ko-KR" sz="1400" b="1" dirty="0" err="1"/>
              <a:t>UnicodeBytes</a:t>
            </a:r>
            <a:r>
              <a:rPr lang="en-US" altLang="ko-KR" sz="1400" b="1" dirty="0"/>
              <a:t>, "ISO-8859-1"); </a:t>
            </a:r>
            <a:endParaRPr lang="ko-KR" altLang="en-US" sz="1400" b="1" dirty="0"/>
          </a:p>
          <a:p>
            <a:r>
              <a:rPr lang="en-US" altLang="ko-KR" sz="1400" dirty="0" err="1"/>
              <a:t>stmt.executeQuery</a:t>
            </a:r>
            <a:r>
              <a:rPr lang="en-US" altLang="ko-KR" sz="1400" dirty="0"/>
              <a:t>("select name, id, </a:t>
            </a:r>
            <a:r>
              <a:rPr lang="en-US" altLang="ko-KR" sz="1400" dirty="0" err="1"/>
              <a:t>dept</a:t>
            </a:r>
            <a:r>
              <a:rPr lang="en-US" altLang="ko-KR" sz="1400" dirty="0"/>
              <a:t> from student where name='"+ IOS_8859_1String +"'");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96336" y="2996952"/>
            <a:ext cx="1224136" cy="288032"/>
          </a:xfrm>
          <a:prstGeom prst="wedgeRoundRectCallout">
            <a:avLst>
              <a:gd name="adj1" fmla="val -78724"/>
              <a:gd name="adj2" fmla="val 640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유니코드로 변환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04248" y="4805536"/>
            <a:ext cx="1224136" cy="288032"/>
          </a:xfrm>
          <a:prstGeom prst="wedgeRoundRectCallout">
            <a:avLst>
              <a:gd name="adj1" fmla="val -78724"/>
              <a:gd name="adj2" fmla="val 640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유니코드를 </a:t>
            </a:r>
            <a:r>
              <a:rPr lang="en-US" altLang="ko-KR" sz="1000" dirty="0" smtClean="0">
                <a:solidFill>
                  <a:schemeClr val="tx1"/>
                </a:solidFill>
              </a:rPr>
              <a:t>ISO-8859-1</a:t>
            </a:r>
            <a:r>
              <a:rPr lang="ko-KR" altLang="en-US" sz="1000" dirty="0" smtClean="0">
                <a:solidFill>
                  <a:schemeClr val="tx1"/>
                </a:solidFill>
              </a:rPr>
              <a:t>로 변환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4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17-2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데이터 검색과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앞서 생성한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sampledb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테이블의 모든 데이터를 출력하는 프로그램과 이름이 “이기자”인 학생의 데이터를 출력하는 프로그램을 작성하시오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976519"/>
            <a:ext cx="752664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java.io.UnsupportedEncodingException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JDBC_Ex2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Connection conn;</a:t>
            </a:r>
          </a:p>
          <a:p>
            <a:pPr defTabSz="180000"/>
            <a:r>
              <a:rPr lang="en-US" altLang="ko-KR" sz="1200" dirty="0"/>
              <a:t>		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com.mysql.jdbc.Driver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://localhost:3306/</a:t>
            </a:r>
            <a:r>
              <a:rPr lang="en-US" altLang="ko-KR" sz="1200" dirty="0" err="1"/>
              <a:t>sampledb</a:t>
            </a:r>
            <a:r>
              <a:rPr lang="en-US" altLang="ko-KR" sz="1200" dirty="0"/>
              <a:t>", "root","");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("DB </a:t>
            </a:r>
            <a:r>
              <a:rPr lang="ko-KR" altLang="en-US" sz="1200" dirty="0"/>
              <a:t>연결 완료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conn.createStatement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("select * from student");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, "name", "id", "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("select name, id,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from student where name</a:t>
            </a:r>
            <a:r>
              <a:rPr lang="en-US" altLang="ko-KR" sz="1200" dirty="0" smtClean="0"/>
              <a:t>='"+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 </a:t>
            </a:r>
            <a:r>
              <a:rPr lang="en-US" altLang="ko-KR" sz="1200" dirty="0"/>
              <a:t>new String("</a:t>
            </a:r>
            <a:r>
              <a:rPr lang="ko-KR" altLang="en-US" sz="1200" dirty="0"/>
              <a:t>이기자</a:t>
            </a:r>
            <a:r>
              <a:rPr lang="en-US" altLang="ko-KR" sz="1200" dirty="0"/>
              <a:t>".</a:t>
            </a:r>
            <a:r>
              <a:rPr lang="en-US" altLang="ko-KR" sz="1200" dirty="0" err="1"/>
              <a:t>getBytes</a:t>
            </a:r>
            <a:r>
              <a:rPr lang="en-US" altLang="ko-KR" sz="1200" dirty="0"/>
              <a:t>(), "ISO-8859-1") +"'");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, "name", "id", "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ClassNotFoundException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("JDBC </a:t>
            </a:r>
            <a:r>
              <a:rPr lang="ko-KR" altLang="en-US" sz="1200" dirty="0"/>
              <a:t>드라이버 로드 에러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("SQL </a:t>
            </a:r>
            <a:r>
              <a:rPr lang="ko-KR" altLang="en-US" sz="1200" dirty="0"/>
              <a:t>실행 에러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UnsupportedEncodingException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지원되지 않는 </a:t>
            </a:r>
            <a:r>
              <a:rPr lang="ko-KR" altLang="en-US" sz="1200" dirty="0" err="1"/>
              <a:t>인코딩</a:t>
            </a:r>
            <a:r>
              <a:rPr lang="ko-KR" altLang="en-US" sz="1200" dirty="0"/>
              <a:t> 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17-2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검색과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484" y="1700808"/>
            <a:ext cx="778205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	private static void </a:t>
            </a:r>
            <a:r>
              <a:rPr lang="en-US" altLang="ko-KR" sz="1100" dirty="0" err="1"/>
              <a:t>printData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ResultSet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srs</a:t>
            </a:r>
            <a:r>
              <a:rPr lang="en-US" altLang="ko-KR" sz="1100" dirty="0"/>
              <a:t>, String col1, String col2, String col3</a:t>
            </a:r>
            <a:r>
              <a:rPr lang="en-US" altLang="ko-KR" sz="1100" dirty="0" smtClean="0"/>
              <a:t>)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 </a:t>
            </a:r>
            <a:r>
              <a:rPr lang="en-US" altLang="ko-KR" sz="1100" dirty="0"/>
              <a:t>throws </a:t>
            </a:r>
            <a:r>
              <a:rPr lang="en-US" altLang="ko-KR" sz="1100" dirty="0" err="1"/>
              <a:t>UnsupportedEncodingException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	while (</a:t>
            </a:r>
            <a:r>
              <a:rPr lang="en-US" altLang="ko-KR" sz="1100" dirty="0" err="1"/>
              <a:t>srs.next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/>
              <a:t>			if </a:t>
            </a:r>
            <a:r>
              <a:rPr lang="en-US" altLang="ko-KR" sz="1100" dirty="0" smtClean="0"/>
              <a:t>(!col1.equals(“”))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("name").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	if ((!</a:t>
            </a:r>
            <a:r>
              <a:rPr lang="en-US" altLang="ko-KR" sz="1100" dirty="0" smtClean="0"/>
              <a:t>col2.equals</a:t>
            </a:r>
            <a:r>
              <a:rPr lang="en-US" altLang="ko-KR" sz="1100" dirty="0"/>
              <a:t>(“”))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("\t|\t" + 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("id"));</a:t>
            </a:r>
          </a:p>
          <a:p>
            <a:pPr defTabSz="180000"/>
            <a:r>
              <a:rPr lang="en-US" altLang="ko-KR" sz="1100" dirty="0"/>
              <a:t>			if ((!</a:t>
            </a:r>
            <a:r>
              <a:rPr lang="en-US" altLang="ko-KR" sz="1100" dirty="0" smtClean="0"/>
              <a:t>col3.equals</a:t>
            </a:r>
            <a:r>
              <a:rPr lang="en-US" altLang="ko-KR" sz="1100" dirty="0"/>
              <a:t>(“”))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("\t|\t" + 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dept</a:t>
            </a:r>
            <a:r>
              <a:rPr lang="en-US" altLang="ko-KR" sz="1100" dirty="0"/>
              <a:t>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	else 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368" y="4365104"/>
            <a:ext cx="3305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53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레코드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변경을 가하는 조작은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문 수행으로 영향을 받은 행의 개수 반환</a:t>
            </a:r>
            <a:endParaRPr lang="en-US" altLang="ko-KR" dirty="0" smtClean="0"/>
          </a:p>
          <a:p>
            <a:r>
              <a:rPr lang="ko-KR" altLang="en-US" dirty="0" smtClean="0"/>
              <a:t>데이터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문의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처리되므로 문자열을 </a:t>
            </a:r>
            <a:r>
              <a:rPr lang="en-US" altLang="ko-KR" dirty="0" smtClean="0"/>
              <a:t>Unicode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ISO-8859-1</a:t>
            </a:r>
            <a:r>
              <a:rPr lang="ko-KR" altLang="en-US" dirty="0" smtClean="0"/>
              <a:t>로 변환에 주의</a:t>
            </a:r>
            <a:endParaRPr lang="en-US" altLang="ko-KR" dirty="0" smtClean="0"/>
          </a:p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775718"/>
            <a:ext cx="58326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("insert into student (name, id, dept) values('" + 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아무개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 "ISO-8859-1") + </a:t>
            </a:r>
          </a:p>
          <a:p>
            <a:r>
              <a:rPr lang="en-US" altLang="ko-KR" sz="1400" dirty="0" smtClean="0"/>
              <a:t>	"', '0893012', '" + 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컴퓨터공학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(),"ISO-8859-1") +"');");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12377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("update student set id='0189011' where name='"+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아무개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 "ISO-8859-1") +"'");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93296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("delete from student where name='"+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아무개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 "ISO-8859-1") +"'");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50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17-3 : </a:t>
            </a:r>
            <a:r>
              <a:rPr lang="ko-KR" altLang="en-US" dirty="0"/>
              <a:t>데이터의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72" y="1000108"/>
            <a:ext cx="8143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앞서 생성한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sampledb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테이블에 새로운 학생 정보를 추가하고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새로 생성된 학생의 정보를 수정한 후에 다시 삭제하는 코드를 작성하시오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데이터가 변경될 때마다 모든 테이블의 내용을 출력하도록 하시오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98" y="1964377"/>
            <a:ext cx="903649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smtClean="0"/>
              <a:t>java.io.*;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java.sql</a:t>
            </a:r>
            <a:r>
              <a:rPr lang="en-US" altLang="ko-KR" sz="1100" dirty="0" smtClean="0"/>
              <a:t>.*;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public class JDBC_Ex3 {</a:t>
            </a:r>
          </a:p>
          <a:p>
            <a:pPr defTabSz="180000"/>
            <a:r>
              <a:rPr lang="en-US" altLang="ko-KR" sz="1100" dirty="0"/>
              <a:t>	public static void main 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Connection conn;</a:t>
            </a:r>
          </a:p>
          <a:p>
            <a:pPr defTabSz="180000"/>
            <a:r>
              <a:rPr lang="en-US" altLang="ko-KR" sz="1100" dirty="0"/>
              <a:t>		Statement 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 = null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try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Class.forName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com.mysql.jdbc.Driver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	conn = </a:t>
            </a:r>
            <a:r>
              <a:rPr lang="en-US" altLang="ko-KR" sz="1100" dirty="0" err="1"/>
              <a:t>DriverManager.getConnection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jdbc:mysql</a:t>
            </a:r>
            <a:r>
              <a:rPr lang="en-US" altLang="ko-KR" sz="1100" dirty="0"/>
              <a:t>://localhost:3306/</a:t>
            </a:r>
            <a:r>
              <a:rPr lang="en-US" altLang="ko-KR" sz="1100" dirty="0" err="1"/>
              <a:t>sampledb</a:t>
            </a:r>
            <a:r>
              <a:rPr lang="en-US" altLang="ko-KR" sz="1100" dirty="0"/>
              <a:t>", "root","");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("DB </a:t>
            </a:r>
            <a:r>
              <a:rPr lang="ko-KR" altLang="en-US" sz="1100" dirty="0"/>
              <a:t>연결 완료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conn.createStatement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stmt.executeUpdate</a:t>
            </a:r>
            <a:r>
              <a:rPr lang="en-US" altLang="ko-KR" sz="1100" dirty="0"/>
              <a:t>("insert into student (name, id, </a:t>
            </a:r>
            <a:r>
              <a:rPr lang="en-US" altLang="ko-KR" sz="1100" dirty="0" err="1"/>
              <a:t>dept</a:t>
            </a:r>
            <a:r>
              <a:rPr lang="en-US" altLang="ko-KR" sz="1100" dirty="0"/>
              <a:t>) values('" + new String("</a:t>
            </a:r>
            <a:r>
              <a:rPr lang="ko-KR" altLang="en-US" sz="1100" dirty="0"/>
              <a:t>아무개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 "ISO-8859-1</a:t>
            </a:r>
            <a:r>
              <a:rPr lang="en-US" altLang="ko-KR" sz="1100" dirty="0" smtClean="0"/>
              <a:t>")</a:t>
            </a:r>
          </a:p>
          <a:p>
            <a:pPr defTabSz="180000"/>
            <a:r>
              <a:rPr lang="en-US" altLang="ko-KR" sz="1100" dirty="0" smtClean="0"/>
              <a:t>								 </a:t>
            </a:r>
            <a:r>
              <a:rPr lang="en-US" altLang="ko-KR" sz="1100" dirty="0"/>
              <a:t>+ "', '0893012', '" + new String("</a:t>
            </a:r>
            <a:r>
              <a:rPr lang="ko-KR" altLang="en-US" sz="1100" dirty="0"/>
              <a:t>컴퓨터공학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(),"ISO-8859-1") +"');");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stmt.executeUpdate</a:t>
            </a:r>
            <a:r>
              <a:rPr lang="en-US" altLang="ko-KR" sz="1100" dirty="0"/>
              <a:t>("update student set id='0189011' where name='"+ new String("</a:t>
            </a:r>
            <a:r>
              <a:rPr lang="ko-KR" altLang="en-US" sz="1100" dirty="0"/>
              <a:t>아무개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 "ISO-8859-1") +"'");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stmt.executeUpdate</a:t>
            </a:r>
            <a:r>
              <a:rPr lang="en-US" altLang="ko-KR" sz="1100" dirty="0"/>
              <a:t>("delete from student where name='"+ new String("</a:t>
            </a:r>
            <a:r>
              <a:rPr lang="ko-KR" altLang="en-US" sz="1100" dirty="0"/>
              <a:t>아무개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 "ISO-8859-1") +"'");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} catch (</a:t>
            </a:r>
            <a:r>
              <a:rPr lang="en-US" altLang="ko-KR" sz="1100" dirty="0" err="1"/>
              <a:t>ClassNotFoundException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("JDBC </a:t>
            </a:r>
            <a:r>
              <a:rPr lang="ko-KR" altLang="en-US" sz="1100" dirty="0"/>
              <a:t>드라이버 로드 에러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 catch 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("SQL </a:t>
            </a:r>
            <a:r>
              <a:rPr lang="ko-KR" altLang="en-US" sz="1100" dirty="0"/>
              <a:t>실행 에러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 catch (</a:t>
            </a:r>
            <a:r>
              <a:rPr lang="en-US" altLang="ko-KR" sz="1100" dirty="0" err="1"/>
              <a:t>UnsupportedEncodingException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지원되지 않는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타입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71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17-3 : </a:t>
            </a:r>
            <a:r>
              <a:rPr lang="ko-KR" altLang="en-US" dirty="0" smtClean="0"/>
              <a:t>데이터의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369" y="1340768"/>
            <a:ext cx="7236296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private static void 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(Statement 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 throws 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UnsupportedEncodingException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ResultSet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srs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stmt.executeQuery</a:t>
            </a:r>
            <a:r>
              <a:rPr lang="en-US" altLang="ko-KR" sz="1100" dirty="0"/>
              <a:t>("select * from student");</a:t>
            </a:r>
          </a:p>
          <a:p>
            <a:pPr defTabSz="180000"/>
            <a:r>
              <a:rPr lang="en-US" altLang="ko-KR" sz="1100" dirty="0"/>
              <a:t>		while (</a:t>
            </a:r>
            <a:r>
              <a:rPr lang="en-US" altLang="ko-KR" sz="1100" dirty="0" err="1"/>
              <a:t>srs.next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("name").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("\t|\t" + 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("id"));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("\t|\t" + 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dept</a:t>
            </a:r>
            <a:r>
              <a:rPr lang="en-US" altLang="ko-KR" sz="1100" dirty="0"/>
              <a:t>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189" y="3140968"/>
            <a:ext cx="35433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55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571744"/>
            <a:ext cx="534470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관계형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11324" y="1309409"/>
            <a:ext cx="4575056" cy="354835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베이스</a:t>
            </a:r>
            <a:endParaRPr lang="en-US" altLang="ko-KR" dirty="0" smtClean="0"/>
          </a:p>
          <a:p>
            <a:pPr lvl="1"/>
            <a:r>
              <a:rPr lang="ko-KR" altLang="en-US" dirty="0"/>
              <a:t>데이터들이 </a:t>
            </a:r>
            <a:r>
              <a:rPr lang="ko-KR" altLang="en-US" dirty="0" smtClean="0"/>
              <a:t>다수의 </a:t>
            </a:r>
            <a:r>
              <a:rPr lang="ko-KR" altLang="en-US" dirty="0"/>
              <a:t>테이블로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행은 </a:t>
            </a:r>
            <a:r>
              <a:rPr lang="ko-KR" altLang="en-US" dirty="0"/>
              <a:t>하나의 </a:t>
            </a:r>
            <a:r>
              <a:rPr lang="ko-KR" altLang="en-US" dirty="0" smtClean="0"/>
              <a:t>레코드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테이블은 키</a:t>
            </a:r>
            <a:r>
              <a:rPr lang="en-US" altLang="ko-KR" dirty="0"/>
              <a:t>(</a:t>
            </a:r>
            <a:r>
              <a:rPr lang="en-US" altLang="ko-KR" sz="1600" dirty="0"/>
              <a:t>key</a:t>
            </a:r>
            <a:r>
              <a:rPr lang="en-US" altLang="ko-KR" dirty="0"/>
              <a:t>)</a:t>
            </a:r>
            <a:r>
              <a:rPr lang="ko-KR" altLang="en-US" dirty="0"/>
              <a:t>와 값</a:t>
            </a:r>
            <a:r>
              <a:rPr lang="en-US" altLang="ko-KR" dirty="0"/>
              <a:t>(</a:t>
            </a:r>
            <a:r>
              <a:rPr lang="en-US" altLang="ko-KR" sz="1600" dirty="0"/>
              <a:t>value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들의 </a:t>
            </a:r>
            <a:r>
              <a:rPr lang="ko-KR" altLang="en-US" dirty="0"/>
              <a:t>관계로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여러 테이블 </a:t>
            </a:r>
            <a:r>
              <a:rPr lang="ko-KR" altLang="en-US" dirty="0" smtClean="0"/>
              <a:t>간에 </a:t>
            </a:r>
            <a:r>
              <a:rPr lang="ko-KR" altLang="en-US" dirty="0"/>
              <a:t>공통된 이름의 </a:t>
            </a:r>
            <a:r>
              <a:rPr lang="ko-KR" altLang="en-US" dirty="0" smtClean="0"/>
              <a:t>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</a:t>
            </a:r>
            <a:r>
              <a:rPr lang="ko-KR" altLang="en-US" dirty="0"/>
              <a:t>경우 서로 다른 테이블 간에 관계</a:t>
            </a:r>
            <a:r>
              <a:rPr lang="en-US" altLang="ko-KR" dirty="0"/>
              <a:t>(</a:t>
            </a:r>
            <a:r>
              <a:rPr lang="en-US" altLang="ko-KR" sz="1800" dirty="0"/>
              <a:t>relation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성립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데이터베이스는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sz="1900" dirty="0"/>
              <a:t>JDBC </a:t>
            </a:r>
            <a:r>
              <a:rPr lang="en-US" altLang="ko-KR" sz="1900" dirty="0" smtClean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1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겍체지향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객체지향 데이터 베이스</a:t>
            </a:r>
            <a:endParaRPr lang="en-US" altLang="ko-KR" dirty="0" smtClean="0"/>
          </a:p>
          <a:p>
            <a:pPr lvl="1"/>
            <a:r>
              <a:rPr lang="ko-KR" altLang="en-US" dirty="0"/>
              <a:t>객체 지향 프로그래밍에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정보를 객체의 </a:t>
            </a:r>
            <a:r>
              <a:rPr lang="ko-KR" altLang="en-US" dirty="0" smtClean="0"/>
              <a:t>형태로 표현</a:t>
            </a:r>
            <a:endParaRPr lang="en-US" altLang="ko-KR" dirty="0"/>
          </a:p>
          <a:p>
            <a:pPr lvl="1"/>
            <a:r>
              <a:rPr lang="ko-KR" altLang="en-US" dirty="0" smtClean="0"/>
              <a:t>오브젝트 </a:t>
            </a:r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sz="2000" dirty="0"/>
              <a:t>object database</a:t>
            </a:r>
            <a:r>
              <a:rPr lang="en-US" altLang="ko-KR" dirty="0"/>
              <a:t>)</a:t>
            </a:r>
            <a:r>
              <a:rPr lang="ko-KR" altLang="en-US" dirty="0"/>
              <a:t>라고도 </a:t>
            </a:r>
            <a:r>
              <a:rPr lang="ko-KR" altLang="en-US" dirty="0" smtClean="0"/>
              <a:t>부름</a:t>
            </a:r>
            <a:endParaRPr lang="en-US" altLang="ko-KR" dirty="0" smtClean="0"/>
          </a:p>
          <a:p>
            <a:pPr lvl="1"/>
            <a:r>
              <a:rPr lang="ko-KR" altLang="en-US" dirty="0"/>
              <a:t>객체 모델이 그대로 데이터베이스에도 적용되므로 응용프로그램의 </a:t>
            </a:r>
            <a:r>
              <a:rPr lang="ko-KR" altLang="en-US" dirty="0" smtClean="0"/>
              <a:t>객체 </a:t>
            </a:r>
            <a:r>
              <a:rPr lang="ko-KR" altLang="en-US" dirty="0"/>
              <a:t>모델과 데이터베이스의 모델이 </a:t>
            </a:r>
            <a:r>
              <a:rPr lang="ko-KR" altLang="en-US" dirty="0" smtClean="0"/>
              <a:t>부합됨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08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SQL(Structured Query Language)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관리 시스템에서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스키마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자료의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데이터베이스 객체 접근 관리를 위해 고안된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데이터베이스로부터 정보를 추출하거나 갱신하기 위한 표준 대화식 프로그래밍 언어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다수의 데이터베이스 관련 프로그램들이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표준으로 채택</a:t>
            </a:r>
            <a:endParaRPr lang="en-US" altLang="ko-KR" dirty="0" smtClean="0"/>
          </a:p>
          <a:p>
            <a:r>
              <a:rPr lang="en-US" altLang="ko-KR" dirty="0" smtClean="0"/>
              <a:t>JDBC (Java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Connectivity)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저장된 데이터를 접근 및 조작할 수 있게 하는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대해 일관된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데이터베이스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등을 할 수 있게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90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4857760"/>
            <a:ext cx="8798043" cy="159557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JDBC </a:t>
            </a:r>
            <a:r>
              <a:rPr lang="ko-KR" altLang="en-US" dirty="0"/>
              <a:t>드라이버 매니저 </a:t>
            </a:r>
            <a:endParaRPr lang="en-US" altLang="ko-KR" dirty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에서 지원하며 </a:t>
            </a:r>
            <a:r>
              <a:rPr lang="en-US" altLang="ko-KR" dirty="0"/>
              <a:t>DBMS</a:t>
            </a:r>
            <a:r>
              <a:rPr lang="ko-KR" altLang="en-US" dirty="0"/>
              <a:t>를 접근할 수 있는 </a:t>
            </a:r>
            <a:r>
              <a:rPr lang="en-US" altLang="ko-KR" dirty="0"/>
              <a:t>JDBC </a:t>
            </a:r>
            <a:r>
              <a:rPr lang="ko-KR" altLang="en-US" dirty="0" smtClean="0"/>
              <a:t>드라이버 </a:t>
            </a:r>
            <a:r>
              <a:rPr lang="ko-KR" altLang="en-US" dirty="0"/>
              <a:t>로드</a:t>
            </a:r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/>
              <a:t>마다 고유한 </a:t>
            </a:r>
            <a:r>
              <a:rPr lang="en-US" altLang="ko-KR" dirty="0"/>
              <a:t>JDBC </a:t>
            </a:r>
            <a:r>
              <a:rPr lang="ko-KR" altLang="en-US" dirty="0" smtClean="0"/>
              <a:t>드라이버 제공</a:t>
            </a:r>
            <a:r>
              <a:rPr lang="en-US" altLang="ko-KR" dirty="0" smtClean="0"/>
              <a:t>, </a:t>
            </a:r>
            <a:r>
              <a:rPr lang="en-US" altLang="ko-KR" dirty="0"/>
              <a:t>JDBC </a:t>
            </a:r>
            <a:r>
              <a:rPr lang="ko-KR" altLang="en-US" dirty="0" smtClean="0"/>
              <a:t>드라이버와 </a:t>
            </a:r>
            <a:r>
              <a:rPr lang="en-US" altLang="ko-KR" dirty="0" smtClean="0"/>
              <a:t>DBMS</a:t>
            </a:r>
            <a:r>
              <a:rPr lang="ko-KR" altLang="en-US" dirty="0"/>
              <a:t>는 전용 </a:t>
            </a:r>
            <a:r>
              <a:rPr lang="ko-KR" altLang="en-US" dirty="0" smtClean="0"/>
              <a:t>프로토콜로 </a:t>
            </a:r>
            <a:r>
              <a:rPr lang="ko-KR" altLang="en-US" dirty="0"/>
              <a:t>데이터베이스 처리</a:t>
            </a:r>
          </a:p>
          <a:p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데이터베이스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데이터 생성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</a:t>
            </a:r>
            <a:r>
              <a:rPr lang="en-US" altLang="ko-KR" dirty="0"/>
              <a:t>·</a:t>
            </a:r>
            <a:r>
              <a:rPr lang="ko-KR" altLang="en-US" dirty="0"/>
              <a:t>삭제 </a:t>
            </a:r>
            <a:r>
              <a:rPr lang="ko-KR" altLang="en-US" dirty="0" smtClean="0"/>
              <a:t>등 전담 </a:t>
            </a:r>
            <a:r>
              <a:rPr lang="ko-KR" altLang="en-US" dirty="0"/>
              <a:t>소프트웨어 시스템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539756" cy="338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95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911" y="1405311"/>
            <a:ext cx="5965385" cy="526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468861" y="5791696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0989" y="60077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cxnSp>
        <p:nvCxnSpPr>
          <p:cNvPr id="12" name="구부러진 연결선 11"/>
          <p:cNvCxnSpPr>
            <a:stCxn id="6" idx="1"/>
            <a:endCxn id="5" idx="6"/>
          </p:cNvCxnSpPr>
          <p:nvPr/>
        </p:nvCxnSpPr>
        <p:spPr>
          <a:xfrm rot="10800000">
            <a:off x="4188941" y="5935713"/>
            <a:ext cx="432048" cy="225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68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546462" cy="50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선택 후 다운로드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15877" y="3002584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2101" y="27145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플랫폼 선택</a:t>
            </a:r>
            <a:endParaRPr lang="ko-KR" altLang="en-US" sz="1400" dirty="0"/>
          </a:p>
        </p:txBody>
      </p:sp>
      <p:cxnSp>
        <p:nvCxnSpPr>
          <p:cNvPr id="8" name="구부러진 연결선 7"/>
          <p:cNvCxnSpPr>
            <a:stCxn id="6" idx="1"/>
            <a:endCxn id="5" idx="6"/>
          </p:cNvCxnSpPr>
          <p:nvPr/>
        </p:nvCxnSpPr>
        <p:spPr>
          <a:xfrm rot="10800000" flipV="1">
            <a:off x="4256037" y="2868440"/>
            <a:ext cx="576064" cy="2781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176445" y="3565615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08493" y="2917543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다운로드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cxnSp>
        <p:nvCxnSpPr>
          <p:cNvPr id="12" name="구부러진 연결선 11"/>
          <p:cNvCxnSpPr>
            <a:stCxn id="11" idx="1"/>
            <a:endCxn id="10" idx="6"/>
          </p:cNvCxnSpPr>
          <p:nvPr/>
        </p:nvCxnSpPr>
        <p:spPr>
          <a:xfrm rot="10800000" flipH="1" flipV="1">
            <a:off x="7608493" y="3071431"/>
            <a:ext cx="360040" cy="638199"/>
          </a:xfrm>
          <a:prstGeom prst="curvedConnector5">
            <a:avLst>
              <a:gd name="adj1" fmla="val -63493"/>
              <a:gd name="adj2" fmla="val 50773"/>
              <a:gd name="adj3" fmla="val 1634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00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2649</TotalTime>
  <Words>1792</Words>
  <Application>Microsoft Office PowerPoint</Application>
  <PresentationFormat>화면 슬라이드 쇼(4:3)</PresentationFormat>
  <Paragraphs>529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가을</vt:lpstr>
      <vt:lpstr>제 17 장 JDBC 프로그래밍</vt:lpstr>
      <vt:lpstr>데이터베이스의 개념</vt:lpstr>
      <vt:lpstr>기업 내의 데이터베이스 사례</vt:lpstr>
      <vt:lpstr>관계형 데이터베이스 구조</vt:lpstr>
      <vt:lpstr>겍체지향 데이터베이스</vt:lpstr>
      <vt:lpstr>SQL과 JDBC</vt:lpstr>
      <vt:lpstr>JDBC 구조</vt:lpstr>
      <vt:lpstr>MySQL 서버 설치</vt:lpstr>
      <vt:lpstr>플랫폼 선택 후 다운로드</vt:lpstr>
      <vt:lpstr>Typical 타입으로 설치</vt:lpstr>
      <vt:lpstr>설치 완료 및 서버 설정</vt:lpstr>
      <vt:lpstr>표준 서버 설정</vt:lpstr>
      <vt:lpstr>서버 인스턴스 설정</vt:lpstr>
      <vt:lpstr>익명 계정 생성</vt:lpstr>
      <vt:lpstr>JDBC 드라이버 설치</vt:lpstr>
      <vt:lpstr>JDBC 드라이버 설치</vt:lpstr>
      <vt:lpstr>MySQL 서버 실행</vt:lpstr>
      <vt:lpstr>실습용 데이터베이스 생성하기</vt:lpstr>
      <vt:lpstr>데이터 베이스 접속 및 사용</vt:lpstr>
      <vt:lpstr>테이블 생성</vt:lpstr>
      <vt:lpstr>테이블 생성</vt:lpstr>
      <vt:lpstr>데이터 추가</vt:lpstr>
      <vt:lpstr>데이터 검색</vt:lpstr>
      <vt:lpstr>데이터 수정</vt:lpstr>
      <vt:lpstr>레코드 삭제</vt:lpstr>
      <vt:lpstr>JDBC 프로그래밍</vt:lpstr>
      <vt:lpstr>자바 응용프로그램과 JDBC의 연결</vt:lpstr>
      <vt:lpstr>예제 17-1 : sampledb의 데이터베이스 연결하는 JDBC 프로그램 작성</vt:lpstr>
      <vt:lpstr>데이터베이스 사용</vt:lpstr>
      <vt:lpstr>데이터베이스 사용</vt:lpstr>
      <vt:lpstr>데이터베이스 사용</vt:lpstr>
      <vt:lpstr>데이터베이스 사용</vt:lpstr>
      <vt:lpstr>데이터베이스 사용</vt:lpstr>
      <vt:lpstr>한글 처리 문제</vt:lpstr>
      <vt:lpstr>예제 17-2 : 데이터 검색과 출력</vt:lpstr>
      <vt:lpstr>예제 17-2 : 데이터 검색과 출력(소스 계속)</vt:lpstr>
      <vt:lpstr>데이터의 변경</vt:lpstr>
      <vt:lpstr>예제 17-3 : 데이터의 변경</vt:lpstr>
      <vt:lpstr>예제 17-3 : 데이터의 변경(소스 계속)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151</cp:revision>
  <dcterms:created xsi:type="dcterms:W3CDTF">2011-08-27T14:53:28Z</dcterms:created>
  <dcterms:modified xsi:type="dcterms:W3CDTF">2015-03-23T07:09:32Z</dcterms:modified>
</cp:coreProperties>
</file>