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4"/>
  </p:notesMasterIdLst>
  <p:sldIdLst>
    <p:sldId id="256" r:id="rId2"/>
    <p:sldId id="257" r:id="rId3"/>
    <p:sldId id="279" r:id="rId4"/>
    <p:sldId id="280" r:id="rId5"/>
    <p:sldId id="281" r:id="rId6"/>
    <p:sldId id="283" r:id="rId7"/>
    <p:sldId id="284" r:id="rId8"/>
    <p:sldId id="285" r:id="rId9"/>
    <p:sldId id="286" r:id="rId10"/>
    <p:sldId id="287" r:id="rId11"/>
    <p:sldId id="289" r:id="rId12"/>
    <p:sldId id="292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17" Type="http://schemas.openxmlformats.org/officeDocument/2006/relationships/image" Target="../media/image18.emf"/><Relationship Id="rId2" Type="http://schemas.openxmlformats.org/officeDocument/2006/relationships/image" Target="../media/image3.emf"/><Relationship Id="rId16" Type="http://schemas.openxmlformats.org/officeDocument/2006/relationships/image" Target="../media/image17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5" Type="http://schemas.openxmlformats.org/officeDocument/2006/relationships/image" Target="../media/image1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4" Type="http://schemas.openxmlformats.org/officeDocument/2006/relationships/image" Target="../media/image62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4" Type="http://schemas.openxmlformats.org/officeDocument/2006/relationships/image" Target="../media/image6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12" Type="http://schemas.openxmlformats.org/officeDocument/2006/relationships/image" Target="../media/image43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6" Type="http://schemas.openxmlformats.org/officeDocument/2006/relationships/image" Target="../media/image37.wmf"/><Relationship Id="rId11" Type="http://schemas.openxmlformats.org/officeDocument/2006/relationships/image" Target="../media/image42.emf"/><Relationship Id="rId5" Type="http://schemas.openxmlformats.org/officeDocument/2006/relationships/image" Target="../media/image36.emf"/><Relationship Id="rId10" Type="http://schemas.openxmlformats.org/officeDocument/2006/relationships/image" Target="../media/image41.emf"/><Relationship Id="rId4" Type="http://schemas.openxmlformats.org/officeDocument/2006/relationships/image" Target="../media/image35.emf"/><Relationship Id="rId9" Type="http://schemas.openxmlformats.org/officeDocument/2006/relationships/image" Target="../media/image4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wmf"/><Relationship Id="rId1" Type="http://schemas.openxmlformats.org/officeDocument/2006/relationships/image" Target="../media/image44.emf"/><Relationship Id="rId4" Type="http://schemas.openxmlformats.org/officeDocument/2006/relationships/image" Target="../media/image4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89879-FA17-4B39-9FFC-9ED6B6797F21}" type="datetimeFigureOut">
              <a:rPr lang="ko-KR" altLang="en-US" smtClean="0"/>
              <a:pPr/>
              <a:t>2016-01-04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6D300-8477-4F71-90F3-F84FFF8DB5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748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9446"/>
            <a:ext cx="7772400" cy="1470025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3248" y="3886200"/>
            <a:ext cx="5414978" cy="1042998"/>
          </a:xfrm>
        </p:spPr>
        <p:txBody>
          <a:bodyPr/>
          <a:lstStyle>
            <a:lvl1pPr marL="0" indent="0" algn="r">
              <a:buNone/>
              <a:defRPr sz="24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58082" y="274639"/>
            <a:ext cx="1328718" cy="5851525"/>
          </a:xfrm>
        </p:spPr>
        <p:txBody>
          <a:bodyPr vert="eaVert" anchor="b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28672"/>
            <a:ext cx="6900882" cy="519749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tint val="8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tint val="8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500702"/>
            <a:ext cx="4040188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5500702"/>
            <a:ext cx="4041775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8219505" cy="59387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868" y="1590620"/>
            <a:ext cx="8218935" cy="4535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866111"/>
            <a:ext cx="8237260" cy="687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785926"/>
            <a:ext cx="3422654" cy="781052"/>
          </a:xfrm>
        </p:spPr>
        <p:txBody>
          <a:bodyPr anchor="b"/>
          <a:lstStyle>
            <a:lvl1pPr algn="r">
              <a:defRPr sz="24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8596" y="2566978"/>
            <a:ext cx="3422654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"/>
          </p:nvPr>
        </p:nvSpPr>
        <p:spPr>
          <a:xfrm>
            <a:off x="4000496" y="928670"/>
            <a:ext cx="4500594" cy="4500570"/>
          </a:xfrm>
          <a:prstGeom prst="roundRect">
            <a:avLst>
              <a:gd name="adj" fmla="val 8501"/>
            </a:avLst>
          </a:prstGeom>
          <a:noFill/>
          <a:ln w="165100" cap="rnd" cmpd="sng">
            <a:gradFill flip="none" rotWithShape="1">
              <a:gsLst>
                <a:gs pos="0">
                  <a:schemeClr val="accent2">
                    <a:tint val="20000"/>
                  </a:schemeClr>
                </a:gs>
                <a:gs pos="100000">
                  <a:schemeClr val="accent2">
                    <a:tint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balanced" dir="t"/>
          </a:scene3d>
          <a:sp3d extrusionH="76200" prstMaterial="matte">
            <a:bevelT h="38100"/>
            <a:bevelB h="38100"/>
            <a:extrusionClr>
              <a:schemeClr val="bg2">
                <a:shade val="75000"/>
              </a:schemeClr>
            </a:extrusionClr>
          </a:sp3d>
        </p:spPr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1" kern="1200" smtClean="0">
          <a:ln w="11430">
            <a:solidFill>
              <a:schemeClr val="tx2">
                <a:shade val="25000"/>
                <a:alpha val="75000"/>
              </a:schemeClr>
            </a:solidFill>
          </a:ln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chemeClr val="tx2">
                  <a:shade val="90000"/>
                </a:schemeClr>
              </a:gs>
            </a:gsLst>
            <a:lin ang="5400000" scaled="0"/>
          </a:gradFill>
          <a:effectLst>
            <a:outerShdw blurRad="50800" dist="25400" dir="5460000" algn="tl" rotWithShape="0">
              <a:srgbClr val="000000">
                <a:alpha val="27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tx2"/>
        </a:buClr>
        <a:buSzPct val="70000"/>
        <a:buFont typeface="Wingdings"/>
        <a:buChar char="p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140000"/>
        <a:buFont typeface="Wingdings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4"/>
        </a:buClr>
        <a:buSzPct val="12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5"/>
        </a:buClr>
        <a:buSzPct val="110000"/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6"/>
        </a:buClr>
        <a:buSzPct val="9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oleObject" Target="../embeddings/oleObject39.bin"/><Relationship Id="rId7" Type="http://schemas.openxmlformats.org/officeDocument/2006/relationships/image" Target="../media/image48.png"/><Relationship Id="rId12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5.wmf"/><Relationship Id="rId11" Type="http://schemas.openxmlformats.org/officeDocument/2006/relationships/image" Target="../media/image47.emf"/><Relationship Id="rId5" Type="http://schemas.openxmlformats.org/officeDocument/2006/relationships/oleObject" Target="../embeddings/oleObject40.bin"/><Relationship Id="rId10" Type="http://schemas.openxmlformats.org/officeDocument/2006/relationships/oleObject" Target="../embeddings/oleObject42.bin"/><Relationship Id="rId4" Type="http://schemas.openxmlformats.org/officeDocument/2006/relationships/image" Target="../media/image44.emf"/><Relationship Id="rId9" Type="http://schemas.openxmlformats.org/officeDocument/2006/relationships/image" Target="../media/image4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5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54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6.e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5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62.emf"/><Relationship Id="rId4" Type="http://schemas.openxmlformats.org/officeDocument/2006/relationships/image" Target="../media/image59.emf"/><Relationship Id="rId9" Type="http://schemas.openxmlformats.org/officeDocument/2006/relationships/oleObject" Target="../embeddings/oleObject5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4.emf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6.emf"/><Relationship Id="rId4" Type="http://schemas.openxmlformats.org/officeDocument/2006/relationships/image" Target="../media/image63.emf"/><Relationship Id="rId9" Type="http://schemas.openxmlformats.org/officeDocument/2006/relationships/oleObject" Target="../embeddings/oleObject5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6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emf"/><Relationship Id="rId26" Type="http://schemas.openxmlformats.org/officeDocument/2006/relationships/image" Target="../media/image13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7.e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emf"/><Relationship Id="rId32" Type="http://schemas.openxmlformats.org/officeDocument/2006/relationships/image" Target="../media/image16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emf"/><Relationship Id="rId36" Type="http://schemas.openxmlformats.org/officeDocument/2006/relationships/image" Target="../media/image18.emf"/><Relationship Id="rId10" Type="http://schemas.openxmlformats.org/officeDocument/2006/relationships/image" Target="../media/image5.e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Relationship Id="rId22" Type="http://schemas.openxmlformats.org/officeDocument/2006/relationships/image" Target="../media/image11.e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emf"/><Relationship Id="rId35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9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6.e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9.emf"/><Relationship Id="rId26" Type="http://schemas.openxmlformats.org/officeDocument/2006/relationships/image" Target="../media/image43.emf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6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6.emf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.emf"/><Relationship Id="rId20" Type="http://schemas.openxmlformats.org/officeDocument/2006/relationships/image" Target="../media/image40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42.emf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10" Type="http://schemas.openxmlformats.org/officeDocument/2006/relationships/image" Target="../media/image35.e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32.e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7.wmf"/><Relationship Id="rId22" Type="http://schemas.openxmlformats.org/officeDocument/2006/relationships/image" Target="../media/image4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프로그래밍을 이용한 문제 해결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</a:t>
            </a:r>
            <a:r>
              <a:rPr lang="ko-KR" altLang="en-US" dirty="0" smtClean="0"/>
              <a:t>일차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정렬과 자료구조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강영민</a:t>
            </a:r>
            <a:endParaRPr lang="en-US" altLang="ko-KR" dirty="0" smtClean="0"/>
          </a:p>
          <a:p>
            <a:r>
              <a:rPr lang="ko-KR" altLang="en-US" dirty="0" smtClean="0"/>
              <a:t>동명대학교 게임공학과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창의적 소프트웨어 융합 전문 인력 양성 사업단</a:t>
            </a:r>
            <a:endParaRPr lang="en-US" altLang="ko-KR" dirty="0" smtClean="0"/>
          </a:p>
          <a:p>
            <a:r>
              <a:rPr lang="en-US" altLang="ko-KR" dirty="0" smtClean="0"/>
              <a:t>2016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소프트웨어 역량 강화 프로그램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5286412"/>
          </a:xfrm>
        </p:spPr>
        <p:txBody>
          <a:bodyPr>
            <a:normAutofit/>
          </a:bodyPr>
          <a:lstStyle/>
          <a:p>
            <a:r>
              <a:rPr lang="ko-KR" altLang="en-US" sz="1400" dirty="0" err="1" smtClean="0"/>
              <a:t>퀵</a:t>
            </a:r>
            <a:r>
              <a:rPr lang="ko-KR" altLang="en-US" sz="1400" dirty="0" smtClean="0"/>
              <a:t> 정렬의 성능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루프의 반복 횟수 대신 재귀 횟수를 이용하여 분석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lvl="1"/>
            <a:r>
              <a:rPr lang="ko-KR" altLang="en-US" sz="1000" dirty="0" smtClean="0"/>
              <a:t>최선의 경우 </a:t>
            </a:r>
            <a:r>
              <a:rPr lang="en-US" altLang="ko-KR" sz="1000" dirty="0" smtClean="0"/>
              <a:t>: 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pPr lvl="1"/>
            <a:r>
              <a:rPr lang="ko-KR" altLang="en-US" sz="1000" dirty="0" smtClean="0"/>
              <a:t>최악의 경우 </a:t>
            </a:r>
            <a:r>
              <a:rPr lang="en-US" altLang="ko-KR" sz="1000" dirty="0" smtClean="0"/>
              <a:t>: </a:t>
            </a:r>
          </a:p>
          <a:p>
            <a:pPr lvl="1"/>
            <a:endParaRPr lang="en-US" altLang="ko-KR" sz="1000" dirty="0" smtClean="0"/>
          </a:p>
          <a:p>
            <a:pPr lvl="1"/>
            <a:endParaRPr lang="en-US" altLang="ko-KR" sz="1000" dirty="0" smtClean="0"/>
          </a:p>
          <a:p>
            <a:pPr lvl="1"/>
            <a:endParaRPr lang="en-US" altLang="ko-KR" sz="1000" dirty="0" smtClean="0"/>
          </a:p>
          <a:p>
            <a:pPr lvl="1"/>
            <a:endParaRPr lang="en-US" altLang="ko-KR" sz="1000" dirty="0" smtClean="0"/>
          </a:p>
          <a:p>
            <a:pPr lvl="1"/>
            <a:endParaRPr lang="en-US" altLang="ko-KR" sz="1000" dirty="0" smtClean="0"/>
          </a:p>
          <a:p>
            <a:pPr lvl="1"/>
            <a:endParaRPr lang="en-US" altLang="ko-KR" sz="1000" dirty="0" smtClean="0"/>
          </a:p>
          <a:p>
            <a:pPr lvl="1"/>
            <a:endParaRPr lang="en-US" altLang="ko-KR" sz="1000" dirty="0" smtClean="0"/>
          </a:p>
          <a:p>
            <a:pPr lvl="1"/>
            <a:endParaRPr lang="en-US" altLang="ko-KR" sz="1000" dirty="0" smtClean="0"/>
          </a:p>
          <a:p>
            <a:pPr lvl="1"/>
            <a:endParaRPr lang="en-US" altLang="ko-KR" sz="1000" dirty="0" smtClean="0"/>
          </a:p>
          <a:p>
            <a:pPr lvl="1"/>
            <a:endParaRPr lang="en-US" altLang="ko-KR" sz="1000" dirty="0" smtClean="0"/>
          </a:p>
          <a:p>
            <a:pPr lvl="1"/>
            <a:endParaRPr lang="en-US" altLang="ko-KR" sz="1000" dirty="0" smtClean="0"/>
          </a:p>
          <a:p>
            <a:pPr lvl="1"/>
            <a:r>
              <a:rPr lang="ko-KR" altLang="en-US" sz="1000" dirty="0" smtClean="0"/>
              <a:t>평균의 경우 </a:t>
            </a:r>
            <a:r>
              <a:rPr lang="en-US" altLang="ko-KR" sz="1000" dirty="0" smtClean="0"/>
              <a:t>: </a:t>
            </a:r>
            <a:endParaRPr lang="ko-KR" altLang="en-US" sz="1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err="1" smtClean="0"/>
              <a:t>퀵</a:t>
            </a:r>
            <a:r>
              <a:rPr lang="ko-KR" altLang="en-US" b="0" dirty="0" smtClean="0"/>
              <a:t> </a:t>
            </a:r>
            <a:r>
              <a:rPr lang="ko-KR" altLang="en-US" b="0" dirty="0" smtClean="0"/>
              <a:t>정렬</a:t>
            </a:r>
            <a:endParaRPr lang="ko-KR" alt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5614" name="Object 14"/>
          <p:cNvGraphicFramePr>
            <a:graphicFrameLocks noChangeAspect="1"/>
          </p:cNvGraphicFramePr>
          <p:nvPr/>
        </p:nvGraphicFramePr>
        <p:xfrm>
          <a:off x="2143108" y="1714488"/>
          <a:ext cx="1785950" cy="1015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r:id="rId3" imgW="3540150" imgH="2014614" progId="">
                  <p:embed/>
                </p:oleObj>
              </mc:Choice>
              <mc:Fallback>
                <p:oleObj r:id="rId3" imgW="3540150" imgH="201461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1714488"/>
                        <a:ext cx="1785950" cy="10153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개체 28"/>
          <p:cNvGraphicFramePr>
            <a:graphicFrameLocks noChangeAspect="1"/>
          </p:cNvGraphicFramePr>
          <p:nvPr/>
        </p:nvGraphicFramePr>
        <p:xfrm>
          <a:off x="4857752" y="2357430"/>
          <a:ext cx="714375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수식" r:id="rId5" imgW="507960" imgH="215640" progId="Equation.3">
                  <p:embed/>
                </p:oleObj>
              </mc:Choice>
              <mc:Fallback>
                <p:oleObj name="수식" r:id="rId5" imgW="507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2357430"/>
                        <a:ext cx="714375" cy="30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619" name="Picture 1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57752" y="3786190"/>
            <a:ext cx="3781425" cy="295275"/>
          </a:xfrm>
          <a:prstGeom prst="rect">
            <a:avLst/>
          </a:prstGeom>
          <a:noFill/>
        </p:spPr>
      </p:pic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5621" name="Object 21"/>
          <p:cNvGraphicFramePr>
            <a:graphicFrameLocks noChangeAspect="1"/>
          </p:cNvGraphicFramePr>
          <p:nvPr/>
        </p:nvGraphicFramePr>
        <p:xfrm>
          <a:off x="2143108" y="2857496"/>
          <a:ext cx="17907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r:id="rId8" imgW="3531210" imgH="4174701" progId="">
                  <p:embed/>
                </p:oleObj>
              </mc:Choice>
              <mc:Fallback>
                <p:oleObj r:id="rId8" imgW="3531210" imgH="417470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2857496"/>
                        <a:ext cx="1790700" cy="211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오른쪽 화살표 35"/>
          <p:cNvSpPr/>
          <p:nvPr/>
        </p:nvSpPr>
        <p:spPr>
          <a:xfrm>
            <a:off x="4214810" y="2285992"/>
            <a:ext cx="357190" cy="35719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>
            <a:off x="4214810" y="3786190"/>
            <a:ext cx="357190" cy="35719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5623" name="Object 23"/>
          <p:cNvGraphicFramePr>
            <a:graphicFrameLocks noChangeAspect="1"/>
          </p:cNvGraphicFramePr>
          <p:nvPr/>
        </p:nvGraphicFramePr>
        <p:xfrm>
          <a:off x="2143109" y="5214950"/>
          <a:ext cx="1785950" cy="1567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r:id="rId10" imgW="3526739" imgH="3094861" progId="">
                  <p:embed/>
                </p:oleObj>
              </mc:Choice>
              <mc:Fallback>
                <p:oleObj r:id="rId10" imgW="3526739" imgH="309486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9" y="5214950"/>
                        <a:ext cx="1785950" cy="15674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625" name="Picture 25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6314" y="5572140"/>
            <a:ext cx="1214446" cy="285752"/>
          </a:xfrm>
          <a:prstGeom prst="rect">
            <a:avLst/>
          </a:prstGeom>
          <a:noFill/>
        </p:spPr>
      </p:pic>
      <p:sp>
        <p:nvSpPr>
          <p:cNvPr id="42" name="오른쪽 화살표 41"/>
          <p:cNvSpPr/>
          <p:nvPr/>
        </p:nvSpPr>
        <p:spPr>
          <a:xfrm>
            <a:off x="4214810" y="5572140"/>
            <a:ext cx="357190" cy="35719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36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합병정렬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latin typeface="신명조" charset="-127"/>
                <a:ea typeface="신명조" charset="-127"/>
              </a:rPr>
              <a:t>분할 정복 방식</a:t>
            </a:r>
          </a:p>
          <a:p>
            <a:r>
              <a:rPr lang="ko-KR" altLang="en-US" smtClean="0">
                <a:latin typeface="신명조" charset="-127"/>
                <a:ea typeface="신명조" charset="-127"/>
              </a:rPr>
              <a:t>동일한 크기의 두 부분배열로 분할하여 이 두 부분배열을 순환적으로 정렬한 후 합병하는 방식</a:t>
            </a:r>
          </a:p>
          <a:p>
            <a:r>
              <a:rPr lang="ko-KR" altLang="en-US" smtClean="0">
                <a:latin typeface="신명조" charset="-127"/>
                <a:ea typeface="신명조" charset="-127"/>
              </a:rPr>
              <a:t>최악의 수행시간이 </a:t>
            </a:r>
            <a:r>
              <a:rPr lang="en-US" altLang="ko-KR" smtClean="0">
                <a:latin typeface="¸íÁ¶" charset="0"/>
                <a:ea typeface="명조" charset="-127"/>
              </a:rPr>
              <a:t>O(n log n)</a:t>
            </a:r>
            <a:r>
              <a:rPr lang="ko-KR" altLang="en-US" smtClean="0">
                <a:latin typeface="명조" charset="-127"/>
                <a:ea typeface="명조" charset="-127"/>
              </a:rPr>
              <a:t>이며 </a:t>
            </a:r>
            <a:r>
              <a:rPr lang="en-US" altLang="ko-KR" smtClean="0">
                <a:latin typeface="¸íÁ¶" charset="0"/>
                <a:ea typeface="명조" charset="-127"/>
              </a:rPr>
              <a:t>O(n)</a:t>
            </a:r>
            <a:r>
              <a:rPr lang="ko-KR" altLang="en-US" smtClean="0">
                <a:latin typeface="명조" charset="-127"/>
                <a:ea typeface="명조" charset="-127"/>
              </a:rPr>
              <a:t>의 메모리가 별도로 필요</a:t>
            </a:r>
          </a:p>
        </p:txBody>
      </p:sp>
    </p:spTree>
    <p:extLst>
      <p:ext uri="{BB962C8B-B14F-4D97-AF65-F5344CB8AC3E}">
        <p14:creationId xmlns:p14="http://schemas.microsoft.com/office/powerpoint/2010/main" val="2528013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228600"/>
            <a:ext cx="8839200" cy="6096000"/>
          </a:xfrm>
        </p:spPr>
        <p:txBody>
          <a:bodyPr rtlCol="0">
            <a:normAutofit/>
          </a:bodyPr>
          <a:lstStyle/>
          <a:p>
            <a:pPr marL="609600" indent="-60960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sz="1500" dirty="0" smtClean="0">
              <a:solidFill>
                <a:srgbClr val="FF3300"/>
              </a:solidFill>
            </a:endParaRPr>
          </a:p>
          <a:p>
            <a:pPr marL="609600" indent="-60960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sz="1500" dirty="0" smtClean="0">
              <a:solidFill>
                <a:srgbClr val="FF3300"/>
              </a:solidFill>
            </a:endParaRPr>
          </a:p>
          <a:p>
            <a:pPr marL="609600" indent="-609600" fontAlgn="auto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600" dirty="0">
                <a:solidFill>
                  <a:srgbClr val="FF3300"/>
                </a:solidFill>
              </a:rPr>
              <a:t> </a:t>
            </a:r>
            <a:r>
              <a:rPr lang="en-US" altLang="ko-KR" sz="1600" dirty="0" smtClean="0">
                <a:solidFill>
                  <a:srgbClr val="FF3300"/>
                </a:solidFill>
              </a:rPr>
              <a:t>        </a:t>
            </a:r>
            <a:r>
              <a:rPr lang="en-US" altLang="ko-KR" sz="1600" dirty="0" smtClean="0"/>
              <a:t>30              </a:t>
            </a:r>
            <a:r>
              <a:rPr lang="en-US" altLang="ko-KR" sz="1600" dirty="0" smtClean="0"/>
              <a:t>20    </a:t>
            </a:r>
            <a:r>
              <a:rPr lang="en-US" altLang="ko-KR" sz="1600" dirty="0" smtClean="0"/>
              <a:t>         </a:t>
            </a:r>
            <a:r>
              <a:rPr lang="en-US" altLang="ko-KR" sz="1600" dirty="0" smtClean="0"/>
              <a:t>40    </a:t>
            </a:r>
            <a:r>
              <a:rPr lang="en-US" altLang="ko-KR" sz="1600" dirty="0" smtClean="0"/>
              <a:t>         </a:t>
            </a:r>
            <a:r>
              <a:rPr lang="en-US" altLang="ko-KR" sz="1600" dirty="0" smtClean="0"/>
              <a:t>35    </a:t>
            </a:r>
            <a:r>
              <a:rPr lang="en-US" altLang="ko-KR" sz="1600" dirty="0" smtClean="0"/>
              <a:t>           </a:t>
            </a:r>
            <a:r>
              <a:rPr lang="en-US" altLang="ko-KR" sz="1600" dirty="0" smtClean="0"/>
              <a:t>5   </a:t>
            </a:r>
            <a:r>
              <a:rPr lang="en-US" altLang="ko-KR" sz="1600" dirty="0" smtClean="0"/>
              <a:t>                </a:t>
            </a:r>
            <a:r>
              <a:rPr lang="en-US" altLang="ko-KR" sz="1600" dirty="0" smtClean="0"/>
              <a:t>50    </a:t>
            </a:r>
            <a:r>
              <a:rPr lang="en-US" altLang="ko-KR" sz="1600" dirty="0" smtClean="0"/>
              <a:t>          </a:t>
            </a:r>
            <a:r>
              <a:rPr lang="en-US" altLang="ko-KR" sz="1600" dirty="0" smtClean="0"/>
              <a:t>45 </a:t>
            </a:r>
            <a:r>
              <a:rPr lang="en-US" altLang="ko-KR" sz="1600" dirty="0" smtClean="0"/>
              <a:t>            </a:t>
            </a:r>
            <a:r>
              <a:rPr lang="en-US" altLang="ko-KR" sz="1600" dirty="0" smtClean="0"/>
              <a:t>10     </a:t>
            </a:r>
            <a:r>
              <a:rPr lang="en-US" altLang="ko-KR" sz="1600" dirty="0" smtClean="0"/>
              <a:t>         </a:t>
            </a:r>
            <a:r>
              <a:rPr lang="en-US" altLang="ko-KR" sz="1600" dirty="0" smtClean="0"/>
              <a:t>25     </a:t>
            </a:r>
            <a:r>
              <a:rPr lang="en-US" altLang="ko-KR" sz="1600" dirty="0" smtClean="0"/>
              <a:t>         </a:t>
            </a:r>
            <a:r>
              <a:rPr lang="en-US" altLang="ko-KR" sz="1600" dirty="0" smtClean="0"/>
              <a:t>15</a:t>
            </a:r>
          </a:p>
          <a:p>
            <a:pPr marL="609600" indent="-609600" fontAlgn="auto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sz="1600" dirty="0" smtClean="0">
              <a:solidFill>
                <a:srgbClr val="FF3300"/>
              </a:solidFill>
            </a:endParaRPr>
          </a:p>
          <a:p>
            <a:pPr marL="609600" indent="-609600" fontAlgn="auto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600" dirty="0" smtClean="0"/>
              <a:t>         30              </a:t>
            </a:r>
            <a:r>
              <a:rPr lang="en-US" altLang="ko-KR" sz="1600" dirty="0"/>
              <a:t>20         </a:t>
            </a:r>
            <a:r>
              <a:rPr lang="en-US" altLang="ko-KR" sz="1600" dirty="0" smtClean="0"/>
              <a:t>     </a:t>
            </a:r>
            <a:r>
              <a:rPr lang="en-US" altLang="ko-KR" sz="1600" dirty="0"/>
              <a:t>40             35               5        </a:t>
            </a:r>
            <a:r>
              <a:rPr lang="en-US" altLang="ko-KR" sz="1600" dirty="0" smtClean="0"/>
              <a:t>          </a:t>
            </a:r>
            <a:r>
              <a:rPr lang="en-US" altLang="ko-KR" sz="1600" dirty="0"/>
              <a:t>50              45             10              25              15</a:t>
            </a:r>
          </a:p>
          <a:p>
            <a:pPr marL="609600" indent="-609600" fontAlgn="auto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sz="1600" dirty="0" smtClean="0">
              <a:solidFill>
                <a:srgbClr val="FF3300"/>
              </a:solidFill>
            </a:endParaRPr>
          </a:p>
          <a:p>
            <a:pPr marL="609600" indent="-609600" fontAlgn="auto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600" dirty="0" smtClean="0"/>
              <a:t>         30              </a:t>
            </a:r>
            <a:r>
              <a:rPr lang="en-US" altLang="ko-KR" sz="1600" dirty="0"/>
              <a:t>20              40        </a:t>
            </a:r>
            <a:r>
              <a:rPr lang="en-US" altLang="ko-KR" sz="1600" dirty="0" smtClean="0"/>
              <a:t>      </a:t>
            </a:r>
            <a:r>
              <a:rPr lang="en-US" altLang="ko-KR" sz="1600" dirty="0"/>
              <a:t>35               5                  50              45             10              25              </a:t>
            </a:r>
            <a:r>
              <a:rPr lang="en-US" altLang="ko-KR" sz="1600" dirty="0" smtClean="0"/>
              <a:t>15</a:t>
            </a:r>
          </a:p>
          <a:p>
            <a:pPr marL="609600" indent="-609600" fontAlgn="auto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sz="1600" dirty="0" smtClean="0">
              <a:solidFill>
                <a:srgbClr val="FF3300"/>
              </a:solidFill>
            </a:endParaRPr>
          </a:p>
          <a:p>
            <a:pPr marL="0" indent="0" fontAlgn="auto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altLang="ko-KR" sz="1600" dirty="0" smtClean="0"/>
              <a:t>         30               </a:t>
            </a:r>
            <a:r>
              <a:rPr lang="en-US" altLang="ko-KR" sz="1600" dirty="0"/>
              <a:t>20   </a:t>
            </a:r>
            <a:r>
              <a:rPr lang="en-US" altLang="ko-KR" sz="1600" dirty="0" smtClean="0"/>
              <a:t>          40               </a:t>
            </a:r>
            <a:r>
              <a:rPr lang="en-US" altLang="ko-KR" sz="1600" dirty="0"/>
              <a:t>35               5        </a:t>
            </a:r>
            <a:r>
              <a:rPr lang="en-US" altLang="ko-KR" sz="1600" dirty="0" smtClean="0"/>
              <a:t>        </a:t>
            </a:r>
            <a:r>
              <a:rPr lang="en-US" altLang="ko-KR" sz="1600" dirty="0"/>
              <a:t>50              45             10              </a:t>
            </a:r>
            <a:r>
              <a:rPr lang="en-US" altLang="ko-KR" sz="1600" dirty="0" smtClean="0"/>
              <a:t> 25              15</a:t>
            </a:r>
          </a:p>
          <a:p>
            <a:pPr marL="609600" indent="-609600" fontAlgn="auto">
              <a:lnSpc>
                <a:spcPct val="110000"/>
              </a:lnSpc>
              <a:spcAft>
                <a:spcPts val="0"/>
              </a:spcAft>
              <a:buFont typeface="Wingdings" pitchFamily="2" charset="2"/>
              <a:buAutoNum type="arabicPlain" startAt="4"/>
              <a:defRPr/>
            </a:pPr>
            <a:endParaRPr lang="en-US" altLang="ko-KR" sz="1600" dirty="0" smtClean="0">
              <a:solidFill>
                <a:srgbClr val="FF3300"/>
              </a:solidFill>
            </a:endParaRPr>
          </a:p>
          <a:p>
            <a:pPr marL="0" indent="0" fontAlgn="auto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altLang="ko-KR" sz="1600" dirty="0" smtClean="0"/>
              <a:t>         30              </a:t>
            </a:r>
            <a:r>
              <a:rPr lang="en-US" altLang="ko-KR" sz="1600" dirty="0"/>
              <a:t>20 </a:t>
            </a:r>
            <a:r>
              <a:rPr lang="en-US" altLang="ko-KR" sz="1600" dirty="0" smtClean="0"/>
              <a:t>                                                                       50              45</a:t>
            </a:r>
          </a:p>
          <a:p>
            <a:pPr marL="609600" indent="-609600" fontAlgn="auto">
              <a:lnSpc>
                <a:spcPct val="110000"/>
              </a:lnSpc>
              <a:spcAft>
                <a:spcPts val="0"/>
              </a:spcAft>
              <a:buFont typeface="Wingdings" pitchFamily="2" charset="2"/>
              <a:buAutoNum type="arabicPlain" startAt="5"/>
              <a:defRPr/>
            </a:pPr>
            <a:endParaRPr lang="en-US" altLang="ko-KR" sz="1600" dirty="0" smtClean="0">
              <a:solidFill>
                <a:srgbClr val="FF3300"/>
              </a:solidFill>
            </a:endParaRPr>
          </a:p>
          <a:p>
            <a:pPr marL="609600" indent="-609600" fontAlgn="auto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600" dirty="0">
                <a:solidFill>
                  <a:srgbClr val="FF3300"/>
                </a:solidFill>
              </a:rPr>
              <a:t> </a:t>
            </a:r>
            <a:r>
              <a:rPr lang="en-US" altLang="ko-KR" sz="1600" dirty="0" smtClean="0">
                <a:solidFill>
                  <a:srgbClr val="FF3300"/>
                </a:solidFill>
              </a:rPr>
              <a:t>  </a:t>
            </a:r>
            <a:r>
              <a:rPr lang="en-US" altLang="ko-KR" sz="1600" dirty="0" smtClean="0">
                <a:solidFill>
                  <a:srgbClr val="FF3300"/>
                </a:solidFill>
              </a:rPr>
              <a:t>      </a:t>
            </a:r>
            <a:r>
              <a:rPr lang="en-US" altLang="ko-KR" sz="1600" dirty="0" smtClean="0"/>
              <a:t>20          30                                        </a:t>
            </a:r>
            <a:r>
              <a:rPr lang="en-US" altLang="ko-KR" sz="1600" dirty="0" smtClean="0"/>
              <a:t>                                     </a:t>
            </a:r>
            <a:r>
              <a:rPr lang="en-US" altLang="ko-KR" sz="1600" dirty="0" smtClean="0"/>
              <a:t>45         50</a:t>
            </a:r>
          </a:p>
          <a:p>
            <a:pPr marL="609600" indent="-609600" fontAlgn="auto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sz="1600" dirty="0" smtClean="0">
              <a:solidFill>
                <a:srgbClr val="FF3300"/>
              </a:solidFill>
            </a:endParaRPr>
          </a:p>
          <a:p>
            <a:pPr marL="609600" indent="-609600" fontAlgn="auto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600" dirty="0">
                <a:solidFill>
                  <a:srgbClr val="FF3300"/>
                </a:solidFill>
              </a:rPr>
              <a:t> </a:t>
            </a:r>
            <a:r>
              <a:rPr lang="en-US" altLang="ko-KR" sz="1600" dirty="0" smtClean="0">
                <a:solidFill>
                  <a:srgbClr val="FF3300"/>
                </a:solidFill>
              </a:rPr>
              <a:t>  </a:t>
            </a:r>
            <a:r>
              <a:rPr lang="en-US" altLang="ko-KR" sz="1600" dirty="0" smtClean="0">
                <a:solidFill>
                  <a:srgbClr val="FF3300"/>
                </a:solidFill>
              </a:rPr>
              <a:t>       </a:t>
            </a:r>
            <a:r>
              <a:rPr lang="en-US" altLang="ko-KR" sz="1600" dirty="0" smtClean="0"/>
              <a:t>20          30         40           </a:t>
            </a:r>
            <a:r>
              <a:rPr lang="en-US" altLang="ko-KR" sz="1600" dirty="0" smtClean="0"/>
              <a:t>                  5          </a:t>
            </a:r>
            <a:r>
              <a:rPr lang="en-US" altLang="ko-KR" sz="1600" dirty="0" smtClean="0"/>
              <a:t>35        </a:t>
            </a:r>
            <a:r>
              <a:rPr lang="en-US" altLang="ko-KR" sz="1600" dirty="0" smtClean="0"/>
              <a:t>        10          </a:t>
            </a:r>
            <a:r>
              <a:rPr lang="en-US" altLang="ko-KR" sz="1600" dirty="0" smtClean="0"/>
              <a:t>45         50         </a:t>
            </a:r>
            <a:r>
              <a:rPr lang="en-US" altLang="ko-KR" sz="1600" dirty="0" smtClean="0"/>
              <a:t>                15         </a:t>
            </a:r>
            <a:r>
              <a:rPr lang="en-US" altLang="ko-KR" sz="1600" dirty="0" smtClean="0"/>
              <a:t>25</a:t>
            </a:r>
          </a:p>
          <a:p>
            <a:pPr marL="609600" indent="-609600" fontAlgn="auto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sz="1600" dirty="0" smtClean="0">
              <a:solidFill>
                <a:srgbClr val="FF3300"/>
              </a:solidFill>
            </a:endParaRPr>
          </a:p>
          <a:p>
            <a:pPr marL="609600" indent="-609600" fontAlgn="auto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600" dirty="0">
                <a:solidFill>
                  <a:srgbClr val="FF3300"/>
                </a:solidFill>
              </a:rPr>
              <a:t> </a:t>
            </a:r>
            <a:r>
              <a:rPr lang="en-US" altLang="ko-KR" sz="1600" dirty="0" smtClean="0">
                <a:solidFill>
                  <a:srgbClr val="FF3300"/>
                </a:solidFill>
              </a:rPr>
              <a:t>  </a:t>
            </a:r>
            <a:r>
              <a:rPr lang="en-US" altLang="ko-KR" sz="1600" dirty="0" smtClean="0"/>
              <a:t>       </a:t>
            </a:r>
            <a:r>
              <a:rPr lang="en-US" altLang="ko-KR" sz="1600" dirty="0" smtClean="0"/>
              <a:t>5          </a:t>
            </a:r>
            <a:r>
              <a:rPr lang="en-US" altLang="ko-KR" sz="1600" dirty="0" smtClean="0"/>
              <a:t>     </a:t>
            </a:r>
            <a:r>
              <a:rPr lang="en-US" altLang="ko-KR" sz="1600" dirty="0" smtClean="0"/>
              <a:t>20  </a:t>
            </a:r>
            <a:r>
              <a:rPr lang="en-US" altLang="ko-KR" sz="1600" dirty="0" smtClean="0"/>
              <a:t>             </a:t>
            </a:r>
            <a:r>
              <a:rPr lang="en-US" altLang="ko-KR" sz="1600" dirty="0" smtClean="0"/>
              <a:t>30  </a:t>
            </a:r>
            <a:r>
              <a:rPr lang="en-US" altLang="ko-KR" sz="1600" dirty="0" smtClean="0"/>
              <a:t>          </a:t>
            </a:r>
            <a:r>
              <a:rPr lang="en-US" altLang="ko-KR" sz="1600" dirty="0" smtClean="0"/>
              <a:t>35   </a:t>
            </a:r>
            <a:r>
              <a:rPr lang="en-US" altLang="ko-KR" sz="1600" dirty="0" smtClean="0"/>
              <a:t>           40                  10           </a:t>
            </a:r>
            <a:r>
              <a:rPr lang="en-US" altLang="ko-KR" sz="1600" dirty="0" smtClean="0"/>
              <a:t>15         </a:t>
            </a:r>
            <a:r>
              <a:rPr lang="en-US" altLang="ko-KR" sz="1600" dirty="0" smtClean="0"/>
              <a:t>   25             45             </a:t>
            </a:r>
            <a:r>
              <a:rPr lang="en-US" altLang="ko-KR" sz="1600" dirty="0" smtClean="0"/>
              <a:t>50</a:t>
            </a:r>
          </a:p>
          <a:p>
            <a:pPr marL="609600" indent="-609600" fontAlgn="auto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sz="1600" dirty="0" smtClean="0">
              <a:solidFill>
                <a:srgbClr val="FF3300"/>
              </a:solidFill>
            </a:endParaRPr>
          </a:p>
          <a:p>
            <a:pPr marL="609600" indent="-609600" fontAlgn="auto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600" dirty="0" smtClean="0">
                <a:solidFill>
                  <a:srgbClr val="FF3300"/>
                </a:solidFill>
              </a:rPr>
              <a:t>9        </a:t>
            </a:r>
            <a:r>
              <a:rPr lang="en-US" altLang="ko-KR" sz="1600" dirty="0" smtClean="0"/>
              <a:t>5 </a:t>
            </a:r>
            <a:r>
              <a:rPr lang="en-US" altLang="ko-KR" sz="1600" dirty="0" smtClean="0"/>
              <a:t>              </a:t>
            </a:r>
            <a:r>
              <a:rPr lang="en-US" altLang="ko-KR" sz="1600" dirty="0" smtClean="0"/>
              <a:t>10    </a:t>
            </a:r>
            <a:r>
              <a:rPr lang="en-US" altLang="ko-KR" sz="1600" dirty="0" smtClean="0"/>
              <a:t>         15            </a:t>
            </a:r>
            <a:r>
              <a:rPr lang="en-US" altLang="ko-KR" sz="1600" dirty="0" smtClean="0"/>
              <a:t>20  </a:t>
            </a:r>
            <a:r>
              <a:rPr lang="en-US" altLang="ko-KR" sz="1600" dirty="0" smtClean="0"/>
              <a:t>           </a:t>
            </a:r>
            <a:r>
              <a:rPr lang="en-US" altLang="ko-KR" sz="1600" dirty="0" smtClean="0"/>
              <a:t>25   </a:t>
            </a:r>
            <a:r>
              <a:rPr lang="en-US" altLang="ko-KR" sz="1600" dirty="0" smtClean="0"/>
              <a:t>          </a:t>
            </a:r>
            <a:r>
              <a:rPr lang="en-US" altLang="ko-KR" sz="1600" dirty="0" smtClean="0"/>
              <a:t>30       </a:t>
            </a:r>
            <a:r>
              <a:rPr lang="en-US" altLang="ko-KR" sz="1600" dirty="0" smtClean="0"/>
              <a:t>       </a:t>
            </a:r>
            <a:r>
              <a:rPr lang="en-US" altLang="ko-KR" sz="1600" dirty="0" smtClean="0"/>
              <a:t>35       </a:t>
            </a:r>
            <a:r>
              <a:rPr lang="en-US" altLang="ko-KR" sz="1600" dirty="0" smtClean="0"/>
              <a:t>       </a:t>
            </a:r>
            <a:r>
              <a:rPr lang="en-US" altLang="ko-KR" sz="1600" dirty="0" smtClean="0"/>
              <a:t>40  </a:t>
            </a:r>
            <a:r>
              <a:rPr lang="en-US" altLang="ko-KR" sz="1600" dirty="0" smtClean="0"/>
              <a:t>            </a:t>
            </a:r>
            <a:r>
              <a:rPr lang="en-US" altLang="ko-KR" sz="1600" dirty="0" smtClean="0"/>
              <a:t>45    </a:t>
            </a:r>
            <a:r>
              <a:rPr lang="en-US" altLang="ko-KR" sz="1600" dirty="0" smtClean="0"/>
              <a:t>           </a:t>
            </a:r>
            <a:r>
              <a:rPr lang="en-US" altLang="ko-KR" sz="1600" dirty="0" smtClean="0"/>
              <a:t>50    </a:t>
            </a:r>
          </a:p>
        </p:txBody>
      </p:sp>
      <p:sp>
        <p:nvSpPr>
          <p:cNvPr id="229379" name="Text Box 4"/>
          <p:cNvSpPr txBox="1">
            <a:spLocks noChangeArrowheads="1"/>
          </p:cNvSpPr>
          <p:nvPr/>
        </p:nvSpPr>
        <p:spPr bwMode="auto">
          <a:xfrm>
            <a:off x="152400" y="228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400" b="1">
                <a:solidFill>
                  <a:srgbClr val="008000"/>
                </a:solidFill>
              </a:rPr>
              <a:t>단계</a:t>
            </a:r>
          </a:p>
        </p:txBody>
      </p:sp>
      <p:sp>
        <p:nvSpPr>
          <p:cNvPr id="229380" name="Rectangle 7"/>
          <p:cNvSpPr>
            <a:spLocks noChangeArrowheads="1"/>
          </p:cNvSpPr>
          <p:nvPr/>
        </p:nvSpPr>
        <p:spPr bwMode="auto">
          <a:xfrm>
            <a:off x="539502" y="827088"/>
            <a:ext cx="807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81" name="Rectangle 8"/>
          <p:cNvSpPr>
            <a:spLocks noChangeArrowheads="1"/>
          </p:cNvSpPr>
          <p:nvPr/>
        </p:nvSpPr>
        <p:spPr bwMode="auto">
          <a:xfrm>
            <a:off x="518864" y="1458913"/>
            <a:ext cx="3886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82" name="Rectangle 9"/>
          <p:cNvSpPr>
            <a:spLocks noChangeArrowheads="1"/>
          </p:cNvSpPr>
          <p:nvPr/>
        </p:nvSpPr>
        <p:spPr bwMode="auto">
          <a:xfrm>
            <a:off x="4841627" y="1458913"/>
            <a:ext cx="3810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83" name="Rectangle 10"/>
          <p:cNvSpPr>
            <a:spLocks noChangeArrowheads="1"/>
          </p:cNvSpPr>
          <p:nvPr/>
        </p:nvSpPr>
        <p:spPr bwMode="auto">
          <a:xfrm>
            <a:off x="583952" y="5900738"/>
            <a:ext cx="807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84" name="Rectangle 11"/>
          <p:cNvSpPr>
            <a:spLocks noChangeArrowheads="1"/>
          </p:cNvSpPr>
          <p:nvPr/>
        </p:nvSpPr>
        <p:spPr bwMode="auto">
          <a:xfrm>
            <a:off x="561727" y="5257800"/>
            <a:ext cx="3886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85" name="Rectangle 12"/>
          <p:cNvSpPr>
            <a:spLocks noChangeArrowheads="1"/>
          </p:cNvSpPr>
          <p:nvPr/>
        </p:nvSpPr>
        <p:spPr bwMode="auto">
          <a:xfrm>
            <a:off x="4862264" y="5268913"/>
            <a:ext cx="3810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86" name="Rectangle 13"/>
          <p:cNvSpPr>
            <a:spLocks noChangeArrowheads="1"/>
          </p:cNvSpPr>
          <p:nvPr/>
        </p:nvSpPr>
        <p:spPr bwMode="auto">
          <a:xfrm>
            <a:off x="518864" y="2101850"/>
            <a:ext cx="2133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87" name="Rectangle 18"/>
          <p:cNvSpPr>
            <a:spLocks noChangeArrowheads="1"/>
          </p:cNvSpPr>
          <p:nvPr/>
        </p:nvSpPr>
        <p:spPr bwMode="auto">
          <a:xfrm>
            <a:off x="4828927" y="2090738"/>
            <a:ext cx="2133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88" name="Rectangle 19"/>
          <p:cNvSpPr>
            <a:spLocks noChangeArrowheads="1"/>
          </p:cNvSpPr>
          <p:nvPr/>
        </p:nvSpPr>
        <p:spPr bwMode="auto">
          <a:xfrm>
            <a:off x="4862264" y="4637088"/>
            <a:ext cx="2133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89" name="Rectangle 20"/>
          <p:cNvSpPr>
            <a:spLocks noChangeArrowheads="1"/>
          </p:cNvSpPr>
          <p:nvPr/>
        </p:nvSpPr>
        <p:spPr bwMode="auto">
          <a:xfrm>
            <a:off x="541089" y="4637088"/>
            <a:ext cx="210026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90" name="Rectangle 21"/>
          <p:cNvSpPr>
            <a:spLocks noChangeArrowheads="1"/>
          </p:cNvSpPr>
          <p:nvPr/>
        </p:nvSpPr>
        <p:spPr bwMode="auto">
          <a:xfrm>
            <a:off x="3130302" y="2100263"/>
            <a:ext cx="1362075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91" name="Rectangle 22"/>
          <p:cNvSpPr>
            <a:spLocks noChangeArrowheads="1"/>
          </p:cNvSpPr>
          <p:nvPr/>
        </p:nvSpPr>
        <p:spPr bwMode="auto">
          <a:xfrm>
            <a:off x="7354639" y="2100263"/>
            <a:ext cx="133826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92" name="Rectangle 23"/>
          <p:cNvSpPr>
            <a:spLocks noChangeArrowheads="1"/>
          </p:cNvSpPr>
          <p:nvPr/>
        </p:nvSpPr>
        <p:spPr bwMode="auto">
          <a:xfrm>
            <a:off x="518864" y="27432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93" name="Rectangle 24"/>
          <p:cNvSpPr>
            <a:spLocks noChangeArrowheads="1"/>
          </p:cNvSpPr>
          <p:nvPr/>
        </p:nvSpPr>
        <p:spPr bwMode="auto">
          <a:xfrm>
            <a:off x="518864" y="399573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94" name="Rectangle 25"/>
          <p:cNvSpPr>
            <a:spLocks noChangeArrowheads="1"/>
          </p:cNvSpPr>
          <p:nvPr/>
        </p:nvSpPr>
        <p:spPr bwMode="auto">
          <a:xfrm>
            <a:off x="4830514" y="2743200"/>
            <a:ext cx="125095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95" name="Rectangle 26"/>
          <p:cNvSpPr>
            <a:spLocks noChangeArrowheads="1"/>
          </p:cNvSpPr>
          <p:nvPr/>
        </p:nvSpPr>
        <p:spPr bwMode="auto">
          <a:xfrm>
            <a:off x="4840039" y="399573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96" name="Rectangle 27"/>
          <p:cNvSpPr>
            <a:spLocks noChangeArrowheads="1"/>
          </p:cNvSpPr>
          <p:nvPr/>
        </p:nvSpPr>
        <p:spPr bwMode="auto">
          <a:xfrm>
            <a:off x="7464177" y="4627563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97" name="Rectangle 28"/>
          <p:cNvSpPr>
            <a:spLocks noChangeArrowheads="1"/>
          </p:cNvSpPr>
          <p:nvPr/>
        </p:nvSpPr>
        <p:spPr bwMode="auto">
          <a:xfrm>
            <a:off x="3239839" y="4627563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98" name="Rectangle 29"/>
          <p:cNvSpPr>
            <a:spLocks noChangeArrowheads="1"/>
          </p:cNvSpPr>
          <p:nvPr/>
        </p:nvSpPr>
        <p:spPr bwMode="auto">
          <a:xfrm>
            <a:off x="2271464" y="2743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399" name="Rectangle 30"/>
          <p:cNvSpPr>
            <a:spLocks noChangeArrowheads="1"/>
          </p:cNvSpPr>
          <p:nvPr/>
        </p:nvSpPr>
        <p:spPr bwMode="auto">
          <a:xfrm>
            <a:off x="3143002" y="274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400" name="Rectangle 31"/>
          <p:cNvSpPr>
            <a:spLocks noChangeArrowheads="1"/>
          </p:cNvSpPr>
          <p:nvPr/>
        </p:nvSpPr>
        <p:spPr bwMode="auto">
          <a:xfrm>
            <a:off x="1376114" y="33734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401" name="Rectangle 32"/>
          <p:cNvSpPr>
            <a:spLocks noChangeArrowheads="1"/>
          </p:cNvSpPr>
          <p:nvPr/>
        </p:nvSpPr>
        <p:spPr bwMode="auto">
          <a:xfrm>
            <a:off x="507752" y="3375025"/>
            <a:ext cx="3921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402" name="Rectangle 34"/>
          <p:cNvSpPr>
            <a:spLocks noChangeArrowheads="1"/>
          </p:cNvSpPr>
          <p:nvPr/>
        </p:nvSpPr>
        <p:spPr bwMode="auto">
          <a:xfrm>
            <a:off x="8227764" y="274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403" name="Rectangle 35"/>
          <p:cNvSpPr>
            <a:spLocks noChangeArrowheads="1"/>
          </p:cNvSpPr>
          <p:nvPr/>
        </p:nvSpPr>
        <p:spPr bwMode="auto">
          <a:xfrm>
            <a:off x="7367339" y="274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404" name="Rectangle 36"/>
          <p:cNvSpPr>
            <a:spLocks noChangeArrowheads="1"/>
          </p:cNvSpPr>
          <p:nvPr/>
        </p:nvSpPr>
        <p:spPr bwMode="auto">
          <a:xfrm>
            <a:off x="6516439" y="27305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405" name="Rectangle 37"/>
          <p:cNvSpPr>
            <a:spLocks noChangeArrowheads="1"/>
          </p:cNvSpPr>
          <p:nvPr/>
        </p:nvSpPr>
        <p:spPr bwMode="auto">
          <a:xfrm>
            <a:off x="5689352" y="33734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406" name="Rectangle 38"/>
          <p:cNvSpPr>
            <a:spLocks noChangeArrowheads="1"/>
          </p:cNvSpPr>
          <p:nvPr/>
        </p:nvSpPr>
        <p:spPr bwMode="auto">
          <a:xfrm>
            <a:off x="4840039" y="33734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407" name="Rectangle 39"/>
          <p:cNvSpPr>
            <a:spLocks noChangeArrowheads="1"/>
          </p:cNvSpPr>
          <p:nvPr/>
        </p:nvSpPr>
        <p:spPr bwMode="auto">
          <a:xfrm>
            <a:off x="4011364" y="2730500"/>
            <a:ext cx="4699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9408" name="Line 40"/>
          <p:cNvSpPr>
            <a:spLocks noChangeShapeType="1"/>
          </p:cNvSpPr>
          <p:nvPr/>
        </p:nvSpPr>
        <p:spPr bwMode="auto">
          <a:xfrm flipH="1">
            <a:off x="2500064" y="1219200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09" name="Line 41"/>
          <p:cNvSpPr>
            <a:spLocks noChangeShapeType="1"/>
          </p:cNvSpPr>
          <p:nvPr/>
        </p:nvSpPr>
        <p:spPr bwMode="auto">
          <a:xfrm>
            <a:off x="5471864" y="1208088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10" name="Line 43"/>
          <p:cNvSpPr>
            <a:spLocks noChangeShapeType="1"/>
          </p:cNvSpPr>
          <p:nvPr/>
        </p:nvSpPr>
        <p:spPr bwMode="auto">
          <a:xfrm flipH="1">
            <a:off x="1726952" y="1839913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11" name="Line 47"/>
          <p:cNvSpPr>
            <a:spLocks noChangeShapeType="1"/>
          </p:cNvSpPr>
          <p:nvPr/>
        </p:nvSpPr>
        <p:spPr bwMode="auto">
          <a:xfrm>
            <a:off x="2923927" y="1839913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12" name="Line 48"/>
          <p:cNvSpPr>
            <a:spLocks noChangeShapeType="1"/>
          </p:cNvSpPr>
          <p:nvPr/>
        </p:nvSpPr>
        <p:spPr bwMode="auto">
          <a:xfrm flipH="1">
            <a:off x="1052264" y="2492375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13" name="Line 49"/>
          <p:cNvSpPr>
            <a:spLocks noChangeShapeType="1"/>
          </p:cNvSpPr>
          <p:nvPr/>
        </p:nvSpPr>
        <p:spPr bwMode="auto">
          <a:xfrm>
            <a:off x="1857127" y="2492375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14" name="Line 50"/>
          <p:cNvSpPr>
            <a:spLocks noChangeShapeType="1"/>
          </p:cNvSpPr>
          <p:nvPr/>
        </p:nvSpPr>
        <p:spPr bwMode="auto">
          <a:xfrm flipH="1">
            <a:off x="6157664" y="1839913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15" name="Line 51"/>
          <p:cNvSpPr>
            <a:spLocks noChangeShapeType="1"/>
          </p:cNvSpPr>
          <p:nvPr/>
        </p:nvSpPr>
        <p:spPr bwMode="auto">
          <a:xfrm>
            <a:off x="7005389" y="1839913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16" name="Line 52"/>
          <p:cNvSpPr>
            <a:spLocks noChangeShapeType="1"/>
          </p:cNvSpPr>
          <p:nvPr/>
        </p:nvSpPr>
        <p:spPr bwMode="auto">
          <a:xfrm flipH="1">
            <a:off x="7627689" y="2481263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17" name="Line 53"/>
          <p:cNvSpPr>
            <a:spLocks noChangeShapeType="1"/>
          </p:cNvSpPr>
          <p:nvPr/>
        </p:nvSpPr>
        <p:spPr bwMode="auto">
          <a:xfrm flipH="1">
            <a:off x="5319464" y="2481263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18" name="Line 54"/>
          <p:cNvSpPr>
            <a:spLocks noChangeShapeType="1"/>
          </p:cNvSpPr>
          <p:nvPr/>
        </p:nvSpPr>
        <p:spPr bwMode="auto">
          <a:xfrm flipH="1">
            <a:off x="3360489" y="2492375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19" name="Line 55"/>
          <p:cNvSpPr>
            <a:spLocks noChangeShapeType="1"/>
          </p:cNvSpPr>
          <p:nvPr/>
        </p:nvSpPr>
        <p:spPr bwMode="auto">
          <a:xfrm>
            <a:off x="8116639" y="2481263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20" name="Line 56"/>
          <p:cNvSpPr>
            <a:spLocks noChangeShapeType="1"/>
          </p:cNvSpPr>
          <p:nvPr/>
        </p:nvSpPr>
        <p:spPr bwMode="auto">
          <a:xfrm>
            <a:off x="6135439" y="2481263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21" name="Line 57"/>
          <p:cNvSpPr>
            <a:spLocks noChangeShapeType="1"/>
          </p:cNvSpPr>
          <p:nvPr/>
        </p:nvSpPr>
        <p:spPr bwMode="auto">
          <a:xfrm>
            <a:off x="3936752" y="2492375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22" name="Line 58"/>
          <p:cNvSpPr>
            <a:spLocks noChangeShapeType="1"/>
          </p:cNvSpPr>
          <p:nvPr/>
        </p:nvSpPr>
        <p:spPr bwMode="auto">
          <a:xfrm>
            <a:off x="3052514" y="5649913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23" name="Line 59"/>
          <p:cNvSpPr>
            <a:spLocks noChangeShapeType="1"/>
          </p:cNvSpPr>
          <p:nvPr/>
        </p:nvSpPr>
        <p:spPr bwMode="auto">
          <a:xfrm flipH="1">
            <a:off x="5014664" y="5649913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24" name="Line 60"/>
          <p:cNvSpPr>
            <a:spLocks noChangeShapeType="1"/>
          </p:cNvSpPr>
          <p:nvPr/>
        </p:nvSpPr>
        <p:spPr bwMode="auto">
          <a:xfrm flipH="1">
            <a:off x="7605464" y="5029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25" name="Line 61"/>
          <p:cNvSpPr>
            <a:spLocks noChangeShapeType="1"/>
          </p:cNvSpPr>
          <p:nvPr/>
        </p:nvSpPr>
        <p:spPr bwMode="auto">
          <a:xfrm>
            <a:off x="6462464" y="5029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26" name="Line 62"/>
          <p:cNvSpPr>
            <a:spLocks noChangeShapeType="1"/>
          </p:cNvSpPr>
          <p:nvPr/>
        </p:nvSpPr>
        <p:spPr bwMode="auto">
          <a:xfrm>
            <a:off x="2087314" y="5029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27" name="Line 63"/>
          <p:cNvSpPr>
            <a:spLocks noChangeShapeType="1"/>
          </p:cNvSpPr>
          <p:nvPr/>
        </p:nvSpPr>
        <p:spPr bwMode="auto">
          <a:xfrm flipH="1">
            <a:off x="3414464" y="5029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28" name="Line 64"/>
          <p:cNvSpPr>
            <a:spLocks noChangeShapeType="1"/>
          </p:cNvSpPr>
          <p:nvPr/>
        </p:nvSpPr>
        <p:spPr bwMode="auto">
          <a:xfrm flipH="1">
            <a:off x="736352" y="3135313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29" name="Line 65"/>
          <p:cNvSpPr>
            <a:spLocks noChangeShapeType="1"/>
          </p:cNvSpPr>
          <p:nvPr/>
        </p:nvSpPr>
        <p:spPr bwMode="auto">
          <a:xfrm>
            <a:off x="1312614" y="3135313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30" name="Line 66"/>
          <p:cNvSpPr>
            <a:spLocks noChangeShapeType="1"/>
          </p:cNvSpPr>
          <p:nvPr/>
        </p:nvSpPr>
        <p:spPr bwMode="auto">
          <a:xfrm flipH="1">
            <a:off x="1357064" y="3756025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31" name="Line 67"/>
          <p:cNvSpPr>
            <a:spLocks noChangeShapeType="1"/>
          </p:cNvSpPr>
          <p:nvPr/>
        </p:nvSpPr>
        <p:spPr bwMode="auto">
          <a:xfrm flipH="1">
            <a:off x="5624264" y="3756025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32" name="Line 68"/>
          <p:cNvSpPr>
            <a:spLocks noChangeShapeType="1"/>
          </p:cNvSpPr>
          <p:nvPr/>
        </p:nvSpPr>
        <p:spPr bwMode="auto">
          <a:xfrm flipH="1">
            <a:off x="5014664" y="3124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33" name="Line 69"/>
          <p:cNvSpPr>
            <a:spLocks noChangeShapeType="1"/>
          </p:cNvSpPr>
          <p:nvPr/>
        </p:nvSpPr>
        <p:spPr bwMode="auto">
          <a:xfrm>
            <a:off x="671264" y="3756025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34" name="Line 70"/>
          <p:cNvSpPr>
            <a:spLocks noChangeShapeType="1"/>
          </p:cNvSpPr>
          <p:nvPr/>
        </p:nvSpPr>
        <p:spPr bwMode="auto">
          <a:xfrm>
            <a:off x="5090864" y="3756025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35" name="Line 71"/>
          <p:cNvSpPr>
            <a:spLocks noChangeShapeType="1"/>
          </p:cNvSpPr>
          <p:nvPr/>
        </p:nvSpPr>
        <p:spPr bwMode="auto">
          <a:xfrm>
            <a:off x="5700464" y="3124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36" name="Line 72"/>
          <p:cNvSpPr>
            <a:spLocks noChangeShapeType="1"/>
          </p:cNvSpPr>
          <p:nvPr/>
        </p:nvSpPr>
        <p:spPr bwMode="auto">
          <a:xfrm>
            <a:off x="1357064" y="438785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37" name="Line 73"/>
          <p:cNvSpPr>
            <a:spLocks noChangeShapeType="1"/>
          </p:cNvSpPr>
          <p:nvPr/>
        </p:nvSpPr>
        <p:spPr bwMode="auto">
          <a:xfrm>
            <a:off x="5624264" y="4397375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38" name="Line 75"/>
          <p:cNvSpPr>
            <a:spLocks noChangeShapeType="1"/>
          </p:cNvSpPr>
          <p:nvPr/>
        </p:nvSpPr>
        <p:spPr bwMode="auto">
          <a:xfrm flipH="1">
            <a:off x="2342902" y="3113882"/>
            <a:ext cx="381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39" name="Line 76"/>
          <p:cNvSpPr>
            <a:spLocks noChangeShapeType="1"/>
          </p:cNvSpPr>
          <p:nvPr/>
        </p:nvSpPr>
        <p:spPr bwMode="auto">
          <a:xfrm flipH="1">
            <a:off x="6364039" y="3124200"/>
            <a:ext cx="381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40" name="Line 77"/>
          <p:cNvSpPr>
            <a:spLocks noChangeShapeType="1"/>
          </p:cNvSpPr>
          <p:nvPr/>
        </p:nvSpPr>
        <p:spPr bwMode="auto">
          <a:xfrm flipH="1">
            <a:off x="3871664" y="3124200"/>
            <a:ext cx="381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41" name="Line 78"/>
          <p:cNvSpPr>
            <a:spLocks noChangeShapeType="1"/>
          </p:cNvSpPr>
          <p:nvPr/>
        </p:nvSpPr>
        <p:spPr bwMode="auto">
          <a:xfrm flipH="1">
            <a:off x="8084889" y="3124200"/>
            <a:ext cx="381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42" name="Line 79"/>
          <p:cNvSpPr>
            <a:spLocks noChangeShapeType="1"/>
          </p:cNvSpPr>
          <p:nvPr/>
        </p:nvSpPr>
        <p:spPr bwMode="auto">
          <a:xfrm>
            <a:off x="3338264" y="3124200"/>
            <a:ext cx="457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43" name="Line 81"/>
          <p:cNvSpPr>
            <a:spLocks noChangeShapeType="1"/>
          </p:cNvSpPr>
          <p:nvPr/>
        </p:nvSpPr>
        <p:spPr bwMode="auto">
          <a:xfrm>
            <a:off x="7594352" y="3135313"/>
            <a:ext cx="457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9444" name="Oval 89"/>
          <p:cNvSpPr>
            <a:spLocks noChangeArrowheads="1"/>
          </p:cNvSpPr>
          <p:nvPr/>
        </p:nvSpPr>
        <p:spPr bwMode="auto">
          <a:xfrm>
            <a:off x="4557464" y="5661025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27</a:t>
            </a:r>
          </a:p>
        </p:txBody>
      </p:sp>
      <p:sp>
        <p:nvSpPr>
          <p:cNvPr id="229445" name="Oval 90"/>
          <p:cNvSpPr>
            <a:spLocks noChangeArrowheads="1"/>
          </p:cNvSpPr>
          <p:nvPr/>
        </p:nvSpPr>
        <p:spPr bwMode="auto">
          <a:xfrm>
            <a:off x="7094289" y="5029200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26</a:t>
            </a:r>
          </a:p>
        </p:txBody>
      </p:sp>
      <p:sp>
        <p:nvSpPr>
          <p:cNvPr id="229446" name="Oval 91"/>
          <p:cNvSpPr>
            <a:spLocks noChangeArrowheads="1"/>
          </p:cNvSpPr>
          <p:nvPr/>
        </p:nvSpPr>
        <p:spPr bwMode="auto">
          <a:xfrm>
            <a:off x="7932489" y="4038600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25</a:t>
            </a:r>
          </a:p>
        </p:txBody>
      </p:sp>
      <p:sp>
        <p:nvSpPr>
          <p:cNvPr id="229447" name="Oval 92"/>
          <p:cNvSpPr>
            <a:spLocks noChangeArrowheads="1"/>
          </p:cNvSpPr>
          <p:nvPr/>
        </p:nvSpPr>
        <p:spPr bwMode="auto">
          <a:xfrm>
            <a:off x="8519864" y="2514600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24</a:t>
            </a:r>
          </a:p>
        </p:txBody>
      </p:sp>
      <p:sp>
        <p:nvSpPr>
          <p:cNvPr id="229448" name="Oval 93"/>
          <p:cNvSpPr>
            <a:spLocks noChangeArrowheads="1"/>
          </p:cNvSpPr>
          <p:nvPr/>
        </p:nvSpPr>
        <p:spPr bwMode="auto">
          <a:xfrm>
            <a:off x="7389564" y="2514600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23</a:t>
            </a:r>
          </a:p>
        </p:txBody>
      </p:sp>
      <p:sp>
        <p:nvSpPr>
          <p:cNvPr id="229449" name="Oval 94"/>
          <p:cNvSpPr>
            <a:spLocks noChangeArrowheads="1"/>
          </p:cNvSpPr>
          <p:nvPr/>
        </p:nvSpPr>
        <p:spPr bwMode="auto">
          <a:xfrm>
            <a:off x="7376864" y="1862138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22</a:t>
            </a:r>
          </a:p>
        </p:txBody>
      </p:sp>
      <p:sp>
        <p:nvSpPr>
          <p:cNvPr id="229450" name="Oval 95"/>
          <p:cNvSpPr>
            <a:spLocks noChangeArrowheads="1"/>
          </p:cNvSpPr>
          <p:nvPr/>
        </p:nvSpPr>
        <p:spPr bwMode="auto">
          <a:xfrm>
            <a:off x="6038602" y="4419600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21</a:t>
            </a:r>
          </a:p>
        </p:txBody>
      </p:sp>
      <p:sp>
        <p:nvSpPr>
          <p:cNvPr id="229451" name="Oval 96"/>
          <p:cNvSpPr>
            <a:spLocks noChangeArrowheads="1"/>
          </p:cNvSpPr>
          <p:nvPr/>
        </p:nvSpPr>
        <p:spPr bwMode="auto">
          <a:xfrm>
            <a:off x="6516439" y="2493963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20</a:t>
            </a:r>
          </a:p>
        </p:txBody>
      </p:sp>
      <p:sp>
        <p:nvSpPr>
          <p:cNvPr id="229452" name="Oval 97"/>
          <p:cNvSpPr>
            <a:spLocks noChangeArrowheads="1"/>
          </p:cNvSpPr>
          <p:nvPr/>
        </p:nvSpPr>
        <p:spPr bwMode="auto">
          <a:xfrm>
            <a:off x="5395664" y="3657600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19</a:t>
            </a:r>
          </a:p>
        </p:txBody>
      </p:sp>
      <p:sp>
        <p:nvSpPr>
          <p:cNvPr id="229453" name="Oval 99"/>
          <p:cNvSpPr>
            <a:spLocks noChangeArrowheads="1"/>
          </p:cNvSpPr>
          <p:nvPr/>
        </p:nvSpPr>
        <p:spPr bwMode="auto">
          <a:xfrm>
            <a:off x="6081464" y="3124200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18</a:t>
            </a:r>
          </a:p>
        </p:txBody>
      </p:sp>
      <p:sp>
        <p:nvSpPr>
          <p:cNvPr id="229454" name="Oval 100"/>
          <p:cNvSpPr>
            <a:spLocks noChangeArrowheads="1"/>
          </p:cNvSpPr>
          <p:nvPr/>
        </p:nvSpPr>
        <p:spPr bwMode="auto">
          <a:xfrm>
            <a:off x="4787652" y="3146425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17</a:t>
            </a:r>
          </a:p>
        </p:txBody>
      </p:sp>
      <p:sp>
        <p:nvSpPr>
          <p:cNvPr id="229455" name="Oval 101"/>
          <p:cNvSpPr>
            <a:spLocks noChangeArrowheads="1"/>
          </p:cNvSpPr>
          <p:nvPr/>
        </p:nvSpPr>
        <p:spPr bwMode="auto">
          <a:xfrm>
            <a:off x="5081339" y="2514600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16</a:t>
            </a:r>
          </a:p>
        </p:txBody>
      </p:sp>
      <p:sp>
        <p:nvSpPr>
          <p:cNvPr id="229456" name="Oval 102"/>
          <p:cNvSpPr>
            <a:spLocks noChangeArrowheads="1"/>
          </p:cNvSpPr>
          <p:nvPr/>
        </p:nvSpPr>
        <p:spPr bwMode="auto">
          <a:xfrm>
            <a:off x="5941764" y="1860550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15</a:t>
            </a:r>
          </a:p>
        </p:txBody>
      </p:sp>
      <p:sp>
        <p:nvSpPr>
          <p:cNvPr id="229457" name="Oval 103"/>
          <p:cNvSpPr>
            <a:spLocks noChangeArrowheads="1"/>
          </p:cNvSpPr>
          <p:nvPr/>
        </p:nvSpPr>
        <p:spPr bwMode="auto">
          <a:xfrm>
            <a:off x="6767264" y="1219200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14</a:t>
            </a:r>
          </a:p>
        </p:txBody>
      </p:sp>
      <p:sp>
        <p:nvSpPr>
          <p:cNvPr id="229458" name="Oval 104"/>
          <p:cNvSpPr>
            <a:spLocks noChangeArrowheads="1"/>
          </p:cNvSpPr>
          <p:nvPr/>
        </p:nvSpPr>
        <p:spPr bwMode="auto">
          <a:xfrm>
            <a:off x="2825502" y="5029200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13</a:t>
            </a:r>
          </a:p>
        </p:txBody>
      </p:sp>
      <p:sp>
        <p:nvSpPr>
          <p:cNvPr id="229459" name="Oval 105"/>
          <p:cNvSpPr>
            <a:spLocks noChangeArrowheads="1"/>
          </p:cNvSpPr>
          <p:nvPr/>
        </p:nvSpPr>
        <p:spPr bwMode="auto">
          <a:xfrm>
            <a:off x="3708152" y="4038600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12</a:t>
            </a:r>
          </a:p>
        </p:txBody>
      </p:sp>
      <p:sp>
        <p:nvSpPr>
          <p:cNvPr id="229460" name="Oval 106"/>
          <p:cNvSpPr>
            <a:spLocks noChangeArrowheads="1"/>
          </p:cNvSpPr>
          <p:nvPr/>
        </p:nvSpPr>
        <p:spPr bwMode="auto">
          <a:xfrm>
            <a:off x="4328864" y="2514600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11</a:t>
            </a:r>
          </a:p>
        </p:txBody>
      </p:sp>
      <p:sp>
        <p:nvSpPr>
          <p:cNvPr id="229461" name="Oval 107"/>
          <p:cNvSpPr>
            <a:spLocks noChangeArrowheads="1"/>
          </p:cNvSpPr>
          <p:nvPr/>
        </p:nvSpPr>
        <p:spPr bwMode="auto">
          <a:xfrm>
            <a:off x="3133477" y="2514600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10</a:t>
            </a:r>
          </a:p>
        </p:txBody>
      </p:sp>
      <p:sp>
        <p:nvSpPr>
          <p:cNvPr id="229462" name="Oval 108"/>
          <p:cNvSpPr>
            <a:spLocks noChangeArrowheads="1"/>
          </p:cNvSpPr>
          <p:nvPr/>
        </p:nvSpPr>
        <p:spPr bwMode="auto">
          <a:xfrm>
            <a:off x="3327152" y="1862138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9</a:t>
            </a:r>
          </a:p>
        </p:txBody>
      </p:sp>
      <p:sp>
        <p:nvSpPr>
          <p:cNvPr id="229463" name="Oval 109"/>
          <p:cNvSpPr>
            <a:spLocks noChangeArrowheads="1"/>
          </p:cNvSpPr>
          <p:nvPr/>
        </p:nvSpPr>
        <p:spPr bwMode="auto">
          <a:xfrm>
            <a:off x="1792039" y="4419600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8</a:t>
            </a:r>
          </a:p>
        </p:txBody>
      </p:sp>
      <p:sp>
        <p:nvSpPr>
          <p:cNvPr id="229464" name="Oval 110"/>
          <p:cNvSpPr>
            <a:spLocks noChangeArrowheads="1"/>
          </p:cNvSpPr>
          <p:nvPr/>
        </p:nvSpPr>
        <p:spPr bwMode="auto">
          <a:xfrm>
            <a:off x="2227014" y="2514600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7</a:t>
            </a:r>
          </a:p>
        </p:txBody>
      </p:sp>
      <p:sp>
        <p:nvSpPr>
          <p:cNvPr id="229465" name="Oval 111"/>
          <p:cNvSpPr>
            <a:spLocks noChangeArrowheads="1"/>
          </p:cNvSpPr>
          <p:nvPr/>
        </p:nvSpPr>
        <p:spPr bwMode="auto">
          <a:xfrm>
            <a:off x="1084014" y="3733800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6</a:t>
            </a:r>
          </a:p>
        </p:txBody>
      </p:sp>
      <p:sp>
        <p:nvSpPr>
          <p:cNvPr id="229466" name="Oval 112"/>
          <p:cNvSpPr>
            <a:spLocks noChangeArrowheads="1"/>
          </p:cNvSpPr>
          <p:nvPr/>
        </p:nvSpPr>
        <p:spPr bwMode="auto">
          <a:xfrm>
            <a:off x="1661864" y="3124200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5</a:t>
            </a:r>
          </a:p>
        </p:txBody>
      </p:sp>
      <p:sp>
        <p:nvSpPr>
          <p:cNvPr id="229467" name="Oval 113"/>
          <p:cNvSpPr>
            <a:spLocks noChangeArrowheads="1"/>
          </p:cNvSpPr>
          <p:nvPr/>
        </p:nvSpPr>
        <p:spPr bwMode="auto">
          <a:xfrm>
            <a:off x="499814" y="3133725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4</a:t>
            </a:r>
          </a:p>
        </p:txBody>
      </p:sp>
      <p:sp>
        <p:nvSpPr>
          <p:cNvPr id="229468" name="Oval 114"/>
          <p:cNvSpPr>
            <a:spLocks noChangeArrowheads="1"/>
          </p:cNvSpPr>
          <p:nvPr/>
        </p:nvSpPr>
        <p:spPr bwMode="auto">
          <a:xfrm>
            <a:off x="834777" y="2503488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3</a:t>
            </a:r>
          </a:p>
        </p:txBody>
      </p:sp>
      <p:sp>
        <p:nvSpPr>
          <p:cNvPr id="229469" name="Oval 115"/>
          <p:cNvSpPr>
            <a:spLocks noChangeArrowheads="1"/>
          </p:cNvSpPr>
          <p:nvPr/>
        </p:nvSpPr>
        <p:spPr bwMode="auto">
          <a:xfrm>
            <a:off x="1488827" y="1862138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2</a:t>
            </a:r>
          </a:p>
        </p:txBody>
      </p:sp>
      <p:sp>
        <p:nvSpPr>
          <p:cNvPr id="229470" name="Oval 116"/>
          <p:cNvSpPr>
            <a:spLocks noChangeArrowheads="1"/>
          </p:cNvSpPr>
          <p:nvPr/>
        </p:nvSpPr>
        <p:spPr bwMode="auto">
          <a:xfrm>
            <a:off x="2284164" y="1219200"/>
            <a:ext cx="228600" cy="228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000" b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1397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삽입</a:t>
            </a:r>
            <a:r>
              <a:rPr lang="en-US" altLang="ko-KR" dirty="0" smtClean="0"/>
              <a:t>(Push)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삭제</a:t>
            </a:r>
            <a:r>
              <a:rPr lang="en-US" altLang="ko-KR" dirty="0" smtClean="0"/>
              <a:t>(Pop)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err="1" smtClean="0"/>
              <a:t>스택의</a:t>
            </a:r>
            <a:r>
              <a:rPr lang="ko-KR" altLang="en-US" b="0" dirty="0" smtClean="0"/>
              <a:t> </a:t>
            </a:r>
            <a:r>
              <a:rPr lang="ko-KR" altLang="en-US" b="0" dirty="0" smtClean="0"/>
              <a:t>주요 기능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삽입과 제거</a:t>
            </a:r>
            <a:endParaRPr lang="ko-KR" alt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097" name="Object 1"/>
          <p:cNvGraphicFramePr>
            <a:graphicFrameLocks noChangeAspect="1"/>
          </p:cNvGraphicFramePr>
          <p:nvPr/>
        </p:nvGraphicFramePr>
        <p:xfrm>
          <a:off x="2224099" y="2000240"/>
          <a:ext cx="3990975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Visio" r:id="rId3" imgW="3994506" imgH="1710221" progId="Visio.Drawing.11">
                  <p:embed/>
                </p:oleObj>
              </mc:Choice>
              <mc:Fallback>
                <p:oleObj name="Visio" r:id="rId3" imgW="3994506" imgH="171022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99" y="2000240"/>
                        <a:ext cx="3990975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295537" y="4429132"/>
          <a:ext cx="282892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Visio" r:id="rId5" imgW="2824480" imgH="1680475" progId="Visio.Drawing.11">
                  <p:embed/>
                </p:oleObj>
              </mc:Choice>
              <mc:Fallback>
                <p:oleObj name="Visio" r:id="rId5" imgW="2824480" imgH="16804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37" y="4429132"/>
                        <a:ext cx="2828925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91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전단</a:t>
            </a:r>
            <a:r>
              <a:rPr lang="en-US" altLang="ko-KR" dirty="0" smtClean="0"/>
              <a:t>(Front)</a:t>
            </a:r>
            <a:r>
              <a:rPr lang="ko-KR" altLang="en-US" dirty="0" smtClean="0"/>
              <a:t>과 후단</a:t>
            </a:r>
            <a:r>
              <a:rPr lang="en-US" altLang="ko-KR" dirty="0" smtClean="0"/>
              <a:t>(Rear)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삽입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Enqueue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큐의 </a:t>
            </a:r>
            <a:r>
              <a:rPr lang="ko-KR" altLang="en-US" b="0" dirty="0" smtClean="0"/>
              <a:t>주요 기능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삽입과 제거 </a:t>
            </a:r>
            <a:endParaRPr lang="ko-KR" alt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1000100" y="2071678"/>
          <a:ext cx="4791075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Visio" r:id="rId3" imgW="4786579" imgH="1494661" progId="Visio.Drawing.11">
                  <p:embed/>
                </p:oleObj>
              </mc:Choice>
              <mc:Fallback>
                <p:oleObj name="Visio" r:id="rId3" imgW="4786579" imgH="149466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071678"/>
                        <a:ext cx="4791075" cy="149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500166" y="4286256"/>
          <a:ext cx="4048125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Visio" r:id="rId5" imgW="5002784" imgH="2664555" progId="Visio.Drawing.11">
                  <p:embed/>
                </p:oleObj>
              </mc:Choice>
              <mc:Fallback>
                <p:oleObj name="Visio" r:id="rId5" imgW="5002784" imgH="26645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4286256"/>
                        <a:ext cx="4048125" cy="216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4570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Dequeue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큐의 </a:t>
            </a:r>
            <a:r>
              <a:rPr lang="ko-KR" altLang="en-US" b="0" dirty="0" smtClean="0"/>
              <a:t>주요 기능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삽입과 제거 </a:t>
            </a:r>
            <a:endParaRPr lang="ko-KR" alt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928662" y="2214554"/>
          <a:ext cx="3705225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Visio" r:id="rId3" imgW="4246474" imgH="2664555" progId="Visio.Drawing.11">
                  <p:embed/>
                </p:oleObj>
              </mc:Choice>
              <mc:Fallback>
                <p:oleObj name="Visio" r:id="rId3" imgW="4246474" imgH="26645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2214554"/>
                        <a:ext cx="3705225" cy="232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8374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 smtClean="0"/>
              <a:t>큐도 보통의 큐처럼 동작하지만 </a:t>
            </a:r>
            <a:r>
              <a:rPr lang="en-US" sz="2200" dirty="0" smtClean="0"/>
              <a:t>“</a:t>
            </a:r>
            <a:r>
              <a:rPr lang="ko-KR" altLang="en-US" sz="2200" dirty="0" smtClean="0"/>
              <a:t>우선순위</a:t>
            </a:r>
            <a:r>
              <a:rPr lang="en-US" sz="2200" dirty="0" smtClean="0"/>
              <a:t>” </a:t>
            </a:r>
            <a:r>
              <a:rPr lang="ko-KR" altLang="en-US" sz="2200" dirty="0" smtClean="0"/>
              <a:t>속성을 갖는 데이터를 다룬다</a:t>
            </a:r>
            <a:endParaRPr lang="en-US" altLang="ko-KR" sz="2200" dirty="0" smtClean="0"/>
          </a:p>
          <a:p>
            <a:r>
              <a:rPr lang="ko-KR" altLang="en-US" sz="2200" dirty="0" smtClean="0"/>
              <a:t>삽입 연산</a:t>
            </a:r>
            <a:endParaRPr lang="en-US" altLang="ko-KR" sz="2200" dirty="0" smtClean="0"/>
          </a:p>
          <a:p>
            <a:endParaRPr lang="en-US" altLang="ko-KR" sz="2200" dirty="0" smtClean="0"/>
          </a:p>
          <a:p>
            <a:endParaRPr lang="en-US" altLang="ko-KR" sz="2200" dirty="0" smtClean="0"/>
          </a:p>
          <a:p>
            <a:endParaRPr lang="en-US" altLang="ko-KR" sz="2200" dirty="0" smtClean="0"/>
          </a:p>
          <a:p>
            <a:endParaRPr lang="en-US" altLang="ko-KR" sz="2200" dirty="0" smtClean="0"/>
          </a:p>
          <a:p>
            <a:endParaRPr lang="en-US" altLang="ko-KR" sz="2200" dirty="0" smtClean="0"/>
          </a:p>
          <a:p>
            <a:endParaRPr lang="en-US" altLang="ko-KR" sz="2200" dirty="0" smtClean="0"/>
          </a:p>
          <a:p>
            <a:r>
              <a:rPr lang="ko-KR" altLang="en-US" sz="2200" dirty="0" smtClean="0"/>
              <a:t>제거 연산</a:t>
            </a:r>
            <a:endParaRPr lang="ko-KR" altLang="en-US" sz="2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우선순위 </a:t>
            </a:r>
            <a:r>
              <a:rPr lang="ko-KR" altLang="en-US" b="0" dirty="0" smtClean="0"/>
              <a:t>큐 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097" name="Object 1"/>
          <p:cNvGraphicFramePr>
            <a:graphicFrameLocks noChangeAspect="1"/>
          </p:cNvGraphicFramePr>
          <p:nvPr/>
        </p:nvGraphicFramePr>
        <p:xfrm>
          <a:off x="2338412" y="2285992"/>
          <a:ext cx="5216595" cy="773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r:id="rId3" imgW="6766560" imgH="1002010" progId="Visio.Drawing.11">
                  <p:embed/>
                </p:oleObj>
              </mc:Choice>
              <mc:Fallback>
                <p:oleObj r:id="rId3" imgW="6766560" imgH="100201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412" y="2285992"/>
                        <a:ext cx="5216595" cy="7737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338412" y="3286101"/>
          <a:ext cx="5233984" cy="1330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r:id="rId5" imgW="6334557" imgH="1607535" progId="Visio.Drawing.11">
                  <p:embed/>
                </p:oleObj>
              </mc:Choice>
              <mc:Fallback>
                <p:oleObj r:id="rId5" imgW="6334557" imgH="160753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412" y="3286101"/>
                        <a:ext cx="5233984" cy="1330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2357422" y="4643446"/>
          <a:ext cx="4774268" cy="2143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r:id="rId7" imgW="6982358" imgH="3132350" progId="Visio.Drawing.11">
                  <p:embed/>
                </p:oleObj>
              </mc:Choice>
              <mc:Fallback>
                <p:oleObj r:id="rId7" imgW="6982358" imgH="31323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4643446"/>
                        <a:ext cx="4774268" cy="2143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3293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힙</a:t>
            </a:r>
            <a:r>
              <a:rPr lang="ko-KR" altLang="en-US" dirty="0" smtClean="0"/>
              <a:t> 순서 속성</a:t>
            </a:r>
            <a:r>
              <a:rPr lang="en-US" dirty="0" smtClean="0"/>
              <a:t>(Heap Order Property)</a:t>
            </a:r>
            <a:r>
              <a:rPr lang="ko-KR" altLang="en-US" dirty="0" smtClean="0"/>
              <a:t>을 만족하는 완전 이진 트리</a:t>
            </a:r>
            <a:endParaRPr lang="en-US" altLang="ko-KR" dirty="0" smtClean="0"/>
          </a:p>
          <a:p>
            <a:r>
              <a:rPr lang="ko-KR" altLang="en-US" dirty="0" err="1" smtClean="0"/>
              <a:t>힙</a:t>
            </a:r>
            <a:r>
              <a:rPr lang="ko-KR" altLang="en-US" dirty="0" smtClean="0"/>
              <a:t> 순서 속성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트리 내의 모든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부모 </a:t>
            </a:r>
            <a:r>
              <a:rPr lang="ko-KR" altLang="en-US" dirty="0" err="1" smtClean="0"/>
              <a:t>노드보다</a:t>
            </a:r>
            <a:r>
              <a:rPr lang="ko-KR" altLang="en-US" dirty="0" smtClean="0"/>
              <a:t> 커야 한다는 규칙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“</a:t>
            </a:r>
            <a:r>
              <a:rPr lang="ko-KR" altLang="en-US" i="1" dirty="0" err="1" smtClean="0">
                <a:solidFill>
                  <a:srgbClr val="FF0000"/>
                </a:solidFill>
              </a:rPr>
              <a:t>힙에서</a:t>
            </a:r>
            <a:r>
              <a:rPr lang="ko-KR" altLang="en-US" i="1" dirty="0" smtClean="0">
                <a:solidFill>
                  <a:srgbClr val="FF0000"/>
                </a:solidFill>
              </a:rPr>
              <a:t> 가장 작은 데이터를 갖는 </a:t>
            </a:r>
            <a:r>
              <a:rPr lang="ko-KR" altLang="en-US" i="1" dirty="0" err="1" smtClean="0">
                <a:solidFill>
                  <a:srgbClr val="FF0000"/>
                </a:solidFill>
              </a:rPr>
              <a:t>노드는</a:t>
            </a:r>
            <a:r>
              <a:rPr lang="ko-KR" altLang="en-US" i="1" dirty="0" smtClean="0">
                <a:solidFill>
                  <a:srgbClr val="FF0000"/>
                </a:solidFill>
              </a:rPr>
              <a:t> 루트 </a:t>
            </a:r>
            <a:r>
              <a:rPr lang="ko-KR" altLang="en-US" i="1" dirty="0" err="1" smtClean="0">
                <a:solidFill>
                  <a:srgbClr val="FF0000"/>
                </a:solidFill>
              </a:rPr>
              <a:t>노드이다</a:t>
            </a:r>
            <a:r>
              <a:rPr lang="en-US" i="1" dirty="0" smtClean="0">
                <a:solidFill>
                  <a:srgbClr val="FF0000"/>
                </a:solidFill>
              </a:rPr>
              <a:t>.”</a:t>
            </a:r>
            <a:endParaRPr lang="ko-KR" altLang="en-US" i="1" dirty="0" smtClean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err="1" smtClean="0"/>
              <a:t>힙</a:t>
            </a:r>
            <a:r>
              <a:rPr lang="ko-KR" altLang="en-US" b="0" dirty="0" smtClean="0"/>
              <a:t> </a:t>
            </a:r>
            <a:endParaRPr lang="ko-KR" altLang="en-US" b="0" dirty="0" smtClean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2714612" y="3143248"/>
          <a:ext cx="347662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r:id="rId3" imgW="4940605" imgH="2698784" progId="Visio.Drawing.11">
                  <p:embed/>
                </p:oleObj>
              </mc:Choice>
              <mc:Fallback>
                <p:oleObj r:id="rId3" imgW="4940605" imgH="269878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3143248"/>
                        <a:ext cx="3476625" cy="190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2718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삽입 연산</a:t>
            </a:r>
            <a:endParaRPr lang="en-US" altLang="ko-KR" dirty="0" smtClean="0"/>
          </a:p>
          <a:p>
            <a:endParaRPr lang="en-US" altLang="ko-KR" dirty="0" smtClean="0"/>
          </a:p>
          <a:p>
            <a:pPr marL="1371600" lvl="3" indent="-457200">
              <a:buFont typeface="+mj-lt"/>
              <a:buAutoNum type="arabicPeriod"/>
            </a:pPr>
            <a:r>
              <a:rPr lang="ko-KR" altLang="en-US" dirty="0" err="1" smtClean="0"/>
              <a:t>힙의</a:t>
            </a:r>
            <a:r>
              <a:rPr lang="ko-KR" altLang="en-US" dirty="0" smtClean="0"/>
              <a:t> 가장 최고 깊이</a:t>
            </a:r>
            <a:r>
              <a:rPr lang="en-US" dirty="0" smtClean="0"/>
              <a:t>, </a:t>
            </a:r>
            <a:r>
              <a:rPr lang="ko-KR" altLang="en-US" dirty="0" smtClean="0"/>
              <a:t>최 우측에 새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추가한다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물론 이 때 </a:t>
            </a:r>
            <a:r>
              <a:rPr lang="ko-KR" altLang="en-US" dirty="0" err="1" smtClean="0"/>
              <a:t>힙은</a:t>
            </a:r>
            <a:r>
              <a:rPr lang="ko-KR" altLang="en-US" dirty="0" smtClean="0"/>
              <a:t> 완전 이진 </a:t>
            </a:r>
            <a:r>
              <a:rPr lang="ko-KR" altLang="en-US" dirty="0" err="1" smtClean="0"/>
              <a:t>트리를</a:t>
            </a:r>
            <a:r>
              <a:rPr lang="ko-KR" altLang="en-US" dirty="0" smtClean="0"/>
              <a:t> 유지하도록 해야 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1371600" lvl="3" indent="-457200">
              <a:buFont typeface="+mj-lt"/>
              <a:buAutoNum type="arabicPeriod"/>
            </a:pPr>
            <a:r>
              <a:rPr lang="ko-KR" altLang="en-US" dirty="0" smtClean="0"/>
              <a:t>삽입한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부모 </a:t>
            </a:r>
            <a:r>
              <a:rPr lang="ko-KR" altLang="en-US" dirty="0" err="1" smtClean="0"/>
              <a:t>노드와</a:t>
            </a:r>
            <a:r>
              <a:rPr lang="ko-KR" altLang="en-US" dirty="0" smtClean="0"/>
              <a:t> 비교한다</a:t>
            </a:r>
            <a:r>
              <a:rPr lang="en-US" dirty="0" smtClean="0"/>
              <a:t>. </a:t>
            </a:r>
            <a:r>
              <a:rPr lang="ko-KR" altLang="en-US" dirty="0" smtClean="0"/>
              <a:t>삽입한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부모 </a:t>
            </a:r>
            <a:r>
              <a:rPr lang="ko-KR" altLang="en-US" dirty="0" err="1" smtClean="0"/>
              <a:t>노드보다</a:t>
            </a:r>
            <a:r>
              <a:rPr lang="ko-KR" altLang="en-US" dirty="0" smtClean="0"/>
              <a:t> 크면 제 위치에 삽입된 것이므로 연산을 종료한다</a:t>
            </a:r>
            <a:r>
              <a:rPr lang="en-US" dirty="0" smtClean="0"/>
              <a:t>. </a:t>
            </a:r>
            <a:r>
              <a:rPr lang="ko-KR" altLang="en-US" dirty="0" smtClean="0"/>
              <a:t>하지만 부모 </a:t>
            </a:r>
            <a:r>
              <a:rPr lang="ko-KR" altLang="en-US" dirty="0" err="1" smtClean="0"/>
              <a:t>노드보다</a:t>
            </a:r>
            <a:r>
              <a:rPr lang="ko-KR" altLang="en-US" dirty="0" smtClean="0"/>
              <a:t> 작으면 다음 단계를 진행한다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marL="1371600" lvl="3" indent="-457200">
              <a:buFont typeface="+mj-lt"/>
              <a:buAutoNum type="arabicPeriod"/>
            </a:pPr>
            <a:r>
              <a:rPr lang="ko-KR" altLang="en-US" dirty="0" smtClean="0"/>
              <a:t>삽입한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부모 </a:t>
            </a:r>
            <a:r>
              <a:rPr lang="ko-KR" altLang="en-US" dirty="0" err="1" smtClean="0"/>
              <a:t>노드보다</a:t>
            </a:r>
            <a:r>
              <a:rPr lang="ko-KR" altLang="en-US" dirty="0" smtClean="0"/>
              <a:t> 작으면 부모 </a:t>
            </a:r>
            <a:r>
              <a:rPr lang="ko-KR" altLang="en-US" dirty="0" err="1" smtClean="0"/>
              <a:t>노드와</a:t>
            </a:r>
            <a:r>
              <a:rPr lang="ko-KR" altLang="en-US" dirty="0" smtClean="0"/>
              <a:t> 삽입한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위치를 서로 바꾼다</a:t>
            </a:r>
            <a:r>
              <a:rPr lang="en-US" dirty="0" smtClean="0"/>
              <a:t>. </a:t>
            </a:r>
            <a:r>
              <a:rPr lang="ko-KR" altLang="en-US" dirty="0" smtClean="0"/>
              <a:t>바꾸고 나면 단계</a:t>
            </a:r>
            <a:r>
              <a:rPr lang="en-US" dirty="0" smtClean="0"/>
              <a:t> 2.</a:t>
            </a:r>
            <a:r>
              <a:rPr lang="ko-KR" altLang="en-US" dirty="0" smtClean="0"/>
              <a:t>를 다시 진행한다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err="1" smtClean="0"/>
              <a:t>힙</a:t>
            </a:r>
            <a:r>
              <a:rPr lang="ko-KR" altLang="en-US" b="0" dirty="0" smtClean="0"/>
              <a:t> </a:t>
            </a:r>
            <a:endParaRPr lang="ko-KR" altLang="en-US" b="0" dirty="0" smtClean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132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삽입 연산의 예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dirty="0" smtClean="0"/>
              <a:t>02. </a:t>
            </a:r>
            <a:r>
              <a:rPr lang="ko-KR" altLang="en-US" b="0" dirty="0" err="1" smtClean="0"/>
              <a:t>힙</a:t>
            </a:r>
            <a:r>
              <a:rPr lang="ko-KR" altLang="en-US" b="0" dirty="0" smtClean="0"/>
              <a:t> 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9457" name="Object 1"/>
          <p:cNvGraphicFramePr>
            <a:graphicFrameLocks noChangeAspect="1"/>
          </p:cNvGraphicFramePr>
          <p:nvPr/>
        </p:nvGraphicFramePr>
        <p:xfrm>
          <a:off x="1009648" y="2071693"/>
          <a:ext cx="326707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r:id="rId3" imgW="4940605" imgH="2698784" progId="Visio.Drawing.11">
                  <p:embed/>
                </p:oleObj>
              </mc:Choice>
              <mc:Fallback>
                <p:oleObj r:id="rId3" imgW="4940605" imgH="269878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48" y="2071693"/>
                        <a:ext cx="3267075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009648" y="4500585"/>
          <a:ext cx="3286125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r:id="rId5" imgW="4940605" imgH="3094453" progId="Visio.Drawing.11">
                  <p:embed/>
                </p:oleObj>
              </mc:Choice>
              <mc:Fallback>
                <p:oleObj r:id="rId5" imgW="4940605" imgH="30944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48" y="4500585"/>
                        <a:ext cx="3286125" cy="204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5081614" y="2071693"/>
          <a:ext cx="327660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r:id="rId7" imgW="4940605" imgH="2698784" progId="Visio.Drawing.11">
                  <p:embed/>
                </p:oleObj>
              </mc:Choice>
              <mc:Fallback>
                <p:oleObj r:id="rId7" imgW="4940605" imgH="269878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614" y="2071693"/>
                        <a:ext cx="3276600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5081614" y="4500585"/>
          <a:ext cx="3267075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r:id="rId9" imgW="4940605" imgH="3237481" progId="Visio.Drawing.11">
                  <p:embed/>
                </p:oleObj>
              </mc:Choice>
              <mc:Fallback>
                <p:oleObj r:id="rId9" imgW="4940605" imgH="323748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614" y="4500585"/>
                        <a:ext cx="3267075" cy="214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아래쪽 화살표 12"/>
          <p:cNvSpPr/>
          <p:nvPr/>
        </p:nvSpPr>
        <p:spPr>
          <a:xfrm>
            <a:off x="2571736" y="4000504"/>
            <a:ext cx="357190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6643702" y="4000504"/>
            <a:ext cx="357190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 rot="14102453">
            <a:off x="4603349" y="3727611"/>
            <a:ext cx="357190" cy="9599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23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데이터를 순서에 따라 재배치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매우 다양한 방법이 존재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왜 하나의 방법이 아니라 여러 가지일까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효율성이 다르다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버블 정렬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간단한 구현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큰 문제에 적용할 수 없음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퀵소트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병합정렬 </a:t>
            </a:r>
            <a:r>
              <a:rPr lang="en-US" altLang="ko-KR" dirty="0" smtClean="0"/>
              <a:t>: </a:t>
            </a:r>
          </a:p>
          <a:p>
            <a:pPr lvl="2"/>
            <a:r>
              <a:rPr lang="ko-KR" altLang="en-US" dirty="0" smtClean="0"/>
              <a:t>구현은 다소 어려워도 매우 효율적이다</a:t>
            </a:r>
            <a:endParaRPr lang="en-US" altLang="ko-KR" dirty="0" smtClean="0"/>
          </a:p>
          <a:p>
            <a:r>
              <a:rPr lang="ko-KR" altLang="en-US" dirty="0" smtClean="0"/>
              <a:t>정렬은 가져다 쓰면 되지 않는가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정렬을 다루면서 사용하는 기법은 다른 문제 풀이에 매우 중요한 개념을 제공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최소값 삭제 연산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루트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최소값 </a:t>
            </a:r>
            <a:r>
              <a:rPr lang="ko-KR" altLang="en-US" dirty="0" err="1" smtClean="0"/>
              <a:t>노드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루트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삭제한 후 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순서 속성을 유지시키는 것이 삭제 연산의 관건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marL="1371600" lvl="3" indent="-457200">
              <a:buFont typeface="+mj-lt"/>
              <a:buAutoNum type="arabicPeriod"/>
            </a:pPr>
            <a:r>
              <a:rPr lang="ko-KR" altLang="en-US" sz="2000" dirty="0" err="1" smtClean="0"/>
              <a:t>힙의</a:t>
            </a:r>
            <a:r>
              <a:rPr lang="ko-KR" altLang="en-US" sz="2000" dirty="0" smtClean="0"/>
              <a:t> 루트에 최고 깊이</a:t>
            </a:r>
            <a:r>
              <a:rPr lang="en-US" sz="2000" dirty="0" smtClean="0"/>
              <a:t>, </a:t>
            </a:r>
            <a:r>
              <a:rPr lang="ko-KR" altLang="en-US" sz="2000" dirty="0" smtClean="0"/>
              <a:t>최 우측에 있던 </a:t>
            </a:r>
            <a:r>
              <a:rPr lang="ko-KR" altLang="en-US" sz="2000" dirty="0" err="1" smtClean="0"/>
              <a:t>노드를</a:t>
            </a:r>
            <a:r>
              <a:rPr lang="ko-KR" altLang="en-US" sz="2000" dirty="0" smtClean="0"/>
              <a:t> 루트 </a:t>
            </a:r>
            <a:r>
              <a:rPr lang="ko-KR" altLang="en-US" sz="2000" dirty="0" err="1" smtClean="0"/>
              <a:t>노드로</a:t>
            </a:r>
            <a:r>
              <a:rPr lang="ko-KR" altLang="en-US" sz="2000" dirty="0" smtClean="0"/>
              <a:t> 옮겨온다</a:t>
            </a:r>
            <a:r>
              <a:rPr lang="en-US" sz="2000" dirty="0" smtClean="0"/>
              <a:t>. </a:t>
            </a:r>
            <a:r>
              <a:rPr lang="ko-KR" altLang="en-US" sz="2000" dirty="0" smtClean="0"/>
              <a:t>이 때 힙의 </a:t>
            </a:r>
            <a:r>
              <a:rPr lang="ko-KR" altLang="en-US" sz="2000" dirty="0" err="1" smtClean="0"/>
              <a:t>힙</a:t>
            </a:r>
            <a:r>
              <a:rPr lang="ko-KR" altLang="en-US" sz="2000" dirty="0" smtClean="0"/>
              <a:t> 순서 속성이 파괴된다</a:t>
            </a:r>
            <a:r>
              <a:rPr lang="en-US" sz="2000" dirty="0" smtClean="0"/>
              <a:t>. </a:t>
            </a:r>
            <a:r>
              <a:rPr lang="ko-KR" altLang="en-US" sz="2000" dirty="0" smtClean="0"/>
              <a:t>이를 복원하기 위한 작업을 다음 단계에서부터 시작한다</a:t>
            </a:r>
            <a:r>
              <a:rPr lang="en-US" sz="2000" dirty="0" smtClean="0"/>
              <a:t>.</a:t>
            </a:r>
            <a:endParaRPr lang="ko-KR" altLang="en-US" sz="2000" dirty="0" smtClean="0"/>
          </a:p>
          <a:p>
            <a:pPr marL="1371600" lvl="3" indent="-457200">
              <a:buFont typeface="+mj-lt"/>
              <a:buAutoNum type="arabicPeriod"/>
            </a:pPr>
            <a:r>
              <a:rPr lang="ko-KR" altLang="en-US" sz="2000" dirty="0" smtClean="0"/>
              <a:t>옮겨온 </a:t>
            </a:r>
            <a:r>
              <a:rPr lang="ko-KR" altLang="en-US" sz="2000" dirty="0" err="1" smtClean="0"/>
              <a:t>노드의</a:t>
            </a:r>
            <a:r>
              <a:rPr lang="ko-KR" altLang="en-US" sz="2000" dirty="0" smtClean="0"/>
              <a:t> 양쪽 자식을 비교하여 작은 쪽 자식과 위치 교환을 한다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힙</a:t>
            </a:r>
            <a:r>
              <a:rPr lang="ko-KR" altLang="en-US" sz="2000" dirty="0" smtClean="0"/>
              <a:t> 순서 속성이 지켜지려면 부모 </a:t>
            </a:r>
            <a:r>
              <a:rPr lang="ko-KR" altLang="en-US" sz="2000" dirty="0" err="1" smtClean="0"/>
              <a:t>노드는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양족</a:t>
            </a:r>
            <a:r>
              <a:rPr lang="ko-KR" altLang="en-US" sz="2000" dirty="0" smtClean="0"/>
              <a:t> 자식보다 작은 값을 가져야 하기 때문이다</a:t>
            </a:r>
            <a:r>
              <a:rPr lang="en-US" sz="2000" dirty="0" smtClean="0"/>
              <a:t>. </a:t>
            </a:r>
            <a:endParaRPr lang="ko-KR" altLang="en-US" sz="2000" dirty="0" smtClean="0"/>
          </a:p>
          <a:p>
            <a:pPr marL="1371600" lvl="3" indent="-457200">
              <a:buFont typeface="+mj-lt"/>
              <a:buAutoNum type="arabicPeriod"/>
            </a:pPr>
            <a:r>
              <a:rPr lang="ko-KR" altLang="en-US" sz="2000" dirty="0" smtClean="0"/>
              <a:t>옮겨온 </a:t>
            </a:r>
            <a:r>
              <a:rPr lang="ko-KR" altLang="en-US" sz="2000" dirty="0" err="1" smtClean="0"/>
              <a:t>노드가</a:t>
            </a:r>
            <a:r>
              <a:rPr lang="ko-KR" altLang="en-US" sz="2000" dirty="0" smtClean="0"/>
              <a:t> 더 이상 자식이 없는 </a:t>
            </a:r>
            <a:r>
              <a:rPr lang="ko-KR" altLang="en-US" sz="2000" dirty="0" err="1" smtClean="0"/>
              <a:t>잎노드가</a:t>
            </a:r>
            <a:r>
              <a:rPr lang="ko-KR" altLang="en-US" sz="2000" dirty="0" smtClean="0"/>
              <a:t> 되거나 양쪽 자식보다 작은 값을 갖는 경우에는 삭제 연산을 종료한다</a:t>
            </a:r>
            <a:r>
              <a:rPr lang="en-US" sz="2000" dirty="0" smtClean="0"/>
              <a:t>. </a:t>
            </a:r>
            <a:r>
              <a:rPr lang="ko-KR" altLang="en-US" sz="2000" dirty="0" smtClean="0"/>
              <a:t>그렇지 않은 경우에는 단계</a:t>
            </a:r>
            <a:r>
              <a:rPr lang="en-US" sz="2000" dirty="0" smtClean="0"/>
              <a:t> 2</a:t>
            </a:r>
            <a:r>
              <a:rPr lang="ko-KR" altLang="en-US" sz="2000" dirty="0" smtClean="0"/>
              <a:t>를 반복한다</a:t>
            </a:r>
            <a:r>
              <a:rPr lang="en-US" sz="2000" dirty="0" smtClean="0"/>
              <a:t>.</a:t>
            </a:r>
            <a:endParaRPr lang="ko-KR" altLang="en-US" sz="2000" dirty="0" smtClean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err="1" smtClean="0"/>
              <a:t>힙</a:t>
            </a:r>
            <a:r>
              <a:rPr lang="ko-KR" altLang="en-US" b="0" dirty="0" smtClean="0"/>
              <a:t> </a:t>
            </a:r>
            <a:endParaRPr lang="ko-KR" altLang="en-US" b="0" dirty="0" smtClean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67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최소값 삭제 연산의 예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err="1" smtClean="0"/>
              <a:t>힙</a:t>
            </a:r>
            <a:r>
              <a:rPr lang="ko-KR" altLang="en-US" b="0" dirty="0" smtClean="0"/>
              <a:t> </a:t>
            </a:r>
            <a:endParaRPr lang="ko-KR" altLang="en-US" b="0" dirty="0" smtClean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714348" y="2000240"/>
          <a:ext cx="30861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r:id="rId3" imgW="4940605" imgH="3360542" progId="Visio.Drawing.11">
                  <p:embed/>
                </p:oleObj>
              </mc:Choice>
              <mc:Fallback>
                <p:oleObj r:id="rId3" imgW="4940605" imgH="336054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2000240"/>
                        <a:ext cx="3086100" cy="208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714348" y="4624408"/>
          <a:ext cx="283845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r:id="rId5" imgW="4940605" imgH="3010919" progId="Visio.Drawing.11">
                  <p:embed/>
                </p:oleObj>
              </mc:Choice>
              <mc:Fallback>
                <p:oleObj r:id="rId5" imgW="4940605" imgH="301091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4624408"/>
                        <a:ext cx="2838450" cy="173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4857752" y="2000240"/>
          <a:ext cx="331470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r:id="rId7" imgW="4940605" imgH="2698784" progId="Visio.Drawing.11">
                  <p:embed/>
                </p:oleObj>
              </mc:Choice>
              <mc:Fallback>
                <p:oleObj r:id="rId7" imgW="4940605" imgH="269878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2000240"/>
                        <a:ext cx="3314700" cy="180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4857752" y="4624408"/>
          <a:ext cx="291465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r:id="rId9" imgW="4940605" imgH="2770502" progId="Visio.Drawing.11">
                  <p:embed/>
                </p:oleObj>
              </mc:Choice>
              <mc:Fallback>
                <p:oleObj r:id="rId9" imgW="4940605" imgH="27705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4624408"/>
                        <a:ext cx="2914650" cy="163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아래쪽 화살표 18"/>
          <p:cNvSpPr/>
          <p:nvPr/>
        </p:nvSpPr>
        <p:spPr>
          <a:xfrm>
            <a:off x="2071670" y="4179099"/>
            <a:ext cx="642942" cy="42862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6072198" y="4179099"/>
            <a:ext cx="642942" cy="42862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 rot="13791438">
            <a:off x="3900880" y="3892332"/>
            <a:ext cx="642942" cy="78581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311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배열을 이용한 </a:t>
            </a:r>
            <a:r>
              <a:rPr lang="ko-KR" altLang="en-US" sz="2000" dirty="0" err="1" smtClean="0"/>
              <a:t>힙의</a:t>
            </a:r>
            <a:r>
              <a:rPr lang="ko-KR" altLang="en-US" sz="2000" dirty="0" smtClean="0"/>
              <a:t> 구현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깊이</a:t>
            </a:r>
            <a:r>
              <a:rPr lang="en-US" sz="1800" dirty="0" smtClean="0"/>
              <a:t> 0</a:t>
            </a:r>
            <a:r>
              <a:rPr lang="ko-KR" altLang="en-US" sz="1800" dirty="0" smtClean="0"/>
              <a:t>의 노드는 배열의 </a:t>
            </a:r>
            <a:r>
              <a:rPr lang="en-US" sz="1800" dirty="0" smtClean="0"/>
              <a:t>0</a:t>
            </a:r>
            <a:r>
              <a:rPr lang="ko-KR" altLang="en-US" sz="1800" dirty="0" smtClean="0"/>
              <a:t>번 요소에 저장</a:t>
            </a:r>
            <a:r>
              <a:rPr lang="en-US" sz="1800" dirty="0" smtClean="0"/>
              <a:t>.</a:t>
            </a:r>
            <a:endParaRPr lang="ko-KR" altLang="en-US" sz="1800" dirty="0" smtClean="0"/>
          </a:p>
          <a:p>
            <a:pPr lvl="2"/>
            <a:r>
              <a:rPr lang="ko-KR" altLang="en-US" sz="1800" dirty="0" smtClean="0"/>
              <a:t>깊이</a:t>
            </a:r>
            <a:r>
              <a:rPr lang="en-US" sz="1800" dirty="0" smtClean="0"/>
              <a:t> 1</a:t>
            </a:r>
            <a:r>
              <a:rPr lang="ko-KR" altLang="en-US" sz="1800" dirty="0" smtClean="0"/>
              <a:t>의 노드</a:t>
            </a:r>
            <a:r>
              <a:rPr lang="en-US" sz="1800" dirty="0" smtClean="0"/>
              <a:t>(</a:t>
            </a:r>
            <a:r>
              <a:rPr lang="ko-KR" altLang="en-US" sz="1800" dirty="0" smtClean="0"/>
              <a:t>모두</a:t>
            </a:r>
            <a:r>
              <a:rPr lang="en-US" sz="1800" dirty="0" smtClean="0"/>
              <a:t> 2</a:t>
            </a:r>
            <a:r>
              <a:rPr lang="ko-KR" altLang="en-US" sz="1800" dirty="0" smtClean="0"/>
              <a:t>개</a:t>
            </a:r>
            <a:r>
              <a:rPr lang="en-US" sz="1800" dirty="0" smtClean="0"/>
              <a:t>)</a:t>
            </a:r>
            <a:r>
              <a:rPr lang="ko-KR" altLang="en-US" sz="1800" dirty="0" smtClean="0"/>
              <a:t>는 배열의 </a:t>
            </a:r>
            <a:r>
              <a:rPr lang="en-US" sz="1800" dirty="0" smtClean="0"/>
              <a:t>1~2</a:t>
            </a:r>
            <a:r>
              <a:rPr lang="ko-KR" altLang="en-US" sz="1800" dirty="0" smtClean="0"/>
              <a:t>번 요소에 저장</a:t>
            </a:r>
            <a:r>
              <a:rPr lang="en-US" sz="1800" dirty="0" smtClean="0"/>
              <a:t>.</a:t>
            </a:r>
            <a:endParaRPr lang="ko-KR" altLang="en-US" sz="1800" dirty="0" smtClean="0"/>
          </a:p>
          <a:p>
            <a:pPr lvl="2"/>
            <a:r>
              <a:rPr lang="ko-KR" altLang="en-US" sz="1800" dirty="0" smtClean="0"/>
              <a:t>깊이</a:t>
            </a:r>
            <a:r>
              <a:rPr lang="en-US" sz="1800" dirty="0" smtClean="0"/>
              <a:t> 2</a:t>
            </a:r>
            <a:r>
              <a:rPr lang="ko-KR" altLang="en-US" sz="1800" dirty="0" smtClean="0"/>
              <a:t>의 노드</a:t>
            </a:r>
            <a:r>
              <a:rPr lang="en-US" sz="1800" dirty="0" smtClean="0"/>
              <a:t>(</a:t>
            </a:r>
            <a:r>
              <a:rPr lang="ko-KR" altLang="en-US" sz="1800" dirty="0" smtClean="0"/>
              <a:t>모두</a:t>
            </a:r>
            <a:r>
              <a:rPr lang="en-US" sz="1800" dirty="0" smtClean="0"/>
              <a:t> 4</a:t>
            </a:r>
            <a:r>
              <a:rPr lang="ko-KR" altLang="en-US" sz="1800" dirty="0" smtClean="0"/>
              <a:t>개</a:t>
            </a:r>
            <a:r>
              <a:rPr lang="en-US" sz="1800" dirty="0" smtClean="0"/>
              <a:t>)</a:t>
            </a:r>
            <a:r>
              <a:rPr lang="ko-KR" altLang="en-US" sz="1800" dirty="0" smtClean="0"/>
              <a:t>는 배열의 </a:t>
            </a:r>
            <a:r>
              <a:rPr lang="en-US" sz="1800" dirty="0" smtClean="0"/>
              <a:t>3~6</a:t>
            </a:r>
            <a:r>
              <a:rPr lang="ko-KR" altLang="en-US" sz="1800" dirty="0" smtClean="0"/>
              <a:t>번 요소에 저장</a:t>
            </a:r>
            <a:r>
              <a:rPr lang="en-US" sz="1800" dirty="0" smtClean="0"/>
              <a:t>.</a:t>
            </a:r>
            <a:endParaRPr lang="ko-KR" altLang="en-US" sz="1800" dirty="0" smtClean="0"/>
          </a:p>
          <a:p>
            <a:pPr lvl="2"/>
            <a:r>
              <a:rPr lang="en-US" altLang="ko-KR" sz="1800" b="1" dirty="0" smtClean="0"/>
              <a:t>“</a:t>
            </a:r>
            <a:r>
              <a:rPr lang="ko-KR" altLang="en-US" sz="1800" b="1" dirty="0" smtClean="0"/>
              <a:t>깊이</a:t>
            </a:r>
            <a:r>
              <a:rPr lang="en-US" sz="1800" b="1" dirty="0" smtClean="0"/>
              <a:t> n</a:t>
            </a:r>
            <a:r>
              <a:rPr lang="ko-KR" altLang="en-US" sz="1800" b="1" dirty="0" smtClean="0"/>
              <a:t>의 노드</a:t>
            </a:r>
            <a:r>
              <a:rPr lang="en-US" sz="1800" b="1" dirty="0" smtClean="0"/>
              <a:t>(2</a:t>
            </a:r>
            <a:r>
              <a:rPr lang="en-US" sz="1800" b="1" baseline="30000" dirty="0" smtClean="0"/>
              <a:t>n</a:t>
            </a:r>
            <a:r>
              <a:rPr lang="ko-KR" altLang="en-US" sz="1800" b="1" dirty="0" smtClean="0"/>
              <a:t>개</a:t>
            </a:r>
            <a:r>
              <a:rPr lang="en-US" sz="1800" b="1" dirty="0" smtClean="0"/>
              <a:t>)</a:t>
            </a:r>
            <a:r>
              <a:rPr lang="ko-KR" altLang="en-US" sz="1800" b="1" dirty="0" smtClean="0"/>
              <a:t>는 배열의</a:t>
            </a:r>
            <a:r>
              <a:rPr lang="en-US" sz="1800" b="1" dirty="0" smtClean="0"/>
              <a:t> 2</a:t>
            </a:r>
            <a:r>
              <a:rPr lang="en-US" sz="1800" b="1" baseline="30000" dirty="0" smtClean="0"/>
              <a:t>n</a:t>
            </a:r>
            <a:r>
              <a:rPr lang="en-US" sz="1800" b="1" dirty="0" smtClean="0"/>
              <a:t>+1 ~ 2</a:t>
            </a:r>
            <a:r>
              <a:rPr lang="en-US" sz="1800" b="1" baseline="30000" dirty="0" smtClean="0"/>
              <a:t>n+1 </a:t>
            </a:r>
            <a:r>
              <a:rPr lang="en-US" sz="1800" b="1" dirty="0" smtClean="0"/>
              <a:t>–2 </a:t>
            </a:r>
            <a:r>
              <a:rPr lang="ko-KR" altLang="en-US" sz="1800" b="1" dirty="0" smtClean="0"/>
              <a:t>번 요소에 저장</a:t>
            </a:r>
            <a:r>
              <a:rPr lang="en-US" sz="1800" b="1" dirty="0" smtClean="0"/>
              <a:t>.”</a:t>
            </a:r>
            <a:endParaRPr lang="ko-KR" altLang="en-US" sz="1800" dirty="0" smtClean="0"/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err="1" smtClean="0"/>
              <a:t>힙</a:t>
            </a:r>
            <a:r>
              <a:rPr lang="ko-KR" altLang="en-US" b="0" dirty="0" smtClean="0"/>
              <a:t> </a:t>
            </a:r>
            <a:endParaRPr lang="ko-KR" altLang="en-US" b="0" dirty="0" smtClean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2428860" y="3329010"/>
          <a:ext cx="4305300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r:id="rId3" imgW="6258050" imgH="4823576" progId="Visio.Drawing.11">
                  <p:embed/>
                </p:oleObj>
              </mc:Choice>
              <mc:Fallback>
                <p:oleObj r:id="rId3" imgW="6258050" imgH="482357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3329010"/>
                        <a:ext cx="4305300" cy="331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659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정렬 과정이 물 속 깊은 곳에서 일어난 거품이 수면을 향해 올라오는 모습과 같다고 해서 붙여진 이름</a:t>
            </a:r>
            <a:endParaRPr lang="en-US" altLang="ko-KR" dirty="0" smtClean="0"/>
          </a:p>
          <a:p>
            <a:r>
              <a:rPr lang="ko-KR" altLang="en-US" b="1" i="1" dirty="0" smtClean="0"/>
              <a:t>데이터 집합을 순회하면서 집합 내의 이웃 요소들끼리의 교환을 통해 정렬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버블 </a:t>
            </a:r>
            <a:r>
              <a:rPr lang="ko-KR" altLang="en-US" b="0" dirty="0" smtClean="0"/>
              <a:t>정렬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89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버블 정렬 예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dirty="0" smtClean="0"/>
              <a:t>01. </a:t>
            </a:r>
            <a:r>
              <a:rPr lang="ko-KR" altLang="en-US" b="0" dirty="0" smtClean="0"/>
              <a:t>버블 정렬</a:t>
            </a:r>
            <a:endParaRPr lang="ko-KR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714348" y="2214552"/>
          <a:ext cx="23717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r:id="rId3" imgW="2374595" imgH="286871" progId="">
                  <p:embed/>
                </p:oleObj>
              </mc:Choice>
              <mc:Fallback>
                <p:oleObj r:id="rId3" imgW="2374595" imgH="2868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2214552"/>
                        <a:ext cx="237172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714348" y="2428868"/>
          <a:ext cx="23717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r:id="rId5" imgW="2374595" imgH="575371" progId="">
                  <p:embed/>
                </p:oleObj>
              </mc:Choice>
              <mc:Fallback>
                <p:oleObj r:id="rId5" imgW="2374595" imgH="5753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2428868"/>
                        <a:ext cx="23717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714348" y="3286126"/>
          <a:ext cx="23717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r:id="rId7" imgW="2374595" imgH="286871" progId="">
                  <p:embed/>
                </p:oleObj>
              </mc:Choice>
              <mc:Fallback>
                <p:oleObj r:id="rId7" imgW="2374595" imgH="2868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3286126"/>
                        <a:ext cx="237172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714348" y="3571880"/>
          <a:ext cx="23717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r:id="rId9" imgW="2374595" imgH="575371" progId="">
                  <p:embed/>
                </p:oleObj>
              </mc:Choice>
              <mc:Fallback>
                <p:oleObj r:id="rId9" imgW="2374595" imgH="5753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3571880"/>
                        <a:ext cx="23717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714348" y="4214818"/>
          <a:ext cx="23717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r:id="rId11" imgW="2374595" imgH="575371" progId="">
                  <p:embed/>
                </p:oleObj>
              </mc:Choice>
              <mc:Fallback>
                <p:oleObj r:id="rId11" imgW="2374595" imgH="5753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4214818"/>
                        <a:ext cx="23717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714348" y="5072076"/>
          <a:ext cx="23717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r:id="rId13" imgW="2374595" imgH="286871" progId="">
                  <p:embed/>
                </p:oleObj>
              </mc:Choice>
              <mc:Fallback>
                <p:oleObj r:id="rId13" imgW="2374595" imgH="2868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5072076"/>
                        <a:ext cx="237172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37" name="Object 13"/>
          <p:cNvGraphicFramePr>
            <a:graphicFrameLocks noChangeAspect="1"/>
          </p:cNvGraphicFramePr>
          <p:nvPr/>
        </p:nvGraphicFramePr>
        <p:xfrm>
          <a:off x="3357554" y="1928802"/>
          <a:ext cx="23717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r:id="rId15" imgW="2374595" imgH="575371" progId="">
                  <p:embed/>
                </p:oleObj>
              </mc:Choice>
              <mc:Fallback>
                <p:oleObj r:id="rId15" imgW="2374595" imgH="5753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1928802"/>
                        <a:ext cx="23717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3357554" y="2714618"/>
          <a:ext cx="23717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r:id="rId17" imgW="2374595" imgH="286871" progId="">
                  <p:embed/>
                </p:oleObj>
              </mc:Choice>
              <mc:Fallback>
                <p:oleObj r:id="rId17" imgW="2374595" imgH="2868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2714618"/>
                        <a:ext cx="237172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41" name="Object 17"/>
          <p:cNvGraphicFramePr>
            <a:graphicFrameLocks noChangeAspect="1"/>
          </p:cNvGraphicFramePr>
          <p:nvPr/>
        </p:nvGraphicFramePr>
        <p:xfrm>
          <a:off x="3357554" y="3000376"/>
          <a:ext cx="23717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r:id="rId19" imgW="2374595" imgH="575371" progId="">
                  <p:embed/>
                </p:oleObj>
              </mc:Choice>
              <mc:Fallback>
                <p:oleObj r:id="rId19" imgW="2374595" imgH="5753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3000376"/>
                        <a:ext cx="23717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43" name="Object 19"/>
          <p:cNvGraphicFramePr>
            <a:graphicFrameLocks noChangeAspect="1"/>
          </p:cNvGraphicFramePr>
          <p:nvPr/>
        </p:nvGraphicFramePr>
        <p:xfrm>
          <a:off x="3357554" y="3857630"/>
          <a:ext cx="23717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r:id="rId21" imgW="2374595" imgH="286871" progId="">
                  <p:embed/>
                </p:oleObj>
              </mc:Choice>
              <mc:Fallback>
                <p:oleObj r:id="rId21" imgW="2374595" imgH="2868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3857630"/>
                        <a:ext cx="237172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45" name="Object 21"/>
          <p:cNvGraphicFramePr>
            <a:graphicFrameLocks noChangeAspect="1"/>
          </p:cNvGraphicFramePr>
          <p:nvPr/>
        </p:nvGraphicFramePr>
        <p:xfrm>
          <a:off x="3400443" y="3714752"/>
          <a:ext cx="374332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r:id="rId23" imgW="3742538" imgH="1096547" progId="">
                  <p:embed/>
                </p:oleObj>
              </mc:Choice>
              <mc:Fallback>
                <p:oleObj r:id="rId23" imgW="3742538" imgH="109654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443" y="3714752"/>
                        <a:ext cx="3743325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47" name="Object 23"/>
          <p:cNvGraphicFramePr>
            <a:graphicFrameLocks noChangeAspect="1"/>
          </p:cNvGraphicFramePr>
          <p:nvPr/>
        </p:nvGraphicFramePr>
        <p:xfrm>
          <a:off x="6286512" y="1928802"/>
          <a:ext cx="23717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r:id="rId25" imgW="2374595" imgH="575371" progId="">
                  <p:embed/>
                </p:oleObj>
              </mc:Choice>
              <mc:Fallback>
                <p:oleObj r:id="rId25" imgW="2374595" imgH="5753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1928802"/>
                        <a:ext cx="23717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49" name="Object 25"/>
          <p:cNvGraphicFramePr>
            <a:graphicFrameLocks noChangeAspect="1"/>
          </p:cNvGraphicFramePr>
          <p:nvPr/>
        </p:nvGraphicFramePr>
        <p:xfrm>
          <a:off x="6286512" y="2714618"/>
          <a:ext cx="23717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r:id="rId27" imgW="2374595" imgH="286871" progId="">
                  <p:embed/>
                </p:oleObj>
              </mc:Choice>
              <mc:Fallback>
                <p:oleObj r:id="rId27" imgW="2374595" imgH="2868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2714618"/>
                        <a:ext cx="237172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51" name="Object 27"/>
          <p:cNvGraphicFramePr>
            <a:graphicFrameLocks noChangeAspect="1"/>
          </p:cNvGraphicFramePr>
          <p:nvPr/>
        </p:nvGraphicFramePr>
        <p:xfrm>
          <a:off x="6286512" y="3000376"/>
          <a:ext cx="23717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r:id="rId29" imgW="2374595" imgH="575371" progId="">
                  <p:embed/>
                </p:oleObj>
              </mc:Choice>
              <mc:Fallback>
                <p:oleObj r:id="rId29" imgW="2374595" imgH="5753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3000376"/>
                        <a:ext cx="23717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53" name="Object 29"/>
          <p:cNvGraphicFramePr>
            <a:graphicFrameLocks noChangeAspect="1"/>
          </p:cNvGraphicFramePr>
          <p:nvPr/>
        </p:nvGraphicFramePr>
        <p:xfrm>
          <a:off x="6286512" y="3857630"/>
          <a:ext cx="23717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r:id="rId31" imgW="2374595" imgH="286871" progId="">
                  <p:embed/>
                </p:oleObj>
              </mc:Choice>
              <mc:Fallback>
                <p:oleObj r:id="rId31" imgW="2374595" imgH="2868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3857630"/>
                        <a:ext cx="237172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55" name="Object 31"/>
          <p:cNvGraphicFramePr>
            <a:graphicFrameLocks noChangeAspect="1"/>
          </p:cNvGraphicFramePr>
          <p:nvPr/>
        </p:nvGraphicFramePr>
        <p:xfrm>
          <a:off x="6286512" y="4214818"/>
          <a:ext cx="23717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r:id="rId33" imgW="2374595" imgH="575371" progId="">
                  <p:embed/>
                </p:oleObj>
              </mc:Choice>
              <mc:Fallback>
                <p:oleObj r:id="rId33" imgW="2374595" imgH="5753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4214818"/>
                        <a:ext cx="23717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8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57" name="Object 33"/>
          <p:cNvGraphicFramePr>
            <a:graphicFrameLocks noChangeAspect="1"/>
          </p:cNvGraphicFramePr>
          <p:nvPr/>
        </p:nvGraphicFramePr>
        <p:xfrm>
          <a:off x="6286512" y="5143514"/>
          <a:ext cx="23717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r:id="rId35" imgW="2374595" imgH="286871" progId="">
                  <p:embed/>
                </p:oleObj>
              </mc:Choice>
              <mc:Fallback>
                <p:oleObj r:id="rId35" imgW="2374595" imgH="2868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5143514"/>
                        <a:ext cx="237172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349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버블 정렬의 성능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dirty="0" smtClean="0"/>
              <a:t>01. </a:t>
            </a:r>
            <a:r>
              <a:rPr lang="ko-KR" altLang="en-US" b="0" dirty="0" smtClean="0"/>
              <a:t>버블 정렬</a:t>
            </a:r>
            <a:endParaRPr lang="ko-KR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8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575" name="Picture 2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099" y="2428868"/>
            <a:ext cx="7245201" cy="345668"/>
          </a:xfrm>
          <a:prstGeom prst="rect">
            <a:avLst/>
          </a:prstGeom>
          <a:noFill/>
        </p:spPr>
      </p:pic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583" name="Picture 3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76342" y="2928933"/>
            <a:ext cx="3733206" cy="221227"/>
          </a:xfrm>
          <a:prstGeom prst="rect">
            <a:avLst/>
          </a:prstGeom>
          <a:noFill/>
        </p:spPr>
      </p:pic>
      <p:sp>
        <p:nvSpPr>
          <p:cNvPr id="23586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88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587" name="Picture 3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76342" y="3271248"/>
            <a:ext cx="2004873" cy="4286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588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삽입 정렬 예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삽입 </a:t>
            </a:r>
            <a:r>
              <a:rPr lang="ko-KR" altLang="en-US" b="0" dirty="0" smtClean="0"/>
              <a:t>정렬</a:t>
            </a:r>
            <a:endParaRPr lang="ko-KR" altLang="en-US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385" name="Object 1"/>
          <p:cNvGraphicFramePr>
            <a:graphicFrameLocks noChangeAspect="1"/>
          </p:cNvGraphicFramePr>
          <p:nvPr/>
        </p:nvGraphicFramePr>
        <p:xfrm>
          <a:off x="842953" y="2290758"/>
          <a:ext cx="23717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r:id="rId3" imgW="2374595" imgH="286871" progId="">
                  <p:embed/>
                </p:oleObj>
              </mc:Choice>
              <mc:Fallback>
                <p:oleObj r:id="rId3" imgW="2374595" imgH="2868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53" y="2290758"/>
                        <a:ext cx="237172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842953" y="3076576"/>
          <a:ext cx="23717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r:id="rId5" imgW="2374463" imgH="646747" progId="">
                  <p:embed/>
                </p:oleObj>
              </mc:Choice>
              <mc:Fallback>
                <p:oleObj r:id="rId5" imgW="2374463" imgH="64674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53" y="3076576"/>
                        <a:ext cx="237172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842953" y="4005270"/>
          <a:ext cx="23717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r:id="rId7" imgW="2374463" imgH="646747" progId="">
                  <p:embed/>
                </p:oleObj>
              </mc:Choice>
              <mc:Fallback>
                <p:oleObj r:id="rId7" imgW="2374463" imgH="64674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53" y="4005270"/>
                        <a:ext cx="237172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842953" y="5076840"/>
          <a:ext cx="23717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r:id="rId9" imgW="2374463" imgH="502563" progId="">
                  <p:embed/>
                </p:oleObj>
              </mc:Choice>
              <mc:Fallback>
                <p:oleObj r:id="rId9" imgW="2374463" imgH="50256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53" y="5076840"/>
                        <a:ext cx="23717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4557729" y="2290758"/>
          <a:ext cx="23717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r:id="rId11" imgW="2374463" imgH="286702" progId="">
                  <p:embed/>
                </p:oleObj>
              </mc:Choice>
              <mc:Fallback>
                <p:oleObj r:id="rId11" imgW="2374463" imgH="28670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729" y="2290758"/>
                        <a:ext cx="237172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4557729" y="3076576"/>
          <a:ext cx="23717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r:id="rId13" imgW="2368629" imgH="646747" progId="">
                  <p:embed/>
                </p:oleObj>
              </mc:Choice>
              <mc:Fallback>
                <p:oleObj r:id="rId13" imgW="2368629" imgH="64674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729" y="3076576"/>
                        <a:ext cx="237172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4557729" y="4005270"/>
          <a:ext cx="23717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r:id="rId15" imgW="2368629" imgH="646747" progId="">
                  <p:embed/>
                </p:oleObj>
              </mc:Choice>
              <mc:Fallback>
                <p:oleObj r:id="rId15" imgW="2368629" imgH="64674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729" y="4005270"/>
                        <a:ext cx="237172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399" name="Object 15"/>
          <p:cNvGraphicFramePr>
            <a:graphicFrameLocks noChangeAspect="1"/>
          </p:cNvGraphicFramePr>
          <p:nvPr/>
        </p:nvGraphicFramePr>
        <p:xfrm>
          <a:off x="4557729" y="5076840"/>
          <a:ext cx="23717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r:id="rId17" imgW="2368629" imgH="502563" progId="">
                  <p:embed/>
                </p:oleObj>
              </mc:Choice>
              <mc:Fallback>
                <p:oleObj r:id="rId17" imgW="2368629" imgH="50256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729" y="5076840"/>
                        <a:ext cx="23717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340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삽입 정렬의 성능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삽입 정렬은 데이터 집합이 정렬되어 있는 경우에는 한번도 비교를 거치지 않는다</a:t>
            </a:r>
            <a:r>
              <a:rPr lang="en-US" sz="2000" dirty="0" smtClean="0"/>
              <a:t>. </a:t>
            </a:r>
          </a:p>
          <a:p>
            <a:r>
              <a:rPr lang="ko-KR" altLang="en-US" sz="2000" dirty="0" smtClean="0"/>
              <a:t>데이터가 정렬되어 있는 최선의 경우와 역으로 정렬되어 있는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최악의 경우에 삽입 정렬이 수행하는 비교 횟수의 평균을 낸다면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                                                    </a:t>
            </a:r>
            <a:r>
              <a:rPr lang="ko-KR" altLang="en-US" sz="2000" dirty="0" smtClean="0"/>
              <a:t>회</a:t>
            </a:r>
          </a:p>
          <a:p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삽입 </a:t>
            </a:r>
            <a:r>
              <a:rPr lang="ko-KR" altLang="en-US" b="0" dirty="0" smtClean="0"/>
              <a:t>정렬</a:t>
            </a:r>
            <a:endParaRPr lang="ko-KR" altLang="en-US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586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0166" y="2285992"/>
            <a:ext cx="6884242" cy="500066"/>
          </a:xfrm>
          <a:prstGeom prst="rect">
            <a:avLst/>
          </a:prstGeom>
          <a:noFill/>
        </p:spPr>
      </p:pic>
      <p:graphicFrame>
        <p:nvGraphicFramePr>
          <p:cNvPr id="25" name="개체 24"/>
          <p:cNvGraphicFramePr>
            <a:graphicFrameLocks noChangeAspect="1"/>
          </p:cNvGraphicFramePr>
          <p:nvPr/>
        </p:nvGraphicFramePr>
        <p:xfrm>
          <a:off x="2857488" y="4524873"/>
          <a:ext cx="2532700" cy="522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수식" r:id="rId4" imgW="2031840" imgH="419040" progId="Equation.3">
                  <p:embed/>
                </p:oleObj>
              </mc:Choice>
              <mc:Fallback>
                <p:oleObj name="수식" r:id="rId4" imgW="20318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4524873"/>
                        <a:ext cx="2532700" cy="5222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224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ko-KR" altLang="en-US" dirty="0" smtClean="0"/>
              <a:t>분할 정복</a:t>
            </a:r>
            <a:r>
              <a:rPr lang="en-US" dirty="0" smtClean="0"/>
              <a:t>(Divide and Conquer)”</a:t>
            </a:r>
            <a:r>
              <a:rPr lang="ko-KR" altLang="en-US" dirty="0" smtClean="0"/>
              <a:t>에 기반한 알고리즘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err="1" smtClean="0"/>
              <a:t>퀵</a:t>
            </a:r>
            <a:r>
              <a:rPr lang="ko-KR" altLang="en-US" b="0" dirty="0" smtClean="0"/>
              <a:t> </a:t>
            </a:r>
            <a:r>
              <a:rPr lang="ko-KR" altLang="en-US" b="0" dirty="0" smtClean="0"/>
              <a:t>정렬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829943" y="2813732"/>
            <a:ext cx="5484114" cy="1261029"/>
            <a:chOff x="0" y="784"/>
            <a:chExt cx="5484114" cy="1261029"/>
          </a:xfrm>
          <a:scene3d>
            <a:camera prst="orthographicFront"/>
            <a:lightRig rig="flat" dir="t"/>
          </a:scene3d>
        </p:grpSpPr>
        <p:sp>
          <p:nvSpPr>
            <p:cNvPr id="5" name="위쪽 화살표 설명선 4"/>
            <p:cNvSpPr/>
            <p:nvPr/>
          </p:nvSpPr>
          <p:spPr>
            <a:xfrm rot="10800000">
              <a:off x="0" y="784"/>
              <a:ext cx="5484114" cy="1261029"/>
            </a:xfrm>
            <a:prstGeom prst="upArrowCallou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1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위쪽 화살표 설명선 4"/>
            <p:cNvSpPr/>
            <p:nvPr/>
          </p:nvSpPr>
          <p:spPr>
            <a:xfrm rot="21600000">
              <a:off x="0" y="784"/>
              <a:ext cx="5484114" cy="81937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42240" tIns="142240" rIns="142240" bIns="142240" numCol="1" spcCol="1270" anchor="ctr" anchorCtr="0">
              <a:noAutofit/>
            </a:bodyPr>
            <a:lstStyle/>
            <a:p>
              <a:pPr lvl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kern="1200" dirty="0"/>
                <a:t>1. </a:t>
              </a:r>
              <a:r>
                <a:rPr lang="ko-KR" sz="1000" kern="1200" dirty="0"/>
                <a:t>데이터 집합 내에서 임의의 기준 요소를 선택하고</a:t>
              </a:r>
              <a:r>
                <a:rPr lang="en-US" sz="1000" kern="1200" dirty="0"/>
                <a:t>, </a:t>
              </a:r>
              <a:r>
                <a:rPr lang="ko-KR" sz="1000" kern="1200" dirty="0"/>
                <a:t>기준 요소보다 작은 요소들은 순서에 관계없이 무조건 기준 요소의 왼편에</a:t>
              </a:r>
              <a:r>
                <a:rPr lang="en-US" sz="1000" kern="1200" dirty="0"/>
                <a:t>, </a:t>
              </a:r>
              <a:r>
                <a:rPr lang="ko-KR" sz="1000" kern="1200" dirty="0"/>
                <a:t>큰 값은 오른편에 위치 시킵니다</a:t>
              </a:r>
              <a:r>
                <a:rPr lang="en-US" sz="1000" kern="1200" dirty="0"/>
                <a:t>.</a:t>
              </a:r>
              <a:endParaRPr lang="ko-KR" altLang="en-US" sz="1000" kern="1200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29943" y="5345390"/>
            <a:ext cx="5484114" cy="819914"/>
            <a:chOff x="0" y="2507716"/>
            <a:chExt cx="5484114" cy="819914"/>
          </a:xfrm>
          <a:scene3d>
            <a:camera prst="orthographicFront"/>
            <a:lightRig rig="flat" dir="t"/>
          </a:scene3d>
        </p:grpSpPr>
        <p:sp>
          <p:nvSpPr>
            <p:cNvPr id="11" name="직사각형 10"/>
            <p:cNvSpPr/>
            <p:nvPr/>
          </p:nvSpPr>
          <p:spPr>
            <a:xfrm>
              <a:off x="0" y="2507716"/>
              <a:ext cx="5484114" cy="819914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" name="직사각형 11"/>
            <p:cNvSpPr/>
            <p:nvPr/>
          </p:nvSpPr>
          <p:spPr>
            <a:xfrm>
              <a:off x="0" y="2507716"/>
              <a:ext cx="5484114" cy="81991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42240" tIns="142240" rIns="142240" bIns="142240" numCol="1" spcCol="1270" anchor="ctr" anchorCtr="0">
              <a:noAutofit/>
            </a:bodyPr>
            <a:lstStyle/>
            <a:p>
              <a:pPr lvl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/>
                <a:t>3. </a:t>
              </a:r>
              <a:r>
                <a:rPr lang="en-US" sz="1000" kern="1200"/>
                <a:t>1</a:t>
              </a:r>
              <a:r>
                <a:rPr lang="ko-KR" sz="1000" kern="1200"/>
                <a:t>과</a:t>
              </a:r>
              <a:r>
                <a:rPr lang="en-US" sz="1000" kern="1200"/>
                <a:t> 2</a:t>
              </a:r>
              <a:r>
                <a:rPr lang="ko-KR" sz="1000" kern="1200"/>
                <a:t>의 과정을 더 이상 데이터 집합을 나눌 수 없을 때까지 반복하면 정렬된 데이터 집합을 얻게 됩니다</a:t>
              </a:r>
              <a:r>
                <a:rPr lang="en-US" sz="1000" kern="1200"/>
                <a:t>.</a:t>
              </a:r>
              <a:endParaRPr lang="ko-KR" sz="1000" kern="120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829943" y="4087189"/>
            <a:ext cx="5484114" cy="1270499"/>
            <a:chOff x="0" y="1249515"/>
            <a:chExt cx="5484114" cy="1270499"/>
          </a:xfrm>
          <a:scene3d>
            <a:camera prst="orthographicFront"/>
            <a:lightRig rig="flat" dir="t"/>
          </a:scene3d>
        </p:grpSpPr>
        <p:sp>
          <p:nvSpPr>
            <p:cNvPr id="9" name="위쪽 화살표 설명선 8"/>
            <p:cNvSpPr/>
            <p:nvPr/>
          </p:nvSpPr>
          <p:spPr>
            <a:xfrm rot="10800000">
              <a:off x="0" y="1249515"/>
              <a:ext cx="5484114" cy="1270499"/>
            </a:xfrm>
            <a:prstGeom prst="upArrowCallou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2340759"/>
                <a:satOff val="-2919"/>
                <a:lumOff val="686"/>
                <a:alphaOff val="0"/>
              </a:schemeClr>
            </a:fillRef>
            <a:effectRef idx="1">
              <a:schemeClr val="accent2">
                <a:hueOff val="2340759"/>
                <a:satOff val="-2919"/>
                <a:lumOff val="686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" name="위쪽 화살표 설명선 6"/>
            <p:cNvSpPr/>
            <p:nvPr/>
          </p:nvSpPr>
          <p:spPr>
            <a:xfrm rot="21600000">
              <a:off x="0" y="1249515"/>
              <a:ext cx="5484114" cy="8255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42240" tIns="142240" rIns="142240" bIns="142240" numCol="1" spcCol="1270" anchor="ctr" anchorCtr="0">
              <a:noAutofit/>
            </a:bodyPr>
            <a:lstStyle/>
            <a:p>
              <a:pPr lvl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kern="1200" dirty="0"/>
                <a:t>2. </a:t>
              </a:r>
              <a:r>
                <a:rPr lang="ko-KR" sz="1000" kern="1200" dirty="0"/>
                <a:t>기준 요소 왼편에는 기준 요소보다 작은 요소들이 모여 있고 오른편에는 큰 요소들이 모여 있겠죠</a:t>
              </a:r>
              <a:r>
                <a:rPr lang="en-US" sz="1000" kern="1200" dirty="0"/>
                <a:t>? </a:t>
              </a:r>
              <a:r>
                <a:rPr lang="ko-KR" sz="1000" kern="1200" dirty="0"/>
                <a:t>이렇게 나눈 데이터 집합들을 다시 </a:t>
              </a:r>
              <a:r>
                <a:rPr lang="en-US" sz="1000" kern="1200" dirty="0"/>
                <a:t>1</a:t>
              </a:r>
              <a:r>
                <a:rPr lang="ko-KR" sz="1000" kern="1200" dirty="0"/>
                <a:t>에서와 같이 임의의 기준 요소를 선택하고 같은 방법으로 데이터 집합을 분할합니다</a:t>
              </a:r>
              <a:r>
                <a:rPr lang="en-US" sz="1000" kern="1200" dirty="0"/>
                <a:t>. </a:t>
              </a:r>
              <a:endParaRPr lang="ko-KR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6563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퀵</a:t>
            </a:r>
            <a:r>
              <a:rPr lang="ko-KR" altLang="en-US" dirty="0" smtClean="0"/>
              <a:t> 정렬 예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err="1" smtClean="0"/>
              <a:t>퀵</a:t>
            </a:r>
            <a:r>
              <a:rPr lang="ko-KR" altLang="en-US" b="0" dirty="0" smtClean="0"/>
              <a:t> </a:t>
            </a:r>
            <a:r>
              <a:rPr lang="ko-KR" altLang="en-US" b="0" dirty="0" smtClean="0"/>
              <a:t>정렬</a:t>
            </a:r>
            <a:endParaRPr lang="ko-KR" alt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0481" name="Object 1"/>
          <p:cNvGraphicFramePr>
            <a:graphicFrameLocks noChangeAspect="1"/>
          </p:cNvGraphicFramePr>
          <p:nvPr/>
        </p:nvGraphicFramePr>
        <p:xfrm>
          <a:off x="571472" y="2071678"/>
          <a:ext cx="28479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r:id="rId3" imgW="2860650" imgH="610822" progId="">
                  <p:embed/>
                </p:oleObj>
              </mc:Choice>
              <mc:Fallback>
                <p:oleObj r:id="rId3" imgW="2860650" imgH="61082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2071678"/>
                        <a:ext cx="28479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913448" y="2719387"/>
          <a:ext cx="25336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r:id="rId5" imgW="2519680" imgH="640976" progId="">
                  <p:embed/>
                </p:oleObj>
              </mc:Choice>
              <mc:Fallback>
                <p:oleObj r:id="rId5" imgW="2519680" imgH="64097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448" y="2719387"/>
                        <a:ext cx="25336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569500" y="3429000"/>
          <a:ext cx="28479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r:id="rId7" imgW="2860650" imgH="610822" progId="">
                  <p:embed/>
                </p:oleObj>
              </mc:Choice>
              <mc:Fallback>
                <p:oleObj r:id="rId7" imgW="2860650" imgH="61082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00" y="3429000"/>
                        <a:ext cx="28479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968606" y="4071942"/>
          <a:ext cx="24669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r:id="rId9" imgW="2464816" imgH="640976" progId="">
                  <p:embed/>
                </p:oleObj>
              </mc:Choice>
              <mc:Fallback>
                <p:oleObj r:id="rId9" imgW="2464816" imgH="64097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606" y="4071942"/>
                        <a:ext cx="2466975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873828" y="4819664"/>
          <a:ext cx="2552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r:id="rId11" imgW="2554630" imgH="610822" progId="">
                  <p:embed/>
                </p:oleObj>
              </mc:Choice>
              <mc:Fallback>
                <p:oleObj r:id="rId11" imgW="2554630" imgH="61082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828" y="4819664"/>
                        <a:ext cx="25527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959553" y="5429264"/>
          <a:ext cx="24669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r:id="rId13" imgW="2463987" imgH="642779" progId="">
                  <p:embed/>
                </p:oleObj>
              </mc:Choice>
              <mc:Fallback>
                <p:oleObj r:id="rId13" imgW="2463987" imgH="64277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553" y="5429264"/>
                        <a:ext cx="2466975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4857752" y="2071678"/>
          <a:ext cx="25812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r:id="rId15" imgW="2590800" imgH="610822" progId="">
                  <p:embed/>
                </p:oleObj>
              </mc:Choice>
              <mc:Fallback>
                <p:oleObj r:id="rId15" imgW="2590800" imgH="61082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2071678"/>
                        <a:ext cx="25812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0494" name="Object 14"/>
          <p:cNvGraphicFramePr>
            <a:graphicFrameLocks noChangeAspect="1"/>
          </p:cNvGraphicFramePr>
          <p:nvPr/>
        </p:nvGraphicFramePr>
        <p:xfrm>
          <a:off x="4967308" y="2719387"/>
          <a:ext cx="25336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r:id="rId17" imgW="2519680" imgH="640976" progId="">
                  <p:embed/>
                </p:oleObj>
              </mc:Choice>
              <mc:Fallback>
                <p:oleObj r:id="rId17" imgW="2519680" imgH="64097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308" y="2719387"/>
                        <a:ext cx="25336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0496" name="Object 16"/>
          <p:cNvGraphicFramePr>
            <a:graphicFrameLocks noChangeAspect="1"/>
          </p:cNvGraphicFramePr>
          <p:nvPr/>
        </p:nvGraphicFramePr>
        <p:xfrm>
          <a:off x="4962545" y="3429000"/>
          <a:ext cx="24669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r:id="rId19" imgW="2464816" imgH="610822" progId="">
                  <p:embed/>
                </p:oleObj>
              </mc:Choice>
              <mc:Fallback>
                <p:oleObj r:id="rId19" imgW="2464816" imgH="61082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545" y="3429000"/>
                        <a:ext cx="24669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0498" name="Object 18"/>
          <p:cNvGraphicFramePr>
            <a:graphicFrameLocks noChangeAspect="1"/>
          </p:cNvGraphicFramePr>
          <p:nvPr/>
        </p:nvGraphicFramePr>
        <p:xfrm>
          <a:off x="4967308" y="4071942"/>
          <a:ext cx="25336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r:id="rId21" imgW="2519680" imgH="640976" progId="">
                  <p:embed/>
                </p:oleObj>
              </mc:Choice>
              <mc:Fallback>
                <p:oleObj r:id="rId21" imgW="2519680" imgH="64097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308" y="4071942"/>
                        <a:ext cx="25336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0500" name="Object 20"/>
          <p:cNvGraphicFramePr>
            <a:graphicFrameLocks noChangeAspect="1"/>
          </p:cNvGraphicFramePr>
          <p:nvPr/>
        </p:nvGraphicFramePr>
        <p:xfrm>
          <a:off x="4962545" y="4810139"/>
          <a:ext cx="24669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r:id="rId23" imgW="2464816" imgH="619787" progId="">
                  <p:embed/>
                </p:oleObj>
              </mc:Choice>
              <mc:Fallback>
                <p:oleObj r:id="rId23" imgW="2464816" imgH="61978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545" y="4810139"/>
                        <a:ext cx="246697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0502" name="Object 22"/>
          <p:cNvGraphicFramePr>
            <a:graphicFrameLocks noChangeAspect="1"/>
          </p:cNvGraphicFramePr>
          <p:nvPr/>
        </p:nvGraphicFramePr>
        <p:xfrm>
          <a:off x="4962545" y="5762639"/>
          <a:ext cx="24669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r:id="rId25" imgW="2464816" imgH="304800" progId="">
                  <p:embed/>
                </p:oleObj>
              </mc:Choice>
              <mc:Fallback>
                <p:oleObj r:id="rId25" imgW="2464816" imgH="304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545" y="5762639"/>
                        <a:ext cx="246697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8802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연꽃 당초 무늬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5000"/>
                <a:hueMod val="100000"/>
                <a:satMod val="100000"/>
              </a:schemeClr>
            </a:gs>
          </a:gsLst>
          <a:path path="circle">
            <a:fillToRect t="45000" r="100000" b="45000"/>
          </a:path>
        </a:gradFill>
        <a:blipFill>
          <a:blip xmlns:r="http://schemas.openxmlformats.org/officeDocument/2006/relationships" r:embed="rId1">
            <a:duotone>
              <a:srgbClr val="000000">
                <a:alpha val="27450"/>
              </a:srgbClr>
              <a:schemeClr val="phClr">
                <a:tint val="7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Scrollwork</Template>
  <TotalTime>777</TotalTime>
  <Words>771</Words>
  <Application>Microsoft Office PowerPoint</Application>
  <PresentationFormat>화면 슬라이드 쇼(4:3)</PresentationFormat>
  <Paragraphs>172</Paragraphs>
  <Slides>22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22</vt:i4>
      </vt:variant>
    </vt:vector>
  </HeadingPairs>
  <TitlesOfParts>
    <vt:vector size="34" baseType="lpstr">
      <vt:lpstr>¸íÁ¶</vt:lpstr>
      <vt:lpstr>HY견명조</vt:lpstr>
      <vt:lpstr>맑은 고딕</vt:lpstr>
      <vt:lpstr>명조</vt:lpstr>
      <vt:lpstr>신명조</vt:lpstr>
      <vt:lpstr>Cambria</vt:lpstr>
      <vt:lpstr>Wingdings</vt:lpstr>
      <vt:lpstr>Wingdings 2</vt:lpstr>
      <vt:lpstr>연꽃 당초 무늬</vt:lpstr>
      <vt:lpstr>수식</vt:lpstr>
      <vt:lpstr>Visio</vt:lpstr>
      <vt:lpstr>Visio.Drawing.11</vt:lpstr>
      <vt:lpstr>프로그래밍을 이용한 문제 해결 2일차 – 정렬과 자료구조</vt:lpstr>
      <vt:lpstr>정렬</vt:lpstr>
      <vt:lpstr>버블 정렬</vt:lpstr>
      <vt:lpstr>01. 버블 정렬</vt:lpstr>
      <vt:lpstr>01. 버블 정렬</vt:lpstr>
      <vt:lpstr>삽입 정렬</vt:lpstr>
      <vt:lpstr>삽입 정렬</vt:lpstr>
      <vt:lpstr>퀵 정렬</vt:lpstr>
      <vt:lpstr>퀵 정렬</vt:lpstr>
      <vt:lpstr>퀵 정렬</vt:lpstr>
      <vt:lpstr>합병정렬</vt:lpstr>
      <vt:lpstr>PowerPoint 프레젠테이션</vt:lpstr>
      <vt:lpstr>스택의 주요 기능: 삽입과 제거</vt:lpstr>
      <vt:lpstr>큐의 주요 기능: 삽입과 제거 </vt:lpstr>
      <vt:lpstr>큐의 주요 기능: 삽입과 제거 </vt:lpstr>
      <vt:lpstr>우선순위 큐 </vt:lpstr>
      <vt:lpstr>힙 </vt:lpstr>
      <vt:lpstr>힙 </vt:lpstr>
      <vt:lpstr>02. 힙 </vt:lpstr>
      <vt:lpstr>힙 </vt:lpstr>
      <vt:lpstr>힙 </vt:lpstr>
      <vt:lpstr>힙 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프로그래밍을 이용한 문제 해결 1일차 – 문제 풀이의 개념</dc:title>
  <dc:creator>Microsoft Corporation</dc:creator>
  <cp:lastModifiedBy>ymkang</cp:lastModifiedBy>
  <cp:revision>79</cp:revision>
  <dcterms:created xsi:type="dcterms:W3CDTF">2006-10-05T04:04:58Z</dcterms:created>
  <dcterms:modified xsi:type="dcterms:W3CDTF">2016-01-04T00:47:14Z</dcterms:modified>
</cp:coreProperties>
</file>