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9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9879-FA17-4B39-9FFC-9ED6B6797F21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D300-8477-4F71-90F3-F84FFF8DB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8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image" Target="../media/image47.e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4.emf"/><Relationship Id="rId9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wmf"/><Relationship Id="rId22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이용한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정렬과 자료구조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게임공학과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창의적 소프트웨어 융합 전문 인력 양성 사업단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역량 강화 프로그램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86412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퀵</a:t>
            </a:r>
            <a:r>
              <a:rPr lang="ko-KR" altLang="en-US" sz="1400" dirty="0" smtClean="0"/>
              <a:t> 정렬의 성능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루프의 반복 횟수 대신 재귀 횟수를 이용하여 분석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000" dirty="0" smtClean="0"/>
              <a:t>최선의 경우 </a:t>
            </a:r>
            <a:r>
              <a:rPr lang="en-US" altLang="ko-KR" sz="1000" dirty="0" smtClean="0"/>
              <a:t>: 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ko-KR" altLang="en-US" sz="1000" dirty="0" smtClean="0"/>
              <a:t>최악의 경우 </a:t>
            </a:r>
            <a:r>
              <a:rPr lang="en-US" altLang="ko-KR" sz="1000" dirty="0" smtClean="0"/>
              <a:t>: </a:t>
            </a:r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1000" dirty="0" smtClean="0"/>
              <a:t>평균의 경우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퀵</a:t>
            </a:r>
            <a:r>
              <a:rPr lang="ko-KR" altLang="en-US" b="0" dirty="0" smtClean="0"/>
              <a:t> 정렬</a:t>
            </a:r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49132"/>
              </p:ext>
            </p:extLst>
          </p:nvPr>
        </p:nvGraphicFramePr>
        <p:xfrm>
          <a:off x="2143108" y="1714488"/>
          <a:ext cx="1785950" cy="101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3" imgW="3540150" imgH="2014614" progId="">
                  <p:embed/>
                </p:oleObj>
              </mc:Choice>
              <mc:Fallback>
                <p:oleObj r:id="rId3" imgW="3540150" imgH="201461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714488"/>
                        <a:ext cx="1785950" cy="10153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/>
        </p:nvGraphicFramePr>
        <p:xfrm>
          <a:off x="4857752" y="2357430"/>
          <a:ext cx="7143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수식" r:id="rId5" imgW="507960" imgH="215640" progId="Equation.3">
                  <p:embed/>
                </p:oleObj>
              </mc:Choice>
              <mc:Fallback>
                <p:oleObj name="수식" r:id="rId5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357430"/>
                        <a:ext cx="71437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19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3786190"/>
            <a:ext cx="3781425" cy="295275"/>
          </a:xfrm>
          <a:prstGeom prst="rect">
            <a:avLst/>
          </a:prstGeom>
          <a:noFill/>
        </p:spPr>
      </p:pic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22832"/>
              </p:ext>
            </p:extLst>
          </p:nvPr>
        </p:nvGraphicFramePr>
        <p:xfrm>
          <a:off x="2143108" y="2857496"/>
          <a:ext cx="17907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8" imgW="3531210" imgH="4174701" progId="">
                  <p:embed/>
                </p:oleObj>
              </mc:Choice>
              <mc:Fallback>
                <p:oleObj r:id="rId8" imgW="3531210" imgH="41747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857496"/>
                        <a:ext cx="1790700" cy="2114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오른쪽 화살표 35"/>
          <p:cNvSpPr/>
          <p:nvPr/>
        </p:nvSpPr>
        <p:spPr>
          <a:xfrm>
            <a:off x="4214810" y="2285992"/>
            <a:ext cx="35719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214810" y="3786190"/>
            <a:ext cx="35719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5253"/>
              </p:ext>
            </p:extLst>
          </p:nvPr>
        </p:nvGraphicFramePr>
        <p:xfrm>
          <a:off x="2143109" y="5214950"/>
          <a:ext cx="1785950" cy="156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10" imgW="3526739" imgH="3094861" progId="">
                  <p:embed/>
                </p:oleObj>
              </mc:Choice>
              <mc:Fallback>
                <p:oleObj r:id="rId10" imgW="3526739" imgH="30948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9" y="5214950"/>
                        <a:ext cx="1785950" cy="156741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25" name="Picture 2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5572140"/>
            <a:ext cx="1214446" cy="285752"/>
          </a:xfrm>
          <a:prstGeom prst="rect">
            <a:avLst/>
          </a:prstGeom>
          <a:noFill/>
        </p:spPr>
      </p:pic>
      <p:sp>
        <p:nvSpPr>
          <p:cNvPr id="42" name="오른쪽 화살표 41"/>
          <p:cNvSpPr/>
          <p:nvPr/>
        </p:nvSpPr>
        <p:spPr>
          <a:xfrm>
            <a:off x="4214810" y="5572140"/>
            <a:ext cx="35719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합병정렬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신명조" charset="-127"/>
                <a:ea typeface="신명조" charset="-127"/>
              </a:rPr>
              <a:t>분할 정복 방식</a:t>
            </a:r>
          </a:p>
          <a:p>
            <a:r>
              <a:rPr lang="ko-KR" altLang="en-US" smtClean="0">
                <a:latin typeface="신명조" charset="-127"/>
                <a:ea typeface="신명조" charset="-127"/>
              </a:rPr>
              <a:t>동일한 크기의 두 부분배열로 분할하여 이 두 부분배열을 순환적으로 정렬한 후 합병하는 방식</a:t>
            </a:r>
          </a:p>
          <a:p>
            <a:r>
              <a:rPr lang="ko-KR" altLang="en-US" smtClean="0">
                <a:latin typeface="신명조" charset="-127"/>
                <a:ea typeface="신명조" charset="-127"/>
              </a:rPr>
              <a:t>최악의 수행시간이 </a:t>
            </a:r>
            <a:r>
              <a:rPr lang="en-US" altLang="ko-KR" smtClean="0">
                <a:latin typeface="¸íÁ¶" charset="0"/>
                <a:ea typeface="명조" charset="-127"/>
              </a:rPr>
              <a:t>O(n log n)</a:t>
            </a:r>
            <a:r>
              <a:rPr lang="ko-KR" altLang="en-US" smtClean="0">
                <a:latin typeface="명조" charset="-127"/>
                <a:ea typeface="명조" charset="-127"/>
              </a:rPr>
              <a:t>이며 </a:t>
            </a:r>
            <a:r>
              <a:rPr lang="en-US" altLang="ko-KR" smtClean="0">
                <a:latin typeface="¸íÁ¶" charset="0"/>
                <a:ea typeface="명조" charset="-127"/>
              </a:rPr>
              <a:t>O(n)</a:t>
            </a:r>
            <a:r>
              <a:rPr lang="ko-KR" altLang="en-US" smtClean="0">
                <a:latin typeface="명조" charset="-127"/>
                <a:ea typeface="명조" charset="-127"/>
              </a:rPr>
              <a:t>의 메모리가 별도로 필요</a:t>
            </a:r>
          </a:p>
        </p:txBody>
      </p:sp>
    </p:spTree>
    <p:extLst>
      <p:ext uri="{BB962C8B-B14F-4D97-AF65-F5344CB8AC3E}">
        <p14:creationId xmlns:p14="http://schemas.microsoft.com/office/powerpoint/2010/main" val="252801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8600"/>
            <a:ext cx="8839200" cy="6096000"/>
          </a:xfrm>
        </p:spPr>
        <p:txBody>
          <a:bodyPr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500" dirty="0" smtClean="0">
              <a:solidFill>
                <a:srgbClr val="FF3300"/>
              </a:solidFill>
            </a:endParaRPr>
          </a:p>
          <a:p>
            <a:pPr marL="609600" indent="-6096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5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      </a:t>
            </a:r>
            <a:r>
              <a:rPr lang="en-US" altLang="ko-KR" sz="1600" dirty="0" smtClean="0"/>
              <a:t>30              20             40             35               5                   50              45             10              25              15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 smtClean="0"/>
              <a:t>         30              </a:t>
            </a:r>
            <a:r>
              <a:rPr lang="en-US" altLang="ko-KR" sz="1600" dirty="0"/>
              <a:t>20         </a:t>
            </a:r>
            <a:r>
              <a:rPr lang="en-US" altLang="ko-KR" sz="1600" dirty="0" smtClean="0"/>
              <a:t>     </a:t>
            </a:r>
            <a:r>
              <a:rPr lang="en-US" altLang="ko-KR" sz="1600" dirty="0"/>
              <a:t>40             35               5        </a:t>
            </a:r>
            <a:r>
              <a:rPr lang="en-US" altLang="ko-KR" sz="1600" dirty="0" smtClean="0"/>
              <a:t>          </a:t>
            </a:r>
            <a:r>
              <a:rPr lang="en-US" altLang="ko-KR" sz="1600" dirty="0"/>
              <a:t>50              45             10              25              15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 smtClean="0"/>
              <a:t>         30              </a:t>
            </a:r>
            <a:r>
              <a:rPr lang="en-US" altLang="ko-KR" sz="1600" dirty="0"/>
              <a:t>20              40        </a:t>
            </a:r>
            <a:r>
              <a:rPr lang="en-US" altLang="ko-KR" sz="1600" dirty="0" smtClean="0"/>
              <a:t>      </a:t>
            </a:r>
            <a:r>
              <a:rPr lang="en-US" altLang="ko-KR" sz="1600" dirty="0"/>
              <a:t>35               5                  50              45             10              25              </a:t>
            </a:r>
            <a:r>
              <a:rPr lang="en-US" altLang="ko-KR" sz="1600" dirty="0" smtClean="0"/>
              <a:t>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         30               </a:t>
            </a:r>
            <a:r>
              <a:rPr lang="en-US" altLang="ko-KR" sz="1600" dirty="0"/>
              <a:t>20   </a:t>
            </a:r>
            <a:r>
              <a:rPr lang="en-US" altLang="ko-KR" sz="1600" dirty="0" smtClean="0"/>
              <a:t>          40               </a:t>
            </a:r>
            <a:r>
              <a:rPr lang="en-US" altLang="ko-KR" sz="1600" dirty="0"/>
              <a:t>35               5    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50              45             10              </a:t>
            </a:r>
            <a:r>
              <a:rPr lang="en-US" altLang="ko-KR" sz="1600" dirty="0" smtClean="0"/>
              <a:t> 25              15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AutoNum type="arabicPlain" startAt="4"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         30              </a:t>
            </a:r>
            <a:r>
              <a:rPr lang="en-US" altLang="ko-KR" sz="1600" dirty="0"/>
              <a:t>20 </a:t>
            </a:r>
            <a:r>
              <a:rPr lang="en-US" altLang="ko-KR" sz="1600" dirty="0" smtClean="0"/>
              <a:t>                                                                       50              45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AutoNum type="arabicPlain" startAt="5"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      </a:t>
            </a:r>
            <a:r>
              <a:rPr lang="en-US" altLang="ko-KR" sz="1600" dirty="0" smtClean="0"/>
              <a:t>20          30                                                                             45         50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       </a:t>
            </a:r>
            <a:r>
              <a:rPr lang="en-US" altLang="ko-KR" sz="1600" dirty="0" smtClean="0"/>
              <a:t>20          30         40                             5          35                10          45         50                         15         25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</a:t>
            </a:r>
            <a:r>
              <a:rPr lang="en-US" altLang="ko-KR" sz="1600" dirty="0" smtClean="0"/>
              <a:t>       5               20               30            35              40                  10           15            25             45             50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 smtClean="0">
                <a:solidFill>
                  <a:srgbClr val="FF3300"/>
                </a:solidFill>
              </a:rPr>
              <a:t>9        </a:t>
            </a:r>
            <a:r>
              <a:rPr lang="en-US" altLang="ko-KR" sz="1600" dirty="0" smtClean="0"/>
              <a:t>5               10             15            20             25             30              35              40              45               50    </a:t>
            </a:r>
          </a:p>
        </p:txBody>
      </p:sp>
      <p:sp>
        <p:nvSpPr>
          <p:cNvPr id="229379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b="1">
                <a:solidFill>
                  <a:srgbClr val="008000"/>
                </a:solidFill>
              </a:rPr>
              <a:t>단계</a:t>
            </a:r>
          </a:p>
        </p:txBody>
      </p:sp>
      <p:sp>
        <p:nvSpPr>
          <p:cNvPr id="229380" name="Rectangle 7"/>
          <p:cNvSpPr>
            <a:spLocks noChangeArrowheads="1"/>
          </p:cNvSpPr>
          <p:nvPr/>
        </p:nvSpPr>
        <p:spPr bwMode="auto">
          <a:xfrm>
            <a:off x="539502" y="827088"/>
            <a:ext cx="807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1" name="Rectangle 8"/>
          <p:cNvSpPr>
            <a:spLocks noChangeArrowheads="1"/>
          </p:cNvSpPr>
          <p:nvPr/>
        </p:nvSpPr>
        <p:spPr bwMode="auto">
          <a:xfrm>
            <a:off x="518864" y="1458913"/>
            <a:ext cx="3886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2" name="Rectangle 9"/>
          <p:cNvSpPr>
            <a:spLocks noChangeArrowheads="1"/>
          </p:cNvSpPr>
          <p:nvPr/>
        </p:nvSpPr>
        <p:spPr bwMode="auto">
          <a:xfrm>
            <a:off x="4841627" y="1458913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3" name="Rectangle 10"/>
          <p:cNvSpPr>
            <a:spLocks noChangeArrowheads="1"/>
          </p:cNvSpPr>
          <p:nvPr/>
        </p:nvSpPr>
        <p:spPr bwMode="auto">
          <a:xfrm>
            <a:off x="583952" y="5900738"/>
            <a:ext cx="807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4" name="Rectangle 11"/>
          <p:cNvSpPr>
            <a:spLocks noChangeArrowheads="1"/>
          </p:cNvSpPr>
          <p:nvPr/>
        </p:nvSpPr>
        <p:spPr bwMode="auto">
          <a:xfrm>
            <a:off x="561727" y="5257800"/>
            <a:ext cx="3886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5" name="Rectangle 12"/>
          <p:cNvSpPr>
            <a:spLocks noChangeArrowheads="1"/>
          </p:cNvSpPr>
          <p:nvPr/>
        </p:nvSpPr>
        <p:spPr bwMode="auto">
          <a:xfrm>
            <a:off x="4862264" y="5268913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6" name="Rectangle 13"/>
          <p:cNvSpPr>
            <a:spLocks noChangeArrowheads="1"/>
          </p:cNvSpPr>
          <p:nvPr/>
        </p:nvSpPr>
        <p:spPr bwMode="auto">
          <a:xfrm>
            <a:off x="518864" y="210185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7" name="Rectangle 18"/>
          <p:cNvSpPr>
            <a:spLocks noChangeArrowheads="1"/>
          </p:cNvSpPr>
          <p:nvPr/>
        </p:nvSpPr>
        <p:spPr bwMode="auto">
          <a:xfrm>
            <a:off x="4828927" y="2090738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8" name="Rectangle 19"/>
          <p:cNvSpPr>
            <a:spLocks noChangeArrowheads="1"/>
          </p:cNvSpPr>
          <p:nvPr/>
        </p:nvSpPr>
        <p:spPr bwMode="auto">
          <a:xfrm>
            <a:off x="4862264" y="4637088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9" name="Rectangle 20"/>
          <p:cNvSpPr>
            <a:spLocks noChangeArrowheads="1"/>
          </p:cNvSpPr>
          <p:nvPr/>
        </p:nvSpPr>
        <p:spPr bwMode="auto">
          <a:xfrm>
            <a:off x="541089" y="4637088"/>
            <a:ext cx="21002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0" name="Rectangle 21"/>
          <p:cNvSpPr>
            <a:spLocks noChangeArrowheads="1"/>
          </p:cNvSpPr>
          <p:nvPr/>
        </p:nvSpPr>
        <p:spPr bwMode="auto">
          <a:xfrm>
            <a:off x="3130302" y="2100263"/>
            <a:ext cx="13620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1" name="Rectangle 22"/>
          <p:cNvSpPr>
            <a:spLocks noChangeArrowheads="1"/>
          </p:cNvSpPr>
          <p:nvPr/>
        </p:nvSpPr>
        <p:spPr bwMode="auto">
          <a:xfrm>
            <a:off x="7354639" y="2100263"/>
            <a:ext cx="13382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2" name="Rectangle 23"/>
          <p:cNvSpPr>
            <a:spLocks noChangeArrowheads="1"/>
          </p:cNvSpPr>
          <p:nvPr/>
        </p:nvSpPr>
        <p:spPr bwMode="auto">
          <a:xfrm>
            <a:off x="518864" y="27432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3" name="Rectangle 24"/>
          <p:cNvSpPr>
            <a:spLocks noChangeArrowheads="1"/>
          </p:cNvSpPr>
          <p:nvPr/>
        </p:nvSpPr>
        <p:spPr bwMode="auto">
          <a:xfrm>
            <a:off x="518864" y="399573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4" name="Rectangle 25"/>
          <p:cNvSpPr>
            <a:spLocks noChangeArrowheads="1"/>
          </p:cNvSpPr>
          <p:nvPr/>
        </p:nvSpPr>
        <p:spPr bwMode="auto">
          <a:xfrm>
            <a:off x="4830514" y="2743200"/>
            <a:ext cx="12509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5" name="Rectangle 26"/>
          <p:cNvSpPr>
            <a:spLocks noChangeArrowheads="1"/>
          </p:cNvSpPr>
          <p:nvPr/>
        </p:nvSpPr>
        <p:spPr bwMode="auto">
          <a:xfrm>
            <a:off x="4840039" y="399573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6" name="Rectangle 27"/>
          <p:cNvSpPr>
            <a:spLocks noChangeArrowheads="1"/>
          </p:cNvSpPr>
          <p:nvPr/>
        </p:nvSpPr>
        <p:spPr bwMode="auto">
          <a:xfrm>
            <a:off x="7464177" y="462756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7" name="Rectangle 28"/>
          <p:cNvSpPr>
            <a:spLocks noChangeArrowheads="1"/>
          </p:cNvSpPr>
          <p:nvPr/>
        </p:nvSpPr>
        <p:spPr bwMode="auto">
          <a:xfrm>
            <a:off x="3239839" y="462756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8" name="Rectangle 29"/>
          <p:cNvSpPr>
            <a:spLocks noChangeArrowheads="1"/>
          </p:cNvSpPr>
          <p:nvPr/>
        </p:nvSpPr>
        <p:spPr bwMode="auto">
          <a:xfrm>
            <a:off x="2271464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9" name="Rectangle 30"/>
          <p:cNvSpPr>
            <a:spLocks noChangeArrowheads="1"/>
          </p:cNvSpPr>
          <p:nvPr/>
        </p:nvSpPr>
        <p:spPr bwMode="auto">
          <a:xfrm>
            <a:off x="3143002" y="274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0" name="Rectangle 31"/>
          <p:cNvSpPr>
            <a:spLocks noChangeArrowheads="1"/>
          </p:cNvSpPr>
          <p:nvPr/>
        </p:nvSpPr>
        <p:spPr bwMode="auto">
          <a:xfrm>
            <a:off x="1376114" y="33734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1" name="Rectangle 32"/>
          <p:cNvSpPr>
            <a:spLocks noChangeArrowheads="1"/>
          </p:cNvSpPr>
          <p:nvPr/>
        </p:nvSpPr>
        <p:spPr bwMode="auto">
          <a:xfrm>
            <a:off x="507752" y="3375025"/>
            <a:ext cx="3921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2" name="Rectangle 34"/>
          <p:cNvSpPr>
            <a:spLocks noChangeArrowheads="1"/>
          </p:cNvSpPr>
          <p:nvPr/>
        </p:nvSpPr>
        <p:spPr bwMode="auto">
          <a:xfrm>
            <a:off x="8227764" y="274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3" name="Rectangle 35"/>
          <p:cNvSpPr>
            <a:spLocks noChangeArrowheads="1"/>
          </p:cNvSpPr>
          <p:nvPr/>
        </p:nvSpPr>
        <p:spPr bwMode="auto">
          <a:xfrm>
            <a:off x="7367339" y="274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4" name="Rectangle 36"/>
          <p:cNvSpPr>
            <a:spLocks noChangeArrowheads="1"/>
          </p:cNvSpPr>
          <p:nvPr/>
        </p:nvSpPr>
        <p:spPr bwMode="auto">
          <a:xfrm>
            <a:off x="6516439" y="27305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5" name="Rectangle 37"/>
          <p:cNvSpPr>
            <a:spLocks noChangeArrowheads="1"/>
          </p:cNvSpPr>
          <p:nvPr/>
        </p:nvSpPr>
        <p:spPr bwMode="auto">
          <a:xfrm>
            <a:off x="5689352" y="33734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6" name="Rectangle 38"/>
          <p:cNvSpPr>
            <a:spLocks noChangeArrowheads="1"/>
          </p:cNvSpPr>
          <p:nvPr/>
        </p:nvSpPr>
        <p:spPr bwMode="auto">
          <a:xfrm>
            <a:off x="4840039" y="33734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7" name="Rectangle 39"/>
          <p:cNvSpPr>
            <a:spLocks noChangeArrowheads="1"/>
          </p:cNvSpPr>
          <p:nvPr/>
        </p:nvSpPr>
        <p:spPr bwMode="auto">
          <a:xfrm>
            <a:off x="4011364" y="2730500"/>
            <a:ext cx="4699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8" name="Line 40"/>
          <p:cNvSpPr>
            <a:spLocks noChangeShapeType="1"/>
          </p:cNvSpPr>
          <p:nvPr/>
        </p:nvSpPr>
        <p:spPr bwMode="auto">
          <a:xfrm flipH="1">
            <a:off x="2500064" y="12192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09" name="Line 41"/>
          <p:cNvSpPr>
            <a:spLocks noChangeShapeType="1"/>
          </p:cNvSpPr>
          <p:nvPr/>
        </p:nvSpPr>
        <p:spPr bwMode="auto">
          <a:xfrm>
            <a:off x="5471864" y="1208088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0" name="Line 43"/>
          <p:cNvSpPr>
            <a:spLocks noChangeShapeType="1"/>
          </p:cNvSpPr>
          <p:nvPr/>
        </p:nvSpPr>
        <p:spPr bwMode="auto">
          <a:xfrm flipH="1">
            <a:off x="1726952" y="18399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1" name="Line 47"/>
          <p:cNvSpPr>
            <a:spLocks noChangeShapeType="1"/>
          </p:cNvSpPr>
          <p:nvPr/>
        </p:nvSpPr>
        <p:spPr bwMode="auto">
          <a:xfrm>
            <a:off x="2923927" y="18399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2" name="Line 48"/>
          <p:cNvSpPr>
            <a:spLocks noChangeShapeType="1"/>
          </p:cNvSpPr>
          <p:nvPr/>
        </p:nvSpPr>
        <p:spPr bwMode="auto">
          <a:xfrm flipH="1">
            <a:off x="1052264" y="24923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3" name="Line 49"/>
          <p:cNvSpPr>
            <a:spLocks noChangeShapeType="1"/>
          </p:cNvSpPr>
          <p:nvPr/>
        </p:nvSpPr>
        <p:spPr bwMode="auto">
          <a:xfrm>
            <a:off x="1857127" y="249237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4" name="Line 50"/>
          <p:cNvSpPr>
            <a:spLocks noChangeShapeType="1"/>
          </p:cNvSpPr>
          <p:nvPr/>
        </p:nvSpPr>
        <p:spPr bwMode="auto">
          <a:xfrm flipH="1">
            <a:off x="6157664" y="18399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5" name="Line 51"/>
          <p:cNvSpPr>
            <a:spLocks noChangeShapeType="1"/>
          </p:cNvSpPr>
          <p:nvPr/>
        </p:nvSpPr>
        <p:spPr bwMode="auto">
          <a:xfrm>
            <a:off x="7005389" y="18399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6" name="Line 52"/>
          <p:cNvSpPr>
            <a:spLocks noChangeShapeType="1"/>
          </p:cNvSpPr>
          <p:nvPr/>
        </p:nvSpPr>
        <p:spPr bwMode="auto">
          <a:xfrm flipH="1">
            <a:off x="7627689" y="24812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7" name="Line 53"/>
          <p:cNvSpPr>
            <a:spLocks noChangeShapeType="1"/>
          </p:cNvSpPr>
          <p:nvPr/>
        </p:nvSpPr>
        <p:spPr bwMode="auto">
          <a:xfrm flipH="1">
            <a:off x="5319464" y="24812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8" name="Line 54"/>
          <p:cNvSpPr>
            <a:spLocks noChangeShapeType="1"/>
          </p:cNvSpPr>
          <p:nvPr/>
        </p:nvSpPr>
        <p:spPr bwMode="auto">
          <a:xfrm flipH="1">
            <a:off x="3360489" y="24923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9" name="Line 55"/>
          <p:cNvSpPr>
            <a:spLocks noChangeShapeType="1"/>
          </p:cNvSpPr>
          <p:nvPr/>
        </p:nvSpPr>
        <p:spPr bwMode="auto">
          <a:xfrm>
            <a:off x="8116639" y="248126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0" name="Line 56"/>
          <p:cNvSpPr>
            <a:spLocks noChangeShapeType="1"/>
          </p:cNvSpPr>
          <p:nvPr/>
        </p:nvSpPr>
        <p:spPr bwMode="auto">
          <a:xfrm>
            <a:off x="6135439" y="248126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1" name="Line 57"/>
          <p:cNvSpPr>
            <a:spLocks noChangeShapeType="1"/>
          </p:cNvSpPr>
          <p:nvPr/>
        </p:nvSpPr>
        <p:spPr bwMode="auto">
          <a:xfrm>
            <a:off x="3936752" y="249237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2" name="Line 58"/>
          <p:cNvSpPr>
            <a:spLocks noChangeShapeType="1"/>
          </p:cNvSpPr>
          <p:nvPr/>
        </p:nvSpPr>
        <p:spPr bwMode="auto">
          <a:xfrm>
            <a:off x="3052514" y="5649913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3" name="Line 59"/>
          <p:cNvSpPr>
            <a:spLocks noChangeShapeType="1"/>
          </p:cNvSpPr>
          <p:nvPr/>
        </p:nvSpPr>
        <p:spPr bwMode="auto">
          <a:xfrm flipH="1">
            <a:off x="5014664" y="5649913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4" name="Line 60"/>
          <p:cNvSpPr>
            <a:spLocks noChangeShapeType="1"/>
          </p:cNvSpPr>
          <p:nvPr/>
        </p:nvSpPr>
        <p:spPr bwMode="auto">
          <a:xfrm flipH="1">
            <a:off x="7605464" y="5029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5" name="Line 61"/>
          <p:cNvSpPr>
            <a:spLocks noChangeShapeType="1"/>
          </p:cNvSpPr>
          <p:nvPr/>
        </p:nvSpPr>
        <p:spPr bwMode="auto">
          <a:xfrm>
            <a:off x="6462464" y="5029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6" name="Line 62"/>
          <p:cNvSpPr>
            <a:spLocks noChangeShapeType="1"/>
          </p:cNvSpPr>
          <p:nvPr/>
        </p:nvSpPr>
        <p:spPr bwMode="auto">
          <a:xfrm>
            <a:off x="2087314" y="5029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7" name="Line 63"/>
          <p:cNvSpPr>
            <a:spLocks noChangeShapeType="1"/>
          </p:cNvSpPr>
          <p:nvPr/>
        </p:nvSpPr>
        <p:spPr bwMode="auto">
          <a:xfrm flipH="1">
            <a:off x="3414464" y="5029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8" name="Line 64"/>
          <p:cNvSpPr>
            <a:spLocks noChangeShapeType="1"/>
          </p:cNvSpPr>
          <p:nvPr/>
        </p:nvSpPr>
        <p:spPr bwMode="auto">
          <a:xfrm flipH="1">
            <a:off x="736352" y="31353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9" name="Line 65"/>
          <p:cNvSpPr>
            <a:spLocks noChangeShapeType="1"/>
          </p:cNvSpPr>
          <p:nvPr/>
        </p:nvSpPr>
        <p:spPr bwMode="auto">
          <a:xfrm>
            <a:off x="1312614" y="31353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0" name="Line 66"/>
          <p:cNvSpPr>
            <a:spLocks noChangeShapeType="1"/>
          </p:cNvSpPr>
          <p:nvPr/>
        </p:nvSpPr>
        <p:spPr bwMode="auto">
          <a:xfrm flipH="1">
            <a:off x="1357064" y="37560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1" name="Line 67"/>
          <p:cNvSpPr>
            <a:spLocks noChangeShapeType="1"/>
          </p:cNvSpPr>
          <p:nvPr/>
        </p:nvSpPr>
        <p:spPr bwMode="auto">
          <a:xfrm flipH="1">
            <a:off x="5624264" y="37560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2" name="Line 68"/>
          <p:cNvSpPr>
            <a:spLocks noChangeShapeType="1"/>
          </p:cNvSpPr>
          <p:nvPr/>
        </p:nvSpPr>
        <p:spPr bwMode="auto">
          <a:xfrm flipH="1">
            <a:off x="5014664" y="3124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3" name="Line 69"/>
          <p:cNvSpPr>
            <a:spLocks noChangeShapeType="1"/>
          </p:cNvSpPr>
          <p:nvPr/>
        </p:nvSpPr>
        <p:spPr bwMode="auto">
          <a:xfrm>
            <a:off x="671264" y="375602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4" name="Line 70"/>
          <p:cNvSpPr>
            <a:spLocks noChangeShapeType="1"/>
          </p:cNvSpPr>
          <p:nvPr/>
        </p:nvSpPr>
        <p:spPr bwMode="auto">
          <a:xfrm>
            <a:off x="5090864" y="375602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5" name="Line 71"/>
          <p:cNvSpPr>
            <a:spLocks noChangeShapeType="1"/>
          </p:cNvSpPr>
          <p:nvPr/>
        </p:nvSpPr>
        <p:spPr bwMode="auto">
          <a:xfrm>
            <a:off x="5700464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6" name="Line 72"/>
          <p:cNvSpPr>
            <a:spLocks noChangeShapeType="1"/>
          </p:cNvSpPr>
          <p:nvPr/>
        </p:nvSpPr>
        <p:spPr bwMode="auto">
          <a:xfrm>
            <a:off x="1357064" y="438785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7" name="Line 73"/>
          <p:cNvSpPr>
            <a:spLocks noChangeShapeType="1"/>
          </p:cNvSpPr>
          <p:nvPr/>
        </p:nvSpPr>
        <p:spPr bwMode="auto">
          <a:xfrm>
            <a:off x="5624264" y="439737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8" name="Line 75"/>
          <p:cNvSpPr>
            <a:spLocks noChangeShapeType="1"/>
          </p:cNvSpPr>
          <p:nvPr/>
        </p:nvSpPr>
        <p:spPr bwMode="auto">
          <a:xfrm flipH="1">
            <a:off x="2342902" y="3113882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9" name="Line 76"/>
          <p:cNvSpPr>
            <a:spLocks noChangeShapeType="1"/>
          </p:cNvSpPr>
          <p:nvPr/>
        </p:nvSpPr>
        <p:spPr bwMode="auto">
          <a:xfrm flipH="1">
            <a:off x="6364039" y="3124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0" name="Line 77"/>
          <p:cNvSpPr>
            <a:spLocks noChangeShapeType="1"/>
          </p:cNvSpPr>
          <p:nvPr/>
        </p:nvSpPr>
        <p:spPr bwMode="auto">
          <a:xfrm flipH="1">
            <a:off x="3871664" y="3124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1" name="Line 78"/>
          <p:cNvSpPr>
            <a:spLocks noChangeShapeType="1"/>
          </p:cNvSpPr>
          <p:nvPr/>
        </p:nvSpPr>
        <p:spPr bwMode="auto">
          <a:xfrm flipH="1">
            <a:off x="8084889" y="3124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2" name="Line 79"/>
          <p:cNvSpPr>
            <a:spLocks noChangeShapeType="1"/>
          </p:cNvSpPr>
          <p:nvPr/>
        </p:nvSpPr>
        <p:spPr bwMode="auto">
          <a:xfrm>
            <a:off x="3338264" y="31242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3" name="Line 81"/>
          <p:cNvSpPr>
            <a:spLocks noChangeShapeType="1"/>
          </p:cNvSpPr>
          <p:nvPr/>
        </p:nvSpPr>
        <p:spPr bwMode="auto">
          <a:xfrm>
            <a:off x="7594352" y="3135313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4" name="Oval 89"/>
          <p:cNvSpPr>
            <a:spLocks noChangeArrowheads="1"/>
          </p:cNvSpPr>
          <p:nvPr/>
        </p:nvSpPr>
        <p:spPr bwMode="auto">
          <a:xfrm>
            <a:off x="4557464" y="5661025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27</a:t>
            </a:r>
          </a:p>
        </p:txBody>
      </p:sp>
      <p:sp>
        <p:nvSpPr>
          <p:cNvPr id="229445" name="Oval 90"/>
          <p:cNvSpPr>
            <a:spLocks noChangeArrowheads="1"/>
          </p:cNvSpPr>
          <p:nvPr/>
        </p:nvSpPr>
        <p:spPr bwMode="auto">
          <a:xfrm>
            <a:off x="7094289" y="502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26</a:t>
            </a:r>
          </a:p>
        </p:txBody>
      </p:sp>
      <p:sp>
        <p:nvSpPr>
          <p:cNvPr id="229446" name="Oval 91"/>
          <p:cNvSpPr>
            <a:spLocks noChangeArrowheads="1"/>
          </p:cNvSpPr>
          <p:nvPr/>
        </p:nvSpPr>
        <p:spPr bwMode="auto">
          <a:xfrm>
            <a:off x="7932489" y="4038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25</a:t>
            </a:r>
          </a:p>
        </p:txBody>
      </p:sp>
      <p:sp>
        <p:nvSpPr>
          <p:cNvPr id="229447" name="Oval 92"/>
          <p:cNvSpPr>
            <a:spLocks noChangeArrowheads="1"/>
          </p:cNvSpPr>
          <p:nvPr/>
        </p:nvSpPr>
        <p:spPr bwMode="auto">
          <a:xfrm>
            <a:off x="851986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24</a:t>
            </a:r>
          </a:p>
        </p:txBody>
      </p:sp>
      <p:sp>
        <p:nvSpPr>
          <p:cNvPr id="229448" name="Oval 93"/>
          <p:cNvSpPr>
            <a:spLocks noChangeArrowheads="1"/>
          </p:cNvSpPr>
          <p:nvPr/>
        </p:nvSpPr>
        <p:spPr bwMode="auto">
          <a:xfrm>
            <a:off x="738956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23</a:t>
            </a:r>
          </a:p>
        </p:txBody>
      </p:sp>
      <p:sp>
        <p:nvSpPr>
          <p:cNvPr id="229449" name="Oval 94"/>
          <p:cNvSpPr>
            <a:spLocks noChangeArrowheads="1"/>
          </p:cNvSpPr>
          <p:nvPr/>
        </p:nvSpPr>
        <p:spPr bwMode="auto">
          <a:xfrm>
            <a:off x="7376864" y="186213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22</a:t>
            </a:r>
          </a:p>
        </p:txBody>
      </p:sp>
      <p:sp>
        <p:nvSpPr>
          <p:cNvPr id="229450" name="Oval 95"/>
          <p:cNvSpPr>
            <a:spLocks noChangeArrowheads="1"/>
          </p:cNvSpPr>
          <p:nvPr/>
        </p:nvSpPr>
        <p:spPr bwMode="auto">
          <a:xfrm>
            <a:off x="6038602" y="4419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21</a:t>
            </a:r>
          </a:p>
        </p:txBody>
      </p:sp>
      <p:sp>
        <p:nvSpPr>
          <p:cNvPr id="229451" name="Oval 96"/>
          <p:cNvSpPr>
            <a:spLocks noChangeArrowheads="1"/>
          </p:cNvSpPr>
          <p:nvPr/>
        </p:nvSpPr>
        <p:spPr bwMode="auto">
          <a:xfrm>
            <a:off x="6516439" y="2493963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20</a:t>
            </a:r>
          </a:p>
        </p:txBody>
      </p:sp>
      <p:sp>
        <p:nvSpPr>
          <p:cNvPr id="229452" name="Oval 97"/>
          <p:cNvSpPr>
            <a:spLocks noChangeArrowheads="1"/>
          </p:cNvSpPr>
          <p:nvPr/>
        </p:nvSpPr>
        <p:spPr bwMode="auto">
          <a:xfrm>
            <a:off x="5395664" y="3657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19</a:t>
            </a:r>
          </a:p>
        </p:txBody>
      </p:sp>
      <p:sp>
        <p:nvSpPr>
          <p:cNvPr id="229453" name="Oval 99"/>
          <p:cNvSpPr>
            <a:spLocks noChangeArrowheads="1"/>
          </p:cNvSpPr>
          <p:nvPr/>
        </p:nvSpPr>
        <p:spPr bwMode="auto">
          <a:xfrm>
            <a:off x="6081464" y="3124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18</a:t>
            </a:r>
          </a:p>
        </p:txBody>
      </p:sp>
      <p:sp>
        <p:nvSpPr>
          <p:cNvPr id="229454" name="Oval 100"/>
          <p:cNvSpPr>
            <a:spLocks noChangeArrowheads="1"/>
          </p:cNvSpPr>
          <p:nvPr/>
        </p:nvSpPr>
        <p:spPr bwMode="auto">
          <a:xfrm>
            <a:off x="4787652" y="3146425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17</a:t>
            </a:r>
          </a:p>
        </p:txBody>
      </p:sp>
      <p:sp>
        <p:nvSpPr>
          <p:cNvPr id="229455" name="Oval 101"/>
          <p:cNvSpPr>
            <a:spLocks noChangeArrowheads="1"/>
          </p:cNvSpPr>
          <p:nvPr/>
        </p:nvSpPr>
        <p:spPr bwMode="auto">
          <a:xfrm>
            <a:off x="5081339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16</a:t>
            </a:r>
          </a:p>
        </p:txBody>
      </p:sp>
      <p:sp>
        <p:nvSpPr>
          <p:cNvPr id="229456" name="Oval 102"/>
          <p:cNvSpPr>
            <a:spLocks noChangeArrowheads="1"/>
          </p:cNvSpPr>
          <p:nvPr/>
        </p:nvSpPr>
        <p:spPr bwMode="auto">
          <a:xfrm>
            <a:off x="5941764" y="186055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15</a:t>
            </a:r>
          </a:p>
        </p:txBody>
      </p:sp>
      <p:sp>
        <p:nvSpPr>
          <p:cNvPr id="229457" name="Oval 103"/>
          <p:cNvSpPr>
            <a:spLocks noChangeArrowheads="1"/>
          </p:cNvSpPr>
          <p:nvPr/>
        </p:nvSpPr>
        <p:spPr bwMode="auto">
          <a:xfrm>
            <a:off x="6767264" y="121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14</a:t>
            </a:r>
          </a:p>
        </p:txBody>
      </p:sp>
      <p:sp>
        <p:nvSpPr>
          <p:cNvPr id="229458" name="Oval 104"/>
          <p:cNvSpPr>
            <a:spLocks noChangeArrowheads="1"/>
          </p:cNvSpPr>
          <p:nvPr/>
        </p:nvSpPr>
        <p:spPr bwMode="auto">
          <a:xfrm>
            <a:off x="2825502" y="502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13</a:t>
            </a:r>
          </a:p>
        </p:txBody>
      </p:sp>
      <p:sp>
        <p:nvSpPr>
          <p:cNvPr id="229459" name="Oval 105"/>
          <p:cNvSpPr>
            <a:spLocks noChangeArrowheads="1"/>
          </p:cNvSpPr>
          <p:nvPr/>
        </p:nvSpPr>
        <p:spPr bwMode="auto">
          <a:xfrm>
            <a:off x="3708152" y="4038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12</a:t>
            </a:r>
          </a:p>
        </p:txBody>
      </p:sp>
      <p:sp>
        <p:nvSpPr>
          <p:cNvPr id="229460" name="Oval 106"/>
          <p:cNvSpPr>
            <a:spLocks noChangeArrowheads="1"/>
          </p:cNvSpPr>
          <p:nvPr/>
        </p:nvSpPr>
        <p:spPr bwMode="auto">
          <a:xfrm>
            <a:off x="432886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11</a:t>
            </a:r>
          </a:p>
        </p:txBody>
      </p:sp>
      <p:sp>
        <p:nvSpPr>
          <p:cNvPr id="229461" name="Oval 107"/>
          <p:cNvSpPr>
            <a:spLocks noChangeArrowheads="1"/>
          </p:cNvSpPr>
          <p:nvPr/>
        </p:nvSpPr>
        <p:spPr bwMode="auto">
          <a:xfrm>
            <a:off x="3133477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10</a:t>
            </a:r>
          </a:p>
        </p:txBody>
      </p:sp>
      <p:sp>
        <p:nvSpPr>
          <p:cNvPr id="229462" name="Oval 108"/>
          <p:cNvSpPr>
            <a:spLocks noChangeArrowheads="1"/>
          </p:cNvSpPr>
          <p:nvPr/>
        </p:nvSpPr>
        <p:spPr bwMode="auto">
          <a:xfrm>
            <a:off x="3327152" y="186213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9</a:t>
            </a:r>
          </a:p>
        </p:txBody>
      </p:sp>
      <p:sp>
        <p:nvSpPr>
          <p:cNvPr id="229463" name="Oval 109"/>
          <p:cNvSpPr>
            <a:spLocks noChangeArrowheads="1"/>
          </p:cNvSpPr>
          <p:nvPr/>
        </p:nvSpPr>
        <p:spPr bwMode="auto">
          <a:xfrm>
            <a:off x="1792039" y="4419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8</a:t>
            </a:r>
          </a:p>
        </p:txBody>
      </p:sp>
      <p:sp>
        <p:nvSpPr>
          <p:cNvPr id="229464" name="Oval 110"/>
          <p:cNvSpPr>
            <a:spLocks noChangeArrowheads="1"/>
          </p:cNvSpPr>
          <p:nvPr/>
        </p:nvSpPr>
        <p:spPr bwMode="auto">
          <a:xfrm>
            <a:off x="222701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7</a:t>
            </a:r>
          </a:p>
        </p:txBody>
      </p:sp>
      <p:sp>
        <p:nvSpPr>
          <p:cNvPr id="229465" name="Oval 111"/>
          <p:cNvSpPr>
            <a:spLocks noChangeArrowheads="1"/>
          </p:cNvSpPr>
          <p:nvPr/>
        </p:nvSpPr>
        <p:spPr bwMode="auto">
          <a:xfrm>
            <a:off x="1084014" y="37338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6</a:t>
            </a:r>
          </a:p>
        </p:txBody>
      </p:sp>
      <p:sp>
        <p:nvSpPr>
          <p:cNvPr id="229466" name="Oval 112"/>
          <p:cNvSpPr>
            <a:spLocks noChangeArrowheads="1"/>
          </p:cNvSpPr>
          <p:nvPr/>
        </p:nvSpPr>
        <p:spPr bwMode="auto">
          <a:xfrm>
            <a:off x="1661864" y="3124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5</a:t>
            </a:r>
          </a:p>
        </p:txBody>
      </p:sp>
      <p:sp>
        <p:nvSpPr>
          <p:cNvPr id="229467" name="Oval 113"/>
          <p:cNvSpPr>
            <a:spLocks noChangeArrowheads="1"/>
          </p:cNvSpPr>
          <p:nvPr/>
        </p:nvSpPr>
        <p:spPr bwMode="auto">
          <a:xfrm>
            <a:off x="499814" y="3133725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4</a:t>
            </a:r>
          </a:p>
        </p:txBody>
      </p:sp>
      <p:sp>
        <p:nvSpPr>
          <p:cNvPr id="229468" name="Oval 114"/>
          <p:cNvSpPr>
            <a:spLocks noChangeArrowheads="1"/>
          </p:cNvSpPr>
          <p:nvPr/>
        </p:nvSpPr>
        <p:spPr bwMode="auto">
          <a:xfrm>
            <a:off x="834777" y="250348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3</a:t>
            </a:r>
          </a:p>
        </p:txBody>
      </p:sp>
      <p:sp>
        <p:nvSpPr>
          <p:cNvPr id="229469" name="Oval 115"/>
          <p:cNvSpPr>
            <a:spLocks noChangeArrowheads="1"/>
          </p:cNvSpPr>
          <p:nvPr/>
        </p:nvSpPr>
        <p:spPr bwMode="auto">
          <a:xfrm>
            <a:off x="1488827" y="186213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</a:t>
            </a:r>
          </a:p>
        </p:txBody>
      </p:sp>
      <p:sp>
        <p:nvSpPr>
          <p:cNvPr id="229470" name="Oval 116"/>
          <p:cNvSpPr>
            <a:spLocks noChangeArrowheads="1"/>
          </p:cNvSpPr>
          <p:nvPr/>
        </p:nvSpPr>
        <p:spPr bwMode="auto">
          <a:xfrm>
            <a:off x="2284164" y="121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397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(Push)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r>
              <a:rPr lang="en-US" altLang="ko-KR" dirty="0" smtClean="0"/>
              <a:t>(Pop)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스택의</a:t>
            </a:r>
            <a:r>
              <a:rPr lang="ko-KR" altLang="en-US" b="0" dirty="0" smtClean="0"/>
              <a:t> 주요 기능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삽입과 제거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224099" y="2000240"/>
          <a:ext cx="39909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3994506" imgH="1710221" progId="Visio.Drawing.11">
                  <p:embed/>
                </p:oleObj>
              </mc:Choice>
              <mc:Fallback>
                <p:oleObj name="Visio" r:id="rId3" imgW="3994506" imgH="17102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99" y="2000240"/>
                        <a:ext cx="39909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95537" y="4429132"/>
          <a:ext cx="2828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Visio" r:id="rId5" imgW="2824480" imgH="1680475" progId="Visio.Drawing.11">
                  <p:embed/>
                </p:oleObj>
              </mc:Choice>
              <mc:Fallback>
                <p:oleObj name="Visio" r:id="rId5" imgW="2824480" imgH="1680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37" y="4429132"/>
                        <a:ext cx="28289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전단</a:t>
            </a:r>
            <a:r>
              <a:rPr lang="en-US" altLang="ko-KR" dirty="0" smtClean="0"/>
              <a:t>(Front)</a:t>
            </a:r>
            <a:r>
              <a:rPr lang="ko-KR" altLang="en-US" dirty="0" smtClean="0"/>
              <a:t>과 후단</a:t>
            </a:r>
            <a:r>
              <a:rPr lang="en-US" altLang="ko-KR" dirty="0" smtClean="0"/>
              <a:t>(Rear)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큐의 주요 기능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삽입과 제거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000100" y="2071678"/>
          <a:ext cx="47910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4786579" imgH="1494661" progId="Visio.Drawing.11">
                  <p:embed/>
                </p:oleObj>
              </mc:Choice>
              <mc:Fallback>
                <p:oleObj name="Visio" r:id="rId3" imgW="4786579" imgH="14946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071678"/>
                        <a:ext cx="4791075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00166" y="4286256"/>
          <a:ext cx="40481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5" imgW="5002784" imgH="2664555" progId="Visio.Drawing.11">
                  <p:embed/>
                </p:oleObj>
              </mc:Choice>
              <mc:Fallback>
                <p:oleObj name="Visio" r:id="rId5" imgW="5002784" imgH="26645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86256"/>
                        <a:ext cx="4048125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57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큐의 주요 기능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삽입과 제거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28662" y="2214554"/>
          <a:ext cx="37052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3" imgW="4246474" imgH="2664555" progId="Visio.Drawing.11">
                  <p:embed/>
                </p:oleObj>
              </mc:Choice>
              <mc:Fallback>
                <p:oleObj name="Visio" r:id="rId3" imgW="4246474" imgH="26645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14554"/>
                        <a:ext cx="370522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37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큐도 보통의 큐처럼 동작하지만 </a:t>
            </a:r>
            <a:r>
              <a:rPr lang="en-US" sz="2200" dirty="0" smtClean="0"/>
              <a:t>“</a:t>
            </a:r>
            <a:r>
              <a:rPr lang="ko-KR" altLang="en-US" sz="2200" dirty="0" smtClean="0"/>
              <a:t>우선순위</a:t>
            </a:r>
            <a:r>
              <a:rPr lang="en-US" sz="2200" dirty="0" smtClean="0"/>
              <a:t>” </a:t>
            </a:r>
            <a:r>
              <a:rPr lang="ko-KR" altLang="en-US" sz="2200" dirty="0" smtClean="0"/>
              <a:t>속성을 갖는 데이터를 다룬다</a:t>
            </a:r>
            <a:endParaRPr lang="en-US" altLang="ko-KR" sz="2200" dirty="0" smtClean="0"/>
          </a:p>
          <a:p>
            <a:r>
              <a:rPr lang="ko-KR" altLang="en-US" sz="2200" dirty="0" smtClean="0"/>
              <a:t>삽입 연산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제거 연산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우선순위 큐 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338412" y="2285992"/>
          <a:ext cx="5216595" cy="77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3" imgW="6766560" imgH="1002010" progId="Visio.Drawing.11">
                  <p:embed/>
                </p:oleObj>
              </mc:Choice>
              <mc:Fallback>
                <p:oleObj r:id="rId3" imgW="6766560" imgH="10020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12" y="2285992"/>
                        <a:ext cx="5216595" cy="773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338412" y="3286101"/>
          <a:ext cx="5233984" cy="133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5" imgW="6334557" imgH="1607535" progId="Visio.Drawing.11">
                  <p:embed/>
                </p:oleObj>
              </mc:Choice>
              <mc:Fallback>
                <p:oleObj r:id="rId5" imgW="6334557" imgH="16075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12" y="3286101"/>
                        <a:ext cx="5233984" cy="133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357422" y="4643446"/>
          <a:ext cx="4774268" cy="214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7" imgW="6982358" imgH="3132350" progId="Visio.Drawing.11">
                  <p:embed/>
                </p:oleObj>
              </mc:Choice>
              <mc:Fallback>
                <p:oleObj r:id="rId7" imgW="6982358" imgH="31323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643446"/>
                        <a:ext cx="4774268" cy="2143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29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순서 속성</a:t>
            </a:r>
            <a:r>
              <a:rPr lang="en-US" dirty="0" smtClean="0"/>
              <a:t>(Heap Order Property)</a:t>
            </a:r>
            <a:r>
              <a:rPr lang="ko-KR" altLang="en-US" dirty="0" smtClean="0"/>
              <a:t>을 만족하는 완전 이진 트리</a:t>
            </a:r>
            <a:endParaRPr lang="en-US" altLang="ko-KR" dirty="0" smtClean="0"/>
          </a:p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순서 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트리 내의 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커야 한다는 규칙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“</a:t>
            </a:r>
            <a:r>
              <a:rPr lang="ko-KR" altLang="en-US" i="1" dirty="0" err="1" smtClean="0">
                <a:solidFill>
                  <a:srgbClr val="FF0000"/>
                </a:solidFill>
              </a:rPr>
              <a:t>힙에서</a:t>
            </a:r>
            <a:r>
              <a:rPr lang="ko-KR" altLang="en-US" i="1" dirty="0" smtClean="0">
                <a:solidFill>
                  <a:srgbClr val="FF0000"/>
                </a:solidFill>
              </a:rPr>
              <a:t> 가장 작은 데이터를 갖는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노드는</a:t>
            </a:r>
            <a:r>
              <a:rPr lang="ko-KR" altLang="en-US" i="1" dirty="0" smtClean="0">
                <a:solidFill>
                  <a:srgbClr val="FF0000"/>
                </a:solidFill>
              </a:rPr>
              <a:t> 루트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노드이다</a:t>
            </a:r>
            <a:r>
              <a:rPr lang="en-US" i="1" dirty="0" smtClean="0">
                <a:solidFill>
                  <a:srgbClr val="FF0000"/>
                </a:solidFill>
              </a:rPr>
              <a:t>.”</a:t>
            </a:r>
            <a:endParaRPr lang="ko-KR" altLang="en-US" i="1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en-US" altLang="ko-KR" b="0" dirty="0" smtClean="0"/>
              <a:t>(</a:t>
            </a:r>
            <a:r>
              <a:rPr lang="en-US" altLang="ko-KR" b="0" dirty="0" smtClean="0"/>
              <a:t>heap)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714612" y="3143248"/>
          <a:ext cx="34766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3" imgW="4940605" imgH="2698784" progId="Visio.Drawing.11">
                  <p:embed/>
                </p:oleObj>
              </mc:Choice>
              <mc:Fallback>
                <p:oleObj r:id="rId3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143248"/>
                        <a:ext cx="347662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71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삽입 연산</a:t>
            </a:r>
            <a:endParaRPr lang="en-US" altLang="ko-KR" dirty="0" smtClean="0"/>
          </a:p>
          <a:p>
            <a:endParaRPr lang="en-US" altLang="ko-KR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err="1" smtClean="0"/>
              <a:t>힙의</a:t>
            </a:r>
            <a:r>
              <a:rPr lang="ko-KR" altLang="en-US" dirty="0" smtClean="0"/>
              <a:t> 가장 최고 깊이</a:t>
            </a:r>
            <a:r>
              <a:rPr lang="en-US" dirty="0" smtClean="0"/>
              <a:t>, </a:t>
            </a:r>
            <a:r>
              <a:rPr lang="ko-KR" altLang="en-US" dirty="0" smtClean="0"/>
              <a:t>최 우측에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이 때 </a:t>
            </a:r>
            <a:r>
              <a:rPr lang="ko-KR" altLang="en-US" dirty="0" err="1" smtClean="0"/>
              <a:t>힙은</a:t>
            </a:r>
            <a:r>
              <a:rPr lang="ko-KR" altLang="en-US" dirty="0" smtClean="0"/>
              <a:t> 완전 이진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유지하도록 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smtClean="0"/>
              <a:t>삽입한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비교한다</a:t>
            </a:r>
            <a:r>
              <a:rPr lang="en-US" dirty="0" smtClean="0"/>
              <a:t>. </a:t>
            </a:r>
            <a:r>
              <a:rPr lang="ko-KR" altLang="en-US" dirty="0" smtClean="0"/>
              <a:t>삽입한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크면 제 위치에 삽입된 것이므로 연산을 종료한다</a:t>
            </a:r>
            <a:r>
              <a:rPr lang="en-US" dirty="0" smtClean="0"/>
              <a:t>. </a:t>
            </a:r>
            <a:r>
              <a:rPr lang="ko-KR" altLang="en-US" dirty="0" smtClean="0"/>
              <a:t>하지만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작으면 다음 단계를 진행한다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smtClean="0"/>
              <a:t>삽입한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작으면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삽입한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위치를 서로 바꾼다</a:t>
            </a:r>
            <a:r>
              <a:rPr lang="en-US" dirty="0" smtClean="0"/>
              <a:t>. </a:t>
            </a:r>
            <a:r>
              <a:rPr lang="ko-KR" altLang="en-US" dirty="0" smtClean="0"/>
              <a:t>바꾸고 나면 단계</a:t>
            </a:r>
            <a:r>
              <a:rPr lang="en-US" dirty="0" smtClean="0"/>
              <a:t> 2.</a:t>
            </a:r>
            <a:r>
              <a:rPr lang="ko-KR" altLang="en-US" dirty="0" smtClean="0"/>
              <a:t>를 다시 진행한다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</a:t>
            </a:r>
            <a:r>
              <a:rPr lang="en-US" altLang="ko-KR" b="0" dirty="0" smtClean="0"/>
              <a:t>(insert)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3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삽입 연산의 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</a:t>
            </a:r>
            <a:r>
              <a:rPr lang="en-US" altLang="ko-KR" b="0" dirty="0" smtClean="0"/>
              <a:t>(insert)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99461"/>
              </p:ext>
            </p:extLst>
          </p:nvPr>
        </p:nvGraphicFramePr>
        <p:xfrm>
          <a:off x="922930" y="2200279"/>
          <a:ext cx="3267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3" imgW="4940605" imgH="2698784" progId="Visio.Drawing.11">
                  <p:embed/>
                </p:oleObj>
              </mc:Choice>
              <mc:Fallback>
                <p:oleObj r:id="rId3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930" y="2200279"/>
                        <a:ext cx="32670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43904"/>
              </p:ext>
            </p:extLst>
          </p:nvPr>
        </p:nvGraphicFramePr>
        <p:xfrm>
          <a:off x="5278154" y="2076453"/>
          <a:ext cx="32861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5" imgW="4940605" imgH="3094453" progId="Visio.Drawing.11">
                  <p:embed/>
                </p:oleObj>
              </mc:Choice>
              <mc:Fallback>
                <p:oleObj r:id="rId5" imgW="4940605" imgH="30944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154" y="2076453"/>
                        <a:ext cx="3286125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23131"/>
              </p:ext>
            </p:extLst>
          </p:nvPr>
        </p:nvGraphicFramePr>
        <p:xfrm>
          <a:off x="5189768" y="4535348"/>
          <a:ext cx="32766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7" imgW="4940605" imgH="2698784" progId="Visio.Drawing.11">
                  <p:embed/>
                </p:oleObj>
              </mc:Choice>
              <mc:Fallback>
                <p:oleObj r:id="rId7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768" y="4535348"/>
                        <a:ext cx="32766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05565"/>
              </p:ext>
            </p:extLst>
          </p:nvPr>
        </p:nvGraphicFramePr>
        <p:xfrm>
          <a:off x="926769" y="4213305"/>
          <a:ext cx="32670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9" imgW="4940605" imgH="3237481" progId="Visio.Drawing.11">
                  <p:embed/>
                </p:oleObj>
              </mc:Choice>
              <mc:Fallback>
                <p:oleObj r:id="rId9" imgW="4940605" imgH="3237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769" y="4213305"/>
                        <a:ext cx="326707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아래쪽 화살표 12"/>
          <p:cNvSpPr/>
          <p:nvPr/>
        </p:nvSpPr>
        <p:spPr>
          <a:xfrm rot="16200000">
            <a:off x="4720099" y="2428855"/>
            <a:ext cx="357190" cy="75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380312" y="430689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4619078" y="4827333"/>
            <a:ext cx="357190" cy="959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데이터를 순서에 따라 재배치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매우 다양한 방법이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 하나의 방법이 아니라 여러 가지일까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효율성이 다르다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버블 정렬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구현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큰 문제에 적용할 수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퀵소트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병합정렬 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구현은 다소 어려워도 매우 효율적이다</a:t>
            </a:r>
            <a:endParaRPr lang="en-US" altLang="ko-KR" dirty="0" smtClean="0"/>
          </a:p>
          <a:p>
            <a:r>
              <a:rPr lang="ko-KR" altLang="en-US" dirty="0" smtClean="0"/>
              <a:t>정렬은 가져다 쓰면 되지 않는가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정렬을 다루면서 사용하는 기법은 다른 문제 풀이에 매우 중요한 개념을 제공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최소값 삭제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최소값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루트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삭제한 후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순서 속성을 유지시키는 것이 삭제 연산의 관건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err="1" smtClean="0"/>
              <a:t>힙의</a:t>
            </a:r>
            <a:r>
              <a:rPr lang="ko-KR" altLang="en-US" sz="2000" dirty="0" smtClean="0"/>
              <a:t> 루트에 최고 깊이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최 우측에 있던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루트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옮겨온다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이 때 힙의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순서 속성이 파괴된다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이를 복원하기 위한 작업을 다음 단계에서부터 시작한다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smtClean="0"/>
              <a:t>옮겨온 </a:t>
            </a: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양쪽 자식을 비교하여 작은 쪽 자식과 위치 교환을 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순서 속성이 지켜지려면 부모 </a:t>
            </a:r>
            <a:r>
              <a:rPr lang="ko-KR" altLang="en-US" sz="2000" dirty="0" err="1" smtClean="0"/>
              <a:t>노드는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양족</a:t>
            </a:r>
            <a:r>
              <a:rPr lang="ko-KR" altLang="en-US" sz="2000" dirty="0" smtClean="0"/>
              <a:t> 자식보다 작은 값을 가져야 하기 때문이다</a:t>
            </a:r>
            <a:r>
              <a:rPr lang="en-US" sz="2000" dirty="0" smtClean="0"/>
              <a:t>. </a:t>
            </a:r>
            <a:endParaRPr lang="ko-KR" altLang="en-US" sz="2000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smtClean="0"/>
              <a:t>옮겨온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더 이상 자식이 없는 </a:t>
            </a:r>
            <a:r>
              <a:rPr lang="ko-KR" altLang="en-US" sz="2000" dirty="0" err="1" smtClean="0"/>
              <a:t>잎노드가</a:t>
            </a:r>
            <a:r>
              <a:rPr lang="ko-KR" altLang="en-US" sz="2000" dirty="0" smtClean="0"/>
              <a:t> 되거나 양쪽 자식보다 작은 값을 갖는 경우에는 삭제 연산을 종료한다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그렇지 않은 경우에는 단계</a:t>
            </a:r>
            <a:r>
              <a:rPr lang="en-US" sz="2000" dirty="0" smtClean="0"/>
              <a:t> 2</a:t>
            </a:r>
            <a:r>
              <a:rPr lang="ko-KR" altLang="en-US" sz="2000" dirty="0" smtClean="0"/>
              <a:t>를 반복한다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– </a:t>
            </a:r>
            <a:r>
              <a:rPr lang="ko-KR" altLang="en-US" b="0" dirty="0" smtClean="0"/>
              <a:t>삭제</a:t>
            </a:r>
            <a:r>
              <a:rPr lang="en-US" altLang="ko-KR" b="0" dirty="0" smtClean="0"/>
              <a:t>(delete)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6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579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최소값 삭제 연산의 예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– </a:t>
            </a:r>
            <a:r>
              <a:rPr lang="ko-KR" altLang="en-US" b="0" dirty="0" smtClean="0"/>
              <a:t>삭제</a:t>
            </a:r>
            <a:r>
              <a:rPr lang="en-US" altLang="ko-KR" b="0" dirty="0" smtClean="0"/>
              <a:t>(delete)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23481"/>
              </p:ext>
            </p:extLst>
          </p:nvPr>
        </p:nvGraphicFramePr>
        <p:xfrm>
          <a:off x="714348" y="2182515"/>
          <a:ext cx="30861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4940605" imgH="3360542" progId="Visio.Drawing.11">
                  <p:embed/>
                </p:oleObj>
              </mc:Choice>
              <mc:Fallback>
                <p:oleObj r:id="rId3" imgW="4940605" imgH="33605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182515"/>
                        <a:ext cx="30861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37410"/>
              </p:ext>
            </p:extLst>
          </p:nvPr>
        </p:nvGraphicFramePr>
        <p:xfrm>
          <a:off x="4974444" y="2354268"/>
          <a:ext cx="28384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4940605" imgH="3010919" progId="Visio.Drawing.11">
                  <p:embed/>
                </p:oleObj>
              </mc:Choice>
              <mc:Fallback>
                <p:oleObj r:id="rId5" imgW="4940605" imgH="30109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444" y="2354268"/>
                        <a:ext cx="28384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02113"/>
              </p:ext>
            </p:extLst>
          </p:nvPr>
        </p:nvGraphicFramePr>
        <p:xfrm>
          <a:off x="4863236" y="4821083"/>
          <a:ext cx="33147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7" imgW="4940605" imgH="2698784" progId="Visio.Drawing.11">
                  <p:embed/>
                </p:oleObj>
              </mc:Choice>
              <mc:Fallback>
                <p:oleObj r:id="rId7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236" y="4821083"/>
                        <a:ext cx="331470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95157"/>
              </p:ext>
            </p:extLst>
          </p:nvPr>
        </p:nvGraphicFramePr>
        <p:xfrm>
          <a:off x="796927" y="4841780"/>
          <a:ext cx="29146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9" imgW="4940605" imgH="2770502" progId="Visio.Drawing.11">
                  <p:embed/>
                </p:oleObj>
              </mc:Choice>
              <mc:Fallback>
                <p:oleObj r:id="rId9" imgW="4940605" imgH="27705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7" y="4841780"/>
                        <a:ext cx="291465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 rot="16200000">
            <a:off x="4233415" y="2615456"/>
            <a:ext cx="441318" cy="7722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518761" y="4111098"/>
            <a:ext cx="417340" cy="6044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5400000">
            <a:off x="4123106" y="5104151"/>
            <a:ext cx="462531" cy="785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1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배열을 이용한 </a:t>
            </a:r>
            <a:r>
              <a:rPr lang="ko-KR" altLang="en-US" sz="2000" dirty="0" err="1" smtClean="0"/>
              <a:t>힙의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구현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힙은</a:t>
            </a:r>
            <a:r>
              <a:rPr lang="ko-KR" altLang="en-US" sz="2000" dirty="0" smtClean="0"/>
              <a:t> 완전 이진 트리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0</a:t>
            </a:r>
            <a:r>
              <a:rPr lang="ko-KR" altLang="en-US" sz="1800" dirty="0" smtClean="0"/>
              <a:t>의 노드는 배열의 </a:t>
            </a:r>
            <a:r>
              <a:rPr lang="en-US" sz="1800" dirty="0" smtClean="0"/>
              <a:t>0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1</a:t>
            </a:r>
            <a:r>
              <a:rPr lang="ko-KR" altLang="en-US" sz="1800" dirty="0" smtClean="0"/>
              <a:t>의 노드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sz="1800" dirty="0" smtClean="0"/>
              <a:t> 2</a:t>
            </a:r>
            <a:r>
              <a:rPr lang="ko-KR" altLang="en-US" sz="1800" dirty="0" smtClean="0"/>
              <a:t>개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는 배열의 </a:t>
            </a:r>
            <a:r>
              <a:rPr lang="en-US" sz="1800" dirty="0" smtClean="0"/>
              <a:t>1~2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2</a:t>
            </a:r>
            <a:r>
              <a:rPr lang="ko-KR" altLang="en-US" sz="1800" dirty="0" smtClean="0"/>
              <a:t>의 노드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sz="1800" dirty="0" smtClean="0"/>
              <a:t> 4</a:t>
            </a:r>
            <a:r>
              <a:rPr lang="ko-KR" altLang="en-US" sz="1800" dirty="0" smtClean="0"/>
              <a:t>개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는 배열의 </a:t>
            </a:r>
            <a:r>
              <a:rPr lang="en-US" sz="1800" dirty="0" smtClean="0"/>
              <a:t>3~6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en-US" altLang="ko-KR" sz="1800" b="1" dirty="0" smtClean="0"/>
              <a:t>“</a:t>
            </a:r>
            <a:r>
              <a:rPr lang="ko-KR" altLang="en-US" sz="1800" b="1" dirty="0" smtClean="0"/>
              <a:t>깊이</a:t>
            </a:r>
            <a:r>
              <a:rPr lang="en-US" sz="1800" b="1" dirty="0" smtClean="0"/>
              <a:t> n</a:t>
            </a:r>
            <a:r>
              <a:rPr lang="ko-KR" altLang="en-US" sz="1800" b="1" dirty="0" smtClean="0"/>
              <a:t>의 노드</a:t>
            </a:r>
            <a:r>
              <a:rPr lang="en-US" sz="1800" b="1" dirty="0" smtClean="0"/>
              <a:t>(2</a:t>
            </a:r>
            <a:r>
              <a:rPr lang="en-US" sz="1800" b="1" baseline="30000" dirty="0" smtClean="0"/>
              <a:t>n</a:t>
            </a:r>
            <a:r>
              <a:rPr lang="ko-KR" altLang="en-US" sz="1800" b="1" dirty="0" smtClean="0"/>
              <a:t>개</a:t>
            </a:r>
            <a:r>
              <a:rPr lang="en-US" sz="1800" b="1" dirty="0" smtClean="0"/>
              <a:t>)</a:t>
            </a:r>
            <a:r>
              <a:rPr lang="ko-KR" altLang="en-US" sz="1800" b="1" dirty="0" smtClean="0"/>
              <a:t>는 배열의</a:t>
            </a:r>
            <a:r>
              <a:rPr lang="en-US" sz="1800" b="1" dirty="0" smtClean="0"/>
              <a:t> 2</a:t>
            </a:r>
            <a:r>
              <a:rPr lang="en-US" sz="1800" b="1" baseline="30000" dirty="0" smtClean="0"/>
              <a:t>n</a:t>
            </a:r>
            <a:r>
              <a:rPr lang="en-US" sz="1800" b="1" dirty="0" smtClean="0"/>
              <a:t>+1 ~ 2</a:t>
            </a:r>
            <a:r>
              <a:rPr lang="en-US" sz="1800" b="1" baseline="30000" dirty="0" smtClean="0"/>
              <a:t>n+1 </a:t>
            </a:r>
            <a:r>
              <a:rPr lang="en-US" sz="1800" b="1" dirty="0" smtClean="0"/>
              <a:t>–2 </a:t>
            </a:r>
            <a:r>
              <a:rPr lang="ko-KR" altLang="en-US" sz="1800" b="1" dirty="0" smtClean="0"/>
              <a:t>번 요소에 저장</a:t>
            </a:r>
            <a:r>
              <a:rPr lang="en-US" sz="1800" b="1" dirty="0" smtClean="0"/>
              <a:t>.”</a:t>
            </a:r>
            <a:endParaRPr lang="ko-KR" altLang="en-US" sz="1800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– </a:t>
            </a:r>
            <a:r>
              <a:rPr lang="ko-KR" altLang="en-US" b="0" dirty="0" smtClean="0"/>
              <a:t>배열을 이용한 구현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428860" y="3329010"/>
          <a:ext cx="43053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3" imgW="6258050" imgH="4823576" progId="Visio.Drawing.11">
                  <p:embed/>
                </p:oleObj>
              </mc:Choice>
              <mc:Fallback>
                <p:oleObj r:id="rId3" imgW="6258050" imgH="48235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329010"/>
                        <a:ext cx="4305300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5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 과정이 물 속 깊은 곳에서 일어난 거품이 수면을 향해 올라오는 모습과 같다고 해서 붙여진 이름</a:t>
            </a:r>
            <a:endParaRPr lang="en-US" altLang="ko-KR" dirty="0" smtClean="0"/>
          </a:p>
          <a:p>
            <a:r>
              <a:rPr lang="ko-KR" altLang="en-US" b="1" i="1" dirty="0" smtClean="0"/>
              <a:t>데이터 집합을 순회하면서 집합 내의 이웃 요소들끼리의 교환을 통해 정렬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버블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8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버블 정렬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버블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714348" y="2214552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r:id="rId3" imgW="2374595" imgH="286871" progId="">
                  <p:embed/>
                </p:oleObj>
              </mc:Choice>
              <mc:Fallback>
                <p:oleObj r:id="rId3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14552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14348" y="2428868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r:id="rId5" imgW="2374595" imgH="575371" progId="">
                  <p:embed/>
                </p:oleObj>
              </mc:Choice>
              <mc:Fallback>
                <p:oleObj r:id="rId5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428868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14348" y="3286126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7" imgW="2374595" imgH="286871" progId="">
                  <p:embed/>
                </p:oleObj>
              </mc:Choice>
              <mc:Fallback>
                <p:oleObj r:id="rId7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286126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14348" y="3571880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r:id="rId9" imgW="2374595" imgH="575371" progId="">
                  <p:embed/>
                </p:oleObj>
              </mc:Choice>
              <mc:Fallback>
                <p:oleObj r:id="rId9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571880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14348" y="4214818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r:id="rId11" imgW="2374595" imgH="575371" progId="">
                  <p:embed/>
                </p:oleObj>
              </mc:Choice>
              <mc:Fallback>
                <p:oleObj r:id="rId11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14818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14348" y="5072076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r:id="rId13" imgW="2374595" imgH="286871" progId="">
                  <p:embed/>
                </p:oleObj>
              </mc:Choice>
              <mc:Fallback>
                <p:oleObj r:id="rId13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072076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357554" y="1928802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r:id="rId15" imgW="2374595" imgH="575371" progId="">
                  <p:embed/>
                </p:oleObj>
              </mc:Choice>
              <mc:Fallback>
                <p:oleObj r:id="rId15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928802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357554" y="271461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r:id="rId17" imgW="2374595" imgH="286871" progId="">
                  <p:embed/>
                </p:oleObj>
              </mc:Choice>
              <mc:Fallback>
                <p:oleObj r:id="rId17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71461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3357554" y="3000376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r:id="rId19" imgW="2374595" imgH="575371" progId="">
                  <p:embed/>
                </p:oleObj>
              </mc:Choice>
              <mc:Fallback>
                <p:oleObj r:id="rId19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000376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357554" y="3857630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r:id="rId21" imgW="2374595" imgH="286871" progId="">
                  <p:embed/>
                </p:oleObj>
              </mc:Choice>
              <mc:Fallback>
                <p:oleObj r:id="rId21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857630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3400443" y="3714752"/>
          <a:ext cx="37433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r:id="rId23" imgW="3742538" imgH="1096547" progId="">
                  <p:embed/>
                </p:oleObj>
              </mc:Choice>
              <mc:Fallback>
                <p:oleObj r:id="rId23" imgW="3742538" imgH="10965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43" y="3714752"/>
                        <a:ext cx="374332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6286512" y="1928802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r:id="rId25" imgW="2374595" imgH="575371" progId="">
                  <p:embed/>
                </p:oleObj>
              </mc:Choice>
              <mc:Fallback>
                <p:oleObj r:id="rId25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928802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6286512" y="271461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r:id="rId27" imgW="2374595" imgH="286871" progId="">
                  <p:embed/>
                </p:oleObj>
              </mc:Choice>
              <mc:Fallback>
                <p:oleObj r:id="rId27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71461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6286512" y="3000376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r:id="rId29" imgW="2374595" imgH="575371" progId="">
                  <p:embed/>
                </p:oleObj>
              </mc:Choice>
              <mc:Fallback>
                <p:oleObj r:id="rId29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000376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6286512" y="3857630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r:id="rId31" imgW="2374595" imgH="286871" progId="">
                  <p:embed/>
                </p:oleObj>
              </mc:Choice>
              <mc:Fallback>
                <p:oleObj r:id="rId31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857630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6286512" y="4214818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r:id="rId33" imgW="2374595" imgH="575371" progId="">
                  <p:embed/>
                </p:oleObj>
              </mc:Choice>
              <mc:Fallback>
                <p:oleObj r:id="rId33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214818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6286512" y="5143514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r:id="rId35" imgW="2374595" imgH="286871" progId="">
                  <p:embed/>
                </p:oleObj>
              </mc:Choice>
              <mc:Fallback>
                <p:oleObj r:id="rId35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143514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4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버블 정렬의 성능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버블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75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2428868"/>
            <a:ext cx="7245201" cy="345668"/>
          </a:xfrm>
          <a:prstGeom prst="rect">
            <a:avLst/>
          </a:prstGeom>
          <a:noFill/>
        </p:spPr>
      </p:pic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6342" y="2928933"/>
            <a:ext cx="3733206" cy="221227"/>
          </a:xfrm>
          <a:prstGeom prst="rect">
            <a:avLst/>
          </a:prstGeom>
          <a:noFill/>
        </p:spPr>
      </p:pic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6342" y="3271248"/>
            <a:ext cx="2004873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8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삽입 정렬 예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삽입 정렬</a:t>
            </a:r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842953" y="229075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3" imgW="2374595" imgH="286871" progId="">
                  <p:embed/>
                </p:oleObj>
              </mc:Choice>
              <mc:Fallback>
                <p:oleObj r:id="rId3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229075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42953" y="3076576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5" imgW="2374463" imgH="646747" progId="">
                  <p:embed/>
                </p:oleObj>
              </mc:Choice>
              <mc:Fallback>
                <p:oleObj r:id="rId5" imgW="2374463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3076576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42953" y="4005270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7" imgW="2374463" imgH="646747" progId="">
                  <p:embed/>
                </p:oleObj>
              </mc:Choice>
              <mc:Fallback>
                <p:oleObj r:id="rId7" imgW="2374463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4005270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42953" y="5076840"/>
          <a:ext cx="2371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9" imgW="2374463" imgH="502563" progId="">
                  <p:embed/>
                </p:oleObj>
              </mc:Choice>
              <mc:Fallback>
                <p:oleObj r:id="rId9" imgW="2374463" imgH="5025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5076840"/>
                        <a:ext cx="2371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557729" y="229075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11" imgW="2374463" imgH="286702" progId="">
                  <p:embed/>
                </p:oleObj>
              </mc:Choice>
              <mc:Fallback>
                <p:oleObj r:id="rId11" imgW="2374463" imgH="2867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229075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4557729" y="3076576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13" imgW="2368629" imgH="646747" progId="">
                  <p:embed/>
                </p:oleObj>
              </mc:Choice>
              <mc:Fallback>
                <p:oleObj r:id="rId13" imgW="2368629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3076576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557729" y="4005270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15" imgW="2368629" imgH="646747" progId="">
                  <p:embed/>
                </p:oleObj>
              </mc:Choice>
              <mc:Fallback>
                <p:oleObj r:id="rId15" imgW="2368629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4005270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4557729" y="5076840"/>
          <a:ext cx="2371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17" imgW="2368629" imgH="502563" progId="">
                  <p:embed/>
                </p:oleObj>
              </mc:Choice>
              <mc:Fallback>
                <p:oleObj r:id="rId17" imgW="2368629" imgH="5025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5076840"/>
                        <a:ext cx="2371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4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삽입 정렬의 성능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삽입 정렬은 데이터 집합이 정렬되어 있는 경우에는 한번도 비교를 거치지 않는다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데이터가 정렬되어 있는 최선의 경우와 역으로 정렬되어 있는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최악의 경우에 삽입 정렬이 수행하는 비교 횟수의 평균을 낸다면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                       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삽입 정렬</a:t>
            </a:r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285992"/>
            <a:ext cx="6884242" cy="500066"/>
          </a:xfrm>
          <a:prstGeom prst="rect">
            <a:avLst/>
          </a:prstGeom>
          <a:noFill/>
        </p:spPr>
      </p:pic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57053"/>
              </p:ext>
            </p:extLst>
          </p:nvPr>
        </p:nvGraphicFramePr>
        <p:xfrm>
          <a:off x="2987824" y="5157192"/>
          <a:ext cx="2532700" cy="5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수식" r:id="rId4" imgW="2031840" imgH="419040" progId="Equation.3">
                  <p:embed/>
                </p:oleObj>
              </mc:Choice>
              <mc:Fallback>
                <p:oleObj name="수식" r:id="rId4" imgW="2031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57192"/>
                        <a:ext cx="2532700" cy="522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2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ko-KR" altLang="en-US" dirty="0" smtClean="0"/>
              <a:t>분할 정복</a:t>
            </a:r>
            <a:r>
              <a:rPr lang="en-US" dirty="0" smtClean="0"/>
              <a:t>(Divide and Conquer)”</a:t>
            </a:r>
            <a:r>
              <a:rPr lang="ko-KR" altLang="en-US" dirty="0" smtClean="0"/>
              <a:t>에 기반한 알고리즘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퀵</a:t>
            </a:r>
            <a:r>
              <a:rPr lang="ko-KR" altLang="en-US" b="0" dirty="0" smtClean="0"/>
              <a:t> 정렬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9943" y="2813732"/>
            <a:ext cx="5484114" cy="1261029"/>
            <a:chOff x="0" y="784"/>
            <a:chExt cx="5484114" cy="1261029"/>
          </a:xfrm>
          <a:scene3d>
            <a:camera prst="orthographicFront"/>
            <a:lightRig rig="flat" dir="t"/>
          </a:scene3d>
        </p:grpSpPr>
        <p:sp>
          <p:nvSpPr>
            <p:cNvPr id="5" name="위쪽 화살표 설명선 4"/>
            <p:cNvSpPr/>
            <p:nvPr/>
          </p:nvSpPr>
          <p:spPr>
            <a:xfrm rot="10800000">
              <a:off x="0" y="784"/>
              <a:ext cx="5484114" cy="1261029"/>
            </a:xfrm>
            <a:prstGeom prst="upArrowCallou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위쪽 화살표 설명선 4"/>
            <p:cNvSpPr/>
            <p:nvPr/>
          </p:nvSpPr>
          <p:spPr>
            <a:xfrm rot="21600000">
              <a:off x="0" y="784"/>
              <a:ext cx="5484114" cy="8193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/>
                <a:t>1. </a:t>
              </a:r>
              <a:r>
                <a:rPr lang="ko-KR" sz="1000" kern="1200" dirty="0"/>
                <a:t>데이터 집합 내에서 임의의 기준 요소를 선택하고</a:t>
              </a:r>
              <a:r>
                <a:rPr lang="en-US" sz="1000" kern="1200" dirty="0"/>
                <a:t>, </a:t>
              </a:r>
              <a:r>
                <a:rPr lang="ko-KR" sz="1000" kern="1200" dirty="0"/>
                <a:t>기준 요소보다 작은 요소들은 순서에 관계없이 무조건 기준 요소의 왼편에</a:t>
              </a:r>
              <a:r>
                <a:rPr lang="en-US" sz="1000" kern="1200" dirty="0"/>
                <a:t>, </a:t>
              </a:r>
              <a:r>
                <a:rPr lang="ko-KR" sz="1000" kern="1200" dirty="0"/>
                <a:t>큰 값은 오른편에 위치 시킵니다</a:t>
              </a:r>
              <a:r>
                <a:rPr lang="en-US" sz="1000" kern="1200" dirty="0"/>
                <a:t>.</a:t>
              </a:r>
              <a:endParaRPr lang="ko-KR" altLang="en-US" sz="1000" kern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29943" y="5345390"/>
            <a:ext cx="5484114" cy="819914"/>
            <a:chOff x="0" y="2507716"/>
            <a:chExt cx="5484114" cy="819914"/>
          </a:xfrm>
          <a:scene3d>
            <a:camera prst="orthographicFront"/>
            <a:lightRig rig="flat" dir="t"/>
          </a:scene3d>
        </p:grpSpPr>
        <p:sp>
          <p:nvSpPr>
            <p:cNvPr id="11" name="직사각형 10"/>
            <p:cNvSpPr/>
            <p:nvPr/>
          </p:nvSpPr>
          <p:spPr>
            <a:xfrm>
              <a:off x="0" y="2507716"/>
              <a:ext cx="5484114" cy="81991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0" y="2507716"/>
              <a:ext cx="5484114" cy="8199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/>
                <a:t>3. </a:t>
              </a:r>
              <a:r>
                <a:rPr lang="en-US" sz="1000" kern="1200"/>
                <a:t>1</a:t>
              </a:r>
              <a:r>
                <a:rPr lang="ko-KR" sz="1000" kern="1200"/>
                <a:t>과</a:t>
              </a:r>
              <a:r>
                <a:rPr lang="en-US" sz="1000" kern="1200"/>
                <a:t> 2</a:t>
              </a:r>
              <a:r>
                <a:rPr lang="ko-KR" sz="1000" kern="1200"/>
                <a:t>의 과정을 더 이상 데이터 집합을 나눌 수 없을 때까지 반복하면 정렬된 데이터 집합을 얻게 됩니다</a:t>
              </a:r>
              <a:r>
                <a:rPr lang="en-US" sz="1000" kern="1200"/>
                <a:t>.</a:t>
              </a:r>
              <a:endParaRPr lang="ko-KR" sz="1000" kern="120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29943" y="4087189"/>
            <a:ext cx="5484114" cy="1270499"/>
            <a:chOff x="0" y="1249515"/>
            <a:chExt cx="5484114" cy="1270499"/>
          </a:xfrm>
          <a:scene3d>
            <a:camera prst="orthographicFront"/>
            <a:lightRig rig="flat" dir="t"/>
          </a:scene3d>
        </p:grpSpPr>
        <p:sp>
          <p:nvSpPr>
            <p:cNvPr id="9" name="위쪽 화살표 설명선 8"/>
            <p:cNvSpPr/>
            <p:nvPr/>
          </p:nvSpPr>
          <p:spPr>
            <a:xfrm rot="10800000">
              <a:off x="0" y="1249515"/>
              <a:ext cx="5484114" cy="1270499"/>
            </a:xfrm>
            <a:prstGeom prst="upArrowCallou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1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위쪽 화살표 설명선 6"/>
            <p:cNvSpPr/>
            <p:nvPr/>
          </p:nvSpPr>
          <p:spPr>
            <a:xfrm rot="21600000">
              <a:off x="0" y="1249515"/>
              <a:ext cx="5484114" cy="8255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/>
                <a:t>2. </a:t>
              </a:r>
              <a:r>
                <a:rPr lang="ko-KR" sz="1000" kern="1200" dirty="0"/>
                <a:t>기준 요소 왼편에는 기준 요소보다 작은 요소들이 모여 있고 오른편에는 큰 요소들이 모여 있겠죠</a:t>
              </a:r>
              <a:r>
                <a:rPr lang="en-US" sz="1000" kern="1200" dirty="0"/>
                <a:t>? </a:t>
              </a:r>
              <a:r>
                <a:rPr lang="ko-KR" sz="1000" kern="1200" dirty="0"/>
                <a:t>이렇게 나눈 데이터 집합들을 다시 </a:t>
              </a:r>
              <a:r>
                <a:rPr lang="en-US" sz="1000" kern="1200" dirty="0"/>
                <a:t>1</a:t>
              </a:r>
              <a:r>
                <a:rPr lang="ko-KR" sz="1000" kern="1200" dirty="0"/>
                <a:t>에서와 같이 임의의 기준 요소를 선택하고 같은 방법으로 데이터 집합을 분할합니다</a:t>
              </a:r>
              <a:r>
                <a:rPr lang="en-US" sz="1000" kern="1200" dirty="0"/>
                <a:t>. </a:t>
              </a:r>
              <a:endParaRPr lang="ko-KR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5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 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퀵</a:t>
            </a:r>
            <a:r>
              <a:rPr lang="ko-KR" altLang="en-US" b="0" dirty="0" smtClean="0"/>
              <a:t> 정렬</a:t>
            </a:r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571472" y="2071678"/>
          <a:ext cx="2847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r:id="rId3" imgW="2860650" imgH="610822" progId="">
                  <p:embed/>
                </p:oleObj>
              </mc:Choice>
              <mc:Fallback>
                <p:oleObj r:id="rId3" imgW="286065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071678"/>
                        <a:ext cx="2847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13448" y="2719387"/>
          <a:ext cx="2533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r:id="rId5" imgW="2519680" imgH="640976" progId="">
                  <p:embed/>
                </p:oleObj>
              </mc:Choice>
              <mc:Fallback>
                <p:oleObj r:id="rId5" imgW="2519680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8" y="2719387"/>
                        <a:ext cx="25336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69500" y="3429000"/>
          <a:ext cx="2847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r:id="rId7" imgW="2860650" imgH="610822" progId="">
                  <p:embed/>
                </p:oleObj>
              </mc:Choice>
              <mc:Fallback>
                <p:oleObj r:id="rId7" imgW="286065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00" y="3429000"/>
                        <a:ext cx="2847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968606" y="4071942"/>
          <a:ext cx="2466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r:id="rId9" imgW="2464816" imgH="640976" progId="">
                  <p:embed/>
                </p:oleObj>
              </mc:Choice>
              <mc:Fallback>
                <p:oleObj r:id="rId9" imgW="2464816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06" y="4071942"/>
                        <a:ext cx="24669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873828" y="4819664"/>
          <a:ext cx="255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r:id="rId11" imgW="2554630" imgH="610822" progId="">
                  <p:embed/>
                </p:oleObj>
              </mc:Choice>
              <mc:Fallback>
                <p:oleObj r:id="rId11" imgW="255463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828" y="4819664"/>
                        <a:ext cx="2552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959553" y="5429264"/>
          <a:ext cx="2466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r:id="rId13" imgW="2463987" imgH="642779" progId="">
                  <p:embed/>
                </p:oleObj>
              </mc:Choice>
              <mc:Fallback>
                <p:oleObj r:id="rId13" imgW="2463987" imgH="6427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553" y="5429264"/>
                        <a:ext cx="24669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857752" y="2071678"/>
          <a:ext cx="2581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15" imgW="2590800" imgH="610822" progId="">
                  <p:embed/>
                </p:oleObj>
              </mc:Choice>
              <mc:Fallback>
                <p:oleObj r:id="rId15" imgW="259080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071678"/>
                        <a:ext cx="25812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967308" y="2719387"/>
          <a:ext cx="2533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r:id="rId17" imgW="2519680" imgH="640976" progId="">
                  <p:embed/>
                </p:oleObj>
              </mc:Choice>
              <mc:Fallback>
                <p:oleObj r:id="rId17" imgW="2519680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308" y="2719387"/>
                        <a:ext cx="25336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4962545" y="3429000"/>
          <a:ext cx="2466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r:id="rId19" imgW="2464816" imgH="610822" progId="">
                  <p:embed/>
                </p:oleObj>
              </mc:Choice>
              <mc:Fallback>
                <p:oleObj r:id="rId19" imgW="2464816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45" y="3429000"/>
                        <a:ext cx="2466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967308" y="4071942"/>
          <a:ext cx="2533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r:id="rId21" imgW="2519680" imgH="640976" progId="">
                  <p:embed/>
                </p:oleObj>
              </mc:Choice>
              <mc:Fallback>
                <p:oleObj r:id="rId21" imgW="2519680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308" y="4071942"/>
                        <a:ext cx="25336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4962545" y="4810139"/>
          <a:ext cx="2466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23" imgW="2464816" imgH="619787" progId="">
                  <p:embed/>
                </p:oleObj>
              </mc:Choice>
              <mc:Fallback>
                <p:oleObj r:id="rId23" imgW="2464816" imgH="6197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45" y="4810139"/>
                        <a:ext cx="24669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4962545" y="5762639"/>
          <a:ext cx="2466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25" imgW="2464816" imgH="304800" progId="">
                  <p:embed/>
                </p:oleObj>
              </mc:Choice>
              <mc:Fallback>
                <p:oleObj r:id="rId25" imgW="2464816" imgH="3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45" y="5762639"/>
                        <a:ext cx="24669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8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811</TotalTime>
  <Words>798</Words>
  <Application>Microsoft Office PowerPoint</Application>
  <PresentationFormat>화면 슬라이드 쇼(4:3)</PresentationFormat>
  <Paragraphs>172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¸íÁ¶</vt:lpstr>
      <vt:lpstr>HY견명조</vt:lpstr>
      <vt:lpstr>맑은 고딕</vt:lpstr>
      <vt:lpstr>명조</vt:lpstr>
      <vt:lpstr>신명조</vt:lpstr>
      <vt:lpstr>Cambria</vt:lpstr>
      <vt:lpstr>Wingdings</vt:lpstr>
      <vt:lpstr>Wingdings 2</vt:lpstr>
      <vt:lpstr>연꽃 당초 무늬</vt:lpstr>
      <vt:lpstr>Visio.Drawing.11</vt:lpstr>
      <vt:lpstr>수식</vt:lpstr>
      <vt:lpstr>Visio</vt:lpstr>
      <vt:lpstr>프로그래밍을 이용한 문제 해결 2일차 – 정렬과 자료구조</vt:lpstr>
      <vt:lpstr>정렬</vt:lpstr>
      <vt:lpstr>버블 정렬</vt:lpstr>
      <vt:lpstr>버블 정렬</vt:lpstr>
      <vt:lpstr>버블 정렬</vt:lpstr>
      <vt:lpstr>삽입 정렬</vt:lpstr>
      <vt:lpstr>삽입 정렬</vt:lpstr>
      <vt:lpstr>퀵 정렬</vt:lpstr>
      <vt:lpstr>퀵 정렬</vt:lpstr>
      <vt:lpstr>퀵 정렬</vt:lpstr>
      <vt:lpstr>합병정렬</vt:lpstr>
      <vt:lpstr>PowerPoint 프레젠테이션</vt:lpstr>
      <vt:lpstr>스택의 주요 기능: 삽입과 제거</vt:lpstr>
      <vt:lpstr>큐의 주요 기능: 삽입과 제거 </vt:lpstr>
      <vt:lpstr>큐의 주요 기능: 삽입과 제거 </vt:lpstr>
      <vt:lpstr>우선순위 큐 </vt:lpstr>
      <vt:lpstr>힙(heap) </vt:lpstr>
      <vt:lpstr>힙: 삽입(insert) </vt:lpstr>
      <vt:lpstr>힙: 삽입(insert)</vt:lpstr>
      <vt:lpstr>힙 – 삭제(delete) </vt:lpstr>
      <vt:lpstr>힙 – 삭제(delete) </vt:lpstr>
      <vt:lpstr>힙 – 배열을 이용한 구현 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프로그래밍을 이용한 문제 해결 1일차 – 문제 풀이의 개념</dc:title>
  <dc:creator>Microsoft Corporation</dc:creator>
  <cp:lastModifiedBy>ymkang</cp:lastModifiedBy>
  <cp:revision>81</cp:revision>
  <dcterms:created xsi:type="dcterms:W3CDTF">2006-10-05T04:04:58Z</dcterms:created>
  <dcterms:modified xsi:type="dcterms:W3CDTF">2016-01-04T09:30:13Z</dcterms:modified>
</cp:coreProperties>
</file>