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6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89879-FA17-4B39-9FFC-9ED6B6797F21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6D300-8477-4F71-90F3-F84FFF8DB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674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프로그래밍을 이용한 문제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탐욕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강영민</a:t>
            </a:r>
            <a:endParaRPr lang="en-US" altLang="ko-KR" dirty="0" smtClean="0"/>
          </a:p>
          <a:p>
            <a:r>
              <a:rPr lang="ko-KR" altLang="en-US" dirty="0" smtClean="0"/>
              <a:t>동명대학교 게임공학과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창의적 소프트웨어 융합 전문 인력 양성 사업단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소프트웨어 역량 강화 프로그램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깊이 우선 탐색</a:t>
            </a:r>
            <a:r>
              <a:rPr lang="en-US" sz="2800" dirty="0" smtClean="0"/>
              <a:t>(Depth First Search)</a:t>
            </a:r>
          </a:p>
          <a:p>
            <a:pPr lvl="1"/>
            <a:r>
              <a:rPr lang="en-US" altLang="ko-KR" sz="2400" dirty="0" smtClean="0"/>
              <a:t>“</a:t>
            </a:r>
            <a:r>
              <a:rPr lang="ko-KR" altLang="en-US" sz="2400" dirty="0" smtClean="0"/>
              <a:t>더 나아갈 길이 보이지 않을 때까지 깊이 들어간다</a:t>
            </a:r>
            <a:r>
              <a:rPr lang="en-US" sz="2400" dirty="0" smtClean="0"/>
              <a:t>.”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 순회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2852936"/>
            <a:ext cx="78581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시작 정점을 밟은 후 이 정점을 </a:t>
            </a:r>
            <a:r>
              <a:rPr lang="en-US" dirty="0" smtClean="0"/>
              <a:t>“</a:t>
            </a:r>
            <a:r>
              <a:rPr lang="ko-KR" altLang="en-US" dirty="0" smtClean="0"/>
              <a:t>방문했음</a:t>
            </a:r>
            <a:r>
              <a:rPr lang="en-US" dirty="0" smtClean="0"/>
              <a:t>”</a:t>
            </a:r>
            <a:r>
              <a:rPr lang="ko-KR" altLang="en-US" dirty="0" smtClean="0"/>
              <a:t>으로 표시합니다</a:t>
            </a:r>
            <a:r>
              <a:rPr lang="en-US" dirty="0" smtClean="0"/>
              <a:t>. </a:t>
            </a:r>
          </a:p>
          <a:p>
            <a:pPr marL="342900" lvl="0" indent="-342900">
              <a:buFont typeface="+mj-lt"/>
              <a:buAutoNum type="arabicParenR"/>
            </a:pPr>
            <a:endParaRPr lang="ko-KR" altLang="en-US" dirty="0" smtClean="0"/>
          </a:p>
          <a:p>
            <a:pPr marL="34290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그리고 이 정점과 이웃하고 있는 정점</a:t>
            </a:r>
            <a:r>
              <a:rPr lang="en-US" altLang="en-US" dirty="0" smtClean="0"/>
              <a:t>(</a:t>
            </a:r>
            <a:r>
              <a:rPr lang="ko-KR" altLang="en-US" dirty="0" smtClean="0"/>
              <a:t>즉</a:t>
            </a:r>
            <a:r>
              <a:rPr lang="en-US" altLang="en-US" dirty="0" smtClean="0"/>
              <a:t>, </a:t>
            </a:r>
            <a:r>
              <a:rPr lang="ko-KR" altLang="en-US" dirty="0" smtClean="0"/>
              <a:t>인접 정점</a:t>
            </a:r>
            <a:r>
              <a:rPr lang="en-US" altLang="en-US" dirty="0" smtClean="0"/>
              <a:t>) </a:t>
            </a:r>
            <a:r>
              <a:rPr lang="ko-KR" altLang="en-US" dirty="0" smtClean="0"/>
              <a:t>중에 아직 방문하지 않은 곳을 선택하여 이를 시작 정점으로 삼아 다시 깊이 우선 탐색을 시작합니다</a:t>
            </a:r>
            <a:r>
              <a:rPr lang="en-US" altLang="en-US" dirty="0" smtClean="0"/>
              <a:t>. </a:t>
            </a:r>
            <a:r>
              <a:rPr lang="ko-KR" altLang="en-US" dirty="0" smtClean="0"/>
              <a:t>그러니까 단계</a:t>
            </a:r>
            <a:r>
              <a:rPr lang="en-US" altLang="en-US" dirty="0" smtClean="0"/>
              <a:t> 1)</a:t>
            </a:r>
            <a:r>
              <a:rPr lang="ko-KR" altLang="en-US" dirty="0" smtClean="0"/>
              <a:t>을 다시 하는 겁니다</a:t>
            </a:r>
            <a:r>
              <a:rPr lang="en-US" altLang="en-US" dirty="0" smtClean="0"/>
              <a:t>.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정점에 더 이상 방문하지 않은 인접 정점이 없으면 이전 정점으로 돌아가서 단계</a:t>
            </a:r>
            <a:r>
              <a:rPr lang="en-US" altLang="en-US" dirty="0" smtClean="0"/>
              <a:t> 2)</a:t>
            </a:r>
            <a:r>
              <a:rPr lang="ko-KR" altLang="en-US" dirty="0" smtClean="0"/>
              <a:t>를 수행합니다</a:t>
            </a:r>
            <a:r>
              <a:rPr lang="en-US" altLang="en-US" dirty="0" smtClean="0"/>
              <a:t>. 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이전 정점으로 돌아가도 더 이상 방문할 이웃이 없다면 그래프의 모든 정점을 모두 방문했다는 뜻입니다</a:t>
            </a:r>
            <a:r>
              <a:rPr lang="en-US" altLang="en-US" dirty="0" smtClean="0"/>
              <a:t>. </a:t>
            </a:r>
            <a:r>
              <a:rPr lang="ko-KR" altLang="en-US" dirty="0" smtClean="0"/>
              <a:t>이제 탐색을 종료합니다</a:t>
            </a:r>
            <a:r>
              <a:rPr lang="en-US" altLang="en-US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깊이 우선 탐색의</a:t>
            </a:r>
            <a:r>
              <a:rPr lang="en-US" dirty="0" smtClean="0"/>
              <a:t> </a:t>
            </a:r>
            <a:r>
              <a:rPr lang="ko-KR" altLang="en-US" dirty="0" smtClean="0"/>
              <a:t>예</a:t>
            </a:r>
            <a:endParaRPr 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 순회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428596" y="2071678"/>
          <a:ext cx="2486025" cy="1438275"/>
        </p:xfrm>
        <a:graphic>
          <a:graphicData uri="http://schemas.openxmlformats.org/presentationml/2006/ole">
            <p:oleObj spid="_x0000_s69634" r:id="rId3" imgW="4178198" imgH="2393169" progId="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28596" y="3714752"/>
          <a:ext cx="2486025" cy="1438275"/>
        </p:xfrm>
        <a:graphic>
          <a:graphicData uri="http://schemas.openxmlformats.org/presentationml/2006/ole">
            <p:oleObj spid="_x0000_s69635" r:id="rId4" imgW="4178198" imgH="2393169" progId="">
              <p:embed/>
            </p:oleObj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28596" y="5348311"/>
          <a:ext cx="2486025" cy="1438275"/>
        </p:xfrm>
        <a:graphic>
          <a:graphicData uri="http://schemas.openxmlformats.org/presentationml/2006/ole">
            <p:oleObj spid="_x0000_s69636" r:id="rId5" imgW="4178198" imgH="2393169" progId="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428992" y="2071678"/>
          <a:ext cx="2486025" cy="1438275"/>
        </p:xfrm>
        <a:graphic>
          <a:graphicData uri="http://schemas.openxmlformats.org/presentationml/2006/ole">
            <p:oleObj spid="_x0000_s69637" r:id="rId6" imgW="4178198" imgH="2393169" progId="">
              <p:embed/>
            </p:oleObj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3428992" y="3714752"/>
          <a:ext cx="2486025" cy="1438275"/>
        </p:xfrm>
        <a:graphic>
          <a:graphicData uri="http://schemas.openxmlformats.org/presentationml/2006/ole">
            <p:oleObj spid="_x0000_s69638" r:id="rId7" imgW="4178198" imgH="2393169" progId="">
              <p:embed/>
            </p:oleObj>
          </a:graphicData>
        </a:graphic>
      </p:graphicFrame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3428992" y="5348311"/>
          <a:ext cx="2486025" cy="1438275"/>
        </p:xfrm>
        <a:graphic>
          <a:graphicData uri="http://schemas.openxmlformats.org/presentationml/2006/ole">
            <p:oleObj spid="_x0000_s69639" r:id="rId8" imgW="4178198" imgH="2393169" progId="">
              <p:embed/>
            </p:oleObj>
          </a:graphicData>
        </a:graphic>
      </p:graphicFrame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6500826" y="2071678"/>
          <a:ext cx="2486025" cy="1438275"/>
        </p:xfrm>
        <a:graphic>
          <a:graphicData uri="http://schemas.openxmlformats.org/presentationml/2006/ole">
            <p:oleObj spid="_x0000_s69640" r:id="rId9" imgW="4178198" imgH="2393169" progId="">
              <p:embed/>
            </p:oleObj>
          </a:graphicData>
        </a:graphic>
      </p:graphicFrame>
      <p:sp>
        <p:nvSpPr>
          <p:cNvPr id="20" name="아래쪽 화살표 19"/>
          <p:cNvSpPr/>
          <p:nvPr/>
        </p:nvSpPr>
        <p:spPr>
          <a:xfrm>
            <a:off x="1500166" y="3466708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4429124" y="3395270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2016033">
            <a:off x="3007963" y="3473349"/>
            <a:ext cx="484632" cy="1781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2016033">
            <a:off x="6097698" y="3473349"/>
            <a:ext cx="484632" cy="1781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1500166" y="5046434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429124" y="5072074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너비 우선 탐색</a:t>
            </a:r>
            <a:r>
              <a:rPr lang="en-US" dirty="0" smtClean="0"/>
              <a:t>(Breadth First Search)</a:t>
            </a:r>
          </a:p>
          <a:p>
            <a:pPr lvl="1"/>
            <a:r>
              <a:rPr lang="en-US" dirty="0" smtClean="0"/>
              <a:t>“</a:t>
            </a:r>
            <a:r>
              <a:rPr lang="ko-KR" altLang="en-US" dirty="0" smtClean="0"/>
              <a:t>꼼꼼하게 좌우를 살피며 다니자</a:t>
            </a:r>
            <a:r>
              <a:rPr lang="en-US" dirty="0" smtClean="0"/>
              <a:t>.”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 순회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1538" y="2857496"/>
            <a:ext cx="74295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시작 정점을 </a:t>
            </a:r>
            <a:r>
              <a:rPr lang="en-US" altLang="en-US" dirty="0" smtClean="0"/>
              <a:t>“</a:t>
            </a:r>
            <a:r>
              <a:rPr lang="ko-KR" altLang="en-US" dirty="0" smtClean="0"/>
              <a:t>방문했음</a:t>
            </a:r>
            <a:r>
              <a:rPr lang="en-US" altLang="en-US" dirty="0" smtClean="0"/>
              <a:t>”</a:t>
            </a:r>
            <a:r>
              <a:rPr lang="ko-KR" altLang="en-US" dirty="0" smtClean="0"/>
              <a:t>으로 표시하고 큐에 삽입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Enqueue</a:t>
            </a:r>
            <a:r>
              <a:rPr lang="en-US" altLang="en-US" dirty="0" smtClean="0"/>
              <a:t>)</a:t>
            </a:r>
            <a:r>
              <a:rPr lang="ko-KR" altLang="en-US" dirty="0" smtClean="0"/>
              <a:t>합니다</a:t>
            </a:r>
            <a:r>
              <a:rPr lang="en-US" altLang="en-US" dirty="0" smtClean="0"/>
              <a:t>.</a:t>
            </a:r>
          </a:p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큐로부터 정점을 제거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Dequeue</a:t>
            </a:r>
            <a:r>
              <a:rPr lang="en-US" altLang="en-US" dirty="0" smtClean="0"/>
              <a:t>)</a:t>
            </a:r>
            <a:r>
              <a:rPr lang="ko-KR" altLang="en-US" dirty="0" smtClean="0"/>
              <a:t>합니다</a:t>
            </a:r>
            <a:r>
              <a:rPr lang="en-US" altLang="en-US" dirty="0" smtClean="0"/>
              <a:t>. </a:t>
            </a:r>
            <a:r>
              <a:rPr lang="ko-KR" altLang="en-US" dirty="0" smtClean="0"/>
              <a:t>제거한 정점이 </a:t>
            </a:r>
            <a:r>
              <a:rPr lang="ko-KR" altLang="en-US" dirty="0" err="1" smtClean="0"/>
              <a:t>이웃하고있는</a:t>
            </a:r>
            <a:r>
              <a:rPr lang="ko-KR" altLang="en-US" dirty="0" smtClean="0"/>
              <a:t> 인접 정점 중 아직 방문하지 않은 곳들을 </a:t>
            </a:r>
            <a:r>
              <a:rPr lang="en-US" altLang="en-US" dirty="0" smtClean="0"/>
              <a:t>“</a:t>
            </a:r>
            <a:r>
              <a:rPr lang="ko-KR" altLang="en-US" dirty="0" smtClean="0"/>
              <a:t>방문했음</a:t>
            </a:r>
            <a:r>
              <a:rPr lang="en-US" altLang="en-US" dirty="0" smtClean="0"/>
              <a:t>”</a:t>
            </a:r>
            <a:r>
              <a:rPr lang="ko-KR" altLang="en-US" dirty="0" smtClean="0"/>
              <a:t>으로 표시하고 큐에 삽입합니다</a:t>
            </a:r>
            <a:r>
              <a:rPr lang="en-US" altLang="en-US" dirty="0" smtClean="0"/>
              <a:t>.</a:t>
            </a:r>
          </a:p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큐가 비게 되면 탐색이 끝난 것입니다</a:t>
            </a:r>
            <a:r>
              <a:rPr lang="en-US" altLang="en-US" dirty="0" smtClean="0"/>
              <a:t>. </a:t>
            </a:r>
            <a:r>
              <a:rPr lang="ko-KR" altLang="en-US" dirty="0" smtClean="0"/>
              <a:t>따라서 큐가 빌 때까지</a:t>
            </a:r>
            <a:r>
              <a:rPr lang="en-US" altLang="en-US" dirty="0" smtClean="0"/>
              <a:t> 2</a:t>
            </a:r>
            <a:r>
              <a:rPr lang="ko-KR" altLang="en-US" dirty="0" smtClean="0"/>
              <a:t>의 과정을 반복합니다</a:t>
            </a:r>
            <a:r>
              <a:rPr lang="en-US" altLang="en-US" dirty="0" smtClean="0"/>
              <a:t>. 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 순회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너비 우선 탐색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571472" y="2000240"/>
          <a:ext cx="2486025" cy="1885950"/>
        </p:xfrm>
        <a:graphic>
          <a:graphicData uri="http://schemas.openxmlformats.org/presentationml/2006/ole">
            <p:oleObj spid="_x0000_s70658" r:id="rId3" imgW="4178198" imgH="3201215" progId="">
              <p:embed/>
            </p:oleObj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00034" y="4257694"/>
          <a:ext cx="2486025" cy="1885950"/>
        </p:xfrm>
        <a:graphic>
          <a:graphicData uri="http://schemas.openxmlformats.org/presentationml/2006/ole">
            <p:oleObj spid="_x0000_s70659" r:id="rId4" imgW="4178198" imgH="3201215" progId="">
              <p:embed/>
            </p:oleObj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514735" y="2000240"/>
          <a:ext cx="2486025" cy="1885950"/>
        </p:xfrm>
        <a:graphic>
          <a:graphicData uri="http://schemas.openxmlformats.org/presentationml/2006/ole">
            <p:oleObj spid="_x0000_s70660" r:id="rId5" imgW="4178198" imgH="3201215" progId="">
              <p:embed/>
            </p:oleObj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514735" y="4257694"/>
          <a:ext cx="2486025" cy="1885950"/>
        </p:xfrm>
        <a:graphic>
          <a:graphicData uri="http://schemas.openxmlformats.org/presentationml/2006/ole">
            <p:oleObj spid="_x0000_s70661" r:id="rId6" imgW="4178198" imgH="3201215" progId="">
              <p:embed/>
            </p:oleObj>
          </a:graphicData>
        </a:graphic>
      </p:graphicFrame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6215074" y="2000240"/>
          <a:ext cx="2486025" cy="1885950"/>
        </p:xfrm>
        <a:graphic>
          <a:graphicData uri="http://schemas.openxmlformats.org/presentationml/2006/ole">
            <p:oleObj spid="_x0000_s70662" r:id="rId7" imgW="4178198" imgH="3201215" progId="">
              <p:embed/>
            </p:oleObj>
          </a:graphicData>
        </a:graphic>
      </p:graphicFrame>
      <p:sp>
        <p:nvSpPr>
          <p:cNvPr id="23" name="아래쪽 화살표 22"/>
          <p:cNvSpPr/>
          <p:nvPr/>
        </p:nvSpPr>
        <p:spPr>
          <a:xfrm>
            <a:off x="1714480" y="4000504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4357686" y="3929066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3362221">
            <a:off x="2723870" y="4008818"/>
            <a:ext cx="484632" cy="638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3362221">
            <a:off x="5652829" y="4008819"/>
            <a:ext cx="484632" cy="638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최소 신장 트리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간선에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가중치</a:t>
            </a:r>
            <a:r>
              <a:rPr lang="en-US" altLang="ko-KR" sz="2000" dirty="0" smtClean="0"/>
              <a:t>(Weight)” </a:t>
            </a:r>
            <a:r>
              <a:rPr lang="ko-KR" altLang="en-US" sz="2000" dirty="0" smtClean="0"/>
              <a:t>속성을 부여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각 간선이 갖고 있는 가중치의 합이 최소가 되는 신장 트리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신장 트리 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043608" y="3717032"/>
          <a:ext cx="2657475" cy="2343150"/>
        </p:xfrm>
        <a:graphic>
          <a:graphicData uri="http://schemas.openxmlformats.org/presentationml/2006/ole">
            <p:oleObj spid="_x0000_s72706" r:id="rId3" imgW="7090341" imgH="6226135" progId="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580112" y="3789040"/>
          <a:ext cx="1885950" cy="2076450"/>
        </p:xfrm>
        <a:graphic>
          <a:graphicData uri="http://schemas.openxmlformats.org/presentationml/2006/ole">
            <p:oleObj spid="_x0000_s72707" r:id="rId4" imgW="4660946" imgH="5110282" progId="">
              <p:embed/>
            </p:oleObj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4067944" y="4509120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프림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(Prim’s Algorithm)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신장 트리 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2348880"/>
            <a:ext cx="7429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그래프와 최소 신장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준비합니다</a:t>
            </a:r>
            <a:r>
              <a:rPr lang="en-US" dirty="0" smtClean="0"/>
              <a:t>. </a:t>
            </a:r>
            <a:r>
              <a:rPr lang="ko-KR" altLang="en-US" dirty="0" smtClean="0"/>
              <a:t>물론 이 때의 최소 신장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하나도 없는 상태입니다</a:t>
            </a:r>
            <a:r>
              <a:rPr lang="en-US" dirty="0" smtClean="0"/>
              <a:t>.</a:t>
            </a:r>
            <a:endParaRPr lang="en-US" altLang="ko-KR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en-US" altLang="ko-KR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그래프에서 임의의 정점을 시작 정점으로 선택하여 최소 신장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루트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삽입합니다</a:t>
            </a:r>
            <a:r>
              <a:rPr lang="en-US" dirty="0" smtClean="0"/>
              <a:t>.</a:t>
            </a:r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최소 신장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삽입되어 있는 정점들과 이 정점들의 모든 인접 정점 사이에 있는 간선의 가중치를 조사합니다</a:t>
            </a:r>
            <a:r>
              <a:rPr lang="en-US" dirty="0" smtClean="0"/>
              <a:t>. </a:t>
            </a:r>
            <a:r>
              <a:rPr lang="ko-KR" altLang="en-US" dirty="0" smtClean="0"/>
              <a:t>간선 중에 가장 가중치가 작은 것을 골라 이 간선에 연결되어 있는 인접 정점을 최소 신장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삽입합니다</a:t>
            </a:r>
            <a:r>
              <a:rPr lang="en-US" dirty="0" smtClean="0"/>
              <a:t>. </a:t>
            </a:r>
            <a:r>
              <a:rPr lang="ko-KR" altLang="en-US" dirty="0" smtClean="0"/>
              <a:t>단</a:t>
            </a:r>
            <a:r>
              <a:rPr lang="en-US" dirty="0" smtClean="0"/>
              <a:t>, </a:t>
            </a:r>
            <a:r>
              <a:rPr lang="ko-KR" altLang="en-US" dirty="0" smtClean="0"/>
              <a:t>새로 삽입되는 정점은 최소 신장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삽입되어 있는 기존의 </a:t>
            </a:r>
            <a:r>
              <a:rPr lang="ko-KR" altLang="en-US" dirty="0" err="1" smtClean="0"/>
              <a:t>노드들과</a:t>
            </a:r>
            <a:r>
              <a:rPr lang="ko-KR" altLang="en-US" dirty="0" smtClean="0"/>
              <a:t> 사이클을 형성해서는 안됩니다</a:t>
            </a:r>
            <a:r>
              <a:rPr lang="en-US" dirty="0" smtClean="0"/>
              <a:t>.</a:t>
            </a:r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en-US" altLang="ko-KR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3)</a:t>
            </a:r>
            <a:r>
              <a:rPr lang="ko-KR" altLang="en-US" dirty="0" smtClean="0"/>
              <a:t>의 과정을 반복하다가 최소 신장 트리가 그래프의 모든 정점을 연결하게 되면 알고리즘을 종료합니다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340769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프림</a:t>
            </a:r>
            <a:r>
              <a:rPr lang="ko-KR" altLang="en-US" dirty="0" smtClean="0"/>
              <a:t> 알고리즘의 예 </a:t>
            </a:r>
            <a:r>
              <a:rPr lang="en-US" altLang="ko-KR" dirty="0" smtClean="0"/>
              <a:t>(1~4)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00387"/>
            <a:ext cx="4113095" cy="2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112357"/>
            <a:ext cx="4143404" cy="218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357694"/>
            <a:ext cx="4214842" cy="207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4357694"/>
            <a:ext cx="4143404" cy="20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00240"/>
            <a:ext cx="423237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00240"/>
            <a:ext cx="4071966" cy="211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429132"/>
            <a:ext cx="4214810" cy="217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429132"/>
            <a:ext cx="425921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프림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61436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0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크루스칼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알고리즘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ko-KR" sz="2700" dirty="0" smtClean="0"/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ko-KR" sz="2700" dirty="0" smtClean="0"/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ko-KR" altLang="en-US" sz="2700" dirty="0" err="1" smtClean="0"/>
              <a:t>크루스칼</a:t>
            </a:r>
            <a:r>
              <a:rPr lang="ko-KR" altLang="en-US" sz="2700" dirty="0" smtClean="0"/>
              <a:t> 알고리즘의 예</a:t>
            </a:r>
            <a:r>
              <a:rPr lang="en-US" altLang="ko-KR" sz="2700" dirty="0" smtClean="0"/>
              <a:t> : </a:t>
            </a:r>
            <a:r>
              <a:rPr lang="ko-KR" altLang="en-US" sz="2700" smtClean="0"/>
              <a:t>간선의 오름차순 목록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크루스칼</a:t>
            </a:r>
            <a:endParaRPr lang="ko-KR" alt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000100" y="1928802"/>
            <a:ext cx="7500990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AutoNum type="arabicParenR"/>
              <a:tabLst/>
            </a:pP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그래프 내의 모든 간선을 가중치의 오름차순으로 목록을 만듭니다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AutoNum type="arabicParenR"/>
              <a:tabLst/>
            </a:pPr>
            <a:endParaRPr kumimoji="1" lang="en-US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AutoNum type="arabicParenR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1)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만든 간선의 목록을 차례대로 순회하면서 간선을 최소 신장 트리에 추가합니다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단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이때 추가된 간선으로 인해 최소 신장 트리 내에 사이클이 형성되면 안됩니다</a:t>
            </a:r>
            <a:endParaRPr kumimoji="1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357290" y="4071942"/>
          <a:ext cx="2371081" cy="2071702"/>
        </p:xfrm>
        <a:graphic>
          <a:graphicData uri="http://schemas.openxmlformats.org/presentationml/2006/ole">
            <p:oleObj spid="_x0000_s73730" r:id="rId3" imgW="7090054" imgH="6226396" progId="">
              <p:embed/>
            </p:oleObj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214810" y="392906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A - B : 35</a:t>
            </a:r>
            <a:endParaRPr lang="ko-KR" altLang="en-US" sz="1200" dirty="0" smtClean="0"/>
          </a:p>
          <a:p>
            <a:r>
              <a:rPr lang="en-US" sz="1200" dirty="0" smtClean="0"/>
              <a:t>E - F : 82</a:t>
            </a:r>
            <a:endParaRPr lang="ko-KR" altLang="en-US" sz="1200" dirty="0" smtClean="0"/>
          </a:p>
          <a:p>
            <a:r>
              <a:rPr lang="en-US" sz="1200" dirty="0" smtClean="0"/>
              <a:t>E - H : 98</a:t>
            </a:r>
            <a:endParaRPr lang="ko-KR" altLang="en-US" sz="1200" dirty="0" smtClean="0"/>
          </a:p>
          <a:p>
            <a:r>
              <a:rPr lang="en-US" sz="1200" dirty="0" smtClean="0"/>
              <a:t>G - I : 106</a:t>
            </a:r>
            <a:endParaRPr lang="ko-KR" altLang="en-US" sz="1200" dirty="0" smtClean="0"/>
          </a:p>
          <a:p>
            <a:r>
              <a:rPr lang="en-US" sz="1200" dirty="0" smtClean="0"/>
              <a:t>C - D : 117</a:t>
            </a:r>
            <a:endParaRPr lang="ko-KR" altLang="en-US" sz="1200" dirty="0" smtClean="0"/>
          </a:p>
          <a:p>
            <a:r>
              <a:rPr lang="en-US" sz="1200" dirty="0" smtClean="0"/>
              <a:t>F - H : 120</a:t>
            </a:r>
            <a:endParaRPr lang="ko-KR" altLang="en-US" sz="1200" dirty="0" smtClean="0"/>
          </a:p>
          <a:p>
            <a:r>
              <a:rPr lang="en-US" sz="1200" dirty="0" smtClean="0"/>
              <a:t>B - C : 126</a:t>
            </a:r>
            <a:endParaRPr lang="ko-KR" altLang="en-US" sz="1200" dirty="0" smtClean="0"/>
          </a:p>
          <a:p>
            <a:r>
              <a:rPr lang="en-US" sz="1200" dirty="0" smtClean="0"/>
              <a:t>B - F : 150</a:t>
            </a:r>
            <a:endParaRPr lang="ko-KR" altLang="en-US" sz="1200" dirty="0" smtClean="0"/>
          </a:p>
          <a:p>
            <a:r>
              <a:rPr lang="en-US" sz="1200" dirty="0" smtClean="0"/>
              <a:t>F - G : 154</a:t>
            </a:r>
            <a:endParaRPr lang="ko-KR" altLang="en-US" sz="1200" dirty="0" smtClean="0"/>
          </a:p>
          <a:p>
            <a:r>
              <a:rPr lang="en-US" sz="1200" dirty="0" smtClean="0"/>
              <a:t>C - F : 162</a:t>
            </a:r>
            <a:endParaRPr lang="ko-KR" altLang="en-US" sz="1200" dirty="0" smtClean="0"/>
          </a:p>
          <a:p>
            <a:r>
              <a:rPr lang="en-US" sz="1200" dirty="0" smtClean="0"/>
              <a:t>C - G : 220</a:t>
            </a:r>
            <a:endParaRPr lang="ko-KR" altLang="en-US" sz="1200" dirty="0" smtClean="0"/>
          </a:p>
          <a:p>
            <a:r>
              <a:rPr lang="en-US" sz="1200" dirty="0" smtClean="0"/>
              <a:t>A - E : 247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라인하르트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오일러가</a:t>
            </a:r>
            <a:r>
              <a:rPr lang="en-US" altLang="ko-KR" sz="2400" dirty="0" smtClean="0"/>
              <a:t> “</a:t>
            </a:r>
            <a:r>
              <a:rPr lang="ko-KR" altLang="en-US" sz="2400" dirty="0" err="1" smtClean="0"/>
              <a:t>쾨니히스베르크의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개의 다리 문제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풀기 위해 고안해 낸 수학적 도구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000" dirty="0" smtClean="0"/>
              <a:t>7</a:t>
            </a:r>
            <a:r>
              <a:rPr lang="ko-KR" altLang="en-US" sz="2000" dirty="0" smtClean="0"/>
              <a:t>개의 다리를 간선</a:t>
            </a:r>
            <a:r>
              <a:rPr lang="en-US" altLang="ko-KR" sz="2000" dirty="0" smtClean="0"/>
              <a:t>(Edge)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, 4</a:t>
            </a:r>
            <a:r>
              <a:rPr lang="ko-KR" altLang="en-US" sz="2000" dirty="0" smtClean="0"/>
              <a:t>개의 육지를 정점</a:t>
            </a:r>
            <a:r>
              <a:rPr lang="en-US" altLang="ko-KR" sz="2000" dirty="0" smtClean="0"/>
              <a:t>(Vertex)</a:t>
            </a:r>
            <a:r>
              <a:rPr lang="ko-KR" altLang="en-US" sz="2000" dirty="0" smtClean="0"/>
              <a:t>로 표현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그래프를 소개합니다 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691680" y="3356992"/>
          <a:ext cx="5762625" cy="2743200"/>
        </p:xfrm>
        <a:graphic>
          <a:graphicData uri="http://schemas.openxmlformats.org/presentationml/2006/ole">
            <p:oleObj spid="_x0000_s62466" r:id="rId3" imgW="8202778" imgH="3918391" progId="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크루스칼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3552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857628"/>
            <a:ext cx="3505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2000240"/>
            <a:ext cx="38671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3857628"/>
            <a:ext cx="3857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크루스칼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40" y="2157421"/>
            <a:ext cx="38671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444" y="2228859"/>
            <a:ext cx="40386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040" y="4157685"/>
            <a:ext cx="37338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3006" y="4229123"/>
            <a:ext cx="42481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최단 경로 탐색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그래프 내의 한 정점에서 다른 정점으로 이동할 때 가중치 합이 최소값이 되도록 만드는 경로를 찾는 알고리즘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 신장 트리 알고리즘인 </a:t>
            </a:r>
            <a:r>
              <a:rPr lang="ko-KR" altLang="en-US" dirty="0" err="1" smtClean="0"/>
              <a:t>프림</a:t>
            </a:r>
            <a:r>
              <a:rPr lang="ko-KR" altLang="en-US" dirty="0" smtClean="0"/>
              <a:t> 알고리즘과 유사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프림</a:t>
            </a:r>
            <a:r>
              <a:rPr lang="ko-KR" altLang="en-US" dirty="0" smtClean="0"/>
              <a:t> 알고리즘이 단순히 </a:t>
            </a:r>
            <a:r>
              <a:rPr lang="ko-KR" altLang="en-US" dirty="0" smtClean="0">
                <a:solidFill>
                  <a:srgbClr val="FF0000"/>
                </a:solidFill>
              </a:rPr>
              <a:t>간선의 길이</a:t>
            </a:r>
            <a:r>
              <a:rPr lang="ko-KR" altLang="en-US" dirty="0" smtClean="0"/>
              <a:t>를 이용해 어떤 간선을 먼저 연결할지를 결정하는데 반해</a:t>
            </a:r>
            <a:r>
              <a:rPr lang="en-US" dirty="0" smtClean="0"/>
              <a:t>, </a:t>
            </a:r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알고리즘은 </a:t>
            </a:r>
            <a:r>
              <a:rPr lang="en-US" dirty="0" smtClean="0"/>
              <a:t>“</a:t>
            </a:r>
            <a:r>
              <a:rPr lang="ko-KR" altLang="en-US" sz="3200" b="1" i="1" dirty="0" smtClean="0">
                <a:solidFill>
                  <a:srgbClr val="FF0000"/>
                </a:solidFill>
              </a:rPr>
              <a:t>경로의 길이</a:t>
            </a:r>
            <a:r>
              <a:rPr lang="en-US" dirty="0" smtClean="0"/>
              <a:t>”</a:t>
            </a:r>
            <a:r>
              <a:rPr lang="ko-KR" altLang="en-US" dirty="0" smtClean="0"/>
              <a:t>를 감안해서 간선을 연결한다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최단 경로 탐색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2214554"/>
            <a:ext cx="78581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각 정점 위에 시작점으로부터 자신에게 이르는 경로의 길이를 저장할 곳을 준비하고 모든 정점 위에 있는 경로의 길이를 </a:t>
            </a:r>
            <a:r>
              <a:rPr lang="en-US" dirty="0" smtClean="0"/>
              <a:t>∞(</a:t>
            </a:r>
            <a:r>
              <a:rPr lang="ko-KR" altLang="en-US" dirty="0" smtClean="0"/>
              <a:t>무한대</a:t>
            </a:r>
            <a:r>
              <a:rPr lang="en-US" dirty="0" smtClean="0"/>
              <a:t>)</a:t>
            </a:r>
            <a:r>
              <a:rPr lang="ko-KR" altLang="en-US" dirty="0" smtClean="0"/>
              <a:t>로 초기화</a:t>
            </a:r>
            <a:r>
              <a:rPr lang="en-US" altLang="ko-KR" dirty="0" smtClean="0"/>
              <a:t>.</a:t>
            </a:r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시작 정점의 경로 길이를</a:t>
            </a:r>
            <a:r>
              <a:rPr lang="en-US" dirty="0" smtClean="0"/>
              <a:t> 0</a:t>
            </a:r>
            <a:r>
              <a:rPr lang="ko-KR" altLang="en-US" dirty="0" smtClean="0"/>
              <a:t>으로 초기화하고</a:t>
            </a:r>
            <a:r>
              <a:rPr lang="en-US" dirty="0" smtClean="0"/>
              <a:t>(</a:t>
            </a:r>
            <a:r>
              <a:rPr lang="ko-KR" altLang="en-US" dirty="0" smtClean="0"/>
              <a:t>시작 정점에서 시작정점까지의 거리는</a:t>
            </a:r>
            <a:r>
              <a:rPr lang="en-US" dirty="0" smtClean="0"/>
              <a:t> 0</a:t>
            </a:r>
            <a:r>
              <a:rPr lang="ko-KR" altLang="en-US" dirty="0" smtClean="0"/>
              <a:t>이기 때문</a:t>
            </a:r>
            <a:r>
              <a:rPr lang="en-US" dirty="0" smtClean="0"/>
              <a:t>) </a:t>
            </a:r>
            <a:r>
              <a:rPr lang="ko-KR" altLang="en-US" dirty="0" smtClean="0"/>
              <a:t>최단 경로에 추가합니다</a:t>
            </a:r>
            <a:r>
              <a:rPr lang="en-US" dirty="0" smtClean="0"/>
              <a:t>.</a:t>
            </a:r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최단 경로에 새로 추가된 정점의 인접 정점들에 대해 경로 길이를 갱신하고 이들을 최단 경로에 추가합니다</a:t>
            </a:r>
            <a:r>
              <a:rPr lang="en-US" dirty="0" smtClean="0"/>
              <a:t>. </a:t>
            </a:r>
            <a:r>
              <a:rPr lang="ko-KR" altLang="en-US" dirty="0" smtClean="0"/>
              <a:t>만약 추가하려는 인접 정점이 이미 최단 경로 안에 존재한다면 갱신되기 이전의 경로 길이가 새로운 경로의 길이보다 더 큰 경우에 한해</a:t>
            </a:r>
            <a:r>
              <a:rPr lang="en-US" dirty="0" smtClean="0"/>
              <a:t>, </a:t>
            </a:r>
            <a:r>
              <a:rPr lang="ko-KR" altLang="en-US" dirty="0" smtClean="0"/>
              <a:t>다른 선행 정점을 지나던 기존의 경로를 현재 정점을 경유하도록 수정합니다</a:t>
            </a:r>
            <a:r>
              <a:rPr lang="en-US" dirty="0" smtClean="0"/>
              <a:t>.</a:t>
            </a:r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그래프 내의 모든 정점이 최단 경로에 소속될 때까지 </a:t>
            </a:r>
            <a:r>
              <a:rPr lang="en-US" dirty="0" smtClean="0"/>
              <a:t>3) </a:t>
            </a:r>
            <a:r>
              <a:rPr lang="ko-KR" altLang="en-US" dirty="0" smtClean="0"/>
              <a:t>과정을 반복합니다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최단 경로 탐색</a:t>
            </a:r>
            <a:endParaRPr lang="ko-KR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714348" y="2000240"/>
          <a:ext cx="2238375" cy="1876425"/>
        </p:xfrm>
        <a:graphic>
          <a:graphicData uri="http://schemas.openxmlformats.org/presentationml/2006/ole">
            <p:oleObj spid="_x0000_s74754" r:id="rId3" imgW="7802474" imgH="6563795" progId="">
              <p:embed/>
            </p:oleObj>
          </a:graphicData>
        </a:graphic>
      </p:graphicFrame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643306" y="2000240"/>
          <a:ext cx="2238375" cy="1885950"/>
        </p:xfrm>
        <a:graphic>
          <a:graphicData uri="http://schemas.openxmlformats.org/presentationml/2006/ole">
            <p:oleObj spid="_x0000_s74755" r:id="rId4" imgW="7802474" imgH="6563795" progId="">
              <p:embed/>
            </p:oleObj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6357950" y="2000240"/>
          <a:ext cx="2371725" cy="1990725"/>
        </p:xfrm>
        <a:graphic>
          <a:graphicData uri="http://schemas.openxmlformats.org/presentationml/2006/ole">
            <p:oleObj spid="_x0000_s74756" r:id="rId5" imgW="7845146" imgH="6563795" progId="">
              <p:embed/>
            </p:oleObj>
          </a:graphicData>
        </a:graphic>
      </p:graphicFrame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714348" y="4071942"/>
          <a:ext cx="2438400" cy="2047875"/>
        </p:xfrm>
        <a:graphic>
          <a:graphicData uri="http://schemas.openxmlformats.org/presentationml/2006/ole">
            <p:oleObj spid="_x0000_s74757" r:id="rId6" imgW="7802474" imgH="6567055" progId="">
              <p:embed/>
            </p:oleObj>
          </a:graphicData>
        </a:graphic>
      </p:graphicFrame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643306" y="4071942"/>
          <a:ext cx="2428875" cy="2038350"/>
        </p:xfrm>
        <a:graphic>
          <a:graphicData uri="http://schemas.openxmlformats.org/presentationml/2006/ole">
            <p:oleObj spid="_x0000_s74758" r:id="rId7" imgW="7845146" imgH="6563795" progId="">
              <p:embed/>
            </p:oleObj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6357950" y="4071942"/>
          <a:ext cx="2609850" cy="2181225"/>
        </p:xfrm>
        <a:graphic>
          <a:graphicData uri="http://schemas.openxmlformats.org/presentationml/2006/ole">
            <p:oleObj spid="_x0000_s74759" r:id="rId8" imgW="7802474" imgH="656379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그래프는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정점의 모음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과 이 정점을 잇는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간선의 모음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간의 결합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그래프를 소개합니다 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5852" y="2643182"/>
            <a:ext cx="72152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ko-KR" altLang="en-US" i="1" dirty="0" smtClean="0"/>
              <a:t>정점의 집합을</a:t>
            </a:r>
            <a:r>
              <a:rPr lang="en-US" i="1" dirty="0" smtClean="0"/>
              <a:t> V, </a:t>
            </a:r>
            <a:r>
              <a:rPr lang="ko-KR" altLang="en-US" i="1" dirty="0" smtClean="0"/>
              <a:t>간선의 집합을</a:t>
            </a:r>
            <a:r>
              <a:rPr lang="en-US" i="1" dirty="0" smtClean="0"/>
              <a:t> E, </a:t>
            </a:r>
            <a:r>
              <a:rPr lang="ko-KR" altLang="en-US" i="1" dirty="0" smtClean="0"/>
              <a:t>그리고 그래프를</a:t>
            </a:r>
            <a:r>
              <a:rPr lang="en-US" i="1" dirty="0" smtClean="0"/>
              <a:t> G</a:t>
            </a:r>
            <a:r>
              <a:rPr lang="ko-KR" altLang="en-US" i="1" dirty="0" smtClean="0"/>
              <a:t>라고 했을 때</a:t>
            </a:r>
            <a:r>
              <a:rPr lang="en-US" i="1" dirty="0" smtClean="0"/>
              <a:t>, </a:t>
            </a:r>
            <a:endParaRPr lang="ko-KR" altLang="en-US" i="1" dirty="0" smtClean="0"/>
          </a:p>
          <a:p>
            <a:r>
              <a:rPr lang="en-US" sz="2400" i="1" dirty="0" smtClean="0">
                <a:solidFill>
                  <a:srgbClr val="FF0000"/>
                </a:solidFill>
              </a:rPr>
              <a:t>G = (V, E)</a:t>
            </a:r>
            <a:r>
              <a:rPr lang="ko-KR" altLang="en-US" i="1" dirty="0" smtClean="0"/>
              <a:t>이다</a:t>
            </a:r>
            <a:r>
              <a:rPr lang="en-US" i="1" dirty="0" smtClean="0"/>
              <a:t>.”</a:t>
            </a:r>
            <a:endParaRPr lang="ko-KR" altLang="en-US" i="1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571604" y="3714752"/>
          <a:ext cx="5743575" cy="1438275"/>
        </p:xfrm>
        <a:graphic>
          <a:graphicData uri="http://schemas.openxmlformats.org/presentationml/2006/ole">
            <p:oleObj spid="_x0000_s63490" r:id="rId3" imgW="9523171" imgH="2407839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인접</a:t>
            </a:r>
            <a:r>
              <a:rPr lang="en-US" altLang="ko-KR" dirty="0" smtClean="0"/>
              <a:t>(Adjacent)</a:t>
            </a:r>
          </a:p>
          <a:p>
            <a:pPr lvl="1"/>
            <a:r>
              <a:rPr lang="ko-KR" altLang="en-US" dirty="0" smtClean="0"/>
              <a:t>간선으로 연결되어 있는 두 정점을 일컫는 말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이웃 관계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있다고 표현하기도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경로</a:t>
            </a:r>
            <a:r>
              <a:rPr lang="en-US" altLang="ko-KR" dirty="0" smtClean="0"/>
              <a:t>(Path)</a:t>
            </a:r>
          </a:p>
          <a:p>
            <a:pPr lvl="1"/>
            <a:r>
              <a:rPr lang="ko-KR" altLang="en-US" dirty="0" smtClean="0"/>
              <a:t>위 그래프에서 정점</a:t>
            </a:r>
            <a:r>
              <a:rPr lang="en-US" dirty="0" smtClean="0"/>
              <a:t> A</a:t>
            </a:r>
            <a:r>
              <a:rPr lang="ko-KR" altLang="en-US" dirty="0" smtClean="0"/>
              <a:t>에서 정점</a:t>
            </a:r>
            <a:r>
              <a:rPr lang="en-US" dirty="0" smtClean="0"/>
              <a:t> C</a:t>
            </a:r>
            <a:r>
              <a:rPr lang="ko-KR" altLang="en-US" dirty="0" smtClean="0"/>
              <a:t>까지의 경로는 </a:t>
            </a:r>
            <a:r>
              <a:rPr lang="en-US" altLang="ko-KR" dirty="0" smtClean="0"/>
              <a:t>A-B-C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A-D-C, A-E-B-C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A-B-C, A-D-C </a:t>
            </a:r>
            <a:r>
              <a:rPr lang="ko-KR" altLang="en-US" dirty="0" smtClean="0"/>
              <a:t>경로의 길이는 </a:t>
            </a:r>
            <a:r>
              <a:rPr lang="en-US" altLang="ko-KR" dirty="0" smtClean="0"/>
              <a:t>2, A-E-B-C</a:t>
            </a:r>
            <a:r>
              <a:rPr lang="ko-KR" altLang="en-US" dirty="0" smtClean="0"/>
              <a:t>의 길이는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그래프를 소개합니다 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214414" y="2786058"/>
          <a:ext cx="1771650" cy="1304925"/>
        </p:xfrm>
        <a:graphic>
          <a:graphicData uri="http://schemas.openxmlformats.org/presentationml/2006/ole">
            <p:oleObj spid="_x0000_s64514" r:id="rId3" imgW="2915107" imgH="2118930" progId="">
              <p:embed/>
            </p:oleObj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57620" y="3143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(A, B), (A, D), (A, E), (B, C), (B, E), (C, D)</a:t>
            </a:r>
            <a:r>
              <a:rPr lang="ko-KR" altLang="en-US" dirty="0" smtClean="0"/>
              <a:t>가 서로 이웃 관계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214678" y="3214686"/>
            <a:ext cx="571504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간선이 방향성을 가지면 그래프는 다음과 같은 방향성 그래프</a:t>
            </a:r>
            <a:r>
              <a:rPr lang="en-US" dirty="0" smtClean="0"/>
              <a:t>(Directed Graph)</a:t>
            </a:r>
            <a:r>
              <a:rPr lang="ko-KR" altLang="en-US" dirty="0" smtClean="0"/>
              <a:t>가 되고</a:t>
            </a:r>
            <a:r>
              <a:rPr lang="en-US" dirty="0" smtClean="0"/>
              <a:t>, </a:t>
            </a:r>
            <a:r>
              <a:rPr lang="ko-KR" altLang="en-US" dirty="0" smtClean="0"/>
              <a:t>반대로 간선에 방향성이 없으면 무방향성 그래프</a:t>
            </a:r>
            <a:r>
              <a:rPr lang="en-US" dirty="0" smtClean="0"/>
              <a:t>(Undirected Graph)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그래프를 소개합니다 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59832" y="3717032"/>
          <a:ext cx="3000375" cy="2209800"/>
        </p:xfrm>
        <a:graphic>
          <a:graphicData uri="http://schemas.openxmlformats.org/presentationml/2006/ole">
            <p:oleObj spid="_x0000_s65538" r:id="rId3" imgW="2911043" imgH="211893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그래프는 정점의 집합과 간선의 집합의 결합</a:t>
            </a:r>
            <a:endParaRPr lang="en-US" altLang="ko-KR" dirty="0" smtClean="0"/>
          </a:p>
          <a:p>
            <a:pPr lvl="1">
              <a:buFont typeface="Lucida Sans Unicode" pitchFamily="34" charset="0"/>
              <a:buChar char="→"/>
            </a:pP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그래프의 표현 문제는 </a:t>
            </a:r>
            <a:r>
              <a:rPr lang="en-US" altLang="en-US" dirty="0" smtClean="0">
                <a:solidFill>
                  <a:srgbClr val="FF0000"/>
                </a:solidFill>
                <a:sym typeface="Wingdings" pitchFamily="2" charset="2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간선</a:t>
            </a:r>
            <a:r>
              <a:rPr lang="en-US" altLang="en-US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즉 정점과 정점의 인접 관계를 어떻게 나타내는가</a:t>
            </a:r>
            <a:r>
              <a:rPr lang="en-US" altLang="en-US" dirty="0" smtClean="0">
                <a:solidFill>
                  <a:srgbClr val="FF0000"/>
                </a:solidFill>
                <a:sym typeface="Wingdings" pitchFamily="2" charset="2"/>
              </a:rPr>
              <a:t>?”</a:t>
            </a:r>
            <a:r>
              <a:rPr lang="ko-KR" altLang="en-US" dirty="0" smtClean="0">
                <a:sym typeface="Wingdings" pitchFamily="2" charset="2"/>
              </a:rPr>
              <a:t>의 문제로 귀결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Font typeface="Lucida Sans Unicode" pitchFamily="34" charset="0"/>
              <a:buChar char="→"/>
            </a:pP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/>
              <a:t>행렬을 이용하는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인접 행렬</a:t>
            </a:r>
            <a:r>
              <a:rPr lang="en-US" altLang="en-US" dirty="0" smtClean="0"/>
              <a:t>(Adjacency Matrix)</a:t>
            </a:r>
          </a:p>
          <a:p>
            <a:r>
              <a:rPr lang="ko-KR" altLang="en-US" dirty="0" smtClean="0"/>
              <a:t>리스트를 이용하는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인접 리스트</a:t>
            </a:r>
            <a:r>
              <a:rPr lang="en-US" altLang="en-US" dirty="0" smtClean="0"/>
              <a:t>(Adjacency List)</a:t>
            </a:r>
            <a:endParaRPr lang="ko-KR" altLang="en-US" dirty="0" smtClean="0"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그래프를 어떻게 표현할 것인가</a:t>
            </a:r>
            <a:r>
              <a:rPr lang="en-US" altLang="ko-KR" b="0" dirty="0" smtClean="0"/>
              <a:t>? 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ym typeface="Wingdings" pitchFamily="2" charset="2"/>
              </a:rPr>
              <a:t>인접 행렬 </a:t>
            </a:r>
            <a:r>
              <a:rPr lang="en-US" altLang="ko-KR" sz="2000" dirty="0" smtClean="0">
                <a:sym typeface="Wingdings" pitchFamily="2" charset="2"/>
              </a:rPr>
              <a:t>: </a:t>
            </a:r>
            <a:r>
              <a:rPr lang="ko-KR" altLang="en-US" sz="2000" dirty="0" smtClean="0"/>
              <a:t>정점끼리의 인접 관계를 나타내는 행렬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그래프의 정점의 수를</a:t>
            </a:r>
            <a:r>
              <a:rPr lang="en-US" sz="1800" dirty="0" smtClean="0"/>
              <a:t> N</a:t>
            </a:r>
            <a:r>
              <a:rPr lang="ko-KR" altLang="en-US" sz="1800" dirty="0" smtClean="0"/>
              <a:t>이라고 한다면</a:t>
            </a:r>
            <a:r>
              <a:rPr lang="en-US" sz="1800" dirty="0" smtClean="0"/>
              <a:t>,  </a:t>
            </a:r>
            <a:r>
              <a:rPr lang="ko-KR" altLang="en-US" sz="1800" dirty="0" smtClean="0"/>
              <a:t>크기의 행렬을 만들어 행렬의 각 원소를 한 정점과 또 다른 정점이 인접해 있는 경우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sz="1800" dirty="0" smtClean="0"/>
              <a:t>, </a:t>
            </a:r>
            <a:r>
              <a:rPr lang="ko-KR" altLang="en-US" sz="1800" dirty="0" smtClean="0"/>
              <a:t>정점 사이에 간선이 존재하는 경우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에는</a:t>
            </a:r>
            <a:r>
              <a:rPr lang="en-US" sz="1800" dirty="0" smtClean="0"/>
              <a:t> 1</a:t>
            </a:r>
            <a:r>
              <a:rPr lang="ko-KR" altLang="en-US" sz="1800" dirty="0" smtClean="0"/>
              <a:t>로 표시하고</a:t>
            </a:r>
            <a:r>
              <a:rPr lang="en-US" sz="1800" dirty="0" smtClean="0"/>
              <a:t>, </a:t>
            </a:r>
            <a:r>
              <a:rPr lang="ko-KR" altLang="en-US" sz="1800" dirty="0" smtClean="0"/>
              <a:t>인접해 있지 않은 경우에는</a:t>
            </a:r>
            <a:r>
              <a:rPr lang="en-US" sz="1800" dirty="0" smtClean="0"/>
              <a:t> 0</a:t>
            </a:r>
            <a:r>
              <a:rPr lang="ko-KR" altLang="en-US" sz="1800" dirty="0" smtClean="0"/>
              <a:t>으로 표시</a:t>
            </a:r>
            <a:endParaRPr lang="en-US" altLang="ko-KR" sz="1800" dirty="0" smtClean="0">
              <a:sym typeface="Wingdings" pitchFamily="2" charset="2"/>
            </a:endParaRPr>
          </a:p>
          <a:p>
            <a:endParaRPr lang="ko-KR" altLang="en-US" sz="2000" dirty="0" smtClean="0"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인접 행렬 표현</a:t>
            </a:r>
            <a:endParaRPr lang="en-US" altLang="ko-KR" b="0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785907" y="3009897"/>
          <a:ext cx="2219325" cy="1562100"/>
        </p:xfrm>
        <a:graphic>
          <a:graphicData uri="http://schemas.openxmlformats.org/presentationml/2006/ole">
            <p:oleObj spid="_x0000_s66562" r:id="rId3" imgW="3058566" imgH="2215912" progId="">
              <p:embed/>
            </p:oleObj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500694" y="3000372"/>
          <a:ext cx="1571625" cy="1581150"/>
        </p:xfrm>
        <a:graphic>
          <a:graphicData uri="http://schemas.openxmlformats.org/presentationml/2006/ole">
            <p:oleObj spid="_x0000_s66563" r:id="rId4" imgW="3274771" imgH="3274563" progId="">
              <p:embed/>
            </p:oleObj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4214799" y="3548631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785907" y="4931579"/>
          <a:ext cx="2295525" cy="1562100"/>
        </p:xfrm>
        <a:graphic>
          <a:graphicData uri="http://schemas.openxmlformats.org/presentationml/2006/ole">
            <p:oleObj spid="_x0000_s66564" r:id="rId5" imgW="3166669" imgH="2215912" progId="">
              <p:embed/>
            </p:oleObj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500694" y="4893479"/>
          <a:ext cx="1628775" cy="1638300"/>
        </p:xfrm>
        <a:graphic>
          <a:graphicData uri="http://schemas.openxmlformats.org/presentationml/2006/ole">
            <p:oleObj spid="_x0000_s66565" r:id="rId6" imgW="3274771" imgH="3274563" progId="">
              <p:embed/>
            </p:oleObj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4214799" y="5470313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그래프 내의 각 정점의 인접 관계를 표현하는 리스트</a:t>
            </a:r>
            <a:endParaRPr lang="ko-KR" altLang="en-US" sz="2000" dirty="0" smtClean="0"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연결 리스트 표현</a:t>
            </a:r>
            <a:endParaRPr lang="en-US" altLang="ko-KR" b="0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714348" y="3286124"/>
          <a:ext cx="2219325" cy="1562100"/>
        </p:xfrm>
        <a:graphic>
          <a:graphicData uri="http://schemas.openxmlformats.org/presentationml/2006/ole">
            <p:oleObj spid="_x0000_s67586" r:id="rId3" imgW="3058566" imgH="2215912" progId="">
              <p:embed/>
            </p:oleObj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572000" y="2214554"/>
          <a:ext cx="2870200" cy="1344930"/>
        </p:xfrm>
        <a:graphic>
          <a:graphicData uri="http://schemas.openxmlformats.org/drawingml/2006/table">
            <a:tbl>
              <a:tblPr/>
              <a:tblGrid>
                <a:gridCol w="1435100"/>
                <a:gridCol w="1435100"/>
              </a:tblGrid>
              <a:tr h="21653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정점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인접 정점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2, 3, 4, 5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1, 3, 5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1, 2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1, 5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1, 2, 4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4529167" y="3857628"/>
          <a:ext cx="4257675" cy="2409825"/>
        </p:xfrm>
        <a:graphic>
          <a:graphicData uri="http://schemas.openxmlformats.org/presentationml/2006/ole">
            <p:oleObj spid="_x0000_s67587" r:id="rId4" imgW="4730902" imgH="2664148" progId="">
              <p:embed/>
            </p:oleObj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3214678" y="3643314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하면 아래의 그래프에서 모든 정점을 방문할 수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 순회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그래프를 따라 산책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2714612" y="3143248"/>
          <a:ext cx="3561446" cy="2000264"/>
        </p:xfrm>
        <a:graphic>
          <a:graphicData uri="http://schemas.openxmlformats.org/presentationml/2006/ole">
            <p:oleObj spid="_x0000_s68610" r:id="rId3" imgW="4178198" imgH="2393169" progId="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833</TotalTime>
  <Words>1008</Words>
  <Application>Microsoft Office PowerPoint</Application>
  <PresentationFormat>화면 슬라이드 쇼(4:3)</PresentationFormat>
  <Paragraphs>129</Paragraphs>
  <Slides>24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연꽃 당초 무늬</vt:lpstr>
      <vt:lpstr>프로그래밍을 이용한 문제 해결 4일차 – 그래프, 탐욕 기법</vt:lpstr>
      <vt:lpstr>그래프를 소개합니다 </vt:lpstr>
      <vt:lpstr>그래프를 소개합니다 </vt:lpstr>
      <vt:lpstr>그래프를 소개합니다 </vt:lpstr>
      <vt:lpstr>그래프를 소개합니다 </vt:lpstr>
      <vt:lpstr>그래프를 어떻게 표현할 것인가? </vt:lpstr>
      <vt:lpstr>그래프: 인접 행렬 표현</vt:lpstr>
      <vt:lpstr>그래프: 연결 리스트 표현</vt:lpstr>
      <vt:lpstr>그래프 순회: 그래프를 따라 산책</vt:lpstr>
      <vt:lpstr>그래프 순회</vt:lpstr>
      <vt:lpstr>그래프 순회</vt:lpstr>
      <vt:lpstr>그래프 순회</vt:lpstr>
      <vt:lpstr>그래프 순회: 너비 우선 탐색</vt:lpstr>
      <vt:lpstr>최소 신장 트리 </vt:lpstr>
      <vt:lpstr>최소 신장 트리 </vt:lpstr>
      <vt:lpstr>최소 신장 트리: 프림 </vt:lpstr>
      <vt:lpstr>최소 신장 트리: 프림 </vt:lpstr>
      <vt:lpstr>최소 신장 트리: 프림</vt:lpstr>
      <vt:lpstr>최소 신장 트리: 크루스칼</vt:lpstr>
      <vt:lpstr>최소 신장 트리: 크루스칼 </vt:lpstr>
      <vt:lpstr>최소 신장 트리: 크루스칼 </vt:lpstr>
      <vt:lpstr>최단 경로 탐색</vt:lpstr>
      <vt:lpstr>최단 경로 탐색</vt:lpstr>
      <vt:lpstr>최단 경로 탐색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프로그래밍을 이용한 문제 해결 1일차 – 문제 풀이의 개념</dc:title>
  <dc:creator>Microsoft Corporation</dc:creator>
  <cp:lastModifiedBy>Kwangdae_2</cp:lastModifiedBy>
  <cp:revision>85</cp:revision>
  <dcterms:created xsi:type="dcterms:W3CDTF">2006-10-05T04:04:58Z</dcterms:created>
  <dcterms:modified xsi:type="dcterms:W3CDTF">2016-01-06T12:20:24Z</dcterms:modified>
</cp:coreProperties>
</file>