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2"/>
  </p:notesMasterIdLst>
  <p:sldIdLst>
    <p:sldId id="256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89879-FA17-4B39-9FFC-9ED6B6797F21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6D300-8477-4F71-90F3-F84FFF8DB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96748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프로그래밍을 이용한 문제 해결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5</a:t>
            </a:r>
            <a:r>
              <a:rPr lang="ko-KR" altLang="en-US" dirty="0" smtClean="0"/>
              <a:t>일차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동적 계획법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강영민</a:t>
            </a:r>
            <a:endParaRPr lang="en-US" altLang="ko-KR" dirty="0" smtClean="0"/>
          </a:p>
          <a:p>
            <a:r>
              <a:rPr lang="ko-KR" altLang="en-US" dirty="0" smtClean="0"/>
              <a:t>동명대학교 게임공학과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창의적 소프트웨어 융합 전문 인력 양성 사업단</a:t>
            </a:r>
            <a:endParaRPr lang="en-US" altLang="ko-KR" dirty="0" smtClean="0"/>
          </a:p>
          <a:p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소프트웨어 역량 강화 프로그램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동적 계획법으로 설계하는</a:t>
            </a:r>
            <a:r>
              <a:rPr lang="en-US" sz="2800" dirty="0" smtClean="0"/>
              <a:t> LCS </a:t>
            </a:r>
            <a:r>
              <a:rPr lang="ko-KR" altLang="en-US" sz="2800" dirty="0" smtClean="0"/>
              <a:t>알고리즘</a:t>
            </a:r>
            <a:endParaRPr lang="en-US" altLang="ko-KR" sz="2800" dirty="0" smtClean="0"/>
          </a:p>
          <a:p>
            <a:pPr lvl="1"/>
            <a:r>
              <a:rPr lang="en-US" altLang="ko-KR" sz="2400" dirty="0" smtClean="0">
                <a:solidFill>
                  <a:srgbClr val="FF0000"/>
                </a:solidFill>
              </a:rPr>
              <a:t>LCS </a:t>
            </a:r>
            <a:r>
              <a:rPr lang="ko-KR" altLang="en-US" sz="2400" dirty="0" smtClean="0">
                <a:solidFill>
                  <a:srgbClr val="FF0000"/>
                </a:solidFill>
              </a:rPr>
              <a:t>테이블에서의 </a:t>
            </a:r>
            <a:r>
              <a:rPr lang="en-US" altLang="ko-KR" sz="2400" dirty="0" smtClean="0">
                <a:solidFill>
                  <a:srgbClr val="FF0000"/>
                </a:solidFill>
              </a:rPr>
              <a:t>LCS </a:t>
            </a:r>
            <a:r>
              <a:rPr lang="ko-KR" altLang="en-US" sz="2400" dirty="0" smtClean="0">
                <a:solidFill>
                  <a:srgbClr val="FF0000"/>
                </a:solidFill>
              </a:rPr>
              <a:t>추적 예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lvl="2"/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최장 </a:t>
            </a:r>
            <a:r>
              <a:rPr lang="ko-KR" altLang="en-US" b="0" dirty="0" smtClean="0"/>
              <a:t>공통 부분 순서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857356" y="2571744"/>
          <a:ext cx="5548332" cy="4177688"/>
        </p:xfrm>
        <a:graphic>
          <a:graphicData uri="http://schemas.openxmlformats.org/drawingml/2006/table">
            <a:tbl>
              <a:tblPr/>
              <a:tblGrid>
                <a:gridCol w="298109"/>
                <a:gridCol w="272473"/>
                <a:gridCol w="226328"/>
                <a:gridCol w="365494"/>
                <a:gridCol w="365494"/>
                <a:gridCol w="365494"/>
                <a:gridCol w="365494"/>
                <a:gridCol w="365494"/>
                <a:gridCol w="365494"/>
                <a:gridCol w="365494"/>
                <a:gridCol w="365494"/>
                <a:gridCol w="365494"/>
                <a:gridCol w="365494"/>
                <a:gridCol w="365494"/>
                <a:gridCol w="365494"/>
                <a:gridCol w="365494"/>
              </a:tblGrid>
              <a:tr h="21758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7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8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9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1758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G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U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T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E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N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M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O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R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G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E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N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758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58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G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↖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←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←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←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←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1758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O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↑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</a:tr>
              <a:tr h="21758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O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↑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</a:tr>
              <a:tr h="21758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D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↑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</a:tr>
              <a:tr h="21758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↖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</a:tr>
              <a:tr h="21758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M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↖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1758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7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O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↖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21758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8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R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↖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←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←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</a:tr>
              <a:tr h="21758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9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N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↖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</a:tr>
              <a:tr h="39165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I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↑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</a:tr>
              <a:tr h="39165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N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↑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</a:tr>
              <a:tr h="39165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G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↑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</a:tr>
              <a:tr h="39165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↖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7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어떤 문제가 여러 단계의 반복되는 부분 문제로 이루어질 때</a:t>
            </a:r>
            <a:r>
              <a:rPr lang="en-US" dirty="0" smtClean="0"/>
              <a:t>, </a:t>
            </a:r>
            <a:r>
              <a:rPr lang="ko-KR" altLang="en-US" dirty="0" smtClean="0"/>
              <a:t>각 단계에 있는 부분 문제의 답을 기반으로 전체 문제의 답을 구하는 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동적 계획법 기반의 알고리즘 동작 방식</a:t>
            </a:r>
            <a:endParaRPr lang="en-US" altLang="ko-KR" dirty="0" smtClean="0"/>
          </a:p>
          <a:p>
            <a:pPr marL="1088136" lvl="2" indent="-457200">
              <a:buFont typeface="+mj-lt"/>
              <a:buAutoNum type="arabicPeriod"/>
            </a:pPr>
            <a:r>
              <a:rPr lang="ko-KR" altLang="en-US" dirty="0" smtClean="0"/>
              <a:t>문제를 부분 문제로 나눕니다</a:t>
            </a:r>
            <a:r>
              <a:rPr lang="en-US" dirty="0" smtClean="0"/>
              <a:t>. </a:t>
            </a:r>
            <a:endParaRPr lang="ko-KR" altLang="en-US" dirty="0" smtClean="0"/>
          </a:p>
          <a:p>
            <a:pPr marL="1088136" lvl="2" indent="-457200">
              <a:buFont typeface="+mj-lt"/>
              <a:buAutoNum type="arabicPeriod"/>
            </a:pPr>
            <a:r>
              <a:rPr lang="ko-KR" altLang="en-US" dirty="0" smtClean="0"/>
              <a:t>가장 작은 부분 문제부터 해를 구한 뒤 테이블에 저장합니다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1088136" lvl="2" indent="-457200">
              <a:buFont typeface="+mj-lt"/>
              <a:buAutoNum type="arabicPeriod"/>
            </a:pPr>
            <a:r>
              <a:rPr lang="ko-KR" altLang="en-US" dirty="0" smtClean="0"/>
              <a:t>테이블에 저장되어 있는 부분 문제의 해를 이용하여 점차적으로 상위 부분 문제의 </a:t>
            </a:r>
            <a:r>
              <a:rPr lang="ko-KR" altLang="en-US" dirty="0" err="1" smtClean="0"/>
              <a:t>최적해를</a:t>
            </a:r>
            <a:r>
              <a:rPr lang="ko-KR" altLang="en-US" dirty="0" smtClean="0"/>
              <a:t> 구합니다</a:t>
            </a:r>
            <a:r>
              <a:rPr lang="en-US" dirty="0" smtClean="0"/>
              <a:t>.</a:t>
            </a:r>
          </a:p>
          <a:p>
            <a:pPr marL="1088136" lvl="2" indent="-457200">
              <a:buFont typeface="+mj-lt"/>
              <a:buAutoNum type="arabicPeriod"/>
            </a:pPr>
            <a:endParaRPr lang="en-US" dirty="0" smtClean="0"/>
          </a:p>
          <a:p>
            <a:r>
              <a:rPr lang="ko-KR" altLang="en-US" dirty="0" smtClean="0"/>
              <a:t>동적 계획법을 이용하여 문제를 풀기 위해서는 그 문제가 </a:t>
            </a:r>
            <a:r>
              <a:rPr lang="en-US" altLang="en-US" dirty="0" smtClean="0"/>
              <a:t>“</a:t>
            </a:r>
            <a:r>
              <a:rPr lang="ko-KR" altLang="en-US" dirty="0" smtClean="0"/>
              <a:t>최적 부분구조</a:t>
            </a:r>
            <a:r>
              <a:rPr lang="en-US" altLang="en-US" dirty="0" smtClean="0"/>
              <a:t>(Optimal Substructure)”</a:t>
            </a:r>
            <a:r>
              <a:rPr lang="ko-KR" altLang="en-US" dirty="0" smtClean="0"/>
              <a:t>를 갖추고 있다는 전제가 필요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부분 구조란</a:t>
            </a:r>
            <a:r>
              <a:rPr lang="en-US" dirty="0" smtClean="0"/>
              <a:t>, </a:t>
            </a:r>
            <a:r>
              <a:rPr lang="ko-KR" altLang="en-US" dirty="0" smtClean="0"/>
              <a:t>전체 문제의 최적해가 부분문제의 최적해로부터 만들어지는 구조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동적 </a:t>
            </a:r>
            <a:r>
              <a:rPr lang="ko-KR" altLang="en-US" b="0" dirty="0" smtClean="0"/>
              <a:t>계획법이란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피보나치 수는 부분 문제의 답으로부터 본 문제의 답을 얻을 수 있으므로 최적 부분 구조로 이루어져 있다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문제를 </a:t>
            </a:r>
            <a:r>
              <a:rPr lang="ko-KR" altLang="en-US" dirty="0" smtClean="0">
                <a:solidFill>
                  <a:srgbClr val="FF0000"/>
                </a:solidFill>
              </a:rPr>
              <a:t>부분 문제로 분할한다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Fibonacci(n) </a:t>
            </a:r>
            <a:r>
              <a:rPr lang="ko-KR" altLang="en-US" dirty="0" smtClean="0"/>
              <a:t>함수는 </a:t>
            </a:r>
            <a:r>
              <a:rPr lang="en-US" dirty="0" smtClean="0"/>
              <a:t>Fibonacci(n-1)</a:t>
            </a:r>
            <a:r>
              <a:rPr lang="ko-KR" altLang="en-US" dirty="0" smtClean="0"/>
              <a:t>과</a:t>
            </a:r>
            <a:r>
              <a:rPr lang="en-US" dirty="0" smtClean="0"/>
              <a:t> Fibonacci(n-2)</a:t>
            </a:r>
            <a:r>
              <a:rPr lang="ko-KR" altLang="en-US" dirty="0" smtClean="0"/>
              <a:t>의 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dirty="0" smtClean="0"/>
              <a:t>Fibonacci(n-1)</a:t>
            </a:r>
            <a:r>
              <a:rPr lang="ko-KR" altLang="en-US" dirty="0" smtClean="0"/>
              <a:t>은</a:t>
            </a:r>
            <a:r>
              <a:rPr lang="en-US" dirty="0" smtClean="0"/>
              <a:t> Fibonacci(n-2)</a:t>
            </a:r>
            <a:r>
              <a:rPr lang="ko-KR" altLang="en-US" dirty="0" smtClean="0"/>
              <a:t>와</a:t>
            </a:r>
            <a:r>
              <a:rPr lang="en-US" dirty="0" smtClean="0"/>
              <a:t> Fibonacci(n-3)</a:t>
            </a:r>
            <a:r>
              <a:rPr lang="ko-KR" altLang="en-US" dirty="0" smtClean="0"/>
              <a:t>의 합</a:t>
            </a:r>
            <a:endParaRPr lang="en-US" altLang="ko-KR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Fibonacci(2)</a:t>
            </a:r>
            <a:r>
              <a:rPr lang="ko-KR" altLang="en-US" dirty="0" smtClean="0"/>
              <a:t>는</a:t>
            </a:r>
            <a:r>
              <a:rPr lang="en-US" dirty="0" smtClean="0"/>
              <a:t> Fibonacci(1)</a:t>
            </a:r>
            <a:r>
              <a:rPr lang="ko-KR" altLang="en-US" dirty="0" smtClean="0"/>
              <a:t>과</a:t>
            </a:r>
            <a:r>
              <a:rPr lang="en-US" dirty="0" smtClean="0"/>
              <a:t> Fibonacci(0)</a:t>
            </a:r>
            <a:r>
              <a:rPr lang="ko-KR" altLang="en-US" dirty="0" smtClean="0"/>
              <a:t>의 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dirty="0" smtClean="0"/>
              <a:t>Fibonacci(n)</a:t>
            </a:r>
            <a:r>
              <a:rPr lang="ko-KR" altLang="en-US" dirty="0" smtClean="0"/>
              <a:t>은 </a:t>
            </a:r>
            <a:endParaRPr lang="en-US" altLang="ko-KR" dirty="0" smtClean="0"/>
          </a:p>
          <a:p>
            <a:pPr lvl="2"/>
            <a:r>
              <a:rPr lang="en-US" dirty="0" smtClean="0"/>
              <a:t>Fibonacci(n-1</a:t>
            </a:r>
            <a:r>
              <a:rPr lang="en-US" dirty="0" smtClean="0"/>
              <a:t>), Fibonacci(n-2), … </a:t>
            </a:r>
            <a:r>
              <a:rPr lang="en-US" dirty="0" smtClean="0"/>
              <a:t>Fibonacci(1</a:t>
            </a:r>
            <a:r>
              <a:rPr lang="en-US" dirty="0" smtClean="0"/>
              <a:t>), Fibonacci(0) </a:t>
            </a:r>
            <a:r>
              <a:rPr lang="ko-KR" altLang="en-US" dirty="0" smtClean="0"/>
              <a:t>의 부분집합으로 </a:t>
            </a:r>
            <a:r>
              <a:rPr lang="ko-KR" altLang="en-US" dirty="0" smtClean="0"/>
              <a:t>나뉨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피보나치 </a:t>
            </a:r>
            <a:r>
              <a:rPr lang="ko-KR" altLang="en-US" b="0" dirty="0" smtClean="0"/>
              <a:t>수 구하기 </a:t>
            </a:r>
            <a:endParaRPr lang="en-US" altLang="ko-KR" b="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988840"/>
            <a:ext cx="2253667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421087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부분 </a:t>
            </a:r>
            <a:r>
              <a:rPr lang="ko-KR" altLang="en-US" sz="2800" dirty="0" smtClean="0"/>
              <a:t>문제로 나누는 일을 끝냈으면 가장 작은 부분 문제부터 해를 구한다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그 </a:t>
            </a:r>
            <a:r>
              <a:rPr lang="ko-KR" altLang="en-US" sz="2800" dirty="0" smtClean="0"/>
              <a:t>결과는 테이블에 저장하고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테이블에 저장된 부분 문제의 해를 이용하여 상위 문제의 해를 구한다</a:t>
            </a:r>
            <a:r>
              <a:rPr lang="en-US" altLang="ko-KR" sz="2800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피보나치 </a:t>
            </a:r>
            <a:r>
              <a:rPr lang="ko-KR" altLang="en-US" b="0" dirty="0" smtClean="0"/>
              <a:t>수 구하기 </a:t>
            </a:r>
            <a:endParaRPr lang="en-US" altLang="ko-KR" b="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508104" y="1700808"/>
          <a:ext cx="3143272" cy="3357592"/>
        </p:xfrm>
        <a:graphic>
          <a:graphicData uri="http://schemas.openxmlformats.org/drawingml/2006/table">
            <a:tbl>
              <a:tblPr/>
              <a:tblGrid>
                <a:gridCol w="1264466"/>
                <a:gridCol w="1878806"/>
              </a:tblGrid>
              <a:tr h="23982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542925" algn="l"/>
                        </a:tabLst>
                      </a:pPr>
                      <a:r>
                        <a:rPr lang="ko-KR" sz="1000" b="1" kern="100" dirty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테이블 인덱스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저장되어 있는 값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3982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542925" algn="l"/>
                        </a:tabLs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[0]	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2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맑은 고딕"/>
                          <a:ea typeface="맑은 고딕"/>
                          <a:cs typeface="Times New Roman"/>
                        </a:rPr>
                        <a:t>[1]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2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[2]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2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[3]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2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[4]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2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[5]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2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[6]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8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2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[7]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13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2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[8]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21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2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[9]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34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2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[10]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55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2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맑은 고딕"/>
                          <a:ea typeface="맑은 고딕"/>
                          <a:cs typeface="Times New Roman"/>
                        </a:rPr>
                        <a:t>…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82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맑은 고딕"/>
                          <a:ea typeface="맑은 고딕"/>
                          <a:cs typeface="Times New Roman"/>
                        </a:rPr>
                        <a:t>[n]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Fibonacci(n)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수학에서 </a:t>
            </a:r>
            <a:r>
              <a:rPr lang="en-US" dirty="0" smtClean="0"/>
              <a:t>“</a:t>
            </a:r>
            <a:r>
              <a:rPr lang="ko-KR" altLang="en-US" dirty="0" smtClean="0"/>
              <a:t>순서</a:t>
            </a:r>
            <a:r>
              <a:rPr lang="en-US" dirty="0" smtClean="0"/>
              <a:t>(Sequence)”</a:t>
            </a:r>
            <a:r>
              <a:rPr lang="ko-KR" altLang="en-US" dirty="0" smtClean="0"/>
              <a:t>는 어떤 물건이나 객체의 목록을 가리키는 용어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정렬되어 있는 객체의 목록</a:t>
            </a:r>
            <a:r>
              <a:rPr lang="en-US" dirty="0" smtClean="0"/>
              <a:t>)</a:t>
            </a:r>
            <a:r>
              <a:rPr lang="ko-KR" altLang="en-US" dirty="0" smtClean="0"/>
              <a:t>에서 일부 요소를 제거한 것은 </a:t>
            </a:r>
            <a:r>
              <a:rPr lang="en-US" dirty="0" smtClean="0"/>
              <a:t>“</a:t>
            </a:r>
            <a:r>
              <a:rPr lang="ko-KR" altLang="en-US" dirty="0" smtClean="0"/>
              <a:t>부분 순서</a:t>
            </a:r>
            <a:r>
              <a:rPr lang="en-US" dirty="0" smtClean="0"/>
              <a:t>(Subsequence)”</a:t>
            </a:r>
          </a:p>
          <a:p>
            <a:endParaRPr lang="en-US" dirty="0" smtClean="0"/>
          </a:p>
          <a:p>
            <a:r>
              <a:rPr lang="ko-KR" altLang="en-US" dirty="0" smtClean="0"/>
              <a:t>공통 부분 순서는 두 순서 사이에 공통적으로 존재하는 부분 순서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최장 공통 부분 순서는 이 여러 개의 공통 부분 순서 중에 가장 긴 것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최장 </a:t>
            </a:r>
            <a:r>
              <a:rPr lang="ko-KR" altLang="en-US" b="0" dirty="0" smtClean="0"/>
              <a:t>공통 부분 순서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최장 공통 부분 순서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이하 </a:t>
            </a:r>
            <a:r>
              <a:rPr lang="en-US" altLang="ko-KR" dirty="0" smtClean="0"/>
              <a:t>LCS) </a:t>
            </a:r>
            <a:r>
              <a:rPr lang="ko-KR" altLang="en-US" dirty="0" smtClean="0"/>
              <a:t>문제는 최적 부분구조로 이루어져 있는가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두 문자열 </a:t>
            </a:r>
            <a:r>
              <a:rPr lang="en-US" altLang="ko-KR" dirty="0" smtClean="0"/>
              <a:t>X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=&lt;x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x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x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 … x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&gt;, </a:t>
            </a:r>
            <a:r>
              <a:rPr lang="en-US" altLang="ko-KR" dirty="0" err="1" smtClean="0"/>
              <a:t>Y</a:t>
            </a:r>
            <a:r>
              <a:rPr lang="en-US" altLang="ko-KR" baseline="-25000" dirty="0" err="1" smtClean="0"/>
              <a:t>j</a:t>
            </a:r>
            <a:r>
              <a:rPr lang="en-US" altLang="ko-KR" dirty="0" smtClean="0"/>
              <a:t>=&lt;y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y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y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 … </a:t>
            </a:r>
            <a:r>
              <a:rPr lang="en-US" altLang="ko-KR" dirty="0" err="1" smtClean="0"/>
              <a:t>y</a:t>
            </a:r>
            <a:r>
              <a:rPr lang="en-US" altLang="ko-KR" baseline="-25000" dirty="0" err="1" smtClean="0"/>
              <a:t>j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인 두 문자열이 있다고 하고</a:t>
            </a:r>
            <a:r>
              <a:rPr lang="en-US" dirty="0" smtClean="0"/>
              <a:t>, </a:t>
            </a:r>
            <a:r>
              <a:rPr lang="ko-KR" altLang="en-US" dirty="0" smtClean="0"/>
              <a:t>이 두 문자열을 매개 변수로 받아 이들 사이에서 나올 수 있는</a:t>
            </a:r>
            <a:r>
              <a:rPr lang="en-US" dirty="0" smtClean="0"/>
              <a:t> LCS</a:t>
            </a:r>
            <a:r>
              <a:rPr lang="ko-KR" altLang="en-US" dirty="0" smtClean="0"/>
              <a:t>의 </a:t>
            </a:r>
            <a:r>
              <a:rPr lang="en-US" dirty="0" smtClean="0"/>
              <a:t>“</a:t>
            </a:r>
            <a:r>
              <a:rPr lang="ko-KR" altLang="en-US" dirty="0" smtClean="0"/>
              <a:t>길이</a:t>
            </a:r>
            <a:r>
              <a:rPr lang="en-US" dirty="0" smtClean="0"/>
              <a:t>”</a:t>
            </a:r>
            <a:r>
              <a:rPr lang="ko-KR" altLang="en-US" dirty="0" smtClean="0"/>
              <a:t>를 구하는 함수를 </a:t>
            </a:r>
            <a:r>
              <a:rPr lang="en-US" dirty="0" smtClean="0"/>
              <a:t>LCS_LENGTH()</a:t>
            </a:r>
            <a:r>
              <a:rPr lang="ko-KR" altLang="en-US" dirty="0" smtClean="0"/>
              <a:t>라고 하자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>
                <a:sym typeface="Wingdings" pitchFamily="2" charset="2"/>
              </a:rPr>
              <a:t> LCS </a:t>
            </a:r>
            <a:r>
              <a:rPr lang="ko-KR" altLang="en-US" dirty="0" smtClean="0">
                <a:sym typeface="Wingdings" pitchFamily="2" charset="2"/>
              </a:rPr>
              <a:t>문제는 최적 부분 구조로 이루어져 있다</a:t>
            </a:r>
            <a:r>
              <a:rPr lang="en-US" altLang="ko-KR" dirty="0" smtClean="0">
                <a:sym typeface="Wingdings" pitchFamily="2" charset="2"/>
              </a:rPr>
              <a:t>. </a:t>
            </a:r>
            <a:r>
              <a:rPr lang="ko-KR" altLang="en-US" dirty="0" smtClean="0">
                <a:sym typeface="Wingdings" pitchFamily="2" charset="2"/>
              </a:rPr>
              <a:t>즉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동적 계획법으로 풀 수 있는 문제이다</a:t>
            </a:r>
            <a:r>
              <a:rPr lang="en-US" altLang="ko-KR" dirty="0" smtClean="0">
                <a:sym typeface="Wingdings" pitchFamily="2" charset="2"/>
              </a:rPr>
              <a:t>.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최장 </a:t>
            </a:r>
            <a:r>
              <a:rPr lang="ko-KR" altLang="en-US" b="0" dirty="0" smtClean="0"/>
              <a:t>공통 부분 순서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24" y="4000504"/>
            <a:ext cx="8108799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동적 계획법으로 설계하는</a:t>
            </a:r>
            <a:r>
              <a:rPr lang="en-US" sz="2800" dirty="0" smtClean="0"/>
              <a:t> LCS </a:t>
            </a:r>
            <a:r>
              <a:rPr lang="ko-KR" altLang="en-US" sz="2800" dirty="0" smtClean="0"/>
              <a:t>알고리즘</a:t>
            </a:r>
            <a:endParaRPr lang="en-US" altLang="ko-KR" sz="2800" dirty="0" smtClean="0"/>
          </a:p>
          <a:p>
            <a:pPr lvl="1"/>
            <a:r>
              <a:rPr lang="en-US" altLang="ko-KR" sz="2400" dirty="0" smtClean="0">
                <a:solidFill>
                  <a:srgbClr val="FF0000"/>
                </a:solidFill>
              </a:rPr>
              <a:t>1. </a:t>
            </a:r>
            <a:r>
              <a:rPr lang="ko-KR" altLang="en-US" sz="2400" dirty="0" smtClean="0">
                <a:solidFill>
                  <a:srgbClr val="FF0000"/>
                </a:solidFill>
              </a:rPr>
              <a:t>문제를 부분 문제로 분할한다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</a:p>
          <a:p>
            <a:pPr lvl="2"/>
            <a:r>
              <a:rPr lang="en-US" sz="2000" dirty="0" smtClean="0"/>
              <a:t>LCS </a:t>
            </a:r>
            <a:r>
              <a:rPr lang="ko-KR" altLang="en-US" sz="2000" dirty="0" smtClean="0"/>
              <a:t>문제에서는</a:t>
            </a:r>
            <a:r>
              <a:rPr lang="en-US" sz="2000" dirty="0" smtClean="0"/>
              <a:t> LCS </a:t>
            </a:r>
            <a:r>
              <a:rPr lang="ko-KR" altLang="en-US" sz="2000" dirty="0" smtClean="0"/>
              <a:t>테이블의 각 요소가 각 부분 문제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테이블의 오른쪽</a:t>
            </a:r>
            <a:r>
              <a:rPr lang="en-US" sz="2000" dirty="0" smtClean="0"/>
              <a:t>/</a:t>
            </a:r>
            <a:r>
              <a:rPr lang="ko-KR" altLang="en-US" sz="2000" dirty="0" smtClean="0"/>
              <a:t>아래 방향으로 내려가면서 나타나는 요소들이 부분 문제를 포함하는 상위 문제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가장 오른쪽 아래 모서리에 있는 요소가 전체 문제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최장 </a:t>
            </a:r>
            <a:r>
              <a:rPr lang="ko-KR" altLang="en-US" b="0" dirty="0" smtClean="0"/>
              <a:t>공통 부분 순서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627784" y="4077072"/>
          <a:ext cx="3845322" cy="2438400"/>
        </p:xfrm>
        <a:graphic>
          <a:graphicData uri="http://schemas.openxmlformats.org/drawingml/2006/table">
            <a:tbl>
              <a:tblPr/>
              <a:tblGrid>
                <a:gridCol w="298768"/>
                <a:gridCol w="234753"/>
                <a:gridCol w="191210"/>
                <a:gridCol w="206987"/>
                <a:gridCol w="208249"/>
                <a:gridCol w="191210"/>
                <a:gridCol w="191210"/>
                <a:gridCol w="215822"/>
                <a:gridCol w="191210"/>
                <a:gridCol w="234753"/>
                <a:gridCol w="213297"/>
                <a:gridCol w="199414"/>
                <a:gridCol w="298768"/>
                <a:gridCol w="298768"/>
                <a:gridCol w="298768"/>
                <a:gridCol w="372135"/>
              </a:tblGrid>
              <a:tr h="1263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7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8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9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G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U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T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E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N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M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O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R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G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E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N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G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O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O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D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M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7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O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8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R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 dirty="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9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N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 dirty="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I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N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G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63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 dirty="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동적 계획법으로 설계하는</a:t>
            </a:r>
            <a:r>
              <a:rPr lang="en-US" sz="2400" dirty="0" smtClean="0"/>
              <a:t> LCS </a:t>
            </a:r>
            <a:r>
              <a:rPr lang="ko-KR" altLang="en-US" sz="2400" dirty="0" smtClean="0"/>
              <a:t>알고리즘</a:t>
            </a:r>
            <a:endParaRPr lang="en-US" altLang="ko-KR" sz="2400" dirty="0" smtClean="0"/>
          </a:p>
          <a:p>
            <a:pPr lvl="1"/>
            <a:r>
              <a:rPr lang="en-US" altLang="ko-KR" sz="2000" dirty="0" smtClean="0">
                <a:solidFill>
                  <a:srgbClr val="FF0000"/>
                </a:solidFill>
              </a:rPr>
              <a:t>2. </a:t>
            </a:r>
            <a:r>
              <a:rPr lang="ko-KR" altLang="en-US" sz="2000" dirty="0" smtClean="0">
                <a:solidFill>
                  <a:srgbClr val="FF0000"/>
                </a:solidFill>
              </a:rPr>
              <a:t>부분 문제로 나누는 일을 끝냈으면 가장 작은 부분 문제부터 해를 구한다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ko-KR" sz="2000" dirty="0" smtClean="0">
                <a:solidFill>
                  <a:srgbClr val="FF0000"/>
                </a:solidFill>
              </a:rPr>
              <a:t>3. </a:t>
            </a:r>
            <a:r>
              <a:rPr lang="ko-KR" altLang="en-US" sz="2000" dirty="0" smtClean="0">
                <a:solidFill>
                  <a:srgbClr val="FF0000"/>
                </a:solidFill>
              </a:rPr>
              <a:t>그 결과는 테이블에 저장하고</a:t>
            </a:r>
            <a:r>
              <a:rPr lang="en-US" altLang="ko-KR" sz="2000" dirty="0" smtClean="0">
                <a:solidFill>
                  <a:srgbClr val="FF0000"/>
                </a:solidFill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</a:rPr>
              <a:t>테이블에 저장된 부분 문제의 해를 이용하여 상위 문제의 해를 구한다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최장 </a:t>
            </a:r>
            <a:r>
              <a:rPr lang="ko-KR" altLang="en-US" b="0" dirty="0" smtClean="0"/>
              <a:t>공통 부분 순서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771800" y="3429000"/>
          <a:ext cx="4071969" cy="3143272"/>
        </p:xfrm>
        <a:graphic>
          <a:graphicData uri="http://schemas.openxmlformats.org/drawingml/2006/table">
            <a:tbl>
              <a:tblPr/>
              <a:tblGrid>
                <a:gridCol w="321319"/>
                <a:gridCol w="254050"/>
                <a:gridCol w="206927"/>
                <a:gridCol w="224001"/>
                <a:gridCol w="225367"/>
                <a:gridCol w="206927"/>
                <a:gridCol w="206927"/>
                <a:gridCol w="233562"/>
                <a:gridCol w="206927"/>
                <a:gridCol w="254050"/>
                <a:gridCol w="230830"/>
                <a:gridCol w="215806"/>
                <a:gridCol w="321319"/>
                <a:gridCol w="321319"/>
                <a:gridCol w="321319"/>
                <a:gridCol w="321319"/>
              </a:tblGrid>
              <a:tr h="21238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7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8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9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1238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G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U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T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E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N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M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O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R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G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E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N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238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114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G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9114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O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</a:tr>
              <a:tr h="19114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O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</a:tr>
              <a:tr h="19114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D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</a:tr>
              <a:tr h="21238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sz="1000" kern="100">
                        <a:latin typeface="맑은 고딕"/>
                        <a:ea typeface="맑은 고딕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</a:tr>
              <a:tr h="19114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M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19114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7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O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19114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8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R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</a:tr>
              <a:tr h="19114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9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N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</a:tr>
              <a:tr h="19114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I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</a:tr>
              <a:tr h="19114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N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</a:tr>
              <a:tr h="19114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G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</a:tr>
              <a:tr h="19114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0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6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7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동적 계획법으로 설계하는</a:t>
            </a:r>
            <a:r>
              <a:rPr lang="en-US" dirty="0" smtClean="0"/>
              <a:t> LCS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동적 계획법으로 </a:t>
            </a:r>
            <a:r>
              <a:rPr lang="en-US" altLang="ko-KR" dirty="0" smtClean="0">
                <a:solidFill>
                  <a:srgbClr val="FF0000"/>
                </a:solidFill>
              </a:rPr>
              <a:t>LCS </a:t>
            </a:r>
            <a:r>
              <a:rPr lang="ko-KR" altLang="en-US" dirty="0" smtClean="0">
                <a:solidFill>
                  <a:srgbClr val="FF0000"/>
                </a:solidFill>
              </a:rPr>
              <a:t>테이블을 완성했으면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다음 알고리즘을 이용하여 </a:t>
            </a:r>
            <a:r>
              <a:rPr lang="en-US" altLang="ko-KR" dirty="0" smtClean="0">
                <a:solidFill>
                  <a:srgbClr val="FF0000"/>
                </a:solidFill>
              </a:rPr>
              <a:t>LCS</a:t>
            </a:r>
            <a:r>
              <a:rPr lang="ko-KR" altLang="en-US" dirty="0" smtClean="0">
                <a:solidFill>
                  <a:srgbClr val="FF0000"/>
                </a:solidFill>
              </a:rPr>
              <a:t>를 추적한다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marL="1257300" lvl="3" indent="-342900">
              <a:buFont typeface="+mj-lt"/>
              <a:buAutoNum type="arabicPeriod"/>
            </a:pPr>
            <a:r>
              <a:rPr lang="ko-KR" altLang="en-US" dirty="0" smtClean="0"/>
              <a:t>오른쪽</a:t>
            </a:r>
            <a:r>
              <a:rPr lang="en-US" dirty="0" smtClean="0"/>
              <a:t>/</a:t>
            </a:r>
            <a:r>
              <a:rPr lang="ko-KR" altLang="en-US" dirty="0" smtClean="0"/>
              <a:t>아래 모서리 요소를 시작 셀</a:t>
            </a:r>
            <a:r>
              <a:rPr lang="en-US" dirty="0" smtClean="0"/>
              <a:t>(Cell)</a:t>
            </a:r>
            <a:r>
              <a:rPr lang="ko-KR" altLang="en-US" dirty="0" smtClean="0"/>
              <a:t>으로 지정하고</a:t>
            </a:r>
            <a:r>
              <a:rPr lang="en-US" dirty="0" smtClean="0"/>
              <a:t>, LCS</a:t>
            </a:r>
            <a:r>
              <a:rPr lang="ko-KR" altLang="en-US" dirty="0" smtClean="0"/>
              <a:t>의 요소를 담기 위한 리스트를 하나 준비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1257300" lvl="3" indent="-342900">
              <a:buFont typeface="+mj-lt"/>
              <a:buAutoNum type="arabicPeriod"/>
            </a:pPr>
            <a:r>
              <a:rPr lang="ko-KR" altLang="en-US" dirty="0" smtClean="0"/>
              <a:t>현재 위치한 셀의 값이 왼쪽</a:t>
            </a:r>
            <a:r>
              <a:rPr lang="en-US" dirty="0" smtClean="0"/>
              <a:t>(←), </a:t>
            </a:r>
            <a:r>
              <a:rPr lang="ko-KR" altLang="en-US" dirty="0" smtClean="0"/>
              <a:t>왼쪽 위</a:t>
            </a:r>
            <a:r>
              <a:rPr lang="en-US" dirty="0" smtClean="0"/>
              <a:t>(↖), </a:t>
            </a:r>
            <a:r>
              <a:rPr lang="ko-KR" altLang="en-US" dirty="0" smtClean="0"/>
              <a:t>위</a:t>
            </a:r>
            <a:r>
              <a:rPr lang="en-US" dirty="0" smtClean="0"/>
              <a:t>(↑) </a:t>
            </a:r>
            <a:r>
              <a:rPr lang="ko-KR" altLang="en-US" dirty="0" smtClean="0"/>
              <a:t>셀의 값보다 크면 현재 셀의 값을 리스트의 헤드에 삽입하고 왼쪽 위 셀</a:t>
            </a:r>
            <a:r>
              <a:rPr lang="en-US" dirty="0" smtClean="0"/>
              <a:t>(↖)</a:t>
            </a:r>
            <a:r>
              <a:rPr lang="ko-KR" altLang="en-US" dirty="0" smtClean="0"/>
              <a:t>로 이동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1257300" lvl="3" indent="-342900">
              <a:buFont typeface="+mj-lt"/>
              <a:buAutoNum type="arabicPeriod"/>
            </a:pPr>
            <a:r>
              <a:rPr lang="ko-KR" altLang="en-US" dirty="0" smtClean="0"/>
              <a:t>현재 위치한 셀의 조건이 </a:t>
            </a:r>
            <a:r>
              <a:rPr lang="ko-KR" altLang="en-US" dirty="0" err="1" smtClean="0"/>
              <a:t>단게</a:t>
            </a:r>
            <a:r>
              <a:rPr lang="en-US" dirty="0" smtClean="0"/>
              <a:t> 2</a:t>
            </a:r>
            <a:r>
              <a:rPr lang="ko-KR" altLang="en-US" dirty="0" smtClean="0"/>
              <a:t>에 해당하지 않으며 현재 셀의 값과 왼쪽</a:t>
            </a:r>
            <a:r>
              <a:rPr lang="en-US" dirty="0" smtClean="0"/>
              <a:t>(←) </a:t>
            </a:r>
            <a:r>
              <a:rPr lang="ko-KR" altLang="en-US" dirty="0" smtClean="0"/>
              <a:t>셀의 값이 같고 위</a:t>
            </a:r>
            <a:r>
              <a:rPr lang="en-US" dirty="0" smtClean="0"/>
              <a:t>(↑) </a:t>
            </a:r>
            <a:r>
              <a:rPr lang="ko-KR" altLang="en-US" dirty="0" smtClean="0"/>
              <a:t>셀의 값보다 큰 경우에는 왼쪽</a:t>
            </a:r>
            <a:r>
              <a:rPr lang="en-US" dirty="0" smtClean="0"/>
              <a:t>(←)</a:t>
            </a:r>
            <a:r>
              <a:rPr lang="ko-KR" altLang="en-US" dirty="0" smtClean="0"/>
              <a:t>으로 이동</a:t>
            </a:r>
            <a:r>
              <a:rPr lang="en-US" dirty="0" smtClean="0"/>
              <a:t>.(</a:t>
            </a:r>
            <a:r>
              <a:rPr lang="ko-KR" altLang="en-US" dirty="0" smtClean="0"/>
              <a:t>이동만 할 뿐 리스트에 아무것도 넣지 않는다</a:t>
            </a:r>
            <a:r>
              <a:rPr lang="en-US" dirty="0" smtClean="0"/>
              <a:t>.)</a:t>
            </a:r>
            <a:endParaRPr lang="ko-KR" altLang="en-US" dirty="0" smtClean="0"/>
          </a:p>
          <a:p>
            <a:pPr marL="1257300" lvl="3" indent="-342900">
              <a:buFont typeface="+mj-lt"/>
              <a:buAutoNum type="arabicPeriod"/>
            </a:pPr>
            <a:r>
              <a:rPr lang="ko-KR" altLang="en-US" dirty="0" smtClean="0"/>
              <a:t>단계 </a:t>
            </a:r>
            <a:r>
              <a:rPr lang="en-US" dirty="0" smtClean="0"/>
              <a:t>2, 3 </a:t>
            </a:r>
            <a:r>
              <a:rPr lang="ko-KR" altLang="en-US" dirty="0" smtClean="0"/>
              <a:t>중 어느 경우에도 해당하지 않는 경우에는 위</a:t>
            </a:r>
            <a:r>
              <a:rPr lang="en-US" dirty="0" smtClean="0"/>
              <a:t>(↑) </a:t>
            </a:r>
            <a:r>
              <a:rPr lang="ko-KR" altLang="en-US" dirty="0" smtClean="0"/>
              <a:t>셀로 이동</a:t>
            </a:r>
            <a:r>
              <a:rPr lang="en-US" dirty="0" smtClean="0"/>
              <a:t>. </a:t>
            </a:r>
            <a:r>
              <a:rPr lang="ko-KR" altLang="en-US" dirty="0" smtClean="0"/>
              <a:t>역시 아무것도 리스트에 넣지 않는다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1257300" lvl="3" indent="-342900">
              <a:buFont typeface="+mj-lt"/>
              <a:buAutoNum type="arabicPeriod"/>
            </a:pPr>
            <a:r>
              <a:rPr lang="en-US" dirty="0" err="1" smtClean="0"/>
              <a:t>i</a:t>
            </a:r>
            <a:r>
              <a:rPr lang="en-US" dirty="0" smtClean="0"/>
              <a:t>=0, </a:t>
            </a:r>
            <a:r>
              <a:rPr lang="ko-KR" altLang="en-US" dirty="0" smtClean="0"/>
              <a:t>또는</a:t>
            </a:r>
            <a:r>
              <a:rPr lang="en-US" dirty="0" smtClean="0"/>
              <a:t> j=0</a:t>
            </a:r>
            <a:r>
              <a:rPr lang="ko-KR" altLang="en-US" dirty="0" smtClean="0"/>
              <a:t>이 될 때까지 단계</a:t>
            </a:r>
            <a:r>
              <a:rPr lang="en-US" dirty="0" smtClean="0"/>
              <a:t> 2~4</a:t>
            </a:r>
            <a:r>
              <a:rPr lang="ko-KR" altLang="en-US" dirty="0" smtClean="0"/>
              <a:t>를 반복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/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smtClean="0"/>
              <a:t>최장 </a:t>
            </a:r>
            <a:r>
              <a:rPr lang="ko-KR" altLang="en-US" b="0" dirty="0" smtClean="0"/>
              <a:t>공통 부분 순서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Scrollwork</Template>
  <TotalTime>910</TotalTime>
  <Words>1261</Words>
  <Application>Microsoft Office PowerPoint</Application>
  <PresentationFormat>화면 슬라이드 쇼(4:3)</PresentationFormat>
  <Paragraphs>680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연꽃 당초 무늬</vt:lpstr>
      <vt:lpstr>프로그래밍을 이용한 문제 해결 5일차 – 동적 계획법</vt:lpstr>
      <vt:lpstr>동적 계획법이란 </vt:lpstr>
      <vt:lpstr>피보나치 수 구하기 </vt:lpstr>
      <vt:lpstr>피보나치 수 구하기 </vt:lpstr>
      <vt:lpstr>최장 공통 부분 순서</vt:lpstr>
      <vt:lpstr>최장 공통 부분 순서</vt:lpstr>
      <vt:lpstr>최장 공통 부분 순서</vt:lpstr>
      <vt:lpstr>최장 공통 부분 순서</vt:lpstr>
      <vt:lpstr>최장 공통 부분 순서</vt:lpstr>
      <vt:lpstr>최장 공통 부분 순서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프로그래밍을 이용한 문제 해결 1일차 – 문제 풀이의 개념</dc:title>
  <dc:creator>Microsoft Corporation</dc:creator>
  <cp:lastModifiedBy>Kwangdae_2</cp:lastModifiedBy>
  <cp:revision>86</cp:revision>
  <dcterms:created xsi:type="dcterms:W3CDTF">2006-10-05T04:04:58Z</dcterms:created>
  <dcterms:modified xsi:type="dcterms:W3CDTF">2016-01-06T13:38:33Z</dcterms:modified>
</cp:coreProperties>
</file>