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Dekan Kılıç"/>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8-03T13:22:44.656">
    <p:pos x="6000" y="0"/>
    <p:text>Javada ki RPC Frameworkleri</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8-03T13:30:41.285">
    <p:pos x="6000" y="0"/>
    <p:text>Burda iletişimde kullanılan verilen serialize edilerek yani byte'a çevirilerek gönderiliyor. REST'de olduğu gibi JSON veya SOAP'da olduğu gibi XML gönderilmiyor. 
Bunun nedenlerinden biri hız diğeri güvenlik.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8-03T11:00:31.394">
    <p:pos x="6000" y="0"/>
    <p:text>gRPC'de alt yapıda temel olarak protocol bufferlar kullanılıyor. gRPC protocol bufferın neresinden faydalanıyor? Şurdan faydalanıyor;
1. Interface Definition Language dediğimiz bir kavram var. Yani ortalıkta bir contrat düşünün biriyle bir iş yapacaksını o işin bir şablonu olur değil mi. Burdada aslında elinizde diyelim ki bir Domain modeli düşünün. Bir Product olabilir, bir User olabilir ya da ne biliyim Payment olabilir. Bu Domain modellerinde ne olur; bi datanın kendisi olur Product mesela. Bu datanızın kendisi. Birde bu datanızı manipüle etmek için bir Servis katmanınızın olması lazım. İşte burda IDL dediğimiz kısım o. Bu Product üzerinde hangi işlemleri yapabilirsin, contratta hangi maddeler varsa onları koyarsın. Daha sonrada onun altını doldurmak size kalıyor.</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8-03T20:13:48.644">
    <p:pos x="6000" y="0"/>
    <p:text>gRPC tanımlaması dediğimiz gibi proto buffer üzerine kurulu demiştik. Proto Buffer nedir ? Proto buffer aslında JSON ve XML gibi bir yapıdır ama bunlardan çok çok daha hızlıdır. Bunun temel nedeni bir sıralama mantığı kullanıyor olması, aynı zamanda JSON gibi yapılar text based üzerine kuruluyken, proto buffer ise byte üzerine kuruludur.
Siz bir proto file'ı tanımladığınız zaman eğer java kullanıyorsanız buradaki tanımlamalarınız proto compiler tarafından java source kodlarına dönüştürülecektir.</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8-03T20:29:13.328">
    <p:pos x="6000" y="0"/>
    <p:text>Proto buffer biz veriyi gönderirken serialize edilmesini, alırken de deserialize edilmesini sağlar.
It’s like JSON, except it’s smaller and faster, and it generates native language bindings. You define how you want your data to be structured once, then you can use special generated source code to easily write and read your structured data to and from a variety of data streams and using a variety of languages.
Protocol buffers are a combination of the definition language (created in .proto files), the code that the proto compiler generates to interface with data, language-specific runtime libraries, the serialization format for data that is written to a file (or sent across a network connection), and the serialized data.
Protocol buffers are the most commonly-used data format at Google. They are used extensively in inter-server communications as well as for archival storage of data on disk. Protocol buffer messages and services are described by engineer-authored .proto files.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8-03T11:19:12.618">
    <p:pos x="6000" y="0"/>
    <p:text>Protocol Buffer herhangi bir düzenli datanın serialize ve deserialize edilmesi için kullanılıyor. Bu ne demek, elimde bir java classı var. Bunu karşı tarafta yani sunucu1 de java classı var. Sunucu2 java server var. Bu birinci sunucundan ikinci sunucuya nasıl gider, bu datayı serialize etmeniz lazım. Bu bir binary olabilir. O network üzerinden gider ve gittiği yerdede deserialize olur.</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08-03T20:24:14.779">
    <p:pos x="6000" y="0"/>
    <p:text>In gRPC, a client application can directly call a method on a server application on a different machine as if it were a local object, making it easier for you to create distributed applications and services. As in many RPC systems, gRPC is based around the idea of defining a service, specifying the methods that can be called remotely with their parameters and return types. On the server side, the server implements this interface and runs a gRPC server to handle client calls. On the client side, the client has a stub (referred to as just a client in some languages) that provides the same methods as the server.</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08-03T11:25:27.817">
    <p:pos x="6000" y="0"/>
    <p:text>=1 , =2 dediğimiz kısım, hani dedik ya data serialize oluyor. Şimdi burda herhangi bir mesajın içerisindeki fieldların tekilliğini nasıl anlayacağız işte bu numaralardan anlayacağız.</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08-03T11:40:15.747">
    <p:pos x="6000" y="0"/>
    <p:text>reserved 2 ve
reserved "price" ne demek?
Şu demek aslında, bu proto içinde messajı tanımlarken, messaja her zaman field eklenmez, bazen fieldlar çıkarılmış olabilir. Bu mesajın update edilmesi çok kritik bir olay ve bir sürü best practisi var. Şimdi burda title 1 ve Recommendation 3 olarak işaretlenmiş arada ki 2 kayıp. Demek ki ben onu silmişim. Artık ihtiyacım olmadığı için o alanı silmişim. Yukarda da dedim ki reserved 2 ve reserved "price", ben onu sildim onu ama yukarda ben onu reserved olarak söyledim ki benden sonra ki developer bu 2'yi yada price diye bir fieldı kullanmaya çalışmasın. Çünkü ilerde size hata verebilir.
required demek bu alanı geçmek zorunlu. Eğer geçmesseniz validation hatası alırsınız.
repeated dediğini array gibi düşünebilirsiniz. Birden fazla geçebilirsiniz.</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0502e357b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0502e357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0502e357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0502e357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0502e357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0502e357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0502e357b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0502e357b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0502e357b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0502e357b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0502e357b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0502e357b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0502e357b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0502e357b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0502e357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0502e357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0502e357b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0502e357b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0502e357b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0502e357b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0502e35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0502e35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f0502e357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f0502e357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0502e357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f0502e357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0502e357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f0502e357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0502e357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0502e357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0502e357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0502e357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0502e357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0502e357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0502e357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0502e357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0502e357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0502e357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0502e357b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0502e357b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0502e357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0502e357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comments" Target="../comments/commen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comments" Target="../comments/commen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2839425" y="1722250"/>
            <a:ext cx="36027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4600">
                <a:solidFill>
                  <a:schemeClr val="accent5"/>
                </a:solidFill>
                <a:latin typeface="Comic Sans MS"/>
                <a:ea typeface="Comic Sans MS"/>
                <a:cs typeface="Comic Sans MS"/>
                <a:sym typeface="Comic Sans MS"/>
              </a:rPr>
              <a:t>gRPC</a:t>
            </a:r>
            <a:endParaRPr sz="4600">
              <a:solidFill>
                <a:schemeClr val="accent5"/>
              </a:solidFill>
              <a:latin typeface="Comic Sans MS"/>
              <a:ea typeface="Comic Sans MS"/>
              <a:cs typeface="Comic Sans MS"/>
              <a:sym typeface="Comic Sans MS"/>
            </a:endParaRPr>
          </a:p>
        </p:txBody>
      </p:sp>
      <p:sp>
        <p:nvSpPr>
          <p:cNvPr id="129" name="Google Shape;129;p13"/>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
        <p:nvSpPr>
          <p:cNvPr id="130" name="Google Shape;130;p13"/>
          <p:cNvSpPr txBox="1"/>
          <p:nvPr/>
        </p:nvSpPr>
        <p:spPr>
          <a:xfrm>
            <a:off x="4304300" y="809325"/>
            <a:ext cx="360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nvSpPr>
        <p:spPr>
          <a:xfrm>
            <a:off x="765375" y="1350325"/>
            <a:ext cx="35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2000">
                <a:solidFill>
                  <a:schemeClr val="lt1"/>
                </a:solidFill>
                <a:latin typeface="Comic Sans MS"/>
                <a:ea typeface="Comic Sans MS"/>
                <a:cs typeface="Comic Sans MS"/>
                <a:sym typeface="Comic Sans MS"/>
              </a:rPr>
              <a:t>Bidirectional Streaming RPC</a:t>
            </a:r>
            <a:endParaRPr sz="2000">
              <a:solidFill>
                <a:schemeClr val="lt1"/>
              </a:solidFill>
              <a:latin typeface="Comic Sans MS"/>
              <a:ea typeface="Comic Sans MS"/>
              <a:cs typeface="Comic Sans MS"/>
              <a:sym typeface="Comic Sans MS"/>
            </a:endParaRPr>
          </a:p>
        </p:txBody>
      </p:sp>
      <p:sp>
        <p:nvSpPr>
          <p:cNvPr id="221" name="Google Shape;221;p22"/>
          <p:cNvSpPr txBox="1"/>
          <p:nvPr/>
        </p:nvSpPr>
        <p:spPr>
          <a:xfrm>
            <a:off x="1124825" y="1917725"/>
            <a:ext cx="73407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200">
                <a:solidFill>
                  <a:schemeClr val="accent5"/>
                </a:solidFill>
                <a:latin typeface="Comic Sans MS"/>
                <a:ea typeface="Comic Sans MS"/>
                <a:cs typeface="Comic Sans MS"/>
                <a:sym typeface="Comic Sans MS"/>
              </a:rPr>
              <a:t>Bidirectional RPC allows a client to send a stream of requests to a server and receive a stream of responses. This is </a:t>
            </a:r>
            <a:r>
              <a:rPr lang="tr" sz="1200">
                <a:solidFill>
                  <a:schemeClr val="accent5"/>
                </a:solidFill>
                <a:latin typeface="Comic Sans MS"/>
                <a:ea typeface="Comic Sans MS"/>
                <a:cs typeface="Comic Sans MS"/>
                <a:sym typeface="Comic Sans MS"/>
              </a:rPr>
              <a:t>useful</a:t>
            </a:r>
            <a:r>
              <a:rPr lang="tr" sz="1200">
                <a:solidFill>
                  <a:schemeClr val="accent5"/>
                </a:solidFill>
                <a:latin typeface="Comic Sans MS"/>
                <a:ea typeface="Comic Sans MS"/>
                <a:cs typeface="Comic Sans MS"/>
                <a:sym typeface="Comic Sans MS"/>
              </a:rPr>
              <a:t> if the client needs to send to a server and receive a bunch of data from server.</a:t>
            </a:r>
            <a:endParaRPr sz="1200">
              <a:solidFill>
                <a:schemeClr val="accent5"/>
              </a:solidFill>
              <a:latin typeface="Comic Sans MS"/>
              <a:ea typeface="Comic Sans MS"/>
              <a:cs typeface="Comic Sans MS"/>
              <a:sym typeface="Comic Sans MS"/>
            </a:endParaRPr>
          </a:p>
        </p:txBody>
      </p:sp>
      <p:sp>
        <p:nvSpPr>
          <p:cNvPr id="222" name="Google Shape;222;p22"/>
          <p:cNvSpPr/>
          <p:nvPr/>
        </p:nvSpPr>
        <p:spPr>
          <a:xfrm>
            <a:off x="2373250" y="3004950"/>
            <a:ext cx="1498200" cy="78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1</a:t>
            </a:r>
            <a:endParaRPr>
              <a:latin typeface="Calibri"/>
              <a:ea typeface="Calibri"/>
              <a:cs typeface="Calibri"/>
              <a:sym typeface="Calibri"/>
            </a:endParaRPr>
          </a:p>
        </p:txBody>
      </p:sp>
      <p:sp>
        <p:nvSpPr>
          <p:cNvPr id="223" name="Google Shape;223;p22"/>
          <p:cNvSpPr/>
          <p:nvPr/>
        </p:nvSpPr>
        <p:spPr>
          <a:xfrm>
            <a:off x="5880875" y="3004950"/>
            <a:ext cx="1498200" cy="780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2</a:t>
            </a:r>
            <a:endParaRPr>
              <a:latin typeface="Calibri"/>
              <a:ea typeface="Calibri"/>
              <a:cs typeface="Calibri"/>
              <a:sym typeface="Calibri"/>
            </a:endParaRPr>
          </a:p>
        </p:txBody>
      </p:sp>
      <p:cxnSp>
        <p:nvCxnSpPr>
          <p:cNvPr id="224" name="Google Shape;224;p22"/>
          <p:cNvCxnSpPr/>
          <p:nvPr/>
        </p:nvCxnSpPr>
        <p:spPr>
          <a:xfrm>
            <a:off x="3877600" y="3223425"/>
            <a:ext cx="1991100" cy="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2"/>
          <p:cNvCxnSpPr/>
          <p:nvPr/>
        </p:nvCxnSpPr>
        <p:spPr>
          <a:xfrm flipH="1">
            <a:off x="3868150" y="3612150"/>
            <a:ext cx="2010000" cy="63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2"/>
          <p:cNvSpPr txBox="1"/>
          <p:nvPr/>
        </p:nvSpPr>
        <p:spPr>
          <a:xfrm>
            <a:off x="4181625" y="2803175"/>
            <a:ext cx="154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stream of request</a:t>
            </a:r>
            <a:endParaRPr sz="1000">
              <a:solidFill>
                <a:schemeClr val="dk2"/>
              </a:solidFill>
              <a:latin typeface="Comic Sans MS"/>
              <a:ea typeface="Comic Sans MS"/>
              <a:cs typeface="Comic Sans MS"/>
              <a:sym typeface="Comic Sans MS"/>
            </a:endParaRPr>
          </a:p>
        </p:txBody>
      </p:sp>
      <p:sp>
        <p:nvSpPr>
          <p:cNvPr id="227" name="Google Shape;227;p22"/>
          <p:cNvSpPr txBox="1"/>
          <p:nvPr/>
        </p:nvSpPr>
        <p:spPr>
          <a:xfrm>
            <a:off x="4181625" y="3597925"/>
            <a:ext cx="154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stream of response</a:t>
            </a:r>
            <a:endParaRPr sz="1000">
              <a:solidFill>
                <a:schemeClr val="dk2"/>
              </a:solidFill>
              <a:latin typeface="Comic Sans MS"/>
              <a:ea typeface="Comic Sans MS"/>
              <a:cs typeface="Comic Sans MS"/>
              <a:sym typeface="Comic Sans MS"/>
            </a:endParaRPr>
          </a:p>
        </p:txBody>
      </p:sp>
      <p:sp>
        <p:nvSpPr>
          <p:cNvPr id="228" name="Google Shape;228;p22"/>
          <p:cNvSpPr txBox="1"/>
          <p:nvPr/>
        </p:nvSpPr>
        <p:spPr>
          <a:xfrm>
            <a:off x="4523125" y="3241325"/>
            <a:ext cx="933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HTTP/2</a:t>
            </a:r>
            <a:endParaRPr sz="1000">
              <a:solidFill>
                <a:schemeClr val="dk2"/>
              </a:solidFill>
              <a:latin typeface="Comic Sans MS"/>
              <a:ea typeface="Comic Sans MS"/>
              <a:cs typeface="Comic Sans MS"/>
              <a:sym typeface="Comic Sans MS"/>
            </a:endParaRPr>
          </a:p>
        </p:txBody>
      </p:sp>
      <p:cxnSp>
        <p:nvCxnSpPr>
          <p:cNvPr id="229" name="Google Shape;229;p22"/>
          <p:cNvCxnSpPr/>
          <p:nvPr/>
        </p:nvCxnSpPr>
        <p:spPr>
          <a:xfrm>
            <a:off x="3877600" y="3288425"/>
            <a:ext cx="1991100" cy="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22"/>
          <p:cNvCxnSpPr/>
          <p:nvPr/>
        </p:nvCxnSpPr>
        <p:spPr>
          <a:xfrm>
            <a:off x="3868150" y="3148275"/>
            <a:ext cx="1991100" cy="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2"/>
          <p:cNvCxnSpPr/>
          <p:nvPr/>
        </p:nvCxnSpPr>
        <p:spPr>
          <a:xfrm flipH="1">
            <a:off x="3858700" y="3526263"/>
            <a:ext cx="2010000" cy="63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2"/>
          <p:cNvCxnSpPr/>
          <p:nvPr/>
        </p:nvCxnSpPr>
        <p:spPr>
          <a:xfrm flipH="1">
            <a:off x="3858700" y="3698025"/>
            <a:ext cx="2010000" cy="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nvSpPr>
        <p:spPr>
          <a:xfrm>
            <a:off x="2260925" y="258700"/>
            <a:ext cx="5012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Service Definition</a:t>
            </a:r>
            <a:endParaRPr sz="3200">
              <a:solidFill>
                <a:schemeClr val="accent5"/>
              </a:solidFill>
              <a:latin typeface="Comic Sans MS"/>
              <a:ea typeface="Comic Sans MS"/>
              <a:cs typeface="Comic Sans MS"/>
              <a:sym typeface="Comic Sans MS"/>
            </a:endParaRPr>
          </a:p>
        </p:txBody>
      </p:sp>
      <p:pic>
        <p:nvPicPr>
          <p:cNvPr id="238" name="Google Shape;238;p23"/>
          <p:cNvPicPr preferRelativeResize="0"/>
          <p:nvPr/>
        </p:nvPicPr>
        <p:blipFill>
          <a:blip r:embed="rId4">
            <a:alphaModFix/>
          </a:blip>
          <a:stretch>
            <a:fillRect/>
          </a:stretch>
        </p:blipFill>
        <p:spPr>
          <a:xfrm>
            <a:off x="2260925" y="935800"/>
            <a:ext cx="4704095" cy="378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nvSpPr>
        <p:spPr>
          <a:xfrm>
            <a:off x="2260925" y="258700"/>
            <a:ext cx="50124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Unary RPC Service Definition</a:t>
            </a:r>
            <a:endParaRPr sz="3200">
              <a:solidFill>
                <a:schemeClr val="accent5"/>
              </a:solidFill>
              <a:latin typeface="Comic Sans MS"/>
              <a:ea typeface="Comic Sans MS"/>
              <a:cs typeface="Comic Sans MS"/>
              <a:sym typeface="Comic Sans MS"/>
            </a:endParaRPr>
          </a:p>
        </p:txBody>
      </p:sp>
      <p:sp>
        <p:nvSpPr>
          <p:cNvPr id="244" name="Google Shape;244;p24"/>
          <p:cNvSpPr txBox="1"/>
          <p:nvPr/>
        </p:nvSpPr>
        <p:spPr>
          <a:xfrm>
            <a:off x="1131075" y="1468275"/>
            <a:ext cx="7340700" cy="554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200">
                <a:solidFill>
                  <a:schemeClr val="accent5"/>
                </a:solidFill>
                <a:latin typeface="Comic Sans MS"/>
                <a:ea typeface="Comic Sans MS"/>
                <a:cs typeface="Comic Sans MS"/>
                <a:sym typeface="Comic Sans MS"/>
              </a:rPr>
              <a:t>Unary RPCs where the client sends a </a:t>
            </a:r>
            <a:r>
              <a:rPr lang="tr" sz="1200">
                <a:solidFill>
                  <a:schemeClr val="accent5"/>
                </a:solidFill>
                <a:latin typeface="Comic Sans MS"/>
                <a:ea typeface="Comic Sans MS"/>
                <a:cs typeface="Comic Sans MS"/>
                <a:sym typeface="Comic Sans MS"/>
              </a:rPr>
              <a:t>single</a:t>
            </a:r>
            <a:r>
              <a:rPr lang="tr" sz="1200">
                <a:solidFill>
                  <a:schemeClr val="accent5"/>
                </a:solidFill>
                <a:latin typeface="Comic Sans MS"/>
                <a:ea typeface="Comic Sans MS"/>
                <a:cs typeface="Comic Sans MS"/>
                <a:sym typeface="Comic Sans MS"/>
              </a:rPr>
              <a:t> request to the server and gets a single response back</a:t>
            </a:r>
            <a:endParaRPr sz="1200">
              <a:solidFill>
                <a:schemeClr val="accent5"/>
              </a:solidFill>
              <a:latin typeface="Comic Sans MS"/>
              <a:ea typeface="Comic Sans MS"/>
              <a:cs typeface="Comic Sans MS"/>
              <a:sym typeface="Comic Sans MS"/>
            </a:endParaRPr>
          </a:p>
        </p:txBody>
      </p:sp>
      <p:pic>
        <p:nvPicPr>
          <p:cNvPr id="245" name="Google Shape;245;p24"/>
          <p:cNvPicPr preferRelativeResize="0"/>
          <p:nvPr/>
        </p:nvPicPr>
        <p:blipFill>
          <a:blip r:embed="rId3">
            <a:alphaModFix/>
          </a:blip>
          <a:stretch>
            <a:fillRect/>
          </a:stretch>
        </p:blipFill>
        <p:spPr>
          <a:xfrm>
            <a:off x="1751400" y="2312075"/>
            <a:ext cx="6458226" cy="145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nvSpPr>
        <p:spPr>
          <a:xfrm>
            <a:off x="2260925" y="258700"/>
            <a:ext cx="50124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Server Streaming RPC Service Definition</a:t>
            </a:r>
            <a:endParaRPr sz="3200">
              <a:solidFill>
                <a:schemeClr val="accent5"/>
              </a:solidFill>
              <a:latin typeface="Comic Sans MS"/>
              <a:ea typeface="Comic Sans MS"/>
              <a:cs typeface="Comic Sans MS"/>
              <a:sym typeface="Comic Sans MS"/>
            </a:endParaRPr>
          </a:p>
        </p:txBody>
      </p:sp>
      <p:sp>
        <p:nvSpPr>
          <p:cNvPr id="251" name="Google Shape;251;p25"/>
          <p:cNvSpPr txBox="1"/>
          <p:nvPr/>
        </p:nvSpPr>
        <p:spPr>
          <a:xfrm>
            <a:off x="1131075" y="1468275"/>
            <a:ext cx="73407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200">
                <a:solidFill>
                  <a:schemeClr val="accent5"/>
                </a:solidFill>
                <a:latin typeface="Comic Sans MS"/>
                <a:ea typeface="Comic Sans MS"/>
                <a:cs typeface="Comic Sans MS"/>
                <a:sym typeface="Comic Sans MS"/>
              </a:rPr>
              <a:t>Server streaming RPCs where the client sends a request to the server and gets a stream to read a sequence of messages back. The client reads from the returned stream until there are no more messages.</a:t>
            </a:r>
            <a:endParaRPr sz="1200">
              <a:solidFill>
                <a:schemeClr val="accent5"/>
              </a:solidFill>
              <a:latin typeface="Comic Sans MS"/>
              <a:ea typeface="Comic Sans MS"/>
              <a:cs typeface="Comic Sans MS"/>
              <a:sym typeface="Comic Sans MS"/>
            </a:endParaRPr>
          </a:p>
        </p:txBody>
      </p:sp>
      <p:pic>
        <p:nvPicPr>
          <p:cNvPr id="252" name="Google Shape;252;p25"/>
          <p:cNvPicPr preferRelativeResize="0"/>
          <p:nvPr/>
        </p:nvPicPr>
        <p:blipFill>
          <a:blip r:embed="rId3">
            <a:alphaModFix/>
          </a:blip>
          <a:stretch>
            <a:fillRect/>
          </a:stretch>
        </p:blipFill>
        <p:spPr>
          <a:xfrm>
            <a:off x="1784050" y="2386975"/>
            <a:ext cx="6502949" cy="144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nvSpPr>
        <p:spPr>
          <a:xfrm>
            <a:off x="2260925" y="258700"/>
            <a:ext cx="50124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Client </a:t>
            </a:r>
            <a:r>
              <a:rPr lang="tr" sz="3200">
                <a:solidFill>
                  <a:schemeClr val="accent5"/>
                </a:solidFill>
                <a:latin typeface="Comic Sans MS"/>
                <a:ea typeface="Comic Sans MS"/>
                <a:cs typeface="Comic Sans MS"/>
                <a:sym typeface="Comic Sans MS"/>
              </a:rPr>
              <a:t>Streaming RPC Service Definition</a:t>
            </a:r>
            <a:endParaRPr sz="3200">
              <a:solidFill>
                <a:schemeClr val="accent5"/>
              </a:solidFill>
              <a:latin typeface="Comic Sans MS"/>
              <a:ea typeface="Comic Sans MS"/>
              <a:cs typeface="Comic Sans MS"/>
              <a:sym typeface="Comic Sans MS"/>
            </a:endParaRPr>
          </a:p>
        </p:txBody>
      </p:sp>
      <p:pic>
        <p:nvPicPr>
          <p:cNvPr id="258" name="Google Shape;258;p26"/>
          <p:cNvPicPr preferRelativeResize="0"/>
          <p:nvPr/>
        </p:nvPicPr>
        <p:blipFill>
          <a:blip r:embed="rId3">
            <a:alphaModFix/>
          </a:blip>
          <a:stretch>
            <a:fillRect/>
          </a:stretch>
        </p:blipFill>
        <p:spPr>
          <a:xfrm>
            <a:off x="1638025" y="2386975"/>
            <a:ext cx="6902426" cy="14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nvSpPr>
        <p:spPr>
          <a:xfrm>
            <a:off x="2260925" y="258700"/>
            <a:ext cx="50124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Bi-directional RPC Service Definition</a:t>
            </a:r>
            <a:endParaRPr sz="3200">
              <a:solidFill>
                <a:schemeClr val="accent5"/>
              </a:solidFill>
              <a:latin typeface="Comic Sans MS"/>
              <a:ea typeface="Comic Sans MS"/>
              <a:cs typeface="Comic Sans MS"/>
              <a:sym typeface="Comic Sans MS"/>
            </a:endParaRPr>
          </a:p>
        </p:txBody>
      </p:sp>
      <p:pic>
        <p:nvPicPr>
          <p:cNvPr id="264" name="Google Shape;264;p27"/>
          <p:cNvPicPr preferRelativeResize="0"/>
          <p:nvPr/>
        </p:nvPicPr>
        <p:blipFill>
          <a:blip r:embed="rId3">
            <a:alphaModFix/>
          </a:blip>
          <a:stretch>
            <a:fillRect/>
          </a:stretch>
        </p:blipFill>
        <p:spPr>
          <a:xfrm>
            <a:off x="1238550" y="2049900"/>
            <a:ext cx="7439250" cy="160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nvSpPr>
        <p:spPr>
          <a:xfrm>
            <a:off x="2292125" y="473675"/>
            <a:ext cx="5012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Protocol Buffers</a:t>
            </a:r>
            <a:endParaRPr sz="3200">
              <a:solidFill>
                <a:schemeClr val="accent5"/>
              </a:solidFill>
              <a:latin typeface="Comic Sans MS"/>
              <a:ea typeface="Comic Sans MS"/>
              <a:cs typeface="Comic Sans MS"/>
              <a:sym typeface="Comic Sans MS"/>
            </a:endParaRPr>
          </a:p>
        </p:txBody>
      </p:sp>
      <p:sp>
        <p:nvSpPr>
          <p:cNvPr id="270" name="Google Shape;270;p28"/>
          <p:cNvSpPr txBox="1"/>
          <p:nvPr/>
        </p:nvSpPr>
        <p:spPr>
          <a:xfrm>
            <a:off x="643900" y="1586425"/>
            <a:ext cx="817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200">
                <a:solidFill>
                  <a:schemeClr val="accent5"/>
                </a:solidFill>
                <a:highlight>
                  <a:srgbClr val="FFFFFF"/>
                </a:highlight>
                <a:latin typeface="Comic Sans MS"/>
                <a:ea typeface="Comic Sans MS"/>
                <a:cs typeface="Comic Sans MS"/>
                <a:sym typeface="Comic Sans MS"/>
              </a:rPr>
              <a:t>Protocol Buffers are a language-neutral, platform-neutral extensible mechanism for serializing structured data.</a:t>
            </a:r>
            <a:endParaRPr sz="1200">
              <a:solidFill>
                <a:schemeClr val="accent5"/>
              </a:solidFill>
              <a:latin typeface="Comic Sans MS"/>
              <a:ea typeface="Comic Sans MS"/>
              <a:cs typeface="Comic Sans MS"/>
              <a:sym typeface="Comic Sans MS"/>
            </a:endParaRPr>
          </a:p>
        </p:txBody>
      </p:sp>
      <p:sp>
        <p:nvSpPr>
          <p:cNvPr id="271" name="Google Shape;271;p28"/>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nvSpPr>
        <p:spPr>
          <a:xfrm>
            <a:off x="2509275" y="365250"/>
            <a:ext cx="4647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Working with Protocol Buffers</a:t>
            </a:r>
            <a:endParaRPr sz="3200">
              <a:solidFill>
                <a:schemeClr val="accent5"/>
              </a:solidFill>
              <a:latin typeface="Comic Sans MS"/>
              <a:ea typeface="Comic Sans MS"/>
              <a:cs typeface="Comic Sans MS"/>
              <a:sym typeface="Comic Sans MS"/>
            </a:endParaRPr>
          </a:p>
        </p:txBody>
      </p:sp>
      <p:sp>
        <p:nvSpPr>
          <p:cNvPr id="277" name="Google Shape;277;p29"/>
          <p:cNvSpPr txBox="1"/>
          <p:nvPr/>
        </p:nvSpPr>
        <p:spPr>
          <a:xfrm>
            <a:off x="908150" y="1447375"/>
            <a:ext cx="75051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5"/>
              </a:buClr>
              <a:buSzPts val="1600"/>
              <a:buFont typeface="Comic Sans MS"/>
              <a:buChar char="-"/>
            </a:pPr>
            <a:r>
              <a:rPr lang="tr" sz="1600">
                <a:solidFill>
                  <a:schemeClr val="accent5"/>
                </a:solidFill>
                <a:latin typeface="Comic Sans MS"/>
                <a:ea typeface="Comic Sans MS"/>
                <a:cs typeface="Comic Sans MS"/>
                <a:sym typeface="Comic Sans MS"/>
              </a:rPr>
              <a:t>Protocol Buffers is open source mechanism for serializing structured data provided by Google</a:t>
            </a:r>
            <a:endParaRPr sz="16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600">
              <a:solidFill>
                <a:schemeClr val="accent5"/>
              </a:solidFill>
              <a:latin typeface="Comic Sans MS"/>
              <a:ea typeface="Comic Sans MS"/>
              <a:cs typeface="Comic Sans MS"/>
              <a:sym typeface="Comic Sans MS"/>
            </a:endParaRPr>
          </a:p>
          <a:p>
            <a:pPr indent="-330200" lvl="0" marL="457200" rtl="0" algn="l">
              <a:spcBef>
                <a:spcPts val="0"/>
              </a:spcBef>
              <a:spcAft>
                <a:spcPts val="0"/>
              </a:spcAft>
              <a:buClr>
                <a:schemeClr val="accent5"/>
              </a:buClr>
              <a:buSzPts val="1600"/>
              <a:buFont typeface="Comic Sans MS"/>
              <a:buChar char="-"/>
            </a:pPr>
            <a:r>
              <a:rPr lang="tr" sz="1600">
                <a:solidFill>
                  <a:schemeClr val="accent5"/>
                </a:solidFill>
                <a:latin typeface="Comic Sans MS"/>
                <a:ea typeface="Comic Sans MS"/>
                <a:cs typeface="Comic Sans MS"/>
                <a:sym typeface="Comic Sans MS"/>
              </a:rPr>
              <a:t>Define your data structure in a </a:t>
            </a:r>
            <a:r>
              <a:rPr lang="tr" sz="1600">
                <a:solidFill>
                  <a:schemeClr val="lt1"/>
                </a:solidFill>
                <a:latin typeface="Comic Sans MS"/>
                <a:ea typeface="Comic Sans MS"/>
                <a:cs typeface="Comic Sans MS"/>
                <a:sym typeface="Comic Sans MS"/>
              </a:rPr>
              <a:t>proto </a:t>
            </a:r>
            <a:r>
              <a:rPr lang="tr" sz="1600">
                <a:solidFill>
                  <a:schemeClr val="accent5"/>
                </a:solidFill>
                <a:latin typeface="Comic Sans MS"/>
                <a:ea typeface="Comic Sans MS"/>
                <a:cs typeface="Comic Sans MS"/>
                <a:sym typeface="Comic Sans MS"/>
              </a:rPr>
              <a:t>file. This data is structured as messages</a:t>
            </a:r>
            <a:endParaRPr sz="16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600">
              <a:solidFill>
                <a:schemeClr val="accent5"/>
              </a:solidFill>
              <a:latin typeface="Comic Sans MS"/>
              <a:ea typeface="Comic Sans MS"/>
              <a:cs typeface="Comic Sans MS"/>
              <a:sym typeface="Comic Sans MS"/>
            </a:endParaRPr>
          </a:p>
          <a:p>
            <a:pPr indent="-330200" lvl="0" marL="457200" rtl="0" algn="l">
              <a:spcBef>
                <a:spcPts val="0"/>
              </a:spcBef>
              <a:spcAft>
                <a:spcPts val="0"/>
              </a:spcAft>
              <a:buClr>
                <a:schemeClr val="accent5"/>
              </a:buClr>
              <a:buSzPts val="1600"/>
              <a:buFont typeface="Comic Sans MS"/>
              <a:buChar char="-"/>
            </a:pPr>
            <a:r>
              <a:rPr lang="tr" sz="1600">
                <a:solidFill>
                  <a:schemeClr val="accent5"/>
                </a:solidFill>
                <a:latin typeface="Comic Sans MS"/>
                <a:ea typeface="Comic Sans MS"/>
                <a:cs typeface="Comic Sans MS"/>
                <a:sym typeface="Comic Sans MS"/>
              </a:rPr>
              <a:t>Uses protocol buffer compiler, </a:t>
            </a:r>
            <a:r>
              <a:rPr lang="tr" sz="1600">
                <a:solidFill>
                  <a:schemeClr val="lt1"/>
                </a:solidFill>
                <a:latin typeface="Comic Sans MS"/>
                <a:ea typeface="Comic Sans MS"/>
                <a:cs typeface="Comic Sans MS"/>
                <a:sym typeface="Comic Sans MS"/>
              </a:rPr>
              <a:t>protoc</a:t>
            </a:r>
            <a:r>
              <a:rPr lang="tr" sz="1600">
                <a:solidFill>
                  <a:schemeClr val="accent5"/>
                </a:solidFill>
                <a:latin typeface="Comic Sans MS"/>
                <a:ea typeface="Comic Sans MS"/>
                <a:cs typeface="Comic Sans MS"/>
                <a:sym typeface="Comic Sans MS"/>
              </a:rPr>
              <a:t>, to generate </a:t>
            </a:r>
            <a:r>
              <a:rPr lang="tr" sz="1600">
                <a:solidFill>
                  <a:schemeClr val="lt1"/>
                </a:solidFill>
                <a:latin typeface="Comic Sans MS"/>
                <a:ea typeface="Comic Sans MS"/>
                <a:cs typeface="Comic Sans MS"/>
                <a:sym typeface="Comic Sans MS"/>
              </a:rPr>
              <a:t>data access classes </a:t>
            </a:r>
            <a:r>
              <a:rPr lang="tr" sz="1600">
                <a:solidFill>
                  <a:schemeClr val="accent5"/>
                </a:solidFill>
                <a:latin typeface="Comic Sans MS"/>
                <a:ea typeface="Comic Sans MS"/>
                <a:cs typeface="Comic Sans MS"/>
                <a:sym typeface="Comic Sans MS"/>
              </a:rPr>
              <a:t>in </a:t>
            </a:r>
            <a:r>
              <a:rPr lang="tr" sz="1600">
                <a:solidFill>
                  <a:schemeClr val="lt1"/>
                </a:solidFill>
                <a:latin typeface="Comic Sans MS"/>
                <a:ea typeface="Comic Sans MS"/>
                <a:cs typeface="Comic Sans MS"/>
                <a:sym typeface="Comic Sans MS"/>
              </a:rPr>
              <a:t>preferred language</a:t>
            </a:r>
            <a:endParaRPr sz="1600">
              <a:solidFill>
                <a:schemeClr val="lt1"/>
              </a:solidFill>
              <a:latin typeface="Comic Sans MS"/>
              <a:ea typeface="Comic Sans MS"/>
              <a:cs typeface="Comic Sans MS"/>
              <a:sym typeface="Comic Sans MS"/>
            </a:endParaRPr>
          </a:p>
          <a:p>
            <a:pPr indent="0" lvl="0" marL="457200" rtl="0" algn="l">
              <a:spcBef>
                <a:spcPts val="0"/>
              </a:spcBef>
              <a:spcAft>
                <a:spcPts val="0"/>
              </a:spcAft>
              <a:buNone/>
            </a:pPr>
            <a:r>
              <a:t/>
            </a:r>
            <a:endParaRPr sz="1600">
              <a:solidFill>
                <a:schemeClr val="accent5"/>
              </a:solidFill>
              <a:latin typeface="Comic Sans MS"/>
              <a:ea typeface="Comic Sans MS"/>
              <a:cs typeface="Comic Sans MS"/>
              <a:sym typeface="Comic Sans MS"/>
            </a:endParaRPr>
          </a:p>
          <a:p>
            <a:pPr indent="-330200" lvl="0" marL="457200" rtl="0" algn="l">
              <a:spcBef>
                <a:spcPts val="0"/>
              </a:spcBef>
              <a:spcAft>
                <a:spcPts val="0"/>
              </a:spcAft>
              <a:buClr>
                <a:schemeClr val="accent5"/>
              </a:buClr>
              <a:buSzPts val="1600"/>
              <a:buFont typeface="Comic Sans MS"/>
              <a:buChar char="-"/>
            </a:pPr>
            <a:r>
              <a:rPr lang="tr" sz="1600">
                <a:solidFill>
                  <a:schemeClr val="accent5"/>
                </a:solidFill>
                <a:latin typeface="Comic Sans MS"/>
                <a:ea typeface="Comic Sans MS"/>
                <a:cs typeface="Comic Sans MS"/>
                <a:sym typeface="Comic Sans MS"/>
              </a:rPr>
              <a:t>You can also define your services in proto file to expose them to user</a:t>
            </a:r>
            <a:endParaRPr sz="16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600">
              <a:solidFill>
                <a:schemeClr val="accent5"/>
              </a:solidFill>
              <a:latin typeface="Comic Sans MS"/>
              <a:ea typeface="Comic Sans MS"/>
              <a:cs typeface="Comic Sans MS"/>
              <a:sym typeface="Comic Sans MS"/>
            </a:endParaRPr>
          </a:p>
        </p:txBody>
      </p:sp>
      <p:sp>
        <p:nvSpPr>
          <p:cNvPr id="278" name="Google Shape;278;p29"/>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nvSpPr>
        <p:spPr>
          <a:xfrm>
            <a:off x="2292125" y="358575"/>
            <a:ext cx="50124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How Protocol Buffer works</a:t>
            </a:r>
            <a:endParaRPr sz="3200">
              <a:solidFill>
                <a:schemeClr val="accent5"/>
              </a:solidFill>
              <a:latin typeface="Comic Sans MS"/>
              <a:ea typeface="Comic Sans MS"/>
              <a:cs typeface="Comic Sans MS"/>
              <a:sym typeface="Comic Sans MS"/>
            </a:endParaRPr>
          </a:p>
        </p:txBody>
      </p:sp>
      <p:pic>
        <p:nvPicPr>
          <p:cNvPr id="284" name="Google Shape;284;p30"/>
          <p:cNvPicPr preferRelativeResize="0"/>
          <p:nvPr/>
        </p:nvPicPr>
        <p:blipFill>
          <a:blip r:embed="rId3">
            <a:alphaModFix/>
          </a:blip>
          <a:stretch>
            <a:fillRect/>
          </a:stretch>
        </p:blipFill>
        <p:spPr>
          <a:xfrm>
            <a:off x="1506950" y="1711900"/>
            <a:ext cx="6238875" cy="1971675"/>
          </a:xfrm>
          <a:prstGeom prst="rect">
            <a:avLst/>
          </a:prstGeom>
          <a:noFill/>
          <a:ln>
            <a:noFill/>
          </a:ln>
        </p:spPr>
      </p:pic>
      <p:sp>
        <p:nvSpPr>
          <p:cNvPr id="285" name="Google Shape;285;p30"/>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nvSpPr>
        <p:spPr>
          <a:xfrm>
            <a:off x="2292125" y="358575"/>
            <a:ext cx="5012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How gRPC works</a:t>
            </a:r>
            <a:endParaRPr sz="3200">
              <a:solidFill>
                <a:schemeClr val="accent5"/>
              </a:solidFill>
              <a:latin typeface="Comic Sans MS"/>
              <a:ea typeface="Comic Sans MS"/>
              <a:cs typeface="Comic Sans MS"/>
              <a:sym typeface="Comic Sans MS"/>
            </a:endParaRPr>
          </a:p>
        </p:txBody>
      </p:sp>
      <p:pic>
        <p:nvPicPr>
          <p:cNvPr id="291" name="Google Shape;291;p31"/>
          <p:cNvPicPr preferRelativeResize="0"/>
          <p:nvPr/>
        </p:nvPicPr>
        <p:blipFill>
          <a:blip r:embed="rId3">
            <a:alphaModFix/>
          </a:blip>
          <a:stretch>
            <a:fillRect/>
          </a:stretch>
        </p:blipFill>
        <p:spPr>
          <a:xfrm>
            <a:off x="1961288" y="1091500"/>
            <a:ext cx="5674074" cy="3520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nvSpPr>
        <p:spPr>
          <a:xfrm>
            <a:off x="2348300" y="361475"/>
            <a:ext cx="4688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800">
                <a:solidFill>
                  <a:schemeClr val="accent5"/>
                </a:solidFill>
                <a:latin typeface="Comic Sans MS"/>
                <a:ea typeface="Comic Sans MS"/>
                <a:cs typeface="Comic Sans MS"/>
                <a:sym typeface="Comic Sans MS"/>
              </a:rPr>
              <a:t>RPC Frameworks</a:t>
            </a:r>
            <a:endParaRPr sz="3800">
              <a:solidFill>
                <a:schemeClr val="accent5"/>
              </a:solidFill>
              <a:latin typeface="Comic Sans MS"/>
              <a:ea typeface="Comic Sans MS"/>
              <a:cs typeface="Comic Sans MS"/>
              <a:sym typeface="Comic Sans MS"/>
            </a:endParaRPr>
          </a:p>
        </p:txBody>
      </p:sp>
      <p:sp>
        <p:nvSpPr>
          <p:cNvPr id="136" name="Google Shape;136;p14"/>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
        <p:nvSpPr>
          <p:cNvPr id="137" name="Google Shape;137;p14"/>
          <p:cNvSpPr txBox="1"/>
          <p:nvPr/>
        </p:nvSpPr>
        <p:spPr>
          <a:xfrm>
            <a:off x="4304300" y="809325"/>
            <a:ext cx="360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5"/>
              </a:solidFill>
              <a:latin typeface="Comic Sans MS"/>
              <a:ea typeface="Comic Sans MS"/>
              <a:cs typeface="Comic Sans MS"/>
              <a:sym typeface="Comic Sans MS"/>
            </a:endParaRPr>
          </a:p>
        </p:txBody>
      </p:sp>
      <p:sp>
        <p:nvSpPr>
          <p:cNvPr id="138" name="Google Shape;138;p14"/>
          <p:cNvSpPr txBox="1"/>
          <p:nvPr/>
        </p:nvSpPr>
        <p:spPr>
          <a:xfrm>
            <a:off x="1911350" y="1774175"/>
            <a:ext cx="63027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5"/>
              </a:buClr>
              <a:buSzPts val="1200"/>
              <a:buFont typeface="Comic Sans MS"/>
              <a:buChar char="-"/>
            </a:pPr>
            <a:r>
              <a:rPr lang="tr" sz="1200">
                <a:solidFill>
                  <a:schemeClr val="accent5"/>
                </a:solidFill>
                <a:latin typeface="Comic Sans MS"/>
                <a:ea typeface="Comic Sans MS"/>
                <a:cs typeface="Comic Sans MS"/>
                <a:sym typeface="Comic Sans MS"/>
              </a:rPr>
              <a:t>Java RMI</a:t>
            </a:r>
            <a:endParaRPr sz="1200">
              <a:solidFill>
                <a:schemeClr val="accent5"/>
              </a:solidFill>
              <a:latin typeface="Comic Sans MS"/>
              <a:ea typeface="Comic Sans MS"/>
              <a:cs typeface="Comic Sans MS"/>
              <a:sym typeface="Comic Sans MS"/>
            </a:endParaRPr>
          </a:p>
          <a:p>
            <a:pPr indent="-304800" lvl="0" marL="457200" rtl="0" algn="l">
              <a:spcBef>
                <a:spcPts val="0"/>
              </a:spcBef>
              <a:spcAft>
                <a:spcPts val="0"/>
              </a:spcAft>
              <a:buClr>
                <a:schemeClr val="accent5"/>
              </a:buClr>
              <a:buSzPts val="1200"/>
              <a:buFont typeface="Comic Sans MS"/>
              <a:buChar char="-"/>
            </a:pPr>
            <a:r>
              <a:rPr lang="tr" sz="1200">
                <a:solidFill>
                  <a:schemeClr val="accent5"/>
                </a:solidFill>
                <a:latin typeface="Comic Sans MS"/>
                <a:ea typeface="Comic Sans MS"/>
                <a:cs typeface="Comic Sans MS"/>
                <a:sym typeface="Comic Sans MS"/>
              </a:rPr>
              <a:t>gRPC</a:t>
            </a:r>
            <a:endParaRPr sz="1200">
              <a:solidFill>
                <a:schemeClr val="accent5"/>
              </a:solidFill>
              <a:latin typeface="Comic Sans MS"/>
              <a:ea typeface="Comic Sans MS"/>
              <a:cs typeface="Comic Sans MS"/>
              <a:sym typeface="Comic Sans MS"/>
            </a:endParaRPr>
          </a:p>
          <a:p>
            <a:pPr indent="-304800" lvl="0" marL="457200" rtl="0" algn="l">
              <a:spcBef>
                <a:spcPts val="0"/>
              </a:spcBef>
              <a:spcAft>
                <a:spcPts val="0"/>
              </a:spcAft>
              <a:buClr>
                <a:schemeClr val="accent5"/>
              </a:buClr>
              <a:buSzPts val="1200"/>
              <a:buFont typeface="Comic Sans MS"/>
              <a:buChar char="-"/>
            </a:pPr>
            <a:r>
              <a:rPr lang="tr" sz="1200">
                <a:solidFill>
                  <a:schemeClr val="accent5"/>
                </a:solidFill>
                <a:latin typeface="Comic Sans MS"/>
                <a:ea typeface="Comic Sans MS"/>
                <a:cs typeface="Comic Sans MS"/>
                <a:sym typeface="Comic Sans MS"/>
              </a:rPr>
              <a:t>Apache Avro</a:t>
            </a:r>
            <a:endParaRPr sz="1200">
              <a:solidFill>
                <a:schemeClr val="accent5"/>
              </a:solidFill>
              <a:latin typeface="Comic Sans MS"/>
              <a:ea typeface="Comic Sans MS"/>
              <a:cs typeface="Comic Sans MS"/>
              <a:sym typeface="Comic Sans MS"/>
            </a:endParaRPr>
          </a:p>
          <a:p>
            <a:pPr indent="-304800" lvl="0" marL="457200" rtl="0" algn="l">
              <a:spcBef>
                <a:spcPts val="0"/>
              </a:spcBef>
              <a:spcAft>
                <a:spcPts val="0"/>
              </a:spcAft>
              <a:buClr>
                <a:schemeClr val="accent5"/>
              </a:buClr>
              <a:buSzPts val="1200"/>
              <a:buFont typeface="Comic Sans MS"/>
              <a:buChar char="-"/>
            </a:pPr>
            <a:r>
              <a:rPr lang="tr" sz="1200">
                <a:solidFill>
                  <a:schemeClr val="accent5"/>
                </a:solidFill>
                <a:latin typeface="Comic Sans MS"/>
                <a:ea typeface="Comic Sans MS"/>
                <a:cs typeface="Comic Sans MS"/>
                <a:sym typeface="Comic Sans MS"/>
              </a:rPr>
              <a:t>Apache Thrift</a:t>
            </a:r>
            <a:endParaRPr sz="1200">
              <a:solidFill>
                <a:schemeClr val="accent5"/>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nvSpPr>
        <p:spPr>
          <a:xfrm>
            <a:off x="2503025" y="452800"/>
            <a:ext cx="4647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gRPC Client-Server Example</a:t>
            </a:r>
            <a:endParaRPr sz="3200">
              <a:solidFill>
                <a:schemeClr val="accent5"/>
              </a:solidFill>
              <a:latin typeface="Comic Sans MS"/>
              <a:ea typeface="Comic Sans MS"/>
              <a:cs typeface="Comic Sans MS"/>
              <a:sym typeface="Comic Sans MS"/>
            </a:endParaRPr>
          </a:p>
        </p:txBody>
      </p:sp>
      <p:sp>
        <p:nvSpPr>
          <p:cNvPr id="297" name="Google Shape;297;p32"/>
          <p:cNvSpPr/>
          <p:nvPr/>
        </p:nvSpPr>
        <p:spPr>
          <a:xfrm>
            <a:off x="1846300" y="1910100"/>
            <a:ext cx="969600" cy="8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gRPC</a:t>
            </a:r>
            <a:endParaRPr>
              <a:latin typeface="Calibri"/>
              <a:ea typeface="Calibri"/>
              <a:cs typeface="Calibri"/>
              <a:sym typeface="Calibri"/>
            </a:endParaRPr>
          </a:p>
          <a:p>
            <a:pPr indent="0" lvl="0" marL="0" rtl="0" algn="ctr">
              <a:spcBef>
                <a:spcPts val="0"/>
              </a:spcBef>
              <a:spcAft>
                <a:spcPts val="0"/>
              </a:spcAft>
              <a:buNone/>
            </a:pPr>
            <a:r>
              <a:rPr lang="tr">
                <a:latin typeface="Calibri"/>
                <a:ea typeface="Calibri"/>
                <a:cs typeface="Calibri"/>
                <a:sym typeface="Calibri"/>
              </a:rPr>
              <a:t>Stub</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tr">
                <a:latin typeface="Calibri"/>
                <a:ea typeface="Calibri"/>
                <a:cs typeface="Calibri"/>
                <a:sym typeface="Calibri"/>
              </a:rPr>
              <a:t>Java Client</a:t>
            </a:r>
            <a:endParaRPr>
              <a:latin typeface="Calibri"/>
              <a:ea typeface="Calibri"/>
              <a:cs typeface="Calibri"/>
              <a:sym typeface="Calibri"/>
            </a:endParaRPr>
          </a:p>
        </p:txBody>
      </p:sp>
      <p:sp>
        <p:nvSpPr>
          <p:cNvPr id="298" name="Google Shape;298;p32"/>
          <p:cNvSpPr/>
          <p:nvPr/>
        </p:nvSpPr>
        <p:spPr>
          <a:xfrm>
            <a:off x="1846300" y="2950625"/>
            <a:ext cx="969600" cy="8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gRPC</a:t>
            </a:r>
            <a:endParaRPr>
              <a:latin typeface="Calibri"/>
              <a:ea typeface="Calibri"/>
              <a:cs typeface="Calibri"/>
              <a:sym typeface="Calibri"/>
            </a:endParaRPr>
          </a:p>
          <a:p>
            <a:pPr indent="0" lvl="0" marL="0" rtl="0" algn="ctr">
              <a:spcBef>
                <a:spcPts val="0"/>
              </a:spcBef>
              <a:spcAft>
                <a:spcPts val="0"/>
              </a:spcAft>
              <a:buNone/>
            </a:pPr>
            <a:r>
              <a:rPr lang="tr">
                <a:latin typeface="Calibri"/>
                <a:ea typeface="Calibri"/>
                <a:cs typeface="Calibri"/>
                <a:sym typeface="Calibri"/>
              </a:rPr>
              <a:t>Stub</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tr">
                <a:latin typeface="Calibri"/>
                <a:ea typeface="Calibri"/>
                <a:cs typeface="Calibri"/>
                <a:sym typeface="Calibri"/>
              </a:rPr>
              <a:t>C++ Client</a:t>
            </a:r>
            <a:endParaRPr>
              <a:latin typeface="Calibri"/>
              <a:ea typeface="Calibri"/>
              <a:cs typeface="Calibri"/>
              <a:sym typeface="Calibri"/>
            </a:endParaRPr>
          </a:p>
        </p:txBody>
      </p:sp>
      <p:sp>
        <p:nvSpPr>
          <p:cNvPr id="299" name="Google Shape;299;p32"/>
          <p:cNvSpPr/>
          <p:nvPr/>
        </p:nvSpPr>
        <p:spPr>
          <a:xfrm>
            <a:off x="5251000" y="2053950"/>
            <a:ext cx="1530000" cy="15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latin typeface="Calibri"/>
                <a:ea typeface="Calibri"/>
                <a:cs typeface="Calibri"/>
                <a:sym typeface="Calibri"/>
              </a:rPr>
              <a:t>      gRPC Server</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tr">
                <a:latin typeface="Calibri"/>
                <a:ea typeface="Calibri"/>
                <a:cs typeface="Calibri"/>
                <a:sym typeface="Calibri"/>
              </a:rPr>
              <a:t>Go Service</a:t>
            </a:r>
            <a:endParaRPr>
              <a:latin typeface="Calibri"/>
              <a:ea typeface="Calibri"/>
              <a:cs typeface="Calibri"/>
              <a:sym typeface="Calibri"/>
            </a:endParaRPr>
          </a:p>
        </p:txBody>
      </p:sp>
      <p:cxnSp>
        <p:nvCxnSpPr>
          <p:cNvPr id="300" name="Google Shape;300;p32"/>
          <p:cNvCxnSpPr/>
          <p:nvPr/>
        </p:nvCxnSpPr>
        <p:spPr>
          <a:xfrm>
            <a:off x="2867050" y="2053950"/>
            <a:ext cx="2332800" cy="1377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32"/>
          <p:cNvCxnSpPr/>
          <p:nvPr/>
        </p:nvCxnSpPr>
        <p:spPr>
          <a:xfrm rot="10800000">
            <a:off x="2882650" y="2543550"/>
            <a:ext cx="2301600" cy="564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2"/>
          <p:cNvCxnSpPr/>
          <p:nvPr/>
        </p:nvCxnSpPr>
        <p:spPr>
          <a:xfrm>
            <a:off x="2867050" y="3044450"/>
            <a:ext cx="2332800" cy="1377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32"/>
          <p:cNvCxnSpPr/>
          <p:nvPr/>
        </p:nvCxnSpPr>
        <p:spPr>
          <a:xfrm rot="10800000">
            <a:off x="2882650" y="3521000"/>
            <a:ext cx="2301600" cy="564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32"/>
          <p:cNvSpPr txBox="1"/>
          <p:nvPr/>
        </p:nvSpPr>
        <p:spPr>
          <a:xfrm>
            <a:off x="3622575" y="1847575"/>
            <a:ext cx="1251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dk2"/>
                </a:solidFill>
                <a:latin typeface="Calibri"/>
                <a:ea typeface="Calibri"/>
                <a:cs typeface="Calibri"/>
                <a:sym typeface="Calibri"/>
              </a:rPr>
              <a:t>Proto Request</a:t>
            </a:r>
            <a:endParaRPr sz="1300">
              <a:solidFill>
                <a:schemeClr val="dk2"/>
              </a:solidFill>
              <a:latin typeface="Calibri"/>
              <a:ea typeface="Calibri"/>
              <a:cs typeface="Calibri"/>
              <a:sym typeface="Calibri"/>
            </a:endParaRPr>
          </a:p>
        </p:txBody>
      </p:sp>
      <p:sp>
        <p:nvSpPr>
          <p:cNvPr id="305" name="Google Shape;305;p32"/>
          <p:cNvSpPr txBox="1"/>
          <p:nvPr/>
        </p:nvSpPr>
        <p:spPr>
          <a:xfrm>
            <a:off x="3481000" y="2782850"/>
            <a:ext cx="1279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dk2"/>
                </a:solidFill>
                <a:latin typeface="Calibri"/>
                <a:ea typeface="Calibri"/>
                <a:cs typeface="Calibri"/>
                <a:sym typeface="Calibri"/>
              </a:rPr>
              <a:t>Proto Request</a:t>
            </a:r>
            <a:endParaRPr sz="1300">
              <a:solidFill>
                <a:schemeClr val="dk2"/>
              </a:solidFill>
              <a:latin typeface="Calibri"/>
              <a:ea typeface="Calibri"/>
              <a:cs typeface="Calibri"/>
              <a:sym typeface="Calibri"/>
            </a:endParaRPr>
          </a:p>
        </p:txBody>
      </p:sp>
      <p:sp>
        <p:nvSpPr>
          <p:cNvPr id="306" name="Google Shape;306;p32"/>
          <p:cNvSpPr txBox="1"/>
          <p:nvPr/>
        </p:nvSpPr>
        <p:spPr>
          <a:xfrm>
            <a:off x="3587325" y="2294788"/>
            <a:ext cx="1251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dk2"/>
                </a:solidFill>
                <a:latin typeface="Calibri"/>
                <a:ea typeface="Calibri"/>
                <a:cs typeface="Calibri"/>
                <a:sym typeface="Calibri"/>
              </a:rPr>
              <a:t>Proto Response</a:t>
            </a:r>
            <a:endParaRPr sz="1300">
              <a:solidFill>
                <a:schemeClr val="dk2"/>
              </a:solidFill>
              <a:latin typeface="Calibri"/>
              <a:ea typeface="Calibri"/>
              <a:cs typeface="Calibri"/>
              <a:sym typeface="Calibri"/>
            </a:endParaRPr>
          </a:p>
        </p:txBody>
      </p:sp>
      <p:sp>
        <p:nvSpPr>
          <p:cNvPr id="307" name="Google Shape;307;p32"/>
          <p:cNvSpPr txBox="1"/>
          <p:nvPr/>
        </p:nvSpPr>
        <p:spPr>
          <a:xfrm>
            <a:off x="3481000" y="3236675"/>
            <a:ext cx="1279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dk2"/>
                </a:solidFill>
                <a:latin typeface="Calibri"/>
                <a:ea typeface="Calibri"/>
                <a:cs typeface="Calibri"/>
                <a:sym typeface="Calibri"/>
              </a:rPr>
              <a:t>Proto Response</a:t>
            </a:r>
            <a:endParaRPr sz="1300">
              <a:solidFill>
                <a:schemeClr val="dk2"/>
              </a:solidFill>
              <a:latin typeface="Calibri"/>
              <a:ea typeface="Calibri"/>
              <a:cs typeface="Calibri"/>
              <a:sym typeface="Calibri"/>
            </a:endParaRPr>
          </a:p>
        </p:txBody>
      </p:sp>
      <p:sp>
        <p:nvSpPr>
          <p:cNvPr id="308" name="Google Shape;308;p32"/>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nvSpPr>
        <p:spPr>
          <a:xfrm>
            <a:off x="2509275" y="365250"/>
            <a:ext cx="4647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Message</a:t>
            </a:r>
            <a:endParaRPr sz="3200">
              <a:solidFill>
                <a:schemeClr val="accent5"/>
              </a:solidFill>
              <a:latin typeface="Comic Sans MS"/>
              <a:ea typeface="Comic Sans MS"/>
              <a:cs typeface="Comic Sans MS"/>
              <a:sym typeface="Comic Sans MS"/>
            </a:endParaRPr>
          </a:p>
        </p:txBody>
      </p:sp>
      <p:sp>
        <p:nvSpPr>
          <p:cNvPr id="314" name="Google Shape;314;p33"/>
          <p:cNvSpPr txBox="1"/>
          <p:nvPr/>
        </p:nvSpPr>
        <p:spPr>
          <a:xfrm>
            <a:off x="3040900" y="1781075"/>
            <a:ext cx="3846600" cy="116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600">
                <a:solidFill>
                  <a:schemeClr val="lt1"/>
                </a:solidFill>
                <a:latin typeface="Comic Sans MS"/>
                <a:ea typeface="Comic Sans MS"/>
                <a:cs typeface="Comic Sans MS"/>
                <a:sym typeface="Comic Sans MS"/>
              </a:rPr>
              <a:t>message </a:t>
            </a:r>
            <a:r>
              <a:rPr lang="tr" sz="1600">
                <a:solidFill>
                  <a:schemeClr val="accent5"/>
                </a:solidFill>
                <a:latin typeface="Comic Sans MS"/>
                <a:ea typeface="Comic Sans MS"/>
                <a:cs typeface="Comic Sans MS"/>
                <a:sym typeface="Comic Sans MS"/>
              </a:rPr>
              <a:t>LoginRequest</a:t>
            </a:r>
            <a:r>
              <a:rPr lang="tr" sz="1600">
                <a:solidFill>
                  <a:schemeClr val="accent5"/>
                </a:solidFill>
                <a:latin typeface="Comic Sans MS"/>
                <a:ea typeface="Comic Sans MS"/>
                <a:cs typeface="Comic Sans MS"/>
                <a:sym typeface="Comic Sans MS"/>
              </a:rPr>
              <a:t> {</a:t>
            </a:r>
            <a:endParaRPr sz="16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600">
                <a:solidFill>
                  <a:schemeClr val="accent5"/>
                </a:solidFill>
                <a:latin typeface="Comic Sans MS"/>
                <a:ea typeface="Comic Sans MS"/>
                <a:cs typeface="Comic Sans MS"/>
                <a:sym typeface="Comic Sans MS"/>
              </a:rPr>
              <a:t>	</a:t>
            </a:r>
            <a:r>
              <a:rPr lang="tr" sz="1600">
                <a:solidFill>
                  <a:schemeClr val="lt1"/>
                </a:solidFill>
                <a:latin typeface="Comic Sans MS"/>
                <a:ea typeface="Comic Sans MS"/>
                <a:cs typeface="Comic Sans MS"/>
                <a:sym typeface="Comic Sans MS"/>
              </a:rPr>
              <a:t>string </a:t>
            </a:r>
            <a:r>
              <a:rPr lang="tr" sz="1600">
                <a:solidFill>
                  <a:schemeClr val="accent5"/>
                </a:solidFill>
                <a:latin typeface="Comic Sans MS"/>
                <a:ea typeface="Comic Sans MS"/>
                <a:cs typeface="Comic Sans MS"/>
                <a:sym typeface="Comic Sans MS"/>
              </a:rPr>
              <a:t>username = 1;</a:t>
            </a:r>
            <a:endParaRPr sz="16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600">
                <a:solidFill>
                  <a:schemeClr val="accent5"/>
                </a:solidFill>
                <a:latin typeface="Comic Sans MS"/>
                <a:ea typeface="Comic Sans MS"/>
                <a:cs typeface="Comic Sans MS"/>
                <a:sym typeface="Comic Sans MS"/>
              </a:rPr>
              <a:t>	</a:t>
            </a:r>
            <a:r>
              <a:rPr lang="tr" sz="1600">
                <a:solidFill>
                  <a:schemeClr val="lt1"/>
                </a:solidFill>
                <a:latin typeface="Comic Sans MS"/>
                <a:ea typeface="Comic Sans MS"/>
                <a:cs typeface="Comic Sans MS"/>
                <a:sym typeface="Comic Sans MS"/>
              </a:rPr>
              <a:t>string </a:t>
            </a:r>
            <a:r>
              <a:rPr lang="tr" sz="1600">
                <a:solidFill>
                  <a:schemeClr val="accent5"/>
                </a:solidFill>
                <a:latin typeface="Comic Sans MS"/>
                <a:ea typeface="Comic Sans MS"/>
                <a:cs typeface="Comic Sans MS"/>
                <a:sym typeface="Comic Sans MS"/>
              </a:rPr>
              <a:t>password = 2;</a:t>
            </a:r>
            <a:endParaRPr sz="16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600">
                <a:solidFill>
                  <a:schemeClr val="accent5"/>
                </a:solidFill>
                <a:latin typeface="Comic Sans MS"/>
                <a:ea typeface="Comic Sans MS"/>
                <a:cs typeface="Comic Sans MS"/>
                <a:sym typeface="Comic Sans MS"/>
              </a:rPr>
              <a:t>}</a:t>
            </a:r>
            <a:endParaRPr sz="1600">
              <a:solidFill>
                <a:schemeClr val="accent5"/>
              </a:solidFill>
              <a:latin typeface="Comic Sans MS"/>
              <a:ea typeface="Comic Sans MS"/>
              <a:cs typeface="Comic Sans MS"/>
              <a:sym typeface="Comic Sans MS"/>
            </a:endParaRPr>
          </a:p>
        </p:txBody>
      </p:sp>
      <p:cxnSp>
        <p:nvCxnSpPr>
          <p:cNvPr id="315" name="Google Shape;315;p33"/>
          <p:cNvCxnSpPr/>
          <p:nvPr/>
        </p:nvCxnSpPr>
        <p:spPr>
          <a:xfrm rot="10800000">
            <a:off x="2334275" y="1735100"/>
            <a:ext cx="1713600" cy="5190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33"/>
          <p:cNvSpPr txBox="1"/>
          <p:nvPr/>
        </p:nvSpPr>
        <p:spPr>
          <a:xfrm>
            <a:off x="278750" y="1427075"/>
            <a:ext cx="5439000" cy="354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100">
                <a:solidFill>
                  <a:schemeClr val="accent5"/>
                </a:solidFill>
                <a:latin typeface="Comic Sans MS"/>
                <a:ea typeface="Comic Sans MS"/>
                <a:cs typeface="Comic Sans MS"/>
                <a:sym typeface="Comic Sans MS"/>
              </a:rPr>
              <a:t>scalar types including various data types like double, int32, etc…</a:t>
            </a:r>
            <a:endParaRPr sz="1100">
              <a:solidFill>
                <a:schemeClr val="accent5"/>
              </a:solidFill>
              <a:latin typeface="Comic Sans MS"/>
              <a:ea typeface="Comic Sans MS"/>
              <a:cs typeface="Comic Sans MS"/>
              <a:sym typeface="Comic Sans MS"/>
            </a:endParaRPr>
          </a:p>
        </p:txBody>
      </p:sp>
      <p:cxnSp>
        <p:nvCxnSpPr>
          <p:cNvPr id="317" name="Google Shape;317;p33"/>
          <p:cNvCxnSpPr/>
          <p:nvPr/>
        </p:nvCxnSpPr>
        <p:spPr>
          <a:xfrm>
            <a:off x="5974250" y="2260350"/>
            <a:ext cx="500400" cy="6819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33"/>
          <p:cNvSpPr txBox="1"/>
          <p:nvPr/>
        </p:nvSpPr>
        <p:spPr>
          <a:xfrm>
            <a:off x="3389500" y="2999250"/>
            <a:ext cx="5439000" cy="354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100">
                <a:solidFill>
                  <a:schemeClr val="accent5"/>
                </a:solidFill>
                <a:latin typeface="Comic Sans MS"/>
                <a:ea typeface="Comic Sans MS"/>
                <a:cs typeface="Comic Sans MS"/>
                <a:sym typeface="Comic Sans MS"/>
              </a:rPr>
              <a:t>unique field number used to identify field within message binary format</a:t>
            </a:r>
            <a:endParaRPr sz="1100">
              <a:solidFill>
                <a:schemeClr val="accent5"/>
              </a:solidFill>
              <a:latin typeface="Comic Sans MS"/>
              <a:ea typeface="Comic Sans MS"/>
              <a:cs typeface="Comic Sans MS"/>
              <a:sym typeface="Comic Sans MS"/>
            </a:endParaRPr>
          </a:p>
        </p:txBody>
      </p:sp>
      <p:sp>
        <p:nvSpPr>
          <p:cNvPr id="319" name="Google Shape;319;p33"/>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nvSpPr>
        <p:spPr>
          <a:xfrm>
            <a:off x="2509275" y="365250"/>
            <a:ext cx="4647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Message Advanced Example</a:t>
            </a:r>
            <a:endParaRPr sz="3200">
              <a:solidFill>
                <a:schemeClr val="accent5"/>
              </a:solidFill>
              <a:latin typeface="Comic Sans MS"/>
              <a:ea typeface="Comic Sans MS"/>
              <a:cs typeface="Comic Sans MS"/>
              <a:sym typeface="Comic Sans MS"/>
            </a:endParaRPr>
          </a:p>
        </p:txBody>
      </p:sp>
      <p:sp>
        <p:nvSpPr>
          <p:cNvPr id="325" name="Google Shape;325;p34"/>
          <p:cNvSpPr txBox="1"/>
          <p:nvPr/>
        </p:nvSpPr>
        <p:spPr>
          <a:xfrm>
            <a:off x="2065225" y="1509925"/>
            <a:ext cx="6467100" cy="3263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000">
                <a:solidFill>
                  <a:schemeClr val="lt1"/>
                </a:solidFill>
                <a:latin typeface="Comic Sans MS"/>
                <a:ea typeface="Comic Sans MS"/>
                <a:cs typeface="Comic Sans MS"/>
                <a:sym typeface="Comic Sans MS"/>
              </a:rPr>
              <a:t>message </a:t>
            </a:r>
            <a:r>
              <a:rPr lang="tr" sz="1000">
                <a:solidFill>
                  <a:schemeClr val="accent5"/>
                </a:solidFill>
                <a:latin typeface="Comic Sans MS"/>
                <a:ea typeface="Comic Sans MS"/>
                <a:cs typeface="Comic Sans MS"/>
                <a:sym typeface="Comic Sans MS"/>
              </a:rPr>
              <a:t>CreateProductRequest</a:t>
            </a:r>
            <a:r>
              <a:rPr lang="tr" sz="1000">
                <a:solidFill>
                  <a:schemeClr val="accent5"/>
                </a:solidFill>
                <a:latin typeface="Comic Sans MS"/>
                <a:ea typeface="Comic Sans MS"/>
                <a:cs typeface="Comic Sans MS"/>
                <a:sym typeface="Comic Sans MS"/>
              </a:rPr>
              <a:t>{</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lt1"/>
                </a:solidFill>
                <a:latin typeface="Comic Sans MS"/>
                <a:ea typeface="Comic Sans MS"/>
                <a:cs typeface="Comic Sans MS"/>
                <a:sym typeface="Comic Sans MS"/>
              </a:rPr>
              <a:t>reserved </a:t>
            </a:r>
            <a:r>
              <a:rPr lang="tr" sz="1000">
                <a:solidFill>
                  <a:schemeClr val="accent5"/>
                </a:solidFill>
                <a:latin typeface="Comic Sans MS"/>
                <a:ea typeface="Comic Sans MS"/>
                <a:cs typeface="Comic Sans MS"/>
                <a:sym typeface="Comic Sans MS"/>
              </a:rPr>
              <a:t>2</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accent5"/>
                </a:solidFill>
                <a:latin typeface="Comic Sans MS"/>
                <a:ea typeface="Comic Sans MS"/>
                <a:cs typeface="Comic Sans MS"/>
                <a:sym typeface="Comic Sans MS"/>
              </a:rPr>
              <a:t>reserved “price”;</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lt1"/>
                </a:solidFill>
                <a:latin typeface="Comic Sans MS"/>
                <a:ea typeface="Comic Sans MS"/>
                <a:cs typeface="Comic Sans MS"/>
                <a:sym typeface="Comic Sans MS"/>
              </a:rPr>
              <a:t>required string</a:t>
            </a:r>
            <a:r>
              <a:rPr lang="tr" sz="1000">
                <a:solidFill>
                  <a:schemeClr val="accent5"/>
                </a:solidFill>
                <a:latin typeface="Comic Sans MS"/>
                <a:ea typeface="Comic Sans MS"/>
                <a:cs typeface="Comic Sans MS"/>
                <a:sym typeface="Comic Sans MS"/>
              </a:rPr>
              <a:t> title = 1;</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lt1"/>
                </a:solidFill>
                <a:latin typeface="Comic Sans MS"/>
                <a:ea typeface="Comic Sans MS"/>
                <a:cs typeface="Comic Sans MS"/>
                <a:sym typeface="Comic Sans MS"/>
              </a:rPr>
              <a:t>repeated </a:t>
            </a:r>
            <a:r>
              <a:rPr lang="tr" sz="1000">
                <a:solidFill>
                  <a:schemeClr val="accent5"/>
                </a:solidFill>
                <a:latin typeface="Comic Sans MS"/>
                <a:ea typeface="Comic Sans MS"/>
                <a:cs typeface="Comic Sans MS"/>
                <a:sym typeface="Comic Sans MS"/>
              </a:rPr>
              <a:t>Recommendation = 3;     // There can be 0 to n recommendation for this product</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lt1"/>
                </a:solidFill>
                <a:latin typeface="Comic Sans MS"/>
                <a:ea typeface="Comic Sans MS"/>
                <a:cs typeface="Comic Sans MS"/>
                <a:sym typeface="Comic Sans MS"/>
              </a:rPr>
              <a:t>enum </a:t>
            </a:r>
            <a:r>
              <a:rPr lang="tr" sz="1000">
                <a:solidFill>
                  <a:schemeClr val="accent5"/>
                </a:solidFill>
                <a:latin typeface="Comic Sans MS"/>
                <a:ea typeface="Comic Sans MS"/>
                <a:cs typeface="Comic Sans MS"/>
                <a:sym typeface="Comic Sans MS"/>
              </a:rPr>
              <a:t>Color {</a:t>
            </a:r>
            <a:endParaRPr sz="1000">
              <a:solidFill>
                <a:schemeClr val="accent5"/>
              </a:solidFill>
              <a:latin typeface="Comic Sans MS"/>
              <a:ea typeface="Comic Sans MS"/>
              <a:cs typeface="Comic Sans MS"/>
              <a:sym typeface="Comic Sans MS"/>
            </a:endParaRPr>
          </a:p>
          <a:p>
            <a:pPr indent="45720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BLUE = 1;</a:t>
            </a:r>
            <a:endParaRPr sz="1000">
              <a:solidFill>
                <a:schemeClr val="accent5"/>
              </a:solidFill>
              <a:latin typeface="Comic Sans MS"/>
              <a:ea typeface="Comic Sans MS"/>
              <a:cs typeface="Comic Sans MS"/>
              <a:sym typeface="Comic Sans MS"/>
            </a:endParaRPr>
          </a:p>
          <a:p>
            <a:pPr indent="45720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RED = 2;</a:t>
            </a:r>
            <a:endParaRPr sz="1000">
              <a:solidFill>
                <a:schemeClr val="accent5"/>
              </a:solidFill>
              <a:latin typeface="Comic Sans MS"/>
              <a:ea typeface="Comic Sans MS"/>
              <a:cs typeface="Comic Sans MS"/>
              <a:sym typeface="Comic Sans MS"/>
            </a:endParaRPr>
          </a:p>
          <a:p>
            <a:pPr indent="45720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GREEN = 3;</a:t>
            </a:r>
            <a:endParaRPr sz="1000">
              <a:solidFill>
                <a:schemeClr val="accent5"/>
              </a:solidFill>
              <a:latin typeface="Comic Sans MS"/>
              <a:ea typeface="Comic Sans MS"/>
              <a:cs typeface="Comic Sans MS"/>
              <a:sym typeface="Comic Sans MS"/>
            </a:endParaRPr>
          </a:p>
          <a:p>
            <a:pPr indent="45720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a:t>
            </a:r>
            <a:endParaRPr sz="1000">
              <a:solidFill>
                <a:schemeClr val="accent5"/>
              </a:solidFill>
              <a:latin typeface="Comic Sans MS"/>
              <a:ea typeface="Comic Sans MS"/>
              <a:cs typeface="Comic Sans MS"/>
              <a:sym typeface="Comic Sans MS"/>
            </a:endParaRPr>
          </a:p>
          <a:p>
            <a:pPr indent="457200" lvl="0" marL="457200" rtl="0" algn="l">
              <a:spcBef>
                <a:spcPts val="0"/>
              </a:spcBef>
              <a:spcAft>
                <a:spcPts val="0"/>
              </a:spcAft>
              <a:buNone/>
            </a:pPr>
            <a:r>
              <a:rPr lang="tr" sz="1000">
                <a:solidFill>
                  <a:schemeClr val="lt1"/>
                </a:solidFill>
                <a:latin typeface="Comic Sans MS"/>
                <a:ea typeface="Comic Sans MS"/>
                <a:cs typeface="Comic Sans MS"/>
                <a:sym typeface="Comic Sans MS"/>
              </a:rPr>
              <a:t>optional Color</a:t>
            </a:r>
            <a:r>
              <a:rPr lang="tr" sz="1000">
                <a:solidFill>
                  <a:schemeClr val="accent5"/>
                </a:solidFill>
                <a:latin typeface="Comic Sans MS"/>
                <a:ea typeface="Comic Sans MS"/>
                <a:cs typeface="Comic Sans MS"/>
                <a:sym typeface="Comic Sans MS"/>
              </a:rPr>
              <a:t> color = 4 [ default = RED];</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lt1"/>
                </a:solidFill>
                <a:latin typeface="Comic Sans MS"/>
                <a:ea typeface="Comic Sans MS"/>
                <a:cs typeface="Comic Sans MS"/>
                <a:sym typeface="Comic Sans MS"/>
              </a:rPr>
              <a:t>message </a:t>
            </a:r>
            <a:r>
              <a:rPr lang="tr" sz="1000">
                <a:solidFill>
                  <a:schemeClr val="accent5"/>
                </a:solidFill>
                <a:latin typeface="Comic Sans MS"/>
                <a:ea typeface="Comic Sans MS"/>
                <a:cs typeface="Comic Sans MS"/>
                <a:sym typeface="Comic Sans MS"/>
              </a:rPr>
              <a:t>Recommendation {</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lt1"/>
                </a:solidFill>
                <a:latin typeface="Comic Sans MS"/>
                <a:ea typeface="Comic Sans MS"/>
                <a:cs typeface="Comic Sans MS"/>
                <a:sym typeface="Comic Sans MS"/>
              </a:rPr>
              <a:t>int32 </a:t>
            </a:r>
            <a:r>
              <a:rPr lang="tr" sz="1000">
                <a:solidFill>
                  <a:schemeClr val="accent5"/>
                </a:solidFill>
                <a:latin typeface="Comic Sans MS"/>
                <a:ea typeface="Comic Sans MS"/>
                <a:cs typeface="Comic Sans MS"/>
                <a:sym typeface="Comic Sans MS"/>
              </a:rPr>
              <a:t>product_id = 1;</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lt1"/>
                </a:solidFill>
                <a:latin typeface="Comic Sans MS"/>
                <a:ea typeface="Comic Sans MS"/>
                <a:cs typeface="Comic Sans MS"/>
                <a:sym typeface="Comic Sans MS"/>
              </a:rPr>
              <a:t>string </a:t>
            </a:r>
            <a:r>
              <a:rPr lang="tr" sz="1000">
                <a:solidFill>
                  <a:schemeClr val="accent5"/>
                </a:solidFill>
                <a:latin typeface="Comic Sans MS"/>
                <a:ea typeface="Comic Sans MS"/>
                <a:cs typeface="Comic Sans MS"/>
                <a:sym typeface="Comic Sans MS"/>
              </a:rPr>
              <a:t>product_url = 2;</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lt1"/>
                </a:solidFill>
                <a:latin typeface="Comic Sans MS"/>
                <a:ea typeface="Comic Sans MS"/>
                <a:cs typeface="Comic Sans MS"/>
                <a:sym typeface="Comic Sans MS"/>
              </a:rPr>
              <a:t>string </a:t>
            </a:r>
            <a:r>
              <a:rPr lang="tr" sz="1000">
                <a:solidFill>
                  <a:schemeClr val="accent5"/>
                </a:solidFill>
                <a:latin typeface="Comic Sans MS"/>
                <a:ea typeface="Comic Sans MS"/>
                <a:cs typeface="Comic Sans MS"/>
                <a:sym typeface="Comic Sans MS"/>
              </a:rPr>
              <a:t>title = 3;</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	</a:t>
            </a:r>
            <a:r>
              <a:rPr lang="tr" sz="1000">
                <a:solidFill>
                  <a:schemeClr val="lt1"/>
                </a:solidFill>
                <a:latin typeface="Comic Sans MS"/>
                <a:ea typeface="Comic Sans MS"/>
                <a:cs typeface="Comic Sans MS"/>
                <a:sym typeface="Comic Sans MS"/>
              </a:rPr>
              <a:t>string </a:t>
            </a:r>
            <a:r>
              <a:rPr lang="tr" sz="1000">
                <a:solidFill>
                  <a:schemeClr val="accent5"/>
                </a:solidFill>
                <a:latin typeface="Comic Sans MS"/>
                <a:ea typeface="Comic Sans MS"/>
                <a:cs typeface="Comic Sans MS"/>
                <a:sym typeface="Comic Sans MS"/>
              </a:rPr>
              <a:t>image_url = 4;</a:t>
            </a:r>
            <a:endParaRPr sz="10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lang="tr" sz="1000">
                <a:solidFill>
                  <a:schemeClr val="accent5"/>
                </a:solidFill>
                <a:latin typeface="Comic Sans MS"/>
                <a:ea typeface="Comic Sans MS"/>
                <a:cs typeface="Comic Sans MS"/>
                <a:sym typeface="Comic Sans MS"/>
              </a:rPr>
              <a:t>}</a:t>
            </a:r>
            <a:endParaRPr sz="1000">
              <a:solidFill>
                <a:schemeClr val="accent5"/>
              </a:solidFill>
              <a:latin typeface="Comic Sans MS"/>
              <a:ea typeface="Comic Sans MS"/>
              <a:cs typeface="Comic Sans MS"/>
              <a:sym typeface="Comic Sans MS"/>
            </a:endParaRPr>
          </a:p>
        </p:txBody>
      </p:sp>
      <p:sp>
        <p:nvSpPr>
          <p:cNvPr id="326" name="Google Shape;326;p34"/>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nvSpPr>
        <p:spPr>
          <a:xfrm>
            <a:off x="2515200" y="380200"/>
            <a:ext cx="4113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800">
                <a:solidFill>
                  <a:schemeClr val="accent5"/>
                </a:solidFill>
                <a:latin typeface="Comic Sans MS"/>
                <a:ea typeface="Comic Sans MS"/>
                <a:cs typeface="Comic Sans MS"/>
                <a:sym typeface="Comic Sans MS"/>
              </a:rPr>
              <a:t>What is RPC</a:t>
            </a:r>
            <a:endParaRPr sz="3800">
              <a:solidFill>
                <a:schemeClr val="accent5"/>
              </a:solidFill>
              <a:latin typeface="Comic Sans MS"/>
              <a:ea typeface="Comic Sans MS"/>
              <a:cs typeface="Comic Sans MS"/>
              <a:sym typeface="Comic Sans MS"/>
            </a:endParaRPr>
          </a:p>
        </p:txBody>
      </p:sp>
      <p:sp>
        <p:nvSpPr>
          <p:cNvPr id="144" name="Google Shape;144;p15"/>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
        <p:nvSpPr>
          <p:cNvPr id="145" name="Google Shape;145;p15"/>
          <p:cNvSpPr txBox="1"/>
          <p:nvPr/>
        </p:nvSpPr>
        <p:spPr>
          <a:xfrm>
            <a:off x="4304300" y="809325"/>
            <a:ext cx="360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5"/>
              </a:solidFill>
              <a:latin typeface="Comic Sans MS"/>
              <a:ea typeface="Comic Sans MS"/>
              <a:cs typeface="Comic Sans MS"/>
              <a:sym typeface="Comic Sans MS"/>
            </a:endParaRPr>
          </a:p>
        </p:txBody>
      </p:sp>
      <p:sp>
        <p:nvSpPr>
          <p:cNvPr id="146" name="Google Shape;146;p15"/>
          <p:cNvSpPr txBox="1"/>
          <p:nvPr/>
        </p:nvSpPr>
        <p:spPr>
          <a:xfrm>
            <a:off x="44925" y="1611875"/>
            <a:ext cx="8657700" cy="7389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tr" sz="1200">
                <a:solidFill>
                  <a:schemeClr val="accent5"/>
                </a:solidFill>
                <a:latin typeface="Comic Sans MS"/>
                <a:ea typeface="Comic Sans MS"/>
                <a:cs typeface="Comic Sans MS"/>
                <a:sym typeface="Comic Sans MS"/>
              </a:rPr>
              <a:t>Remote Procedure Call is a protocol that one program can use to request a service from a program located on another computer in a network. RPC is used for client-server based applications, where multiple devices need to communicate with each other.</a:t>
            </a:r>
            <a:endParaRPr sz="1200">
              <a:solidFill>
                <a:schemeClr val="accent5"/>
              </a:solidFill>
              <a:latin typeface="Comic Sans MS"/>
              <a:ea typeface="Comic Sans MS"/>
              <a:cs typeface="Comic Sans MS"/>
              <a:sym typeface="Comic Sans MS"/>
            </a:endParaRPr>
          </a:p>
        </p:txBody>
      </p:sp>
      <p:sp>
        <p:nvSpPr>
          <p:cNvPr id="147" name="Google Shape;147;p15"/>
          <p:cNvSpPr/>
          <p:nvPr/>
        </p:nvSpPr>
        <p:spPr>
          <a:xfrm>
            <a:off x="2373250" y="3004950"/>
            <a:ext cx="1498200" cy="78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- 1</a:t>
            </a:r>
            <a:endParaRPr>
              <a:latin typeface="Calibri"/>
              <a:ea typeface="Calibri"/>
              <a:cs typeface="Calibri"/>
              <a:sym typeface="Calibri"/>
            </a:endParaRPr>
          </a:p>
          <a:p>
            <a:pPr indent="0" lvl="0" marL="0" rtl="0" algn="ctr">
              <a:spcBef>
                <a:spcPts val="0"/>
              </a:spcBef>
              <a:spcAft>
                <a:spcPts val="0"/>
              </a:spcAft>
              <a:buNone/>
            </a:pPr>
            <a:r>
              <a:rPr lang="tr">
                <a:latin typeface="Calibri"/>
                <a:ea typeface="Calibri"/>
                <a:cs typeface="Calibri"/>
                <a:sym typeface="Calibri"/>
              </a:rPr>
              <a:t>ABC Service</a:t>
            </a:r>
            <a:endParaRPr>
              <a:latin typeface="Calibri"/>
              <a:ea typeface="Calibri"/>
              <a:cs typeface="Calibri"/>
              <a:sym typeface="Calibri"/>
            </a:endParaRPr>
          </a:p>
        </p:txBody>
      </p:sp>
      <p:sp>
        <p:nvSpPr>
          <p:cNvPr id="148" name="Google Shape;148;p15"/>
          <p:cNvSpPr/>
          <p:nvPr/>
        </p:nvSpPr>
        <p:spPr>
          <a:xfrm>
            <a:off x="5356550" y="3004950"/>
            <a:ext cx="1498200" cy="780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- 2</a:t>
            </a:r>
            <a:endParaRPr>
              <a:latin typeface="Calibri"/>
              <a:ea typeface="Calibri"/>
              <a:cs typeface="Calibri"/>
              <a:sym typeface="Calibri"/>
            </a:endParaRPr>
          </a:p>
          <a:p>
            <a:pPr indent="0" lvl="0" marL="0" rtl="0" algn="ctr">
              <a:spcBef>
                <a:spcPts val="0"/>
              </a:spcBef>
              <a:spcAft>
                <a:spcPts val="0"/>
              </a:spcAft>
              <a:buNone/>
            </a:pPr>
            <a:r>
              <a:rPr lang="tr">
                <a:latin typeface="Calibri"/>
                <a:ea typeface="Calibri"/>
                <a:cs typeface="Calibri"/>
                <a:sym typeface="Calibri"/>
              </a:rPr>
              <a:t>XYZ Service</a:t>
            </a:r>
            <a:endParaRPr>
              <a:latin typeface="Calibri"/>
              <a:ea typeface="Calibri"/>
              <a:cs typeface="Calibri"/>
              <a:sym typeface="Calibri"/>
            </a:endParaRPr>
          </a:p>
        </p:txBody>
      </p:sp>
      <p:sp>
        <p:nvSpPr>
          <p:cNvPr id="149" name="Google Shape;149;p15"/>
          <p:cNvSpPr/>
          <p:nvPr/>
        </p:nvSpPr>
        <p:spPr>
          <a:xfrm>
            <a:off x="3848100" y="3242150"/>
            <a:ext cx="1498200" cy="280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RPC</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
        <p:nvSpPr>
          <p:cNvPr id="155" name="Google Shape;155;p16"/>
          <p:cNvSpPr txBox="1"/>
          <p:nvPr/>
        </p:nvSpPr>
        <p:spPr>
          <a:xfrm>
            <a:off x="4304300" y="809325"/>
            <a:ext cx="360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5"/>
              </a:solidFill>
              <a:latin typeface="Comic Sans MS"/>
              <a:ea typeface="Comic Sans MS"/>
              <a:cs typeface="Comic Sans MS"/>
              <a:sym typeface="Comic Sans MS"/>
            </a:endParaRPr>
          </a:p>
        </p:txBody>
      </p:sp>
      <p:sp>
        <p:nvSpPr>
          <p:cNvPr id="156" name="Google Shape;156;p16"/>
          <p:cNvSpPr txBox="1"/>
          <p:nvPr/>
        </p:nvSpPr>
        <p:spPr>
          <a:xfrm>
            <a:off x="2323325" y="380200"/>
            <a:ext cx="4613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800">
                <a:solidFill>
                  <a:schemeClr val="accent5"/>
                </a:solidFill>
                <a:latin typeface="Comic Sans MS"/>
                <a:ea typeface="Comic Sans MS"/>
                <a:cs typeface="Comic Sans MS"/>
                <a:sym typeface="Comic Sans MS"/>
              </a:rPr>
              <a:t>Features of RPC</a:t>
            </a:r>
            <a:endParaRPr sz="3800">
              <a:solidFill>
                <a:schemeClr val="accent5"/>
              </a:solidFill>
              <a:latin typeface="Comic Sans MS"/>
              <a:ea typeface="Comic Sans MS"/>
              <a:cs typeface="Comic Sans MS"/>
              <a:sym typeface="Comic Sans MS"/>
            </a:endParaRPr>
          </a:p>
        </p:txBody>
      </p:sp>
      <p:sp>
        <p:nvSpPr>
          <p:cNvPr id="157" name="Google Shape;157;p16"/>
          <p:cNvSpPr txBox="1"/>
          <p:nvPr/>
        </p:nvSpPr>
        <p:spPr>
          <a:xfrm>
            <a:off x="44925" y="1611875"/>
            <a:ext cx="8657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5"/>
              </a:buClr>
              <a:buSzPts val="1200"/>
              <a:buFont typeface="Comic Sans MS"/>
              <a:buChar char="-"/>
            </a:pPr>
            <a:r>
              <a:rPr b="1" lang="tr" sz="1200">
                <a:solidFill>
                  <a:schemeClr val="accent5"/>
                </a:solidFill>
                <a:latin typeface="Comic Sans MS"/>
                <a:ea typeface="Comic Sans MS"/>
                <a:cs typeface="Comic Sans MS"/>
                <a:sym typeface="Comic Sans MS"/>
              </a:rPr>
              <a:t>Synchronous Communication:</a:t>
            </a:r>
            <a:r>
              <a:rPr lang="tr" sz="1200">
                <a:solidFill>
                  <a:schemeClr val="accent5"/>
                </a:solidFill>
                <a:latin typeface="Comic Sans MS"/>
                <a:ea typeface="Comic Sans MS"/>
                <a:cs typeface="Comic Sans MS"/>
                <a:sym typeface="Comic Sans MS"/>
              </a:rPr>
              <a:t> Typically, the client sends a request to the server and waits for a response making RPCs synchronous in nature.</a:t>
            </a:r>
            <a:endParaRPr sz="1200">
              <a:solidFill>
                <a:schemeClr val="accent5"/>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accent5"/>
              </a:solidFill>
              <a:latin typeface="Comic Sans MS"/>
              <a:ea typeface="Comic Sans MS"/>
              <a:cs typeface="Comic Sans MS"/>
              <a:sym typeface="Comic Sans MS"/>
            </a:endParaRPr>
          </a:p>
          <a:p>
            <a:pPr indent="-304800" lvl="0" marL="457200" rtl="0" algn="l">
              <a:spcBef>
                <a:spcPts val="0"/>
              </a:spcBef>
              <a:spcAft>
                <a:spcPts val="0"/>
              </a:spcAft>
              <a:buClr>
                <a:schemeClr val="accent5"/>
              </a:buClr>
              <a:buSzPts val="1200"/>
              <a:buFont typeface="Comic Sans MS"/>
              <a:buChar char="-"/>
            </a:pPr>
            <a:r>
              <a:rPr b="1" lang="tr" sz="1200">
                <a:solidFill>
                  <a:schemeClr val="accent5"/>
                </a:solidFill>
                <a:latin typeface="Comic Sans MS"/>
                <a:ea typeface="Comic Sans MS"/>
                <a:cs typeface="Comic Sans MS"/>
                <a:sym typeface="Comic Sans MS"/>
              </a:rPr>
              <a:t>Data Serialization:</a:t>
            </a:r>
            <a:r>
              <a:rPr lang="tr" sz="1200">
                <a:solidFill>
                  <a:schemeClr val="accent5"/>
                </a:solidFill>
                <a:latin typeface="Comic Sans MS"/>
                <a:ea typeface="Comic Sans MS"/>
                <a:cs typeface="Comic Sans MS"/>
                <a:sym typeface="Comic Sans MS"/>
              </a:rPr>
              <a:t> Data sent over the network needs to be serialized (converted into a stream of bytes) and then deserialized on the receiving end.</a:t>
            </a:r>
            <a:endParaRPr sz="1200">
              <a:solidFill>
                <a:schemeClr val="accent5"/>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nvSpPr>
        <p:spPr>
          <a:xfrm>
            <a:off x="2814425" y="452800"/>
            <a:ext cx="3602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800">
                <a:solidFill>
                  <a:schemeClr val="accent5"/>
                </a:solidFill>
                <a:latin typeface="Comic Sans MS"/>
                <a:ea typeface="Comic Sans MS"/>
                <a:cs typeface="Comic Sans MS"/>
                <a:sym typeface="Comic Sans MS"/>
              </a:rPr>
              <a:t>What is gRPC </a:t>
            </a:r>
            <a:endParaRPr sz="3800">
              <a:solidFill>
                <a:schemeClr val="accent5"/>
              </a:solidFill>
              <a:latin typeface="Comic Sans MS"/>
              <a:ea typeface="Comic Sans MS"/>
              <a:cs typeface="Comic Sans MS"/>
              <a:sym typeface="Comic Sans MS"/>
            </a:endParaRPr>
          </a:p>
        </p:txBody>
      </p:sp>
      <p:sp>
        <p:nvSpPr>
          <p:cNvPr id="163" name="Google Shape;163;p17"/>
          <p:cNvSpPr txBox="1"/>
          <p:nvPr/>
        </p:nvSpPr>
        <p:spPr>
          <a:xfrm>
            <a:off x="958175" y="1449575"/>
            <a:ext cx="75051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5"/>
              </a:buClr>
              <a:buSzPts val="1200"/>
              <a:buFont typeface="Comic Sans MS"/>
              <a:buChar char="-"/>
            </a:pPr>
            <a:r>
              <a:rPr lang="tr" sz="1200">
                <a:solidFill>
                  <a:schemeClr val="accent5"/>
                </a:solidFill>
                <a:latin typeface="Comic Sans MS"/>
                <a:ea typeface="Comic Sans MS"/>
                <a:cs typeface="Comic Sans MS"/>
                <a:sym typeface="Comic Sans MS"/>
              </a:rPr>
              <a:t>Open-source </a:t>
            </a:r>
            <a:r>
              <a:rPr lang="tr" sz="1200">
                <a:solidFill>
                  <a:schemeClr val="accent5"/>
                </a:solidFill>
                <a:latin typeface="Comic Sans MS"/>
                <a:ea typeface="Comic Sans MS"/>
                <a:cs typeface="Comic Sans MS"/>
                <a:sym typeface="Comic Sans MS"/>
              </a:rPr>
              <a:t>framework developed by Google for building high-performance, scalable, and efficient distributed systems</a:t>
            </a:r>
            <a:endParaRPr sz="12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200">
              <a:solidFill>
                <a:schemeClr val="accent5"/>
              </a:solidFill>
              <a:latin typeface="Comic Sans MS"/>
              <a:ea typeface="Comic Sans MS"/>
              <a:cs typeface="Comic Sans MS"/>
              <a:sym typeface="Comic Sans MS"/>
            </a:endParaRPr>
          </a:p>
          <a:p>
            <a:pPr indent="-304800" lvl="0" marL="457200" rtl="0" algn="l">
              <a:spcBef>
                <a:spcPts val="0"/>
              </a:spcBef>
              <a:spcAft>
                <a:spcPts val="0"/>
              </a:spcAft>
              <a:buClr>
                <a:schemeClr val="accent5"/>
              </a:buClr>
              <a:buSzPts val="1200"/>
              <a:buFont typeface="Comic Sans MS"/>
              <a:buChar char="-"/>
            </a:pPr>
            <a:r>
              <a:rPr lang="tr" sz="1200">
                <a:solidFill>
                  <a:schemeClr val="accent5"/>
                </a:solidFill>
                <a:latin typeface="Comic Sans MS"/>
                <a:ea typeface="Comic Sans MS"/>
                <a:cs typeface="Comic Sans MS"/>
                <a:sym typeface="Comic Sans MS"/>
              </a:rPr>
              <a:t>Modern and Lightweight communication protocol</a:t>
            </a:r>
            <a:endParaRPr sz="12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200">
              <a:solidFill>
                <a:schemeClr val="accent5"/>
              </a:solidFill>
              <a:latin typeface="Comic Sans MS"/>
              <a:ea typeface="Comic Sans MS"/>
              <a:cs typeface="Comic Sans MS"/>
              <a:sym typeface="Comic Sans MS"/>
            </a:endParaRPr>
          </a:p>
          <a:p>
            <a:pPr indent="-304800" lvl="0" marL="457200" rtl="0" algn="l">
              <a:spcBef>
                <a:spcPts val="0"/>
              </a:spcBef>
              <a:spcAft>
                <a:spcPts val="0"/>
              </a:spcAft>
              <a:buClr>
                <a:schemeClr val="accent5"/>
              </a:buClr>
              <a:buSzPts val="1200"/>
              <a:buFont typeface="Comic Sans MS"/>
              <a:buChar char="-"/>
            </a:pPr>
            <a:r>
              <a:rPr lang="tr" sz="1200">
                <a:solidFill>
                  <a:schemeClr val="accent5"/>
                </a:solidFill>
                <a:latin typeface="Comic Sans MS"/>
                <a:ea typeface="Comic Sans MS"/>
                <a:cs typeface="Comic Sans MS"/>
                <a:sym typeface="Comic Sans MS"/>
              </a:rPr>
              <a:t>Based on Remote Procedure Call model and uses protocol buffers data serialization format to define the structure of messages and service interfaces</a:t>
            </a:r>
            <a:endParaRPr sz="1200">
              <a:solidFill>
                <a:schemeClr val="accent5"/>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200">
              <a:solidFill>
                <a:schemeClr val="accent5"/>
              </a:solidFill>
              <a:latin typeface="Comic Sans MS"/>
              <a:ea typeface="Comic Sans MS"/>
              <a:cs typeface="Comic Sans MS"/>
              <a:sym typeface="Comic Sans MS"/>
            </a:endParaRPr>
          </a:p>
        </p:txBody>
      </p:sp>
      <p:sp>
        <p:nvSpPr>
          <p:cNvPr id="164" name="Google Shape;164;p17"/>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2814425" y="452800"/>
            <a:ext cx="3602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800">
                <a:solidFill>
                  <a:schemeClr val="accent5"/>
                </a:solidFill>
                <a:latin typeface="Comic Sans MS"/>
                <a:ea typeface="Comic Sans MS"/>
                <a:cs typeface="Comic Sans MS"/>
                <a:sym typeface="Comic Sans MS"/>
              </a:rPr>
              <a:t>Why gRPC</a:t>
            </a:r>
            <a:endParaRPr sz="3800">
              <a:solidFill>
                <a:schemeClr val="accent5"/>
              </a:solidFill>
              <a:latin typeface="Comic Sans MS"/>
              <a:ea typeface="Comic Sans MS"/>
              <a:cs typeface="Comic Sans MS"/>
              <a:sym typeface="Comic Sans MS"/>
            </a:endParaRPr>
          </a:p>
        </p:txBody>
      </p:sp>
      <p:sp>
        <p:nvSpPr>
          <p:cNvPr id="170" name="Google Shape;170;p18"/>
          <p:cNvSpPr txBox="1"/>
          <p:nvPr/>
        </p:nvSpPr>
        <p:spPr>
          <a:xfrm>
            <a:off x="958175" y="1449575"/>
            <a:ext cx="7505100" cy="1662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tr" sz="1200">
                <a:solidFill>
                  <a:schemeClr val="accent5"/>
                </a:solidFill>
                <a:latin typeface="Comic Sans MS"/>
                <a:ea typeface="Comic Sans MS"/>
                <a:cs typeface="Comic Sans MS"/>
                <a:sym typeface="Comic Sans MS"/>
              </a:rPr>
              <a:t>Microservices:</a:t>
            </a:r>
            <a:r>
              <a:rPr lang="tr" sz="1200">
                <a:solidFill>
                  <a:schemeClr val="accent5"/>
                </a:solidFill>
                <a:latin typeface="Comic Sans MS"/>
                <a:ea typeface="Comic Sans MS"/>
                <a:cs typeface="Comic Sans MS"/>
                <a:sym typeface="Comic Sans MS"/>
              </a:rPr>
              <a:t> gRPC is designed for low latency and high throughput communication. gRPC is great for lightweight microservices where efficiency is critical.</a:t>
            </a:r>
            <a:endParaRPr sz="12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2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b="1" lang="tr" sz="1200">
                <a:solidFill>
                  <a:schemeClr val="accent5"/>
                </a:solidFill>
                <a:latin typeface="Comic Sans MS"/>
                <a:ea typeface="Comic Sans MS"/>
                <a:cs typeface="Comic Sans MS"/>
                <a:sym typeface="Comic Sans MS"/>
              </a:rPr>
              <a:t>Point-to-point real-time communication:</a:t>
            </a:r>
            <a:r>
              <a:rPr lang="tr" sz="1200">
                <a:solidFill>
                  <a:schemeClr val="accent5"/>
                </a:solidFill>
                <a:latin typeface="Comic Sans MS"/>
                <a:ea typeface="Comic Sans MS"/>
                <a:cs typeface="Comic Sans MS"/>
                <a:sym typeface="Comic Sans MS"/>
              </a:rPr>
              <a:t> gRPC has excellent support for bi-directional streaming. gRPC services can push messages in real-time without polling.</a:t>
            </a:r>
            <a:endParaRPr sz="12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t/>
            </a:r>
            <a:endParaRPr sz="1200">
              <a:solidFill>
                <a:schemeClr val="accent5"/>
              </a:solidFill>
              <a:latin typeface="Comic Sans MS"/>
              <a:ea typeface="Comic Sans MS"/>
              <a:cs typeface="Comic Sans MS"/>
              <a:sym typeface="Comic Sans MS"/>
            </a:endParaRPr>
          </a:p>
          <a:p>
            <a:pPr indent="0" lvl="0" marL="457200" rtl="0" algn="l">
              <a:spcBef>
                <a:spcPts val="0"/>
              </a:spcBef>
              <a:spcAft>
                <a:spcPts val="0"/>
              </a:spcAft>
              <a:buNone/>
            </a:pPr>
            <a:r>
              <a:rPr b="1" lang="tr" sz="1200">
                <a:solidFill>
                  <a:schemeClr val="accent5"/>
                </a:solidFill>
                <a:latin typeface="Comic Sans MS"/>
                <a:ea typeface="Comic Sans MS"/>
                <a:cs typeface="Comic Sans MS"/>
                <a:sym typeface="Comic Sans MS"/>
              </a:rPr>
              <a:t>Network constrained environments:</a:t>
            </a:r>
            <a:r>
              <a:rPr lang="tr" sz="1200">
                <a:solidFill>
                  <a:schemeClr val="accent5"/>
                </a:solidFill>
                <a:latin typeface="Comic Sans MS"/>
                <a:ea typeface="Comic Sans MS"/>
                <a:cs typeface="Comic Sans MS"/>
                <a:sym typeface="Comic Sans MS"/>
              </a:rPr>
              <a:t> gRPC messages are serialized with Protobuf, a lightweight message format. A gRPC message is always smaller than an equivalent JSON message.</a:t>
            </a:r>
            <a:endParaRPr sz="1200">
              <a:solidFill>
                <a:schemeClr val="accent5"/>
              </a:solidFill>
              <a:latin typeface="Comic Sans MS"/>
              <a:ea typeface="Comic Sans MS"/>
              <a:cs typeface="Comic Sans MS"/>
              <a:sym typeface="Comic Sans MS"/>
            </a:endParaRPr>
          </a:p>
        </p:txBody>
      </p:sp>
      <p:sp>
        <p:nvSpPr>
          <p:cNvPr id="171" name="Google Shape;171;p18"/>
          <p:cNvSpPr txBox="1"/>
          <p:nvPr/>
        </p:nvSpPr>
        <p:spPr>
          <a:xfrm>
            <a:off x="7694225" y="4449400"/>
            <a:ext cx="119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accent5"/>
                </a:solidFill>
                <a:latin typeface="Comic Sans MS"/>
                <a:ea typeface="Comic Sans MS"/>
                <a:cs typeface="Comic Sans MS"/>
                <a:sym typeface="Comic Sans MS"/>
              </a:rPr>
              <a:t>Dekan KILIÇ</a:t>
            </a:r>
            <a:endParaRPr sz="1300">
              <a:solidFill>
                <a:schemeClr val="accent5"/>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2260925" y="380200"/>
            <a:ext cx="5012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200">
                <a:solidFill>
                  <a:schemeClr val="accent5"/>
                </a:solidFill>
                <a:latin typeface="Comic Sans MS"/>
                <a:ea typeface="Comic Sans MS"/>
                <a:cs typeface="Comic Sans MS"/>
                <a:sym typeface="Comic Sans MS"/>
              </a:rPr>
              <a:t>Communication Patterns</a:t>
            </a:r>
            <a:endParaRPr sz="3200">
              <a:solidFill>
                <a:schemeClr val="accent5"/>
              </a:solidFill>
              <a:latin typeface="Comic Sans MS"/>
              <a:ea typeface="Comic Sans MS"/>
              <a:cs typeface="Comic Sans MS"/>
              <a:sym typeface="Comic Sans MS"/>
            </a:endParaRPr>
          </a:p>
        </p:txBody>
      </p:sp>
      <p:sp>
        <p:nvSpPr>
          <p:cNvPr id="177" name="Google Shape;177;p19"/>
          <p:cNvSpPr txBox="1"/>
          <p:nvPr/>
        </p:nvSpPr>
        <p:spPr>
          <a:xfrm>
            <a:off x="765375" y="1350325"/>
            <a:ext cx="2612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2000">
                <a:solidFill>
                  <a:schemeClr val="lt1"/>
                </a:solidFill>
                <a:latin typeface="Comic Sans MS"/>
                <a:ea typeface="Comic Sans MS"/>
                <a:cs typeface="Comic Sans MS"/>
                <a:sym typeface="Comic Sans MS"/>
              </a:rPr>
              <a:t>Unary RPC</a:t>
            </a:r>
            <a:endParaRPr sz="2000">
              <a:solidFill>
                <a:schemeClr val="lt1"/>
              </a:solidFill>
              <a:latin typeface="Comic Sans MS"/>
              <a:ea typeface="Comic Sans MS"/>
              <a:cs typeface="Comic Sans MS"/>
              <a:sym typeface="Comic Sans MS"/>
            </a:endParaRPr>
          </a:p>
        </p:txBody>
      </p:sp>
      <p:sp>
        <p:nvSpPr>
          <p:cNvPr id="178" name="Google Shape;178;p19"/>
          <p:cNvSpPr txBox="1"/>
          <p:nvPr/>
        </p:nvSpPr>
        <p:spPr>
          <a:xfrm>
            <a:off x="1124825" y="1917725"/>
            <a:ext cx="7340700" cy="554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200">
                <a:solidFill>
                  <a:schemeClr val="accent5"/>
                </a:solidFill>
                <a:latin typeface="Comic Sans MS"/>
                <a:ea typeface="Comic Sans MS"/>
                <a:cs typeface="Comic Sans MS"/>
                <a:sym typeface="Comic Sans MS"/>
              </a:rPr>
              <a:t>The most basic pattern used by gRPC is the Unary RPC, which allows a client to send a single request to a server and receive a single response in return.</a:t>
            </a:r>
            <a:endParaRPr sz="1200">
              <a:solidFill>
                <a:schemeClr val="accent5"/>
              </a:solidFill>
              <a:latin typeface="Comic Sans MS"/>
              <a:ea typeface="Comic Sans MS"/>
              <a:cs typeface="Comic Sans MS"/>
              <a:sym typeface="Comic Sans MS"/>
            </a:endParaRPr>
          </a:p>
        </p:txBody>
      </p:sp>
      <p:sp>
        <p:nvSpPr>
          <p:cNvPr id="179" name="Google Shape;179;p19"/>
          <p:cNvSpPr/>
          <p:nvPr/>
        </p:nvSpPr>
        <p:spPr>
          <a:xfrm>
            <a:off x="2373250" y="3004950"/>
            <a:ext cx="1498200" cy="78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1</a:t>
            </a:r>
            <a:endParaRPr>
              <a:latin typeface="Calibri"/>
              <a:ea typeface="Calibri"/>
              <a:cs typeface="Calibri"/>
              <a:sym typeface="Calibri"/>
            </a:endParaRPr>
          </a:p>
        </p:txBody>
      </p:sp>
      <p:sp>
        <p:nvSpPr>
          <p:cNvPr id="180" name="Google Shape;180;p19"/>
          <p:cNvSpPr/>
          <p:nvPr/>
        </p:nvSpPr>
        <p:spPr>
          <a:xfrm>
            <a:off x="5880875" y="3004950"/>
            <a:ext cx="1498200" cy="780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2</a:t>
            </a:r>
            <a:endParaRPr>
              <a:latin typeface="Calibri"/>
              <a:ea typeface="Calibri"/>
              <a:cs typeface="Calibri"/>
              <a:sym typeface="Calibri"/>
            </a:endParaRPr>
          </a:p>
        </p:txBody>
      </p:sp>
      <p:cxnSp>
        <p:nvCxnSpPr>
          <p:cNvPr id="181" name="Google Shape;181;p19"/>
          <p:cNvCxnSpPr/>
          <p:nvPr/>
        </p:nvCxnSpPr>
        <p:spPr>
          <a:xfrm>
            <a:off x="3877600" y="3223425"/>
            <a:ext cx="1991100" cy="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9"/>
          <p:cNvCxnSpPr/>
          <p:nvPr/>
        </p:nvCxnSpPr>
        <p:spPr>
          <a:xfrm flipH="1">
            <a:off x="3877550" y="3597950"/>
            <a:ext cx="2010000" cy="63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19"/>
          <p:cNvSpPr txBox="1"/>
          <p:nvPr/>
        </p:nvSpPr>
        <p:spPr>
          <a:xfrm>
            <a:off x="4327000" y="2884725"/>
            <a:ext cx="154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single request</a:t>
            </a:r>
            <a:endParaRPr sz="1000">
              <a:solidFill>
                <a:schemeClr val="dk2"/>
              </a:solidFill>
              <a:latin typeface="Comic Sans MS"/>
              <a:ea typeface="Comic Sans MS"/>
              <a:cs typeface="Comic Sans MS"/>
              <a:sym typeface="Comic Sans MS"/>
            </a:endParaRPr>
          </a:p>
        </p:txBody>
      </p:sp>
      <p:sp>
        <p:nvSpPr>
          <p:cNvPr id="184" name="Google Shape;184;p19"/>
          <p:cNvSpPr txBox="1"/>
          <p:nvPr/>
        </p:nvSpPr>
        <p:spPr>
          <a:xfrm>
            <a:off x="4327000" y="3597925"/>
            <a:ext cx="154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single response</a:t>
            </a:r>
            <a:endParaRPr sz="1000">
              <a:solidFill>
                <a:schemeClr val="dk2"/>
              </a:solidFill>
              <a:latin typeface="Comic Sans MS"/>
              <a:ea typeface="Comic Sans MS"/>
              <a:cs typeface="Comic Sans MS"/>
              <a:sym typeface="Comic Sans MS"/>
            </a:endParaRPr>
          </a:p>
        </p:txBody>
      </p:sp>
      <p:sp>
        <p:nvSpPr>
          <p:cNvPr id="185" name="Google Shape;185;p19"/>
          <p:cNvSpPr txBox="1"/>
          <p:nvPr/>
        </p:nvSpPr>
        <p:spPr>
          <a:xfrm>
            <a:off x="4485675" y="3241325"/>
            <a:ext cx="933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HTTP/2</a:t>
            </a:r>
            <a:endParaRPr sz="1000">
              <a:solidFill>
                <a:schemeClr val="dk2"/>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nvSpPr>
        <p:spPr>
          <a:xfrm>
            <a:off x="765375" y="1350325"/>
            <a:ext cx="31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2000">
                <a:solidFill>
                  <a:schemeClr val="lt1"/>
                </a:solidFill>
                <a:latin typeface="Comic Sans MS"/>
                <a:ea typeface="Comic Sans MS"/>
                <a:cs typeface="Comic Sans MS"/>
                <a:sym typeface="Comic Sans MS"/>
              </a:rPr>
              <a:t>Server Streaming RPC</a:t>
            </a:r>
            <a:endParaRPr sz="2000">
              <a:solidFill>
                <a:schemeClr val="lt1"/>
              </a:solidFill>
              <a:latin typeface="Comic Sans MS"/>
              <a:ea typeface="Comic Sans MS"/>
              <a:cs typeface="Comic Sans MS"/>
              <a:sym typeface="Comic Sans MS"/>
            </a:endParaRPr>
          </a:p>
        </p:txBody>
      </p:sp>
      <p:sp>
        <p:nvSpPr>
          <p:cNvPr id="191" name="Google Shape;191;p20"/>
          <p:cNvSpPr txBox="1"/>
          <p:nvPr/>
        </p:nvSpPr>
        <p:spPr>
          <a:xfrm>
            <a:off x="1124825" y="1917725"/>
            <a:ext cx="73407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200">
                <a:solidFill>
                  <a:schemeClr val="accent5"/>
                </a:solidFill>
                <a:latin typeface="Comic Sans MS"/>
                <a:ea typeface="Comic Sans MS"/>
                <a:cs typeface="Comic Sans MS"/>
                <a:sym typeface="Comic Sans MS"/>
              </a:rPr>
              <a:t>Server Streaming RPC allows a client to send a request to a server and receive a bunch of streams of </a:t>
            </a:r>
            <a:r>
              <a:rPr lang="tr" sz="1200">
                <a:solidFill>
                  <a:schemeClr val="accent5"/>
                </a:solidFill>
                <a:latin typeface="Comic Sans MS"/>
                <a:ea typeface="Comic Sans MS"/>
                <a:cs typeface="Comic Sans MS"/>
                <a:sym typeface="Comic Sans MS"/>
              </a:rPr>
              <a:t>responses</a:t>
            </a:r>
            <a:r>
              <a:rPr lang="tr" sz="1200">
                <a:solidFill>
                  <a:schemeClr val="accent5"/>
                </a:solidFill>
                <a:latin typeface="Comic Sans MS"/>
                <a:ea typeface="Comic Sans MS"/>
                <a:cs typeface="Comic Sans MS"/>
                <a:sym typeface="Comic Sans MS"/>
              </a:rPr>
              <a:t> in return. This is useful for cases where the server needs to send a bunch of data to the client.</a:t>
            </a:r>
            <a:endParaRPr sz="1200">
              <a:solidFill>
                <a:schemeClr val="accent5"/>
              </a:solidFill>
              <a:latin typeface="Comic Sans MS"/>
              <a:ea typeface="Comic Sans MS"/>
              <a:cs typeface="Comic Sans MS"/>
              <a:sym typeface="Comic Sans MS"/>
            </a:endParaRPr>
          </a:p>
        </p:txBody>
      </p:sp>
      <p:sp>
        <p:nvSpPr>
          <p:cNvPr id="192" name="Google Shape;192;p20"/>
          <p:cNvSpPr/>
          <p:nvPr/>
        </p:nvSpPr>
        <p:spPr>
          <a:xfrm>
            <a:off x="2373250" y="3004950"/>
            <a:ext cx="1498200" cy="78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1</a:t>
            </a:r>
            <a:endParaRPr>
              <a:latin typeface="Calibri"/>
              <a:ea typeface="Calibri"/>
              <a:cs typeface="Calibri"/>
              <a:sym typeface="Calibri"/>
            </a:endParaRPr>
          </a:p>
        </p:txBody>
      </p:sp>
      <p:sp>
        <p:nvSpPr>
          <p:cNvPr id="193" name="Google Shape;193;p20"/>
          <p:cNvSpPr/>
          <p:nvPr/>
        </p:nvSpPr>
        <p:spPr>
          <a:xfrm>
            <a:off x="5880875" y="3004950"/>
            <a:ext cx="1498200" cy="780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2</a:t>
            </a:r>
            <a:endParaRPr>
              <a:latin typeface="Calibri"/>
              <a:ea typeface="Calibri"/>
              <a:cs typeface="Calibri"/>
              <a:sym typeface="Calibri"/>
            </a:endParaRPr>
          </a:p>
        </p:txBody>
      </p:sp>
      <p:cxnSp>
        <p:nvCxnSpPr>
          <p:cNvPr id="194" name="Google Shape;194;p20"/>
          <p:cNvCxnSpPr/>
          <p:nvPr/>
        </p:nvCxnSpPr>
        <p:spPr>
          <a:xfrm>
            <a:off x="3877600" y="3223425"/>
            <a:ext cx="1991100" cy="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0"/>
          <p:cNvCxnSpPr/>
          <p:nvPr/>
        </p:nvCxnSpPr>
        <p:spPr>
          <a:xfrm flipH="1">
            <a:off x="3868150" y="3612150"/>
            <a:ext cx="2010000" cy="63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0"/>
          <p:cNvSpPr txBox="1"/>
          <p:nvPr/>
        </p:nvSpPr>
        <p:spPr>
          <a:xfrm>
            <a:off x="4327000" y="2884725"/>
            <a:ext cx="154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single request</a:t>
            </a:r>
            <a:endParaRPr sz="1000">
              <a:solidFill>
                <a:schemeClr val="dk2"/>
              </a:solidFill>
              <a:latin typeface="Comic Sans MS"/>
              <a:ea typeface="Comic Sans MS"/>
              <a:cs typeface="Comic Sans MS"/>
              <a:sym typeface="Comic Sans MS"/>
            </a:endParaRPr>
          </a:p>
        </p:txBody>
      </p:sp>
      <p:sp>
        <p:nvSpPr>
          <p:cNvPr id="197" name="Google Shape;197;p20"/>
          <p:cNvSpPr txBox="1"/>
          <p:nvPr/>
        </p:nvSpPr>
        <p:spPr>
          <a:xfrm>
            <a:off x="4214600" y="3701300"/>
            <a:ext cx="154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stream of response</a:t>
            </a:r>
            <a:endParaRPr sz="1000">
              <a:solidFill>
                <a:schemeClr val="dk2"/>
              </a:solidFill>
              <a:latin typeface="Comic Sans MS"/>
              <a:ea typeface="Comic Sans MS"/>
              <a:cs typeface="Comic Sans MS"/>
              <a:sym typeface="Comic Sans MS"/>
            </a:endParaRPr>
          </a:p>
        </p:txBody>
      </p:sp>
      <p:sp>
        <p:nvSpPr>
          <p:cNvPr id="198" name="Google Shape;198;p20"/>
          <p:cNvSpPr txBox="1"/>
          <p:nvPr/>
        </p:nvSpPr>
        <p:spPr>
          <a:xfrm>
            <a:off x="4485675" y="3241325"/>
            <a:ext cx="933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HTTP/2</a:t>
            </a:r>
            <a:endParaRPr sz="1000">
              <a:solidFill>
                <a:schemeClr val="dk2"/>
              </a:solidFill>
              <a:latin typeface="Comic Sans MS"/>
              <a:ea typeface="Comic Sans MS"/>
              <a:cs typeface="Comic Sans MS"/>
              <a:sym typeface="Comic Sans MS"/>
            </a:endParaRPr>
          </a:p>
        </p:txBody>
      </p:sp>
      <p:cxnSp>
        <p:nvCxnSpPr>
          <p:cNvPr id="199" name="Google Shape;199;p20"/>
          <p:cNvCxnSpPr/>
          <p:nvPr/>
        </p:nvCxnSpPr>
        <p:spPr>
          <a:xfrm flipH="1">
            <a:off x="3868150" y="3701300"/>
            <a:ext cx="2010000" cy="63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0"/>
          <p:cNvCxnSpPr/>
          <p:nvPr/>
        </p:nvCxnSpPr>
        <p:spPr>
          <a:xfrm flipH="1">
            <a:off x="3868150" y="3523000"/>
            <a:ext cx="2010000" cy="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nvSpPr>
        <p:spPr>
          <a:xfrm>
            <a:off x="765375" y="1350325"/>
            <a:ext cx="31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2000">
                <a:solidFill>
                  <a:schemeClr val="lt1"/>
                </a:solidFill>
                <a:latin typeface="Comic Sans MS"/>
                <a:ea typeface="Comic Sans MS"/>
                <a:cs typeface="Comic Sans MS"/>
                <a:sym typeface="Comic Sans MS"/>
              </a:rPr>
              <a:t>Client </a:t>
            </a:r>
            <a:r>
              <a:rPr lang="tr" sz="2000">
                <a:solidFill>
                  <a:schemeClr val="lt1"/>
                </a:solidFill>
                <a:latin typeface="Comic Sans MS"/>
                <a:ea typeface="Comic Sans MS"/>
                <a:cs typeface="Comic Sans MS"/>
                <a:sym typeface="Comic Sans MS"/>
              </a:rPr>
              <a:t>Streaming RPC</a:t>
            </a:r>
            <a:endParaRPr sz="2000">
              <a:solidFill>
                <a:schemeClr val="lt1"/>
              </a:solidFill>
              <a:latin typeface="Comic Sans MS"/>
              <a:ea typeface="Comic Sans MS"/>
              <a:cs typeface="Comic Sans MS"/>
              <a:sym typeface="Comic Sans MS"/>
            </a:endParaRPr>
          </a:p>
        </p:txBody>
      </p:sp>
      <p:sp>
        <p:nvSpPr>
          <p:cNvPr id="206" name="Google Shape;206;p21"/>
          <p:cNvSpPr txBox="1"/>
          <p:nvPr/>
        </p:nvSpPr>
        <p:spPr>
          <a:xfrm>
            <a:off x="1124825" y="1917725"/>
            <a:ext cx="73407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tr" sz="1200">
                <a:solidFill>
                  <a:schemeClr val="accent5"/>
                </a:solidFill>
                <a:latin typeface="Comic Sans MS"/>
                <a:ea typeface="Comic Sans MS"/>
                <a:cs typeface="Comic Sans MS"/>
                <a:sym typeface="Comic Sans MS"/>
              </a:rPr>
              <a:t>Client </a:t>
            </a:r>
            <a:r>
              <a:rPr lang="tr" sz="1200">
                <a:solidFill>
                  <a:schemeClr val="accent5"/>
                </a:solidFill>
                <a:latin typeface="Comic Sans MS"/>
                <a:ea typeface="Comic Sans MS"/>
                <a:cs typeface="Comic Sans MS"/>
                <a:sym typeface="Comic Sans MS"/>
              </a:rPr>
              <a:t>Streaming RPC allows a client to send a stream of requests to a server and receive a single response. This pattern is useful if the client needs to send a stream of data to the server.</a:t>
            </a:r>
            <a:endParaRPr sz="1200">
              <a:solidFill>
                <a:schemeClr val="accent5"/>
              </a:solidFill>
              <a:latin typeface="Comic Sans MS"/>
              <a:ea typeface="Comic Sans MS"/>
              <a:cs typeface="Comic Sans MS"/>
              <a:sym typeface="Comic Sans MS"/>
            </a:endParaRPr>
          </a:p>
        </p:txBody>
      </p:sp>
      <p:sp>
        <p:nvSpPr>
          <p:cNvPr id="207" name="Google Shape;207;p21"/>
          <p:cNvSpPr/>
          <p:nvPr/>
        </p:nvSpPr>
        <p:spPr>
          <a:xfrm>
            <a:off x="2373250" y="3004950"/>
            <a:ext cx="1498200" cy="78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1</a:t>
            </a:r>
            <a:endParaRPr>
              <a:latin typeface="Calibri"/>
              <a:ea typeface="Calibri"/>
              <a:cs typeface="Calibri"/>
              <a:sym typeface="Calibri"/>
            </a:endParaRPr>
          </a:p>
        </p:txBody>
      </p:sp>
      <p:sp>
        <p:nvSpPr>
          <p:cNvPr id="208" name="Google Shape;208;p21"/>
          <p:cNvSpPr/>
          <p:nvPr/>
        </p:nvSpPr>
        <p:spPr>
          <a:xfrm>
            <a:off x="5880875" y="3004950"/>
            <a:ext cx="1498200" cy="780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Calibri"/>
                <a:ea typeface="Calibri"/>
                <a:cs typeface="Calibri"/>
                <a:sym typeface="Calibri"/>
              </a:rPr>
              <a:t>Server 2</a:t>
            </a:r>
            <a:endParaRPr>
              <a:latin typeface="Calibri"/>
              <a:ea typeface="Calibri"/>
              <a:cs typeface="Calibri"/>
              <a:sym typeface="Calibri"/>
            </a:endParaRPr>
          </a:p>
        </p:txBody>
      </p:sp>
      <p:cxnSp>
        <p:nvCxnSpPr>
          <p:cNvPr id="209" name="Google Shape;209;p21"/>
          <p:cNvCxnSpPr/>
          <p:nvPr/>
        </p:nvCxnSpPr>
        <p:spPr>
          <a:xfrm>
            <a:off x="3877600" y="3223425"/>
            <a:ext cx="199110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1"/>
          <p:cNvCxnSpPr/>
          <p:nvPr/>
        </p:nvCxnSpPr>
        <p:spPr>
          <a:xfrm flipH="1">
            <a:off x="3868150" y="3612150"/>
            <a:ext cx="2010000" cy="63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1"/>
          <p:cNvSpPr txBox="1"/>
          <p:nvPr/>
        </p:nvSpPr>
        <p:spPr>
          <a:xfrm>
            <a:off x="4181625" y="2866825"/>
            <a:ext cx="154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stream of request</a:t>
            </a:r>
            <a:endParaRPr sz="1000">
              <a:solidFill>
                <a:schemeClr val="dk2"/>
              </a:solidFill>
              <a:latin typeface="Comic Sans MS"/>
              <a:ea typeface="Comic Sans MS"/>
              <a:cs typeface="Comic Sans MS"/>
              <a:sym typeface="Comic Sans MS"/>
            </a:endParaRPr>
          </a:p>
        </p:txBody>
      </p:sp>
      <p:sp>
        <p:nvSpPr>
          <p:cNvPr id="212" name="Google Shape;212;p21"/>
          <p:cNvSpPr txBox="1"/>
          <p:nvPr/>
        </p:nvSpPr>
        <p:spPr>
          <a:xfrm>
            <a:off x="4317550" y="3580025"/>
            <a:ext cx="154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single response</a:t>
            </a:r>
            <a:endParaRPr sz="1000">
              <a:solidFill>
                <a:schemeClr val="dk2"/>
              </a:solidFill>
              <a:latin typeface="Comic Sans MS"/>
              <a:ea typeface="Comic Sans MS"/>
              <a:cs typeface="Comic Sans MS"/>
              <a:sym typeface="Comic Sans MS"/>
            </a:endParaRPr>
          </a:p>
        </p:txBody>
      </p:sp>
      <p:sp>
        <p:nvSpPr>
          <p:cNvPr id="213" name="Google Shape;213;p21"/>
          <p:cNvSpPr txBox="1"/>
          <p:nvPr/>
        </p:nvSpPr>
        <p:spPr>
          <a:xfrm>
            <a:off x="4485675" y="3241325"/>
            <a:ext cx="933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solidFill>
                  <a:schemeClr val="dk2"/>
                </a:solidFill>
                <a:latin typeface="Comic Sans MS"/>
                <a:ea typeface="Comic Sans MS"/>
                <a:cs typeface="Comic Sans MS"/>
                <a:sym typeface="Comic Sans MS"/>
              </a:rPr>
              <a:t>HTTP/2</a:t>
            </a:r>
            <a:endParaRPr sz="1000">
              <a:solidFill>
                <a:schemeClr val="dk2"/>
              </a:solidFill>
              <a:latin typeface="Comic Sans MS"/>
              <a:ea typeface="Comic Sans MS"/>
              <a:cs typeface="Comic Sans MS"/>
              <a:sym typeface="Comic Sans MS"/>
            </a:endParaRPr>
          </a:p>
        </p:txBody>
      </p:sp>
      <p:cxnSp>
        <p:nvCxnSpPr>
          <p:cNvPr id="214" name="Google Shape;214;p21"/>
          <p:cNvCxnSpPr/>
          <p:nvPr/>
        </p:nvCxnSpPr>
        <p:spPr>
          <a:xfrm>
            <a:off x="3877600" y="3288425"/>
            <a:ext cx="1991100" cy="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1"/>
          <p:cNvCxnSpPr/>
          <p:nvPr/>
        </p:nvCxnSpPr>
        <p:spPr>
          <a:xfrm>
            <a:off x="3868150" y="3148275"/>
            <a:ext cx="1991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